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19" r:id="rId2"/>
    <p:sldId id="320" r:id="rId3"/>
    <p:sldId id="517" r:id="rId4"/>
    <p:sldId id="518" r:id="rId5"/>
    <p:sldId id="267" r:id="rId6"/>
    <p:sldId id="268" r:id="rId7"/>
    <p:sldId id="344" r:id="rId8"/>
    <p:sldId id="278" r:id="rId9"/>
    <p:sldId id="519" r:id="rId10"/>
    <p:sldId id="498" r:id="rId11"/>
    <p:sldId id="275" r:id="rId12"/>
    <p:sldId id="500" r:id="rId13"/>
    <p:sldId id="520" r:id="rId14"/>
    <p:sldId id="350" r:id="rId15"/>
    <p:sldId id="277" r:id="rId16"/>
    <p:sldId id="501" r:id="rId17"/>
    <p:sldId id="499" r:id="rId18"/>
    <p:sldId id="516" r:id="rId19"/>
    <p:sldId id="502" r:id="rId20"/>
    <p:sldId id="346" r:id="rId21"/>
    <p:sldId id="322" r:id="rId22"/>
    <p:sldId id="284" r:id="rId23"/>
    <p:sldId id="513" r:id="rId24"/>
    <p:sldId id="282" r:id="rId25"/>
    <p:sldId id="288" r:id="rId26"/>
    <p:sldId id="340" r:id="rId27"/>
    <p:sldId id="508" r:id="rId28"/>
    <p:sldId id="524" r:id="rId29"/>
    <p:sldId id="506" r:id="rId30"/>
    <p:sldId id="507" r:id="rId31"/>
    <p:sldId id="274" r:id="rId32"/>
    <p:sldId id="525" r:id="rId33"/>
    <p:sldId id="510" r:id="rId34"/>
    <p:sldId id="509" r:id="rId35"/>
    <p:sldId id="511" r:id="rId36"/>
    <p:sldId id="512" r:id="rId37"/>
    <p:sldId id="342" r:id="rId38"/>
    <p:sldId id="515" r:id="rId39"/>
    <p:sldId id="521" r:id="rId40"/>
    <p:sldId id="522" r:id="rId41"/>
    <p:sldId id="523" r:id="rId42"/>
    <p:sldId id="325" r:id="rId43"/>
    <p:sldId id="336" r:id="rId44"/>
    <p:sldId id="276" r:id="rId45"/>
    <p:sldId id="279" r:id="rId46"/>
    <p:sldId id="291" r:id="rId47"/>
    <p:sldId id="331" r:id="rId48"/>
    <p:sldId id="514" r:id="rId49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Stile medio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D5ABB26-0587-4C30-8999-92F81FD0307C}" styleName="Nessuno stile, nessuna griglia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essuno stile, griglia tabella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2" autoAdjust="0"/>
  </p:normalViewPr>
  <p:slideViewPr>
    <p:cSldViewPr>
      <p:cViewPr varScale="1">
        <p:scale>
          <a:sx n="85" d="100"/>
          <a:sy n="85" d="100"/>
        </p:scale>
        <p:origin x="590" y="4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/>
              <a:t>18/12/2022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/>
              <a:t>18/12/2022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/>
              <a:t>18/12/2022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/>
              <a:t>18/12/2022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/>
              <a:t>18/12/2022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/>
              <a:t>18/12/2022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/>
              <a:t>18/12/2022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/>
              <a:t>18/12/2022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/>
              <a:t>18/12/2022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/>
              <a:t>18/12/2022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/>
              <a:t>18/12/2022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49D355-16BD-4E45-BD9A-5EA878CF7CBD}" type="datetimeFigureOut">
              <a:rPr lang="it-IT" smtClean="0"/>
              <a:t>18/12/2022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A41E1B-4F70-4964-A407-84C68BE8251C}" type="slidenum">
              <a:rPr lang="it-IT" smtClean="0"/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4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0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8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5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5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5.xml"/></Relationships>
</file>

<file path=ppt/slides/_rels/slide3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5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5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5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5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5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5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5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6.pn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2135560" y="1268761"/>
            <a:ext cx="7772400" cy="1830065"/>
          </a:xfrm>
        </p:spPr>
        <p:txBody>
          <a:bodyPr>
            <a:normAutofit fontScale="90000"/>
          </a:bodyPr>
          <a:lstStyle/>
          <a:p>
            <a:r>
              <a:rPr lang="it-IT" dirty="0"/>
              <a:t>IMMAGINI PER L’ESAME DI STORIA DELL’ARTE CINESE</a:t>
            </a:r>
            <a:br>
              <a:rPr lang="it-IT" dirty="0"/>
            </a:br>
            <a:r>
              <a:rPr lang="it-IT" dirty="0" err="1"/>
              <a:t>a.a</a:t>
            </a:r>
            <a:r>
              <a:rPr lang="it-IT" dirty="0"/>
              <a:t>. 2022-2023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it-IT" dirty="0"/>
              <a:t>prof. MARCO MECCARELLI</a:t>
            </a:r>
          </a:p>
          <a:p>
            <a:r>
              <a:rPr lang="it-IT" dirty="0"/>
              <a:t>Università di Macerata</a:t>
            </a:r>
          </a:p>
        </p:txBody>
      </p:sp>
    </p:spTree>
    <p:extLst>
      <p:ext uri="{BB962C8B-B14F-4D97-AF65-F5344CB8AC3E}">
        <p14:creationId xmlns:p14="http://schemas.microsoft.com/office/powerpoint/2010/main" val="414095730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B25051DA-169A-44D1-BA61-AD3F4E7836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504" y="0"/>
            <a:ext cx="12180495" cy="934478"/>
          </a:xfrm>
        </p:spPr>
        <p:txBody>
          <a:bodyPr>
            <a:normAutofit/>
          </a:bodyPr>
          <a:lstStyle/>
          <a:p>
            <a:r>
              <a:rPr lang="it-IT" dirty="0"/>
              <a:t>PENDENTI IN ORO, PIETRE SEMIPREZIOSE E GIADA, APPARTENENTI AGLI XIONGNU, IV-II sec. a.C., MUSEO DELLA MONGOLIA INTERNA </a:t>
            </a: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0087AA7F-5335-455C-A093-D9B1BE92D94A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3632" y="965413"/>
            <a:ext cx="7344816" cy="5794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792097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60F29A34-9703-0DE5-6AA6-6EBD4F5E48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3472" y="-22448"/>
            <a:ext cx="10225136" cy="3602166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8F6DB66E-653E-C1AA-540F-B392536A603F}"/>
              </a:ext>
            </a:extLst>
          </p:cNvPr>
          <p:cNvSpPr txBox="1"/>
          <p:nvPr/>
        </p:nvSpPr>
        <p:spPr>
          <a:xfrm>
            <a:off x="2351584" y="3598391"/>
            <a:ext cx="921702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reperto di passante in nefrite per cintura in ferro, provenienza Impero Han (206 a.C.- 220 d.C.), rinvenuta nella necropoli della Tracia, </a:t>
            </a:r>
            <a:r>
              <a:rPr lang="it-IT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Chatalka</a:t>
            </a:r>
            <a:r>
              <a:rPr lang="it-IT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regione Stara </a:t>
            </a:r>
            <a:r>
              <a:rPr lang="it-IT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Zagora</a:t>
            </a:r>
            <a:r>
              <a:rPr lang="it-IT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(Bulgaria), I-II secolo d.C.</a:t>
            </a:r>
          </a:p>
        </p:txBody>
      </p:sp>
    </p:spTree>
    <p:extLst>
      <p:ext uri="{BB962C8B-B14F-4D97-AF65-F5344CB8AC3E}">
        <p14:creationId xmlns:p14="http://schemas.microsoft.com/office/powerpoint/2010/main" val="309294457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A6DA6E8-46B1-45ED-8905-C1045A6D48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BE786488-1CC6-41CC-80B9-26EE531457A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188F3861-6A0F-4F61-BE93-80CA80A2BB2D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1AB1BDA0-D30B-4E29-8557-9A2BFACB696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56B079C4-893C-4E36-BFE1-2135E23D49F4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3032B9E6-74EC-4A5B-8104-AFD28F395F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62000"/>
            <a:ext cx="12192000" cy="533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499697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536E2BF-295F-4EC0-BD9D-7459EE4634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584E53CD-53AC-544E-44F8-104CDB32A59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2430EDF4-4596-8C60-2185-858D1782C306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523641B2-85E8-3AC1-3197-5383F0583D0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ED15D497-119B-71B1-EB0A-210D1D957263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AD66606B-D412-1809-D8E3-E3E6AF2360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9496" y="188640"/>
            <a:ext cx="8285182" cy="6242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30560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magine 7">
            <a:extLst>
              <a:ext uri="{FF2B5EF4-FFF2-40B4-BE49-F238E27FC236}">
                <a16:creationId xmlns:a16="http://schemas.microsoft.com/office/drawing/2014/main" id="{73AFA886-1706-4230-B84C-D35800BBFA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51584" y="1268760"/>
            <a:ext cx="7776864" cy="5199993"/>
          </a:xfrm>
          <a:prstGeom prst="rect">
            <a:avLst/>
          </a:prstGeom>
        </p:spPr>
      </p:pic>
      <p:sp>
        <p:nvSpPr>
          <p:cNvPr id="9" name="Segnaposto testo 2">
            <a:extLst>
              <a:ext uri="{FF2B5EF4-FFF2-40B4-BE49-F238E27FC236}">
                <a16:creationId xmlns:a16="http://schemas.microsoft.com/office/drawing/2014/main" id="{5CC216B9-FB8B-4ECD-869C-3EB30B7574AD}"/>
              </a:ext>
            </a:extLst>
          </p:cNvPr>
          <p:cNvSpPr txBox="1">
            <a:spLocks/>
          </p:cNvSpPr>
          <p:nvPr/>
        </p:nvSpPr>
        <p:spPr>
          <a:xfrm>
            <a:off x="119336" y="260648"/>
            <a:ext cx="12025336" cy="86409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dirty="0"/>
              <a:t>RAFFIGURAZIONI DI BACHI SU UNA CIOTOLA IN AVORIO, CULTURA HEMUDU (5000-3200 a.C.), MUSEO DEL ZHEJIANG</a:t>
            </a:r>
          </a:p>
        </p:txBody>
      </p:sp>
    </p:spTree>
    <p:extLst>
      <p:ext uri="{BB962C8B-B14F-4D97-AF65-F5344CB8AC3E}">
        <p14:creationId xmlns:p14="http://schemas.microsoft.com/office/powerpoint/2010/main" val="343676569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Picture 3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5960" y="24164"/>
            <a:ext cx="3355973" cy="68846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2495600" y="260648"/>
            <a:ext cx="3355973" cy="1073630"/>
          </a:xfrm>
        </p:spPr>
        <p:txBody>
          <a:bodyPr>
            <a:normAutofit fontScale="62500" lnSpcReduction="20000"/>
          </a:bodyPr>
          <a:lstStyle/>
          <a:p>
            <a:pPr algn="r"/>
            <a:r>
              <a:rPr lang="it-IT" dirty="0"/>
              <a:t>STENDARDO FUNERARIO IN SETA E FERETRI DECORATI IN LEGNO LACCATO, TOMBA DELLA MARCHESA DI DAI, NECROPOLI DI MAWANGDUI (HUNAN), HAN OCC., 168 a.C. circa </a:t>
            </a: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DCCD5254-85EC-30E2-8957-33D1BB28DA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92344" y="24164"/>
            <a:ext cx="2950720" cy="6663506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CBB29A38-C6F3-4900-6D6A-A4238A390DC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19" y="2204864"/>
            <a:ext cx="6108721" cy="4895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653733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CC4AED49-F3C9-4F2A-95FD-8D4D561E056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480727" y="480919"/>
            <a:ext cx="5711273" cy="639762"/>
          </a:xfrm>
        </p:spPr>
        <p:txBody>
          <a:bodyPr>
            <a:normAutofit fontScale="70000" lnSpcReduction="20000"/>
          </a:bodyPr>
          <a:lstStyle/>
          <a:p>
            <a:r>
              <a:rPr lang="it-IT" dirty="0"/>
              <a:t>GROTTA 17 CONTENENTE IL FAMOSO TESORO, COMPLESSO RUPESTRE DI MOGAO (OASI DI DUNHUANG), GANSU.</a:t>
            </a:r>
          </a:p>
        </p:txBody>
      </p:sp>
      <p:pic>
        <p:nvPicPr>
          <p:cNvPr id="7" name="Segnaposto contenuto 6">
            <a:extLst>
              <a:ext uri="{FF2B5EF4-FFF2-40B4-BE49-F238E27FC236}">
                <a16:creationId xmlns:a16="http://schemas.microsoft.com/office/drawing/2014/main" id="{FC668D79-EBAC-4A27-8F12-C1F2685D5D4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174" y="1174834"/>
            <a:ext cx="6402417" cy="5721499"/>
          </a:xfrm>
          <a:prstGeom prst="rect">
            <a:avLst/>
          </a:prstGeom>
        </p:spPr>
      </p:pic>
      <p:sp>
        <p:nvSpPr>
          <p:cNvPr id="8" name="Segnaposto testo 2">
            <a:extLst>
              <a:ext uri="{FF2B5EF4-FFF2-40B4-BE49-F238E27FC236}">
                <a16:creationId xmlns:a16="http://schemas.microsoft.com/office/drawing/2014/main" id="{A5922FBF-D818-4BE9-8A3D-D2487BA539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-5748" y="480919"/>
            <a:ext cx="6160119" cy="639762"/>
          </a:xfrm>
        </p:spPr>
        <p:txBody>
          <a:bodyPr>
            <a:normAutofit fontScale="70000" lnSpcReduction="20000"/>
          </a:bodyPr>
          <a:lstStyle/>
          <a:p>
            <a:r>
              <a:rPr lang="it-IT" dirty="0"/>
              <a:t>GROTTA 275 CON MAITREYA ASSISO, V sec. d.C., COMPLESSO RUPESTRE DI MOGAO (OASI DI DUNHUANG), GANSU.</a:t>
            </a:r>
          </a:p>
        </p:txBody>
      </p:sp>
      <p:pic>
        <p:nvPicPr>
          <p:cNvPr id="10" name="Segnaposto contenuto 9">
            <a:extLst>
              <a:ext uri="{FF2B5EF4-FFF2-40B4-BE49-F238E27FC236}">
                <a16:creationId xmlns:a16="http://schemas.microsoft.com/office/drawing/2014/main" id="{1E35148B-AE39-4A23-854B-C4FE13B59DB8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6449219" y="1167940"/>
            <a:ext cx="5756034" cy="5721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720384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1B8F0A0-0ABA-4905-8221-C2B10276E6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81CA9FF3-C8E5-45A1-A7EE-7991C425829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688516CE-D2ED-4755-B782-85F560FE00BB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FBA052C1-FF0C-4FB0-B7D0-91DC5EECDE8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A0BFA535-57CD-4A22-9811-6FF31E1D64B7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372B2C06-E9F3-46E7-ABCB-FA2F4862DC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7965" y="0"/>
            <a:ext cx="9937104" cy="6900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266027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18E40540-222D-43E8-997B-7C11C51E29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3093" y="197773"/>
            <a:ext cx="4632747" cy="638939"/>
          </a:xfrm>
        </p:spPr>
        <p:txBody>
          <a:bodyPr>
            <a:normAutofit fontScale="92500" lnSpcReduction="20000"/>
          </a:bodyPr>
          <a:lstStyle/>
          <a:p>
            <a:r>
              <a:rPr lang="en-US" dirty="0" err="1"/>
              <a:t>Tombe</a:t>
            </a:r>
            <a:r>
              <a:rPr lang="en-US" dirty="0"/>
              <a:t> di Astana e seta </a:t>
            </a:r>
            <a:r>
              <a:rPr lang="en-US" dirty="0" err="1"/>
              <a:t>dell’VIII</a:t>
            </a:r>
            <a:r>
              <a:rPr lang="en-US" dirty="0"/>
              <a:t> </a:t>
            </a:r>
            <a:r>
              <a:rPr lang="en-US" dirty="0" err="1"/>
              <a:t>secolo</a:t>
            </a:r>
            <a:r>
              <a:rPr lang="en-US" dirty="0"/>
              <a:t>, </a:t>
            </a:r>
            <a:r>
              <a:rPr lang="en-US" dirty="0" err="1"/>
              <a:t>oasi</a:t>
            </a:r>
            <a:r>
              <a:rPr lang="en-US" dirty="0"/>
              <a:t> di Turfan,  Xinjiang</a:t>
            </a:r>
            <a:endParaRPr lang="it-IT" dirty="0"/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CC0E1E01-9577-44B7-AAEB-06C718A4AF8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7824192" y="1535112"/>
            <a:ext cx="4743386" cy="973139"/>
          </a:xfrm>
        </p:spPr>
        <p:txBody>
          <a:bodyPr>
            <a:normAutofit fontScale="92500" lnSpcReduction="20000"/>
          </a:bodyPr>
          <a:lstStyle/>
          <a:p>
            <a:r>
              <a:rPr lang="en-US" dirty="0" err="1"/>
              <a:t>Mummie</a:t>
            </a:r>
            <a:r>
              <a:rPr lang="en-US" dirty="0"/>
              <a:t> del </a:t>
            </a:r>
            <a:r>
              <a:rPr lang="en-US" dirty="0" err="1"/>
              <a:t>Tarim</a:t>
            </a:r>
            <a:r>
              <a:rPr lang="en-US" dirty="0"/>
              <a:t>, dal 1800 </a:t>
            </a:r>
            <a:r>
              <a:rPr lang="en-US" dirty="0" err="1"/>
              <a:t>a.C</a:t>
            </a:r>
            <a:r>
              <a:rPr lang="en-US" dirty="0"/>
              <a:t>., </a:t>
            </a:r>
            <a:r>
              <a:rPr lang="en-US" dirty="0" err="1"/>
              <a:t>Loulan</a:t>
            </a:r>
            <a:r>
              <a:rPr lang="en-US" dirty="0"/>
              <a:t>, Xinjiang</a:t>
            </a:r>
            <a:endParaRPr lang="it-IT" dirty="0"/>
          </a:p>
        </p:txBody>
      </p:sp>
      <p:pic>
        <p:nvPicPr>
          <p:cNvPr id="7" name="Picture 2" descr="Turpan's Astana Tombs | Guide to a Silk Road Ancient Burial Ground">
            <a:extLst>
              <a:ext uri="{FF2B5EF4-FFF2-40B4-BE49-F238E27FC236}">
                <a16:creationId xmlns:a16="http://schemas.microsoft.com/office/drawing/2014/main" id="{40A6A3BF-A33F-47B7-BE54-7ACFB513528F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93" y="2564904"/>
            <a:ext cx="5386388" cy="3575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The Beauty of Loulan and the Tattooed Mummies of the Tarim Basin | Ancient  history, History, Ancient cultures">
            <a:extLst>
              <a:ext uri="{FF2B5EF4-FFF2-40B4-BE49-F238E27FC236}">
                <a16:creationId xmlns:a16="http://schemas.microsoft.com/office/drawing/2014/main" id="{06E92938-D96F-461B-903C-2BA19C5DA4E5}"/>
              </a:ext>
            </a:extLst>
          </p:cNvPr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2089" y="3246756"/>
            <a:ext cx="4831080" cy="2872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101E9CA7-C315-472C-9B10-8DC0EF17A0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58690" y="0"/>
            <a:ext cx="267462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103477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5A060271-27D0-46AB-9FB7-CCC3A9ECE6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9336" y="116632"/>
            <a:ext cx="5386917" cy="639762"/>
          </a:xfrm>
        </p:spPr>
        <p:txBody>
          <a:bodyPr>
            <a:normAutofit fontScale="92500" lnSpcReduction="20000"/>
          </a:bodyPr>
          <a:lstStyle/>
          <a:p>
            <a:r>
              <a:rPr lang="it-IT" dirty="0"/>
              <a:t>PIANTA DELLA CITTA’ DI GAOCHANG, I sec. </a:t>
            </a:r>
            <a:r>
              <a:rPr lang="it-IT" dirty="0" err="1"/>
              <a:t>a.C.-XV</a:t>
            </a:r>
            <a:r>
              <a:rPr lang="it-IT" dirty="0"/>
              <a:t> secolo, oasi di </a:t>
            </a:r>
            <a:r>
              <a:rPr lang="it-IT" dirty="0" err="1"/>
              <a:t>Turfan</a:t>
            </a:r>
            <a:r>
              <a:rPr lang="it-IT" dirty="0"/>
              <a:t>, Xinjiang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C632925D-EC8B-4DB0-B724-C647BB2335E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096000" y="-19270"/>
            <a:ext cx="5389033" cy="639762"/>
          </a:xfrm>
        </p:spPr>
        <p:txBody>
          <a:bodyPr>
            <a:normAutofit fontScale="92500" lnSpcReduction="20000"/>
          </a:bodyPr>
          <a:lstStyle/>
          <a:p>
            <a:r>
              <a:rPr lang="it-IT" dirty="0"/>
              <a:t>CITTA’ DI JIAOHE, III SEC. </a:t>
            </a:r>
            <a:r>
              <a:rPr lang="it-IT" dirty="0" err="1"/>
              <a:t>a.C.-XIII</a:t>
            </a:r>
            <a:r>
              <a:rPr lang="it-IT" dirty="0"/>
              <a:t> sec., oasi di </a:t>
            </a:r>
            <a:r>
              <a:rPr lang="it-IT" dirty="0" err="1"/>
              <a:t>Turfan</a:t>
            </a:r>
            <a:r>
              <a:rPr lang="it-IT" dirty="0"/>
              <a:t>, Xinjiang</a:t>
            </a:r>
          </a:p>
        </p:txBody>
      </p:sp>
      <p:pic>
        <p:nvPicPr>
          <p:cNvPr id="11" name="Picture 4" descr="Gaochang, Xinjiang">
            <a:extLst>
              <a:ext uri="{FF2B5EF4-FFF2-40B4-BE49-F238E27FC236}">
                <a16:creationId xmlns:a16="http://schemas.microsoft.com/office/drawing/2014/main" id="{904FD1B7-71D6-48D2-9694-E6D23A4F814F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903" y="980728"/>
            <a:ext cx="5786991" cy="5472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Segnaposto contenuto 8">
            <a:extLst>
              <a:ext uri="{FF2B5EF4-FFF2-40B4-BE49-F238E27FC236}">
                <a16:creationId xmlns:a16="http://schemas.microsoft.com/office/drawing/2014/main" id="{948E585A-793F-4923-9CD0-358B0399B9EB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7032104" y="620492"/>
            <a:ext cx="4235671" cy="6667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2495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ATTENZIONE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1524000" y="1412776"/>
            <a:ext cx="9144000" cy="5445224"/>
          </a:xfrm>
        </p:spPr>
        <p:txBody>
          <a:bodyPr>
            <a:normAutofit fontScale="85000" lnSpcReduction="10000"/>
          </a:bodyPr>
          <a:lstStyle/>
          <a:p>
            <a:r>
              <a:rPr lang="it-IT" dirty="0"/>
              <a:t>IL MATERIALE DIDATTICO È SIA PER I FREQUENTANTI SIA PER I NON-FREQUENTANTI </a:t>
            </a:r>
          </a:p>
          <a:p>
            <a:r>
              <a:rPr lang="it-IT" dirty="0"/>
              <a:t>SI TRATTA DELLA RACCOLTA (IN 2 PARTI) DELLE PRINCIPALI IMMAGINI, CARTINE E GRAFICI ANALIZZATI DURANTE IL CORSO, CHE COSTITUISCONO ARGOMENTO D’ESAME.</a:t>
            </a:r>
          </a:p>
          <a:p>
            <a:r>
              <a:rPr lang="it-IT" dirty="0"/>
              <a:t>È PERMESSA LA RIPRODUZIONE PRIVATA AI FINI DIDATTICI, EFFETTUATA DA UNA PERSONA FISICA PER USO ESCLUSIVAMENTE PERSONALE PER LO STUDIO DELL’ESAME DI STORIA DELL’ARTE CINESE, SENZA SCOPO DI LUCRO E SENZA FINI DIRETTAMENTE O INDIRETTAMENTE COMMERCIALI, NEL RISPETTO DELLE MISURE TECNOLOGICHE POSTE A TUTELA DELL’OPERA DAL LEGITTIMO TITOLARE DEI DIRITTI DI SFRUTTAMENTO.</a:t>
            </a:r>
            <a:br>
              <a:rPr lang="en-US" dirty="0"/>
            </a:b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81236437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14DC074-E8F8-4B99-ADC8-52137EC04C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328" y="274638"/>
            <a:ext cx="12097344" cy="1354162"/>
          </a:xfrm>
        </p:spPr>
        <p:txBody>
          <a:bodyPr>
            <a:normAutofit fontScale="90000"/>
          </a:bodyPr>
          <a:lstStyle/>
          <a:p>
            <a:r>
              <a:rPr lang="it-IT" dirty="0"/>
              <a:t>Tavoletta lignea raffigurante la leggenda della Principessa della seta, oasi di </a:t>
            </a:r>
            <a:r>
              <a:rPr lang="it-IT" dirty="0" err="1"/>
              <a:t>Khotan</a:t>
            </a:r>
            <a:r>
              <a:rPr lang="it-IT" dirty="0"/>
              <a:t>, Xinjiang, VI-VIII secolo, British Museum</a:t>
            </a:r>
          </a:p>
        </p:txBody>
      </p:sp>
      <p:pic>
        <p:nvPicPr>
          <p:cNvPr id="8" name="Segnaposto contenuto 7">
            <a:extLst>
              <a:ext uri="{FF2B5EF4-FFF2-40B4-BE49-F238E27FC236}">
                <a16:creationId xmlns:a16="http://schemas.microsoft.com/office/drawing/2014/main" id="{4CB971D6-6876-48F5-9AC7-356EAD822B5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336" y="2420888"/>
            <a:ext cx="12025336" cy="3293660"/>
          </a:xfrm>
        </p:spPr>
      </p:pic>
    </p:spTree>
    <p:extLst>
      <p:ext uri="{BB962C8B-B14F-4D97-AF65-F5344CB8AC3E}">
        <p14:creationId xmlns:p14="http://schemas.microsoft.com/office/powerpoint/2010/main" val="43570141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dirty="0"/>
              <a:t>Complesso rupestre di </a:t>
            </a:r>
            <a:r>
              <a:rPr lang="it-IT" dirty="0" err="1"/>
              <a:t>Kizil</a:t>
            </a:r>
            <a:r>
              <a:rPr lang="it-IT" dirty="0"/>
              <a:t>, oasi di </a:t>
            </a:r>
            <a:r>
              <a:rPr lang="it-IT" dirty="0" err="1"/>
              <a:t>Kucha</a:t>
            </a:r>
            <a:r>
              <a:rPr lang="it-IT" dirty="0"/>
              <a:t>, Xinjiang, III/IV-VIII secolo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028" name="Picture 4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8710" y="1412775"/>
            <a:ext cx="4040188" cy="26850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 descr="Risultati immagini per kizil grottoes paintin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8008" y="1412775"/>
            <a:ext cx="5040560" cy="5504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6720" y="4133717"/>
            <a:ext cx="4292675" cy="28486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0669979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653A3093-22C7-47FE-BB64-9619D80AB0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4860"/>
            <a:ext cx="7608168" cy="5668027"/>
          </a:xfrm>
          <a:prstGeom prst="rect">
            <a:avLst/>
          </a:prstGeom>
        </p:spPr>
      </p:pic>
      <p:sp>
        <p:nvSpPr>
          <p:cNvPr id="6" name="Segnaposto testo 4">
            <a:extLst>
              <a:ext uri="{FF2B5EF4-FFF2-40B4-BE49-F238E27FC236}">
                <a16:creationId xmlns:a16="http://schemas.microsoft.com/office/drawing/2014/main" id="{E8A6C5B4-2D0D-4809-BDAE-36E6616E0673}"/>
              </a:ext>
            </a:extLst>
          </p:cNvPr>
          <p:cNvSpPr txBox="1">
            <a:spLocks/>
          </p:cNvSpPr>
          <p:nvPr/>
        </p:nvSpPr>
        <p:spPr>
          <a:xfrm>
            <a:off x="6384032" y="5805264"/>
            <a:ext cx="6223112" cy="90872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dirty="0"/>
              <a:t>PAGODA-PILASTRO, ARENARIA. GROTTA N. 6, COMPLESSO RUPESTRE DI YUNGANG (DATONG, SHANXI), WEI SETTENTRIONALI, 480-490 d.C. 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0DC572DB-3E1B-E62F-2597-7AE3D2F55360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482BD3EC-B7BF-DB69-AC4E-B48F07A4CE8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3925803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2C45D6CA-7632-42EA-AFCF-0B57F345F2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992" y="0"/>
            <a:ext cx="6087008" cy="836712"/>
          </a:xfrm>
        </p:spPr>
        <p:txBody>
          <a:bodyPr>
            <a:normAutofit/>
          </a:bodyPr>
          <a:lstStyle/>
          <a:p>
            <a:r>
              <a:rPr lang="it-IT" b="0" i="1" dirty="0" err="1">
                <a:solidFill>
                  <a:srgbClr val="333333"/>
                </a:solidFill>
                <a:effectLst/>
                <a:latin typeface="FS Albert Web Light"/>
              </a:rPr>
              <a:t>Longpao</a:t>
            </a:r>
            <a:r>
              <a:rPr lang="it-IT" b="0" i="0" dirty="0">
                <a:solidFill>
                  <a:srgbClr val="333333"/>
                </a:solidFill>
                <a:effectLst/>
                <a:latin typeface="FS Albert Web Light"/>
              </a:rPr>
              <a:t> di seta, dinastia </a:t>
            </a:r>
            <a:r>
              <a:rPr lang="it-IT" b="0" i="0" dirty="0" err="1">
                <a:solidFill>
                  <a:srgbClr val="333333"/>
                </a:solidFill>
                <a:effectLst/>
                <a:latin typeface="FS Albert Web Light"/>
              </a:rPr>
              <a:t>Qing</a:t>
            </a:r>
            <a:r>
              <a:rPr lang="it-IT" b="0" i="0" dirty="0">
                <a:solidFill>
                  <a:srgbClr val="333333"/>
                </a:solidFill>
                <a:effectLst/>
                <a:latin typeface="FS Albert Web Light"/>
              </a:rPr>
              <a:t>, XIX secolo, National Museums Scotland</a:t>
            </a:r>
            <a:endParaRPr lang="it-IT" dirty="0"/>
          </a:p>
        </p:txBody>
      </p:sp>
      <p:pic>
        <p:nvPicPr>
          <p:cNvPr id="7" name="Picture 2" descr="Man's semi-formal court robe (longpao) | Traditional outfits, Traditional  dresses, Court robes">
            <a:extLst>
              <a:ext uri="{FF2B5EF4-FFF2-40B4-BE49-F238E27FC236}">
                <a16:creationId xmlns:a16="http://schemas.microsoft.com/office/drawing/2014/main" id="{8E27414E-FCCD-4DEB-A09E-A466C76AD6BA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336" y="980727"/>
            <a:ext cx="7776864" cy="5915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8143093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0" y="6084"/>
            <a:ext cx="12192000" cy="686611"/>
          </a:xfrm>
        </p:spPr>
        <p:txBody>
          <a:bodyPr>
            <a:normAutofit fontScale="92500" lnSpcReduction="20000"/>
          </a:bodyPr>
          <a:lstStyle/>
          <a:p>
            <a:r>
              <a:rPr lang="it-IT" dirty="0"/>
              <a:t>WANG XIZHI (IV sec.), «PREFAZIONE» AL </a:t>
            </a:r>
            <a:r>
              <a:rPr lang="it-IT" i="1" dirty="0"/>
              <a:t>LANTING JI XU </a:t>
            </a:r>
            <a:r>
              <a:rPr lang="it-IT" dirty="0"/>
              <a:t>(POESIE DEL PADIGLIONE DELLE ORCHIDEE) DEL 353 d.C., JIN ORIENTALI, INCHIOSTRO SU CARTA, COPIA DEL VII SECOLO</a:t>
            </a:r>
          </a:p>
        </p:txBody>
      </p:sp>
      <p:pic>
        <p:nvPicPr>
          <p:cNvPr id="16" name="Picture 2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7" y="1753546"/>
            <a:ext cx="12222259" cy="33509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7959538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5663952" y="0"/>
            <a:ext cx="5760639" cy="946704"/>
          </a:xfrm>
        </p:spPr>
        <p:txBody>
          <a:bodyPr>
            <a:normAutofit fontScale="92500"/>
          </a:bodyPr>
          <a:lstStyle/>
          <a:p>
            <a:r>
              <a:rPr lang="it-IT" dirty="0"/>
              <a:t>PIATTINO DI PORCELLANA CON INVETRIATURA INCOLORE, DINASTIA TANG, 618-907.</a:t>
            </a:r>
          </a:p>
        </p:txBody>
      </p:sp>
      <p:pic>
        <p:nvPicPr>
          <p:cNvPr id="8" name="Picture 2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704"/>
            <a:ext cx="5562175" cy="3296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Segnaposto testo 2"/>
          <p:cNvSpPr txBox="1">
            <a:spLocks/>
          </p:cNvSpPr>
          <p:nvPr/>
        </p:nvSpPr>
        <p:spPr>
          <a:xfrm>
            <a:off x="-11545" y="3273382"/>
            <a:ext cx="6260735" cy="44365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85000" lnSpcReduction="10000"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dirty="0"/>
              <a:t>PORCELLANA XING, HEBEI, DINASTIA TANG ( 618-907)</a:t>
            </a: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2025" y="2458412"/>
            <a:ext cx="5879975" cy="4399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E66A38EA-BD8F-4405-9C20-A04945901D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1544" y="3633437"/>
            <a:ext cx="5879975" cy="3256601"/>
          </a:xfrm>
          <a:prstGeom prst="rect">
            <a:avLst/>
          </a:prstGeom>
        </p:spPr>
      </p:pic>
      <p:sp>
        <p:nvSpPr>
          <p:cNvPr id="10" name="Segnaposto testo 2">
            <a:extLst>
              <a:ext uri="{FF2B5EF4-FFF2-40B4-BE49-F238E27FC236}">
                <a16:creationId xmlns:a16="http://schemas.microsoft.com/office/drawing/2014/main" id="{41071CEA-3A3F-466E-B426-682312E0B4DC}"/>
              </a:ext>
            </a:extLst>
          </p:cNvPr>
          <p:cNvSpPr txBox="1">
            <a:spLocks/>
          </p:cNvSpPr>
          <p:nvPr/>
        </p:nvSpPr>
        <p:spPr>
          <a:xfrm>
            <a:off x="6241302" y="1818650"/>
            <a:ext cx="5950698" cy="639762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85000" lnSpcReduction="20000"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dirty="0"/>
              <a:t>CERAMICA YUE,GRES CON INVETRIATURA VERDE, DINASTIA TANG (618-907) </a:t>
            </a:r>
          </a:p>
        </p:txBody>
      </p:sp>
    </p:spTree>
    <p:extLst>
      <p:ext uri="{BB962C8B-B14F-4D97-AF65-F5344CB8AC3E}">
        <p14:creationId xmlns:p14="http://schemas.microsoft.com/office/powerpoint/2010/main" val="278428092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8E418E9-C9E4-4BB8-95B0-846B46463F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74638"/>
            <a:ext cx="11582400" cy="850106"/>
          </a:xfrm>
        </p:spPr>
        <p:txBody>
          <a:bodyPr>
            <a:normAutofit fontScale="90000"/>
          </a:bodyPr>
          <a:lstStyle/>
          <a:p>
            <a:r>
              <a:rPr lang="it-IT" dirty="0"/>
              <a:t>PIATTO BIANCO E BLU, GRES SMALTATO, NAUFRAGIO DI BELITUNG TRA 825 E 850, MUSEO DI SINGAPORE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13EA53B9-8CBE-4102-930A-B47D91559F9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8" name="Segnaposto contenuto 7">
            <a:extLst>
              <a:ext uri="{FF2B5EF4-FFF2-40B4-BE49-F238E27FC236}">
                <a16:creationId xmlns:a16="http://schemas.microsoft.com/office/drawing/2014/main" id="{D3FC43C0-FA06-453A-97A3-44D9E8BE39C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9536" y="1340767"/>
            <a:ext cx="8222704" cy="5504453"/>
          </a:xfrm>
        </p:spPr>
      </p:pic>
    </p:spTree>
    <p:extLst>
      <p:ext uri="{BB962C8B-B14F-4D97-AF65-F5344CB8AC3E}">
        <p14:creationId xmlns:p14="http://schemas.microsoft.com/office/powerpoint/2010/main" val="382186948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EB7F82D-B486-46C3-80F4-4E4FE95F98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99029D41-3E3E-4C86-B11A-7CB8FE03506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10" name="Segnaposto contenuto 9">
            <a:extLst>
              <a:ext uri="{FF2B5EF4-FFF2-40B4-BE49-F238E27FC236}">
                <a16:creationId xmlns:a16="http://schemas.microsoft.com/office/drawing/2014/main" id="{1118D129-1F30-41F7-B430-5FFAFEFEE639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id="{D22789D2-5BF1-4648-8BDC-2AC79B0C77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665" y="404664"/>
            <a:ext cx="12192000" cy="5419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12304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2D3D896-FD2F-DE52-ECFD-9634855F31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415F9BCA-B285-5E6F-D6C9-FDF8318E627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8A412BA0-5C5B-47FE-2D89-BDE31E9C9DFA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FD51A190-B395-E2CB-2F36-AA660934C05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B9B11602-061F-9784-1DCC-556EFEE831F1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3A525CBF-EFC2-8365-E89C-80874F8D34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1424" y="0"/>
            <a:ext cx="975013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343849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 descr="C:\Users\noidue\Desktop\Corso Macerata 2014-2015 - X sec.-XIV sec\109) Vasi votivi bianco e blu - datati 1351.bmp">
            <a:extLst>
              <a:ext uri="{FF2B5EF4-FFF2-40B4-BE49-F238E27FC236}">
                <a16:creationId xmlns:a16="http://schemas.microsoft.com/office/drawing/2014/main" id="{66FB4ADF-A90C-41F4-BBC6-E75E7FC8B97D}"/>
              </a:ext>
            </a:extLst>
          </p:cNvPr>
          <p:cNvPicPr>
            <a:picLocks noGrp="1" noChangeAspect="1" noChangeArrowheads="1"/>
          </p:cNvPicPr>
          <p:nvPr>
            <p:ph sz="quarter" idx="4"/>
          </p:nvPr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49982" y="532151"/>
            <a:ext cx="4839855" cy="6356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Segnaposto testo 4">
            <a:extLst>
              <a:ext uri="{FF2B5EF4-FFF2-40B4-BE49-F238E27FC236}">
                <a16:creationId xmlns:a16="http://schemas.microsoft.com/office/drawing/2014/main" id="{DF7AD33D-FD90-4240-9A48-D09FBE64E08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456040" y="-93388"/>
            <a:ext cx="5389562" cy="639762"/>
          </a:xfrm>
        </p:spPr>
        <p:txBody>
          <a:bodyPr>
            <a:normAutofit fontScale="55000" lnSpcReduction="20000"/>
          </a:bodyPr>
          <a:lstStyle/>
          <a:p>
            <a:pPr algn="r"/>
            <a:r>
              <a:rPr lang="it-IT" dirty="0"/>
              <a:t>VASI «DAVID», PORCELLANA BIANCA-E-BLU, 1351, DINASTIA YUAN, PERCIVAL DAVID FOUNDATION, BRITISH MUSEUM, LONDRA</a:t>
            </a:r>
          </a:p>
        </p:txBody>
      </p:sp>
      <p:pic>
        <p:nvPicPr>
          <p:cNvPr id="18" name="Picture 5">
            <a:extLst>
              <a:ext uri="{FF2B5EF4-FFF2-40B4-BE49-F238E27FC236}">
                <a16:creationId xmlns:a16="http://schemas.microsoft.com/office/drawing/2014/main" id="{DF7E5A1A-3826-4C8F-9653-ECA5314CB72C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0774" y="2708920"/>
            <a:ext cx="7410756" cy="42380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" name="Segnaposto testo 2">
            <a:extLst>
              <a:ext uri="{FF2B5EF4-FFF2-40B4-BE49-F238E27FC236}">
                <a16:creationId xmlns:a16="http://schemas.microsoft.com/office/drawing/2014/main" id="{3E20DF43-6A8D-4B90-AF45-0DF0420102E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0" y="1916832"/>
            <a:ext cx="7032104" cy="639762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55000" lnSpcReduction="20000"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dirty="0"/>
              <a:t>VASELLAME CELADON DI LONGQUAN (ZHEJIANG), DINASTIA SONG, MUSEE GUIMET, PARIGI</a:t>
            </a:r>
          </a:p>
        </p:txBody>
      </p:sp>
    </p:spTree>
    <p:extLst>
      <p:ext uri="{BB962C8B-B14F-4D97-AF65-F5344CB8AC3E}">
        <p14:creationId xmlns:p14="http://schemas.microsoft.com/office/powerpoint/2010/main" val="26220894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88108CD-70CA-45A5-857F-6CE2815C62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99392"/>
            <a:ext cx="12192000" cy="1570186"/>
          </a:xfrm>
        </p:spPr>
        <p:txBody>
          <a:bodyPr>
            <a:normAutofit/>
          </a:bodyPr>
          <a:lstStyle/>
          <a:p>
            <a:r>
              <a:rPr lang="it-IT" sz="3000" dirty="0"/>
              <a:t>PRIMA ISCRIZIONE CONOSCIUTA DI ZHONGHUO o ZHONGYU </a:t>
            </a:r>
            <a:r>
              <a:rPr lang="zh-CN" altLang="it-IT" sz="3000" dirty="0"/>
              <a:t>中或</a:t>
            </a:r>
            <a:r>
              <a:rPr lang="it-IT" altLang="zh-CN" sz="3000" dirty="0"/>
              <a:t>, </a:t>
            </a:r>
            <a:r>
              <a:rPr lang="it-IT" sz="3000" dirty="0"/>
              <a:t>INCISA SU UN VASO DI BRONZO </a:t>
            </a:r>
            <a:r>
              <a:rPr lang="it-IT" sz="3000" i="1" dirty="0"/>
              <a:t>HE ZUN </a:t>
            </a:r>
            <a:r>
              <a:rPr lang="it-IT" sz="3000" dirty="0"/>
              <a:t>DEI ZHOU OCCIDENTALI (1050-771 a.C.), MUSEO DELLO SHAANXI</a:t>
            </a:r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CD3C7BCE-AFCC-440E-BCCF-C3762313B85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376" y="1424126"/>
            <a:ext cx="5616624" cy="5234694"/>
          </a:xfr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5FDF37B4-0F35-46CE-8111-76851100EA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5614" y="1017800"/>
            <a:ext cx="3930774" cy="6047345"/>
          </a:xfrm>
          <a:prstGeom prst="rect">
            <a:avLst/>
          </a:prstGeom>
        </p:spPr>
      </p:pic>
      <p:sp>
        <p:nvSpPr>
          <p:cNvPr id="8" name="Ovale 7">
            <a:extLst>
              <a:ext uri="{FF2B5EF4-FFF2-40B4-BE49-F238E27FC236}">
                <a16:creationId xmlns:a16="http://schemas.microsoft.com/office/drawing/2014/main" id="{F5678738-08D4-46BA-8659-BA913AE9115F}"/>
              </a:ext>
            </a:extLst>
          </p:cNvPr>
          <p:cNvSpPr/>
          <p:nvPr/>
        </p:nvSpPr>
        <p:spPr>
          <a:xfrm>
            <a:off x="2387588" y="2420888"/>
            <a:ext cx="1080120" cy="1224136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10" name="Connettore 2 9">
            <a:extLst>
              <a:ext uri="{FF2B5EF4-FFF2-40B4-BE49-F238E27FC236}">
                <a16:creationId xmlns:a16="http://schemas.microsoft.com/office/drawing/2014/main" id="{84FD4AF4-5DC1-4FAC-993F-444674B4FF93}"/>
              </a:ext>
            </a:extLst>
          </p:cNvPr>
          <p:cNvCxnSpPr/>
          <p:nvPr/>
        </p:nvCxnSpPr>
        <p:spPr>
          <a:xfrm>
            <a:off x="3587747" y="2994312"/>
            <a:ext cx="4452469" cy="866736"/>
          </a:xfrm>
          <a:prstGeom prst="straightConnector1">
            <a:avLst/>
          </a:prstGeom>
          <a:ln w="762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7023827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62E71B2-29AA-4574-8251-60DB349CE5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9776" y="116632"/>
            <a:ext cx="8112224" cy="1224136"/>
          </a:xfrm>
        </p:spPr>
        <p:txBody>
          <a:bodyPr>
            <a:noAutofit/>
          </a:bodyPr>
          <a:lstStyle/>
          <a:p>
            <a:r>
              <a:rPr lang="it-IT" sz="3000" dirty="0"/>
              <a:t>INCISIONE EUROPEA DEL 1721 CON LA PAGODA DI PORCELLANA DI NANCHINO (1412-1419)</a:t>
            </a:r>
          </a:p>
        </p:txBody>
      </p:sp>
      <p:pic>
        <p:nvPicPr>
          <p:cNvPr id="8" name="Segnaposto contenuto 7">
            <a:extLst>
              <a:ext uri="{FF2B5EF4-FFF2-40B4-BE49-F238E27FC236}">
                <a16:creationId xmlns:a16="http://schemas.microsoft.com/office/drawing/2014/main" id="{A06C0E33-8983-4DE2-AAB8-52AFE89E425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9464" y="1196752"/>
            <a:ext cx="7968208" cy="5748186"/>
          </a:xfr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CF5FA9E0-A45F-4042-AB85-13490669A3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4223792" cy="5077537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D86581FB-2500-4FA9-9C83-98CDB64CEE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301208"/>
            <a:ext cx="4079776" cy="1087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145025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5251586" y="6118228"/>
            <a:ext cx="4041775" cy="639762"/>
          </a:xfrm>
        </p:spPr>
        <p:txBody>
          <a:bodyPr>
            <a:normAutofit fontScale="70000" lnSpcReduction="20000"/>
          </a:bodyPr>
          <a:lstStyle/>
          <a:p>
            <a:r>
              <a:rPr lang="it-IT" dirty="0"/>
              <a:t>PORCELLANE DELLA «FAMIGLIA VERDE» o </a:t>
            </a:r>
            <a:r>
              <a:rPr lang="it-IT" i="1" dirty="0" err="1">
                <a:sym typeface="Wingdings" panose="05000000000000000000" pitchFamily="2" charset="2"/>
              </a:rPr>
              <a:t>yingcai</a:t>
            </a:r>
            <a:r>
              <a:rPr lang="it-IT" dirty="0">
                <a:sym typeface="Wingdings" panose="05000000000000000000" pitchFamily="2" charset="2"/>
              </a:rPr>
              <a:t> «colori duri», PERIODO QING</a:t>
            </a:r>
            <a:endParaRPr lang="it-IT" dirty="0"/>
          </a:p>
        </p:txBody>
      </p:sp>
      <p:sp>
        <p:nvSpPr>
          <p:cNvPr id="2" name="Segnaposto contenuto 1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it-IT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60" y="-27856"/>
            <a:ext cx="6939336" cy="61594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4966AEC3-D8D9-3EBD-1BE4-041FE193EBC8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83268399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1524000" y="-5323"/>
            <a:ext cx="9684568" cy="770028"/>
          </a:xfrm>
        </p:spPr>
        <p:txBody>
          <a:bodyPr>
            <a:normAutofit lnSpcReduction="10000"/>
          </a:bodyPr>
          <a:lstStyle/>
          <a:p>
            <a:r>
              <a:rPr lang="it-IT" dirty="0"/>
              <a:t>PORCELLANE DELLA «FAMIGLIA ROSA» o </a:t>
            </a:r>
            <a:r>
              <a:rPr lang="it-IT" i="1" dirty="0" err="1"/>
              <a:t>yangcai</a:t>
            </a:r>
            <a:r>
              <a:rPr lang="it-IT" dirty="0"/>
              <a:t> (colori stranieri) o </a:t>
            </a:r>
            <a:r>
              <a:rPr lang="it-IT" i="1" dirty="0" err="1"/>
              <a:t>ruancai</a:t>
            </a:r>
            <a:r>
              <a:rPr lang="it-IT" dirty="0"/>
              <a:t> (colori morbidi) o </a:t>
            </a:r>
            <a:r>
              <a:rPr lang="it-IT" i="1" dirty="0" err="1"/>
              <a:t>fencai</a:t>
            </a:r>
            <a:r>
              <a:rPr lang="it-IT" dirty="0"/>
              <a:t> (colori tenui), PERIODO QING</a:t>
            </a:r>
          </a:p>
        </p:txBody>
      </p:sp>
      <p:pic>
        <p:nvPicPr>
          <p:cNvPr id="7" name="Picture 2" descr="C:\Users\noidue\Desktop\Immagini Ming Qing corso arte moderna cinese Macerata 2016-2017\245) Porcellane famiglia rosa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7004" y="764703"/>
            <a:ext cx="7623332" cy="5925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egnaposto contenuto 1">
            <a:extLst>
              <a:ext uri="{FF2B5EF4-FFF2-40B4-BE49-F238E27FC236}">
                <a16:creationId xmlns:a16="http://schemas.microsoft.com/office/drawing/2014/main" id="{D8D45A5F-B40F-E5DA-5131-B7C59DB0900C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testo 5">
            <a:extLst>
              <a:ext uri="{FF2B5EF4-FFF2-40B4-BE49-F238E27FC236}">
                <a16:creationId xmlns:a16="http://schemas.microsoft.com/office/drawing/2014/main" id="{66C83BC1-7726-F691-1B7F-35D3A695FD3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>
            <a:normAutofit lnSpcReduction="10000"/>
          </a:bodyPr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2790851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51A9EF6B-F42B-4CE6-8BAC-D75189E326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0" y="548680"/>
            <a:ext cx="5386917" cy="639762"/>
          </a:xfrm>
        </p:spPr>
        <p:txBody>
          <a:bodyPr>
            <a:normAutofit fontScale="85000" lnSpcReduction="20000"/>
          </a:bodyPr>
          <a:lstStyle/>
          <a:p>
            <a:r>
              <a:rPr lang="it-IT" dirty="0"/>
              <a:t>«porcellana» dei Medici,  XVI secolo, Palazzo Pitti, Firenze</a:t>
            </a:r>
          </a:p>
          <a:p>
            <a:endParaRPr lang="it-IT" dirty="0"/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8B6757BF-89DA-4C73-B939-EE2626A1D6C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89424" y="332656"/>
            <a:ext cx="5389033" cy="639762"/>
          </a:xfrm>
        </p:spPr>
        <p:txBody>
          <a:bodyPr>
            <a:normAutofit fontScale="85000" lnSpcReduction="20000"/>
          </a:bodyPr>
          <a:lstStyle/>
          <a:p>
            <a:r>
              <a:rPr lang="it-IT" dirty="0"/>
              <a:t> teiere Meissen, circa 1720, decorate nei Paesi Bassi, circa 1735, porcellana, collezione privata.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A1B4A313-8AFC-4FA2-9D8C-DCCA2AAB381D}"/>
              </a:ext>
            </a:extLst>
          </p:cNvPr>
          <p:cNvPicPr>
            <a:picLocks noGrp="1" noChangeAspect="1" noChangeArrowheads="1"/>
          </p:cNvPicPr>
          <p:nvPr>
            <p:ph sz="quarter" idx="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3368" y="1698910"/>
            <a:ext cx="6002583" cy="5152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21479907-9AE3-4955-9DA5-C5BBE9B06831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91145"/>
            <a:ext cx="6096000" cy="49668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87671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AF3C48F8-C025-4B67-9688-0BF0CD832A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0" y="404664"/>
            <a:ext cx="5386917" cy="639762"/>
          </a:xfrm>
        </p:spPr>
        <p:txBody>
          <a:bodyPr>
            <a:normAutofit fontScale="77500" lnSpcReduction="20000"/>
          </a:bodyPr>
          <a:lstStyle/>
          <a:p>
            <a:r>
              <a:rPr lang="it-IT" dirty="0"/>
              <a:t>G. Bellini con Dosso Dossi e Tiziano, </a:t>
            </a:r>
            <a:r>
              <a:rPr lang="it-IT" i="1" dirty="0"/>
              <a:t>Il festino degli dei</a:t>
            </a:r>
            <a:r>
              <a:rPr lang="it-IT" dirty="0"/>
              <a:t>, olio su tela, 1514, National Gallery of Art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1E4D696B-76F9-4668-A85C-E4585058838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096000" y="477878"/>
            <a:ext cx="5976664" cy="1078913"/>
          </a:xfrm>
        </p:spPr>
        <p:txBody>
          <a:bodyPr>
            <a:normAutofit fontScale="77500" lnSpcReduction="20000"/>
          </a:bodyPr>
          <a:lstStyle/>
          <a:p>
            <a:r>
              <a:rPr lang="it-IT" dirty="0"/>
              <a:t>Salottino cinese, villa Reale di Portici, 1757-1759,  smontato e trasferito nella Reggia di Capodimonte nel 1866</a:t>
            </a:r>
          </a:p>
        </p:txBody>
      </p:sp>
      <p:pic>
        <p:nvPicPr>
          <p:cNvPr id="7" name="Segnaposto contenuto 4">
            <a:extLst>
              <a:ext uri="{FF2B5EF4-FFF2-40B4-BE49-F238E27FC236}">
                <a16:creationId xmlns:a16="http://schemas.microsoft.com/office/drawing/2014/main" id="{B457B455-0AFB-43CB-90FF-360D2BB4249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9" y="1951306"/>
            <a:ext cx="5731041" cy="4852918"/>
          </a:xfrm>
        </p:spPr>
      </p:pic>
      <p:pic>
        <p:nvPicPr>
          <p:cNvPr id="8" name="Picture 2" descr="Salottino di porcellana">
            <a:extLst>
              <a:ext uri="{FF2B5EF4-FFF2-40B4-BE49-F238E27FC236}">
                <a16:creationId xmlns:a16="http://schemas.microsoft.com/office/drawing/2014/main" id="{D0DB1C7F-A0CF-470D-84F0-63EECC32245C}"/>
              </a:ext>
            </a:extLst>
          </p:cNvPr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7097" y="2492896"/>
            <a:ext cx="6334906" cy="3567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894888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1E8A899-0C1D-4E03-88DE-8F48EEA9F7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99483" y="18052"/>
            <a:ext cx="12192000" cy="1143000"/>
          </a:xfrm>
        </p:spPr>
        <p:txBody>
          <a:bodyPr>
            <a:normAutofit fontScale="90000"/>
          </a:bodyPr>
          <a:lstStyle/>
          <a:p>
            <a:r>
              <a:rPr lang="it-IT" dirty="0"/>
              <a:t>The Peacock Room, 1867-2877, con il dipinto di Whistler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A45C3CAA-53DE-460F-B1FA-A4DB1F5DF89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6E4A79D2-2023-4844-BCB8-CA92B47A4A7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482E8D79-5D42-4E7E-ACBB-2AF366BA896E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074" name="Picture 2" descr="America's Most Beautiful Room Reopens With a Party">
            <a:extLst>
              <a:ext uri="{FF2B5EF4-FFF2-40B4-BE49-F238E27FC236}">
                <a16:creationId xmlns:a16="http://schemas.microsoft.com/office/drawing/2014/main" id="{B540C059-B6BC-434D-AACD-8142F9DE8A70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6452" y="1189593"/>
            <a:ext cx="10075739" cy="56684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5354712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A5CF226-0661-43AE-BEB0-0516395AF0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EFBB1361-D19B-4BDD-9736-00477126B57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4D2E222E-4B8D-4F8E-ADF5-95944E843A8E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5796BEAA-3BB6-419B-80C3-C06134A61D0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7962002" y="764704"/>
            <a:ext cx="4038653" cy="1410171"/>
          </a:xfrm>
        </p:spPr>
        <p:txBody>
          <a:bodyPr>
            <a:normAutofit/>
          </a:bodyPr>
          <a:lstStyle/>
          <a:p>
            <a:r>
              <a:rPr lang="it-IT" dirty="0"/>
              <a:t>Cha </a:t>
            </a:r>
            <a:r>
              <a:rPr lang="it-IT" dirty="0" err="1"/>
              <a:t>Jing</a:t>
            </a:r>
            <a:r>
              <a:rPr lang="it-IT" dirty="0"/>
              <a:t> </a:t>
            </a:r>
            <a:r>
              <a:rPr lang="zh-CN" altLang="it-IT" dirty="0"/>
              <a:t>茶经</a:t>
            </a:r>
            <a:r>
              <a:rPr lang="it-IT" altLang="zh-CN" dirty="0"/>
              <a:t>, </a:t>
            </a:r>
            <a:r>
              <a:rPr lang="it-IT" dirty="0"/>
              <a:t>prima monografia sul tè scritta da Lu </a:t>
            </a:r>
            <a:r>
              <a:rPr lang="it-IT" dirty="0" err="1"/>
              <a:t>Yu</a:t>
            </a:r>
            <a:r>
              <a:rPr lang="it-IT" dirty="0"/>
              <a:t> nel 758, </a:t>
            </a: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2A141338-087F-47F2-AD7B-D1F26BDBCB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7352403" cy="6858000"/>
          </a:xfrm>
          <a:prstGeom prst="rect">
            <a:avLst/>
          </a:prstGeom>
        </p:spPr>
      </p:pic>
      <p:pic>
        <p:nvPicPr>
          <p:cNvPr id="1026" name="Picture 2" descr="Canone del tè - Wikipedia">
            <a:extLst>
              <a:ext uri="{FF2B5EF4-FFF2-40B4-BE49-F238E27FC236}">
                <a16:creationId xmlns:a16="http://schemas.microsoft.com/office/drawing/2014/main" id="{3C513B6A-02B8-3A66-BF3B-B7D7BFEBE1B3}"/>
              </a:ext>
            </a:extLst>
          </p:cNvPr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8248" y="2174875"/>
            <a:ext cx="3061536" cy="4662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9891075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Segnaposto contenuto 7">
            <a:extLst>
              <a:ext uri="{FF2B5EF4-FFF2-40B4-BE49-F238E27FC236}">
                <a16:creationId xmlns:a16="http://schemas.microsoft.com/office/drawing/2014/main" id="{B8551E6C-779B-4422-9784-8EBA5876547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16768" y="-315416"/>
            <a:ext cx="6408712" cy="8027674"/>
          </a:xfrm>
        </p:spPr>
      </p:pic>
      <p:sp>
        <p:nvSpPr>
          <p:cNvPr id="9" name="Segnaposto testo 7">
            <a:extLst>
              <a:ext uri="{FF2B5EF4-FFF2-40B4-BE49-F238E27FC236}">
                <a16:creationId xmlns:a16="http://schemas.microsoft.com/office/drawing/2014/main" id="{7C938648-D392-4563-A07B-577612AACA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807968" y="5517232"/>
            <a:ext cx="6096000" cy="1008112"/>
          </a:xfrm>
          <a:solidFill>
            <a:schemeClr val="bg1"/>
          </a:solidFill>
        </p:spPr>
        <p:txBody>
          <a:bodyPr>
            <a:normAutofit fontScale="70000" lnSpcReduction="20000"/>
          </a:bodyPr>
          <a:lstStyle/>
          <a:p>
            <a:r>
              <a:rPr lang="it-IT" dirty="0"/>
              <a:t>YAN LIBEN (600-673), </a:t>
            </a:r>
            <a:r>
              <a:rPr lang="it-IT" i="1" dirty="0"/>
              <a:t>LA PORTANTINA IMPERIALE, </a:t>
            </a:r>
            <a:r>
              <a:rPr lang="it-IT" dirty="0"/>
              <a:t>INCHIOSTRO E COLORI</a:t>
            </a:r>
            <a:r>
              <a:rPr lang="it-IT" i="1" dirty="0"/>
              <a:t> </a:t>
            </a:r>
            <a:r>
              <a:rPr lang="it-IT" dirty="0"/>
              <a:t>SU SETA, MUSEO DI PALAZZO, PECHINO; STATUETTE TANG CON VESTIARIO TIPICO DELL’EPOCA</a:t>
            </a:r>
          </a:p>
        </p:txBody>
      </p:sp>
    </p:spTree>
    <p:extLst>
      <p:ext uri="{BB962C8B-B14F-4D97-AF65-F5344CB8AC3E}">
        <p14:creationId xmlns:p14="http://schemas.microsoft.com/office/powerpoint/2010/main" val="381254739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AB7C7738-2259-4EF1-A1C5-42582BF19DE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023992" y="-224610"/>
            <a:ext cx="5389033" cy="639762"/>
          </a:xfrm>
        </p:spPr>
        <p:txBody>
          <a:bodyPr>
            <a:normAutofit fontScale="62500" lnSpcReduction="20000"/>
          </a:bodyPr>
          <a:lstStyle/>
          <a:p>
            <a:r>
              <a:rPr lang="it-IT" dirty="0"/>
              <a:t>Cerimonia del tè giapponese e Tè delle cinque</a:t>
            </a:r>
          </a:p>
        </p:txBody>
      </p:sp>
      <p:pic>
        <p:nvPicPr>
          <p:cNvPr id="8" name="Picture 2" descr="Himitsu no Sekai: Chanoyu - 茶の湯 (Japanese Tea Ceremony)">
            <a:extLst>
              <a:ext uri="{FF2B5EF4-FFF2-40B4-BE49-F238E27FC236}">
                <a16:creationId xmlns:a16="http://schemas.microsoft.com/office/drawing/2014/main" id="{E5BD0124-7651-452C-AD92-3FB4DFFA50C2}"/>
              </a:ext>
            </a:extLst>
          </p:cNvPr>
          <p:cNvPicPr>
            <a:picLocks noGrp="1" noChangeAspect="1" noChangeArrowheads="1"/>
          </p:cNvPicPr>
          <p:nvPr>
            <p:ph sz="quarter" idx="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336" y="410922"/>
            <a:ext cx="5389562" cy="3484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383A3EF5-8C8A-404E-A24D-3A6380376F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36250" y="3242726"/>
            <a:ext cx="6202750" cy="3484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23981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13B9837-14A6-68E8-F32B-A61DC3C5DF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2ADCD778-BE3B-53AF-F12F-1C72105780A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040A149A-21EA-8187-3E78-8A6991CC056D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AA0E0C25-C27E-C03A-879A-F7815F04E41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7D087024-F8C1-C2A1-8017-AAD04552C01C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it-IT" dirty="0"/>
          </a:p>
        </p:txBody>
      </p:sp>
      <p:pic>
        <p:nvPicPr>
          <p:cNvPr id="7" name="Picture 2" descr="C:\Users\noidue\Desktop\Corso Macerata 2014-2015 - X sec.-XIV sec\41) Huizong.jpg">
            <a:extLst>
              <a:ext uri="{FF2B5EF4-FFF2-40B4-BE49-F238E27FC236}">
                <a16:creationId xmlns:a16="http://schemas.microsoft.com/office/drawing/2014/main" id="{1FEC0C70-0935-12F3-894A-64BCF36410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47528" y="214845"/>
            <a:ext cx="6816083" cy="5101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Segnaposto testo 4">
            <a:extLst>
              <a:ext uri="{FF2B5EF4-FFF2-40B4-BE49-F238E27FC236}">
                <a16:creationId xmlns:a16="http://schemas.microsoft.com/office/drawing/2014/main" id="{7AAE6A65-ADB8-61BD-96E8-A1573D22081B}"/>
              </a:ext>
            </a:extLst>
          </p:cNvPr>
          <p:cNvSpPr txBox="1">
            <a:spLocks/>
          </p:cNvSpPr>
          <p:nvPr/>
        </p:nvSpPr>
        <p:spPr>
          <a:xfrm>
            <a:off x="2279576" y="5983921"/>
            <a:ext cx="6816082" cy="63976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1800" dirty="0"/>
              <a:t>HUIZONG (1082-1135), </a:t>
            </a:r>
            <a:r>
              <a:rPr lang="it-IT" sz="1800" i="1" dirty="0"/>
              <a:t>PARROCCHETTO A CINQUE COLORI</a:t>
            </a:r>
            <a:r>
              <a:rPr lang="it-IT" sz="1800" dirty="0"/>
              <a:t>,  1110 CIRCA, GENERE </a:t>
            </a:r>
            <a:r>
              <a:rPr lang="it-IT" sz="1800" i="1" dirty="0"/>
              <a:t>HUANIAO</a:t>
            </a:r>
            <a:r>
              <a:rPr lang="it-IT" sz="1800" dirty="0"/>
              <a:t> (FIORI-E-UCCELLI), SONG SETT., INCHIOSTRO E COLORI SU SETA, MUSEUM OF FINE ARTS, BOSTON</a:t>
            </a:r>
          </a:p>
        </p:txBody>
      </p:sp>
    </p:spTree>
    <p:extLst>
      <p:ext uri="{BB962C8B-B14F-4D97-AF65-F5344CB8AC3E}">
        <p14:creationId xmlns:p14="http://schemas.microsoft.com/office/powerpoint/2010/main" val="21960809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79376" y="0"/>
            <a:ext cx="5931111" cy="1440160"/>
          </a:xfrm>
        </p:spPr>
        <p:txBody>
          <a:bodyPr>
            <a:normAutofit lnSpcReduction="10000"/>
          </a:bodyPr>
          <a:lstStyle/>
          <a:p>
            <a:r>
              <a:rPr lang="it-IT" dirty="0"/>
              <a:t>TERRACOTTA DIPINTA CON MASCHERA ANTROPOMORFA, RETI E PESCI, CULTURA YANGSHAO, FASE BANPO (SHAANXI) V millennio a.C., MUSEO DI BANPO, SHAANXI.</a:t>
            </a:r>
          </a:p>
        </p:txBody>
      </p:sp>
      <p:pic>
        <p:nvPicPr>
          <p:cNvPr id="13" name="Picture 5" descr="C:\Users\noidue\Desktop\Corso 2015-2016  1° parte\14a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468354"/>
            <a:ext cx="4871864" cy="5432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373E651B-45AB-4693-A2EF-89A9C43490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74490" y="2420888"/>
            <a:ext cx="6512710" cy="3305944"/>
          </a:xfrm>
          <a:prstGeom prst="rect">
            <a:avLst/>
          </a:prstGeom>
        </p:spPr>
      </p:pic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3FF1BF01-A953-49FC-B844-04E993BC6937}"/>
              </a:ext>
            </a:extLst>
          </p:cNvPr>
          <p:cNvSpPr txBox="1"/>
          <p:nvPr/>
        </p:nvSpPr>
        <p:spPr>
          <a:xfrm>
            <a:off x="6089646" y="1440160"/>
            <a:ext cx="609755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b="1" dirty="0"/>
              <a:t>VILLAGGIO DI BANPO, CULTURA YANGSHAO, (SHAANXI) 5000-3000 a.C., MUSEO DI BANPO, SHAANXI.</a:t>
            </a:r>
          </a:p>
        </p:txBody>
      </p:sp>
    </p:spTree>
    <p:extLst>
      <p:ext uri="{BB962C8B-B14F-4D97-AF65-F5344CB8AC3E}">
        <p14:creationId xmlns:p14="http://schemas.microsoft.com/office/powerpoint/2010/main" val="126168242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F0B3B57-437D-5D60-7425-9EA68D8861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4C240C91-FDE6-3C9F-C6CA-39732BA9AF9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3BB64539-26E8-5840-3064-57A5A8B696C2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C4F44C93-2D6C-EFD5-F9C9-A8EBE432125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260B4876-2ED4-8B1B-2736-53657C03D238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testo 4">
            <a:extLst>
              <a:ext uri="{FF2B5EF4-FFF2-40B4-BE49-F238E27FC236}">
                <a16:creationId xmlns:a16="http://schemas.microsoft.com/office/drawing/2014/main" id="{9E9A40C1-4B32-A421-D9EE-87247C0D1B84}"/>
              </a:ext>
            </a:extLst>
          </p:cNvPr>
          <p:cNvSpPr txBox="1">
            <a:spLocks/>
          </p:cNvSpPr>
          <p:nvPr/>
        </p:nvSpPr>
        <p:spPr>
          <a:xfrm>
            <a:off x="1127449" y="-34512"/>
            <a:ext cx="8892480" cy="613238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70000" lnSpcReduction="20000"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/>
              <a:t>MA YUAN (1160-1225), </a:t>
            </a:r>
            <a:r>
              <a:rPr lang="it-IT" altLang="it-IT" i="1"/>
              <a:t>CAMMINANDO LUNGO UN SENTIERO DI MONTAGNA IN PRIMAVERA, </a:t>
            </a:r>
            <a:r>
              <a:rPr lang="it-IT" altLang="it-IT"/>
              <a:t>FOGLIO D’ALBUM, INCHIOSTRO E COLORI SU SETA, SONG MERID., MUSEO DI PALAZZO, TAIPEI</a:t>
            </a:r>
            <a:endParaRPr lang="it-IT" i="1" dirty="0"/>
          </a:p>
        </p:txBody>
      </p:sp>
      <p:pic>
        <p:nvPicPr>
          <p:cNvPr id="8" name="Picture 2" descr="Risultati immagini per MA YUAN MUSEUM">
            <a:extLst>
              <a:ext uri="{FF2B5EF4-FFF2-40B4-BE49-F238E27FC236}">
                <a16:creationId xmlns:a16="http://schemas.microsoft.com/office/drawing/2014/main" id="{49646A14-B8E9-CF2B-C8B2-065715FA60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424" y="578726"/>
            <a:ext cx="9913487" cy="6255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3737508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9658998-5277-A9CD-E82A-5DDE4ABE1A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A73CA9B3-44FE-DC7C-8C5C-F05FC9A4B64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A5AAFE7A-27AD-0451-7072-F9C533CFF832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35086077-625D-3184-D57D-87DFC9643CC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B0F3D9DB-4974-336D-19FB-E098A91D70BD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testo 4">
            <a:extLst>
              <a:ext uri="{FF2B5EF4-FFF2-40B4-BE49-F238E27FC236}">
                <a16:creationId xmlns:a16="http://schemas.microsoft.com/office/drawing/2014/main" id="{71CC89DF-488B-54D8-5AA6-FFA49A2D54E8}"/>
              </a:ext>
            </a:extLst>
          </p:cNvPr>
          <p:cNvSpPr txBox="1">
            <a:spLocks/>
          </p:cNvSpPr>
          <p:nvPr/>
        </p:nvSpPr>
        <p:spPr>
          <a:xfrm>
            <a:off x="491632" y="2905108"/>
            <a:ext cx="4752528" cy="177801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dirty="0"/>
              <a:t>LIANG KAI (1140-1210), </a:t>
            </a:r>
            <a:r>
              <a:rPr lang="it-IT" i="1" dirty="0"/>
              <a:t>IL POETA LI BAI DECLAMA, </a:t>
            </a:r>
            <a:r>
              <a:rPr lang="it-IT" dirty="0"/>
              <a:t>ca 1200,</a:t>
            </a:r>
            <a:r>
              <a:rPr lang="it-IT" i="1" dirty="0"/>
              <a:t> </a:t>
            </a:r>
            <a:r>
              <a:rPr lang="it-IT" dirty="0"/>
              <a:t>ROTOLO VERTICALE, INCHIOSTRO SU CARTA, MUSO NAZIONALE DI TOKYO  </a:t>
            </a:r>
          </a:p>
        </p:txBody>
      </p:sp>
      <p:pic>
        <p:nvPicPr>
          <p:cNvPr id="8" name="Picture 2" descr="C:\Users\noidue\Desktop\Corso Macerata 2014-2015 - X sec.-XIV sec\55) Liang Kai.jpg">
            <a:extLst>
              <a:ext uri="{FF2B5EF4-FFF2-40B4-BE49-F238E27FC236}">
                <a16:creationId xmlns:a16="http://schemas.microsoft.com/office/drawing/2014/main" id="{4C771C83-F3C6-B8DE-D269-B15A153889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4160" y="11113"/>
            <a:ext cx="2508024" cy="6715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1253109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9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597" y="-14956"/>
            <a:ext cx="3707307" cy="68453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Segnaposto testo 2"/>
          <p:cNvSpPr txBox="1">
            <a:spLocks/>
          </p:cNvSpPr>
          <p:nvPr/>
        </p:nvSpPr>
        <p:spPr>
          <a:xfrm>
            <a:off x="4799856" y="0"/>
            <a:ext cx="5436097" cy="108012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85000" lnSpcReduction="10000"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it-IT" dirty="0"/>
              <a:t>NI ZAN (1301-1374), </a:t>
            </a:r>
            <a:r>
              <a:rPr lang="it-IT" i="1" dirty="0"/>
              <a:t>SEI GENTILUOMINI, </a:t>
            </a:r>
            <a:r>
              <a:rPr lang="it-IT" dirty="0"/>
              <a:t>1345</a:t>
            </a:r>
            <a:r>
              <a:rPr lang="it-IT" i="1" dirty="0"/>
              <a:t>, </a:t>
            </a:r>
            <a:r>
              <a:rPr lang="it-IT" dirty="0"/>
              <a:t>INCHIOSTRO SU CARTA, ROTOLO VERTICALE, PERIODO YUAN, MUSEO DI SHANGHAI.</a:t>
            </a:r>
          </a:p>
        </p:txBody>
      </p:sp>
      <p:pic>
        <p:nvPicPr>
          <p:cNvPr id="8" name="Picture 2" descr="C:\Users\noidue\Desktop\Corso Macerata 2014-2015 Ming e Qing\151b) Il percorso della Grande Muraglia.jpg">
            <a:extLst>
              <a:ext uri="{FF2B5EF4-FFF2-40B4-BE49-F238E27FC236}">
                <a16:creationId xmlns:a16="http://schemas.microsoft.com/office/drawing/2014/main" id="{7E359B2A-EAAE-4570-8932-7C8F54525352}"/>
              </a:ext>
            </a:extLst>
          </p:cNvPr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5920" y="2269423"/>
            <a:ext cx="7345089" cy="4702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9340738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21087" y="0"/>
            <a:ext cx="11979569" cy="1577799"/>
          </a:xfrm>
        </p:spPr>
        <p:txBody>
          <a:bodyPr>
            <a:normAutofit/>
          </a:bodyPr>
          <a:lstStyle/>
          <a:p>
            <a:r>
              <a:rPr lang="it-IT" dirty="0"/>
              <a:t>SHITAO (DAOJI 1642-1707), </a:t>
            </a:r>
            <a:r>
              <a:rPr lang="it-IT" i="1" dirty="0"/>
              <a:t>UN UOMO IN UNA CASA DENTRO UNA RUPE, </a:t>
            </a:r>
            <a:r>
              <a:rPr lang="it-IT" dirty="0"/>
              <a:t>TARDO XVII SECOLO, FOGLIO D’ALBUM, INCHIOSTRO E COLORI SU CARTA, COLLEZIONE C.C.WANG, NEW YORK</a:t>
            </a:r>
          </a:p>
        </p:txBody>
      </p:sp>
      <p:pic>
        <p:nvPicPr>
          <p:cNvPr id="10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7346" y="1412776"/>
            <a:ext cx="5847049" cy="51002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3242011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1524000" y="6209928"/>
            <a:ext cx="4572000" cy="648072"/>
          </a:xfrm>
        </p:spPr>
        <p:txBody>
          <a:bodyPr>
            <a:normAutofit fontScale="62500" lnSpcReduction="20000"/>
          </a:bodyPr>
          <a:lstStyle/>
          <a:p>
            <a:r>
              <a:rPr lang="it-IT" dirty="0"/>
              <a:t>PIANTA E FOSSA N.1, PARCO FUNERARIO DI QIN SHI HUANDI, LINTONG (SHAANXI), DINASTIA QIN, III sec. a. C.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8251934" y="3645024"/>
            <a:ext cx="2416067" cy="1644631"/>
          </a:xfrm>
        </p:spPr>
        <p:txBody>
          <a:bodyPr>
            <a:normAutofit fontScale="62500" lnSpcReduction="20000"/>
          </a:bodyPr>
          <a:lstStyle/>
          <a:p>
            <a:r>
              <a:rPr lang="it-IT" dirty="0"/>
              <a:t>CARRO COPERTO (BRONZO) E «REMATORE» INGINOCCHIATO (TERRACOTTA, FOSSA K0007), PARCO FUNERARIO DI QIN SHI HUANDI, LINTONG (SHAANXI) DINASTIA QIN, III sec. a. C.</a:t>
            </a:r>
          </a:p>
          <a:p>
            <a:endParaRPr lang="it-IT" dirty="0"/>
          </a:p>
        </p:txBody>
      </p:sp>
      <p:pic>
        <p:nvPicPr>
          <p:cNvPr id="9" name="Picture 2" descr="http://www.versoriente.net/public/upload/immagini/esercito%20terracotta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4000" y="3079402"/>
            <a:ext cx="4677258" cy="3096344"/>
          </a:xfrm>
        </p:spPr>
      </p:pic>
      <p:pic>
        <p:nvPicPr>
          <p:cNvPr id="9218" name="Picture 2" descr="Risultati immagini per ANCHE CARRIAGE QIN DYNASTY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3675" y="0"/>
            <a:ext cx="438211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8379" y="3631661"/>
            <a:ext cx="1944216" cy="3315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5521" y="-46463"/>
            <a:ext cx="4041775" cy="3109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3119314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9896" y="44624"/>
            <a:ext cx="5040560" cy="75897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855292" y="5891092"/>
            <a:ext cx="3384847" cy="943590"/>
          </a:xfrm>
        </p:spPr>
        <p:txBody>
          <a:bodyPr>
            <a:normAutofit fontScale="70000" lnSpcReduction="20000"/>
          </a:bodyPr>
          <a:lstStyle/>
          <a:p>
            <a:r>
              <a:rPr lang="it-IT" i="1" dirty="0"/>
              <a:t>MINGQI</a:t>
            </a:r>
            <a:r>
              <a:rPr lang="it-IT" dirty="0"/>
              <a:t>, MODELLO DI MAGAZZINO CON TORRE, TERRACOTTA DIPINTA, HAN OCC. (206 a.C.-9 d.C.)</a:t>
            </a:r>
          </a:p>
        </p:txBody>
      </p:sp>
    </p:spTree>
    <p:extLst>
      <p:ext uri="{BB962C8B-B14F-4D97-AF65-F5344CB8AC3E}">
        <p14:creationId xmlns:p14="http://schemas.microsoft.com/office/powerpoint/2010/main" val="282071994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1531289" y="0"/>
            <a:ext cx="4636719" cy="1124744"/>
          </a:xfrm>
        </p:spPr>
        <p:txBody>
          <a:bodyPr>
            <a:normAutofit fontScale="92500"/>
          </a:bodyPr>
          <a:lstStyle/>
          <a:p>
            <a:r>
              <a:rPr lang="it-IT" dirty="0"/>
              <a:t>DISEGNO DELLA SALA ORIENTALE DEL MONASTERO FOGUAN (SHANXI), DINASTIA TANG, 857 d.C.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292020" y="6010839"/>
            <a:ext cx="4392487" cy="864096"/>
          </a:xfrm>
        </p:spPr>
        <p:txBody>
          <a:bodyPr>
            <a:normAutofit/>
          </a:bodyPr>
          <a:lstStyle/>
          <a:p>
            <a:r>
              <a:rPr lang="it-IT" dirty="0"/>
              <a:t>DAYANTA, XI’AN (SHAANXI), DINASTIA TANG, 652 d.C.</a:t>
            </a:r>
          </a:p>
        </p:txBody>
      </p:sp>
      <p:pic>
        <p:nvPicPr>
          <p:cNvPr id="7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512" y="1412776"/>
            <a:ext cx="4176464" cy="54754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 descr="C:\Users\noidue\Desktop\Corso 2015-2016 2° parte\355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7316" y="19007"/>
            <a:ext cx="4341446" cy="5786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8498421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9592" y="164689"/>
            <a:ext cx="6764698" cy="6480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2789" y="241594"/>
            <a:ext cx="4041775" cy="2616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Segnaposto testo 4"/>
          <p:cNvSpPr txBox="1">
            <a:spLocks/>
          </p:cNvSpPr>
          <p:nvPr/>
        </p:nvSpPr>
        <p:spPr>
          <a:xfrm>
            <a:off x="8294291" y="2843552"/>
            <a:ext cx="2373710" cy="639762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it-IT" sz="1200" b="1" dirty="0"/>
              <a:t>Città Proibita</a:t>
            </a: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8386" y="5349281"/>
            <a:ext cx="2108805" cy="1508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Segnaposto testo 4"/>
          <p:cNvSpPr txBox="1">
            <a:spLocks/>
          </p:cNvSpPr>
          <p:nvPr/>
        </p:nvSpPr>
        <p:spPr>
          <a:xfrm>
            <a:off x="7727191" y="6309320"/>
            <a:ext cx="2940809" cy="548680"/>
          </a:xfrm>
          <a:prstGeom prst="rect">
            <a:avLst/>
          </a:prstGeom>
        </p:spPr>
        <p:txBody>
          <a:bodyPr>
            <a:normAutofit fontScale="925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it-IT" sz="1200" b="1" dirty="0"/>
              <a:t>Altare del Cielo e Padiglione della preghiera per un buon raccolto  (TEMPIO DEL CIELO)</a:t>
            </a:r>
          </a:p>
        </p:txBody>
      </p:sp>
    </p:spTree>
    <p:extLst>
      <p:ext uri="{BB962C8B-B14F-4D97-AF65-F5344CB8AC3E}">
        <p14:creationId xmlns:p14="http://schemas.microsoft.com/office/powerpoint/2010/main" val="385834409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8A876FD-9AEB-48D7-8ED8-8E079D6D5E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AA59FBEB-A98C-4DC6-B2EB-D05357ABFAD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37C0B210-267C-482D-9564-5DB715995982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400C7188-648E-427F-BB60-20DDF18F8D4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93589733-4841-48DA-8B26-5AC3393AA39D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FCF82B49-C669-4B6D-B3C3-9E74A1EBA6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7368" y="12982"/>
            <a:ext cx="12241360" cy="7162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13956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1529074" y="548681"/>
            <a:ext cx="4274732" cy="1008111"/>
          </a:xfrm>
        </p:spPr>
        <p:txBody>
          <a:bodyPr>
            <a:normAutofit fontScale="85000" lnSpcReduction="10000"/>
          </a:bodyPr>
          <a:lstStyle/>
          <a:p>
            <a:r>
              <a:rPr lang="it-IT" dirty="0"/>
              <a:t>BROCCA </a:t>
            </a:r>
            <a:r>
              <a:rPr lang="it-IT" i="1" dirty="0"/>
              <a:t>GUI</a:t>
            </a:r>
            <a:r>
              <a:rPr lang="it-IT" dirty="0"/>
              <a:t>, TERRACOTTA, CULTURA DAWENKOU (SHANDONG), FINE DEL IV MILLENNIO a. C.</a:t>
            </a:r>
          </a:p>
          <a:p>
            <a:endParaRPr lang="it-IT" dirty="0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004628" y="32924"/>
            <a:ext cx="4663372" cy="1050131"/>
          </a:xfrm>
        </p:spPr>
        <p:txBody>
          <a:bodyPr>
            <a:normAutofit fontScale="77500" lnSpcReduction="20000"/>
          </a:bodyPr>
          <a:lstStyle/>
          <a:p>
            <a:r>
              <a:rPr lang="it-IT" dirty="0"/>
              <a:t>PENDENTE A FORMA DI ZHULONG «DRAGO MAIALE», NEFRITE, CULTURA HONGSHAN (LIAONING), IV MILLENNIO a.C.</a:t>
            </a: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4039" y="1556792"/>
            <a:ext cx="4257663" cy="53012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 descr="Immagine correlata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6479" y="1556793"/>
            <a:ext cx="4751522" cy="53012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91337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1575131" y="14989"/>
            <a:ext cx="4042792" cy="1050131"/>
          </a:xfrm>
        </p:spPr>
        <p:txBody>
          <a:bodyPr>
            <a:normAutofit fontScale="92500" lnSpcReduction="10000"/>
          </a:bodyPr>
          <a:lstStyle/>
          <a:p>
            <a:r>
              <a:rPr lang="it-IT" i="1" dirty="0"/>
              <a:t>CONG e BI</a:t>
            </a:r>
            <a:r>
              <a:rPr lang="it-IT" dirty="0"/>
              <a:t>, NEFRITE, CULTURA LIANGZHU (ZHEJIANG), III MILLENNIO a.C.</a:t>
            </a:r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512" y="1061228"/>
            <a:ext cx="3923928" cy="28389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0377" y="332656"/>
            <a:ext cx="6441623" cy="65045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512" y="3818203"/>
            <a:ext cx="3923928" cy="302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749349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DC82AC1-D982-4A55-AFB5-BCC03C5535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C6294799-7922-4072-90AD-61DAA5BB49A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203DFEC6-A163-4017-817E-6C0D2CDDA8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360" y="8520"/>
            <a:ext cx="11691664" cy="6868853"/>
          </a:xfrm>
          <a:prstGeom prst="rect">
            <a:avLst/>
          </a:prstGeom>
        </p:spPr>
      </p:pic>
      <p:sp>
        <p:nvSpPr>
          <p:cNvPr id="11" name="Segnaposto contenuto 10">
            <a:extLst>
              <a:ext uri="{FF2B5EF4-FFF2-40B4-BE49-F238E27FC236}">
                <a16:creationId xmlns:a16="http://schemas.microsoft.com/office/drawing/2014/main" id="{65A2ECCD-3E2B-43FC-8253-B743696CA84F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418406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0" y="2789238"/>
            <a:ext cx="7536160" cy="639762"/>
          </a:xfrm>
        </p:spPr>
        <p:txBody>
          <a:bodyPr>
            <a:normAutofit fontScale="70000" lnSpcReduction="20000"/>
          </a:bodyPr>
          <a:lstStyle/>
          <a:p>
            <a:r>
              <a:rPr lang="it-IT" dirty="0"/>
              <a:t>SUDARIO DI GIADA e ASSONOMETRIA DELLA TOMBA DI LIU SHENG (HEBEI), HAN OCC., 113 a.C. circa</a:t>
            </a: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5880" y="3339310"/>
            <a:ext cx="7095928" cy="6938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9" name="Picture 5" descr="Risultati immagini per liu sheng burial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62887"/>
            <a:ext cx="6786734" cy="3024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483775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68E0AB6A-BDCB-4859-AE7E-22D661D0E6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2351" y="1340768"/>
            <a:ext cx="5386917" cy="639762"/>
          </a:xfrm>
        </p:spPr>
        <p:txBody>
          <a:bodyPr>
            <a:normAutofit fontScale="55000" lnSpcReduction="20000"/>
          </a:bodyPr>
          <a:lstStyle/>
          <a:p>
            <a:r>
              <a:rPr lang="it-IT" dirty="0"/>
              <a:t>SUDARIO DI GIADA CON FILAMENTI DI SETA, TOMBA DI ZHAO MO (137-122 a.C.), MUSEO DEL MAUSOLEO DEL RE NANYUE (GUANDONG)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79E150E4-6278-4A8A-B22D-0CE401E9316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51241" y="23554"/>
            <a:ext cx="5998631" cy="639762"/>
          </a:xfrm>
        </p:spPr>
        <p:txBody>
          <a:bodyPr>
            <a:normAutofit fontScale="55000" lnSpcReduction="20000"/>
          </a:bodyPr>
          <a:lstStyle/>
          <a:p>
            <a:r>
              <a:rPr lang="it-IT" i="1" dirty="0"/>
              <a:t>BI</a:t>
            </a:r>
            <a:r>
              <a:rPr lang="it-IT" dirty="0"/>
              <a:t> IN GIADA, TOMBA DI ZHAO MO (137-122 a.C.), MUSEO DEL MAUSOLEO DEL RE NANYUE (GUANDONG)</a:t>
            </a:r>
          </a:p>
        </p:txBody>
      </p:sp>
      <p:pic>
        <p:nvPicPr>
          <p:cNvPr id="7" name="Picture 2" descr="Guangzhou:Guangdong:China:East Asia:World Travel Gallery">
            <a:extLst>
              <a:ext uri="{FF2B5EF4-FFF2-40B4-BE49-F238E27FC236}">
                <a16:creationId xmlns:a16="http://schemas.microsoft.com/office/drawing/2014/main" id="{56AD6399-500E-4E3B-BBE7-15DA0F4D06FA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313648"/>
            <a:ext cx="6101520" cy="406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7446EB3D-87AC-4EB1-B3B7-930DB48EC96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3924" y="1004257"/>
            <a:ext cx="5998632" cy="5893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178014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10342</TotalTime>
  <Words>1236</Words>
  <Application>Microsoft Office PowerPoint</Application>
  <PresentationFormat>Widescreen</PresentationFormat>
  <Paragraphs>60</Paragraphs>
  <Slides>48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4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48</vt:i4>
      </vt:variant>
    </vt:vector>
  </HeadingPairs>
  <TitlesOfParts>
    <vt:vector size="53" baseType="lpstr">
      <vt:lpstr>FS Albert Web Light</vt:lpstr>
      <vt:lpstr>Arial</vt:lpstr>
      <vt:lpstr>Calibri</vt:lpstr>
      <vt:lpstr>Times New Roman</vt:lpstr>
      <vt:lpstr>Tema di Office</vt:lpstr>
      <vt:lpstr>IMMAGINI PER L’ESAME DI STORIA DELL’ARTE CINESE a.a. 2022-2023</vt:lpstr>
      <vt:lpstr>ATTENZIONE</vt:lpstr>
      <vt:lpstr>PRIMA ISCRIZIONE CONOSCIUTA DI ZHONGHUO o ZHONGYU 中或, INCISA SU UN VASO DI BRONZO HE ZUN DEI ZHOU OCCIDENTALI (1050-771 a.C.), MUSEO DELLO SHAANXI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Tavoletta lignea raffigurante la leggenda della Principessa della seta, oasi di Khotan, Xinjiang, VI-VIII secolo, British Museum</vt:lpstr>
      <vt:lpstr>Complesso rupestre di Kizil, oasi di Kucha, Xinjiang, III/IV-VIII secolo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PIATTO BIANCO E BLU, GRES SMALTATO, NAUFRAGIO DI BELITUNG TRA 825 E 850, MUSEO DI SINGAPORE</vt:lpstr>
      <vt:lpstr>Presentazione standard di PowerPoint</vt:lpstr>
      <vt:lpstr>Presentazione standard di PowerPoint</vt:lpstr>
      <vt:lpstr>Presentazione standard di PowerPoint</vt:lpstr>
      <vt:lpstr>INCISIONE EUROPEA DEL 1721 CON LA PAGODA DI PORCELLANA DI NANCHINO (1412-1419)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The Peacock Room, 1867-2877, con il dipinto di Whistler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noidue</dc:creator>
  <cp:lastModifiedBy>Revisione</cp:lastModifiedBy>
  <cp:revision>208</cp:revision>
  <dcterms:created xsi:type="dcterms:W3CDTF">2017-11-29T22:31:09Z</dcterms:created>
  <dcterms:modified xsi:type="dcterms:W3CDTF">2022-12-18T19:24:29Z</dcterms:modified>
</cp:coreProperties>
</file>