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320" r:id="rId3"/>
    <p:sldId id="517" r:id="rId4"/>
    <p:sldId id="518" r:id="rId5"/>
    <p:sldId id="267" r:id="rId6"/>
    <p:sldId id="268" r:id="rId7"/>
    <p:sldId id="344" r:id="rId8"/>
    <p:sldId id="278" r:id="rId9"/>
    <p:sldId id="519" r:id="rId10"/>
    <p:sldId id="275" r:id="rId11"/>
    <p:sldId id="271" r:id="rId12"/>
    <p:sldId id="270" r:id="rId13"/>
    <p:sldId id="272" r:id="rId14"/>
    <p:sldId id="273" r:id="rId15"/>
    <p:sldId id="525" r:id="rId16"/>
    <p:sldId id="500" r:id="rId17"/>
    <p:sldId id="520" r:id="rId18"/>
    <p:sldId id="350" r:id="rId19"/>
    <p:sldId id="277" r:id="rId20"/>
    <p:sldId id="501" r:id="rId21"/>
    <p:sldId id="499" r:id="rId22"/>
    <p:sldId id="516" r:id="rId23"/>
    <p:sldId id="502" r:id="rId24"/>
    <p:sldId id="346" r:id="rId25"/>
    <p:sldId id="322" r:id="rId26"/>
    <p:sldId id="284" r:id="rId27"/>
    <p:sldId id="513" r:id="rId28"/>
    <p:sldId id="288" r:id="rId29"/>
    <p:sldId id="340" r:id="rId30"/>
    <p:sldId id="508" r:id="rId31"/>
    <p:sldId id="524" r:id="rId32"/>
    <p:sldId id="506" r:id="rId33"/>
    <p:sldId id="507" r:id="rId34"/>
    <p:sldId id="510" r:id="rId35"/>
    <p:sldId id="509" r:id="rId36"/>
    <p:sldId id="511" r:id="rId37"/>
    <p:sldId id="512" r:id="rId38"/>
    <p:sldId id="342" r:id="rId39"/>
    <p:sldId id="515" r:id="rId40"/>
    <p:sldId id="282" r:id="rId41"/>
    <p:sldId id="285" r:id="rId42"/>
    <p:sldId id="521" r:id="rId43"/>
    <p:sldId id="522" r:id="rId44"/>
    <p:sldId id="523" r:id="rId45"/>
    <p:sldId id="325" r:id="rId46"/>
    <p:sldId id="276" r:id="rId47"/>
    <p:sldId id="279" r:id="rId48"/>
    <p:sldId id="291" r:id="rId49"/>
    <p:sldId id="331" r:id="rId50"/>
    <p:sldId id="514" r:id="rId5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5" autoAdjust="0"/>
    <p:restoredTop sz="89381" autoAdjust="0"/>
  </p:normalViewPr>
  <p:slideViewPr>
    <p:cSldViewPr>
      <p:cViewPr varScale="1">
        <p:scale>
          <a:sx n="85" d="100"/>
          <a:sy n="85" d="100"/>
        </p:scale>
        <p:origin x="494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67.png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135560" y="1268761"/>
            <a:ext cx="7772400" cy="1830065"/>
          </a:xfrm>
        </p:spPr>
        <p:txBody>
          <a:bodyPr>
            <a:normAutofit fontScale="90000"/>
          </a:bodyPr>
          <a:lstStyle/>
          <a:p>
            <a:r>
              <a:rPr lang="it-IT" dirty="0"/>
              <a:t>IMMAGINI PER L’ESAME DI STORIA DELL’ARTE CINESE</a:t>
            </a:r>
            <a:br>
              <a:rPr lang="it-IT" dirty="0"/>
            </a:br>
            <a:r>
              <a:rPr lang="it-IT" dirty="0" err="1"/>
              <a:t>a.a</a:t>
            </a:r>
            <a:r>
              <a:rPr lang="it-IT" dirty="0"/>
              <a:t>. 2023-2024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prof. MARCO MECCARELLI</a:t>
            </a:r>
          </a:p>
          <a:p>
            <a:r>
              <a:rPr lang="it-IT" dirty="0"/>
              <a:t>Università di Macerata</a:t>
            </a:r>
          </a:p>
        </p:txBody>
      </p:sp>
    </p:spTree>
    <p:extLst>
      <p:ext uri="{BB962C8B-B14F-4D97-AF65-F5344CB8AC3E}">
        <p14:creationId xmlns:p14="http://schemas.microsoft.com/office/powerpoint/2010/main" val="414095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0F29A34-9703-0DE5-6AA6-6EBD4F5E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-22448"/>
            <a:ext cx="10225136" cy="360216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6DB66E-653E-C1AA-540F-B392536A603F}"/>
              </a:ext>
            </a:extLst>
          </p:cNvPr>
          <p:cNvSpPr txBox="1"/>
          <p:nvPr/>
        </p:nvSpPr>
        <p:spPr>
          <a:xfrm>
            <a:off x="2351584" y="3598391"/>
            <a:ext cx="9217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reperto di passante in nefrite per cintura in ferro, provenienza Impero Han (206 a.C.- 220 d.C.), rinvenuta nella necropoli della Tracia, </a:t>
            </a:r>
            <a:r>
              <a:rPr lang="it-IT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Chatalka</a:t>
            </a: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regione Stara </a:t>
            </a:r>
            <a:r>
              <a:rPr lang="it-IT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Zagora</a:t>
            </a: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(Bulgaria), I-II secolo d.C.</a:t>
            </a:r>
          </a:p>
        </p:txBody>
      </p:sp>
    </p:spTree>
    <p:extLst>
      <p:ext uri="{BB962C8B-B14F-4D97-AF65-F5344CB8AC3E}">
        <p14:creationId xmlns:p14="http://schemas.microsoft.com/office/powerpoint/2010/main" val="3092944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24274" y="476672"/>
            <a:ext cx="4976484" cy="639762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TRIPODE </a:t>
            </a:r>
            <a:r>
              <a:rPr lang="it-IT" i="1" dirty="0"/>
              <a:t>JUE</a:t>
            </a:r>
            <a:r>
              <a:rPr lang="it-IT" dirty="0"/>
              <a:t>, BRONZO, XVII sec. a.C., ERLITOU (HENAN)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7780514" y="0"/>
            <a:ext cx="4427984" cy="980728"/>
          </a:xfrm>
        </p:spPr>
        <p:txBody>
          <a:bodyPr>
            <a:noAutofit/>
          </a:bodyPr>
          <a:lstStyle/>
          <a:p>
            <a:r>
              <a:rPr lang="it-IT" sz="2000" i="1" dirty="0"/>
              <a:t>HOUMUWU DING </a:t>
            </a:r>
            <a:r>
              <a:rPr lang="it-IT" sz="2000" dirty="0"/>
              <a:t>O </a:t>
            </a:r>
            <a:r>
              <a:rPr lang="it-IT" sz="2000" i="1" dirty="0"/>
              <a:t>SI MU WU DING</a:t>
            </a:r>
            <a:r>
              <a:rPr lang="it-IT" sz="2000" dirty="0"/>
              <a:t>, TARDA DINASTIA SHANG (XII </a:t>
            </a:r>
            <a:r>
              <a:rPr lang="it-IT" sz="2000" dirty="0" err="1"/>
              <a:t>sec.aC</a:t>
            </a:r>
            <a:r>
              <a:rPr lang="it-IT" sz="2000" dirty="0"/>
              <a:t>.), Museo Nazionale, Pechino</a:t>
            </a:r>
          </a:p>
        </p:txBody>
      </p:sp>
      <p:pic>
        <p:nvPicPr>
          <p:cNvPr id="6146" name="Picture 2" descr="Risultati immagini per JUE erlito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8" y="1412776"/>
            <a:ext cx="663414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50772AA-F463-4D53-9C3B-F9C97208F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884" y="1224136"/>
            <a:ext cx="4225116" cy="56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91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73895" y="210273"/>
            <a:ext cx="5353495" cy="637775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TOMBA DELLA REGINA FU HAO, XIAOTUN, ANYANG (HENAN), TARDO SHANG, XII-1045 a.C.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7989001" y="-13662"/>
            <a:ext cx="3615103" cy="836711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TESTA A TUTTOTONDO, BRONZO E FOGLIA D’ORO, CULTURA SANXINGDUI (SICHUAN), XII sec. a.C.</a:t>
            </a: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7101287" cy="552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945060"/>
            <a:ext cx="3419872" cy="602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042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456040" y="-436339"/>
            <a:ext cx="5719463" cy="1008112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FIASCA </a:t>
            </a:r>
            <a:r>
              <a:rPr lang="it-IT" i="1" dirty="0"/>
              <a:t>HU</a:t>
            </a:r>
            <a:r>
              <a:rPr lang="it-IT" dirty="0"/>
              <a:t> DI XING, BRONZO, ZHOU OCC., SHAANXI, IX sec. – 771 a.C., MUSEO DEI BRONZI DI BAOJI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-96688" y="0"/>
            <a:ext cx="4932040" cy="864096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BACILE </a:t>
            </a:r>
            <a:r>
              <a:rPr lang="it-IT" i="1" dirty="0"/>
              <a:t>PAN</a:t>
            </a:r>
            <a:r>
              <a:rPr lang="it-IT" dirty="0"/>
              <a:t> DI QIANG CON ISCRIZIONI, BRONZO, SHAANXI, ZHOU OCC., X sec. a.C. MUSEO DEI BRONZI DI BAOJI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571773"/>
            <a:ext cx="4567335" cy="628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noidue\Desktop\Corso 2015-2016  1° parte\9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" y="1161424"/>
            <a:ext cx="6611315" cy="468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563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935760" y="5822895"/>
            <a:ext cx="6552321" cy="936104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FIASCA </a:t>
            </a:r>
            <a:r>
              <a:rPr lang="it-IT" i="1" dirty="0"/>
              <a:t>HU</a:t>
            </a:r>
            <a:r>
              <a:rPr lang="it-IT" dirty="0"/>
              <a:t> ISTORIATA, MUSEO DI PALAZZO, PECHINO; RIPRODUZIONE DEI DECORI DELLA FIASCA </a:t>
            </a:r>
            <a:r>
              <a:rPr lang="it-IT" i="1" dirty="0"/>
              <a:t>HU</a:t>
            </a:r>
            <a:r>
              <a:rPr lang="it-IT" dirty="0"/>
              <a:t>, V-III SEC. a.C., MUSEO DEL SICHUAN</a:t>
            </a:r>
          </a:p>
        </p:txBody>
      </p:sp>
      <p:pic>
        <p:nvPicPr>
          <p:cNvPr id="8" name="Picture 2" descr="C:\Users\noidue\Desktop\Corso 2015-2016  1° parte\121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163" y="113936"/>
            <a:ext cx="7207593" cy="560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676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6058"/>
            <a:ext cx="8544272" cy="680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gnaposto testo 4"/>
          <p:cNvSpPr txBox="1">
            <a:spLocks/>
          </p:cNvSpPr>
          <p:nvPr/>
        </p:nvSpPr>
        <p:spPr>
          <a:xfrm>
            <a:off x="9192344" y="5374089"/>
            <a:ext cx="2966117" cy="7920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/>
              <a:t>SCATOLA IN LEGNO LACCATO, TOMBA SHA TUO, STATO DI CHU, HUBEI,  316 a.C., </a:t>
            </a:r>
          </a:p>
        </p:txBody>
      </p:sp>
    </p:spTree>
    <p:extLst>
      <p:ext uri="{BB962C8B-B14F-4D97-AF65-F5344CB8AC3E}">
        <p14:creationId xmlns:p14="http://schemas.microsoft.com/office/powerpoint/2010/main" val="2796239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6DA6E8-46B1-45ED-8905-C1045A6D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E786488-1CC6-41CC-80B9-26EE53145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88F3861-6A0F-4F61-BE93-80CA80A2BB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AB1BDA0-D30B-4E29-8557-9A2BFACB69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6B079C4-893C-4E36-BFE1-2135E23D49F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032B9E6-74EC-4A5B-8104-AFD28F395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96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36E2BF-295F-4EC0-BD9D-7459EE46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4E53CD-53AC-544E-44F8-104CDB32A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30EDF4-4596-8C60-2185-858D1782C3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23641B2-85E8-3AC1-3197-5383F0583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D15D497-119B-71B1-EB0A-210D1D95726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D66606B-D412-1809-D8E3-E3E6AF236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88640"/>
            <a:ext cx="8285182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5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73AFA886-1706-4230-B84C-D35800BBF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268760"/>
            <a:ext cx="7776864" cy="5199993"/>
          </a:xfrm>
          <a:prstGeom prst="rect">
            <a:avLst/>
          </a:prstGeom>
        </p:spPr>
      </p:pic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5CC216B9-FB8B-4ECD-869C-3EB30B7574AD}"/>
              </a:ext>
            </a:extLst>
          </p:cNvPr>
          <p:cNvSpPr txBox="1">
            <a:spLocks/>
          </p:cNvSpPr>
          <p:nvPr/>
        </p:nvSpPr>
        <p:spPr>
          <a:xfrm>
            <a:off x="119336" y="260648"/>
            <a:ext cx="12025336" cy="86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RAFFIGURAZIONI DI BACHI SU UNA CIOTOLA IN AVORIO, CULTURA HEMUDU (5000-3200 a.C.), MUSEO DEL ZHEJIANG</a:t>
            </a:r>
          </a:p>
        </p:txBody>
      </p:sp>
    </p:spTree>
    <p:extLst>
      <p:ext uri="{BB962C8B-B14F-4D97-AF65-F5344CB8AC3E}">
        <p14:creationId xmlns:p14="http://schemas.microsoft.com/office/powerpoint/2010/main" val="3436765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24164"/>
            <a:ext cx="3355973" cy="68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2495600" y="260648"/>
            <a:ext cx="3355973" cy="1073630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it-IT" dirty="0"/>
              <a:t>STENDARDO FUNERARIO IN SETA E FERETRI DECORATI IN LEGNO LACCATO, TOMBA DELLA MARCHESA DI DAI, NECROPOLI DI MAWANGDUI (HUNAN), HAN OCC., 168 a.C. circa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CCD5254-85EC-30E2-8957-33D1BB28D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344" y="24164"/>
            <a:ext cx="2950720" cy="666350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BB29A38-C6F3-4900-6D6A-A4238A390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" y="2204864"/>
            <a:ext cx="6108721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37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ATTENZIONE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24000" y="1412776"/>
            <a:ext cx="9144000" cy="5445224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IL MATERIALE DIDATTICO È SIA PER I FREQUENTANTI SIA PER I NON-FREQUENTANTI </a:t>
            </a:r>
          </a:p>
          <a:p>
            <a:r>
              <a:rPr lang="it-IT" dirty="0"/>
              <a:t>SI TRATTA DELLA RACCOLTA DELLE PRINCIPALI IMMAGINI, CARTINE E GRAFICI ANALIZZATI DURANTE IL CORSO, CHE COSTITUISCONO ARGOMENTO D’ESAME.</a:t>
            </a:r>
          </a:p>
          <a:p>
            <a:r>
              <a:rPr lang="it-IT" dirty="0"/>
              <a:t>È PERMESSA LA RIPRODUZIONE PRIVATA AI FINI DIDATTICI, EFFETTUATA DA UNA PERSONA FISICA PER USO ESCLUSIVAMENTE PERSONALE PER LO STUDIO DELL’ESAME DI STORIA DELL’ARTE CINESE, SENZA SCOPO DI LUCRO E SENZA FINI DIRETTAMENTE O INDIRETTAMENTE COMMERCIALI, NEL RISPETTO DELLE MISURE TECNOLOGICHE POSTE A TUTELA DELL’OPERA DAL LEGITTIMO TITOLARE DEI DIRITTI DI SFRUTTAMENTO.</a:t>
            </a:r>
            <a:br>
              <a:rPr lang="en-US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2364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4AED49-F3C9-4F2A-95FD-8D4D561E05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727" y="480919"/>
            <a:ext cx="5711273" cy="639762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GROTTA 17 CONTENENTE IL FAMOSO TESORO, COMPLESSO RUPESTRE DI MOGAO (OASI DI DUNHUANG), GANSU.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C668D79-EBAC-4A27-8F12-C1F2685D5D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4" y="1174834"/>
            <a:ext cx="6402417" cy="5721499"/>
          </a:xfrm>
          <a:prstGeom prst="rect">
            <a:avLst/>
          </a:prstGeom>
        </p:spPr>
      </p:pic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A5922FBF-D818-4BE9-8A3D-D2487BA53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5748" y="480919"/>
            <a:ext cx="6160119" cy="639762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GROTTA 275 CON MAITREYA ASSISO, V sec. d.C., COMPLESSO RUPESTRE DI MOGAO (OASI DI DUNHUANG), GANSU.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1E35148B-AE39-4A23-854B-C4FE13B59DB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49219" y="1167940"/>
            <a:ext cx="5756034" cy="572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3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B8F0A0-0ABA-4905-8221-C2B10276E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CA9FF3-C8E5-45A1-A7EE-7991C42582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88516CE-D2ED-4755-B782-85F560FE00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BA052C1-FF0C-4FB0-B7D0-91DC5EECDE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0BFA535-57CD-4A22-9811-6FF31E1D64B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72B2C06-E9F3-46E7-ABCB-FA2F4862D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65" y="0"/>
            <a:ext cx="9937104" cy="690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60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E40540-222D-43E8-997B-7C11C51E2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93" y="197773"/>
            <a:ext cx="4632747" cy="63893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Tombe</a:t>
            </a:r>
            <a:r>
              <a:rPr lang="en-US" dirty="0"/>
              <a:t> di Astana e seta </a:t>
            </a:r>
            <a:r>
              <a:rPr lang="en-US" dirty="0" err="1"/>
              <a:t>dell’VIII</a:t>
            </a:r>
            <a:r>
              <a:rPr lang="en-US" dirty="0"/>
              <a:t> </a:t>
            </a:r>
            <a:r>
              <a:rPr lang="en-US" dirty="0" err="1"/>
              <a:t>secolo</a:t>
            </a:r>
            <a:r>
              <a:rPr lang="en-US" dirty="0"/>
              <a:t>, </a:t>
            </a:r>
            <a:r>
              <a:rPr lang="en-US" dirty="0" err="1"/>
              <a:t>oasi</a:t>
            </a:r>
            <a:r>
              <a:rPr lang="en-US" dirty="0"/>
              <a:t> di Turfan,  Xinjiang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0E1E01-9577-44B7-AAEB-06C718A4A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24192" y="1535112"/>
            <a:ext cx="4743386" cy="97313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Mummie</a:t>
            </a:r>
            <a:r>
              <a:rPr lang="en-US" dirty="0"/>
              <a:t> del </a:t>
            </a:r>
            <a:r>
              <a:rPr lang="en-US" dirty="0" err="1"/>
              <a:t>Tarim</a:t>
            </a:r>
            <a:r>
              <a:rPr lang="en-US" dirty="0"/>
              <a:t>, dal 1800 </a:t>
            </a:r>
            <a:r>
              <a:rPr lang="en-US" dirty="0" err="1"/>
              <a:t>a.C</a:t>
            </a:r>
            <a:r>
              <a:rPr lang="en-US" dirty="0"/>
              <a:t>., </a:t>
            </a:r>
            <a:r>
              <a:rPr lang="en-US" dirty="0" err="1"/>
              <a:t>Loulan</a:t>
            </a:r>
            <a:r>
              <a:rPr lang="en-US" dirty="0"/>
              <a:t>, Xinjiang</a:t>
            </a:r>
            <a:endParaRPr lang="it-IT" dirty="0"/>
          </a:p>
        </p:txBody>
      </p:sp>
      <p:pic>
        <p:nvPicPr>
          <p:cNvPr id="7" name="Picture 2" descr="Turpan's Astana Tombs | Guide to a Silk Road Ancient Burial Ground">
            <a:extLst>
              <a:ext uri="{FF2B5EF4-FFF2-40B4-BE49-F238E27FC236}">
                <a16:creationId xmlns:a16="http://schemas.microsoft.com/office/drawing/2014/main" id="{40A6A3BF-A33F-47B7-BE54-7ACFB513528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3" y="2564904"/>
            <a:ext cx="5386388" cy="357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e Beauty of Loulan and the Tattooed Mummies of the Tarim Basin | Ancient  history, History, Ancient cultures">
            <a:extLst>
              <a:ext uri="{FF2B5EF4-FFF2-40B4-BE49-F238E27FC236}">
                <a16:creationId xmlns:a16="http://schemas.microsoft.com/office/drawing/2014/main" id="{06E92938-D96F-461B-903C-2BA19C5DA4E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89" y="3246756"/>
            <a:ext cx="4831080" cy="287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01E9CA7-C315-472C-9B10-8DC0EF17A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690" y="0"/>
            <a:ext cx="2674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34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060271-27D0-46AB-9FB7-CCC3A9ECE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336" y="116632"/>
            <a:ext cx="5386917" cy="639762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PIANTA DELLA CITTA’ DI GAOCHANG, I sec. </a:t>
            </a:r>
            <a:r>
              <a:rPr lang="it-IT" dirty="0" err="1"/>
              <a:t>a.C.-XV</a:t>
            </a:r>
            <a:r>
              <a:rPr lang="it-IT" dirty="0"/>
              <a:t> secolo, oasi di </a:t>
            </a:r>
            <a:r>
              <a:rPr lang="it-IT" dirty="0" err="1"/>
              <a:t>Turfan</a:t>
            </a:r>
            <a:r>
              <a:rPr lang="it-IT" dirty="0"/>
              <a:t>, Xinjiang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632925D-EC8B-4DB0-B724-C647BB2335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-19270"/>
            <a:ext cx="5389033" cy="639762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CITTA’ DI JIAOHE, III SEC. </a:t>
            </a:r>
            <a:r>
              <a:rPr lang="it-IT" dirty="0" err="1"/>
              <a:t>a.C.-XIII</a:t>
            </a:r>
            <a:r>
              <a:rPr lang="it-IT" dirty="0"/>
              <a:t> sec., oasi di </a:t>
            </a:r>
            <a:r>
              <a:rPr lang="it-IT" dirty="0" err="1"/>
              <a:t>Turfan</a:t>
            </a:r>
            <a:r>
              <a:rPr lang="it-IT" dirty="0"/>
              <a:t>, Xinjiang</a:t>
            </a:r>
          </a:p>
        </p:txBody>
      </p:sp>
      <p:pic>
        <p:nvPicPr>
          <p:cNvPr id="11" name="Picture 4" descr="Gaochang, Xinjiang">
            <a:extLst>
              <a:ext uri="{FF2B5EF4-FFF2-40B4-BE49-F238E27FC236}">
                <a16:creationId xmlns:a16="http://schemas.microsoft.com/office/drawing/2014/main" id="{904FD1B7-71D6-48D2-9694-E6D23A4F814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03" y="980728"/>
            <a:ext cx="578699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948E585A-793F-4923-9CD0-358B0399B9E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32104" y="620492"/>
            <a:ext cx="4235671" cy="666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9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4DC074-E8F8-4B99-ADC8-52137EC0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274638"/>
            <a:ext cx="12097344" cy="1354162"/>
          </a:xfrm>
        </p:spPr>
        <p:txBody>
          <a:bodyPr>
            <a:normAutofit fontScale="90000"/>
          </a:bodyPr>
          <a:lstStyle/>
          <a:p>
            <a:r>
              <a:rPr lang="it-IT" dirty="0"/>
              <a:t>Tavoletta lignea raffigurante la leggenda della Principessa della seta, oasi di </a:t>
            </a:r>
            <a:r>
              <a:rPr lang="it-IT" dirty="0" err="1"/>
              <a:t>Khotan</a:t>
            </a:r>
            <a:r>
              <a:rPr lang="it-IT" dirty="0"/>
              <a:t>, Xinjiang, VI-VIII secolo, British Museum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CB971D6-6876-48F5-9AC7-356EAD822B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420888"/>
            <a:ext cx="12025336" cy="3293660"/>
          </a:xfrm>
        </p:spPr>
      </p:pic>
    </p:spTree>
    <p:extLst>
      <p:ext uri="{BB962C8B-B14F-4D97-AF65-F5344CB8AC3E}">
        <p14:creationId xmlns:p14="http://schemas.microsoft.com/office/powerpoint/2010/main" val="435701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Complesso rupestre di </a:t>
            </a:r>
            <a:r>
              <a:rPr lang="it-IT" dirty="0" err="1"/>
              <a:t>Kizil</a:t>
            </a:r>
            <a:r>
              <a:rPr lang="it-IT" dirty="0"/>
              <a:t>, oasi di </a:t>
            </a:r>
            <a:r>
              <a:rPr lang="it-IT" dirty="0" err="1"/>
              <a:t>Kucha</a:t>
            </a:r>
            <a:r>
              <a:rPr lang="it-IT" dirty="0"/>
              <a:t>, Xinjiang, III/IV-VIII secolo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10" y="1412775"/>
            <a:ext cx="4040188" cy="268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Risultati immagini per kizil grottoes painti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1412775"/>
            <a:ext cx="5040560" cy="550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20" y="4133717"/>
            <a:ext cx="4292675" cy="284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699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53A3093-22C7-47FE-BB64-9619D80A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60"/>
            <a:ext cx="7608168" cy="5668027"/>
          </a:xfrm>
          <a:prstGeom prst="rect">
            <a:avLst/>
          </a:prstGeom>
        </p:spPr>
      </p:pic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E8A6C5B4-2D0D-4809-BDAE-36E6616E0673}"/>
              </a:ext>
            </a:extLst>
          </p:cNvPr>
          <p:cNvSpPr txBox="1">
            <a:spLocks/>
          </p:cNvSpPr>
          <p:nvPr/>
        </p:nvSpPr>
        <p:spPr>
          <a:xfrm>
            <a:off x="6384032" y="5805264"/>
            <a:ext cx="6223112" cy="90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PAGODA-PILASTRO, ARENARIA. GROTTA N. 6, COMPLESSO RUPESTRE DI YUNGANG (DATONG, SHANXI), WEI SETTENTRIONALI, 480-490 d.C.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C572DB-3E1B-E62F-2597-7AE3D2F5536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82BD3EC-B7BF-DB69-AC4E-B48F07A4C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9258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45D6CA-7632-42EA-AFCF-0B57F345F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92" y="0"/>
            <a:ext cx="6087008" cy="836712"/>
          </a:xfrm>
        </p:spPr>
        <p:txBody>
          <a:bodyPr>
            <a:normAutofit/>
          </a:bodyPr>
          <a:lstStyle/>
          <a:p>
            <a:r>
              <a:rPr lang="it-IT" b="0" i="1" dirty="0" err="1">
                <a:solidFill>
                  <a:srgbClr val="333333"/>
                </a:solidFill>
                <a:effectLst/>
                <a:latin typeface="FS Albert Web Light"/>
              </a:rPr>
              <a:t>Longpao</a:t>
            </a:r>
            <a:r>
              <a:rPr lang="it-IT" b="0" i="0" dirty="0">
                <a:solidFill>
                  <a:srgbClr val="333333"/>
                </a:solidFill>
                <a:effectLst/>
                <a:latin typeface="FS Albert Web Light"/>
              </a:rPr>
              <a:t> di seta, dinastia </a:t>
            </a:r>
            <a:r>
              <a:rPr lang="it-IT" b="0" i="0" dirty="0" err="1">
                <a:solidFill>
                  <a:srgbClr val="333333"/>
                </a:solidFill>
                <a:effectLst/>
                <a:latin typeface="FS Albert Web Light"/>
              </a:rPr>
              <a:t>Qing</a:t>
            </a:r>
            <a:r>
              <a:rPr lang="it-IT" b="0" i="0" dirty="0">
                <a:solidFill>
                  <a:srgbClr val="333333"/>
                </a:solidFill>
                <a:effectLst/>
                <a:latin typeface="FS Albert Web Light"/>
              </a:rPr>
              <a:t>, XIX secolo, National Museums Scotland</a:t>
            </a:r>
            <a:endParaRPr lang="it-IT" dirty="0"/>
          </a:p>
        </p:txBody>
      </p:sp>
      <p:pic>
        <p:nvPicPr>
          <p:cNvPr id="7" name="Picture 2" descr="Man's semi-formal court robe (longpao) | Traditional outfits, Traditional  dresses, Court robes">
            <a:extLst>
              <a:ext uri="{FF2B5EF4-FFF2-40B4-BE49-F238E27FC236}">
                <a16:creationId xmlns:a16="http://schemas.microsoft.com/office/drawing/2014/main" id="{8E27414E-FCCD-4DEB-A09E-A466C76AD6B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980727"/>
            <a:ext cx="7776864" cy="591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30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663952" y="0"/>
            <a:ext cx="5760639" cy="946704"/>
          </a:xfrm>
        </p:spPr>
        <p:txBody>
          <a:bodyPr>
            <a:normAutofit fontScale="92500"/>
          </a:bodyPr>
          <a:lstStyle/>
          <a:p>
            <a:r>
              <a:rPr lang="it-IT" dirty="0"/>
              <a:t>PIATTINO DI PORCELLANA CON INVETRIATURA INCOLORE, DINASTIA TANG, 618-907.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04"/>
            <a:ext cx="5562175" cy="329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gnaposto testo 2"/>
          <p:cNvSpPr txBox="1">
            <a:spLocks/>
          </p:cNvSpPr>
          <p:nvPr/>
        </p:nvSpPr>
        <p:spPr>
          <a:xfrm>
            <a:off x="-11545" y="3273382"/>
            <a:ext cx="6260735" cy="4436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PORCELLANA XING, HEBEI, DINASTIA TANG ( 618-907)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2458412"/>
            <a:ext cx="5879975" cy="439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66A38EA-BD8F-4405-9C20-A04945901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44" y="3633437"/>
            <a:ext cx="5879975" cy="3256601"/>
          </a:xfrm>
          <a:prstGeom prst="rect">
            <a:avLst/>
          </a:prstGeom>
        </p:spPr>
      </p:pic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41071CEA-3A3F-466E-B426-682312E0B4DC}"/>
              </a:ext>
            </a:extLst>
          </p:cNvPr>
          <p:cNvSpPr txBox="1">
            <a:spLocks/>
          </p:cNvSpPr>
          <p:nvPr/>
        </p:nvSpPr>
        <p:spPr>
          <a:xfrm>
            <a:off x="6241302" y="1818650"/>
            <a:ext cx="595069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CERAMICA YUE,GRES CON INVETRIATURA VERDE, DINASTIA TANG (618-907) </a:t>
            </a:r>
          </a:p>
        </p:txBody>
      </p:sp>
    </p:spTree>
    <p:extLst>
      <p:ext uri="{BB962C8B-B14F-4D97-AF65-F5344CB8AC3E}">
        <p14:creationId xmlns:p14="http://schemas.microsoft.com/office/powerpoint/2010/main" val="2784280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E418E9-C9E4-4BB8-95B0-846B4646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1582400" cy="850106"/>
          </a:xfrm>
        </p:spPr>
        <p:txBody>
          <a:bodyPr>
            <a:normAutofit fontScale="90000"/>
          </a:bodyPr>
          <a:lstStyle/>
          <a:p>
            <a:r>
              <a:rPr lang="it-IT" dirty="0"/>
              <a:t>PIATTO BIANCO E BLU, GRES SMALTATO, NAUFRAGIO DI BELITUNG TRA 825 E 850, MUSEO DI SINGAPORE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EA53B9-8CBE-4102-930A-B47D91559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D3FC43C0-FA06-453A-97A3-44D9E8BE39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340767"/>
            <a:ext cx="8222704" cy="5504453"/>
          </a:xfrm>
        </p:spPr>
      </p:pic>
    </p:spTree>
    <p:extLst>
      <p:ext uri="{BB962C8B-B14F-4D97-AF65-F5344CB8AC3E}">
        <p14:creationId xmlns:p14="http://schemas.microsoft.com/office/powerpoint/2010/main" val="3821869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8108CD-70CA-45A5-857F-6CE2815C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9392"/>
            <a:ext cx="12192000" cy="1570186"/>
          </a:xfrm>
        </p:spPr>
        <p:txBody>
          <a:bodyPr>
            <a:normAutofit/>
          </a:bodyPr>
          <a:lstStyle/>
          <a:p>
            <a:r>
              <a:rPr lang="it-IT" sz="3000" dirty="0"/>
              <a:t>PRIMA ISCRIZIONE CONOSCIUTA DI ZHONGHUO o ZHONGYU </a:t>
            </a:r>
            <a:r>
              <a:rPr lang="zh-CN" altLang="it-IT" sz="3000" dirty="0"/>
              <a:t>中或</a:t>
            </a:r>
            <a:r>
              <a:rPr lang="it-IT" altLang="zh-CN" sz="3000" dirty="0"/>
              <a:t>, </a:t>
            </a:r>
            <a:r>
              <a:rPr lang="it-IT" sz="3000" dirty="0"/>
              <a:t>INCISA SU UN VASO DI BRONZO </a:t>
            </a:r>
            <a:r>
              <a:rPr lang="it-IT" sz="3000" i="1" dirty="0"/>
              <a:t>HE ZUN </a:t>
            </a:r>
            <a:r>
              <a:rPr lang="it-IT" sz="3000" dirty="0"/>
              <a:t>DEI ZHOU OCCIDENTALI (1050-771 a.C.), MUSEO DELLO SHAANXI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D3C7BCE-AFCC-440E-BCCF-C3762313B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424126"/>
            <a:ext cx="5616624" cy="5234694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FDF37B4-0F35-46CE-8111-76851100E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14" y="1017800"/>
            <a:ext cx="3930774" cy="6047345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F5678738-08D4-46BA-8659-BA913AE9115F}"/>
              </a:ext>
            </a:extLst>
          </p:cNvPr>
          <p:cNvSpPr/>
          <p:nvPr/>
        </p:nvSpPr>
        <p:spPr>
          <a:xfrm>
            <a:off x="2387588" y="2420888"/>
            <a:ext cx="1080120" cy="12241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4FD4AF4-5DC1-4FAC-993F-444674B4FF93}"/>
              </a:ext>
            </a:extLst>
          </p:cNvPr>
          <p:cNvCxnSpPr/>
          <p:nvPr/>
        </p:nvCxnSpPr>
        <p:spPr>
          <a:xfrm>
            <a:off x="3587747" y="2994312"/>
            <a:ext cx="4452469" cy="86673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238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B7F82D-B486-46C3-80F4-4E4FE95F9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9029D41-3E3E-4C86-B11A-7CB8FE0350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1118D129-1F30-41F7-B430-5FFAFEFEE63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22789D2-5BF1-4648-8BDC-2AC79B0C7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65" y="404664"/>
            <a:ext cx="12192000" cy="54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3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D3D896-FD2F-DE52-ECFD-9634855F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5F9BCA-B285-5E6F-D6C9-FDF8318E6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A412BA0-5C5B-47FE-2D89-BDE31E9C9D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D51A190-B395-E2CB-2F36-AA660934C0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9B11602-061F-9784-1DCC-556EFEE831F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A525CBF-EFC2-8365-E89C-80874F8D3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0"/>
            <a:ext cx="9750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38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noidue\Desktop\Corso Macerata 2014-2015 - X sec.-XIV sec\109) Vasi votivi bianco e blu - datati 1351.bmp">
            <a:extLst>
              <a:ext uri="{FF2B5EF4-FFF2-40B4-BE49-F238E27FC236}">
                <a16:creationId xmlns:a16="http://schemas.microsoft.com/office/drawing/2014/main" id="{66FB4ADF-A90C-41F4-BBC6-E75E7FC8B97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982" y="532151"/>
            <a:ext cx="4839855" cy="635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DF7AD33D-FD90-4240-9A48-D09FBE64E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6040" y="-93388"/>
            <a:ext cx="5389562" cy="639762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it-IT" dirty="0"/>
              <a:t>VASI «DAVID», PORCELLANA BIANCA-E-BLU, 1351, DINASTIA YUAN, PERCIVAL DAVID FOUNDATION, BRITISH MUSEUM, LONDRA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DF7E5A1A-3826-4C8F-9653-ECA5314CB7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74" y="2708920"/>
            <a:ext cx="7410756" cy="423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Segnaposto testo 2">
            <a:extLst>
              <a:ext uri="{FF2B5EF4-FFF2-40B4-BE49-F238E27FC236}">
                <a16:creationId xmlns:a16="http://schemas.microsoft.com/office/drawing/2014/main" id="{3E20DF43-6A8D-4B90-AF45-0DF0420102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916832"/>
            <a:ext cx="7032104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VASELLAME CELADON DI LONGQUAN (ZHEJIANG), DINASTIA SONG, MUSEE GUIMET, PARIGI</a:t>
            </a:r>
          </a:p>
        </p:txBody>
      </p:sp>
    </p:spTree>
    <p:extLst>
      <p:ext uri="{BB962C8B-B14F-4D97-AF65-F5344CB8AC3E}">
        <p14:creationId xmlns:p14="http://schemas.microsoft.com/office/powerpoint/2010/main" val="2622089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F5FA9E0-A45F-4042-AB85-13490669A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23792" cy="507753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86581FB-2500-4FA9-9C83-98CDB64CE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1208"/>
            <a:ext cx="4079776" cy="1087490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23B313C-CB26-D9D6-7037-16AA39ACA7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5C33216C-CAD2-DCB9-BD31-245D6451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450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1A9EF6B-F42B-4CE6-8BAC-D75189E32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48680"/>
            <a:ext cx="5386917" cy="639762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«porcellana» dei Medici,  XVI secolo, Palazzo Pitti, Firenze</a:t>
            </a:r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B6757BF-89DA-4C73-B939-EE2626A1D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9424" y="332656"/>
            <a:ext cx="5389033" cy="639762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 teiere Meissen, circa 1720, decorate nei Paesi Bassi, circa 1735, porcellana, collezione privata.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B4A313-8AFC-4FA2-9D8C-DCCA2AAB381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68" y="1698910"/>
            <a:ext cx="6002583" cy="515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1479907-9AE3-4955-9DA5-C5BBE9B068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1145"/>
            <a:ext cx="6096000" cy="496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67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3C48F8-C025-4B67-9688-0BF0CD832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04664"/>
            <a:ext cx="5386917" cy="639762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G. Bellini con Dosso Dossi e Tiziano, </a:t>
            </a:r>
            <a:r>
              <a:rPr lang="it-IT" i="1" dirty="0"/>
              <a:t>Il festino degli dei</a:t>
            </a:r>
            <a:r>
              <a:rPr lang="it-IT" dirty="0"/>
              <a:t>, olio su tela, 1514, National Gallery of Art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E4D696B-76F9-4668-A85C-E45850588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477878"/>
            <a:ext cx="5976664" cy="1078913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Salottino cinese, villa Reale di Portici, 1757-1759,  smontato e trasferito nella Reggia di Capodimonte nel 1866</a:t>
            </a:r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B457B455-0AFB-43CB-90FF-360D2BB424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" y="1951306"/>
            <a:ext cx="5731041" cy="4852918"/>
          </a:xfrm>
        </p:spPr>
      </p:pic>
      <p:pic>
        <p:nvPicPr>
          <p:cNvPr id="8" name="Picture 2" descr="Salottino di porcellana">
            <a:extLst>
              <a:ext uri="{FF2B5EF4-FFF2-40B4-BE49-F238E27FC236}">
                <a16:creationId xmlns:a16="http://schemas.microsoft.com/office/drawing/2014/main" id="{D0DB1C7F-A0CF-470D-84F0-63EECC32245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097" y="2492896"/>
            <a:ext cx="6334906" cy="356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948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E8A899-0C1D-4E03-88DE-8F48EEA9F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483" y="18052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The Peacock Room, 1867-2877, con il dipinto di Whistler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5C3CAA-53DE-460F-B1FA-A4DB1F5DF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E4A79D2-2023-4844-BCB8-CA92B47A4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82E8D79-5D42-4E7E-ACBB-2AF366BA896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America's Most Beautiful Room Reopens With a Party">
            <a:extLst>
              <a:ext uri="{FF2B5EF4-FFF2-40B4-BE49-F238E27FC236}">
                <a16:creationId xmlns:a16="http://schemas.microsoft.com/office/drawing/2014/main" id="{B540C059-B6BC-434D-AACD-8142F9DE8A7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52" y="1189593"/>
            <a:ext cx="10075739" cy="566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547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CF226-0661-43AE-BEB0-0516395A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BB1361-D19B-4BDD-9736-00477126B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D2E222E-4B8D-4F8E-ADF5-95944E843A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96BEAA-3BB6-419B-80C3-C06134A61D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62002" y="764704"/>
            <a:ext cx="4038653" cy="1410171"/>
          </a:xfrm>
        </p:spPr>
        <p:txBody>
          <a:bodyPr>
            <a:normAutofit/>
          </a:bodyPr>
          <a:lstStyle/>
          <a:p>
            <a:r>
              <a:rPr lang="it-IT" dirty="0"/>
              <a:t>Cha </a:t>
            </a:r>
            <a:r>
              <a:rPr lang="it-IT" dirty="0" err="1"/>
              <a:t>Jing</a:t>
            </a:r>
            <a:r>
              <a:rPr lang="it-IT" dirty="0"/>
              <a:t> </a:t>
            </a:r>
            <a:r>
              <a:rPr lang="zh-CN" altLang="it-IT" dirty="0"/>
              <a:t>茶经</a:t>
            </a:r>
            <a:r>
              <a:rPr lang="it-IT" altLang="zh-CN" dirty="0"/>
              <a:t>, </a:t>
            </a:r>
            <a:r>
              <a:rPr lang="it-IT" dirty="0"/>
              <a:t>prima monografia sul tè scritta da Lu </a:t>
            </a:r>
            <a:r>
              <a:rPr lang="it-IT" dirty="0" err="1"/>
              <a:t>Yu</a:t>
            </a:r>
            <a:r>
              <a:rPr lang="it-IT" dirty="0"/>
              <a:t> nel 758,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A141338-087F-47F2-AD7B-D1F26BDB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52403" cy="6858000"/>
          </a:xfrm>
          <a:prstGeom prst="rect">
            <a:avLst/>
          </a:prstGeom>
        </p:spPr>
      </p:pic>
      <p:pic>
        <p:nvPicPr>
          <p:cNvPr id="1026" name="Picture 2" descr="Canone del tè - Wikipedia">
            <a:extLst>
              <a:ext uri="{FF2B5EF4-FFF2-40B4-BE49-F238E27FC236}">
                <a16:creationId xmlns:a16="http://schemas.microsoft.com/office/drawing/2014/main" id="{3C513B6A-02B8-3A66-BF3B-B7D7BFEBE1B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174875"/>
            <a:ext cx="3061536" cy="4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910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8551E6C-779B-4422-9784-8EBA587654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768" y="-315416"/>
            <a:ext cx="6408712" cy="8027674"/>
          </a:xfrm>
        </p:spPr>
      </p:pic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7C938648-D392-4563-A07B-577612AAC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07968" y="5517232"/>
            <a:ext cx="6096000" cy="1008112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it-IT" dirty="0"/>
              <a:t>YAN LIBEN (600-673), </a:t>
            </a:r>
            <a:r>
              <a:rPr lang="it-IT" i="1" dirty="0"/>
              <a:t>LA PORTANTINA IMPERIALE, </a:t>
            </a:r>
            <a:r>
              <a:rPr lang="it-IT" dirty="0"/>
              <a:t>INCHIOSTRO E COLORI</a:t>
            </a:r>
            <a:r>
              <a:rPr lang="it-IT" i="1" dirty="0"/>
              <a:t> </a:t>
            </a:r>
            <a:r>
              <a:rPr lang="it-IT" dirty="0"/>
              <a:t>SU SETA, MUSEO DI PALAZZO, PECHINO; STATUETTE TANG CON VESTIARIO TIPICO DELL’EPOCA</a:t>
            </a:r>
          </a:p>
        </p:txBody>
      </p:sp>
    </p:spTree>
    <p:extLst>
      <p:ext uri="{BB962C8B-B14F-4D97-AF65-F5344CB8AC3E}">
        <p14:creationId xmlns:p14="http://schemas.microsoft.com/office/powerpoint/2010/main" val="3812547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B7C7738-2259-4EF1-A1C5-42582BF19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23992" y="-224610"/>
            <a:ext cx="5389033" cy="639762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Cerimonia del tè giapponese e Tè delle cinque</a:t>
            </a:r>
          </a:p>
        </p:txBody>
      </p:sp>
      <p:pic>
        <p:nvPicPr>
          <p:cNvPr id="8" name="Picture 2" descr="Himitsu no Sekai: Chanoyu - 茶の湯 (Japanese Tea Ceremony)">
            <a:extLst>
              <a:ext uri="{FF2B5EF4-FFF2-40B4-BE49-F238E27FC236}">
                <a16:creationId xmlns:a16="http://schemas.microsoft.com/office/drawing/2014/main" id="{E5BD0124-7651-452C-AD92-3FB4DFFA50C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10922"/>
            <a:ext cx="5389562" cy="34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83A3EF5-8C8A-404E-A24D-3A6380376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250" y="3242726"/>
            <a:ext cx="6202750" cy="348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9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79376" y="0"/>
            <a:ext cx="5931111" cy="1440160"/>
          </a:xfrm>
        </p:spPr>
        <p:txBody>
          <a:bodyPr>
            <a:normAutofit lnSpcReduction="10000"/>
          </a:bodyPr>
          <a:lstStyle/>
          <a:p>
            <a:r>
              <a:rPr lang="it-IT" dirty="0"/>
              <a:t>TERRACOTTA DIPINTA CON MASCHERA ANTROPOMORFA, RETI E PESCI, CULTURA YANGSHAO, FASE BANPO (SHAANXI) V millennio a.C., MUSEO DI BANPO, SHAANXI.</a:t>
            </a:r>
          </a:p>
        </p:txBody>
      </p:sp>
      <p:pic>
        <p:nvPicPr>
          <p:cNvPr id="13" name="Picture 5" descr="C:\Users\noidue\Desktop\Corso 2015-2016  1° parte\14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68354"/>
            <a:ext cx="4871864" cy="543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3E651B-45AB-4693-A2EF-89A9C4349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490" y="2420888"/>
            <a:ext cx="6512710" cy="330594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FF1BF01-A953-49FC-B844-04E993BC6937}"/>
              </a:ext>
            </a:extLst>
          </p:cNvPr>
          <p:cNvSpPr txBox="1"/>
          <p:nvPr/>
        </p:nvSpPr>
        <p:spPr>
          <a:xfrm>
            <a:off x="6089646" y="1440160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VILLAGGIO DI BANPO, CULTURA YANGSHAO, (SHAANXI) 5000-3000 a.C., MUSEO DI BANPO, SHAANXI.</a:t>
            </a:r>
          </a:p>
        </p:txBody>
      </p:sp>
    </p:spTree>
    <p:extLst>
      <p:ext uri="{BB962C8B-B14F-4D97-AF65-F5344CB8AC3E}">
        <p14:creationId xmlns:p14="http://schemas.microsoft.com/office/powerpoint/2010/main" val="12616824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0" y="6084"/>
            <a:ext cx="12192000" cy="686611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WANG XIZHI (IV sec.), «PREFAZIONE» AL </a:t>
            </a:r>
            <a:r>
              <a:rPr lang="it-IT" i="1" dirty="0"/>
              <a:t>LANTING JI XU </a:t>
            </a:r>
            <a:r>
              <a:rPr lang="it-IT" dirty="0"/>
              <a:t>(POESIE DEL PADIGLIONE DELLE ORCHIDEE) DEL 353 d.C., JIN ORIENTALI, INCHIOSTRO SU CARTA, COPIA DEL VII SECOLO</a:t>
            </a:r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" y="1753546"/>
            <a:ext cx="12222259" cy="335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069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07368" y="-52407"/>
            <a:ext cx="9121385" cy="692696"/>
          </a:xfrm>
        </p:spPr>
        <p:txBody>
          <a:bodyPr>
            <a:normAutofit fontScale="62500" lnSpcReduction="20000"/>
          </a:bodyPr>
          <a:lstStyle/>
          <a:p>
            <a:r>
              <a:rPr lang="it-IT" dirty="0"/>
              <a:t>GU KAIZHI (</a:t>
            </a:r>
            <a:r>
              <a:rPr lang="it-IT" altLang="it-IT" dirty="0"/>
              <a:t>c. 344-406), </a:t>
            </a:r>
            <a:r>
              <a:rPr lang="it-IT" dirty="0"/>
              <a:t>«PRECETTO SUL PERICOLO DEL PREGIUDIZIO», PARTICOLARE DEGLI </a:t>
            </a:r>
            <a:r>
              <a:rPr lang="it-IT" i="1" dirty="0"/>
              <a:t>AMMONIMENTI DELLA ISTITUTRICE ALLE DAME DI CORTE</a:t>
            </a:r>
            <a:r>
              <a:rPr lang="it-IT" dirty="0"/>
              <a:t>, ROTOLO ORIZZONTALE, INCHIOSTRO E COLORI SU SETA, COPIA DELL’VIII SECOLO, BRITISH MUSEUM, LONDRA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69203"/>
            <a:ext cx="4040188" cy="56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Segnaposto contenuto 6" descr="C:\Users\noidue\AppData\Local\Microsoft\Windows\INetCache\Content.Word\fig. 2) Admonitions Scroll, also known as the Admonitions of the Court Instructress, from the British Museum. created between the 5th to 8th century.jpg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40" y="365801"/>
            <a:ext cx="5955960" cy="328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6502"/>
            <a:ext cx="7589548" cy="317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gnaposto testo 2"/>
          <p:cNvSpPr txBox="1">
            <a:spLocks/>
          </p:cNvSpPr>
          <p:nvPr/>
        </p:nvSpPr>
        <p:spPr>
          <a:xfrm>
            <a:off x="7680176" y="5805264"/>
            <a:ext cx="4521830" cy="10527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GU KAIZHI (</a:t>
            </a:r>
            <a:r>
              <a:rPr lang="it-IT" altLang="it-IT" dirty="0"/>
              <a:t>c. 344-406), </a:t>
            </a:r>
            <a:r>
              <a:rPr lang="it-IT" dirty="0"/>
              <a:t>PARTICOLARE DE </a:t>
            </a:r>
            <a:r>
              <a:rPr lang="it-IT" i="1" dirty="0"/>
              <a:t>LA NINFA DEL FIUME LUO</a:t>
            </a:r>
            <a:r>
              <a:rPr lang="it-IT" dirty="0"/>
              <a:t>, ROTOLO ORIZZONTALE, INCHIOSTRO E COLORI SU SETA, COPIA DI EPOCA SONG (960-1279), MUSEO DI PALAZZO, TAIPEI</a:t>
            </a:r>
          </a:p>
        </p:txBody>
      </p:sp>
    </p:spTree>
    <p:extLst>
      <p:ext uri="{BB962C8B-B14F-4D97-AF65-F5344CB8AC3E}">
        <p14:creationId xmlns:p14="http://schemas.microsoft.com/office/powerpoint/2010/main" val="12149279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3B9837-14A6-68E8-F32B-A61DC3C5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DCD778-BE3B-53AF-F12F-1C72105780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40A149A-21EA-8187-3E78-8A6991CC05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A0E0C25-C27E-C03A-879A-F7815F04E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D087024-F8C1-C2A1-8017-AAD04552C01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Picture 2" descr="C:\Users\noidue\Desktop\Corso Macerata 2014-2015 - X sec.-XIV sec\41) Huizong.jpg">
            <a:extLst>
              <a:ext uri="{FF2B5EF4-FFF2-40B4-BE49-F238E27FC236}">
                <a16:creationId xmlns:a16="http://schemas.microsoft.com/office/drawing/2014/main" id="{1FEC0C70-0935-12F3-894A-64BCF3641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528" y="214845"/>
            <a:ext cx="6816083" cy="510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testo 4">
            <a:extLst>
              <a:ext uri="{FF2B5EF4-FFF2-40B4-BE49-F238E27FC236}">
                <a16:creationId xmlns:a16="http://schemas.microsoft.com/office/drawing/2014/main" id="{7AAE6A65-ADB8-61BD-96E8-A1573D22081B}"/>
              </a:ext>
            </a:extLst>
          </p:cNvPr>
          <p:cNvSpPr txBox="1">
            <a:spLocks/>
          </p:cNvSpPr>
          <p:nvPr/>
        </p:nvSpPr>
        <p:spPr>
          <a:xfrm>
            <a:off x="2279576" y="5983921"/>
            <a:ext cx="6816082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HUIZONG (1082-1135), </a:t>
            </a:r>
            <a:r>
              <a:rPr lang="it-IT" sz="1800" i="1" dirty="0"/>
              <a:t>PARROCCHETTO A CINQUE COLORI</a:t>
            </a:r>
            <a:r>
              <a:rPr lang="it-IT" sz="1800" dirty="0"/>
              <a:t>,  1110 CIRCA, GENERE </a:t>
            </a:r>
            <a:r>
              <a:rPr lang="it-IT" sz="1800" i="1" dirty="0"/>
              <a:t>HUANIAO</a:t>
            </a:r>
            <a:r>
              <a:rPr lang="it-IT" sz="1800" dirty="0"/>
              <a:t> (FIORI-E-UCCELLI), SONG SETT., INCHIOSTRO E COLORI SU SETA, MUSEUM OF FINE ARTS, BOSTON</a:t>
            </a:r>
          </a:p>
        </p:txBody>
      </p:sp>
    </p:spTree>
    <p:extLst>
      <p:ext uri="{BB962C8B-B14F-4D97-AF65-F5344CB8AC3E}">
        <p14:creationId xmlns:p14="http://schemas.microsoft.com/office/powerpoint/2010/main" val="2196080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B3B57-437D-5D60-7425-9EA68D886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240C91-FDE6-3C9F-C6CA-39732BA9A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B64539-26E8-5840-3064-57A5A8B696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4F44C93-2D6C-EFD5-F9C9-A8EBE4321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60B4876-2ED4-8B1B-2736-53657C03D23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9E9A40C1-4B32-A421-D9EE-87247C0D1B84}"/>
              </a:ext>
            </a:extLst>
          </p:cNvPr>
          <p:cNvSpPr txBox="1">
            <a:spLocks/>
          </p:cNvSpPr>
          <p:nvPr/>
        </p:nvSpPr>
        <p:spPr>
          <a:xfrm>
            <a:off x="1127449" y="-34512"/>
            <a:ext cx="8892480" cy="6132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MA YUAN (1160-1225), </a:t>
            </a:r>
            <a:r>
              <a:rPr lang="it-IT" altLang="it-IT" i="1"/>
              <a:t>CAMMINANDO LUNGO UN SENTIERO DI MONTAGNA IN PRIMAVERA, </a:t>
            </a:r>
            <a:r>
              <a:rPr lang="it-IT" altLang="it-IT"/>
              <a:t>FOGLIO D’ALBUM, INCHIOSTRO E COLORI SU SETA, SONG MERID., MUSEO DI PALAZZO, TAIPEI</a:t>
            </a:r>
            <a:endParaRPr lang="it-IT" i="1" dirty="0"/>
          </a:p>
        </p:txBody>
      </p:sp>
      <p:pic>
        <p:nvPicPr>
          <p:cNvPr id="8" name="Picture 2" descr="Risultati immagini per MA YUAN MUSEUM">
            <a:extLst>
              <a:ext uri="{FF2B5EF4-FFF2-40B4-BE49-F238E27FC236}">
                <a16:creationId xmlns:a16="http://schemas.microsoft.com/office/drawing/2014/main" id="{49646A14-B8E9-CF2B-C8B2-065715FA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578726"/>
            <a:ext cx="9913487" cy="625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3750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58998-5277-A9CD-E82A-5DDE4ABE1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3CA9B3-44FE-DC7C-8C5C-F05FC9A4B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5AAFE7A-27AD-0451-7072-F9C533CFF8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5086077-625D-3184-D57D-87DFC9643C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0F3D9DB-4974-336D-19FB-E098A91D70B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71CC89DF-488B-54D8-5AA6-FFA49A2D54E8}"/>
              </a:ext>
            </a:extLst>
          </p:cNvPr>
          <p:cNvSpPr txBox="1">
            <a:spLocks/>
          </p:cNvSpPr>
          <p:nvPr/>
        </p:nvSpPr>
        <p:spPr>
          <a:xfrm>
            <a:off x="491632" y="2905108"/>
            <a:ext cx="4752528" cy="17780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LIANG KAI (1140-1210), </a:t>
            </a:r>
            <a:r>
              <a:rPr lang="it-IT" i="1" dirty="0"/>
              <a:t>IL POETA LI BAI DECLAMA, </a:t>
            </a:r>
            <a:r>
              <a:rPr lang="it-IT" dirty="0"/>
              <a:t>ca 1200,</a:t>
            </a:r>
            <a:r>
              <a:rPr lang="it-IT" i="1" dirty="0"/>
              <a:t> </a:t>
            </a:r>
            <a:r>
              <a:rPr lang="it-IT" dirty="0"/>
              <a:t>ROTOLO VERTICALE, INCHIOSTRO SU CARTA, MUSO NAZIONALE DI TOKYO  </a:t>
            </a:r>
          </a:p>
        </p:txBody>
      </p:sp>
      <p:pic>
        <p:nvPicPr>
          <p:cNvPr id="8" name="Picture 2" descr="C:\Users\noidue\Desktop\Corso Macerata 2014-2015 - X sec.-XIV sec\55) Liang Kai.jpg">
            <a:extLst>
              <a:ext uri="{FF2B5EF4-FFF2-40B4-BE49-F238E27FC236}">
                <a16:creationId xmlns:a16="http://schemas.microsoft.com/office/drawing/2014/main" id="{4C771C83-F3C6-B8DE-D269-B15A15388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160" y="11113"/>
            <a:ext cx="2508024" cy="671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5310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97" y="-14956"/>
            <a:ext cx="3707307" cy="6845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egnaposto testo 2"/>
          <p:cNvSpPr txBox="1">
            <a:spLocks/>
          </p:cNvSpPr>
          <p:nvPr/>
        </p:nvSpPr>
        <p:spPr>
          <a:xfrm>
            <a:off x="4799856" y="0"/>
            <a:ext cx="5436097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/>
              <a:t>NI ZAN (1301-1374), </a:t>
            </a:r>
            <a:r>
              <a:rPr lang="it-IT" i="1" dirty="0"/>
              <a:t>SEI GENTILUOMINI, </a:t>
            </a:r>
            <a:r>
              <a:rPr lang="it-IT" dirty="0"/>
              <a:t>1345</a:t>
            </a:r>
            <a:r>
              <a:rPr lang="it-IT" i="1" dirty="0"/>
              <a:t>, </a:t>
            </a:r>
            <a:r>
              <a:rPr lang="it-IT" dirty="0"/>
              <a:t>INCHIOSTRO SU CARTA, ROTOLO VERTICALE, PERIODO YUAN, MUSEO DI SHANGHAI.</a:t>
            </a:r>
          </a:p>
        </p:txBody>
      </p:sp>
      <p:pic>
        <p:nvPicPr>
          <p:cNvPr id="8" name="Picture 2" descr="C:\Users\noidue\Desktop\Corso Macerata 2014-2015 Ming e Qing\151b) Il percorso della Grande Muraglia.jpg">
            <a:extLst>
              <a:ext uri="{FF2B5EF4-FFF2-40B4-BE49-F238E27FC236}">
                <a16:creationId xmlns:a16="http://schemas.microsoft.com/office/drawing/2014/main" id="{7E359B2A-EAAE-4570-8932-7C8F5452535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2269423"/>
            <a:ext cx="7345089" cy="470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4073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4000" y="6209928"/>
            <a:ext cx="4572000" cy="648072"/>
          </a:xfrm>
        </p:spPr>
        <p:txBody>
          <a:bodyPr>
            <a:normAutofit fontScale="62500" lnSpcReduction="20000"/>
          </a:bodyPr>
          <a:lstStyle/>
          <a:p>
            <a:r>
              <a:rPr lang="it-IT" dirty="0"/>
              <a:t>PIANTA E FOSSA N.1, PARCO FUNERARIO DI QIN SHI HUANDI, LINTONG (SHAANXI), DINASTIA QIN, III sec. a. C.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8251934" y="3645024"/>
            <a:ext cx="2416067" cy="1644631"/>
          </a:xfrm>
        </p:spPr>
        <p:txBody>
          <a:bodyPr>
            <a:normAutofit fontScale="62500" lnSpcReduction="20000"/>
          </a:bodyPr>
          <a:lstStyle/>
          <a:p>
            <a:r>
              <a:rPr lang="it-IT" dirty="0"/>
              <a:t>CARRO COPERTO (BRONZO) E «REMATORE» INGINOCCHIATO (TERRACOTTA, FOSSA K0007), PARCO FUNERARIO DI QIN SHI HUANDI, LINTONG (SHAANXI) DINASTIA QIN, III sec. a. C.</a:t>
            </a:r>
          </a:p>
          <a:p>
            <a:endParaRPr lang="it-IT" dirty="0"/>
          </a:p>
        </p:txBody>
      </p:sp>
      <p:pic>
        <p:nvPicPr>
          <p:cNvPr id="9" name="Picture 2" descr="http://www.versoriente.net/public/upload/immagini/esercito%20terracott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079402"/>
            <a:ext cx="4677258" cy="3096344"/>
          </a:xfrm>
        </p:spPr>
      </p:pic>
      <p:pic>
        <p:nvPicPr>
          <p:cNvPr id="9218" name="Picture 2" descr="Risultati immagini per ANCHE CARRIAGE QIN DYNASTY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75" y="0"/>
            <a:ext cx="438211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379" y="3631661"/>
            <a:ext cx="1944216" cy="33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-46463"/>
            <a:ext cx="4041775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1931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-459432"/>
            <a:ext cx="5040560" cy="758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855292" y="5891092"/>
            <a:ext cx="3384847" cy="943590"/>
          </a:xfrm>
        </p:spPr>
        <p:txBody>
          <a:bodyPr>
            <a:normAutofit fontScale="70000" lnSpcReduction="20000"/>
          </a:bodyPr>
          <a:lstStyle/>
          <a:p>
            <a:r>
              <a:rPr lang="it-IT" i="1" dirty="0"/>
              <a:t>MINGQI</a:t>
            </a:r>
            <a:r>
              <a:rPr lang="it-IT" dirty="0"/>
              <a:t>, MODELLO DI MAGAZZINO CON TORRE, TERRACOTTA DIPINTA, HAN OCC. (206 a.C.-9 d.C.)</a:t>
            </a:r>
          </a:p>
        </p:txBody>
      </p:sp>
    </p:spTree>
    <p:extLst>
      <p:ext uri="{BB962C8B-B14F-4D97-AF65-F5344CB8AC3E}">
        <p14:creationId xmlns:p14="http://schemas.microsoft.com/office/powerpoint/2010/main" val="28207199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31289" y="0"/>
            <a:ext cx="4636719" cy="1124744"/>
          </a:xfrm>
        </p:spPr>
        <p:txBody>
          <a:bodyPr>
            <a:normAutofit fontScale="92500"/>
          </a:bodyPr>
          <a:lstStyle/>
          <a:p>
            <a:r>
              <a:rPr lang="it-IT" dirty="0"/>
              <a:t>DISEGNO DELLA SALA ORIENTALE DEL MONASTERO FOGUAN (SHANXI), DINASTIA TANG, 857 d.C.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92020" y="6010839"/>
            <a:ext cx="4392487" cy="864096"/>
          </a:xfrm>
        </p:spPr>
        <p:txBody>
          <a:bodyPr>
            <a:normAutofit/>
          </a:bodyPr>
          <a:lstStyle/>
          <a:p>
            <a:r>
              <a:rPr lang="it-IT" dirty="0"/>
              <a:t>DAYANTA, XI’AN (SHAANXI), DINASTIA TANG, 652 d.C.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412776"/>
            <a:ext cx="4176464" cy="547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noidue\Desktop\Corso 2015-2016 2° parte\35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316" y="19007"/>
            <a:ext cx="4341446" cy="578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9842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92" y="164689"/>
            <a:ext cx="676469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789" y="241594"/>
            <a:ext cx="4041775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gnaposto testo 4"/>
          <p:cNvSpPr txBox="1">
            <a:spLocks/>
          </p:cNvSpPr>
          <p:nvPr/>
        </p:nvSpPr>
        <p:spPr>
          <a:xfrm>
            <a:off x="8294291" y="2843552"/>
            <a:ext cx="2373710" cy="639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/>
              <a:t>Città Proibita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386" y="5349281"/>
            <a:ext cx="2108805" cy="15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egnaposto testo 4"/>
          <p:cNvSpPr txBox="1">
            <a:spLocks/>
          </p:cNvSpPr>
          <p:nvPr/>
        </p:nvSpPr>
        <p:spPr>
          <a:xfrm>
            <a:off x="7727191" y="6309320"/>
            <a:ext cx="2940809" cy="5486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/>
              <a:t>Altare del Cielo e Padiglione della preghiera per un buon raccolto  (TEMPIO DEL CIELO)</a:t>
            </a:r>
          </a:p>
        </p:txBody>
      </p:sp>
    </p:spTree>
    <p:extLst>
      <p:ext uri="{BB962C8B-B14F-4D97-AF65-F5344CB8AC3E}">
        <p14:creationId xmlns:p14="http://schemas.microsoft.com/office/powerpoint/2010/main" val="3858344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9074" y="548681"/>
            <a:ext cx="4274732" cy="1008111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BROCCA </a:t>
            </a:r>
            <a:r>
              <a:rPr lang="it-IT" i="1" dirty="0"/>
              <a:t>GUI</a:t>
            </a:r>
            <a:r>
              <a:rPr lang="it-IT" dirty="0"/>
              <a:t>, TERRACOTTA, CULTURA DAWENKOU (SHANDONG), FINE DEL IV MILLENNIO a. C.</a:t>
            </a:r>
          </a:p>
          <a:p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004628" y="32924"/>
            <a:ext cx="4663372" cy="1050131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PENDENTE A FORMA DI ZHULONG «DRAGO MAIALE», NEFRITE, CULTURA HONGSHAN (LIAONING), IV MILLENNIO a.C.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039" y="1556792"/>
            <a:ext cx="4257663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Immagine correlat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479" y="1556793"/>
            <a:ext cx="4751522" cy="530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1337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A876FD-9AEB-48D7-8ED8-8E079D6D5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59FBEB-A98C-4DC6-B2EB-D05357ABF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7C0B210-267C-482D-9564-5DB7159959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00C7188-648E-427F-BB60-20DDF18F8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3589733-4841-48DA-8B26-5AC3393AA39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CF82B49-C669-4B6D-B3C3-9E74A1EBA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2982"/>
            <a:ext cx="12241360" cy="71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95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575131" y="14989"/>
            <a:ext cx="4042792" cy="1050131"/>
          </a:xfrm>
        </p:spPr>
        <p:txBody>
          <a:bodyPr>
            <a:normAutofit fontScale="92500" lnSpcReduction="10000"/>
          </a:bodyPr>
          <a:lstStyle/>
          <a:p>
            <a:r>
              <a:rPr lang="it-IT" i="1" dirty="0"/>
              <a:t>CONG e BI</a:t>
            </a:r>
            <a:r>
              <a:rPr lang="it-IT" dirty="0"/>
              <a:t>, NEFRITE, CULTURA LIANGZHU (ZHEJIANG), III MILLENNIO a.C.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061228"/>
            <a:ext cx="3923928" cy="283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77" y="332656"/>
            <a:ext cx="6441623" cy="650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818203"/>
            <a:ext cx="3923928" cy="302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934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82AC1-D982-4A55-AFB5-BCC03C553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294799-7922-4072-90AD-61DAA5BB49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03DFEC6-A163-4017-817E-6C0D2CDD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8520"/>
            <a:ext cx="11691664" cy="6868853"/>
          </a:xfrm>
          <a:prstGeom prst="rect">
            <a:avLst/>
          </a:prstGeom>
        </p:spPr>
      </p:pic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65A2ECCD-3E2B-43FC-8253-B743696CA8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840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2789238"/>
            <a:ext cx="7536160" cy="639762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SUDARIO DI GIADA e ASSONOMETRIA DELLA TOMBA DI LIU SHENG (HEBEI), HAN OCC., 113 a.C. circa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339310"/>
            <a:ext cx="7095928" cy="69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Risultati immagini per liu sheng buria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887"/>
            <a:ext cx="678673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377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E0AB6A-BDCB-4859-AE7E-22D661D0E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51" y="1340768"/>
            <a:ext cx="5386917" cy="639762"/>
          </a:xfrm>
        </p:spPr>
        <p:txBody>
          <a:bodyPr>
            <a:normAutofit fontScale="55000" lnSpcReduction="20000"/>
          </a:bodyPr>
          <a:lstStyle/>
          <a:p>
            <a:r>
              <a:rPr lang="it-IT" dirty="0"/>
              <a:t>SUDARIO DI GIADA CON FILAMENTI DI SETA, TOMBA DI ZHAO MO (137-122 a.C.), MUSEO DEL MAUSOLEO DEL RE NANYUE (GUANDONG)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9E150E4-6278-4A8A-B22D-0CE401E93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1241" y="23554"/>
            <a:ext cx="5998631" cy="639762"/>
          </a:xfrm>
        </p:spPr>
        <p:txBody>
          <a:bodyPr>
            <a:normAutofit fontScale="55000" lnSpcReduction="20000"/>
          </a:bodyPr>
          <a:lstStyle/>
          <a:p>
            <a:r>
              <a:rPr lang="it-IT" i="1" dirty="0"/>
              <a:t>BI</a:t>
            </a:r>
            <a:r>
              <a:rPr lang="it-IT" dirty="0"/>
              <a:t> IN GIADA, TOMBA DI ZHAO MO (137-122 a.C.), MUSEO DEL MAUSOLEO DEL RE NANYUE (GUANDONG)</a:t>
            </a:r>
          </a:p>
        </p:txBody>
      </p:sp>
      <p:pic>
        <p:nvPicPr>
          <p:cNvPr id="7" name="Picture 2" descr="Guangzhou:Guangdong:China:East Asia:World Travel Gallery">
            <a:extLst>
              <a:ext uri="{FF2B5EF4-FFF2-40B4-BE49-F238E27FC236}">
                <a16:creationId xmlns:a16="http://schemas.microsoft.com/office/drawing/2014/main" id="{56AD6399-500E-4E3B-BBE7-15DA0F4D06F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3648"/>
            <a:ext cx="6101520" cy="406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446EB3D-87AC-4EB1-B3B7-930DB48EC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24" y="1004257"/>
            <a:ext cx="5998632" cy="589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80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10369</TotalTime>
  <Words>1371</Words>
  <Application>Microsoft Office PowerPoint</Application>
  <PresentationFormat>Widescreen</PresentationFormat>
  <Paragraphs>65</Paragraphs>
  <Slides>50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5" baseType="lpstr">
      <vt:lpstr>FS Albert Web Light</vt:lpstr>
      <vt:lpstr>Arial</vt:lpstr>
      <vt:lpstr>Calibri</vt:lpstr>
      <vt:lpstr>Times New Roman</vt:lpstr>
      <vt:lpstr>Tema di Office</vt:lpstr>
      <vt:lpstr>IMMAGINI PER L’ESAME DI STORIA DELL’ARTE CINESE a.a. 2023-2024</vt:lpstr>
      <vt:lpstr>ATTENZIONE</vt:lpstr>
      <vt:lpstr>PRIMA ISCRIZIONE CONOSCIUTA DI ZHONGHUO o ZHONGYU 中或, INCISA SU UN VASO DI BRONZO HE ZUN DEI ZHOU OCCIDENTALI (1050-771 a.C.), MUSEO DELLO SHAANXI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Tavoletta lignea raffigurante la leggenda della Principessa della seta, oasi di Khotan, Xinjiang, VI-VIII secolo, British Museum</vt:lpstr>
      <vt:lpstr>Complesso rupestre di Kizil, oasi di Kucha, Xinjiang, III/IV-VIII secolo</vt:lpstr>
      <vt:lpstr>Presentazione standard di PowerPoint</vt:lpstr>
      <vt:lpstr>Presentazione standard di PowerPoint</vt:lpstr>
      <vt:lpstr>Presentazione standard di PowerPoint</vt:lpstr>
      <vt:lpstr>PIATTO BIANCO E BLU, GRES SMALTATO, NAUFRAGIO DI BELITUNG TRA 825 E 850, MUSEO DI SINGAPORE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Peacock Room, 1867-2877, con il dipinto di Whistler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noidue</dc:creator>
  <cp:lastModifiedBy>Revisione</cp:lastModifiedBy>
  <cp:revision>211</cp:revision>
  <dcterms:created xsi:type="dcterms:W3CDTF">2017-11-29T22:31:09Z</dcterms:created>
  <dcterms:modified xsi:type="dcterms:W3CDTF">2023-12-10T23:49:35Z</dcterms:modified>
</cp:coreProperties>
</file>