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9" r:id="rId2"/>
    <p:sldId id="320" r:id="rId3"/>
    <p:sldId id="517" r:id="rId4"/>
    <p:sldId id="267" r:id="rId5"/>
    <p:sldId id="268" r:id="rId6"/>
    <p:sldId id="344" r:id="rId7"/>
    <p:sldId id="278" r:id="rId8"/>
    <p:sldId id="519" r:id="rId9"/>
    <p:sldId id="275" r:id="rId10"/>
    <p:sldId id="494" r:id="rId11"/>
    <p:sldId id="290" r:id="rId12"/>
    <p:sldId id="296" r:id="rId13"/>
    <p:sldId id="300" r:id="rId14"/>
    <p:sldId id="271" r:id="rId15"/>
    <p:sldId id="270" r:id="rId16"/>
    <p:sldId id="315" r:id="rId17"/>
    <p:sldId id="272" r:id="rId18"/>
    <p:sldId id="526" r:id="rId19"/>
    <p:sldId id="273" r:id="rId20"/>
    <p:sldId id="525" r:id="rId21"/>
    <p:sldId id="500" r:id="rId22"/>
    <p:sldId id="520" r:id="rId23"/>
    <p:sldId id="350" r:id="rId24"/>
    <p:sldId id="277" r:id="rId25"/>
    <p:sldId id="501" r:id="rId26"/>
    <p:sldId id="499" r:id="rId27"/>
    <p:sldId id="516" r:id="rId28"/>
    <p:sldId id="502" r:id="rId29"/>
    <p:sldId id="346" r:id="rId30"/>
    <p:sldId id="322" r:id="rId31"/>
    <p:sldId id="284" r:id="rId32"/>
    <p:sldId id="513" r:id="rId33"/>
    <p:sldId id="288" r:id="rId34"/>
    <p:sldId id="340" r:id="rId35"/>
    <p:sldId id="508" r:id="rId36"/>
    <p:sldId id="524" r:id="rId37"/>
    <p:sldId id="506" r:id="rId38"/>
    <p:sldId id="507" r:id="rId39"/>
    <p:sldId id="510" r:id="rId40"/>
    <p:sldId id="509" r:id="rId41"/>
    <p:sldId id="511" r:id="rId42"/>
    <p:sldId id="527" r:id="rId43"/>
    <p:sldId id="512" r:id="rId44"/>
    <p:sldId id="342" r:id="rId45"/>
    <p:sldId id="515" r:id="rId46"/>
    <p:sldId id="282" r:id="rId47"/>
    <p:sldId id="325" r:id="rId48"/>
    <p:sldId id="276" r:id="rId49"/>
    <p:sldId id="291" r:id="rId50"/>
    <p:sldId id="331" r:id="rId51"/>
    <p:sldId id="514" r:id="rId5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85" autoAdjust="0"/>
    <p:restoredTop sz="89381" autoAdjust="0"/>
  </p:normalViewPr>
  <p:slideViewPr>
    <p:cSldViewPr>
      <p:cViewPr varScale="1">
        <p:scale>
          <a:sx n="85" d="100"/>
          <a:sy n="85" d="100"/>
        </p:scale>
        <p:origin x="494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08/11/2024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08/11/2024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08/11/2024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08/11/2024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08/11/2024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08/11/2024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08/11/2024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08/11/2024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08/11/2024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08/11/2024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08/11/2024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08/11/2024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135560" y="1268761"/>
            <a:ext cx="7772400" cy="1830065"/>
          </a:xfrm>
        </p:spPr>
        <p:txBody>
          <a:bodyPr>
            <a:normAutofit fontScale="90000"/>
          </a:bodyPr>
          <a:lstStyle/>
          <a:p>
            <a:r>
              <a:rPr lang="it-IT" dirty="0"/>
              <a:t>IMMAGINI PER L’ESAME DI STORIA </a:t>
            </a:r>
            <a:r>
              <a:rPr lang="it-IT"/>
              <a:t>DELL’ARTE DELLA CINA</a:t>
            </a:r>
            <a:br>
              <a:rPr lang="it-IT" dirty="0"/>
            </a:br>
            <a:r>
              <a:rPr lang="it-IT" dirty="0" err="1"/>
              <a:t>a.a</a:t>
            </a:r>
            <a:r>
              <a:rPr lang="it-IT" dirty="0"/>
              <a:t>. 2024-2025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prof. MARCO MECCARELLI</a:t>
            </a:r>
          </a:p>
          <a:p>
            <a:r>
              <a:rPr lang="it-IT" dirty="0"/>
              <a:t>Università di Macerata</a:t>
            </a:r>
          </a:p>
        </p:txBody>
      </p:sp>
    </p:spTree>
    <p:extLst>
      <p:ext uri="{BB962C8B-B14F-4D97-AF65-F5344CB8AC3E}">
        <p14:creationId xmlns:p14="http://schemas.microsoft.com/office/powerpoint/2010/main" val="4140957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DA9E6FF-E309-41E4-9FDC-A73CECCA3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5FAF4B-E990-44F5-BCDB-D69E8158C3C6}" type="datetime1">
              <a:rPr lang="it-IT" altLang="it-IT" smtClean="0"/>
              <a:pPr>
                <a:defRPr/>
              </a:pPr>
              <a:t>08/11/2024</a:t>
            </a:fld>
            <a:endParaRPr lang="it-IT" alt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8AE4F98-9234-4651-A94E-34617E5F9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85" y="0"/>
            <a:ext cx="8651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16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336359" y="332656"/>
            <a:ext cx="2855642" cy="1584176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Erlitou</a:t>
            </a:r>
            <a:br>
              <a:rPr lang="it-IT" dirty="0"/>
            </a:br>
            <a:r>
              <a:rPr lang="it-IT" dirty="0"/>
              <a:t> (2000?-1500 a.C.)</a:t>
            </a:r>
          </a:p>
        </p:txBody>
      </p:sp>
      <p:pic>
        <p:nvPicPr>
          <p:cNvPr id="1026" name="Picture 2" descr="C:\Users\noidue\Desktop\Corso 2015-2016  1° parte\4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45071" cy="712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637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28048" y="0"/>
            <a:ext cx="4629200" cy="1143000"/>
          </a:xfrm>
        </p:spPr>
        <p:txBody>
          <a:bodyPr>
            <a:normAutofit fontScale="90000"/>
          </a:bodyPr>
          <a:lstStyle/>
          <a:p>
            <a:r>
              <a:rPr lang="it-IT" dirty="0"/>
              <a:t>Fase </a:t>
            </a:r>
            <a:r>
              <a:rPr lang="it-IT" dirty="0" err="1"/>
              <a:t>Erligang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(XVI-XIV sec. a.C.)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325" y="0"/>
            <a:ext cx="54251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48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18" y="0"/>
            <a:ext cx="11304494" cy="694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541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24274" y="476672"/>
            <a:ext cx="4976484" cy="639762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TRIPODE </a:t>
            </a:r>
            <a:r>
              <a:rPr lang="it-IT" i="1" dirty="0"/>
              <a:t>JUE</a:t>
            </a:r>
            <a:r>
              <a:rPr lang="it-IT" dirty="0"/>
              <a:t>, BRONZO, XVII sec. a.C., ERLITOU (HENAN)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7780514" y="0"/>
            <a:ext cx="4427984" cy="980728"/>
          </a:xfrm>
        </p:spPr>
        <p:txBody>
          <a:bodyPr>
            <a:noAutofit/>
          </a:bodyPr>
          <a:lstStyle/>
          <a:p>
            <a:r>
              <a:rPr lang="it-IT" sz="2000" i="1" dirty="0"/>
              <a:t>HOUMUWU DING </a:t>
            </a:r>
            <a:r>
              <a:rPr lang="it-IT" sz="2000" dirty="0"/>
              <a:t>O </a:t>
            </a:r>
            <a:r>
              <a:rPr lang="it-IT" sz="2000" i="1" dirty="0"/>
              <a:t>SI MU WU DING</a:t>
            </a:r>
            <a:r>
              <a:rPr lang="it-IT" sz="2000" dirty="0"/>
              <a:t>, TARDA DINASTIA SHANG (XII </a:t>
            </a:r>
            <a:r>
              <a:rPr lang="it-IT" sz="2000" dirty="0" err="1"/>
              <a:t>sec.aC</a:t>
            </a:r>
            <a:r>
              <a:rPr lang="it-IT" sz="2000" dirty="0"/>
              <a:t>.), Museo Nazionale, Pechino</a:t>
            </a:r>
          </a:p>
        </p:txBody>
      </p:sp>
      <p:pic>
        <p:nvPicPr>
          <p:cNvPr id="6146" name="Picture 2" descr="Risultati immagini per JUE erlitou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8" y="1412776"/>
            <a:ext cx="663414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50772AA-F463-4D53-9C3B-F9C97208F3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884" y="1224136"/>
            <a:ext cx="4225116" cy="563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91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73895" y="210273"/>
            <a:ext cx="5353495" cy="637775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TOMBA DELLA REGINA FU HAO, XIAOTUN, ANYANG (HENAN), TARDO SHANG, XII-1045 a.C.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7989001" y="-13662"/>
            <a:ext cx="3615103" cy="836711"/>
          </a:xfrm>
        </p:spPr>
        <p:txBody>
          <a:bodyPr>
            <a:normAutofit fontScale="70000" lnSpcReduction="20000"/>
          </a:bodyPr>
          <a:lstStyle/>
          <a:p>
            <a:r>
              <a:rPr lang="it-IT" dirty="0"/>
              <a:t>TESTA A TUTTOTONDO, BRONZO E FOGLIA D’ORO, CULTURA SANXINGDUI (SICHUAN), XII sec. a.C.</a:t>
            </a:r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7101287" cy="5520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945060"/>
            <a:ext cx="3419872" cy="602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5042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44072" y="980728"/>
            <a:ext cx="3610744" cy="1426170"/>
          </a:xfrm>
        </p:spPr>
        <p:txBody>
          <a:bodyPr>
            <a:normAutofit fontScale="90000"/>
          </a:bodyPr>
          <a:lstStyle/>
          <a:p>
            <a:pPr algn="l"/>
            <a:r>
              <a:rPr lang="it-IT" sz="1800" b="0" i="0" u="none" strike="noStrike" baseline="0" dirty="0">
                <a:latin typeface="Span-Regular"/>
              </a:rPr>
              <a:t>Recipiente </a:t>
            </a:r>
            <a:r>
              <a:rPr lang="it-IT" sz="1800" b="0" i="1" u="none" strike="noStrike" baseline="0" dirty="0" err="1">
                <a:latin typeface="Span-Italic"/>
              </a:rPr>
              <a:t>zun</a:t>
            </a:r>
            <a:r>
              <a:rPr lang="it-IT" sz="1800" b="0" i="1" u="none" strike="noStrike" baseline="0" dirty="0">
                <a:latin typeface="Span-Italic"/>
              </a:rPr>
              <a:t> </a:t>
            </a:r>
            <a:r>
              <a:rPr lang="it-IT" sz="1800" b="0" i="0" u="none" strike="noStrike" baseline="0" dirty="0">
                <a:latin typeface="Span-Regular"/>
              </a:rPr>
              <a:t>in bronzo a forma di gufo, periodo tardo Shang (XII secolo-1050 a.C.),</a:t>
            </a:r>
            <a:br>
              <a:rPr lang="it-IT" sz="1800" b="0" i="0" u="none" strike="noStrike" baseline="0" dirty="0">
                <a:latin typeface="Span-Regular"/>
              </a:rPr>
            </a:br>
            <a:r>
              <a:rPr lang="it-IT" sz="1800" b="0" i="0" u="none" strike="noStrike" baseline="0" dirty="0">
                <a:latin typeface="Span-Regular"/>
              </a:rPr>
              <a:t>tomba della regina Fu </a:t>
            </a:r>
            <a:r>
              <a:rPr lang="it-IT" sz="1800" b="0" i="0" u="none" strike="noStrike" baseline="0" dirty="0" err="1">
                <a:latin typeface="Span-Regular"/>
              </a:rPr>
              <a:t>Hao</a:t>
            </a:r>
            <a:r>
              <a:rPr lang="it-IT" sz="1800" b="0" i="0" u="none" strike="noStrike" baseline="0" dirty="0">
                <a:latin typeface="Span-Regular"/>
              </a:rPr>
              <a:t>, </a:t>
            </a:r>
            <a:r>
              <a:rPr lang="it-IT" sz="1800" b="0" i="0" u="none" strike="noStrike" baseline="0" dirty="0" err="1">
                <a:latin typeface="Span-Regular"/>
              </a:rPr>
              <a:t>Xiaotun</a:t>
            </a:r>
            <a:r>
              <a:rPr lang="it-IT" sz="1800" b="0" i="0" u="none" strike="noStrike" baseline="0" dirty="0">
                <a:latin typeface="Span-Regular"/>
              </a:rPr>
              <a:t> (Anyang, prov. Henan), Museo Nazionale della Cina, Pechino</a:t>
            </a:r>
            <a:endParaRPr lang="it-IT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71400"/>
            <a:ext cx="5076056" cy="713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170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456040" y="-436339"/>
            <a:ext cx="5719463" cy="1008112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FIASCA </a:t>
            </a:r>
            <a:r>
              <a:rPr lang="it-IT" i="1" dirty="0"/>
              <a:t>HU</a:t>
            </a:r>
            <a:r>
              <a:rPr lang="it-IT" dirty="0"/>
              <a:t> DI XING, BRONZO, ZHOU OCC., SHAANXI, IX sec. – 771 a.C., MUSEO DEI BRONZI DI BAOJI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-96688" y="0"/>
            <a:ext cx="4932040" cy="864096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BACILE </a:t>
            </a:r>
            <a:r>
              <a:rPr lang="it-IT" i="1" dirty="0"/>
              <a:t>PAN</a:t>
            </a:r>
            <a:r>
              <a:rPr lang="it-IT" dirty="0"/>
              <a:t> DI QIANG CON ISCRIZIONI, BRONZO, SHAANXI, ZHOU OCC., X sec. a.C. MUSEO DEI BRONZI DI BAOJI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571773"/>
            <a:ext cx="4567335" cy="628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noidue\Desktop\Corso 2015-2016  1° parte\9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" y="1161424"/>
            <a:ext cx="6611315" cy="468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563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533E3A-7ACE-E816-8EE3-C02AE6209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96" y="274638"/>
            <a:ext cx="4622304" cy="1138138"/>
          </a:xfrm>
        </p:spPr>
        <p:txBody>
          <a:bodyPr>
            <a:normAutofit fontScale="90000"/>
          </a:bodyPr>
          <a:lstStyle/>
          <a:p>
            <a:r>
              <a:rPr lang="it-IT" sz="1800" b="0" i="0" u="none" strike="noStrike" baseline="0" dirty="0">
                <a:latin typeface="Span-Regular"/>
              </a:rPr>
              <a:t>Recipiente </a:t>
            </a:r>
            <a:r>
              <a:rPr lang="it-IT" sz="1800" b="0" i="1" u="none" strike="noStrike" baseline="0" dirty="0" err="1">
                <a:latin typeface="Span-Italic"/>
              </a:rPr>
              <a:t>zun</a:t>
            </a:r>
            <a:r>
              <a:rPr lang="it-IT" sz="1800" b="0" i="1" u="none" strike="noStrike" baseline="0" dirty="0">
                <a:latin typeface="Span-Italic"/>
              </a:rPr>
              <a:t> </a:t>
            </a:r>
            <a:r>
              <a:rPr lang="it-IT" sz="1800" b="0" i="0" u="none" strike="noStrike" baseline="0" dirty="0">
                <a:latin typeface="Span-Regular"/>
              </a:rPr>
              <a:t>in bronzo, periodo dei Zhou Occidentali, X secolo a.C.,</a:t>
            </a:r>
            <a:br>
              <a:rPr lang="it-IT" sz="1800" b="0" i="0" u="none" strike="noStrike" baseline="0" dirty="0">
                <a:latin typeface="Span-Regular"/>
              </a:rPr>
            </a:br>
            <a:r>
              <a:rPr lang="it-IT" sz="1800" b="0" i="0" u="none" strike="noStrike" baseline="0" dirty="0">
                <a:latin typeface="Span-Regular"/>
              </a:rPr>
              <a:t>Museo d’Arte della Princeton University del New Jersey.</a:t>
            </a:r>
            <a:endParaRPr lang="en-GB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4CF2649-0BFE-3AB2-1459-09A0134A15F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672064" cy="686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95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3935760" y="5822895"/>
            <a:ext cx="6552321" cy="936104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FIASCA </a:t>
            </a:r>
            <a:r>
              <a:rPr lang="it-IT" i="1" dirty="0"/>
              <a:t>HU</a:t>
            </a:r>
            <a:r>
              <a:rPr lang="it-IT" dirty="0"/>
              <a:t> ISTORIATA, MUSEO DI PALAZZO, PECHINO; RIPRODUZIONE DEI DECORI DELLA FIASCA </a:t>
            </a:r>
            <a:r>
              <a:rPr lang="it-IT" i="1" dirty="0"/>
              <a:t>HU</a:t>
            </a:r>
            <a:r>
              <a:rPr lang="it-IT" dirty="0"/>
              <a:t>, V-III SEC. a.C., MUSEO DEL SICHUAN</a:t>
            </a:r>
          </a:p>
        </p:txBody>
      </p:sp>
      <p:pic>
        <p:nvPicPr>
          <p:cNvPr id="8" name="Picture 2" descr="C:\Users\noidue\Desktop\Corso 2015-2016  1° parte\121a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163" y="113936"/>
            <a:ext cx="7207593" cy="560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676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ATTENZIONE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24000" y="1412776"/>
            <a:ext cx="9144000" cy="5445224"/>
          </a:xfrm>
        </p:spPr>
        <p:txBody>
          <a:bodyPr>
            <a:normAutofit fontScale="85000" lnSpcReduction="10000"/>
          </a:bodyPr>
          <a:lstStyle/>
          <a:p>
            <a:r>
              <a:rPr lang="it-IT" dirty="0"/>
              <a:t>IL MATERIALE DIDATTICO È SIA PER I FREQUENTANTI SIA PER I NON-FREQUENTANTI </a:t>
            </a:r>
          </a:p>
          <a:p>
            <a:r>
              <a:rPr lang="it-IT" dirty="0"/>
              <a:t>SI TRATTA DELLA RACCOLTA DELLE PRINCIPALI IMMAGINI, CARTINE E GRAFICI ANALIZZATI DURANTE IL CORSO, CHE COSTITUISCONO ARGOMENTO D’ESAME.</a:t>
            </a:r>
          </a:p>
          <a:p>
            <a:r>
              <a:rPr lang="it-IT" dirty="0"/>
              <a:t>È PERMESSA LA RIPRODUZIONE PRIVATA AI FINI DIDATTICI, EFFETTUATA DA UNA PERSONA FISICA PER USO ESCLUSIVAMENTE PERSONALE PER LO STUDIO DELL’ESAME DI STORIA DELL’ARTE CINESE, SENZA SCOPO DI LUCRO E SENZA FINI DIRETTAMENTE O INDIRETTAMENTE COMMERCIALI, NEL RISPETTO DELLE MISURE TECNOLOGICHE POSTE A TUTELA DELL’OPERA DAL LEGITTIMO TITOLARE DEI DIRITTI DI SFRUTTAMENTO.</a:t>
            </a:r>
            <a:br>
              <a:rPr lang="en-US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12364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26058"/>
            <a:ext cx="8544272" cy="6805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egnaposto testo 4"/>
          <p:cNvSpPr txBox="1">
            <a:spLocks/>
          </p:cNvSpPr>
          <p:nvPr/>
        </p:nvSpPr>
        <p:spPr>
          <a:xfrm>
            <a:off x="9192344" y="5374089"/>
            <a:ext cx="2966117" cy="7920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/>
              <a:t>SCATOLA IN LEGNO LACCATO, TOMBA SHA TUO, STATO DI CHU, HUBEI,  316 a.C., </a:t>
            </a:r>
          </a:p>
        </p:txBody>
      </p:sp>
    </p:spTree>
    <p:extLst>
      <p:ext uri="{BB962C8B-B14F-4D97-AF65-F5344CB8AC3E}">
        <p14:creationId xmlns:p14="http://schemas.microsoft.com/office/powerpoint/2010/main" val="2796239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6DA6E8-46B1-45ED-8905-C1045A6D4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E786488-1CC6-41CC-80B9-26EE53145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88F3861-6A0F-4F61-BE93-80CA80A2BB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AB1BDA0-D30B-4E29-8557-9A2BFACB69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6B079C4-893C-4E36-BFE1-2135E23D49F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032B9E6-74EC-4A5B-8104-AFD28F395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9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96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36E2BF-295F-4EC0-BD9D-7459EE463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84E53CD-53AC-544E-44F8-104CDB32A5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430EDF4-4596-8C60-2185-858D1782C3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23641B2-85E8-3AC1-3197-5383F0583D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D15D497-119B-71B1-EB0A-210D1D95726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D66606B-D412-1809-D8E3-E3E6AF236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188640"/>
            <a:ext cx="8285182" cy="62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5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73AFA886-1706-4230-B84C-D35800BBF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1268760"/>
            <a:ext cx="7776864" cy="5199993"/>
          </a:xfrm>
          <a:prstGeom prst="rect">
            <a:avLst/>
          </a:prstGeom>
        </p:spPr>
      </p:pic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5CC216B9-FB8B-4ECD-869C-3EB30B7574AD}"/>
              </a:ext>
            </a:extLst>
          </p:cNvPr>
          <p:cNvSpPr txBox="1">
            <a:spLocks/>
          </p:cNvSpPr>
          <p:nvPr/>
        </p:nvSpPr>
        <p:spPr>
          <a:xfrm>
            <a:off x="119336" y="260648"/>
            <a:ext cx="12025336" cy="864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RAFFIGURAZIONI DI BACHI SU UNA CIOTOLA IN AVORIO, CULTURA HEMUDU (5000-3200 a.C.), MUSEO DEL ZHEJIANG</a:t>
            </a:r>
          </a:p>
        </p:txBody>
      </p:sp>
    </p:spTree>
    <p:extLst>
      <p:ext uri="{BB962C8B-B14F-4D97-AF65-F5344CB8AC3E}">
        <p14:creationId xmlns:p14="http://schemas.microsoft.com/office/powerpoint/2010/main" val="3436765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24164"/>
            <a:ext cx="3355973" cy="688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1919536" y="2060848"/>
            <a:ext cx="3355973" cy="1073630"/>
          </a:xfrm>
        </p:spPr>
        <p:txBody>
          <a:bodyPr>
            <a:normAutofit fontScale="62500" lnSpcReduction="20000"/>
          </a:bodyPr>
          <a:lstStyle/>
          <a:p>
            <a:pPr algn="r"/>
            <a:r>
              <a:rPr lang="it-IT" dirty="0"/>
              <a:t>STENDARDO FUNERARIO IN SETA E FERETRI DECORATI IN LEGNO LACCATO, TOMBA DELLA MARCHESA DI DAI, NECROPOLI DI MAWANGDUI (HUNAN), HAN OCC., 168 a.C. circa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CCD5254-85EC-30E2-8957-33D1BB28D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344" y="24164"/>
            <a:ext cx="2950720" cy="666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37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C4AED49-F3C9-4F2A-95FD-8D4D561E05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80727" y="480919"/>
            <a:ext cx="5711273" cy="639762"/>
          </a:xfrm>
        </p:spPr>
        <p:txBody>
          <a:bodyPr>
            <a:normAutofit fontScale="70000" lnSpcReduction="20000"/>
          </a:bodyPr>
          <a:lstStyle/>
          <a:p>
            <a:r>
              <a:rPr lang="it-IT" dirty="0"/>
              <a:t>GROTTA 17 CONTENENTE IL FAMOSO TESORO, COMPLESSO RUPESTRE DI MOGAO (OASI DI DUNHUANG), GANSU.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FC668D79-EBAC-4A27-8F12-C1F2685D5D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4" y="1174834"/>
            <a:ext cx="6402417" cy="5721499"/>
          </a:xfrm>
          <a:prstGeom prst="rect">
            <a:avLst/>
          </a:prstGeom>
        </p:spPr>
      </p:pic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A5922FBF-D818-4BE9-8A3D-D2487BA53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5748" y="480919"/>
            <a:ext cx="6160119" cy="639762"/>
          </a:xfrm>
        </p:spPr>
        <p:txBody>
          <a:bodyPr>
            <a:normAutofit fontScale="70000" lnSpcReduction="20000"/>
          </a:bodyPr>
          <a:lstStyle/>
          <a:p>
            <a:r>
              <a:rPr lang="it-IT" dirty="0"/>
              <a:t>GROTTA 275 CON MAITREYA ASSISO, V sec. d.C., COMPLESSO RUPESTRE DI MOGAO (OASI DI DUNHUANG), GANSU.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1E35148B-AE39-4A23-854B-C4FE13B59DB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49219" y="1167940"/>
            <a:ext cx="5756034" cy="572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03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B8F0A0-0ABA-4905-8221-C2B10276E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1CA9FF3-C8E5-45A1-A7EE-7991C42582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88516CE-D2ED-4755-B782-85F560FE00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BA052C1-FF0C-4FB0-B7D0-91DC5EECDE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0BFA535-57CD-4A22-9811-6FF31E1D64B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72B2C06-E9F3-46E7-ABCB-FA2F4862D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965" y="0"/>
            <a:ext cx="9937104" cy="690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60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8E40540-222D-43E8-997B-7C11C51E2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093" y="197773"/>
            <a:ext cx="4632747" cy="638939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Tombe</a:t>
            </a:r>
            <a:r>
              <a:rPr lang="en-US" dirty="0"/>
              <a:t> di Astana e seta </a:t>
            </a:r>
            <a:r>
              <a:rPr lang="en-US" dirty="0" err="1"/>
              <a:t>dell’VIII</a:t>
            </a:r>
            <a:r>
              <a:rPr lang="en-US" dirty="0"/>
              <a:t> </a:t>
            </a:r>
            <a:r>
              <a:rPr lang="en-US" dirty="0" err="1"/>
              <a:t>secolo</a:t>
            </a:r>
            <a:r>
              <a:rPr lang="en-US" dirty="0"/>
              <a:t>, </a:t>
            </a:r>
            <a:r>
              <a:rPr lang="en-US" dirty="0" err="1"/>
              <a:t>oasi</a:t>
            </a:r>
            <a:r>
              <a:rPr lang="en-US" dirty="0"/>
              <a:t> di Turfan,  Xinjiang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C0E1E01-9577-44B7-AAEB-06C718A4AF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24192" y="1535112"/>
            <a:ext cx="4743386" cy="973139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Mummie</a:t>
            </a:r>
            <a:r>
              <a:rPr lang="en-US" dirty="0"/>
              <a:t> del </a:t>
            </a:r>
            <a:r>
              <a:rPr lang="en-US" dirty="0" err="1"/>
              <a:t>Tarim</a:t>
            </a:r>
            <a:r>
              <a:rPr lang="en-US" dirty="0"/>
              <a:t>, dal 1800 </a:t>
            </a:r>
            <a:r>
              <a:rPr lang="en-US" dirty="0" err="1"/>
              <a:t>a.C</a:t>
            </a:r>
            <a:r>
              <a:rPr lang="en-US" dirty="0"/>
              <a:t>., </a:t>
            </a:r>
            <a:r>
              <a:rPr lang="en-US" dirty="0" err="1"/>
              <a:t>Loulan</a:t>
            </a:r>
            <a:r>
              <a:rPr lang="en-US" dirty="0"/>
              <a:t>, Xinjiang</a:t>
            </a:r>
            <a:endParaRPr lang="it-IT" dirty="0"/>
          </a:p>
        </p:txBody>
      </p:sp>
      <p:pic>
        <p:nvPicPr>
          <p:cNvPr id="7" name="Picture 2" descr="Turpan's Astana Tombs | Guide to a Silk Road Ancient Burial Ground">
            <a:extLst>
              <a:ext uri="{FF2B5EF4-FFF2-40B4-BE49-F238E27FC236}">
                <a16:creationId xmlns:a16="http://schemas.microsoft.com/office/drawing/2014/main" id="{40A6A3BF-A33F-47B7-BE54-7ACFB513528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3" y="2564904"/>
            <a:ext cx="5386388" cy="357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he Beauty of Loulan and the Tattooed Mummies of the Tarim Basin | Ancient  history, History, Ancient cultures">
            <a:extLst>
              <a:ext uri="{FF2B5EF4-FFF2-40B4-BE49-F238E27FC236}">
                <a16:creationId xmlns:a16="http://schemas.microsoft.com/office/drawing/2014/main" id="{06E92938-D96F-461B-903C-2BA19C5DA4E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089" y="3246756"/>
            <a:ext cx="4831080" cy="287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01E9CA7-C315-472C-9B10-8DC0EF17A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690" y="0"/>
            <a:ext cx="2674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34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A060271-27D0-46AB-9FB7-CCC3A9ECE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336" y="116632"/>
            <a:ext cx="5386917" cy="639762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PIANTA DELLA CITTA’ DI GAOCHANG, I sec. </a:t>
            </a:r>
            <a:r>
              <a:rPr lang="it-IT" dirty="0" err="1"/>
              <a:t>a.C.-XV</a:t>
            </a:r>
            <a:r>
              <a:rPr lang="it-IT" dirty="0"/>
              <a:t> secolo, oasi di </a:t>
            </a:r>
            <a:r>
              <a:rPr lang="it-IT" dirty="0" err="1"/>
              <a:t>Turfan</a:t>
            </a:r>
            <a:r>
              <a:rPr lang="it-IT" dirty="0"/>
              <a:t>, Xinjiang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632925D-EC8B-4DB0-B724-C647BB2335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-19270"/>
            <a:ext cx="5389033" cy="639762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CITTA’ DI JIAOHE, III SEC. </a:t>
            </a:r>
            <a:r>
              <a:rPr lang="it-IT" dirty="0" err="1"/>
              <a:t>a.C.-XIII</a:t>
            </a:r>
            <a:r>
              <a:rPr lang="it-IT" dirty="0"/>
              <a:t> sec., oasi di </a:t>
            </a:r>
            <a:r>
              <a:rPr lang="it-IT" dirty="0" err="1"/>
              <a:t>Turfan</a:t>
            </a:r>
            <a:r>
              <a:rPr lang="it-IT" dirty="0"/>
              <a:t>, Xinjiang</a:t>
            </a:r>
          </a:p>
        </p:txBody>
      </p:sp>
      <p:pic>
        <p:nvPicPr>
          <p:cNvPr id="11" name="Picture 4" descr="Gaochang, Xinjiang">
            <a:extLst>
              <a:ext uri="{FF2B5EF4-FFF2-40B4-BE49-F238E27FC236}">
                <a16:creationId xmlns:a16="http://schemas.microsoft.com/office/drawing/2014/main" id="{904FD1B7-71D6-48D2-9694-E6D23A4F814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03" y="980728"/>
            <a:ext cx="5786991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948E585A-793F-4923-9CD0-358B0399B9E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032104" y="620492"/>
            <a:ext cx="4235671" cy="666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9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4DC074-E8F8-4B99-ADC8-52137EC04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8" y="274638"/>
            <a:ext cx="12097344" cy="1354162"/>
          </a:xfrm>
        </p:spPr>
        <p:txBody>
          <a:bodyPr>
            <a:normAutofit fontScale="90000"/>
          </a:bodyPr>
          <a:lstStyle/>
          <a:p>
            <a:r>
              <a:rPr lang="it-IT" dirty="0"/>
              <a:t>Tavoletta lignea raffigurante la leggenda della Principessa della seta, oasi di </a:t>
            </a:r>
            <a:r>
              <a:rPr lang="it-IT" dirty="0" err="1"/>
              <a:t>Khotan</a:t>
            </a:r>
            <a:r>
              <a:rPr lang="it-IT" dirty="0"/>
              <a:t>, Xinjiang, VI-VIII secolo, British Museum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4CB971D6-6876-48F5-9AC7-356EAD822B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420888"/>
            <a:ext cx="12025336" cy="3293660"/>
          </a:xfrm>
        </p:spPr>
      </p:pic>
    </p:spTree>
    <p:extLst>
      <p:ext uri="{BB962C8B-B14F-4D97-AF65-F5344CB8AC3E}">
        <p14:creationId xmlns:p14="http://schemas.microsoft.com/office/powerpoint/2010/main" val="435701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8108CD-70CA-45A5-857F-6CE2815C6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9392"/>
            <a:ext cx="12192000" cy="1570186"/>
          </a:xfrm>
        </p:spPr>
        <p:txBody>
          <a:bodyPr>
            <a:normAutofit/>
          </a:bodyPr>
          <a:lstStyle/>
          <a:p>
            <a:r>
              <a:rPr lang="it-IT" sz="3000" dirty="0"/>
              <a:t>PRIMA ISCRIZIONE CONOSCIUTA DI ZHONGHUO o ZHONGYU </a:t>
            </a:r>
            <a:r>
              <a:rPr lang="zh-CN" altLang="it-IT" sz="3000" dirty="0"/>
              <a:t>中或</a:t>
            </a:r>
            <a:r>
              <a:rPr lang="it-IT" altLang="zh-CN" sz="3000" dirty="0"/>
              <a:t>, </a:t>
            </a:r>
            <a:r>
              <a:rPr lang="it-IT" sz="3000" dirty="0"/>
              <a:t>INCISA SU UN VASO DI BRONZO </a:t>
            </a:r>
            <a:r>
              <a:rPr lang="it-IT" sz="3000" i="1" dirty="0"/>
              <a:t>HE ZUN </a:t>
            </a:r>
            <a:r>
              <a:rPr lang="it-IT" sz="3000" dirty="0"/>
              <a:t>DEI ZHOU OCCIDENTALI (1050-771 a.C.), MUSEO DELLO SHAANXI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D3C7BCE-AFCC-440E-BCCF-C3762313B8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424126"/>
            <a:ext cx="5616624" cy="5234694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FDF37B4-0F35-46CE-8111-76851100E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614" y="1017800"/>
            <a:ext cx="3930774" cy="6047345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F5678738-08D4-46BA-8659-BA913AE9115F}"/>
              </a:ext>
            </a:extLst>
          </p:cNvPr>
          <p:cNvSpPr/>
          <p:nvPr/>
        </p:nvSpPr>
        <p:spPr>
          <a:xfrm>
            <a:off x="2387588" y="2420888"/>
            <a:ext cx="1080120" cy="122413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84FD4AF4-5DC1-4FAC-993F-444674B4FF93}"/>
              </a:ext>
            </a:extLst>
          </p:cNvPr>
          <p:cNvCxnSpPr/>
          <p:nvPr/>
        </p:nvCxnSpPr>
        <p:spPr>
          <a:xfrm>
            <a:off x="3587747" y="2994312"/>
            <a:ext cx="4452469" cy="86673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2382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Complesso rupestre di </a:t>
            </a:r>
            <a:r>
              <a:rPr lang="it-IT" dirty="0" err="1"/>
              <a:t>Kizil</a:t>
            </a:r>
            <a:r>
              <a:rPr lang="it-IT" dirty="0"/>
              <a:t>, oasi di </a:t>
            </a:r>
            <a:r>
              <a:rPr lang="it-IT" dirty="0" err="1"/>
              <a:t>Kucha</a:t>
            </a:r>
            <a:r>
              <a:rPr lang="it-IT" dirty="0"/>
              <a:t>, Xinjiang, III/IV-VIII secolo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710" y="1412775"/>
            <a:ext cx="4040188" cy="2685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Risultati immagini per kizil grottoes painti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1412775"/>
            <a:ext cx="5040560" cy="550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720" y="4133717"/>
            <a:ext cx="4292675" cy="2848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699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53A3093-22C7-47FE-BB64-9619D80AB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60"/>
            <a:ext cx="7608168" cy="5668027"/>
          </a:xfrm>
          <a:prstGeom prst="rect">
            <a:avLst/>
          </a:prstGeom>
        </p:spPr>
      </p:pic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E8A6C5B4-2D0D-4809-BDAE-36E6616E0673}"/>
              </a:ext>
            </a:extLst>
          </p:cNvPr>
          <p:cNvSpPr txBox="1">
            <a:spLocks/>
          </p:cNvSpPr>
          <p:nvPr/>
        </p:nvSpPr>
        <p:spPr>
          <a:xfrm>
            <a:off x="119336" y="5949280"/>
            <a:ext cx="6223112" cy="90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PAGODA-PILASTRO, ARENARIA. GROTTA N. 6, COMPLESSO RUPESTRE DI YUNGANG (DATONG, SHANXI), WEI SETTENTRIONALI, 480-490 d.C. 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82BD3EC-B7BF-DB69-AC4E-B48F07A4CE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934414" y="5683560"/>
            <a:ext cx="4257586" cy="720080"/>
          </a:xfrm>
        </p:spPr>
        <p:txBody>
          <a:bodyPr>
            <a:normAutofit fontScale="62500" lnSpcReduction="20000"/>
          </a:bodyPr>
          <a:lstStyle/>
          <a:p>
            <a:r>
              <a:rPr lang="it-IT" dirty="0"/>
              <a:t>Menade danzante, in abito di seta. Affresco del I secolo dalla Casa del Naviglio a Pompei, oggi al Museo archeologico nazionale di Napoli.</a:t>
            </a: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501D56E7-50B3-BDBE-9525-64912C1A119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92" y="164394"/>
            <a:ext cx="4178030" cy="5280829"/>
          </a:xfrm>
        </p:spPr>
      </p:pic>
    </p:spTree>
    <p:extLst>
      <p:ext uri="{BB962C8B-B14F-4D97-AF65-F5344CB8AC3E}">
        <p14:creationId xmlns:p14="http://schemas.microsoft.com/office/powerpoint/2010/main" val="40392580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45D6CA-7632-42EA-AFCF-0B57F345F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92" y="0"/>
            <a:ext cx="6087008" cy="836712"/>
          </a:xfrm>
        </p:spPr>
        <p:txBody>
          <a:bodyPr>
            <a:normAutofit/>
          </a:bodyPr>
          <a:lstStyle/>
          <a:p>
            <a:r>
              <a:rPr lang="it-IT" b="0" i="1" dirty="0" err="1">
                <a:solidFill>
                  <a:srgbClr val="333333"/>
                </a:solidFill>
                <a:effectLst/>
                <a:latin typeface="FS Albert Web Light"/>
              </a:rPr>
              <a:t>Longpao</a:t>
            </a:r>
            <a:r>
              <a:rPr lang="it-IT" b="0" i="0" dirty="0">
                <a:solidFill>
                  <a:srgbClr val="333333"/>
                </a:solidFill>
                <a:effectLst/>
                <a:latin typeface="FS Albert Web Light"/>
              </a:rPr>
              <a:t> di seta, dinastia </a:t>
            </a:r>
            <a:r>
              <a:rPr lang="it-IT" b="0" i="0" dirty="0" err="1">
                <a:solidFill>
                  <a:srgbClr val="333333"/>
                </a:solidFill>
                <a:effectLst/>
                <a:latin typeface="FS Albert Web Light"/>
              </a:rPr>
              <a:t>Qing</a:t>
            </a:r>
            <a:r>
              <a:rPr lang="it-IT" b="0" i="0" dirty="0">
                <a:solidFill>
                  <a:srgbClr val="333333"/>
                </a:solidFill>
                <a:effectLst/>
                <a:latin typeface="FS Albert Web Light"/>
              </a:rPr>
              <a:t>, XIX secolo, National Museums Scotland</a:t>
            </a:r>
            <a:endParaRPr lang="it-IT" dirty="0"/>
          </a:p>
        </p:txBody>
      </p:sp>
      <p:pic>
        <p:nvPicPr>
          <p:cNvPr id="7" name="Picture 2" descr="Man's semi-formal court robe (longpao) | Traditional outfits, Traditional  dresses, Court robes">
            <a:extLst>
              <a:ext uri="{FF2B5EF4-FFF2-40B4-BE49-F238E27FC236}">
                <a16:creationId xmlns:a16="http://schemas.microsoft.com/office/drawing/2014/main" id="{8E27414E-FCCD-4DEB-A09E-A466C76AD6B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980727"/>
            <a:ext cx="7776864" cy="591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4309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663952" y="0"/>
            <a:ext cx="5760639" cy="946704"/>
          </a:xfrm>
        </p:spPr>
        <p:txBody>
          <a:bodyPr>
            <a:normAutofit fontScale="92500"/>
          </a:bodyPr>
          <a:lstStyle/>
          <a:p>
            <a:r>
              <a:rPr lang="it-IT" dirty="0"/>
              <a:t>PIATTINO DI PORCELLANA CON INVETRIATURA INCOLORE, DINASTIA TANG, 618-907.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04"/>
            <a:ext cx="5562175" cy="329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egnaposto testo 2"/>
          <p:cNvSpPr txBox="1">
            <a:spLocks/>
          </p:cNvSpPr>
          <p:nvPr/>
        </p:nvSpPr>
        <p:spPr>
          <a:xfrm>
            <a:off x="-11545" y="3273382"/>
            <a:ext cx="6260735" cy="4436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PORCELLANA XING, HEBEI, DINASTIA TANG ( 618-907)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2458412"/>
            <a:ext cx="5879975" cy="439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66A38EA-BD8F-4405-9C20-A04945901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544" y="3633437"/>
            <a:ext cx="5879975" cy="3256601"/>
          </a:xfrm>
          <a:prstGeom prst="rect">
            <a:avLst/>
          </a:prstGeom>
        </p:spPr>
      </p:pic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41071CEA-3A3F-466E-B426-682312E0B4DC}"/>
              </a:ext>
            </a:extLst>
          </p:cNvPr>
          <p:cNvSpPr txBox="1">
            <a:spLocks/>
          </p:cNvSpPr>
          <p:nvPr/>
        </p:nvSpPr>
        <p:spPr>
          <a:xfrm>
            <a:off x="6241302" y="1818650"/>
            <a:ext cx="595069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CERAMICA YUE,GRES CON INVETRIATURA VERDE, DINASTIA TANG (618-907) </a:t>
            </a:r>
          </a:p>
        </p:txBody>
      </p:sp>
    </p:spTree>
    <p:extLst>
      <p:ext uri="{BB962C8B-B14F-4D97-AF65-F5344CB8AC3E}">
        <p14:creationId xmlns:p14="http://schemas.microsoft.com/office/powerpoint/2010/main" val="2784280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E418E9-C9E4-4BB8-95B0-846B46463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1582400" cy="850106"/>
          </a:xfrm>
        </p:spPr>
        <p:txBody>
          <a:bodyPr>
            <a:normAutofit fontScale="90000"/>
          </a:bodyPr>
          <a:lstStyle/>
          <a:p>
            <a:r>
              <a:rPr lang="it-IT" dirty="0"/>
              <a:t>PIATTO BIANCO E BLU, GRES SMALTATO, NAUFRAGIO DI BELITUNG TRA 825 E 850, MUSEO DI SINGAPORE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3EA53B9-8CBE-4102-930A-B47D91559F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D3FC43C0-FA06-453A-97A3-44D9E8BE39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340767"/>
            <a:ext cx="8222704" cy="5504453"/>
          </a:xfrm>
        </p:spPr>
      </p:pic>
    </p:spTree>
    <p:extLst>
      <p:ext uri="{BB962C8B-B14F-4D97-AF65-F5344CB8AC3E}">
        <p14:creationId xmlns:p14="http://schemas.microsoft.com/office/powerpoint/2010/main" val="38218694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B7F82D-B486-46C3-80F4-4E4FE95F9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9029D41-3E3E-4C86-B11A-7CB8FE0350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1118D129-1F30-41F7-B430-5FFAFEFEE63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22789D2-5BF1-4648-8BDC-2AC79B0C7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65" y="404664"/>
            <a:ext cx="12192000" cy="541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30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D3D896-FD2F-DE52-ECFD-9634855F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15F9BCA-B285-5E6F-D6C9-FDF8318E62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A412BA0-5C5B-47FE-2D89-BDE31E9C9DF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D51A190-B395-E2CB-2F36-AA660934C0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9B11602-061F-9784-1DCC-556EFEE831F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A525CBF-EFC2-8365-E89C-80874F8D3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0"/>
            <a:ext cx="9750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384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noidue\Desktop\Corso Macerata 2014-2015 - X sec.-XIV sec\109) Vasi votivi bianco e blu - datati 1351.bmp">
            <a:extLst>
              <a:ext uri="{FF2B5EF4-FFF2-40B4-BE49-F238E27FC236}">
                <a16:creationId xmlns:a16="http://schemas.microsoft.com/office/drawing/2014/main" id="{66FB4ADF-A90C-41F4-BBC6-E75E7FC8B97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982" y="532151"/>
            <a:ext cx="4839855" cy="635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egnaposto testo 4">
            <a:extLst>
              <a:ext uri="{FF2B5EF4-FFF2-40B4-BE49-F238E27FC236}">
                <a16:creationId xmlns:a16="http://schemas.microsoft.com/office/drawing/2014/main" id="{DF7AD33D-FD90-4240-9A48-D09FBE64E0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6040" y="-93388"/>
            <a:ext cx="5389562" cy="639762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it-IT" dirty="0"/>
              <a:t>VASI «DAVID», PORCELLANA BIANCA-E-BLU, 1351, DINASTIA YUAN, PERCIVAL DAVID FOUNDATION, BRITISH MUSEUM, LONDRA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DF7E5A1A-3826-4C8F-9653-ECA5314CB72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774" y="2708920"/>
            <a:ext cx="7410756" cy="423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Segnaposto testo 2">
            <a:extLst>
              <a:ext uri="{FF2B5EF4-FFF2-40B4-BE49-F238E27FC236}">
                <a16:creationId xmlns:a16="http://schemas.microsoft.com/office/drawing/2014/main" id="{3E20DF43-6A8D-4B90-AF45-0DF0420102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1916832"/>
            <a:ext cx="7032104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VASELLAME CELADON DI LONGQUAN (ZHEJIANG), DINASTIA SONG, MUSEE GUIMET, PARIGI</a:t>
            </a:r>
          </a:p>
        </p:txBody>
      </p:sp>
    </p:spTree>
    <p:extLst>
      <p:ext uri="{BB962C8B-B14F-4D97-AF65-F5344CB8AC3E}">
        <p14:creationId xmlns:p14="http://schemas.microsoft.com/office/powerpoint/2010/main" val="26220894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F5FA9E0-A45F-4042-AB85-13490669A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23792" cy="507753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86581FB-2500-4FA9-9C83-98CDB64CE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1208"/>
            <a:ext cx="4079776" cy="1087490"/>
          </a:xfrm>
          <a:prstGeom prst="rect">
            <a:avLst/>
          </a:prstGeom>
        </p:spPr>
      </p:pic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23B313C-CB26-D9D6-7037-16AA39ACA7A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5C33216C-CAD2-DCB9-BD31-245D6451B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14502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1A9EF6B-F42B-4CE6-8BAC-D75189E32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548680"/>
            <a:ext cx="5386917" cy="639762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«porcellana» dei Medici,  XVI secolo, Palazzo Pitti, Firenze</a:t>
            </a:r>
          </a:p>
          <a:p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B6757BF-89DA-4C73-B939-EE2626A1D6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9424" y="332656"/>
            <a:ext cx="5389033" cy="639762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 teiere Meissen, circa 1720, decorate nei Paesi Bassi, circa 1735, porcellana, collezione privata.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B4A313-8AFC-4FA2-9D8C-DCCA2AAB381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368" y="1698910"/>
            <a:ext cx="6002583" cy="515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1479907-9AE3-4955-9DA5-C5BBE9B0683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1145"/>
            <a:ext cx="6096000" cy="496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67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29074" y="548681"/>
            <a:ext cx="4274732" cy="1008111"/>
          </a:xfrm>
        </p:spPr>
        <p:txBody>
          <a:bodyPr>
            <a:normAutofit fontScale="85000" lnSpcReduction="10000"/>
          </a:bodyPr>
          <a:lstStyle/>
          <a:p>
            <a:r>
              <a:rPr lang="it-IT" dirty="0"/>
              <a:t>BROCCA </a:t>
            </a:r>
            <a:r>
              <a:rPr lang="it-IT" i="1" dirty="0"/>
              <a:t>GUI</a:t>
            </a:r>
            <a:r>
              <a:rPr lang="it-IT" dirty="0"/>
              <a:t>, TERRACOTTA, CULTURA DAWENKOU (SHANDONG), FINE DEL IV MILLENNIO a. C.</a:t>
            </a:r>
          </a:p>
          <a:p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004628" y="32924"/>
            <a:ext cx="4663372" cy="1050131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PENDENTE A FORMA DI ZHULONG «DRAGO MAIALE», NEFRITE, CULTURA HONGSHAN (LIAONING), IV MILLENNIO a.C.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039" y="1556792"/>
            <a:ext cx="4257663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Immagine correlata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479" y="1556793"/>
            <a:ext cx="4751522" cy="530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1337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F3C48F8-C025-4B67-9688-0BF0CD832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04664"/>
            <a:ext cx="5386917" cy="639762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G. Bellini con Dosso Dossi e Tiziano, </a:t>
            </a:r>
            <a:r>
              <a:rPr lang="it-IT" i="1" dirty="0"/>
              <a:t>Il festino degli dei</a:t>
            </a:r>
            <a:r>
              <a:rPr lang="it-IT" dirty="0"/>
              <a:t>, olio su tela, 1514, National Gallery of Art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E4D696B-76F9-4668-A85C-E458505883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477878"/>
            <a:ext cx="5976664" cy="1078913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Salottino cinese, villa Reale di Portici, 1757-1759,  smontato e trasferito nella Reggia di Capodimonte nel 1866</a:t>
            </a:r>
          </a:p>
        </p:txBody>
      </p:sp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B457B455-0AFB-43CB-90FF-360D2BB424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" y="1951306"/>
            <a:ext cx="5731041" cy="4852918"/>
          </a:xfrm>
        </p:spPr>
      </p:pic>
      <p:pic>
        <p:nvPicPr>
          <p:cNvPr id="8" name="Picture 2" descr="Salottino di porcellana">
            <a:extLst>
              <a:ext uri="{FF2B5EF4-FFF2-40B4-BE49-F238E27FC236}">
                <a16:creationId xmlns:a16="http://schemas.microsoft.com/office/drawing/2014/main" id="{D0DB1C7F-A0CF-470D-84F0-63EECC32245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097" y="2492896"/>
            <a:ext cx="6334906" cy="356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9488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E8A899-0C1D-4E03-88DE-8F48EEA9F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277" y="392113"/>
            <a:ext cx="7006843" cy="1143000"/>
          </a:xfrm>
        </p:spPr>
        <p:txBody>
          <a:bodyPr>
            <a:normAutofit fontScale="90000"/>
          </a:bodyPr>
          <a:lstStyle/>
          <a:p>
            <a:r>
              <a:rPr lang="it-IT" sz="4400" b="0" i="0" u="none" strike="noStrike" baseline="0" dirty="0">
                <a:latin typeface="Span-Regular"/>
              </a:rPr>
              <a:t>Francesco Benaglio, </a:t>
            </a:r>
            <a:r>
              <a:rPr lang="it-IT" sz="4400" b="0" i="1" u="none" strike="noStrike" baseline="0" dirty="0">
                <a:latin typeface="Span-Italic"/>
              </a:rPr>
              <a:t>La Madonna col bambino</a:t>
            </a:r>
            <a:r>
              <a:rPr lang="it-IT" sz="4400" b="0" i="0" u="none" strike="noStrike" baseline="0" dirty="0">
                <a:latin typeface="Span-Regular"/>
              </a:rPr>
              <a:t>, colori su tela, 1460 circa, National Gallery of Art.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F4A5A41-36C8-2674-D47F-EE671CFB0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3" y="116632"/>
            <a:ext cx="4660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471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29FACB-88FD-C494-0E38-980E97C5C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4232" y="1052736"/>
            <a:ext cx="3744416" cy="4176464"/>
          </a:xfrm>
        </p:spPr>
        <p:txBody>
          <a:bodyPr>
            <a:normAutofit/>
          </a:bodyPr>
          <a:lstStyle/>
          <a:p>
            <a:r>
              <a:rPr lang="it-IT" sz="3000" i="1" dirty="0"/>
              <a:t>L’Adorazione dei Magi, </a:t>
            </a:r>
            <a:r>
              <a:rPr lang="it-IT" sz="3000" dirty="0"/>
              <a:t>tempera a colla e oro su tavola, Andrea Mantegna, databile al 1497-1500 circa, Getty Museum, Los Angeles</a:t>
            </a:r>
            <a:endParaRPr lang="en-GB" sz="30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9EF783B-8BFA-B921-EB4F-E6D043595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26" y="476672"/>
            <a:ext cx="8008628" cy="61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08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5CF226-0661-43AE-BEB0-0516395AF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FBB1361-D19B-4BDD-9736-00477126B5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D2E222E-4B8D-4F8E-ADF5-95944E843A8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796BEAA-3BB6-419B-80C3-C06134A61D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962002" y="764704"/>
            <a:ext cx="4038653" cy="1410171"/>
          </a:xfrm>
        </p:spPr>
        <p:txBody>
          <a:bodyPr>
            <a:normAutofit/>
          </a:bodyPr>
          <a:lstStyle/>
          <a:p>
            <a:r>
              <a:rPr lang="it-IT" dirty="0"/>
              <a:t>Cha </a:t>
            </a:r>
            <a:r>
              <a:rPr lang="it-IT" dirty="0" err="1"/>
              <a:t>Jing</a:t>
            </a:r>
            <a:r>
              <a:rPr lang="it-IT" dirty="0"/>
              <a:t> </a:t>
            </a:r>
            <a:r>
              <a:rPr lang="zh-CN" altLang="it-IT" dirty="0"/>
              <a:t>茶经</a:t>
            </a:r>
            <a:r>
              <a:rPr lang="it-IT" altLang="zh-CN" dirty="0"/>
              <a:t>, </a:t>
            </a:r>
            <a:r>
              <a:rPr lang="it-IT" dirty="0"/>
              <a:t>prima monografia sul tè scritta da Lu </a:t>
            </a:r>
            <a:r>
              <a:rPr lang="it-IT" dirty="0" err="1"/>
              <a:t>Yu</a:t>
            </a:r>
            <a:r>
              <a:rPr lang="it-IT" dirty="0"/>
              <a:t> nel 758,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A141338-087F-47F2-AD7B-D1F26BDBC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52403" cy="6858000"/>
          </a:xfrm>
          <a:prstGeom prst="rect">
            <a:avLst/>
          </a:prstGeom>
        </p:spPr>
      </p:pic>
      <p:pic>
        <p:nvPicPr>
          <p:cNvPr id="1026" name="Picture 2" descr="Canone del tè - Wikipedia">
            <a:extLst>
              <a:ext uri="{FF2B5EF4-FFF2-40B4-BE49-F238E27FC236}">
                <a16:creationId xmlns:a16="http://schemas.microsoft.com/office/drawing/2014/main" id="{3C513B6A-02B8-3A66-BF3B-B7D7BFEBE1B3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174875"/>
            <a:ext cx="3061536" cy="46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9107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B8551E6C-779B-4422-9784-8EBA587654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768" y="-315416"/>
            <a:ext cx="6408712" cy="8027674"/>
          </a:xfrm>
        </p:spPr>
      </p:pic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7C938648-D392-4563-A07B-577612AAC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07968" y="5517232"/>
            <a:ext cx="6096000" cy="1008112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r>
              <a:rPr lang="it-IT" dirty="0"/>
              <a:t>YAN LIBEN (600-673), </a:t>
            </a:r>
            <a:r>
              <a:rPr lang="it-IT" i="1" dirty="0"/>
              <a:t>LA PORTANTINA IMPERIALE, </a:t>
            </a:r>
            <a:r>
              <a:rPr lang="it-IT" dirty="0"/>
              <a:t>INCHIOSTRO E COLORI</a:t>
            </a:r>
            <a:r>
              <a:rPr lang="it-IT" i="1" dirty="0"/>
              <a:t> </a:t>
            </a:r>
            <a:r>
              <a:rPr lang="it-IT" dirty="0"/>
              <a:t>SU SETA, MUSEO DI PALAZZO, PECHINO; STATUETTE TANG CON VESTIARIO TIPICO DELL’EPOCA</a:t>
            </a:r>
          </a:p>
        </p:txBody>
      </p:sp>
    </p:spTree>
    <p:extLst>
      <p:ext uri="{BB962C8B-B14F-4D97-AF65-F5344CB8AC3E}">
        <p14:creationId xmlns:p14="http://schemas.microsoft.com/office/powerpoint/2010/main" val="38125473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B7C7738-2259-4EF1-A1C5-42582BF19D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49967" y="2492896"/>
            <a:ext cx="5389033" cy="639762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Cerimonia del tè giapponese e Tè delle cinque</a:t>
            </a:r>
          </a:p>
        </p:txBody>
      </p:sp>
      <p:pic>
        <p:nvPicPr>
          <p:cNvPr id="8" name="Picture 2" descr="Himitsu no Sekai: Chanoyu - 茶の湯 (Japanese Tea Ceremony)">
            <a:extLst>
              <a:ext uri="{FF2B5EF4-FFF2-40B4-BE49-F238E27FC236}">
                <a16:creationId xmlns:a16="http://schemas.microsoft.com/office/drawing/2014/main" id="{E5BD0124-7651-452C-AD92-3FB4DFFA50C2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410922"/>
            <a:ext cx="5389562" cy="348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83A3EF5-8C8A-404E-A24D-3A6380376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250" y="3242726"/>
            <a:ext cx="6202750" cy="348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98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0" y="6084"/>
            <a:ext cx="12192000" cy="686611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WANG XIZHI (IV sec.), «PREFAZIONE» AL </a:t>
            </a:r>
            <a:r>
              <a:rPr lang="it-IT" i="1" dirty="0"/>
              <a:t>LANTING JI XU </a:t>
            </a:r>
            <a:r>
              <a:rPr lang="it-IT" dirty="0"/>
              <a:t>(POESIE DEL PADIGLIONE DELLE ORCHIDEE) DEL 353 d.C., JIN ORIENTALI, INCHIOSTRO SU CARTA, COPIA DEL VII SECOLO</a:t>
            </a:r>
          </a:p>
        </p:txBody>
      </p:sp>
      <p:pic>
        <p:nvPicPr>
          <p:cNvPr id="1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" y="1753546"/>
            <a:ext cx="12222259" cy="335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0695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97" y="-14956"/>
            <a:ext cx="3707307" cy="6845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Segnaposto testo 2"/>
          <p:cNvSpPr txBox="1">
            <a:spLocks/>
          </p:cNvSpPr>
          <p:nvPr/>
        </p:nvSpPr>
        <p:spPr>
          <a:xfrm>
            <a:off x="4799856" y="0"/>
            <a:ext cx="5436097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/>
              <a:t>NI ZAN (1301-1374), </a:t>
            </a:r>
            <a:r>
              <a:rPr lang="it-IT" i="1" dirty="0"/>
              <a:t>SEI GENTILUOMINI, </a:t>
            </a:r>
            <a:r>
              <a:rPr lang="it-IT" dirty="0"/>
              <a:t>1345</a:t>
            </a:r>
            <a:r>
              <a:rPr lang="it-IT" i="1" dirty="0"/>
              <a:t>, </a:t>
            </a:r>
            <a:r>
              <a:rPr lang="it-IT" dirty="0"/>
              <a:t>INCHIOSTRO SU CARTA, ROTOLO VERTICALE, PERIODO YUAN, MUSEO DI SHANGHAI.</a:t>
            </a:r>
          </a:p>
        </p:txBody>
      </p:sp>
      <p:pic>
        <p:nvPicPr>
          <p:cNvPr id="8" name="Picture 2" descr="C:\Users\noidue\Desktop\Corso Macerata 2014-2015 Ming e Qing\151b) Il percorso della Grande Muraglia.jpg">
            <a:extLst>
              <a:ext uri="{FF2B5EF4-FFF2-40B4-BE49-F238E27FC236}">
                <a16:creationId xmlns:a16="http://schemas.microsoft.com/office/drawing/2014/main" id="{7E359B2A-EAAE-4570-8932-7C8F54525352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2269423"/>
            <a:ext cx="7345089" cy="470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4073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24000" y="6209928"/>
            <a:ext cx="4572000" cy="648072"/>
          </a:xfrm>
        </p:spPr>
        <p:txBody>
          <a:bodyPr>
            <a:normAutofit fontScale="62500" lnSpcReduction="20000"/>
          </a:bodyPr>
          <a:lstStyle/>
          <a:p>
            <a:r>
              <a:rPr lang="it-IT" dirty="0"/>
              <a:t>PIANTA E FOSSA N.1, PARCO FUNERARIO DI QIN SHI HUANDI, LINTONG (SHAANXI), DINASTIA QIN, III sec. a. C.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8251934" y="3645024"/>
            <a:ext cx="2416067" cy="1644631"/>
          </a:xfrm>
        </p:spPr>
        <p:txBody>
          <a:bodyPr>
            <a:normAutofit fontScale="62500" lnSpcReduction="20000"/>
          </a:bodyPr>
          <a:lstStyle/>
          <a:p>
            <a:r>
              <a:rPr lang="it-IT" dirty="0"/>
              <a:t>CARRO COPERTO (BRONZO) E «REMATORE» INGINOCCHIATO (TERRACOTTA, FOSSA K0007), PARCO FUNERARIO DI QIN SHI HUANDI, LINTONG (SHAANXI) DINASTIA QIN, III sec. a. C.</a:t>
            </a:r>
          </a:p>
          <a:p>
            <a:endParaRPr lang="it-IT" dirty="0"/>
          </a:p>
        </p:txBody>
      </p:sp>
      <p:pic>
        <p:nvPicPr>
          <p:cNvPr id="9" name="Picture 2" descr="http://www.versoriente.net/public/upload/immagini/esercito%20terracott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079402"/>
            <a:ext cx="4677258" cy="3096344"/>
          </a:xfrm>
        </p:spPr>
      </p:pic>
      <p:pic>
        <p:nvPicPr>
          <p:cNvPr id="9218" name="Picture 2" descr="Risultati immagini per ANCHE CARRIAGE QIN DYNASTY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675" y="0"/>
            <a:ext cx="438211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379" y="3631661"/>
            <a:ext cx="1944216" cy="33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-46463"/>
            <a:ext cx="4041775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11931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31289" y="0"/>
            <a:ext cx="4636719" cy="1124744"/>
          </a:xfrm>
        </p:spPr>
        <p:txBody>
          <a:bodyPr>
            <a:normAutofit fontScale="92500"/>
          </a:bodyPr>
          <a:lstStyle/>
          <a:p>
            <a:r>
              <a:rPr lang="it-IT" dirty="0"/>
              <a:t>DISEGNO DELLA SALA ORIENTALE DEL MONASTERO FOGUAN (SHANXI), DINASTIA TANG, 857 d.C.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292020" y="6010839"/>
            <a:ext cx="4392487" cy="864096"/>
          </a:xfrm>
        </p:spPr>
        <p:txBody>
          <a:bodyPr>
            <a:normAutofit/>
          </a:bodyPr>
          <a:lstStyle/>
          <a:p>
            <a:r>
              <a:rPr lang="it-IT" dirty="0"/>
              <a:t>DAYANTA, XI’AN (SHAANXI), DINASTIA TANG, 652 d.C.</a:t>
            </a: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412776"/>
            <a:ext cx="4176464" cy="547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noidue\Desktop\Corso 2015-2016 2° parte\35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316" y="19007"/>
            <a:ext cx="4341446" cy="578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984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1575131" y="14989"/>
            <a:ext cx="4042792" cy="1050131"/>
          </a:xfrm>
        </p:spPr>
        <p:txBody>
          <a:bodyPr>
            <a:normAutofit fontScale="92500" lnSpcReduction="10000"/>
          </a:bodyPr>
          <a:lstStyle/>
          <a:p>
            <a:r>
              <a:rPr lang="it-IT" i="1" dirty="0"/>
              <a:t>CONG e BI</a:t>
            </a:r>
            <a:r>
              <a:rPr lang="it-IT" dirty="0"/>
              <a:t>, NEFRITE, CULTURA LIANGZHU (ZHEJIANG), III MILLENNIO a.C.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061228"/>
            <a:ext cx="3923928" cy="283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377" y="332656"/>
            <a:ext cx="6441623" cy="650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3818203"/>
            <a:ext cx="3923928" cy="302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9349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92" y="164689"/>
            <a:ext cx="676469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789" y="241594"/>
            <a:ext cx="4041775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egnaposto testo 4"/>
          <p:cNvSpPr txBox="1">
            <a:spLocks/>
          </p:cNvSpPr>
          <p:nvPr/>
        </p:nvSpPr>
        <p:spPr>
          <a:xfrm>
            <a:off x="8294291" y="2843552"/>
            <a:ext cx="2373710" cy="6397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200" b="1" dirty="0"/>
              <a:t>Città Proibita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386" y="5349281"/>
            <a:ext cx="2108805" cy="150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egnaposto testo 4"/>
          <p:cNvSpPr txBox="1">
            <a:spLocks/>
          </p:cNvSpPr>
          <p:nvPr/>
        </p:nvSpPr>
        <p:spPr>
          <a:xfrm>
            <a:off x="7727191" y="6309320"/>
            <a:ext cx="2940809" cy="54868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200" b="1" dirty="0"/>
              <a:t>Altare del Cielo e Padiglione della preghiera per un buon raccolto  (TEMPIO DEL CIELO)</a:t>
            </a:r>
          </a:p>
        </p:txBody>
      </p:sp>
    </p:spTree>
    <p:extLst>
      <p:ext uri="{BB962C8B-B14F-4D97-AF65-F5344CB8AC3E}">
        <p14:creationId xmlns:p14="http://schemas.microsoft.com/office/powerpoint/2010/main" val="38583440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A876FD-9AEB-48D7-8ED8-8E079D6D5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59FBEB-A98C-4DC6-B2EB-D05357ABF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7C0B210-267C-482D-9564-5DB7159959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00C7188-648E-427F-BB60-20DDF18F8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3589733-4841-48DA-8B26-5AC3393AA39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CF82B49-C669-4B6D-B3C3-9E74A1EBA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2982"/>
            <a:ext cx="12241360" cy="716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95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C82AC1-D982-4A55-AFB5-BCC03C553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6294799-7922-4072-90AD-61DAA5BB49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03DFEC6-A163-4017-817E-6C0D2CDDA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8520"/>
            <a:ext cx="11691664" cy="6868853"/>
          </a:xfrm>
          <a:prstGeom prst="rect">
            <a:avLst/>
          </a:prstGeom>
        </p:spPr>
      </p:pic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65A2ECCD-3E2B-43FC-8253-B743696CA8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1840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0" y="2789238"/>
            <a:ext cx="7536160" cy="639762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SUDARIO DI GIADA e ASSONOMETRIA DELLA TOMBA DI LIU SHENG (HEBEI), HAN OCC., 113 a.C. circa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339310"/>
            <a:ext cx="7095928" cy="69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 descr="Risultati immagini per liu sheng burial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2887"/>
            <a:ext cx="678673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377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8E0AB6A-BDCB-4859-AE7E-22D661D0E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51" y="1340768"/>
            <a:ext cx="5386917" cy="639762"/>
          </a:xfrm>
        </p:spPr>
        <p:txBody>
          <a:bodyPr>
            <a:normAutofit fontScale="55000" lnSpcReduction="20000"/>
          </a:bodyPr>
          <a:lstStyle/>
          <a:p>
            <a:r>
              <a:rPr lang="it-IT" dirty="0"/>
              <a:t>SUDARIO DI GIADA CON FILAMENTI DI SETA, TOMBA DI ZHAO MO (137-122 a.C.), MUSEO DEL MAUSOLEO DEL RE NANYUE (GUANDONG)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9E150E4-6278-4A8A-B22D-0CE401E931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1241" y="23554"/>
            <a:ext cx="5998631" cy="639762"/>
          </a:xfrm>
        </p:spPr>
        <p:txBody>
          <a:bodyPr>
            <a:normAutofit fontScale="55000" lnSpcReduction="20000"/>
          </a:bodyPr>
          <a:lstStyle/>
          <a:p>
            <a:r>
              <a:rPr lang="it-IT" i="1" dirty="0"/>
              <a:t>BI</a:t>
            </a:r>
            <a:r>
              <a:rPr lang="it-IT" dirty="0"/>
              <a:t> IN GIADA, TOMBA DI ZHAO MO (137-122 a.C.), MUSEO DEL MAUSOLEO DEL RE NANYUE (GUANDONG)</a:t>
            </a:r>
          </a:p>
        </p:txBody>
      </p:sp>
      <p:pic>
        <p:nvPicPr>
          <p:cNvPr id="7" name="Picture 2" descr="Guangzhou:Guangdong:China:East Asia:World Travel Gallery">
            <a:extLst>
              <a:ext uri="{FF2B5EF4-FFF2-40B4-BE49-F238E27FC236}">
                <a16:creationId xmlns:a16="http://schemas.microsoft.com/office/drawing/2014/main" id="{56AD6399-500E-4E3B-BBE7-15DA0F4D06F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3648"/>
            <a:ext cx="6101520" cy="406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446EB3D-87AC-4EB1-B3B7-930DB48EC9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24" y="1004257"/>
            <a:ext cx="5998632" cy="589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8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0F29A34-9703-0DE5-6AA6-6EBD4F5E4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-22448"/>
            <a:ext cx="10225136" cy="360216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F6DB66E-653E-C1AA-540F-B392536A603F}"/>
              </a:ext>
            </a:extLst>
          </p:cNvPr>
          <p:cNvSpPr txBox="1"/>
          <p:nvPr/>
        </p:nvSpPr>
        <p:spPr>
          <a:xfrm>
            <a:off x="2351584" y="3598391"/>
            <a:ext cx="92170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reperto di passante in nefrite per cintura in ferro, provenienza Impero Han (206 a.C.- 220 d.C.), rinvenuta nella necropoli della Tracia, </a:t>
            </a:r>
            <a:r>
              <a:rPr lang="it-IT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Chatalka</a:t>
            </a:r>
            <a:r>
              <a:rPr lang="it-IT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regione Stara </a:t>
            </a:r>
            <a:r>
              <a:rPr lang="it-IT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Zagora</a:t>
            </a:r>
            <a:r>
              <a:rPr lang="it-IT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(Bulgaria), I-II secolo d.C.</a:t>
            </a:r>
          </a:p>
        </p:txBody>
      </p:sp>
    </p:spTree>
    <p:extLst>
      <p:ext uri="{BB962C8B-B14F-4D97-AF65-F5344CB8AC3E}">
        <p14:creationId xmlns:p14="http://schemas.microsoft.com/office/powerpoint/2010/main" val="30929445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10439</TotalTime>
  <Words>1281</Words>
  <Application>Microsoft Office PowerPoint</Application>
  <PresentationFormat>Widescreen</PresentationFormat>
  <Paragraphs>64</Paragraphs>
  <Slides>51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51</vt:i4>
      </vt:variant>
    </vt:vector>
  </HeadingPairs>
  <TitlesOfParts>
    <vt:vector size="58" baseType="lpstr">
      <vt:lpstr>FS Albert Web Light</vt:lpstr>
      <vt:lpstr>Span-Italic</vt:lpstr>
      <vt:lpstr>Span-Regular</vt:lpstr>
      <vt:lpstr>Arial</vt:lpstr>
      <vt:lpstr>Calibri</vt:lpstr>
      <vt:lpstr>Times New Roman</vt:lpstr>
      <vt:lpstr>Tema di Office</vt:lpstr>
      <vt:lpstr>IMMAGINI PER L’ESAME DI STORIA DELL’ARTE DELLA CINA a.a. 2024-2025</vt:lpstr>
      <vt:lpstr>ATTENZIONE</vt:lpstr>
      <vt:lpstr>PRIMA ISCRIZIONE CONOSCIUTA DI ZHONGHUO o ZHONGYU 中或, INCISA SU UN VASO DI BRONZO HE ZUN DEI ZHOU OCCIDENTALI (1050-771 a.C.), MUSEO DELLO SHAANXI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Erlitou  (2000?-1500 a.C.)</vt:lpstr>
      <vt:lpstr>Fase Erligang  (XVI-XIV sec. a.C.)</vt:lpstr>
      <vt:lpstr>Presentazione standard di PowerPoint</vt:lpstr>
      <vt:lpstr>Presentazione standard di PowerPoint</vt:lpstr>
      <vt:lpstr>Presentazione standard di PowerPoint</vt:lpstr>
      <vt:lpstr>Recipiente zun in bronzo a forma di gufo, periodo tardo Shang (XII secolo-1050 a.C.), tomba della regina Fu Hao, Xiaotun (Anyang, prov. Henan), Museo Nazionale della Cina, Pechino</vt:lpstr>
      <vt:lpstr>Presentazione standard di PowerPoint</vt:lpstr>
      <vt:lpstr>Recipiente zun in bronzo, periodo dei Zhou Occidentali, X secolo a.C., Museo d’Arte della Princeton University del New Jersey.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Tavoletta lignea raffigurante la leggenda della Principessa della seta, oasi di Khotan, Xinjiang, VI-VIII secolo, British Museum</vt:lpstr>
      <vt:lpstr>Complesso rupestre di Kizil, oasi di Kucha, Xinjiang, III/IV-VIII secolo</vt:lpstr>
      <vt:lpstr>Presentazione standard di PowerPoint</vt:lpstr>
      <vt:lpstr>Presentazione standard di PowerPoint</vt:lpstr>
      <vt:lpstr>Presentazione standard di PowerPoint</vt:lpstr>
      <vt:lpstr>PIATTO BIANCO E BLU, GRES SMALTATO, NAUFRAGIO DI BELITUNG TRA 825 E 850, MUSEO DI SINGAPORE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Francesco Benaglio, La Madonna col bambino, colori su tela, 1460 circa, National Gallery of Art.</vt:lpstr>
      <vt:lpstr>L’Adorazione dei Magi, tempera a colla e oro su tavola, Andrea Mantegna, databile al 1497-1500 circa, Getty Museum, Los Angeles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noidue</dc:creator>
  <cp:lastModifiedBy>Revisione</cp:lastModifiedBy>
  <cp:revision>214</cp:revision>
  <dcterms:created xsi:type="dcterms:W3CDTF">2017-11-29T22:31:09Z</dcterms:created>
  <dcterms:modified xsi:type="dcterms:W3CDTF">2024-11-08T16:33:25Z</dcterms:modified>
</cp:coreProperties>
</file>