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30668393-8AB5-4AE6-AFBC-54FDD3D27A51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</p14:sldIdLst>
        </p14:section>
        <p14:section name="Sezione senza titolo" id="{A99014DF-AB84-45CB-93AC-1D469F712E9C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61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715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49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858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33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8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200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70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086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334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8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60A7C94-955F-4441-B45A-105C0ACEDFF5}" type="datetimeFigureOut">
              <a:rPr lang="it-IT" smtClean="0"/>
              <a:t>07/11/2023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C422E64-FBAF-488C-AEC9-CE09A54698DB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3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ssicobeniculturali.net/dizionario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traduzione di testi ARTISTICI E su critica d’arte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033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Eliminazioni nel testo di arrivo di possibili ripetizioni nel testo di partenza.</a:t>
            </a:r>
          </a:p>
          <a:p>
            <a:r>
              <a:rPr lang="it-IT" dirty="0" smtClean="0"/>
              <a:t>Introduzione di connettivi che conferiscono respiro al testo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50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LINGUAGGIO </a:t>
            </a:r>
            <a:r>
              <a:rPr lang="it-IT" dirty="0" smtClean="0"/>
              <a:t>ARTISTICO: IL LESSICO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 Terminologia </a:t>
            </a:r>
            <a:r>
              <a:rPr lang="it-IT" dirty="0"/>
              <a:t>delle arti </a:t>
            </a:r>
            <a:r>
              <a:rPr lang="it-IT" dirty="0" smtClean="0"/>
              <a:t>e </a:t>
            </a:r>
            <a:r>
              <a:rPr lang="it-IT" dirty="0"/>
              <a:t>del lessico della pittura, della scultura e </a:t>
            </a:r>
            <a:r>
              <a:rPr lang="it-IT" dirty="0" smtClean="0"/>
              <a:t>dell'architettura</a:t>
            </a:r>
          </a:p>
          <a:p>
            <a:endParaRPr lang="it-IT" dirty="0"/>
          </a:p>
          <a:p>
            <a:r>
              <a:rPr lang="it-IT" dirty="0" smtClean="0"/>
              <a:t>Principali </a:t>
            </a:r>
            <a:r>
              <a:rPr lang="it-IT" dirty="0"/>
              <a:t>procedimenti formativi dell'italiano </a:t>
            </a:r>
            <a:r>
              <a:rPr lang="it-IT" dirty="0" smtClean="0"/>
              <a:t>contemporaneo:</a:t>
            </a:r>
          </a:p>
          <a:p>
            <a:pPr marL="0" indent="0">
              <a:buNone/>
            </a:pPr>
            <a:r>
              <a:rPr lang="it-IT" dirty="0" smtClean="0"/>
              <a:t> </a:t>
            </a:r>
            <a:r>
              <a:rPr lang="it-IT" dirty="0" err="1" smtClean="0"/>
              <a:t>uffissazione</a:t>
            </a:r>
            <a:r>
              <a:rPr lang="it-IT" dirty="0" smtClean="0"/>
              <a:t>;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s</a:t>
            </a:r>
            <a:r>
              <a:rPr lang="it-IT" dirty="0" err="1" smtClean="0"/>
              <a:t>refissazione</a:t>
            </a:r>
            <a:r>
              <a:rPr lang="it-IT" dirty="0" smtClean="0"/>
              <a:t>; </a:t>
            </a:r>
          </a:p>
          <a:p>
            <a:pPr marL="0" indent="0">
              <a:buNone/>
            </a:pPr>
            <a:r>
              <a:rPr lang="it-IT" dirty="0" smtClean="0"/>
              <a:t>composizione </a:t>
            </a:r>
            <a:r>
              <a:rPr lang="it-IT" dirty="0"/>
              <a:t>delle parole, in relazione alla terminologia delle arti.</a:t>
            </a:r>
          </a:p>
        </p:txBody>
      </p:sp>
    </p:spTree>
    <p:extLst>
      <p:ext uri="{BB962C8B-B14F-4D97-AF65-F5344CB8AC3E}">
        <p14:creationId xmlns:p14="http://schemas.microsoft.com/office/powerpoint/2010/main" val="100249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SUFISSI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 suffissati sono nominali, aggettivali e verbali. </a:t>
            </a:r>
          </a:p>
        </p:txBody>
      </p:sp>
    </p:spTree>
    <p:extLst>
      <p:ext uri="{BB962C8B-B14F-4D97-AF65-F5344CB8AC3E}">
        <p14:creationId xmlns:p14="http://schemas.microsoft.com/office/powerpoint/2010/main" val="2089562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Lessico beni culturali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hlinkClick r:id="rId2"/>
              </a:rPr>
              <a:t>https://</a:t>
            </a:r>
            <a:r>
              <a:rPr lang="it-IT" dirty="0" smtClean="0">
                <a:hlinkClick r:id="rId2"/>
              </a:rPr>
              <a:t>www.lessicobeniculturali.net/dizionario</a:t>
            </a: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657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err="1" smtClean="0"/>
              <a:t>Struttura</a:t>
            </a:r>
            <a:r>
              <a:rPr lang="es-419" dirty="0" smtClean="0"/>
              <a:t> catalogo </a:t>
            </a:r>
            <a:r>
              <a:rPr lang="es-419" dirty="0" err="1" smtClean="0"/>
              <a:t>d’arte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Ogni </a:t>
            </a:r>
            <a:r>
              <a:rPr lang="it-IT" dirty="0"/>
              <a:t>pittore, ogni scultore, più in generale </a:t>
            </a:r>
            <a:r>
              <a:rPr lang="it-IT" b="1" dirty="0"/>
              <a:t>ogni artista può lavorare sulle proprie opere</a:t>
            </a:r>
            <a:r>
              <a:rPr lang="it-IT" dirty="0"/>
              <a:t>, rendendo loro un titolo, l’autore le dimensioni e le tecniche utilizzate.</a:t>
            </a:r>
          </a:p>
          <a:p>
            <a:r>
              <a:rPr lang="it-IT" dirty="0"/>
              <a:t>Partire da quelle che sono le sue creazioni e poter creare un catalogo fatto a regola d'arte, pronto ad essere stampato.</a:t>
            </a:r>
          </a:p>
          <a:p>
            <a:r>
              <a:rPr lang="it-IT" dirty="0"/>
              <a:t>Così, passo dopo passo, la pubblicazione di un catalogo d’arte risulterà molto più facile e, una volta avuto il proprio catalogo impaginato, si potrà finalmente pensare alla sua stampa.</a:t>
            </a:r>
          </a:p>
          <a:p>
            <a:r>
              <a:rPr lang="it-IT" dirty="0"/>
              <a:t>Vediamo come strutturarlo nello specifico dal punto di vista dell’impaginazione:</a:t>
            </a:r>
          </a:p>
          <a:p>
            <a:r>
              <a:rPr lang="it-IT" dirty="0"/>
              <a:t>Introduzione</a:t>
            </a:r>
          </a:p>
          <a:p>
            <a:r>
              <a:rPr lang="it-IT" dirty="0"/>
              <a:t>Biografia dell’autore</a:t>
            </a:r>
          </a:p>
          <a:p>
            <a:r>
              <a:rPr lang="it-IT" dirty="0"/>
              <a:t>Elenco delle opere</a:t>
            </a:r>
          </a:p>
          <a:p>
            <a:r>
              <a:rPr lang="it-IT" dirty="0"/>
              <a:t>Contatti e riferimenti</a:t>
            </a:r>
          </a:p>
          <a:p>
            <a:r>
              <a:rPr lang="it-IT" dirty="0"/>
              <a:t>L’estetica del catalogo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926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err="1" smtClean="0"/>
              <a:t>Il</a:t>
            </a:r>
            <a:r>
              <a:rPr lang="es-419" dirty="0" smtClean="0"/>
              <a:t> catalogo </a:t>
            </a:r>
            <a:r>
              <a:rPr lang="es-419" dirty="0" err="1" smtClean="0"/>
              <a:t>d’arte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Un catalogo </a:t>
            </a:r>
            <a:r>
              <a:rPr lang="es-419" dirty="0" err="1" smtClean="0"/>
              <a:t>d’arte</a:t>
            </a:r>
            <a:r>
              <a:rPr lang="es-419" dirty="0" smtClean="0"/>
              <a:t> un </a:t>
            </a:r>
            <a:r>
              <a:rPr lang="es-419" dirty="0" err="1" smtClean="0"/>
              <a:t>contenitore</a:t>
            </a:r>
            <a:r>
              <a:rPr lang="es-419" dirty="0" smtClean="0"/>
              <a:t> </a:t>
            </a:r>
            <a:r>
              <a:rPr lang="es-419" dirty="0" err="1" smtClean="0"/>
              <a:t>dettagliato</a:t>
            </a:r>
            <a:r>
              <a:rPr lang="es-419" dirty="0" smtClean="0"/>
              <a:t> su </a:t>
            </a:r>
            <a:r>
              <a:rPr lang="es-419" dirty="0" err="1" smtClean="0"/>
              <a:t>un’esposizione</a:t>
            </a:r>
            <a:r>
              <a:rPr lang="es-419" dirty="0" smtClean="0"/>
              <a:t> o un artista.</a:t>
            </a:r>
          </a:p>
          <a:p>
            <a:r>
              <a:rPr lang="es-419" dirty="0" err="1" smtClean="0"/>
              <a:t>L’impostazione</a:t>
            </a:r>
            <a:r>
              <a:rPr lang="es-419" dirty="0" smtClean="0"/>
              <a:t> </a:t>
            </a:r>
            <a:r>
              <a:rPr lang="es-419" dirty="0" err="1" smtClean="0"/>
              <a:t>tra</a:t>
            </a:r>
            <a:r>
              <a:rPr lang="es-419" dirty="0" smtClean="0"/>
              <a:t> un catalogo </a:t>
            </a:r>
            <a:r>
              <a:rPr lang="es-419" dirty="0" err="1" smtClean="0"/>
              <a:t>personale</a:t>
            </a:r>
            <a:r>
              <a:rPr lang="es-419" dirty="0" smtClean="0"/>
              <a:t> e un catalogo </a:t>
            </a:r>
            <a:r>
              <a:rPr lang="es-419" dirty="0" err="1" smtClean="0"/>
              <a:t>collettivo</a:t>
            </a:r>
            <a:r>
              <a:rPr lang="es-419" dirty="0" smtClean="0"/>
              <a:t> ´diversa per </a:t>
            </a:r>
            <a:r>
              <a:rPr lang="es-419" dirty="0" err="1" smtClean="0"/>
              <a:t>determinati</a:t>
            </a:r>
            <a:r>
              <a:rPr lang="es-419" dirty="0" smtClean="0"/>
              <a:t> </a:t>
            </a:r>
            <a:r>
              <a:rPr lang="es-419" dirty="0" err="1" smtClean="0"/>
              <a:t>elementi</a:t>
            </a:r>
            <a:r>
              <a:rPr lang="es-419" dirty="0" smtClean="0"/>
              <a:t> e constante per </a:t>
            </a:r>
            <a:r>
              <a:rPr lang="es-419" dirty="0" err="1" smtClean="0"/>
              <a:t>altri</a:t>
            </a:r>
            <a:r>
              <a:rPr lang="es-419" dirty="0" smtClean="0"/>
              <a:t>.</a:t>
            </a:r>
          </a:p>
          <a:p>
            <a:r>
              <a:rPr lang="es-419" dirty="0"/>
              <a:t> L</a:t>
            </a:r>
            <a:r>
              <a:rPr lang="es-419" dirty="0" smtClean="0"/>
              <a:t>e </a:t>
            </a:r>
            <a:r>
              <a:rPr lang="es-419" dirty="0" err="1" smtClean="0"/>
              <a:t>costanti</a:t>
            </a:r>
            <a:r>
              <a:rPr lang="es-419" dirty="0" smtClean="0"/>
              <a:t>:</a:t>
            </a:r>
          </a:p>
          <a:p>
            <a:r>
              <a:rPr lang="es-419" dirty="0" smtClean="0"/>
              <a:t>1- Una prima parte </a:t>
            </a:r>
            <a:r>
              <a:rPr lang="es-419" dirty="0" err="1" smtClean="0"/>
              <a:t>introduttiva</a:t>
            </a:r>
            <a:r>
              <a:rPr lang="es-419" dirty="0"/>
              <a:t> </a:t>
            </a:r>
            <a:r>
              <a:rPr lang="es-419" dirty="0" err="1" smtClean="0"/>
              <a:t>teorica</a:t>
            </a:r>
            <a:r>
              <a:rPr lang="es-419" dirty="0" smtClean="0"/>
              <a:t>.</a:t>
            </a:r>
          </a:p>
          <a:p>
            <a:r>
              <a:rPr lang="es-419" dirty="0" smtClean="0"/>
              <a:t>2- Una parte </a:t>
            </a:r>
            <a:r>
              <a:rPr lang="es-419" dirty="0" err="1" smtClean="0"/>
              <a:t>espositiva</a:t>
            </a:r>
            <a:r>
              <a:rPr lang="es-419" dirty="0" smtClean="0"/>
              <a:t>, in cui </a:t>
            </a:r>
            <a:r>
              <a:rPr lang="es-419" dirty="0" err="1" smtClean="0"/>
              <a:t>vengono</a:t>
            </a:r>
            <a:r>
              <a:rPr lang="es-419" dirty="0" smtClean="0"/>
              <a:t> </a:t>
            </a:r>
            <a:r>
              <a:rPr lang="es-419" dirty="0" err="1" smtClean="0"/>
              <a:t>presentate</a:t>
            </a:r>
            <a:r>
              <a:rPr lang="es-419" dirty="0" smtClean="0"/>
              <a:t> le </a:t>
            </a:r>
            <a:r>
              <a:rPr lang="es-419" dirty="0" err="1" smtClean="0"/>
              <a:t>fotografie</a:t>
            </a:r>
            <a:r>
              <a:rPr lang="es-419" dirty="0" smtClean="0"/>
              <a:t> </a:t>
            </a:r>
            <a:r>
              <a:rPr lang="es-419" dirty="0" err="1" smtClean="0"/>
              <a:t>delle</a:t>
            </a:r>
            <a:r>
              <a:rPr lang="es-419" dirty="0" smtClean="0"/>
              <a:t> opere </a:t>
            </a:r>
            <a:r>
              <a:rPr lang="es-419" dirty="0" err="1" smtClean="0"/>
              <a:t>d’arte</a:t>
            </a:r>
            <a:r>
              <a:rPr lang="es-419" dirty="0" smtClean="0"/>
              <a:t>.</a:t>
            </a:r>
          </a:p>
          <a:p>
            <a:endParaRPr lang="es-419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864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/>
              <a:t>La </a:t>
            </a:r>
            <a:r>
              <a:rPr lang="es-419" dirty="0" err="1"/>
              <a:t>differenze</a:t>
            </a:r>
            <a:r>
              <a:rPr lang="es-419" dirty="0"/>
              <a:t>:</a:t>
            </a:r>
          </a:p>
          <a:p>
            <a:r>
              <a:rPr lang="es-419" dirty="0"/>
              <a:t>Con un </a:t>
            </a:r>
            <a:r>
              <a:rPr lang="es-419" dirty="0" err="1" smtClean="0"/>
              <a:t>unico</a:t>
            </a:r>
            <a:r>
              <a:rPr lang="es-419" dirty="0" smtClean="0"/>
              <a:t> </a:t>
            </a:r>
            <a:r>
              <a:rPr lang="es-419" dirty="0"/>
              <a:t>artista</a:t>
            </a:r>
            <a:r>
              <a:rPr lang="es-419" dirty="0" smtClean="0"/>
              <a:t>:</a:t>
            </a:r>
          </a:p>
          <a:p>
            <a:r>
              <a:rPr lang="es-419" dirty="0" smtClean="0"/>
              <a:t>- </a:t>
            </a:r>
            <a:r>
              <a:rPr lang="es-419" dirty="0" err="1" smtClean="0"/>
              <a:t>Introduzione</a:t>
            </a:r>
            <a:endParaRPr lang="es-419" dirty="0" smtClean="0"/>
          </a:p>
          <a:p>
            <a:r>
              <a:rPr lang="es-419" dirty="0"/>
              <a:t> </a:t>
            </a:r>
            <a:r>
              <a:rPr lang="es-419" dirty="0" err="1" smtClean="0"/>
              <a:t>Presentazione</a:t>
            </a:r>
            <a:r>
              <a:rPr lang="es-419" dirty="0" smtClean="0"/>
              <a:t> </a:t>
            </a:r>
            <a:r>
              <a:rPr lang="es-419" dirty="0" err="1" smtClean="0"/>
              <a:t>dell’artista</a:t>
            </a:r>
            <a:r>
              <a:rPr lang="es-419" dirty="0" smtClean="0"/>
              <a:t> da parte del </a:t>
            </a:r>
            <a:r>
              <a:rPr lang="es-419" dirty="0" err="1" smtClean="0"/>
              <a:t>curatore</a:t>
            </a:r>
            <a:endParaRPr lang="es-419" dirty="0" smtClean="0"/>
          </a:p>
          <a:p>
            <a:r>
              <a:rPr lang="es-419" dirty="0"/>
              <a:t> </a:t>
            </a:r>
            <a:r>
              <a:rPr lang="es-419" dirty="0" err="1" smtClean="0"/>
              <a:t>Biografia</a:t>
            </a:r>
            <a:r>
              <a:rPr lang="es-419" dirty="0" smtClean="0"/>
              <a:t> </a:t>
            </a:r>
            <a:r>
              <a:rPr lang="es-419" dirty="0" err="1" smtClean="0"/>
              <a:t>dell’artista</a:t>
            </a:r>
            <a:endParaRPr lang="es-419" dirty="0" smtClean="0"/>
          </a:p>
          <a:p>
            <a:r>
              <a:rPr lang="es-419" dirty="0"/>
              <a:t> </a:t>
            </a:r>
            <a:r>
              <a:rPr lang="es-419" dirty="0" err="1" smtClean="0"/>
              <a:t>Curriculum</a:t>
            </a:r>
            <a:r>
              <a:rPr lang="es-419" dirty="0" smtClean="0"/>
              <a:t> </a:t>
            </a:r>
            <a:r>
              <a:rPr lang="es-419" dirty="0" err="1" smtClean="0"/>
              <a:t>artstico</a:t>
            </a:r>
            <a:endParaRPr lang="es-419" dirty="0" smtClean="0"/>
          </a:p>
          <a:p>
            <a:r>
              <a:rPr lang="es-419" dirty="0"/>
              <a:t> </a:t>
            </a:r>
            <a:r>
              <a:rPr lang="es-419" dirty="0" err="1" smtClean="0"/>
              <a:t>Eventuali</a:t>
            </a:r>
            <a:r>
              <a:rPr lang="es-419" dirty="0" smtClean="0"/>
              <a:t> </a:t>
            </a:r>
            <a:r>
              <a:rPr lang="es-419" dirty="0" err="1" smtClean="0"/>
              <a:t>critiche</a:t>
            </a:r>
            <a:r>
              <a:rPr lang="es-419" dirty="0" smtClean="0"/>
              <a:t> </a:t>
            </a:r>
          </a:p>
          <a:p>
            <a:endParaRPr lang="es-419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41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Catalogo </a:t>
            </a:r>
            <a:r>
              <a:rPr lang="es-419" dirty="0" err="1" smtClean="0"/>
              <a:t>colletivo</a:t>
            </a:r>
            <a:r>
              <a:rPr lang="es-419" dirty="0" smtClean="0"/>
              <a:t>: </a:t>
            </a:r>
          </a:p>
          <a:p>
            <a:r>
              <a:rPr lang="es-419" dirty="0" err="1" smtClean="0"/>
              <a:t>obbiettivo</a:t>
            </a:r>
            <a:r>
              <a:rPr lang="es-419" dirty="0" smtClean="0"/>
              <a:t> </a:t>
            </a:r>
            <a:r>
              <a:rPr lang="es-419" dirty="0" err="1" smtClean="0"/>
              <a:t>principale</a:t>
            </a:r>
            <a:r>
              <a:rPr lang="es-419" dirty="0" smtClean="0"/>
              <a:t> è la </a:t>
            </a:r>
            <a:r>
              <a:rPr lang="es-419" dirty="0" err="1" smtClean="0"/>
              <a:t>presentazione</a:t>
            </a:r>
            <a:r>
              <a:rPr lang="es-419" dirty="0" smtClean="0"/>
              <a:t> </a:t>
            </a:r>
            <a:r>
              <a:rPr lang="es-419" dirty="0" err="1" smtClean="0"/>
              <a:t>dell’esposizione</a:t>
            </a:r>
            <a:r>
              <a:rPr lang="es-419" dirty="0" smtClean="0"/>
              <a:t>.</a:t>
            </a:r>
          </a:p>
          <a:p>
            <a:r>
              <a:rPr lang="es-419" dirty="0" smtClean="0"/>
              <a:t> Le </a:t>
            </a:r>
            <a:r>
              <a:rPr lang="es-419" dirty="0" err="1" smtClean="0"/>
              <a:t>biografie</a:t>
            </a:r>
            <a:r>
              <a:rPr lang="es-419" dirty="0" smtClean="0"/>
              <a:t> </a:t>
            </a:r>
            <a:r>
              <a:rPr lang="es-419" dirty="0" err="1" smtClean="0"/>
              <a:t>degli</a:t>
            </a:r>
            <a:r>
              <a:rPr lang="es-419" dirty="0" smtClean="0"/>
              <a:t> </a:t>
            </a:r>
            <a:r>
              <a:rPr lang="es-419" dirty="0" err="1" smtClean="0"/>
              <a:t>artisti</a:t>
            </a:r>
            <a:r>
              <a:rPr lang="es-419" dirty="0" smtClean="0"/>
              <a:t> non </a:t>
            </a:r>
            <a:r>
              <a:rPr lang="es-419" dirty="0" err="1" smtClean="0"/>
              <a:t>andranno</a:t>
            </a:r>
            <a:r>
              <a:rPr lang="es-419" dirty="0" smtClean="0"/>
              <a:t> </a:t>
            </a:r>
            <a:r>
              <a:rPr lang="es-419" dirty="0" err="1" smtClean="0"/>
              <a:t>inserite</a:t>
            </a:r>
            <a:r>
              <a:rPr lang="es-419" dirty="0" smtClean="0"/>
              <a:t> </a:t>
            </a:r>
            <a:r>
              <a:rPr lang="es-419" dirty="0" err="1" smtClean="0"/>
              <a:t>nella</a:t>
            </a:r>
            <a:r>
              <a:rPr lang="es-419" dirty="0" smtClean="0"/>
              <a:t> prima parte, </a:t>
            </a:r>
            <a:r>
              <a:rPr lang="es-419" dirty="0" err="1" smtClean="0"/>
              <a:t>ma</a:t>
            </a:r>
            <a:r>
              <a:rPr lang="es-419" dirty="0" smtClean="0"/>
              <a:t> </a:t>
            </a:r>
            <a:r>
              <a:rPr lang="es-419" dirty="0" err="1" smtClean="0"/>
              <a:t>ogni</a:t>
            </a:r>
            <a:r>
              <a:rPr lang="es-419" dirty="0" smtClean="0"/>
              <a:t> artista </a:t>
            </a:r>
            <a:r>
              <a:rPr lang="es-419" dirty="0" err="1" smtClean="0"/>
              <a:t>avrà</a:t>
            </a:r>
            <a:r>
              <a:rPr lang="es-419" dirty="0" smtClean="0"/>
              <a:t> una o </a:t>
            </a:r>
            <a:r>
              <a:rPr lang="es-419" dirty="0" err="1" smtClean="0"/>
              <a:t>due</a:t>
            </a:r>
            <a:r>
              <a:rPr lang="es-419" dirty="0" smtClean="0"/>
              <a:t> pagine </a:t>
            </a:r>
            <a:r>
              <a:rPr lang="es-419" dirty="0" err="1" smtClean="0"/>
              <a:t>personali</a:t>
            </a:r>
            <a:r>
              <a:rPr lang="es-419" dirty="0" smtClean="0"/>
              <a:t> in cui </a:t>
            </a:r>
            <a:r>
              <a:rPr lang="es-419" dirty="0" err="1" smtClean="0"/>
              <a:t>saranno</a:t>
            </a:r>
            <a:r>
              <a:rPr lang="es-419" dirty="0" smtClean="0"/>
              <a:t> </a:t>
            </a:r>
            <a:r>
              <a:rPr lang="es-419" dirty="0" err="1" smtClean="0"/>
              <a:t>inserite</a:t>
            </a:r>
            <a:r>
              <a:rPr lang="es-419" dirty="0" smtClean="0"/>
              <a:t> </a:t>
            </a:r>
            <a:r>
              <a:rPr lang="es-419" dirty="0" err="1" smtClean="0"/>
              <a:t>biografia</a:t>
            </a:r>
            <a:r>
              <a:rPr lang="es-419" dirty="0" smtClean="0"/>
              <a:t>, </a:t>
            </a:r>
            <a:r>
              <a:rPr lang="es-419" dirty="0" err="1" smtClean="0"/>
              <a:t>oper</a:t>
            </a:r>
            <a:r>
              <a:rPr lang="es-419" dirty="0" smtClean="0"/>
              <a:t> e </a:t>
            </a:r>
            <a:r>
              <a:rPr lang="es-419" dirty="0" err="1" smtClean="0"/>
              <a:t>didascalie</a:t>
            </a:r>
            <a:r>
              <a:rPr lang="es-419" dirty="0" smtClean="0"/>
              <a:t>-.</a:t>
            </a:r>
          </a:p>
          <a:p>
            <a:r>
              <a:rPr lang="es-419" dirty="0" err="1" smtClean="0"/>
              <a:t>Introduzione</a:t>
            </a:r>
            <a:endParaRPr lang="es-419" dirty="0" smtClean="0"/>
          </a:p>
          <a:p>
            <a:r>
              <a:rPr lang="es-419" dirty="0" err="1" smtClean="0"/>
              <a:t>Presentazione</a:t>
            </a:r>
            <a:r>
              <a:rPr lang="es-419" dirty="0" smtClean="0"/>
              <a:t> </a:t>
            </a:r>
            <a:r>
              <a:rPr lang="es-419" dirty="0" err="1" smtClean="0"/>
              <a:t>dell’esposizione</a:t>
            </a:r>
            <a:endParaRPr lang="es-419" dirty="0" smtClean="0"/>
          </a:p>
          <a:p>
            <a:r>
              <a:rPr lang="es-419" dirty="0"/>
              <a:t> </a:t>
            </a:r>
            <a:r>
              <a:rPr lang="es-419" dirty="0" err="1" smtClean="0"/>
              <a:t>Interventi</a:t>
            </a:r>
            <a:r>
              <a:rPr lang="es-419" dirty="0" smtClean="0"/>
              <a:t> di vario genere  da parte di </a:t>
            </a:r>
            <a:r>
              <a:rPr lang="es-419" dirty="0" err="1" smtClean="0"/>
              <a:t>curatori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186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critica d'arte rappresenta di per sé una sorta di </a:t>
            </a:r>
            <a:r>
              <a:rPr lang="it-IT" i="1" dirty="0"/>
              <a:t>traduzione: </a:t>
            </a:r>
            <a:r>
              <a:rPr lang="it-IT" dirty="0"/>
              <a:t>il critico </a:t>
            </a:r>
            <a:r>
              <a:rPr lang="it-IT" dirty="0" smtClean="0"/>
              <a:t>infatti viene </a:t>
            </a:r>
            <a:r>
              <a:rPr lang="it-IT" dirty="0"/>
              <a:t>a mediare quello che è il rapporto tra il fruitore e l'opera d'arte. Con </a:t>
            </a:r>
            <a:r>
              <a:rPr lang="it-IT" dirty="0" smtClean="0"/>
              <a:t>tale mediazione </a:t>
            </a:r>
            <a:r>
              <a:rPr lang="it-IT" dirty="0"/>
              <a:t>esso si assume dunque il compito di trasporre in qualche modo </a:t>
            </a:r>
            <a:r>
              <a:rPr lang="it-IT" dirty="0" smtClean="0"/>
              <a:t>il linguaggio </a:t>
            </a:r>
            <a:r>
              <a:rPr lang="it-IT" dirty="0"/>
              <a:t>iconico in quello verbale.</a:t>
            </a:r>
          </a:p>
        </p:txBody>
      </p:sp>
    </p:spTree>
    <p:extLst>
      <p:ext uri="{BB962C8B-B14F-4D97-AF65-F5344CB8AC3E}">
        <p14:creationId xmlns:p14="http://schemas.microsoft.com/office/powerpoint/2010/main" val="232504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</a:t>
            </a:r>
            <a:r>
              <a:rPr lang="it-IT" dirty="0" smtClean="0"/>
              <a:t>olisemia </a:t>
            </a:r>
            <a:r>
              <a:rPr lang="it-IT" dirty="0"/>
              <a:t>dell'opera d'arte (e dell'immagine in genere</a:t>
            </a:r>
            <a:r>
              <a:rPr lang="it-IT" dirty="0" smtClean="0"/>
              <a:t>), il messaggio </a:t>
            </a:r>
            <a:r>
              <a:rPr lang="it-IT" dirty="0"/>
              <a:t>linguistico costituisce un modo di identificare, di fissare la "</a:t>
            </a:r>
            <a:r>
              <a:rPr lang="it-IT" dirty="0" smtClean="0"/>
              <a:t>catena fluttuante</a:t>
            </a:r>
            <a:r>
              <a:rPr lang="it-IT" dirty="0"/>
              <a:t>" dei significati. Si </a:t>
            </a:r>
            <a:r>
              <a:rPr lang="it-IT" dirty="0" smtClean="0"/>
              <a:t> </a:t>
            </a:r>
            <a:r>
              <a:rPr lang="it-IT" dirty="0"/>
              <a:t>di </a:t>
            </a:r>
            <a:r>
              <a:rPr lang="it-IT" dirty="0" smtClean="0"/>
              <a:t>una descrizione </a:t>
            </a:r>
            <a:r>
              <a:rPr lang="it-IT" dirty="0"/>
              <a:t>parziale, il lettore si troverà </a:t>
            </a:r>
            <a:r>
              <a:rPr lang="it-IT" dirty="0" smtClean="0"/>
              <a:t> </a:t>
            </a:r>
            <a:r>
              <a:rPr lang="it-IT" dirty="0"/>
              <a:t>ad essere teleguidato verso </a:t>
            </a:r>
            <a:r>
              <a:rPr lang="it-IT" dirty="0" smtClean="0"/>
              <a:t>un senso </a:t>
            </a:r>
            <a:r>
              <a:rPr lang="it-IT" dirty="0"/>
              <a:t>scelto in anticipo. 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Critica </a:t>
            </a:r>
            <a:r>
              <a:rPr lang="it-IT" dirty="0"/>
              <a:t>d'arte quale strumento conoscitivo: in </a:t>
            </a:r>
            <a:r>
              <a:rPr lang="it-IT" dirty="0" smtClean="0"/>
              <a:t>tal senso</a:t>
            </a:r>
            <a:r>
              <a:rPr lang="it-IT" dirty="0"/>
              <a:t>, essa diviene "</a:t>
            </a:r>
            <a:r>
              <a:rPr lang="it-IT" dirty="0" smtClean="0"/>
              <a:t>dinamica» : </a:t>
            </a:r>
            <a:r>
              <a:rPr lang="it-IT" dirty="0"/>
              <a:t>ad intendere l'opera d'arte non già come qualche cosa di </a:t>
            </a:r>
            <a:r>
              <a:rPr lang="it-IT" dirty="0" smtClean="0"/>
              <a:t>staticamente assoluto</a:t>
            </a:r>
            <a:r>
              <a:rPr lang="it-IT" dirty="0"/>
              <a:t>, ma come un </a:t>
            </a:r>
            <a:r>
              <a:rPr lang="it-IT" b="1" dirty="0" smtClean="0"/>
              <a:t>processo.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61907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Grazie </a:t>
            </a:r>
            <a:r>
              <a:rPr lang="it-IT" dirty="0"/>
              <a:t>a tale "dinamicità" e a tutta la serie di informazioni - frutto </a:t>
            </a:r>
            <a:r>
              <a:rPr lang="it-IT" dirty="0" smtClean="0"/>
              <a:t>di ricerche </a:t>
            </a:r>
            <a:r>
              <a:rPr lang="it-IT" dirty="0"/>
              <a:t>e studi approfonditi - convogliate appunto attraverso la lingua </a:t>
            </a:r>
            <a:r>
              <a:rPr lang="it-IT" dirty="0" smtClean="0"/>
              <a:t>naturale verbale </a:t>
            </a:r>
            <a:r>
              <a:rPr lang="it-IT" dirty="0"/>
              <a:t>della critica, l'opera d'arte diviene più "accessibile</a:t>
            </a:r>
            <a:r>
              <a:rPr lang="it-IT" dirty="0" smtClean="0"/>
              <a:t>".</a:t>
            </a:r>
          </a:p>
          <a:p>
            <a:r>
              <a:rPr lang="it-IT" dirty="0"/>
              <a:t>Al lettore che, </a:t>
            </a:r>
            <a:r>
              <a:rPr lang="it-IT" dirty="0" smtClean="0"/>
              <a:t>nel mondo </a:t>
            </a:r>
            <a:r>
              <a:rPr lang="it-IT" dirty="0"/>
              <a:t>delle arti figurative non è che un profano, risulterà più facile </a:t>
            </a:r>
            <a:r>
              <a:rPr lang="it-IT" dirty="0" smtClean="0"/>
              <a:t>decodificare il </a:t>
            </a:r>
            <a:r>
              <a:rPr lang="it-IT" dirty="0"/>
              <a:t>messaggio iconico, gli verranno forniti strumenti e materiali che lo aiutino </a:t>
            </a:r>
            <a:r>
              <a:rPr lang="it-IT" dirty="0" smtClean="0"/>
              <a:t>ad apprendere </a:t>
            </a:r>
            <a:r>
              <a:rPr lang="it-IT" dirty="0"/>
              <a:t>"l'arte di leggere l'arte" </a:t>
            </a:r>
            <a:r>
              <a:rPr lang="it-IT" i="1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602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lettore dei testi su arte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</a:t>
            </a:r>
            <a:r>
              <a:rPr lang="it-IT" dirty="0"/>
              <a:t>tipo </a:t>
            </a:r>
            <a:r>
              <a:rPr lang="it-IT" dirty="0" smtClean="0"/>
              <a:t>di destinatario </a:t>
            </a:r>
            <a:r>
              <a:rPr lang="it-IT" dirty="0"/>
              <a:t>si troverà a dover far fronte alla complessità del linguaggio </a:t>
            </a:r>
            <a:r>
              <a:rPr lang="it-IT" dirty="0" smtClean="0"/>
              <a:t>della critica </a:t>
            </a:r>
            <a:r>
              <a:rPr lang="it-IT" dirty="0"/>
              <a:t>d'arte: al di là delle difficoltà che potranno emergere sul piano </a:t>
            </a:r>
            <a:r>
              <a:rPr lang="it-IT" dirty="0" smtClean="0"/>
              <a:t>della semplice </a:t>
            </a:r>
            <a:r>
              <a:rPr lang="it-IT" dirty="0"/>
              <a:t>comprensione di determinati termini specialistici e concetti, egli </a:t>
            </a:r>
            <a:r>
              <a:rPr lang="it-IT" dirty="0" smtClean="0"/>
              <a:t>dovrà confrontarsi </a:t>
            </a:r>
            <a:r>
              <a:rPr lang="it-IT" dirty="0"/>
              <a:t>con tutta una serie di fattori extralinguistici (citazioni, riferimenti </a:t>
            </a:r>
            <a:r>
              <a:rPr lang="it-IT" dirty="0" smtClean="0"/>
              <a:t>ad autori </a:t>
            </a:r>
            <a:r>
              <a:rPr lang="it-IT" dirty="0"/>
              <a:t>o movimenti diversi e a concetti inerenti alla materia, ecc</a:t>
            </a:r>
            <a:r>
              <a:rPr lang="it-IT" dirty="0" smtClean="0"/>
              <a:t>.).</a:t>
            </a:r>
          </a:p>
          <a:p>
            <a:r>
              <a:rPr lang="it-IT" dirty="0" smtClean="0"/>
              <a:t>Tecnicismi </a:t>
            </a:r>
          </a:p>
          <a:p>
            <a:r>
              <a:rPr lang="it-IT" dirty="0" smtClean="0"/>
              <a:t>Cultismi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87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traduttore di testi su arte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Chi si accinga a tradurre testi di critica d'arte, verrà ad </a:t>
            </a:r>
            <a:r>
              <a:rPr lang="it-IT" dirty="0" smtClean="0"/>
              <a:t>identificarsi con </a:t>
            </a:r>
            <a:r>
              <a:rPr lang="it-IT" dirty="0"/>
              <a:t>il lettore sprovveduto, a meno che egli non sia un gran conoscitore </a:t>
            </a:r>
            <a:r>
              <a:rPr lang="it-IT" dirty="0" smtClean="0"/>
              <a:t>della materia.</a:t>
            </a:r>
          </a:p>
          <a:p>
            <a:r>
              <a:rPr lang="it-IT" dirty="0" smtClean="0"/>
              <a:t> </a:t>
            </a:r>
            <a:r>
              <a:rPr lang="it-IT" dirty="0"/>
              <a:t>A differenza </a:t>
            </a:r>
            <a:r>
              <a:rPr lang="it-IT" dirty="0" smtClean="0"/>
              <a:t>del </a:t>
            </a:r>
            <a:r>
              <a:rPr lang="it-IT" dirty="0"/>
              <a:t>comune lettore, egli </a:t>
            </a:r>
            <a:r>
              <a:rPr lang="it-IT" dirty="0" smtClean="0"/>
              <a:t>dovrà preoccuparsi </a:t>
            </a:r>
            <a:r>
              <a:rPr lang="it-IT" dirty="0"/>
              <a:t>di acquisire una padronanza della materia, che gli permetta di </a:t>
            </a:r>
            <a:r>
              <a:rPr lang="it-IT" dirty="0" smtClean="0"/>
              <a:t>attuare scelte </a:t>
            </a:r>
            <a:r>
              <a:rPr lang="it-IT" dirty="0"/>
              <a:t>adeguate, di mantenere cioè l'invarianza sia sul piano contenutistico che </a:t>
            </a:r>
            <a:r>
              <a:rPr lang="it-IT" dirty="0" smtClean="0"/>
              <a:t>su quello </a:t>
            </a:r>
            <a:r>
              <a:rPr lang="it-IT" dirty="0"/>
              <a:t>formale</a:t>
            </a:r>
            <a:r>
              <a:rPr lang="it-IT" dirty="0" smtClean="0"/>
              <a:t>. </a:t>
            </a:r>
          </a:p>
          <a:p>
            <a:r>
              <a:rPr lang="it-IT" dirty="0"/>
              <a:t>La critica d'arte infatti, accanto ad una mera </a:t>
            </a:r>
            <a:r>
              <a:rPr lang="it-IT" dirty="0" smtClean="0"/>
              <a:t>funzione informativa</a:t>
            </a:r>
            <a:r>
              <a:rPr lang="it-IT" dirty="0"/>
              <a:t>, pare voler raggiungere un effetto molto vicino a quello estetico</a:t>
            </a:r>
            <a:r>
              <a:rPr lang="it-IT" dirty="0" smtClean="0"/>
              <a:t>.</a:t>
            </a:r>
          </a:p>
          <a:p>
            <a:r>
              <a:rPr lang="it-IT" dirty="0" smtClean="0"/>
              <a:t>Essa </a:t>
            </a:r>
            <a:r>
              <a:rPr lang="it-IT" dirty="0"/>
              <a:t>presenta particolarità che sono tipiche del testo </a:t>
            </a:r>
            <a:r>
              <a:rPr lang="it-IT" dirty="0" smtClean="0"/>
              <a:t>letterario.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838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</a:t>
            </a:r>
            <a:r>
              <a:rPr lang="it-IT" dirty="0" smtClean="0"/>
              <a:t>celte lessicali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</a:t>
            </a:r>
            <a:r>
              <a:rPr lang="it-IT" dirty="0" smtClean="0"/>
              <a:t>l </a:t>
            </a:r>
            <a:r>
              <a:rPr lang="it-IT" dirty="0"/>
              <a:t>traduttore dovrà essere in grado </a:t>
            </a:r>
            <a:r>
              <a:rPr lang="it-IT" dirty="0" smtClean="0"/>
              <a:t>di trovare </a:t>
            </a:r>
            <a:r>
              <a:rPr lang="it-IT" dirty="0"/>
              <a:t>un'equivalenza anche a livello di terminologia "tecnica". </a:t>
            </a:r>
            <a:endParaRPr lang="it-IT" dirty="0" smtClean="0"/>
          </a:p>
          <a:p>
            <a:r>
              <a:rPr lang="it-IT" dirty="0" smtClean="0"/>
              <a:t>Nel linguaggio della </a:t>
            </a:r>
            <a:r>
              <a:rPr lang="it-IT" dirty="0"/>
              <a:t>critica d'arte sono presenti </a:t>
            </a:r>
            <a:r>
              <a:rPr lang="it-IT" dirty="0" smtClean="0"/>
              <a:t>termini </a:t>
            </a:r>
            <a:r>
              <a:rPr lang="it-IT" dirty="0"/>
              <a:t>tecnici relativi a prodotti delle </a:t>
            </a:r>
            <a:r>
              <a:rPr lang="it-IT" dirty="0" smtClean="0"/>
              <a:t>tecniche esecutive</a:t>
            </a:r>
            <a:r>
              <a:rPr lang="it-IT" dirty="0"/>
              <a:t>. Essi sono ricollegabili a campi, tecniche e scienze diverse </a:t>
            </a:r>
            <a:r>
              <a:rPr lang="it-IT" dirty="0" smtClean="0"/>
              <a:t>.</a:t>
            </a:r>
          </a:p>
          <a:p>
            <a:r>
              <a:rPr lang="it-IT" dirty="0" smtClean="0"/>
              <a:t>non vengono </a:t>
            </a:r>
            <a:r>
              <a:rPr lang="it-IT" dirty="0"/>
              <a:t>così a costituire un complesso del tutto omogeneo: i valori </a:t>
            </a:r>
            <a:r>
              <a:rPr lang="it-IT" dirty="0" smtClean="0"/>
              <a:t>semantici di </a:t>
            </a:r>
            <a:r>
              <a:rPr lang="it-IT" dirty="0"/>
              <a:t>tali termini si differenziano a seconda del riferimento all'una o all'altra scienza.</a:t>
            </a:r>
          </a:p>
          <a:p>
            <a:r>
              <a:rPr lang="it-IT" dirty="0"/>
              <a:t>Molto più frequenti nella critica d'arte sono </a:t>
            </a:r>
            <a:r>
              <a:rPr lang="it-IT" dirty="0" smtClean="0"/>
              <a:t>le </a:t>
            </a:r>
            <a:r>
              <a:rPr lang="it-IT" dirty="0"/>
              <a:t>"parole esprimenti nozioni che in sede critico - estetica si </a:t>
            </a:r>
            <a:r>
              <a:rPr lang="it-IT" dirty="0" smtClean="0"/>
              <a:t>applicano ad </a:t>
            </a:r>
            <a:r>
              <a:rPr lang="it-IT" dirty="0"/>
              <a:t>arti anche non </a:t>
            </a:r>
            <a:r>
              <a:rPr lang="it-IT" dirty="0" smtClean="0"/>
              <a:t>figurative«.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971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L'analogia col testo critico-estetico è rilevabile non solo nell'uso di </a:t>
            </a:r>
            <a:r>
              <a:rPr lang="it-IT" dirty="0" smtClean="0"/>
              <a:t>una determinata </a:t>
            </a:r>
            <a:r>
              <a:rPr lang="it-IT" dirty="0"/>
              <a:t>porzione di lessico, ma anche nella presenza di altre caratteristiche </a:t>
            </a:r>
            <a:r>
              <a:rPr lang="it-IT" dirty="0" smtClean="0"/>
              <a:t>10 comuni</a:t>
            </a:r>
            <a:r>
              <a:rPr lang="it-IT" dirty="0"/>
              <a:t>, come: </a:t>
            </a:r>
            <a:endParaRPr lang="it-IT" dirty="0" smtClean="0"/>
          </a:p>
          <a:p>
            <a:r>
              <a:rPr lang="it-IT" dirty="0" smtClean="0"/>
              <a:t>l'inserimento </a:t>
            </a:r>
            <a:r>
              <a:rPr lang="it-IT" dirty="0"/>
              <a:t>di "macchie di colore</a:t>
            </a:r>
            <a:r>
              <a:rPr lang="it-IT" dirty="0" smtClean="0"/>
              <a:t>" </a:t>
            </a:r>
            <a:r>
              <a:rPr lang="it-IT" dirty="0"/>
              <a:t>a ravvivare il </a:t>
            </a:r>
            <a:r>
              <a:rPr lang="it-IT" dirty="0" smtClean="0"/>
              <a:t>procedere filologico </a:t>
            </a:r>
            <a:r>
              <a:rPr lang="it-IT" dirty="0"/>
              <a:t>della pagina</a:t>
            </a:r>
            <a:r>
              <a:rPr lang="it-IT" dirty="0" smtClean="0"/>
              <a:t>;</a:t>
            </a:r>
            <a:endParaRPr lang="it-IT" dirty="0"/>
          </a:p>
          <a:p>
            <a:r>
              <a:rPr lang="it-IT" dirty="0" smtClean="0"/>
              <a:t> </a:t>
            </a:r>
            <a:r>
              <a:rPr lang="it-IT" dirty="0"/>
              <a:t>l'uso di un lessico colto (frequente è il ricorso </a:t>
            </a:r>
            <a:r>
              <a:rPr lang="it-IT" dirty="0" smtClean="0"/>
              <a:t>ad espressioni </a:t>
            </a:r>
            <a:r>
              <a:rPr lang="it-IT" dirty="0"/>
              <a:t>latine</a:t>
            </a:r>
            <a:r>
              <a:rPr lang="it-IT" dirty="0" smtClean="0"/>
              <a:t>);</a:t>
            </a:r>
          </a:p>
          <a:p>
            <a:r>
              <a:rPr lang="it-IT" dirty="0" smtClean="0"/>
              <a:t> </a:t>
            </a:r>
            <a:r>
              <a:rPr lang="it-IT" dirty="0"/>
              <a:t>l'impiego frequente della metafora; </a:t>
            </a:r>
            <a:endParaRPr lang="it-IT" dirty="0" smtClean="0"/>
          </a:p>
          <a:p>
            <a:r>
              <a:rPr lang="it-IT" dirty="0" smtClean="0"/>
              <a:t>una </a:t>
            </a:r>
            <a:r>
              <a:rPr lang="it-IT" dirty="0"/>
              <a:t>sorta di </a:t>
            </a:r>
            <a:r>
              <a:rPr lang="it-IT" dirty="0" smtClean="0"/>
              <a:t>prudenza filologica</a:t>
            </a:r>
            <a:r>
              <a:rPr lang="it-IT" dirty="0"/>
              <a:t>;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il </a:t>
            </a:r>
            <a:r>
              <a:rPr lang="it-IT" dirty="0"/>
              <a:t>ricorso a determinati termini di area tecnico-scientifica, quasi </a:t>
            </a:r>
            <a:r>
              <a:rPr lang="it-IT" dirty="0" smtClean="0"/>
              <a:t>ad esprimere </a:t>
            </a:r>
            <a:r>
              <a:rPr lang="it-IT" dirty="0"/>
              <a:t>l'aspirazione alla scientificità</a:t>
            </a:r>
            <a:r>
              <a:rPr lang="it-IT" dirty="0" smtClean="0"/>
              <a:t>.</a:t>
            </a:r>
          </a:p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là delle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caratteristiche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perno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attorno al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quale dovrà ruotare la traduzione di simili testi è l'immagine, l'opera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d'arte descritta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"spiegata</a:t>
            </a:r>
            <a:r>
              <a:rPr lang="it-IT" dirty="0"/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203205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Presenza di </a:t>
            </a:r>
            <a:r>
              <a:rPr lang="it-IT" dirty="0"/>
              <a:t>vocaboli e loro sinonimi noti normalmente solo agli addetti ai lavori </a:t>
            </a:r>
            <a:r>
              <a:rPr lang="it-IT" dirty="0" smtClean="0"/>
              <a:t>e difficilmente </a:t>
            </a:r>
            <a:r>
              <a:rPr lang="it-IT" dirty="0"/>
              <a:t>rintracciabili in dizionari specialistici o </a:t>
            </a:r>
            <a:r>
              <a:rPr lang="it-IT" dirty="0" smtClean="0"/>
              <a:t>manuali.</a:t>
            </a:r>
            <a:endParaRPr lang="it-IT" dirty="0"/>
          </a:p>
          <a:p>
            <a:r>
              <a:rPr lang="it-IT" dirty="0" smtClean="0"/>
              <a:t>Possibili variazioni  nella traduzione:</a:t>
            </a:r>
          </a:p>
          <a:p>
            <a:r>
              <a:rPr lang="it-IT" dirty="0"/>
              <a:t>A livello stilistico-lessicale </a:t>
            </a:r>
            <a:r>
              <a:rPr lang="it-IT" dirty="0" smtClean="0"/>
              <a:t>"</a:t>
            </a:r>
            <a:r>
              <a:rPr lang="it-IT" dirty="0"/>
              <a:t>aumento </a:t>
            </a:r>
            <a:r>
              <a:rPr lang="it-IT" dirty="0" smtClean="0"/>
              <a:t>di tono</a:t>
            </a:r>
            <a:r>
              <a:rPr lang="it-IT" dirty="0"/>
              <a:t>", cioè </a:t>
            </a:r>
            <a:r>
              <a:rPr lang="it-IT" dirty="0" smtClean="0"/>
              <a:t> </a:t>
            </a:r>
            <a:r>
              <a:rPr lang="it-IT" dirty="0"/>
              <a:t>miglioramento del testo di </a:t>
            </a:r>
            <a:r>
              <a:rPr lang="it-IT" dirty="0" smtClean="0"/>
              <a:t>partenza.</a:t>
            </a:r>
          </a:p>
          <a:p>
            <a:r>
              <a:rPr lang="it-IT" dirty="0" smtClean="0"/>
              <a:t>Integrazione del testo originali: precisazioni sulle tecniche adottate:</a:t>
            </a:r>
          </a:p>
          <a:p>
            <a:r>
              <a:rPr lang="it-IT" dirty="0"/>
              <a:t>Nel primo caso (</a:t>
            </a:r>
            <a:r>
              <a:rPr lang="it-IT" dirty="0" err="1"/>
              <a:t>a.l</a:t>
            </a:r>
            <a:r>
              <a:rPr lang="it-IT" dirty="0"/>
              <a:t>) viene aggiunta una precisazione sul procedimento</a:t>
            </a:r>
          </a:p>
          <a:p>
            <a:r>
              <a:rPr lang="it-IT" dirty="0" smtClean="0"/>
              <a:t> tecnico adottato </a:t>
            </a:r>
            <a:r>
              <a:rPr lang="it-IT" dirty="0"/>
              <a:t>("meccanicamente</a:t>
            </a:r>
            <a:r>
              <a:rPr lang="it-IT" dirty="0" smtClean="0"/>
              <a:t>").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086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1336</TotalTime>
  <Words>915</Words>
  <Application>Microsoft Office PowerPoint</Application>
  <PresentationFormat>Widescreen</PresentationFormat>
  <Paragraphs>76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1" baseType="lpstr">
      <vt:lpstr>Tw Cen MT</vt:lpstr>
      <vt:lpstr>Tw Cen MT Condensed</vt:lpstr>
      <vt:lpstr>Wingdings 3</vt:lpstr>
      <vt:lpstr>Integrale</vt:lpstr>
      <vt:lpstr>La traduzione di testi ARTISTICI E su critica d’arte</vt:lpstr>
      <vt:lpstr>Presentazione standard di PowerPoint</vt:lpstr>
      <vt:lpstr>Presentazione standard di PowerPoint</vt:lpstr>
      <vt:lpstr>Presentazione standard di PowerPoint</vt:lpstr>
      <vt:lpstr>Il lettore dei testi su arte</vt:lpstr>
      <vt:lpstr>Il traduttore di testi su arte</vt:lpstr>
      <vt:lpstr>Scelte lessicali</vt:lpstr>
      <vt:lpstr>Presentazione standard di PowerPoint</vt:lpstr>
      <vt:lpstr>Presentazione standard di PowerPoint</vt:lpstr>
      <vt:lpstr>Presentazione standard di PowerPoint</vt:lpstr>
      <vt:lpstr>IL LINGUAGGIO ARTISTICO: IL LESSICO</vt:lpstr>
      <vt:lpstr>SUFISSI</vt:lpstr>
      <vt:lpstr>Lessico beni culturali</vt:lpstr>
      <vt:lpstr>Struttura catalogo d’arte</vt:lpstr>
      <vt:lpstr>Il catalogo d’arte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traduzione dei testi artistici</dc:title>
  <dc:creator>Windows User</dc:creator>
  <cp:lastModifiedBy>Windows User</cp:lastModifiedBy>
  <cp:revision>17</cp:revision>
  <dcterms:created xsi:type="dcterms:W3CDTF">2018-03-19T07:50:15Z</dcterms:created>
  <dcterms:modified xsi:type="dcterms:W3CDTF">2023-11-07T10:43:57Z</dcterms:modified>
</cp:coreProperties>
</file>