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4" r:id="rId3"/>
    <p:sldId id="291" r:id="rId4"/>
    <p:sldId id="309" r:id="rId5"/>
    <p:sldId id="310" r:id="rId6"/>
    <p:sldId id="312" r:id="rId7"/>
    <p:sldId id="295" r:id="rId8"/>
    <p:sldId id="296" r:id="rId9"/>
    <p:sldId id="297" r:id="rId10"/>
    <p:sldId id="299" r:id="rId11"/>
    <p:sldId id="311" r:id="rId12"/>
    <p:sldId id="306" r:id="rId13"/>
    <p:sldId id="307" r:id="rId14"/>
    <p:sldId id="300" r:id="rId15"/>
    <p:sldId id="303" r:id="rId16"/>
    <p:sldId id="304" r:id="rId17"/>
    <p:sldId id="302" r:id="rId18"/>
    <p:sldId id="301" r:id="rId19"/>
    <p:sldId id="305" r:id="rId20"/>
    <p:sldId id="290" r:id="rId21"/>
    <p:sldId id="29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lena paniconi" initials="mep" lastIdx="2" clrIdx="0">
    <p:extLst>
      <p:ext uri="{19B8F6BF-5375-455C-9EA6-DF929625EA0E}">
        <p15:presenceInfo xmlns:p15="http://schemas.microsoft.com/office/powerpoint/2012/main" userId="fd500306780f3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3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22:46:30.79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9F70B-D091-4FC8-859D-164B9146C4FC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62CF2-9FCF-4419-AD24-0EAEB3647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03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2CF2-9FCF-4419-AD24-0EAEB364722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43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0FA48-F9E2-42A4-8E7D-7751EBF0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4812B9-068D-48BC-874B-FE3EC84F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2C35F-810C-4425-884F-20256603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7FD18-E234-4C18-9D39-1023A94B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9EAFEF-A251-465E-ABB1-45E27295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5E65A-A016-462F-AD6F-1F6CC77B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08F022-0B70-4AF2-B0F8-41DBFF3F5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C9E1C-B8C8-4EEF-8772-471BE4C4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131CFF-22A9-4F64-BAEB-8DA8925F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7259D3-3CA3-4FBF-8EEB-BEF221A0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0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25A479-AA78-433E-9A44-D82AFA4CB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4A235B-00FE-4677-A181-3D0A8CA71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C2E512-8184-4390-B1DF-C17E410D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01F9C2-CB5F-4EBC-9F21-29FCD209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C4EC8-3CB6-4B25-9EBF-8DF8B099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2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17B03-79C5-4CDA-92D6-180AC801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F64DB6-3271-45CE-96E8-4AB26122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C2060D-3103-4354-A201-67978D38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E7A4D-B358-4681-98F9-E33B8514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C36A78-069B-4E35-BEB3-696B06B4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19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3CFF9-4103-42E4-A2A1-E09D4A8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7F372C-3D5C-45E5-AE13-185C5679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CB699F-58D0-412D-8742-323BE008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916CF0-F620-4609-8B2E-256F8F3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B4CEB7-9B99-47F5-AEC5-46119152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57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E9965-F52B-450A-8C5C-0B279FEC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13434-DC40-4407-99F6-B537BD703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AB8AA5-556B-480F-A58F-B58542A2D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D254C9-1ECB-40D7-B83E-3C434C7B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7AE515-3FCD-4C66-A239-1E7C72E2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29B7F2-1B73-46BD-B93A-2E7BA0AE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3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3FB3F-8982-4FC0-A85B-B5B73310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27E051-22A2-4F44-AD9F-28D75FF1E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EB9499-596C-4F6F-BAA4-E76E60C7F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7FC58-15B2-4B09-880B-95115A030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DB5278-86D3-4E7C-BE6F-81F917E1B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BE21E4-B305-4145-A1B4-A5C0F198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C7F68B-F4E7-4587-BF99-37B70ECA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244758-3835-433D-8E12-D0A1314E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7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7A48E-2AFF-4689-A14E-FBCB077B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2344D9-3E77-40B3-A136-029E1DE4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EB17EE-6A23-48A8-9003-3694E092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F4993A-D167-433E-9A39-9578FB8F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6911ED-D9E6-4A3F-B4C7-F343F687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67D85F-6120-4479-8E63-EF43BB68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2BB33F-E324-4A24-9C50-1454D537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8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3BEB7-28A3-4052-9583-8EB7A4EE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BC9C4-25F7-4931-BA19-38D47AD5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81FAD9-96E1-4A4E-9701-3ACBABD5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DE3CD9-33D4-4375-B026-35C7E7E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438249-4B81-409A-BF41-E5AAEBB7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D7AE75-32F3-44FF-86E8-DF5ABF36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3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45EB1-8D62-41A1-8D29-87BC6317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51FA02-E472-4B72-AAF2-0D430DE17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38C5FA-7333-464E-A940-A04A00281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E54D73-EBEA-4764-A9EB-C57E3A64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FE26C9-FF00-49BC-B95D-07FFEB9D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419CF7-3CF3-44D9-8CA0-4A1C3550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8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651185-FE41-4155-B240-DC3B4D59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27CDA9-D1A2-480F-AB06-0A972698E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AA398C-0C3A-4540-A032-716709AFB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2835-1A4A-427D-AAA8-A64FF6D6A2F0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4A268A-661D-4BBD-8DDF-E92AAA5FC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BBEA9A-A6C1-40E5-96CD-980D5148B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1E72-87F5-4413-AF9A-898F16210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6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2FEAF9-F411-45D5-B0F8-C7E2022909A5}"/>
              </a:ext>
            </a:extLst>
          </p:cNvPr>
          <p:cNvSpPr txBox="1"/>
          <p:nvPr/>
        </p:nvSpPr>
        <p:spPr>
          <a:xfrm>
            <a:off x="0" y="1156996"/>
            <a:ext cx="11877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/>
              <a:t>La poesia Preislamica (2)</a:t>
            </a:r>
          </a:p>
          <a:p>
            <a:pPr algn="ctr"/>
            <a:r>
              <a:rPr lang="it-IT" sz="3200" i="1" dirty="0"/>
              <a:t>(I Banditi del deserto : </a:t>
            </a:r>
            <a:r>
              <a:rPr lang="it-IT" sz="3200" i="1" dirty="0" err="1"/>
              <a:t>Shanfara</a:t>
            </a:r>
            <a:r>
              <a:rPr lang="it-IT" sz="3200" i="1" dirty="0"/>
              <a:t> e ‘</a:t>
            </a:r>
            <a:r>
              <a:rPr lang="it-IT" sz="3200" i="1" dirty="0" err="1"/>
              <a:t>Urwa</a:t>
            </a:r>
            <a:r>
              <a:rPr lang="it-IT" sz="3200" i="1" dirty="0"/>
              <a:t> </a:t>
            </a:r>
            <a:r>
              <a:rPr lang="it-IT" sz="3200" i="1" dirty="0" err="1"/>
              <a:t>ibn</a:t>
            </a:r>
            <a:r>
              <a:rPr lang="it-IT" sz="3200" i="1" dirty="0"/>
              <a:t> al-</a:t>
            </a:r>
            <a:r>
              <a:rPr lang="it-IT" sz="3200" i="1" dirty="0" err="1"/>
              <a:t>Ward</a:t>
            </a:r>
            <a:r>
              <a:rPr lang="it-IT" sz="3200" i="1" dirty="0"/>
              <a:t>) </a:t>
            </a:r>
          </a:p>
          <a:p>
            <a:pPr algn="ctr"/>
            <a:endParaRPr lang="it-IT" sz="3200" i="1" dirty="0"/>
          </a:p>
          <a:p>
            <a:pPr algn="ctr"/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⸙⸙⸙</a:t>
            </a:r>
            <a:endParaRPr lang="it-IT" sz="3200" i="1" dirty="0"/>
          </a:p>
          <a:p>
            <a:pPr algn="ctr"/>
            <a:r>
              <a:rPr lang="it-IT" sz="3200" i="1" dirty="0"/>
              <a:t>Aspetti letterari nel Corano</a:t>
            </a:r>
          </a:p>
        </p:txBody>
      </p:sp>
      <p:sp>
        <p:nvSpPr>
          <p:cNvPr id="2" name="Stella a 4 punte 1">
            <a:extLst>
              <a:ext uri="{FF2B5EF4-FFF2-40B4-BE49-F238E27FC236}">
                <a16:creationId xmlns:a16="http://schemas.microsoft.com/office/drawing/2014/main" id="{755F5628-B414-4306-AC02-5326FBF65B50}"/>
              </a:ext>
            </a:extLst>
          </p:cNvPr>
          <p:cNvSpPr/>
          <p:nvPr/>
        </p:nvSpPr>
        <p:spPr>
          <a:xfrm>
            <a:off x="5169160" y="2836507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23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9AB15D-4937-4E9A-A86D-B6C13B24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95" t="8163" r="29347" b="-9104"/>
          <a:stretch/>
        </p:blipFill>
        <p:spPr>
          <a:xfrm>
            <a:off x="3918332" y="369332"/>
            <a:ext cx="913689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ED389B-2792-42FA-9A8A-AFE474046684}"/>
              </a:ext>
            </a:extLst>
          </p:cNvPr>
          <p:cNvSpPr txBox="1"/>
          <p:nvPr/>
        </p:nvSpPr>
        <p:spPr>
          <a:xfrm>
            <a:off x="965524" y="8443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p.30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5D869F-BFBD-42EF-A145-7CFB55A1F3D2}"/>
              </a:ext>
            </a:extLst>
          </p:cNvPr>
          <p:cNvSpPr txBox="1"/>
          <p:nvPr/>
        </p:nvSpPr>
        <p:spPr>
          <a:xfrm>
            <a:off x="765557" y="474345"/>
            <a:ext cx="315374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Un’anima fiera come la mia </a:t>
            </a:r>
          </a:p>
          <a:p>
            <a:r>
              <a:rPr lang="it-IT" dirty="0"/>
              <a:t>Non continuerebbe a darmi vita (non starebbe più con me)</a:t>
            </a:r>
          </a:p>
          <a:p>
            <a:endParaRPr lang="it-IT" dirty="0"/>
          </a:p>
          <a:p>
            <a:r>
              <a:rPr lang="it-IT" dirty="0"/>
              <a:t>Se mi occorresse di subire affronti </a:t>
            </a:r>
          </a:p>
          <a:p>
            <a:r>
              <a:rPr lang="it-IT" dirty="0"/>
              <a:t>[resterebbe] giusto il tempo necessario a spostarmi altrove</a:t>
            </a:r>
          </a:p>
          <a:p>
            <a:endParaRPr lang="it-IT" dirty="0"/>
          </a:p>
          <a:p>
            <a:r>
              <a:rPr lang="it-IT" dirty="0"/>
              <a:t>So serrare la fame tra le pieghe delle mie viscere </a:t>
            </a:r>
          </a:p>
          <a:p>
            <a:r>
              <a:rPr lang="it-IT" dirty="0"/>
              <a:t>Come la tessitrice attorciglia il filo alle sue dita. </a:t>
            </a:r>
          </a:p>
          <a:p>
            <a:endParaRPr lang="it-IT" dirty="0"/>
          </a:p>
          <a:p>
            <a:r>
              <a:rPr lang="it-IT" dirty="0"/>
              <a:t>Parto al mattino dopo un magro pasto come uno sciacallo dai  fianchi magri</a:t>
            </a:r>
          </a:p>
          <a:p>
            <a:endParaRPr lang="it-IT" dirty="0"/>
          </a:p>
          <a:p>
            <a:r>
              <a:rPr lang="it-IT" dirty="0"/>
              <a:t>Incede affamato controvento</a:t>
            </a:r>
          </a:p>
          <a:p>
            <a:r>
              <a:rPr lang="it-IT" dirty="0"/>
              <a:t>Cala sulla vale a trotto leggero [quando il cibo lo distoglie egli lancia un richiamo e i suoi simili, smagriti, rispondono]</a:t>
            </a:r>
          </a:p>
        </p:txBody>
      </p:sp>
    </p:spTree>
    <p:extLst>
      <p:ext uri="{BB962C8B-B14F-4D97-AF65-F5344CB8AC3E}">
        <p14:creationId xmlns:p14="http://schemas.microsoft.com/office/powerpoint/2010/main" val="38938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4DF3A5-5D5C-4CF3-9179-A1296760A9A5}"/>
              </a:ext>
            </a:extLst>
          </p:cNvPr>
          <p:cNvSpPr txBox="1"/>
          <p:nvPr/>
        </p:nvSpPr>
        <p:spPr>
          <a:xfrm>
            <a:off x="811763" y="513184"/>
            <a:ext cx="833456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latin typeface="Arial Nova" panose="020B0504020202020204" pitchFamily="34" charset="0"/>
              </a:rPr>
              <a:t>‘</a:t>
            </a:r>
            <a:r>
              <a:rPr lang="it-IT" sz="4400" dirty="0" err="1">
                <a:solidFill>
                  <a:srgbClr val="FF0000"/>
                </a:solidFill>
                <a:latin typeface="Arial Nova" panose="020B0504020202020204" pitchFamily="34" charset="0"/>
              </a:rPr>
              <a:t>Urwa</a:t>
            </a:r>
            <a:r>
              <a:rPr lang="it-IT" sz="44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it-IT" sz="4400" dirty="0" err="1">
                <a:solidFill>
                  <a:srgbClr val="FF0000"/>
                </a:solidFill>
                <a:latin typeface="Arial Nova" panose="020B0504020202020204" pitchFamily="34" charset="0"/>
              </a:rPr>
              <a:t>ibn</a:t>
            </a:r>
            <a:r>
              <a:rPr lang="it-IT" sz="4400" dirty="0">
                <a:solidFill>
                  <a:srgbClr val="FF0000"/>
                </a:solidFill>
                <a:latin typeface="Arial Nova" panose="020B0504020202020204" pitchFamily="34" charset="0"/>
              </a:rPr>
              <a:t> al-</a:t>
            </a:r>
            <a:r>
              <a:rPr lang="it-IT" sz="4400" dirty="0" err="1">
                <a:solidFill>
                  <a:srgbClr val="FF0000"/>
                </a:solidFill>
                <a:latin typeface="Arial Nova" panose="020B0504020202020204" pitchFamily="34" charset="0"/>
              </a:rPr>
              <a:t>ward</a:t>
            </a:r>
            <a:endParaRPr lang="it-IT" sz="44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it-IT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r>
              <a:rPr lang="it-IT" b="1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ʿUrwa</a:t>
            </a:r>
            <a:r>
              <a:rPr lang="it-IT" b="1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it-IT" b="1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ibn</a:t>
            </a:r>
            <a:r>
              <a:rPr lang="it-IT" b="1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al-</a:t>
            </a:r>
            <a:r>
              <a:rPr lang="it-IT" b="1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Ward</a:t>
            </a:r>
            <a:r>
              <a:rPr lang="it-IT" b="1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al-</a:t>
            </a:r>
            <a:r>
              <a:rPr lang="it-IT" b="1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ʿAbsī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  </a:t>
            </a:r>
            <a:r>
              <a:rPr lang="ar-AE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ﻋﺮﻭة ﺑﻦ ﺍﻟﻮﺭﺩ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</a:t>
            </a:r>
          </a:p>
          <a:p>
            <a:endParaRPr lang="it-IT" dirty="0">
              <a:solidFill>
                <a:srgbClr val="202122"/>
              </a:solidFill>
              <a:latin typeface="Arial Nova" panose="020B0504020202020204" pitchFamily="34" charset="0"/>
            </a:endParaRPr>
          </a:p>
          <a:p>
            <a:endParaRPr lang="it-IT" b="0" i="0" dirty="0">
              <a:solidFill>
                <a:srgbClr val="202122"/>
              </a:solidFill>
              <a:effectLst/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Originario, come ‘Antar Ibn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Shaddad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,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dell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tribù dei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Banu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‘Abs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202122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Canta la vita nel deserto, e le razzie contro tribù arabe rivali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202122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Canta i valori nobili della </a:t>
            </a:r>
            <a:r>
              <a:rPr lang="it-IT" b="1" i="1" dirty="0" err="1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muruwwa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ar-AE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‎</a:t>
            </a:r>
            <a:r>
              <a:rPr lang="it-IT" b="0" i="0" dirty="0">
                <a:solidFill>
                  <a:srgbClr val="202122"/>
                </a:solidFill>
                <a:effectLst/>
                <a:latin typeface="Arial Nova" panose="020B0504020202020204" pitchFamily="34" charset="0"/>
              </a:rPr>
              <a:t>preislamica</a:t>
            </a:r>
            <a:r>
              <a:rPr lang="it-IT" sz="18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fakhr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la magnificazione della stirpe;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ḥamāsa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coraggio / sprezzo del pericolo;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karam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sconfinata generosità e ospitalità;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ʿirḍ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senso dell’onore;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ṣabr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pazienza che l'uomo deve esprimere nelle avversità;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ḥilm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autocontrollo.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0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FB136C-7E34-42CA-B7E0-EAAFF2F6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4238" r="-4933" b="-302"/>
          <a:stretch/>
        </p:blipFill>
        <p:spPr>
          <a:xfrm>
            <a:off x="998376" y="1233355"/>
            <a:ext cx="12443927" cy="60991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443371-5EC7-442F-9716-348BA299DAAC}"/>
              </a:ext>
            </a:extLst>
          </p:cNvPr>
          <p:cNvSpPr txBox="1"/>
          <p:nvPr/>
        </p:nvSpPr>
        <p:spPr>
          <a:xfrm>
            <a:off x="842865" y="242596"/>
            <a:ext cx="111967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‘</a:t>
            </a:r>
            <a:r>
              <a:rPr lang="it-IT" sz="3200" dirty="0" err="1">
                <a:solidFill>
                  <a:srgbClr val="FF0000"/>
                </a:solidFill>
              </a:rPr>
              <a:t>Urwa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ibn</a:t>
            </a:r>
            <a:r>
              <a:rPr lang="it-IT" sz="3200" dirty="0">
                <a:solidFill>
                  <a:srgbClr val="FF0000"/>
                </a:solidFill>
              </a:rPr>
              <a:t> al-</a:t>
            </a:r>
            <a:r>
              <a:rPr lang="it-IT" sz="3200" dirty="0" err="1">
                <a:solidFill>
                  <a:srgbClr val="FF0000"/>
                </a:solidFill>
              </a:rPr>
              <a:t>ward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</a:t>
            </a:r>
            <a:r>
              <a:rPr lang="it-IT" sz="2400" i="1" dirty="0">
                <a:solidFill>
                  <a:srgbClr val="FF0000"/>
                </a:solidFill>
              </a:rPr>
              <a:t>Una voce nel deserto</a:t>
            </a:r>
            <a:r>
              <a:rPr lang="it-IT" sz="2400" dirty="0">
                <a:solidFill>
                  <a:srgbClr val="FF0000"/>
                </a:solidFill>
              </a:rPr>
              <a:t>, edizioni Ariele 2011, traduzione di Oriana Capezio)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49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BEEC99-5B24-4E56-ACF2-64DCB4C1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6" t="18368" r="-4363" b="1225"/>
          <a:stretch/>
        </p:blipFill>
        <p:spPr>
          <a:xfrm>
            <a:off x="629555" y="1197428"/>
            <a:ext cx="12720995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939F7C-ED0C-41E1-A3DC-5C5DCF844BA7}"/>
              </a:ext>
            </a:extLst>
          </p:cNvPr>
          <p:cNvSpPr txBox="1"/>
          <p:nvPr/>
        </p:nvSpPr>
        <p:spPr>
          <a:xfrm>
            <a:off x="1162050" y="876300"/>
            <a:ext cx="1023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«</a:t>
            </a:r>
            <a:r>
              <a:rPr lang="it-IT" sz="2400" dirty="0">
                <a:solidFill>
                  <a:srgbClr val="FF0000"/>
                </a:solidFill>
              </a:rPr>
              <a:t>ASPETTI LETTERARI» NEL CORANO: perché IL CORANO è TRADIZIONALMENTE SENTITO COME TESTO INFLUENTE ANCHE DAL PUNTO DI VISTA LETTERARIO?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CC230D-AD0C-4FBA-81E3-38D1095E1011}"/>
              </a:ext>
            </a:extLst>
          </p:cNvPr>
          <p:cNvSpPr txBox="1"/>
          <p:nvPr/>
        </p:nvSpPr>
        <p:spPr>
          <a:xfrm>
            <a:off x="876300" y="2486025"/>
            <a:ext cx="10525125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it-IT" dirty="0"/>
              <a:t>IL CONCETTO DI «INIMITABILITA’ (</a:t>
            </a:r>
            <a:r>
              <a:rPr lang="it-IT" dirty="0" err="1"/>
              <a:t>i‘jàz</a:t>
            </a:r>
            <a:r>
              <a:rPr lang="it-IT" dirty="0"/>
              <a:t>) DEL CORANO» E LA SUA RICADUTA  NELLA RICEZIONE / ELABORAZIONE TEORICA SUL TESTO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it-IT" dirty="0"/>
              <a:t>ASPETTI DI CONTINUA CITAZIONE E RIPRESA DEL TESTO CORANICO NELLA PRODUZIONE LETTERARIA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it-IT" dirty="0"/>
              <a:t>OGGETTIVA PRESENZA DI STRUTTURE COMPOSITIVE E FIGURATIVE LETTERARIE NEL TESTO</a:t>
            </a:r>
          </a:p>
        </p:txBody>
      </p:sp>
    </p:spTree>
    <p:extLst>
      <p:ext uri="{BB962C8B-B14F-4D97-AF65-F5344CB8AC3E}">
        <p14:creationId xmlns:p14="http://schemas.microsoft.com/office/powerpoint/2010/main" val="374536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1D5C6A-C07A-4B66-8ABE-E297BF1CDC4A}"/>
              </a:ext>
            </a:extLst>
          </p:cNvPr>
          <p:cNvSpPr txBox="1"/>
          <p:nvPr/>
        </p:nvSpPr>
        <p:spPr>
          <a:xfrm>
            <a:off x="685800" y="596384"/>
            <a:ext cx="11191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i="1" dirty="0">
                <a:latin typeface="Calibri" panose="020F0502020204030204" pitchFamily="34" charset="0"/>
                <a:cs typeface="Calibri" panose="020F0502020204030204" pitchFamily="34" charset="0"/>
              </a:rPr>
              <a:t>IL PROFETA MUHAMMAD E IL TEMPO DELLA RIVELAZIONE: cronologia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F634BB-1EC6-450C-9ADC-DB2181414521}"/>
              </a:ext>
            </a:extLst>
          </p:cNvPr>
          <p:cNvSpPr txBox="1"/>
          <p:nvPr/>
        </p:nvSpPr>
        <p:spPr>
          <a:xfrm>
            <a:off x="419878" y="1816576"/>
            <a:ext cx="1156062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570 	Nascita del profeta – tribù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Quraysh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(i membri di questa tribù sono custodi della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Ka‘ba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Muhammad, orfano, incontra a 25 anni e in seguito sposa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Khadija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inizia a vivere intorno ai 40 anni un tormento spirituale. La tradizione e il testo Coranico raccontano della prima rivelazione (610) come evento traumatico (Capezzone, p.12): Muhammad riceve dall’arcangelo Gabriele, a più riprese, la parola di Dio,  che viene tramandata a memoria e solo sotto il califfo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Uṯmān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trascritta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prima credente: la moglie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Khadija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610 / inizio delle predicazioni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622: la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HIJRA 			atto simbolico di fondazione della </a:t>
            </a:r>
            <a:r>
              <a:rPr lang="it-IT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UMMA</a:t>
            </a:r>
          </a:p>
          <a:p>
            <a:pPr algn="just">
              <a:lnSpc>
                <a:spcPct val="150000"/>
              </a:lnSpc>
            </a:pPr>
            <a:endParaRPr lang="it-I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Prima schiera dei credenti formata da: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Muhajirùn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ansàr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(«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ausilliari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» aggregatisi a Medina)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Nascita di una comunità che si differenzia sul piano  etico ( Capezzone, p, 15)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Scontri con i Meccani e 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Quayshiti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definitiva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conquista di Mecca nel 630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- 632:  Muhammad muore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C609432-27BB-4DB8-80FF-46C1CF6425CA}"/>
              </a:ext>
            </a:extLst>
          </p:cNvPr>
          <p:cNvSpPr/>
          <p:nvPr/>
        </p:nvSpPr>
        <p:spPr>
          <a:xfrm>
            <a:off x="2463527" y="4840480"/>
            <a:ext cx="115252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69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0BA9B3-418D-4556-832D-955C8204C24E}"/>
              </a:ext>
            </a:extLst>
          </p:cNvPr>
          <p:cNvSpPr txBox="1"/>
          <p:nvPr/>
        </p:nvSpPr>
        <p:spPr>
          <a:xfrm>
            <a:off x="1866900" y="381000"/>
            <a:ext cx="9172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Macro-conseguenze della predicazione e </a:t>
            </a:r>
          </a:p>
          <a:p>
            <a:r>
              <a:rPr lang="it-IT" sz="3200" dirty="0"/>
              <a:t>della azione militare di Muhammad</a:t>
            </a:r>
            <a:endParaRPr lang="it-IT" sz="3200" i="1" dirty="0"/>
          </a:p>
        </p:txBody>
      </p:sp>
      <p:sp>
        <p:nvSpPr>
          <p:cNvPr id="3" name="Freccia tridirezionale 2">
            <a:extLst>
              <a:ext uri="{FF2B5EF4-FFF2-40B4-BE49-F238E27FC236}">
                <a16:creationId xmlns:a16="http://schemas.microsoft.com/office/drawing/2014/main" id="{97E38B05-35FA-4823-8FF5-A6CBF16FF4B9}"/>
              </a:ext>
            </a:extLst>
          </p:cNvPr>
          <p:cNvSpPr/>
          <p:nvPr/>
        </p:nvSpPr>
        <p:spPr>
          <a:xfrm rot="10800000">
            <a:off x="5005387" y="2759898"/>
            <a:ext cx="2733675" cy="206210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1760C5-3DF9-4DDC-8130-00FA552F75F5}"/>
              </a:ext>
            </a:extLst>
          </p:cNvPr>
          <p:cNvSpPr txBox="1"/>
          <p:nvPr/>
        </p:nvSpPr>
        <p:spPr>
          <a:xfrm>
            <a:off x="190500" y="6124575"/>
            <a:ext cx="1181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È da notare come il Profeta fosse orfano e abbia realizzato la HIJRA dopo la morte della moglie </a:t>
            </a:r>
            <a:r>
              <a:rPr lang="it-IT" dirty="0" err="1"/>
              <a:t>Khadija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A3585A-EA03-4960-9B96-1BE4AA4329D7}"/>
              </a:ext>
            </a:extLst>
          </p:cNvPr>
          <p:cNvSpPr txBox="1"/>
          <p:nvPr/>
        </p:nvSpPr>
        <p:spPr>
          <a:xfrm>
            <a:off x="1089202" y="2157232"/>
            <a:ext cx="2733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Attraverso la  fondazione della </a:t>
            </a:r>
            <a:r>
              <a:rPr lang="it-IT" sz="1800" i="1" dirty="0"/>
              <a:t>UMMA,</a:t>
            </a:r>
          </a:p>
          <a:p>
            <a:r>
              <a:rPr lang="it-IT" sz="1800" i="1" dirty="0"/>
              <a:t> MU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Ḥ</a:t>
            </a:r>
            <a:r>
              <a:rPr lang="it-IT" sz="1800" i="1" dirty="0"/>
              <a:t>AMMAD sancisce l’abbandono di molti elementi del mondo preislamico: la </a:t>
            </a:r>
            <a:r>
              <a:rPr lang="it-IT" sz="1800" i="1" dirty="0" err="1"/>
              <a:t>hijra</a:t>
            </a:r>
            <a:r>
              <a:rPr lang="it-IT" sz="1800" i="1" baseline="-25000" dirty="0"/>
              <a:t>*</a:t>
            </a:r>
            <a:r>
              <a:rPr lang="it-IT" sz="1800" i="1" dirty="0"/>
              <a:t> è un atto simbolico (inizia una nuova epoca) e drammatico di rottura con l’assetto tribale preislamico 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616DB5-FF80-49C8-B4C4-B2AE8648EAFC}"/>
              </a:ext>
            </a:extLst>
          </p:cNvPr>
          <p:cNvSpPr txBox="1"/>
          <p:nvPr/>
        </p:nvSpPr>
        <p:spPr>
          <a:xfrm>
            <a:off x="3822878" y="4979285"/>
            <a:ext cx="547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Svolta epistemologica: il testo scritto (Corano)/ costituzione di Medina si afferma come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it-IT" dirty="0"/>
              <a:t>  scritta di riferimento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F87A5C-7E93-411D-8F36-04D3D7DE12FC}"/>
              </a:ext>
            </a:extLst>
          </p:cNvPr>
          <p:cNvSpPr txBox="1"/>
          <p:nvPr/>
        </p:nvSpPr>
        <p:spPr>
          <a:xfrm>
            <a:off x="8836090" y="1987420"/>
            <a:ext cx="2500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Inizio di un’espansione unificatrice di territori coperti dalla diffusione dell’ellenismo che mette in gioco gli equilibri costituiti dagli imperi bizantino – persiano (Capezzone, p. 39)</a:t>
            </a:r>
          </a:p>
        </p:txBody>
      </p:sp>
    </p:spTree>
    <p:extLst>
      <p:ext uri="{BB962C8B-B14F-4D97-AF65-F5344CB8AC3E}">
        <p14:creationId xmlns:p14="http://schemas.microsoft.com/office/powerpoint/2010/main" val="213064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644AA-E139-4BFC-8280-D02C9870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formali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BB2EBC-7034-477E-8BEB-159F56215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34475" cy="4351338"/>
          </a:xfrm>
        </p:spPr>
        <p:txBody>
          <a:bodyPr/>
          <a:lstStyle/>
          <a:p>
            <a:r>
              <a:rPr lang="it-IT" sz="2400" dirty="0"/>
              <a:t>Le </a:t>
            </a:r>
            <a:r>
              <a:rPr lang="it-IT" sz="2400" dirty="0" err="1"/>
              <a:t>Sure</a:t>
            </a:r>
            <a:r>
              <a:rPr lang="it-IT" sz="2400" dirty="0"/>
              <a:t> (114, per un totale di 6200 versi) non sono disposte in ordine cronologico</a:t>
            </a:r>
          </a:p>
          <a:p>
            <a:r>
              <a:rPr lang="it-IT" sz="2400" dirty="0"/>
              <a:t>Non vi è uniformità di lunghezza</a:t>
            </a:r>
          </a:p>
          <a:p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rima </a:t>
            </a:r>
            <a:r>
              <a:rPr lang="it-IT" sz="24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saj</a:t>
            </a:r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‘, specie nelle </a:t>
            </a:r>
            <a:r>
              <a:rPr lang="it-IT" sz="24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meccane</a:t>
            </a:r>
            <a:endParaRPr lang="it-IT" sz="2400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Temi</a:t>
            </a:r>
          </a:p>
          <a:p>
            <a:pPr marL="0" indent="0">
              <a:buNone/>
            </a:pPr>
            <a:r>
              <a:rPr lang="it-IT" dirty="0"/>
              <a:t>Presenti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8620C27-57FE-4146-A480-7B554F3A87AC}"/>
              </a:ext>
            </a:extLst>
          </p:cNvPr>
          <p:cNvCxnSpPr/>
          <p:nvPr/>
        </p:nvCxnSpPr>
        <p:spPr>
          <a:xfrm flipV="1">
            <a:off x="2352675" y="3914775"/>
            <a:ext cx="321945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7ACF42C-67E6-4185-A37E-44515B08757C}"/>
              </a:ext>
            </a:extLst>
          </p:cNvPr>
          <p:cNvCxnSpPr>
            <a:cxnSpLocks/>
          </p:cNvCxnSpPr>
          <p:nvPr/>
        </p:nvCxnSpPr>
        <p:spPr>
          <a:xfrm>
            <a:off x="2424111" y="4468022"/>
            <a:ext cx="3214689" cy="12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3211D85-861E-4A20-B82E-D99D09AF3C14}"/>
              </a:ext>
            </a:extLst>
          </p:cNvPr>
          <p:cNvCxnSpPr>
            <a:cxnSpLocks/>
          </p:cNvCxnSpPr>
          <p:nvPr/>
        </p:nvCxnSpPr>
        <p:spPr>
          <a:xfrm flipV="1">
            <a:off x="2352675" y="4248944"/>
            <a:ext cx="321945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4E1F24B-EE38-4341-A5F4-79EFF2AFA23D}"/>
              </a:ext>
            </a:extLst>
          </p:cNvPr>
          <p:cNvCxnSpPr>
            <a:cxnSpLocks/>
          </p:cNvCxnSpPr>
          <p:nvPr/>
        </p:nvCxnSpPr>
        <p:spPr>
          <a:xfrm>
            <a:off x="2428875" y="4468022"/>
            <a:ext cx="3143250" cy="52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B31B9A3-18DF-4820-855B-C57BAB7AB51F}"/>
              </a:ext>
            </a:extLst>
          </p:cNvPr>
          <p:cNvSpPr txBox="1"/>
          <p:nvPr/>
        </p:nvSpPr>
        <p:spPr>
          <a:xfrm>
            <a:off x="6162676" y="3724275"/>
            <a:ext cx="5324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Prescrizioni di culto</a:t>
            </a:r>
          </a:p>
          <a:p>
            <a:r>
              <a:rPr lang="it-IT" dirty="0"/>
              <a:t>Preghiere e lodi</a:t>
            </a:r>
          </a:p>
          <a:p>
            <a:r>
              <a:rPr lang="it-IT" dirty="0"/>
              <a:t>Visioni dell’aldilà  (apocalissi)</a:t>
            </a:r>
          </a:p>
          <a:p>
            <a:endParaRPr lang="it-IT" dirty="0"/>
          </a:p>
          <a:p>
            <a:r>
              <a:rPr lang="it-IT" dirty="0"/>
              <a:t>Sporadici riferimenti alla vita personale del Profeta (Gabrieli, p. 71)</a:t>
            </a:r>
          </a:p>
          <a:p>
            <a:r>
              <a:rPr lang="it-IT" dirty="0"/>
              <a:t>Narrazioni su fatti e popolazioni del Mondo biblico</a:t>
            </a:r>
          </a:p>
          <a:p>
            <a:r>
              <a:rPr lang="it-IT" dirty="0"/>
              <a:t>O della Penisola Araba preislamica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624339C-E806-4988-B849-7CF391DBBA5A}"/>
              </a:ext>
            </a:extLst>
          </p:cNvPr>
          <p:cNvCxnSpPr>
            <a:cxnSpLocks/>
          </p:cNvCxnSpPr>
          <p:nvPr/>
        </p:nvCxnSpPr>
        <p:spPr>
          <a:xfrm>
            <a:off x="2426493" y="4478341"/>
            <a:ext cx="3148014" cy="751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5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meccane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medinesi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5A873B87-03EF-4686-B552-6304C3FA5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65863"/>
              </p:ext>
            </p:extLst>
          </p:nvPr>
        </p:nvGraphicFramePr>
        <p:xfrm>
          <a:off x="1109709" y="1961965"/>
          <a:ext cx="10617693" cy="46272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17693">
                  <a:extLst>
                    <a:ext uri="{9D8B030D-6E8A-4147-A177-3AD203B41FA5}">
                      <a16:colId xmlns:a16="http://schemas.microsoft.com/office/drawing/2014/main" val="2455104113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610 - 614  PRIMO PERIODO MECCANO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805239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it-IT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Sure</a:t>
                      </a:r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brevi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Temi: Visioni e riferimenti al giudizio universale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Hanno come obiettivo la conversione. Esempio: la </a:t>
                      </a:r>
                      <a:r>
                        <a:rPr lang="it-IT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sura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n. 91 (la </a:t>
                      </a:r>
                      <a:r>
                        <a:rPr lang="it-IT" sz="16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sura</a:t>
                      </a: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sole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600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sūrat</a:t>
                      </a:r>
                      <a:r>
                        <a:rPr lang="it-IT" sz="1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al-</a:t>
                      </a:r>
                      <a:r>
                        <a:rPr lang="it-IT" sz="1600" i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shams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425564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615 - 616 SECONDO PERIODO MECCANO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3146776"/>
                  </a:ext>
                </a:extLst>
              </a:tr>
              <a:tr h="826758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Sure</a:t>
                      </a:r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più  lunghe rispetto alle prime</a:t>
                      </a:r>
                    </a:p>
                    <a:p>
                      <a:pPr algn="just"/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Temi: Riferimenti a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missione profetica di </a:t>
                      </a:r>
                      <a:r>
                        <a:rPr lang="it-IT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Muḥammad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6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sura</a:t>
                      </a: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viaggio notturno , 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17)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86796"/>
                  </a:ext>
                </a:extLst>
              </a:tr>
              <a:tr h="416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617-620 TERZO PERIODO MECCANO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21287"/>
                  </a:ext>
                </a:extLst>
              </a:tr>
              <a:tr h="52941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Sviluppano il tema dell'unità-unicità-onnipotenza di Dio,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Temi: aspetti prescrittivi: preghiera rituale, la decima, le interdizioni alimentari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7263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623- 632 PERIODO MEDINESE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41104"/>
                  </a:ext>
                </a:extLst>
              </a:tr>
              <a:tr h="82632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versetti si allungano ancora perdendo in musicalità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Temi: gestione della comunità, doveri dei musulmani, polemica tra ebrei e cristiani,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Storie bibliche soprattutto del Vecchio Testamento ma anche dai Vangeli (</a:t>
                      </a:r>
                      <a:r>
                        <a:rPr lang="it-IT" sz="16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sura</a:t>
                      </a: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delle donne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5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12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14">
            <a:extLst>
              <a:ext uri="{FF2B5EF4-FFF2-40B4-BE49-F238E27FC236}">
                <a16:creationId xmlns:a16="http://schemas.microsoft.com/office/drawing/2014/main" id="{DA652279-B0A2-406B-95A3-C5CC5759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8" y="1774561"/>
            <a:ext cx="4204745" cy="4812953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F1165BD-0EFC-45F3-B272-5FA0F9E6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64316F-C909-4CEC-95B5-E39DDFB08F5E}"/>
              </a:ext>
            </a:extLst>
          </p:cNvPr>
          <p:cNvSpPr txBox="1"/>
          <p:nvPr/>
        </p:nvSpPr>
        <p:spPr>
          <a:xfrm>
            <a:off x="5775649" y="948690"/>
            <a:ext cx="4655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bismi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llāhi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ṛaḥmāni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ṛaḥīm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indent="-342900" algn="l">
              <a:buAutoNum type="arabicPeriod"/>
            </a:pP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ḥamdu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li-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llāhi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ṛabbi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l- ‘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ālamīn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Al 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ṛaḥmāni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ṛaḥīm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māliki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yawm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dīn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5. '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iyyāka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na‘budu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'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iyyāka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nasta‘īn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6. '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ihdina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 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ṣiṛāṭa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mustaqīm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7.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ṣiṛāṭa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laḏīna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‘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an‘amta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‘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alayhim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ġayri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maġḍūbi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‘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alayhim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-la al-</a:t>
            </a:r>
            <a:r>
              <a:rPr lang="it-IT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ḍãllīn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endParaRPr lang="it-IT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1. In nome di Dio, il Compassionevole, il Misericordioso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2. Lode a Dio, Signore dei mondi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3. il Compassionevole, il Misericordioso,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4. Re del Giorno del Giudizio.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5. Te noi adoriamo e a Te chiediamo aiuto.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6. Guidaci sulla retta via,</a:t>
            </a:r>
          </a:p>
          <a:p>
            <a:pPr algn="l"/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7. la via di coloro che hai colmato di grazia, non di coloro che [sono incorsi] nella [Tua] ira, né degli sviati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29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87FC7A10-6429-4370-B958-DA8B06F638C8}"/>
              </a:ext>
            </a:extLst>
          </p:cNvPr>
          <p:cNvGraphicFramePr>
            <a:graphicFrameLocks noGrp="1"/>
          </p:cNvGraphicFramePr>
          <p:nvPr/>
        </p:nvGraphicFramePr>
        <p:xfrm>
          <a:off x="1091683" y="1344212"/>
          <a:ext cx="8993670" cy="5112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4810">
                  <a:extLst>
                    <a:ext uri="{9D8B030D-6E8A-4147-A177-3AD203B41FA5}">
                      <a16:colId xmlns:a16="http://schemas.microsoft.com/office/drawing/2014/main" val="1589548087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2598625038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3331363677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3274390652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3974014688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1943941105"/>
                    </a:ext>
                  </a:extLst>
                </a:gridCol>
                <a:gridCol w="1284810">
                  <a:extLst>
                    <a:ext uri="{9D8B030D-6E8A-4147-A177-3AD203B41FA5}">
                      <a16:colId xmlns:a16="http://schemas.microsoft.com/office/drawing/2014/main" val="1213426434"/>
                    </a:ext>
                  </a:extLst>
                </a:gridCol>
              </a:tblGrid>
              <a:tr h="5112572">
                <a:tc>
                  <a:txBody>
                    <a:bodyPr/>
                    <a:lstStyle/>
                    <a:p>
                      <a:r>
                        <a:rPr lang="it-IT" dirty="0" err="1"/>
                        <a:t>Imru</a:t>
                      </a:r>
                      <a:r>
                        <a:rPr lang="it-IT" dirty="0"/>
                        <a:t>-l-</a:t>
                      </a:r>
                      <a:r>
                        <a:rPr lang="it-IT" dirty="0" err="1"/>
                        <a:t>Qays</a:t>
                      </a:r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Tarafa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Amr</a:t>
                      </a:r>
                      <a:r>
                        <a:rPr lang="it-IT" dirty="0"/>
                        <a:t> Ibn </a:t>
                      </a:r>
                      <a:r>
                        <a:rPr lang="it-IT" dirty="0" err="1"/>
                        <a:t>Kulthum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Harith</a:t>
                      </a:r>
                      <a:r>
                        <a:rPr lang="it-IT" dirty="0"/>
                        <a:t> Ibn </a:t>
                      </a:r>
                      <a:r>
                        <a:rPr lang="it-IT" dirty="0" err="1"/>
                        <a:t>Hilliza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Labid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‘</a:t>
                      </a:r>
                      <a:r>
                        <a:rPr lang="it-IT" dirty="0" err="1"/>
                        <a:t>Antara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Zuhayr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98184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20E525C-D5A7-4846-B768-83600774E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22077"/>
              </p:ext>
            </p:extLst>
          </p:nvPr>
        </p:nvGraphicFramePr>
        <p:xfrm>
          <a:off x="65314" y="2164702"/>
          <a:ext cx="10133045" cy="5878290"/>
        </p:xfrm>
        <a:graphic>
          <a:graphicData uri="http://schemas.openxmlformats.org/drawingml/2006/table">
            <a:tbl>
              <a:tblPr/>
              <a:tblGrid>
                <a:gridCol w="10133045">
                  <a:extLst>
                    <a:ext uri="{9D8B030D-6E8A-4147-A177-3AD203B41FA5}">
                      <a16:colId xmlns:a16="http://schemas.microsoft.com/office/drawing/2014/main" val="1279626550"/>
                    </a:ext>
                  </a:extLst>
                </a:gridCol>
              </a:tblGrid>
              <a:tr h="1175658">
                <a:tc>
                  <a:txBody>
                    <a:bodyPr/>
                    <a:lstStyle/>
                    <a:p>
                      <a:r>
                        <a:rPr lang="it-IT" dirty="0" err="1"/>
                        <a:t>Na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ṣì</a:t>
                      </a:r>
                      <a:r>
                        <a:rPr lang="it-IT" dirty="0" err="1"/>
                        <a:t>b</a:t>
                      </a:r>
                      <a:r>
                        <a:rPr lang="it-IT" dirty="0"/>
                        <a:t>         1- 52                 1-10                 1-18                1-9                 1-19                   1-22               1-6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00574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897915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600101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417508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3008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94321E-B879-48EF-88E0-3F74DB1D7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21772"/>
              </p:ext>
            </p:extLst>
          </p:nvPr>
        </p:nvGraphicFramePr>
        <p:xfrm>
          <a:off x="65314" y="3429000"/>
          <a:ext cx="10133045" cy="1105678"/>
        </p:xfrm>
        <a:graphic>
          <a:graphicData uri="http://schemas.openxmlformats.org/drawingml/2006/table">
            <a:tbl>
              <a:tblPr/>
              <a:tblGrid>
                <a:gridCol w="10133045">
                  <a:extLst>
                    <a:ext uri="{9D8B030D-6E8A-4147-A177-3AD203B41FA5}">
                      <a16:colId xmlns:a16="http://schemas.microsoft.com/office/drawing/2014/main" val="1279626550"/>
                    </a:ext>
                  </a:extLst>
                </a:gridCol>
              </a:tblGrid>
              <a:tr h="1105678">
                <a:tc>
                  <a:txBody>
                    <a:bodyPr/>
                    <a:lstStyle/>
                    <a:p>
                      <a:r>
                        <a:rPr lang="it-IT" dirty="0" err="1"/>
                        <a:t>Ra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ḥìl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53-70             11-43              /                      10-14            20 – 53              23-34           /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00574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7F2D36C-CB78-4FB8-8785-E27EC6DE9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70114"/>
              </p:ext>
            </p:extLst>
          </p:nvPr>
        </p:nvGraphicFramePr>
        <p:xfrm>
          <a:off x="65313" y="4655976"/>
          <a:ext cx="10133045" cy="1343608"/>
        </p:xfrm>
        <a:graphic>
          <a:graphicData uri="http://schemas.openxmlformats.org/drawingml/2006/table">
            <a:tbl>
              <a:tblPr/>
              <a:tblGrid>
                <a:gridCol w="10133045">
                  <a:extLst>
                    <a:ext uri="{9D8B030D-6E8A-4147-A177-3AD203B41FA5}">
                      <a16:colId xmlns:a16="http://schemas.microsoft.com/office/drawing/2014/main" val="1279626550"/>
                    </a:ext>
                  </a:extLst>
                </a:gridCol>
              </a:tblGrid>
              <a:tr h="1343608">
                <a:tc>
                  <a:txBody>
                    <a:bodyPr/>
                    <a:lstStyle/>
                    <a:p>
                      <a:r>
                        <a:rPr lang="it-IT" dirty="0" err="1"/>
                        <a:t>ghara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ḍ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71-fine             44 – fine     19- 96 (fine)   15-74 (fine)    54- 89            35-80           7-59 (fine)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0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30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Il Corano: ricezione e canonizzazione</a:t>
            </a: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1757779"/>
            <a:ext cx="10161737" cy="49359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Originariamente tramandato per via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orale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(probabili trascrizioni parziali durante la vita del Profeta) 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Ancora oggi la memorizzazione e recitazione cantata del Corano (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tağwīd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è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considerata un vanto e ascoltarla una forma di preghiera. Viene  insegnata nelle scuole coraniche (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kuttāb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primo califfo ben guidato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Abū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Bakr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632-634) incaricò uno dei primi compagni del Profeta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Zayd Ibn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Ṯābit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 raccogliere su carta i frammenti del Corano registrato su cocci, pietre, ossa di animali e foglie di palma e di raccogliere le testimonianze orali dei compagni sopravvissuti.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terzo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califfo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ben guidato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Uṯmān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(644-656) istituì una commissione per dare omogeneità e creare una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versione ufficiale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Fu probabilmente sotto il califfo omayyade ‘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Abd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al-Malik (685-705) che avvenne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l’ultima revisione del testo coranico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dell’ortografia ufficiale (con l’introduzione dei diacritici e la registrazione della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hamza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tracciati con un colore diverso nel corpo della parola assieme ai segni delle vocali brevi sopra e sotto le lettere).</a:t>
            </a:r>
          </a:p>
        </p:txBody>
      </p:sp>
    </p:spTree>
    <p:extLst>
      <p:ext uri="{BB962C8B-B14F-4D97-AF65-F5344CB8AC3E}">
        <p14:creationId xmlns:p14="http://schemas.microsoft.com/office/powerpoint/2010/main" val="89084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4151-BF38-4FA8-AAEA-A54E0AD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  <a:t>Fonti scritte nel primo periodo ISLAMICO (Capezzone) </a:t>
            </a:r>
            <a:b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035AE1-E78D-4D6E-9A82-92B9A0C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1757779"/>
            <a:ext cx="10161737" cy="4935984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ḥadīṯ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aḥādīṯ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dei brevi racconti sull’attività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Muḥammad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come Profeta di Dio e capo politico e militare. Inizialmente tramandati oralmente, vennero messe per iscritto nella seconda metà del VII secolo.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Muḥammad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ḫuṭba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(orazione) che in epoca preislamica era politica, di difesa del proprio gruppo e attacco agli avversari, diventa prima aggressione verbale al nemico e infine la «predica»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Documenti scritti: Costituzione di Medina (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sahīa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): l’atto di fondazione dello stato islamico; probabilmente un insieme di testi emanati in momenti diversi. Vi sono stabilite le regole di convivenza tra i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muhāğirūn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(meccani emigrati a Medina) e gli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anṣār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Medina ma anche con i politeisti e gli ebrei.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269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Il </a:t>
            </a:r>
            <a:r>
              <a:rPr lang="it-IT" i="1" dirty="0">
                <a:latin typeface="Bahnschrift" panose="020B0502040204020203" pitchFamily="34" charset="0"/>
              </a:rPr>
              <a:t>nasīb</a:t>
            </a:r>
            <a:r>
              <a:rPr lang="it-IT" dirty="0">
                <a:latin typeface="Bahnschrift" panose="020B0502040204020203" pitchFamily="34" charset="0"/>
              </a:rPr>
              <a:t> nella poesia preislamica: ESEMPI DI INTERTESTUALITA’ / GERMINAZIONE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i="1" dirty="0"/>
              <a:t>Fermatevi e piangiamo al ricordo di un’amata e di un accampamento </a:t>
            </a:r>
            <a:r>
              <a:rPr lang="it-IT" dirty="0"/>
              <a:t>(Imru’ al-Quays)</a:t>
            </a:r>
          </a:p>
          <a:p>
            <a:r>
              <a:rPr lang="it-IT" i="1" dirty="0"/>
              <a:t>I miei amici fermi sulle cavalcature mi dicono “Non morire di dolore, fatti animo” </a:t>
            </a:r>
            <a:r>
              <a:rPr lang="it-IT" dirty="0"/>
              <a:t>(Ṭarafah)</a:t>
            </a:r>
          </a:p>
          <a:p>
            <a:r>
              <a:rPr lang="it-IT" i="1" dirty="0"/>
              <a:t>Mi sono innamorato di lei mentre combattevo la sua tribù (</a:t>
            </a:r>
            <a:r>
              <a:rPr lang="it-IT" i="1" dirty="0" err="1"/>
              <a:t>…</a:t>
            </a:r>
            <a:r>
              <a:rPr lang="it-IT" i="1" dirty="0"/>
              <a:t>) hai occupato in me, non pensare ad altro, il posto della donna amata e rispettata </a:t>
            </a:r>
            <a:r>
              <a:rPr lang="it-IT" dirty="0"/>
              <a:t>(‘</a:t>
            </a:r>
            <a:r>
              <a:rPr lang="it-IT" dirty="0" err="1"/>
              <a:t>Antarah</a:t>
            </a:r>
            <a:r>
              <a:rPr lang="it-IT" dirty="0"/>
              <a:t>)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31E29E-97D9-4E17-806D-DE5C218423B1}"/>
              </a:ext>
            </a:extLst>
          </p:cNvPr>
          <p:cNvSpPr txBox="1"/>
          <p:nvPr/>
        </p:nvSpPr>
        <p:spPr>
          <a:xfrm>
            <a:off x="774440" y="942392"/>
            <a:ext cx="1073953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La trasmissione della poesia Islamica (</a:t>
            </a:r>
            <a:r>
              <a:rPr lang="it-IT" sz="2800" dirty="0" err="1">
                <a:solidFill>
                  <a:srgbClr val="FF0000"/>
                </a:solidFill>
              </a:rPr>
              <a:t>Toelle</a:t>
            </a:r>
            <a:r>
              <a:rPr lang="it-IT" sz="2800" dirty="0">
                <a:solidFill>
                  <a:srgbClr val="FF0000"/>
                </a:solidFill>
              </a:rPr>
              <a:t> – Zakaria p. 60-67)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Dalla oralità alla Messa per iscritto, passando per tre tappe: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Diffusione orale per il tramite del </a:t>
            </a:r>
            <a:r>
              <a:rPr lang="it-IT" dirty="0" err="1">
                <a:solidFill>
                  <a:srgbClr val="FF0000"/>
                </a:solidFill>
              </a:rPr>
              <a:t>ràwì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ruwàt</a:t>
            </a:r>
            <a:r>
              <a:rPr lang="it-IT" dirty="0">
                <a:solidFill>
                  <a:srgbClr val="FF0000"/>
                </a:solidFill>
              </a:rPr>
              <a:t>) – attestata fino all’</a:t>
            </a:r>
            <a:r>
              <a:rPr lang="it-IT" b="1" dirty="0">
                <a:solidFill>
                  <a:srgbClr val="FF0000"/>
                </a:solidFill>
              </a:rPr>
              <a:t>VIII secolo (tra i primi </a:t>
            </a:r>
            <a:r>
              <a:rPr lang="it-IT" b="1" dirty="0" err="1">
                <a:solidFill>
                  <a:srgbClr val="FF0000"/>
                </a:solidFill>
              </a:rPr>
              <a:t>ruwàt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</a:t>
            </a:r>
            <a:r>
              <a:rPr lang="it-IT" b="1" dirty="0" err="1">
                <a:solidFill>
                  <a:srgbClr val="FF0000"/>
                </a:solidFill>
              </a:rPr>
              <a:t>ammàd</a:t>
            </a:r>
            <a:r>
              <a:rPr lang="it-IT" b="1" dirty="0">
                <a:solidFill>
                  <a:srgbClr val="FF0000"/>
                </a:solidFill>
              </a:rPr>
              <a:t> e </a:t>
            </a:r>
            <a:r>
              <a:rPr lang="it-IT" b="1" dirty="0" err="1">
                <a:solidFill>
                  <a:srgbClr val="FF0000"/>
                </a:solidFill>
              </a:rPr>
              <a:t>Khalaf</a:t>
            </a:r>
            <a:r>
              <a:rPr lang="it-IT" b="1" dirty="0">
                <a:solidFill>
                  <a:srgbClr val="FF0000"/>
                </a:solidFill>
              </a:rPr>
              <a:t> al-</a:t>
            </a:r>
            <a:r>
              <a:rPr lang="it-IT" b="1" dirty="0" err="1">
                <a:solidFill>
                  <a:srgbClr val="FF0000"/>
                </a:solidFill>
              </a:rPr>
              <a:t>Ahmar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Raccolta da parte dei «grandi trasmettitori» - fase dell’oralità mista. A partire dall’ </a:t>
            </a:r>
            <a:r>
              <a:rPr lang="it-IT" b="1" dirty="0">
                <a:solidFill>
                  <a:srgbClr val="FF0000"/>
                </a:solidFill>
              </a:rPr>
              <a:t>VIII secolo </a:t>
            </a:r>
            <a:r>
              <a:rPr lang="it-IT" dirty="0">
                <a:solidFill>
                  <a:srgbClr val="FF0000"/>
                </a:solidFill>
              </a:rPr>
              <a:t>si afferma la necessità di raccogliere per iscritto per varie ragioni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La poesia veicola informazioni genealogiche o guerresche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La lingua della poesia è una risorsa per lo studio della grammatica e delle scienze della linguistica che stanno prendendo l’avvio.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possibile epurazione di riferimenti al paganesimo; nasce congiuntamente all’interesse linguistico anche la produzione di apocrifi</a:t>
            </a:r>
            <a:r>
              <a:rPr lang="it-IT" dirty="0">
                <a:solidFill>
                  <a:srgbClr val="FF0000"/>
                </a:solidFill>
              </a:rPr>
              <a:t>):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Trasmissione scritta: NASCITA DELLE PRIME ANTOLOGIE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lvl="1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(variazioni possibili a ogni tappa: poema come spazio vivente che può essere trasformato dal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ràwì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)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lvl="1"/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88F7BF-FDD5-4146-B28C-91AF312DEABB}"/>
              </a:ext>
            </a:extLst>
          </p:cNvPr>
          <p:cNvSpPr txBox="1"/>
          <p:nvPr/>
        </p:nvSpPr>
        <p:spPr>
          <a:xfrm>
            <a:off x="690466" y="989045"/>
            <a:ext cx="10571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LE PRIME ANTOLOGIE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-JAMHARAT AL-SH ‘IR AL – ‘ARAB (insieme della poesia degli arabi)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i="1" dirty="0">
                <a:solidFill>
                  <a:srgbClr val="FF0000"/>
                </a:solidFill>
              </a:rPr>
              <a:t>MUFADDALIYYAT</a:t>
            </a:r>
            <a:r>
              <a:rPr lang="it-IT" dirty="0">
                <a:solidFill>
                  <a:srgbClr val="FF0000"/>
                </a:solidFill>
              </a:rPr>
              <a:t> (dal nome del raccoglitore al-</a:t>
            </a:r>
            <a:r>
              <a:rPr lang="it-IT" dirty="0" err="1">
                <a:solidFill>
                  <a:srgbClr val="FF0000"/>
                </a:solidFill>
              </a:rPr>
              <a:t>Mufa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ḍḍal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Ḍabbì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i="1" dirty="0">
                <a:solidFill>
                  <a:srgbClr val="FF0000"/>
                </a:solidFill>
              </a:rPr>
              <a:t>AL-ASMA’IYYAT </a:t>
            </a:r>
            <a:r>
              <a:rPr lang="it-IT" dirty="0">
                <a:solidFill>
                  <a:srgbClr val="FF0000"/>
                </a:solidFill>
              </a:rPr>
              <a:t>(‘ASMA’I)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Ṭ</a:t>
            </a:r>
            <a:r>
              <a:rPr lang="it-IT" i="1" dirty="0">
                <a:solidFill>
                  <a:srgbClr val="FF0000"/>
                </a:solidFill>
              </a:rPr>
              <a:t>ABAQAT* FU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ḤŪ</a:t>
            </a:r>
            <a:r>
              <a:rPr lang="it-IT" i="1" dirty="0">
                <a:solidFill>
                  <a:srgbClr val="FF0000"/>
                </a:solidFill>
              </a:rPr>
              <a:t>L AL-SHU ‘ARA’			*biografie</a:t>
            </a:r>
          </a:p>
          <a:p>
            <a:pPr marL="285750" indent="-285750">
              <a:buFontTx/>
              <a:buChar char="-"/>
            </a:pPr>
            <a:endParaRPr lang="it-IT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i="1" dirty="0">
                <a:solidFill>
                  <a:srgbClr val="FF0000"/>
                </a:solidFill>
              </a:rPr>
              <a:t>KIT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it-IT" i="1" dirty="0">
                <a:solidFill>
                  <a:srgbClr val="FF0000"/>
                </a:solidFill>
              </a:rPr>
              <a:t>B al-AGH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it-IT" i="1" dirty="0">
                <a:solidFill>
                  <a:srgbClr val="FF0000"/>
                </a:solidFill>
              </a:rPr>
              <a:t>NI di Abu –l-</a:t>
            </a:r>
            <a:r>
              <a:rPr lang="it-IT" i="1" dirty="0" err="1">
                <a:solidFill>
                  <a:srgbClr val="FF0000"/>
                </a:solidFill>
              </a:rPr>
              <a:t>Faraj</a:t>
            </a:r>
            <a:r>
              <a:rPr lang="it-IT" i="1" dirty="0">
                <a:solidFill>
                  <a:srgbClr val="FF0000"/>
                </a:solidFill>
              </a:rPr>
              <a:t> al-</a:t>
            </a:r>
            <a:r>
              <a:rPr lang="it-IT" i="1" dirty="0" err="1">
                <a:solidFill>
                  <a:srgbClr val="FF0000"/>
                </a:solidFill>
              </a:rPr>
              <a:t>Isfa</a:t>
            </a:r>
            <a:r>
              <a:rPr lang="it-IT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ḥānī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sec. (biografie di poeti, testi, dispute)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39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9E47AE-3398-406B-A2FE-F218035D50FC}"/>
              </a:ext>
            </a:extLst>
          </p:cNvPr>
          <p:cNvSpPr txBox="1"/>
          <p:nvPr/>
        </p:nvSpPr>
        <p:spPr>
          <a:xfrm>
            <a:off x="1735494" y="830424"/>
            <a:ext cx="7410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FF0000"/>
                </a:solidFill>
              </a:rPr>
              <a:t>Shanfara</a:t>
            </a:r>
            <a:r>
              <a:rPr lang="it-IT" sz="3200" dirty="0">
                <a:solidFill>
                  <a:srgbClr val="FF0000"/>
                </a:solidFill>
              </a:rPr>
              <a:t> – «Il bandito del deserto» </a:t>
            </a:r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530E2B-0B7A-4E8B-8FD8-778878F9C6B8}"/>
              </a:ext>
            </a:extLst>
          </p:cNvPr>
          <p:cNvSpPr txBox="1"/>
          <p:nvPr/>
        </p:nvSpPr>
        <p:spPr>
          <a:xfrm>
            <a:off x="401216" y="2038738"/>
            <a:ext cx="1077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Tribù degli </a:t>
            </a:r>
            <a:r>
              <a:rPr lang="it-IT" sz="2000" dirty="0" err="1"/>
              <a:t>Azd</a:t>
            </a:r>
            <a:r>
              <a:rPr lang="it-IT" sz="2000" dirty="0"/>
              <a:t>, secondo la tradizione fu razziatore e bandito nello </a:t>
            </a:r>
            <a:r>
              <a:rPr lang="it-IT" sz="2000" dirty="0" err="1"/>
              <a:t>Hijaz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Canta la solitudine e le doti individuali vs legami tribù (leggenda legata alla morte dei 99 nemici)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Contenuti: descrizione delle imprese brigantesche, della vita nel deserto, della sua capacità di sopravvivenza, auto-descrizione e auto-encomio.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Nella auto-celebrazione della figura del predone il poeta non tralascia comunque i </a:t>
            </a:r>
            <a:r>
              <a:rPr lang="it-IT" sz="2000" dirty="0" err="1"/>
              <a:t>valoi</a:t>
            </a:r>
            <a:r>
              <a:rPr lang="it-IT" sz="2000" dirty="0"/>
              <a:t> della </a:t>
            </a:r>
            <a:r>
              <a:rPr lang="it-IT" sz="2000" b="1" i="1" dirty="0" err="1"/>
              <a:t>muruwwa</a:t>
            </a:r>
            <a:r>
              <a:rPr lang="it-IT" sz="2000" b="1" i="1" dirty="0"/>
              <a:t> </a:t>
            </a:r>
            <a:r>
              <a:rPr lang="it-IT" sz="2000" dirty="0"/>
              <a:t>che vengono declinati secondo un’altra visione di mondo (vita solitaria, di stenti e sprezzo della vita tribale).</a:t>
            </a:r>
          </a:p>
        </p:txBody>
      </p:sp>
    </p:spTree>
    <p:extLst>
      <p:ext uri="{BB962C8B-B14F-4D97-AF65-F5344CB8AC3E}">
        <p14:creationId xmlns:p14="http://schemas.microsoft.com/office/powerpoint/2010/main" val="25478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56ADC2-7BA4-4E1C-A389-B05F1AA332BB}"/>
              </a:ext>
            </a:extLst>
          </p:cNvPr>
          <p:cNvSpPr txBox="1"/>
          <p:nvPr/>
        </p:nvSpPr>
        <p:spPr>
          <a:xfrm>
            <a:off x="1184988" y="513184"/>
            <a:ext cx="975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Shanfara</a:t>
            </a:r>
            <a:r>
              <a:rPr lang="it-IT" sz="3600" dirty="0">
                <a:solidFill>
                  <a:srgbClr val="FF0000"/>
                </a:solidFill>
              </a:rPr>
              <a:t> – «Il bandito del deserto» </a:t>
            </a:r>
            <a:r>
              <a:rPr lang="it-IT" sz="3600" baseline="-25000" dirty="0">
                <a:solidFill>
                  <a:srgbClr val="FF0000"/>
                </a:solidFill>
              </a:rPr>
              <a:t>*</a:t>
            </a:r>
          </a:p>
          <a:p>
            <a:r>
              <a:rPr lang="it-IT" sz="3600" b="1" baseline="-25000" dirty="0" err="1">
                <a:solidFill>
                  <a:srgbClr val="FF0000"/>
                </a:solidFill>
              </a:rPr>
              <a:t>Làmi</a:t>
            </a:r>
            <a:r>
              <a:rPr lang="it-IT" sz="3600" b="1" baseline="-25000" dirty="0">
                <a:solidFill>
                  <a:srgbClr val="FF0000"/>
                </a:solidFill>
              </a:rPr>
              <a:t> ‘</a:t>
            </a:r>
            <a:r>
              <a:rPr lang="it-IT" sz="3600" b="1" baseline="-25000" dirty="0" err="1">
                <a:solidFill>
                  <a:srgbClr val="FF0000"/>
                </a:solidFill>
              </a:rPr>
              <a:t>at</a:t>
            </a:r>
            <a:r>
              <a:rPr lang="it-IT" sz="3600" b="1" baseline="-25000" dirty="0">
                <a:solidFill>
                  <a:srgbClr val="FF0000"/>
                </a:solidFill>
              </a:rPr>
              <a:t> al-‘</a:t>
            </a:r>
            <a:r>
              <a:rPr lang="it-IT" sz="3600" b="1" baseline="-25000" dirty="0" err="1">
                <a:solidFill>
                  <a:srgbClr val="FF0000"/>
                </a:solidFill>
              </a:rPr>
              <a:t>arab</a:t>
            </a:r>
            <a:r>
              <a:rPr lang="it-IT" sz="3600" b="1" baseline="-25000" dirty="0">
                <a:solidFill>
                  <a:srgbClr val="FF0000"/>
                </a:solidFill>
              </a:rPr>
              <a:t>  «ode degli arabi, in rima </a:t>
            </a:r>
            <a:r>
              <a:rPr lang="it-IT" sz="3600" b="1" baseline="-25000" dirty="0" err="1">
                <a:solidFill>
                  <a:srgbClr val="FF0000"/>
                </a:solidFill>
              </a:rPr>
              <a:t>lam</a:t>
            </a:r>
            <a:r>
              <a:rPr lang="it-IT" sz="3600" b="1" baseline="-25000" dirty="0">
                <a:solidFill>
                  <a:srgbClr val="FF0000"/>
                </a:solidFill>
              </a:rPr>
              <a:t>»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2AA6E1-53F8-4E73-B980-8C2AA8900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8" t="17000" r="14854" b="-15942"/>
          <a:stretch/>
        </p:blipFill>
        <p:spPr>
          <a:xfrm>
            <a:off x="6344817" y="1782147"/>
            <a:ext cx="5402424" cy="56170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69B539-F305-4A40-8A8A-D8C8E62AFCB8}"/>
              </a:ext>
            </a:extLst>
          </p:cNvPr>
          <p:cNvSpPr txBox="1"/>
          <p:nvPr/>
        </p:nvSpPr>
        <p:spPr>
          <a:xfrm>
            <a:off x="615820" y="2090057"/>
            <a:ext cx="4357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Spronate le vostre cavalcature [e partite]</a:t>
            </a:r>
          </a:p>
          <a:p>
            <a:r>
              <a:rPr lang="it-IT" dirty="0"/>
              <a:t>Che io sono più incline a genti diverse da voi. </a:t>
            </a:r>
          </a:p>
          <a:p>
            <a:endParaRPr lang="it-IT" dirty="0"/>
          </a:p>
          <a:p>
            <a:r>
              <a:rPr lang="it-IT" dirty="0"/>
              <a:t>Le cose necessarie sono state apprestate</a:t>
            </a:r>
          </a:p>
          <a:p>
            <a:r>
              <a:rPr lang="it-IT" dirty="0"/>
              <a:t>La notte è di luna</a:t>
            </a:r>
          </a:p>
          <a:p>
            <a:r>
              <a:rPr lang="it-IT" dirty="0"/>
              <a:t>Sono bardate le cavalcature e pronte a partire</a:t>
            </a:r>
          </a:p>
          <a:p>
            <a:endParaRPr lang="it-IT" dirty="0"/>
          </a:p>
          <a:p>
            <a:r>
              <a:rPr lang="it-IT" dirty="0"/>
              <a:t>Nella terra c’è un rifugio che ripari l’uomo generoso dall’offesa</a:t>
            </a:r>
          </a:p>
          <a:p>
            <a:r>
              <a:rPr lang="it-IT" dirty="0"/>
              <a:t>e un ritiro (muta ‘</a:t>
            </a:r>
            <a:r>
              <a:rPr lang="it-IT" dirty="0" err="1"/>
              <a:t>azzalu</a:t>
            </a:r>
            <a:r>
              <a:rPr lang="it-IT" dirty="0"/>
              <a:t>) per chi teme l’odio.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* Secondo alcuni filologi tra cui Ibn </a:t>
            </a:r>
            <a:r>
              <a:rPr lang="it-IT" dirty="0" err="1"/>
              <a:t>Durayd</a:t>
            </a:r>
            <a:r>
              <a:rPr lang="it-IT" dirty="0"/>
              <a:t> (X sec.) opera del </a:t>
            </a:r>
            <a:r>
              <a:rPr lang="it-IT" dirty="0" err="1"/>
              <a:t>ràwì</a:t>
            </a:r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Khalaf</a:t>
            </a:r>
            <a:r>
              <a:rPr lang="it-IT" b="1" dirty="0">
                <a:solidFill>
                  <a:srgbClr val="FF0000"/>
                </a:solidFill>
              </a:rPr>
              <a:t> al-</a:t>
            </a:r>
            <a:r>
              <a:rPr lang="it-IT" b="1" dirty="0" err="1">
                <a:solidFill>
                  <a:srgbClr val="FF0000"/>
                </a:solidFill>
              </a:rPr>
              <a:t>Ahmar</a:t>
            </a:r>
            <a:r>
              <a:rPr lang="it-IT" b="1" dirty="0">
                <a:solidFill>
                  <a:srgbClr val="FF0000"/>
                </a:solidFill>
              </a:rPr>
              <a:t>, trasmettitore del VIII secolo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86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4EB7C0-20CB-4870-8AE4-6AECA1515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1" t="20953" r="23086" b="8571"/>
          <a:stretch/>
        </p:blipFill>
        <p:spPr>
          <a:xfrm>
            <a:off x="5467739" y="1296955"/>
            <a:ext cx="5775650" cy="48332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F23DA0-EF52-4882-ABCC-766970E95414}"/>
              </a:ext>
            </a:extLst>
          </p:cNvPr>
          <p:cNvSpPr txBox="1"/>
          <p:nvPr/>
        </p:nvSpPr>
        <p:spPr>
          <a:xfrm>
            <a:off x="485192" y="1847461"/>
            <a:ext cx="3918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quanto a lungo tu possa vivere,</a:t>
            </a:r>
          </a:p>
          <a:p>
            <a:r>
              <a:rPr lang="it-IT" dirty="0"/>
              <a:t>la terra non è angusta</a:t>
            </a:r>
          </a:p>
          <a:p>
            <a:r>
              <a:rPr lang="it-IT" dirty="0"/>
              <a:t>Per l’uomo che avanzi (passi) desideroso e timoroso insieme, in coscienza (mentre pensa)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vece vostra mi fanno compagnia</a:t>
            </a:r>
          </a:p>
          <a:p>
            <a:r>
              <a:rPr lang="it-IT" dirty="0"/>
              <a:t>Uno sciacallo svelto, una pantera liscia (</a:t>
            </a:r>
            <a:r>
              <a:rPr lang="it-IT" dirty="0" err="1"/>
              <a:t>zuhlul</a:t>
            </a:r>
            <a:r>
              <a:rPr lang="it-IT" dirty="0"/>
              <a:t>)</a:t>
            </a:r>
          </a:p>
          <a:p>
            <a:r>
              <a:rPr lang="it-IT" dirty="0"/>
              <a:t>E una iena dalla spessa criniera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82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8B101B-CC44-4E92-A7F2-6E3E6A15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79102" y="1632857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970191-D65E-4BD1-92AF-D8C27F428F96}"/>
              </a:ext>
            </a:extLst>
          </p:cNvPr>
          <p:cNvSpPr txBox="1"/>
          <p:nvPr/>
        </p:nvSpPr>
        <p:spPr>
          <a:xfrm>
            <a:off x="1166327" y="793102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(p.26)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4A9B77-D082-451F-8DE5-B4E09E3CD9C8}"/>
              </a:ext>
            </a:extLst>
          </p:cNvPr>
          <p:cNvSpPr txBox="1"/>
          <p:nvPr/>
        </p:nvSpPr>
        <p:spPr>
          <a:xfrm>
            <a:off x="914400" y="1436914"/>
            <a:ext cx="37229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[sono] uno struzzo pauroso </a:t>
            </a:r>
          </a:p>
          <a:p>
            <a:r>
              <a:rPr lang="it-IT" dirty="0"/>
              <a:t>Nel cui cuore una allodola sale e scende</a:t>
            </a:r>
          </a:p>
          <a:p>
            <a:endParaRPr lang="it-IT" dirty="0"/>
          </a:p>
          <a:p>
            <a:r>
              <a:rPr lang="it-IT" dirty="0"/>
              <a:t>Non uno che resta indietro a civettare</a:t>
            </a:r>
          </a:p>
          <a:p>
            <a:r>
              <a:rPr lang="it-IT" dirty="0"/>
              <a:t>Nell’accampamento, uno che va e viene e si mette il kohl,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Non sono un malaticcio (‘</a:t>
            </a:r>
            <a:r>
              <a:rPr lang="it-IT" dirty="0" err="1"/>
              <a:t>illa_malattia</a:t>
            </a:r>
            <a:r>
              <a:rPr lang="it-IT" dirty="0"/>
              <a:t>)</a:t>
            </a:r>
          </a:p>
          <a:p>
            <a:r>
              <a:rPr lang="it-IT" dirty="0"/>
              <a:t>Che non ne fa una buona</a:t>
            </a:r>
          </a:p>
          <a:p>
            <a:r>
              <a:rPr lang="it-IT" dirty="0"/>
              <a:t>Che si spaventa alla minima minaccia</a:t>
            </a:r>
          </a:p>
          <a:p>
            <a:endParaRPr lang="it-IT" dirty="0"/>
          </a:p>
          <a:p>
            <a:r>
              <a:rPr lang="it-IT" dirty="0"/>
              <a:t>Non sono un pauroso della tenebra </a:t>
            </a:r>
          </a:p>
          <a:p>
            <a:r>
              <a:rPr lang="it-IT" dirty="0"/>
              <a:t>Quando la sua cavalcatura affronta una solitudine infinita</a:t>
            </a:r>
          </a:p>
        </p:txBody>
      </p:sp>
    </p:spTree>
    <p:extLst>
      <p:ext uri="{BB962C8B-B14F-4D97-AF65-F5344CB8AC3E}">
        <p14:creationId xmlns:p14="http://schemas.microsoft.com/office/powerpoint/2010/main" val="960940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1956</Words>
  <Application>Microsoft Office PowerPoint</Application>
  <PresentationFormat>Widescreen</PresentationFormat>
  <Paragraphs>212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Arial Nova</vt:lpstr>
      <vt:lpstr>Bahnschrift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Il nasīb nella poesia preislamica: ESEMPI DI INTERTESTUALITA’ / GERMINAZIONE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Caratteristiche formali generali</vt:lpstr>
      <vt:lpstr>Sure meccane e sure medinesi</vt:lpstr>
      <vt:lpstr>Presentazione standard di PowerPoint</vt:lpstr>
      <vt:lpstr>Il Corano: ricezione e canonizzazione</vt:lpstr>
      <vt:lpstr>Fonti scritte nel primo periodo ISLAMICO (Capezzone)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elena paniconi</dc:creator>
  <cp:lastModifiedBy>maria elena paniconi</cp:lastModifiedBy>
  <cp:revision>51</cp:revision>
  <dcterms:created xsi:type="dcterms:W3CDTF">2020-09-28T20:04:07Z</dcterms:created>
  <dcterms:modified xsi:type="dcterms:W3CDTF">2020-10-13T20:14:56Z</dcterms:modified>
</cp:coreProperties>
</file>