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omments/comment1.xml" ContentType="application/vnd.openxmlformats-officedocument.presentationml.comment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6" r:id="rId2"/>
    <p:sldId id="294" r:id="rId3"/>
    <p:sldId id="291" r:id="rId4"/>
    <p:sldId id="309" r:id="rId5"/>
    <p:sldId id="310" r:id="rId6"/>
    <p:sldId id="312" r:id="rId7"/>
    <p:sldId id="295" r:id="rId8"/>
    <p:sldId id="296" r:id="rId9"/>
    <p:sldId id="297" r:id="rId10"/>
    <p:sldId id="299" r:id="rId11"/>
    <p:sldId id="311" r:id="rId12"/>
    <p:sldId id="306" r:id="rId13"/>
    <p:sldId id="307" r:id="rId14"/>
    <p:sldId id="300" r:id="rId15"/>
    <p:sldId id="303" r:id="rId16"/>
    <p:sldId id="304" r:id="rId17"/>
    <p:sldId id="302" r:id="rId18"/>
    <p:sldId id="301" r:id="rId19"/>
    <p:sldId id="305" r:id="rId20"/>
    <p:sldId id="290" r:id="rId21"/>
    <p:sldId id="292" r:id="rId22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ria elena paniconi" initials="mep" lastIdx="2" clrIdx="0">
    <p:extLst>
      <p:ext uri="{19B8F6BF-5375-455C-9EA6-DF929625EA0E}">
        <p15:presenceInfo xmlns:p15="http://schemas.microsoft.com/office/powerpoint/2012/main" userId="fd500306780f37f8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ile me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Stile medio 2 - Color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3633" autoAdjust="0"/>
  </p:normalViewPr>
  <p:slideViewPr>
    <p:cSldViewPr snapToGrid="0">
      <p:cViewPr varScale="1">
        <p:scale>
          <a:sx n="81" d="100"/>
          <a:sy n="81" d="100"/>
        </p:scale>
        <p:origin x="725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0-09-28T22:46:30.792" idx="1">
    <p:pos x="10" y="10"/>
    <p:text/>
    <p:extLst>
      <p:ext uri="{C676402C-5697-4E1C-873F-D02D1690AC5C}">
        <p15:threadingInfo xmlns:p15="http://schemas.microsoft.com/office/powerpoint/2012/main" timeZoneBias="-120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09F70B-D091-4FC8-859D-164B9146C4FC}" type="datetimeFigureOut">
              <a:rPr lang="it-IT" smtClean="0"/>
              <a:t>13/10/2020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562CF2-9FCF-4419-AD24-0EAEB364722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000316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562CF2-9FCF-4419-AD24-0EAEB3647222}" type="slidenum">
              <a:rPr lang="it-IT" smtClean="0"/>
              <a:t>13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894370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3F0FA48-F9E2-42A4-8E7D-7751EBF016D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B44812B9-068D-48BC-874B-FE3EC84FAA8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482C35F-810C-4425-884F-2025660391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E72835-1A4A-427D-AAA8-A64FF6D6A2F0}" type="datetimeFigureOut">
              <a:rPr lang="it-IT" smtClean="0"/>
              <a:t>13/10/2020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F87FD18-E234-4C18-9D39-1023A94BAC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049EAFEF-A251-465E-ABB1-45E27295DE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81E72-87F5-4413-AF9A-898F16210E3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28395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FD5E65A-A016-462F-AD6F-1F6CC77B25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BA08F022-0B70-4AF2-B0F8-41DBFF3F5F6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F9C9E1C-B8C8-4EEF-8772-471BE4C4A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E72835-1A4A-427D-AAA8-A64FF6D6A2F0}" type="datetimeFigureOut">
              <a:rPr lang="it-IT" smtClean="0"/>
              <a:t>13/10/2020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F131CFF-22A9-4F64-BAEB-8DA8925F4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E7259D3-3CA3-4FBF-8EEB-BEF221A026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81E72-87F5-4413-AF9A-898F16210E3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009008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3725A479-AA78-433E-9A44-D82AFA4CB36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F24A235B-00FE-4677-A181-3D0A8CA716A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FC2E512-8184-4390-B1DF-C17E410D51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E72835-1A4A-427D-AAA8-A64FF6D6A2F0}" type="datetimeFigureOut">
              <a:rPr lang="it-IT" smtClean="0"/>
              <a:t>13/10/2020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401F9C2-CB5F-4EBC-9F21-29FCD20913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00C4EC8-3CB6-4B25-9EBF-8DF8B099D4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81E72-87F5-4413-AF9A-898F16210E3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832061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F917B03-79C5-4CDA-92D6-180AC80107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7F64DB6-3271-45CE-96E8-4AB26122E7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AC2060D-3103-4354-A201-67978D3862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E72835-1A4A-427D-AAA8-A64FF6D6A2F0}" type="datetimeFigureOut">
              <a:rPr lang="it-IT" smtClean="0"/>
              <a:t>13/10/2020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5BFE7A4D-B358-4681-98F9-E33B8514DE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EC36A78-069B-4E35-BEB3-696B06B43C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81E72-87F5-4413-AF9A-898F16210E3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621922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C63CFF9-4103-42E4-A2A1-E09D4A8B40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957F372C-3D5C-45E5-AE13-185C567951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8CB699F-58D0-412D-8742-323BE008D6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E72835-1A4A-427D-AAA8-A64FF6D6A2F0}" type="datetimeFigureOut">
              <a:rPr lang="it-IT" smtClean="0"/>
              <a:t>13/10/2020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F916CF0-F620-4609-8B2E-256F8F307C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CB4CEB7-9B99-47F5-AEC5-4611915256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81E72-87F5-4413-AF9A-898F16210E3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295766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B1E9965-F52B-450A-8C5C-0B279FECF7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3F13434-DC40-4407-99F6-B537BD703AF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82AB8AA5-556B-480F-A58F-B58542A2DB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63D254C9-1ECB-40D7-B83E-3C434C7B86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E72835-1A4A-427D-AAA8-A64FF6D6A2F0}" type="datetimeFigureOut">
              <a:rPr lang="it-IT" smtClean="0"/>
              <a:t>13/10/2020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D37AE515-3FCD-4C66-A239-1E7C72E283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1D29B7F2-1B73-46BD-B93A-2E7BA0AE61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81E72-87F5-4413-AF9A-898F16210E3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653213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D03FB3F-8982-4FC0-A85B-B5B7331058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0B27E051-22A2-4F44-AD9F-28D75FF1E8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F4EB9499-596C-4F6F-BAA4-E76E60C7F8B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C957FC58-15B2-4B09-880B-95115A0300D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90DB5278-86D3-4E7C-BE6F-81F917E1B53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A6BE21E4-B305-4145-A1B4-A5C0F19843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E72835-1A4A-427D-AAA8-A64FF6D6A2F0}" type="datetimeFigureOut">
              <a:rPr lang="it-IT" smtClean="0"/>
              <a:t>13/10/2020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24C7F68B-F4E7-4587-BF99-37B70ECA2A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82244758-3835-433D-8E12-D0A1314E5B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81E72-87F5-4413-AF9A-898F16210E3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577405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BA7A48E-2AFF-4689-A14E-FBCB077B7C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952344D9-3E77-40B3-A136-029E1DE46B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E72835-1A4A-427D-AAA8-A64FF6D6A2F0}" type="datetimeFigureOut">
              <a:rPr lang="it-IT" smtClean="0"/>
              <a:t>13/10/2020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55EB17EE-6A23-48A8-9003-3694E092AD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E5F4993A-D167-433E-9A39-9578FB8FD0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81E72-87F5-4413-AF9A-898F16210E3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32361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156911ED-D9E6-4A3F-B4C7-F343F68714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E72835-1A4A-427D-AAA8-A64FF6D6A2F0}" type="datetimeFigureOut">
              <a:rPr lang="it-IT" smtClean="0"/>
              <a:t>13/10/2020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CC67D85F-6120-4479-8E63-EF43BB686D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9A2BB33F-E324-4A24-9C50-1454D5372D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81E72-87F5-4413-AF9A-898F16210E3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11830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2C3BEB7-28A3-4052-9583-8EB7A4EEB1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4EBC9C4-25F7-4931-BA19-38D47AD528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6A81FAD9-96E1-4A4E-9701-3ACBABD574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8EDE3CD9-33D4-4375-B026-35C7E7EA6F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E72835-1A4A-427D-AAA8-A64FF6D6A2F0}" type="datetimeFigureOut">
              <a:rPr lang="it-IT" smtClean="0"/>
              <a:t>13/10/2020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B5438249-4B81-409A-BF41-E5AAEBB7FA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90D7AE75-32F3-44FF-86E8-DF5ABF367F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81E72-87F5-4413-AF9A-898F16210E3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343777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F645EB1-8D62-41A1-8D29-87BC6317D0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C651FA02-E472-4B72-AAF2-0D430DE17F1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5138C5FA-7333-464E-A940-A04A00281B3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90E54D73-EBEA-4764-A9EB-C57E3A64CA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E72835-1A4A-427D-AAA8-A64FF6D6A2F0}" type="datetimeFigureOut">
              <a:rPr lang="it-IT" smtClean="0"/>
              <a:t>13/10/2020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B2FE26C9-FF00-49BC-B95D-07FFEB9DF2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A0419CF7-3CF3-44D9-8CA0-4A1C355002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81E72-87F5-4413-AF9A-898F16210E3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83809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28651185-FE41-4155-B240-DC3B4D5987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1C27CDA9-D1A2-480F-AB06-0A972698E1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33AA398C-0C3A-4540-A032-716709AFB02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E72835-1A4A-427D-AAA8-A64FF6D6A2F0}" type="datetimeFigureOut">
              <a:rPr lang="it-IT" smtClean="0"/>
              <a:t>13/10/2020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14A268A-661D-4BBD-8DDF-E92AAA5FCD9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3BBEA9A-A6C1-40E5-96CD-980D5148BC4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181E72-87F5-4413-AF9A-898F16210E3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08669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1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462FEAF9-F411-45D5-B0F8-C7E2022909A5}"/>
              </a:ext>
            </a:extLst>
          </p:cNvPr>
          <p:cNvSpPr txBox="1"/>
          <p:nvPr/>
        </p:nvSpPr>
        <p:spPr>
          <a:xfrm>
            <a:off x="0" y="1156996"/>
            <a:ext cx="11877869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i="1" dirty="0"/>
              <a:t>La poesia Preislamica (2)</a:t>
            </a:r>
          </a:p>
          <a:p>
            <a:pPr algn="ctr"/>
            <a:r>
              <a:rPr lang="it-IT" sz="3200" i="1" dirty="0"/>
              <a:t>(I Banditi del deserto : </a:t>
            </a:r>
            <a:r>
              <a:rPr lang="it-IT" sz="3200" i="1" dirty="0" err="1"/>
              <a:t>Shanfara</a:t>
            </a:r>
            <a:r>
              <a:rPr lang="it-IT" sz="3200" i="1" dirty="0"/>
              <a:t> e ‘</a:t>
            </a:r>
            <a:r>
              <a:rPr lang="it-IT" sz="3200" i="1" dirty="0" err="1"/>
              <a:t>Urwa</a:t>
            </a:r>
            <a:r>
              <a:rPr lang="it-IT" sz="3200" i="1" dirty="0"/>
              <a:t> </a:t>
            </a:r>
            <a:r>
              <a:rPr lang="it-IT" sz="3200" i="1" dirty="0" err="1"/>
              <a:t>ibn</a:t>
            </a:r>
            <a:r>
              <a:rPr lang="it-IT" sz="3200" i="1" dirty="0"/>
              <a:t> al-</a:t>
            </a:r>
            <a:r>
              <a:rPr lang="it-IT" sz="3200" i="1" dirty="0" err="1"/>
              <a:t>Ward</a:t>
            </a:r>
            <a:r>
              <a:rPr lang="it-IT" sz="3200" i="1" dirty="0"/>
              <a:t>) </a:t>
            </a:r>
          </a:p>
          <a:p>
            <a:pPr algn="ctr"/>
            <a:endParaRPr lang="it-IT" sz="3200" i="1" dirty="0"/>
          </a:p>
          <a:p>
            <a:pPr algn="ctr"/>
            <a:r>
              <a:rPr lang="it-IT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⸙⸙⸙</a:t>
            </a:r>
            <a:endParaRPr lang="it-IT" sz="3200" i="1" dirty="0"/>
          </a:p>
          <a:p>
            <a:pPr algn="ctr"/>
            <a:r>
              <a:rPr lang="it-IT" sz="3200" i="1" dirty="0"/>
              <a:t>Aspetti letterari nel Corano</a:t>
            </a:r>
          </a:p>
        </p:txBody>
      </p:sp>
      <p:sp>
        <p:nvSpPr>
          <p:cNvPr id="2" name="Stella a 4 punte 1">
            <a:extLst>
              <a:ext uri="{FF2B5EF4-FFF2-40B4-BE49-F238E27FC236}">
                <a16:creationId xmlns:a16="http://schemas.microsoft.com/office/drawing/2014/main" id="{755F5628-B414-4306-AC02-5326FBF65B50}"/>
              </a:ext>
            </a:extLst>
          </p:cNvPr>
          <p:cNvSpPr/>
          <p:nvPr/>
        </p:nvSpPr>
        <p:spPr>
          <a:xfrm>
            <a:off x="5169160" y="2836507"/>
            <a:ext cx="45719" cy="45719"/>
          </a:xfrm>
          <a:prstGeom prst="star4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342346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3E9AB15D-4937-4E9A-A86D-B6C13B2480F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5995" t="8163" r="29347" b="-9104"/>
          <a:stretch/>
        </p:blipFill>
        <p:spPr>
          <a:xfrm>
            <a:off x="3918332" y="369332"/>
            <a:ext cx="9136890" cy="6858000"/>
          </a:xfrm>
          <a:prstGeom prst="rect">
            <a:avLst/>
          </a:prstGeom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8FED389B-2792-42FA-9A8A-AFE474046684}"/>
              </a:ext>
            </a:extLst>
          </p:cNvPr>
          <p:cNvSpPr txBox="1"/>
          <p:nvPr/>
        </p:nvSpPr>
        <p:spPr>
          <a:xfrm>
            <a:off x="965524" y="84435"/>
            <a:ext cx="25717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p.30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B05D869F-BFBD-42EF-A145-7CFB55A1F3D2}"/>
              </a:ext>
            </a:extLst>
          </p:cNvPr>
          <p:cNvSpPr txBox="1"/>
          <p:nvPr/>
        </p:nvSpPr>
        <p:spPr>
          <a:xfrm>
            <a:off x="765557" y="474345"/>
            <a:ext cx="3153747" cy="646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Un’anima fiera come la mia </a:t>
            </a:r>
          </a:p>
          <a:p>
            <a:r>
              <a:rPr lang="it-IT" dirty="0"/>
              <a:t>Non continuerebbe a darmi vita (non starebbe più con me)</a:t>
            </a:r>
          </a:p>
          <a:p>
            <a:endParaRPr lang="it-IT" dirty="0"/>
          </a:p>
          <a:p>
            <a:r>
              <a:rPr lang="it-IT" dirty="0"/>
              <a:t>Se mi occorresse di subire affronti </a:t>
            </a:r>
          </a:p>
          <a:p>
            <a:r>
              <a:rPr lang="it-IT" dirty="0"/>
              <a:t>[resterebbe] giusto il tempo necessario a spostarmi altrove</a:t>
            </a:r>
          </a:p>
          <a:p>
            <a:endParaRPr lang="it-IT" dirty="0"/>
          </a:p>
          <a:p>
            <a:r>
              <a:rPr lang="it-IT" dirty="0"/>
              <a:t>So serrare la fame tra le pieghe delle mie viscere </a:t>
            </a:r>
          </a:p>
          <a:p>
            <a:r>
              <a:rPr lang="it-IT" dirty="0"/>
              <a:t>Come la tessitrice attorciglia il filo alle sue dita. </a:t>
            </a:r>
          </a:p>
          <a:p>
            <a:endParaRPr lang="it-IT" dirty="0"/>
          </a:p>
          <a:p>
            <a:r>
              <a:rPr lang="it-IT" dirty="0"/>
              <a:t>Parto al mattino dopo un magro pasto come uno sciacallo dai  fianchi magri</a:t>
            </a:r>
          </a:p>
          <a:p>
            <a:endParaRPr lang="it-IT" dirty="0"/>
          </a:p>
          <a:p>
            <a:r>
              <a:rPr lang="it-IT" dirty="0"/>
              <a:t>Incede affamato controvento</a:t>
            </a:r>
          </a:p>
          <a:p>
            <a:r>
              <a:rPr lang="it-IT" dirty="0"/>
              <a:t>Cala sulla vale a trotto leggero [quando il cibo lo distoglie egli lancia un richiamo e i suoi simili, smagriti, rispondono]</a:t>
            </a:r>
          </a:p>
        </p:txBody>
      </p:sp>
    </p:spTree>
    <p:extLst>
      <p:ext uri="{BB962C8B-B14F-4D97-AF65-F5344CB8AC3E}">
        <p14:creationId xmlns:p14="http://schemas.microsoft.com/office/powerpoint/2010/main" val="38938790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>
            <a:extLst>
              <a:ext uri="{FF2B5EF4-FFF2-40B4-BE49-F238E27FC236}">
                <a16:creationId xmlns:a16="http://schemas.microsoft.com/office/drawing/2014/main" id="{C54DF3A5-5D5C-4CF3-9179-A1296760A9A5}"/>
              </a:ext>
            </a:extLst>
          </p:cNvPr>
          <p:cNvSpPr txBox="1"/>
          <p:nvPr/>
        </p:nvSpPr>
        <p:spPr>
          <a:xfrm>
            <a:off x="811763" y="513184"/>
            <a:ext cx="8334569" cy="54784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4400" dirty="0">
                <a:solidFill>
                  <a:srgbClr val="FF0000"/>
                </a:solidFill>
                <a:latin typeface="Arial Nova" panose="020B0504020202020204" pitchFamily="34" charset="0"/>
              </a:rPr>
              <a:t>‘</a:t>
            </a:r>
            <a:r>
              <a:rPr lang="it-IT" sz="4400" dirty="0" err="1">
                <a:solidFill>
                  <a:srgbClr val="FF0000"/>
                </a:solidFill>
                <a:latin typeface="Arial Nova" panose="020B0504020202020204" pitchFamily="34" charset="0"/>
              </a:rPr>
              <a:t>Urwa</a:t>
            </a:r>
            <a:r>
              <a:rPr lang="it-IT" sz="4400" dirty="0">
                <a:solidFill>
                  <a:srgbClr val="FF0000"/>
                </a:solidFill>
                <a:latin typeface="Arial Nova" panose="020B0504020202020204" pitchFamily="34" charset="0"/>
              </a:rPr>
              <a:t> </a:t>
            </a:r>
            <a:r>
              <a:rPr lang="it-IT" sz="4400" dirty="0" err="1">
                <a:solidFill>
                  <a:srgbClr val="FF0000"/>
                </a:solidFill>
                <a:latin typeface="Arial Nova" panose="020B0504020202020204" pitchFamily="34" charset="0"/>
              </a:rPr>
              <a:t>ibn</a:t>
            </a:r>
            <a:r>
              <a:rPr lang="it-IT" sz="4400" dirty="0">
                <a:solidFill>
                  <a:srgbClr val="FF0000"/>
                </a:solidFill>
                <a:latin typeface="Arial Nova" panose="020B0504020202020204" pitchFamily="34" charset="0"/>
              </a:rPr>
              <a:t> al-</a:t>
            </a:r>
            <a:r>
              <a:rPr lang="it-IT" sz="4400" dirty="0" err="1">
                <a:solidFill>
                  <a:srgbClr val="FF0000"/>
                </a:solidFill>
                <a:latin typeface="Arial Nova" panose="020B0504020202020204" pitchFamily="34" charset="0"/>
              </a:rPr>
              <a:t>ward</a:t>
            </a:r>
            <a:endParaRPr lang="it-IT" sz="4400" dirty="0">
              <a:solidFill>
                <a:srgbClr val="FF0000"/>
              </a:solidFill>
              <a:latin typeface="Arial Nova" panose="020B0504020202020204" pitchFamily="34" charset="0"/>
            </a:endParaRPr>
          </a:p>
          <a:p>
            <a:endParaRPr lang="it-IT" dirty="0">
              <a:solidFill>
                <a:srgbClr val="FF0000"/>
              </a:solidFill>
              <a:latin typeface="Arial Nova" panose="020B0504020202020204" pitchFamily="34" charset="0"/>
            </a:endParaRPr>
          </a:p>
          <a:p>
            <a:r>
              <a:rPr lang="it-IT" b="1" i="0" dirty="0" err="1">
                <a:solidFill>
                  <a:srgbClr val="202122"/>
                </a:solidFill>
                <a:effectLst/>
                <a:latin typeface="Arial Nova" panose="020B0504020202020204" pitchFamily="34" charset="0"/>
              </a:rPr>
              <a:t>ʿUrwa</a:t>
            </a:r>
            <a:r>
              <a:rPr lang="it-IT" b="1" i="0" dirty="0">
                <a:solidFill>
                  <a:srgbClr val="202122"/>
                </a:solidFill>
                <a:effectLst/>
                <a:latin typeface="Arial Nova" panose="020B0504020202020204" pitchFamily="34" charset="0"/>
              </a:rPr>
              <a:t> </a:t>
            </a:r>
            <a:r>
              <a:rPr lang="it-IT" b="1" i="0" dirty="0" err="1">
                <a:solidFill>
                  <a:srgbClr val="202122"/>
                </a:solidFill>
                <a:effectLst/>
                <a:latin typeface="Arial Nova" panose="020B0504020202020204" pitchFamily="34" charset="0"/>
              </a:rPr>
              <a:t>ibn</a:t>
            </a:r>
            <a:r>
              <a:rPr lang="it-IT" b="1" i="0" dirty="0">
                <a:solidFill>
                  <a:srgbClr val="202122"/>
                </a:solidFill>
                <a:effectLst/>
                <a:latin typeface="Arial Nova" panose="020B0504020202020204" pitchFamily="34" charset="0"/>
              </a:rPr>
              <a:t> al-</a:t>
            </a:r>
            <a:r>
              <a:rPr lang="it-IT" b="1" i="0" dirty="0" err="1">
                <a:solidFill>
                  <a:srgbClr val="202122"/>
                </a:solidFill>
                <a:effectLst/>
                <a:latin typeface="Arial Nova" panose="020B0504020202020204" pitchFamily="34" charset="0"/>
              </a:rPr>
              <a:t>Ward</a:t>
            </a:r>
            <a:r>
              <a:rPr lang="it-IT" b="1" i="0" dirty="0">
                <a:solidFill>
                  <a:srgbClr val="202122"/>
                </a:solidFill>
                <a:effectLst/>
                <a:latin typeface="Arial Nova" panose="020B0504020202020204" pitchFamily="34" charset="0"/>
              </a:rPr>
              <a:t> al-</a:t>
            </a:r>
            <a:r>
              <a:rPr lang="it-IT" b="1" i="0" dirty="0" err="1">
                <a:solidFill>
                  <a:srgbClr val="202122"/>
                </a:solidFill>
                <a:effectLst/>
                <a:latin typeface="Arial Nova" panose="020B0504020202020204" pitchFamily="34" charset="0"/>
              </a:rPr>
              <a:t>ʿAbsī</a:t>
            </a:r>
            <a:r>
              <a:rPr lang="it-IT" b="0" i="0" dirty="0">
                <a:solidFill>
                  <a:srgbClr val="202122"/>
                </a:solidFill>
                <a:effectLst/>
                <a:latin typeface="Arial Nova" panose="020B0504020202020204" pitchFamily="34" charset="0"/>
              </a:rPr>
              <a:t>  </a:t>
            </a:r>
            <a:r>
              <a:rPr lang="ar-AE" b="0" i="0" dirty="0">
                <a:solidFill>
                  <a:srgbClr val="202122"/>
                </a:solidFill>
                <a:effectLst/>
                <a:latin typeface="Arial Nova" panose="020B0504020202020204" pitchFamily="34" charset="0"/>
              </a:rPr>
              <a:t>ﻋﺮﻭة ﺑﻦ ﺍﻟﻮﺭﺩ</a:t>
            </a:r>
            <a:r>
              <a:rPr lang="it-IT" b="0" i="0" dirty="0">
                <a:solidFill>
                  <a:srgbClr val="202122"/>
                </a:solidFill>
                <a:effectLst/>
                <a:latin typeface="Arial Nova" panose="020B0504020202020204" pitchFamily="34" charset="0"/>
              </a:rPr>
              <a:t> </a:t>
            </a:r>
          </a:p>
          <a:p>
            <a:endParaRPr lang="it-IT" dirty="0">
              <a:solidFill>
                <a:srgbClr val="202122"/>
              </a:solidFill>
              <a:latin typeface="Arial Nova" panose="020B0504020202020204" pitchFamily="34" charset="0"/>
            </a:endParaRPr>
          </a:p>
          <a:p>
            <a:endParaRPr lang="it-IT" b="0" i="0" dirty="0">
              <a:solidFill>
                <a:srgbClr val="202122"/>
              </a:solidFill>
              <a:effectLst/>
              <a:latin typeface="Arial Nova" panose="020B05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b="0" i="0" dirty="0">
                <a:solidFill>
                  <a:srgbClr val="202122"/>
                </a:solidFill>
                <a:effectLst/>
                <a:latin typeface="Arial Nova" panose="020B0504020202020204" pitchFamily="34" charset="0"/>
              </a:rPr>
              <a:t>Originario, come ‘Antar Ibn </a:t>
            </a:r>
            <a:r>
              <a:rPr lang="it-IT" b="0" i="0" dirty="0" err="1">
                <a:solidFill>
                  <a:srgbClr val="202122"/>
                </a:solidFill>
                <a:effectLst/>
                <a:latin typeface="Arial Nova" panose="020B0504020202020204" pitchFamily="34" charset="0"/>
              </a:rPr>
              <a:t>Shaddad</a:t>
            </a:r>
            <a:r>
              <a:rPr lang="it-IT" b="0" i="0" dirty="0">
                <a:solidFill>
                  <a:srgbClr val="202122"/>
                </a:solidFill>
                <a:effectLst/>
                <a:latin typeface="Arial Nova" panose="020B0504020202020204" pitchFamily="34" charset="0"/>
              </a:rPr>
              <a:t>, </a:t>
            </a:r>
            <a:r>
              <a:rPr lang="it-IT" b="0" i="0" dirty="0" err="1">
                <a:solidFill>
                  <a:srgbClr val="202122"/>
                </a:solidFill>
                <a:effectLst/>
                <a:latin typeface="Arial Nova" panose="020B0504020202020204" pitchFamily="34" charset="0"/>
              </a:rPr>
              <a:t>dell</a:t>
            </a:r>
            <a:r>
              <a:rPr lang="it-IT" b="0" i="0" dirty="0">
                <a:solidFill>
                  <a:srgbClr val="202122"/>
                </a:solidFill>
                <a:effectLst/>
                <a:latin typeface="Arial Nova" panose="020B0504020202020204" pitchFamily="34" charset="0"/>
              </a:rPr>
              <a:t> tribù dei </a:t>
            </a:r>
            <a:r>
              <a:rPr lang="it-IT" b="0" i="0" dirty="0" err="1">
                <a:solidFill>
                  <a:srgbClr val="202122"/>
                </a:solidFill>
                <a:effectLst/>
                <a:latin typeface="Arial Nova" panose="020B0504020202020204" pitchFamily="34" charset="0"/>
              </a:rPr>
              <a:t>Banu</a:t>
            </a:r>
            <a:r>
              <a:rPr lang="it-IT" b="0" i="0" dirty="0">
                <a:solidFill>
                  <a:srgbClr val="202122"/>
                </a:solidFill>
                <a:effectLst/>
                <a:latin typeface="Arial Nova" panose="020B0504020202020204" pitchFamily="34" charset="0"/>
              </a:rPr>
              <a:t> ‘Abs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dirty="0">
              <a:solidFill>
                <a:srgbClr val="202122"/>
              </a:solidFill>
              <a:latin typeface="Arial Nova" panose="020B05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b="0" i="0" dirty="0">
                <a:solidFill>
                  <a:srgbClr val="202122"/>
                </a:solidFill>
                <a:effectLst/>
                <a:latin typeface="Arial Nova" panose="020B0504020202020204" pitchFamily="34" charset="0"/>
              </a:rPr>
              <a:t>Canta la vita nel deserto, e le razzie contro tribù arabe rivali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dirty="0">
              <a:solidFill>
                <a:srgbClr val="202122"/>
              </a:solidFill>
              <a:latin typeface="Arial Nova" panose="020B05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b="0" i="0" dirty="0">
                <a:solidFill>
                  <a:srgbClr val="202122"/>
                </a:solidFill>
                <a:effectLst/>
                <a:latin typeface="Arial Nova" panose="020B0504020202020204" pitchFamily="34" charset="0"/>
              </a:rPr>
              <a:t>Canta i valori nobili della </a:t>
            </a:r>
            <a:r>
              <a:rPr lang="it-IT" b="1" i="1" dirty="0" err="1">
                <a:solidFill>
                  <a:srgbClr val="202122"/>
                </a:solidFill>
                <a:effectLst/>
                <a:latin typeface="Arial Nova" panose="020B0504020202020204" pitchFamily="34" charset="0"/>
              </a:rPr>
              <a:t>muruwwa</a:t>
            </a:r>
            <a:r>
              <a:rPr lang="it-IT" b="0" i="0" dirty="0">
                <a:solidFill>
                  <a:srgbClr val="202122"/>
                </a:solidFill>
                <a:effectLst/>
                <a:latin typeface="Arial Nova" panose="020B0504020202020204" pitchFamily="34" charset="0"/>
              </a:rPr>
              <a:t> </a:t>
            </a:r>
            <a:r>
              <a:rPr lang="ar-AE" b="0" i="0" dirty="0">
                <a:solidFill>
                  <a:srgbClr val="202122"/>
                </a:solidFill>
                <a:effectLst/>
                <a:latin typeface="Arial Nova" panose="020B0504020202020204" pitchFamily="34" charset="0"/>
              </a:rPr>
              <a:t>‎</a:t>
            </a:r>
            <a:r>
              <a:rPr lang="it-IT" b="0" i="0" dirty="0">
                <a:solidFill>
                  <a:srgbClr val="202122"/>
                </a:solidFill>
                <a:effectLst/>
                <a:latin typeface="Arial Nova" panose="020B0504020202020204" pitchFamily="34" charset="0"/>
              </a:rPr>
              <a:t>preislamica</a:t>
            </a:r>
            <a:r>
              <a:rPr lang="it-IT" sz="1800" dirty="0">
                <a:solidFill>
                  <a:srgbClr val="FF0000"/>
                </a:solidFill>
                <a:latin typeface="Arial Nova" panose="020B0504020202020204" pitchFamily="34" charset="0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dirty="0">
              <a:solidFill>
                <a:srgbClr val="FF0000"/>
              </a:solidFill>
              <a:latin typeface="Arial Nova" panose="020B0504020202020204" pitchFamily="34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it-IT" b="0" i="1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fakhr</a:t>
            </a:r>
            <a:r>
              <a:rPr lang="it-IT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, la magnificazione della stirpe;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it-IT" b="0" i="1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ḥamāsa</a:t>
            </a:r>
            <a:r>
              <a:rPr lang="it-IT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, coraggio / sprezzo del pericolo;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it-IT" b="0" i="1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karam</a:t>
            </a:r>
            <a:r>
              <a:rPr lang="it-IT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sconfinata generosità e ospitalità;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it-IT" b="0" i="1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ʿirḍ</a:t>
            </a:r>
            <a:r>
              <a:rPr lang="it-IT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, senso dell’onore;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it-IT" b="0" i="1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ṣabr</a:t>
            </a:r>
            <a:r>
              <a:rPr lang="it-IT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, pazienza che l'uomo deve esprimere nelle avversità;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it-IT" b="0" i="1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ḥilm</a:t>
            </a:r>
            <a:r>
              <a:rPr lang="it-IT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, autocontrollo.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it-IT" dirty="0">
              <a:solidFill>
                <a:srgbClr val="FF0000"/>
              </a:solidFill>
              <a:latin typeface="Arial Nova" panose="020B05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31046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6AFB136C-7E34-42CA-B7E0-EAAFF2F6674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864" t="14238" r="-4933" b="-302"/>
          <a:stretch/>
        </p:blipFill>
        <p:spPr>
          <a:xfrm>
            <a:off x="998376" y="1233355"/>
            <a:ext cx="12443927" cy="6099181"/>
          </a:xfrm>
          <a:prstGeom prst="rect">
            <a:avLst/>
          </a:prstGeo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61443371-5EC7-442F-9716-348BA299DAAC}"/>
              </a:ext>
            </a:extLst>
          </p:cNvPr>
          <p:cNvSpPr txBox="1"/>
          <p:nvPr/>
        </p:nvSpPr>
        <p:spPr>
          <a:xfrm>
            <a:off x="842865" y="242596"/>
            <a:ext cx="11196735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dirty="0">
                <a:solidFill>
                  <a:srgbClr val="FF0000"/>
                </a:solidFill>
              </a:rPr>
              <a:t>‘</a:t>
            </a:r>
            <a:r>
              <a:rPr lang="it-IT" sz="3200" dirty="0" err="1">
                <a:solidFill>
                  <a:srgbClr val="FF0000"/>
                </a:solidFill>
              </a:rPr>
              <a:t>Urwa</a:t>
            </a:r>
            <a:r>
              <a:rPr lang="it-IT" sz="3200" dirty="0">
                <a:solidFill>
                  <a:srgbClr val="FF0000"/>
                </a:solidFill>
              </a:rPr>
              <a:t> </a:t>
            </a:r>
            <a:r>
              <a:rPr lang="it-IT" sz="3200" dirty="0" err="1">
                <a:solidFill>
                  <a:srgbClr val="FF0000"/>
                </a:solidFill>
              </a:rPr>
              <a:t>ibn</a:t>
            </a:r>
            <a:r>
              <a:rPr lang="it-IT" sz="3200" dirty="0">
                <a:solidFill>
                  <a:srgbClr val="FF0000"/>
                </a:solidFill>
              </a:rPr>
              <a:t> al-</a:t>
            </a:r>
            <a:r>
              <a:rPr lang="it-IT" sz="3200" dirty="0" err="1">
                <a:solidFill>
                  <a:srgbClr val="FF0000"/>
                </a:solidFill>
              </a:rPr>
              <a:t>ward</a:t>
            </a:r>
            <a:r>
              <a:rPr lang="it-IT" sz="3200" dirty="0">
                <a:solidFill>
                  <a:srgbClr val="FF0000"/>
                </a:solidFill>
              </a:rPr>
              <a:t> </a:t>
            </a:r>
          </a:p>
          <a:p>
            <a:r>
              <a:rPr lang="it-IT" sz="2400" dirty="0">
                <a:solidFill>
                  <a:srgbClr val="FF0000"/>
                </a:solidFill>
              </a:rPr>
              <a:t>(</a:t>
            </a:r>
            <a:r>
              <a:rPr lang="it-IT" sz="2400" i="1" dirty="0">
                <a:solidFill>
                  <a:srgbClr val="FF0000"/>
                </a:solidFill>
              </a:rPr>
              <a:t>Una voce nel deserto</a:t>
            </a:r>
            <a:r>
              <a:rPr lang="it-IT" sz="2400" dirty="0">
                <a:solidFill>
                  <a:srgbClr val="FF0000"/>
                </a:solidFill>
              </a:rPr>
              <a:t>, edizioni Ariele 2011, traduzione di Oriana Capezio) 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1774944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16BEEC99-5B24-4E56-ACF2-64DCB4C1079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3546" t="18368" r="-4363" b="1225"/>
          <a:stretch/>
        </p:blipFill>
        <p:spPr>
          <a:xfrm>
            <a:off x="629555" y="1197428"/>
            <a:ext cx="12720995" cy="6335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51130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32939F7C-ED0C-41E1-A3DC-5C5DCF844BA7}"/>
              </a:ext>
            </a:extLst>
          </p:cNvPr>
          <p:cNvSpPr txBox="1"/>
          <p:nvPr/>
        </p:nvSpPr>
        <p:spPr>
          <a:xfrm>
            <a:off x="1162050" y="876300"/>
            <a:ext cx="102393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rgbClr val="FF0000"/>
                </a:solidFill>
              </a:rPr>
              <a:t>«</a:t>
            </a:r>
            <a:r>
              <a:rPr lang="it-IT" sz="2400" dirty="0">
                <a:solidFill>
                  <a:srgbClr val="FF0000"/>
                </a:solidFill>
              </a:rPr>
              <a:t>ASPETTI LETTERARI» NEL CORANO: perché IL CORANO è TRADIZIONALMENTE SENTITO COME TESTO INFLUENTE ANCHE DAL PUNTO DI VISTA LETTERARIO? 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40CC230D-AD0C-4FBA-81E3-38D1095E1011}"/>
              </a:ext>
            </a:extLst>
          </p:cNvPr>
          <p:cNvSpPr txBox="1"/>
          <p:nvPr/>
        </p:nvSpPr>
        <p:spPr>
          <a:xfrm>
            <a:off x="876300" y="2486025"/>
            <a:ext cx="10525125" cy="27501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250000"/>
              </a:lnSpc>
              <a:buFont typeface="+mj-lt"/>
              <a:buAutoNum type="arabicPeriod"/>
            </a:pPr>
            <a:r>
              <a:rPr lang="it-IT" dirty="0"/>
              <a:t>IL CONCETTO DI «INIMITABILITA’ (</a:t>
            </a:r>
            <a:r>
              <a:rPr lang="it-IT" dirty="0" err="1"/>
              <a:t>i‘jàz</a:t>
            </a:r>
            <a:r>
              <a:rPr lang="it-IT" dirty="0"/>
              <a:t>) DEL CORANO» E LA SUA RICADUTA  NELLA RICEZIONE / ELABORAZIONE TEORICA SUL TESTO</a:t>
            </a:r>
          </a:p>
          <a:p>
            <a:pPr marL="342900" indent="-342900">
              <a:lnSpc>
                <a:spcPct val="250000"/>
              </a:lnSpc>
              <a:buFont typeface="+mj-lt"/>
              <a:buAutoNum type="arabicPeriod"/>
            </a:pPr>
            <a:r>
              <a:rPr lang="it-IT" dirty="0"/>
              <a:t>ASPETTI DI CONTINUA CITAZIONE E RIPRESA DEL TESTO CORANICO NELLA PRODUZIONE LETTERARIA </a:t>
            </a:r>
          </a:p>
          <a:p>
            <a:pPr marL="342900" indent="-342900">
              <a:lnSpc>
                <a:spcPct val="250000"/>
              </a:lnSpc>
              <a:buFont typeface="+mj-lt"/>
              <a:buAutoNum type="arabicPeriod"/>
            </a:pPr>
            <a:r>
              <a:rPr lang="it-IT" dirty="0"/>
              <a:t>OGGETTIVA PRESENZA DI STRUTTURE COMPOSITIVE E FIGURATIVE LETTERARIE NEL TESTO</a:t>
            </a:r>
          </a:p>
        </p:txBody>
      </p:sp>
    </p:spTree>
    <p:extLst>
      <p:ext uri="{BB962C8B-B14F-4D97-AF65-F5344CB8AC3E}">
        <p14:creationId xmlns:p14="http://schemas.microsoft.com/office/powerpoint/2010/main" val="37453659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571D5C6A-C07A-4B66-8ABE-E297BF1CDC4A}"/>
              </a:ext>
            </a:extLst>
          </p:cNvPr>
          <p:cNvSpPr txBox="1"/>
          <p:nvPr/>
        </p:nvSpPr>
        <p:spPr>
          <a:xfrm>
            <a:off x="685800" y="596384"/>
            <a:ext cx="11191873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3200" i="1" dirty="0">
                <a:latin typeface="Calibri" panose="020F0502020204030204" pitchFamily="34" charset="0"/>
                <a:cs typeface="Calibri" panose="020F0502020204030204" pitchFamily="34" charset="0"/>
              </a:rPr>
              <a:t>IL PROFETA MUHAMMAD E IL TEMPO DELLA RIVELAZIONE: cronologia</a:t>
            </a:r>
            <a:endParaRPr lang="it-IT" sz="3200" dirty="0"/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0CF634BB-1EC6-450C-9ADC-DB2181414521}"/>
              </a:ext>
            </a:extLst>
          </p:cNvPr>
          <p:cNvSpPr txBox="1"/>
          <p:nvPr/>
        </p:nvSpPr>
        <p:spPr>
          <a:xfrm>
            <a:off x="419878" y="1816576"/>
            <a:ext cx="11560628" cy="60478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lnSpc>
                <a:spcPct val="150000"/>
              </a:lnSpc>
              <a:buFontTx/>
              <a:buChar char="-"/>
            </a:pP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570 	Nascita del profeta – tribù </a:t>
            </a:r>
            <a:r>
              <a:rPr lang="it-IT" dirty="0" err="1">
                <a:latin typeface="Calibri" panose="020F0502020204030204" pitchFamily="34" charset="0"/>
                <a:cs typeface="Calibri" panose="020F0502020204030204" pitchFamily="34" charset="0"/>
              </a:rPr>
              <a:t>Quraysh</a:t>
            </a: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  (i membri di questa tribù sono custodi della </a:t>
            </a:r>
            <a:r>
              <a:rPr lang="it-IT" dirty="0" err="1">
                <a:latin typeface="Calibri" panose="020F0502020204030204" pitchFamily="34" charset="0"/>
                <a:cs typeface="Calibri" panose="020F0502020204030204" pitchFamily="34" charset="0"/>
              </a:rPr>
              <a:t>Ka‘ba</a:t>
            </a: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 marL="285750" indent="-285750" algn="just">
              <a:lnSpc>
                <a:spcPct val="150000"/>
              </a:lnSpc>
              <a:buFontTx/>
              <a:buChar char="-"/>
            </a:pP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Muhammad, orfano, incontra a 25 anni e in seguito sposa </a:t>
            </a:r>
            <a:r>
              <a:rPr lang="it-IT" dirty="0" err="1">
                <a:latin typeface="Calibri" panose="020F0502020204030204" pitchFamily="34" charset="0"/>
                <a:cs typeface="Calibri" panose="020F0502020204030204" pitchFamily="34" charset="0"/>
              </a:rPr>
              <a:t>Khadija</a:t>
            </a:r>
            <a:endParaRPr lang="it-IT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just">
              <a:lnSpc>
                <a:spcPct val="150000"/>
              </a:lnSpc>
              <a:buFontTx/>
              <a:buChar char="-"/>
            </a:pP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inizia a vivere intorno ai 40 anni un tormento spirituale. La tradizione e il testo Coranico raccontano della prima rivelazione (610) come evento traumatico (Capezzone, p.12): Muhammad riceve dall’arcangelo Gabriele, a più riprese, la parola di Dio,  che viene tramandata a memoria e solo sotto il califfo </a:t>
            </a:r>
            <a:r>
              <a:rPr lang="it-IT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‘</a:t>
            </a:r>
            <a:r>
              <a:rPr lang="it-IT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Uṯmān</a:t>
            </a: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 trascritta</a:t>
            </a:r>
          </a:p>
          <a:p>
            <a:pPr marL="285750" indent="-285750" algn="just">
              <a:lnSpc>
                <a:spcPct val="150000"/>
              </a:lnSpc>
              <a:buFontTx/>
              <a:buChar char="-"/>
            </a:pP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La prima credente: la moglie </a:t>
            </a:r>
            <a:r>
              <a:rPr lang="it-IT" dirty="0" err="1">
                <a:latin typeface="Calibri" panose="020F0502020204030204" pitchFamily="34" charset="0"/>
                <a:cs typeface="Calibri" panose="020F0502020204030204" pitchFamily="34" charset="0"/>
              </a:rPr>
              <a:t>Khadija</a:t>
            </a: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 610 / inizio delle predicazioni </a:t>
            </a:r>
          </a:p>
          <a:p>
            <a:pPr algn="just">
              <a:lnSpc>
                <a:spcPct val="150000"/>
              </a:lnSpc>
            </a:pPr>
            <a:endParaRPr lang="it-IT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just">
              <a:lnSpc>
                <a:spcPct val="150000"/>
              </a:lnSpc>
              <a:buFontTx/>
              <a:buChar char="-"/>
            </a:pPr>
            <a:r>
              <a:rPr lang="it-IT" sz="1800" dirty="0">
                <a:latin typeface="Calibri" panose="020F0502020204030204" pitchFamily="34" charset="0"/>
                <a:cs typeface="Calibri" panose="020F0502020204030204" pitchFamily="34" charset="0"/>
              </a:rPr>
              <a:t>622: la </a:t>
            </a:r>
            <a:r>
              <a:rPr lang="it-IT" sz="1800" b="1" dirty="0">
                <a:latin typeface="Calibri" panose="020F0502020204030204" pitchFamily="34" charset="0"/>
                <a:cs typeface="Calibri" panose="020F0502020204030204" pitchFamily="34" charset="0"/>
              </a:rPr>
              <a:t>HIJRA 			atto simbolico di fondazione della </a:t>
            </a:r>
            <a:r>
              <a:rPr lang="it-IT" sz="1800" b="1" i="1" dirty="0">
                <a:latin typeface="Calibri" panose="020F0502020204030204" pitchFamily="34" charset="0"/>
                <a:cs typeface="Calibri" panose="020F0502020204030204" pitchFamily="34" charset="0"/>
              </a:rPr>
              <a:t>UMMA</a:t>
            </a:r>
          </a:p>
          <a:p>
            <a:pPr algn="just">
              <a:lnSpc>
                <a:spcPct val="150000"/>
              </a:lnSpc>
            </a:pPr>
            <a:endParaRPr lang="it-IT" sz="1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just">
              <a:lnSpc>
                <a:spcPct val="150000"/>
              </a:lnSpc>
              <a:buFontTx/>
              <a:buChar char="-"/>
            </a:pP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Prima schiera dei credenti formata da: </a:t>
            </a:r>
            <a:r>
              <a:rPr lang="it-IT" i="1" dirty="0" err="1">
                <a:latin typeface="Calibri" panose="020F0502020204030204" pitchFamily="34" charset="0"/>
                <a:cs typeface="Calibri" panose="020F0502020204030204" pitchFamily="34" charset="0"/>
              </a:rPr>
              <a:t>Muhajirùn</a:t>
            </a: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  + </a:t>
            </a:r>
            <a:r>
              <a:rPr lang="it-IT" i="1" dirty="0" err="1">
                <a:latin typeface="Calibri" panose="020F0502020204030204" pitchFamily="34" charset="0"/>
                <a:cs typeface="Calibri" panose="020F0502020204030204" pitchFamily="34" charset="0"/>
              </a:rPr>
              <a:t>ansàr</a:t>
            </a: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 («</a:t>
            </a:r>
            <a:r>
              <a:rPr lang="it-IT" dirty="0" err="1">
                <a:latin typeface="Calibri" panose="020F0502020204030204" pitchFamily="34" charset="0"/>
                <a:cs typeface="Calibri" panose="020F0502020204030204" pitchFamily="34" charset="0"/>
              </a:rPr>
              <a:t>ausilliari</a:t>
            </a: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» aggregatisi a Medina)</a:t>
            </a:r>
          </a:p>
          <a:p>
            <a:pPr marL="285750" indent="-285750" algn="just">
              <a:lnSpc>
                <a:spcPct val="150000"/>
              </a:lnSpc>
              <a:buFontTx/>
              <a:buChar char="-"/>
            </a:pP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Nascita di una comunità che si differenzia sul piano  etico ( Capezzone, p, 15)</a:t>
            </a:r>
          </a:p>
          <a:p>
            <a:pPr marL="285750" indent="-285750" algn="just">
              <a:lnSpc>
                <a:spcPct val="150000"/>
              </a:lnSpc>
              <a:buFontTx/>
              <a:buChar char="-"/>
            </a:pP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Scontri con i Meccani e i </a:t>
            </a:r>
            <a:r>
              <a:rPr lang="it-IT" dirty="0" err="1">
                <a:latin typeface="Calibri" panose="020F0502020204030204" pitchFamily="34" charset="0"/>
                <a:cs typeface="Calibri" panose="020F0502020204030204" pitchFamily="34" charset="0"/>
              </a:rPr>
              <a:t>Quayshiti</a:t>
            </a: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: definitiva </a:t>
            </a:r>
            <a:r>
              <a:rPr lang="it-IT" b="1" dirty="0">
                <a:latin typeface="Calibri" panose="020F0502020204030204" pitchFamily="34" charset="0"/>
                <a:cs typeface="Calibri" panose="020F0502020204030204" pitchFamily="34" charset="0"/>
              </a:rPr>
              <a:t>conquista di Mecca nel 630</a:t>
            </a:r>
          </a:p>
          <a:p>
            <a:pPr marL="285750" indent="-285750" algn="just">
              <a:lnSpc>
                <a:spcPct val="150000"/>
              </a:lnSpc>
              <a:buFontTx/>
              <a:buChar char="-"/>
            </a:pPr>
            <a:r>
              <a:rPr lang="it-IT" sz="1800" dirty="0">
                <a:latin typeface="Calibri" panose="020F0502020204030204" pitchFamily="34" charset="0"/>
                <a:cs typeface="Calibri" panose="020F0502020204030204" pitchFamily="34" charset="0"/>
              </a:rPr>
              <a:t>- 632:  Muhammad muore</a:t>
            </a:r>
          </a:p>
          <a:p>
            <a:pPr marL="285750" indent="-285750" algn="just">
              <a:buFontTx/>
              <a:buChar char="-"/>
            </a:pPr>
            <a:endParaRPr lang="it-IT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endParaRPr lang="it-IT" dirty="0"/>
          </a:p>
        </p:txBody>
      </p:sp>
      <p:sp>
        <p:nvSpPr>
          <p:cNvPr id="6" name="Freccia a destra 5">
            <a:extLst>
              <a:ext uri="{FF2B5EF4-FFF2-40B4-BE49-F238E27FC236}">
                <a16:creationId xmlns:a16="http://schemas.microsoft.com/office/drawing/2014/main" id="{5C609432-27BB-4DB8-80FF-46C1CF6425CA}"/>
              </a:ext>
            </a:extLst>
          </p:cNvPr>
          <p:cNvSpPr/>
          <p:nvPr/>
        </p:nvSpPr>
        <p:spPr>
          <a:xfrm>
            <a:off x="2463527" y="4840480"/>
            <a:ext cx="1152525" cy="20002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3669885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950BA9B3-418D-4556-832D-955C8204C24E}"/>
              </a:ext>
            </a:extLst>
          </p:cNvPr>
          <p:cNvSpPr txBox="1"/>
          <p:nvPr/>
        </p:nvSpPr>
        <p:spPr>
          <a:xfrm>
            <a:off x="1866900" y="381000"/>
            <a:ext cx="917257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dirty="0"/>
              <a:t>Macro-conseguenze della predicazione e </a:t>
            </a:r>
          </a:p>
          <a:p>
            <a:r>
              <a:rPr lang="it-IT" sz="3200" dirty="0"/>
              <a:t>della azione militare di Muhammad</a:t>
            </a:r>
            <a:endParaRPr lang="it-IT" sz="3200" i="1" dirty="0"/>
          </a:p>
        </p:txBody>
      </p:sp>
      <p:sp>
        <p:nvSpPr>
          <p:cNvPr id="3" name="Freccia tridirezionale 2">
            <a:extLst>
              <a:ext uri="{FF2B5EF4-FFF2-40B4-BE49-F238E27FC236}">
                <a16:creationId xmlns:a16="http://schemas.microsoft.com/office/drawing/2014/main" id="{97E38B05-35FA-4823-8FF5-A6CBF16FF4B9}"/>
              </a:ext>
            </a:extLst>
          </p:cNvPr>
          <p:cNvSpPr/>
          <p:nvPr/>
        </p:nvSpPr>
        <p:spPr>
          <a:xfrm rot="10800000">
            <a:off x="5005387" y="2759898"/>
            <a:ext cx="2733675" cy="2062103"/>
          </a:xfrm>
          <a:prstGeom prst="leftRigh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C01760C5-3DF9-4DDC-8130-00FA552F75F5}"/>
              </a:ext>
            </a:extLst>
          </p:cNvPr>
          <p:cNvSpPr txBox="1"/>
          <p:nvPr/>
        </p:nvSpPr>
        <p:spPr>
          <a:xfrm>
            <a:off x="190500" y="6124575"/>
            <a:ext cx="11811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* È da notare come il Profeta fosse orfano e abbia realizzato la HIJRA dopo la morte della moglie </a:t>
            </a:r>
            <a:r>
              <a:rPr lang="it-IT" dirty="0" err="1"/>
              <a:t>Khadija</a:t>
            </a:r>
            <a:endParaRPr lang="it-IT" dirty="0"/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9AA3585A-EA03-4960-9B96-1BE4AA4329D7}"/>
              </a:ext>
            </a:extLst>
          </p:cNvPr>
          <p:cNvSpPr txBox="1"/>
          <p:nvPr/>
        </p:nvSpPr>
        <p:spPr>
          <a:xfrm>
            <a:off x="1089202" y="2157232"/>
            <a:ext cx="2733676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800" dirty="0"/>
              <a:t>Attraverso la  fondazione della </a:t>
            </a:r>
            <a:r>
              <a:rPr lang="it-IT" sz="1800" i="1" dirty="0"/>
              <a:t>UMMA,</a:t>
            </a:r>
          </a:p>
          <a:p>
            <a:r>
              <a:rPr lang="it-IT" sz="1800" i="1" dirty="0"/>
              <a:t> MU</a:t>
            </a:r>
            <a:r>
              <a:rPr lang="it-IT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Ḥ</a:t>
            </a:r>
            <a:r>
              <a:rPr lang="it-IT" sz="1800" i="1" dirty="0"/>
              <a:t>AMMAD sancisce l’abbandono di molti elementi del mondo preislamico: la </a:t>
            </a:r>
            <a:r>
              <a:rPr lang="it-IT" sz="1800" i="1" dirty="0" err="1"/>
              <a:t>hijra</a:t>
            </a:r>
            <a:r>
              <a:rPr lang="it-IT" sz="1800" i="1" baseline="-25000" dirty="0"/>
              <a:t>*</a:t>
            </a:r>
            <a:r>
              <a:rPr lang="it-IT" sz="1800" i="1" dirty="0"/>
              <a:t> è un atto simbolico (inizia una nuova epoca) e drammatico di rottura con l’assetto tribale preislamico </a:t>
            </a:r>
          </a:p>
          <a:p>
            <a:endParaRPr lang="it-IT" dirty="0"/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BB616DB5-FF80-49C8-B4C4-B2AE8648EAFC}"/>
              </a:ext>
            </a:extLst>
          </p:cNvPr>
          <p:cNvSpPr txBox="1"/>
          <p:nvPr/>
        </p:nvSpPr>
        <p:spPr>
          <a:xfrm>
            <a:off x="3822878" y="4979285"/>
            <a:ext cx="547041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Svolta epistemologica: il testo scritto (Corano)/ costituzione di Medina si afferma come </a:t>
            </a:r>
            <a:r>
              <a:rPr lang="it-IT" dirty="0">
                <a:solidFill>
                  <a:schemeClr val="accent6">
                    <a:lumMod val="75000"/>
                  </a:schemeClr>
                </a:solidFill>
              </a:rPr>
              <a:t>fonte</a:t>
            </a:r>
            <a:r>
              <a:rPr lang="it-IT" dirty="0"/>
              <a:t>  scritta di riferimento</a:t>
            </a: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B4F87A5C-7E93-411D-8F36-04D3D7DE12FC}"/>
              </a:ext>
            </a:extLst>
          </p:cNvPr>
          <p:cNvSpPr txBox="1"/>
          <p:nvPr/>
        </p:nvSpPr>
        <p:spPr>
          <a:xfrm>
            <a:off x="8836090" y="1987420"/>
            <a:ext cx="250060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Inizio di un’espansione unificatrice di territori coperti dalla diffusione dell’ellenismo che mette in gioco gli equilibri costituiti dagli imperi bizantino – persiano (Capezzone, p. 39)</a:t>
            </a:r>
          </a:p>
        </p:txBody>
      </p:sp>
    </p:spTree>
    <p:extLst>
      <p:ext uri="{BB962C8B-B14F-4D97-AF65-F5344CB8AC3E}">
        <p14:creationId xmlns:p14="http://schemas.microsoft.com/office/powerpoint/2010/main" val="213064305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6B644AA-E139-4BFC-8280-D02C987026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Caratteristiche formali generali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2BB2EBC-7034-477E-8BEB-159F562152F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1825625"/>
            <a:ext cx="9134475" cy="4351338"/>
          </a:xfrm>
        </p:spPr>
        <p:txBody>
          <a:bodyPr/>
          <a:lstStyle/>
          <a:p>
            <a:r>
              <a:rPr lang="it-IT" sz="2400" dirty="0"/>
              <a:t>Le </a:t>
            </a:r>
            <a:r>
              <a:rPr lang="it-IT" sz="2400" dirty="0" err="1"/>
              <a:t>Sure</a:t>
            </a:r>
            <a:r>
              <a:rPr lang="it-IT" sz="2400" dirty="0"/>
              <a:t> (114, per un totale di 6200 versi) non sono disposte in ordine cronologico</a:t>
            </a:r>
          </a:p>
          <a:p>
            <a:r>
              <a:rPr lang="it-IT" sz="2400" dirty="0"/>
              <a:t>Non vi è uniformità di lunghezza</a:t>
            </a:r>
          </a:p>
          <a:p>
            <a:r>
              <a:rPr lang="it-IT" sz="2400" dirty="0"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In rima </a:t>
            </a:r>
            <a:r>
              <a:rPr lang="it-IT" sz="2400" dirty="0" err="1"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saj</a:t>
            </a:r>
            <a:r>
              <a:rPr lang="it-IT" sz="2400" dirty="0"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‘, specie nelle </a:t>
            </a:r>
            <a:r>
              <a:rPr lang="it-IT" sz="2400" dirty="0" err="1"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sure</a:t>
            </a:r>
            <a:r>
              <a:rPr lang="it-IT" sz="2400" dirty="0"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2400" dirty="0" err="1"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meccane</a:t>
            </a:r>
            <a:endParaRPr lang="it-IT" sz="2400" dirty="0"/>
          </a:p>
          <a:p>
            <a:endParaRPr lang="it-IT" dirty="0"/>
          </a:p>
          <a:p>
            <a:pPr marL="0" indent="0">
              <a:buNone/>
            </a:pPr>
            <a:r>
              <a:rPr lang="it-IT" dirty="0"/>
              <a:t>   Temi</a:t>
            </a:r>
          </a:p>
          <a:p>
            <a:pPr marL="0" indent="0">
              <a:buNone/>
            </a:pPr>
            <a:r>
              <a:rPr lang="it-IT" dirty="0"/>
              <a:t>Presenti </a:t>
            </a:r>
          </a:p>
          <a:p>
            <a:pPr marL="0" indent="0">
              <a:buNone/>
            </a:pPr>
            <a:r>
              <a:rPr lang="it-IT" dirty="0"/>
              <a:t> </a:t>
            </a:r>
          </a:p>
        </p:txBody>
      </p:sp>
      <p:cxnSp>
        <p:nvCxnSpPr>
          <p:cNvPr id="6" name="Connettore 2 5">
            <a:extLst>
              <a:ext uri="{FF2B5EF4-FFF2-40B4-BE49-F238E27FC236}">
                <a16:creationId xmlns:a16="http://schemas.microsoft.com/office/drawing/2014/main" id="{68620C27-57FE-4146-A480-7B554F3A87AC}"/>
              </a:ext>
            </a:extLst>
          </p:cNvPr>
          <p:cNvCxnSpPr/>
          <p:nvPr/>
        </p:nvCxnSpPr>
        <p:spPr>
          <a:xfrm flipV="1">
            <a:off x="2352675" y="3914775"/>
            <a:ext cx="3219450" cy="5334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ttore 2 6">
            <a:extLst>
              <a:ext uri="{FF2B5EF4-FFF2-40B4-BE49-F238E27FC236}">
                <a16:creationId xmlns:a16="http://schemas.microsoft.com/office/drawing/2014/main" id="{B7ACF42C-67E6-4185-A37E-44515B08757C}"/>
              </a:ext>
            </a:extLst>
          </p:cNvPr>
          <p:cNvCxnSpPr>
            <a:cxnSpLocks/>
          </p:cNvCxnSpPr>
          <p:nvPr/>
        </p:nvCxnSpPr>
        <p:spPr>
          <a:xfrm>
            <a:off x="2424111" y="4468022"/>
            <a:ext cx="3214689" cy="12620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ttore 2 8">
            <a:extLst>
              <a:ext uri="{FF2B5EF4-FFF2-40B4-BE49-F238E27FC236}">
                <a16:creationId xmlns:a16="http://schemas.microsoft.com/office/drawing/2014/main" id="{63211D85-861E-4A20-B82E-D99D09AF3C14}"/>
              </a:ext>
            </a:extLst>
          </p:cNvPr>
          <p:cNvCxnSpPr>
            <a:cxnSpLocks/>
          </p:cNvCxnSpPr>
          <p:nvPr/>
        </p:nvCxnSpPr>
        <p:spPr>
          <a:xfrm flipV="1">
            <a:off x="2352675" y="4248944"/>
            <a:ext cx="3219450" cy="20955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ttore 2 12">
            <a:extLst>
              <a:ext uri="{FF2B5EF4-FFF2-40B4-BE49-F238E27FC236}">
                <a16:creationId xmlns:a16="http://schemas.microsoft.com/office/drawing/2014/main" id="{D4E1F24B-EE38-4341-A5F4-79EFF2AFA23D}"/>
              </a:ext>
            </a:extLst>
          </p:cNvPr>
          <p:cNvCxnSpPr>
            <a:cxnSpLocks/>
          </p:cNvCxnSpPr>
          <p:nvPr/>
        </p:nvCxnSpPr>
        <p:spPr>
          <a:xfrm>
            <a:off x="2428875" y="4468022"/>
            <a:ext cx="3143250" cy="52387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DB31B9A3-18DF-4820-855B-C57BAB7AB51F}"/>
              </a:ext>
            </a:extLst>
          </p:cNvPr>
          <p:cNvSpPr txBox="1"/>
          <p:nvPr/>
        </p:nvSpPr>
        <p:spPr>
          <a:xfrm>
            <a:off x="6162676" y="3724275"/>
            <a:ext cx="532447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Prescrizioni di culto</a:t>
            </a:r>
          </a:p>
          <a:p>
            <a:r>
              <a:rPr lang="it-IT" dirty="0"/>
              <a:t>Preghiere e lodi</a:t>
            </a:r>
          </a:p>
          <a:p>
            <a:r>
              <a:rPr lang="it-IT" dirty="0"/>
              <a:t>Visioni dell’aldilà  (apocalissi)</a:t>
            </a:r>
          </a:p>
          <a:p>
            <a:endParaRPr lang="it-IT" dirty="0"/>
          </a:p>
          <a:p>
            <a:r>
              <a:rPr lang="it-IT" dirty="0"/>
              <a:t>Sporadici riferimenti alla vita personale del Profeta (Gabrieli, p. 71)</a:t>
            </a:r>
          </a:p>
          <a:p>
            <a:r>
              <a:rPr lang="it-IT" dirty="0"/>
              <a:t>Narrazioni su fatti e popolazioni del Mondo biblico</a:t>
            </a:r>
          </a:p>
          <a:p>
            <a:r>
              <a:rPr lang="it-IT" dirty="0"/>
              <a:t>O della Penisola Araba preislamica</a:t>
            </a:r>
          </a:p>
        </p:txBody>
      </p:sp>
      <p:cxnSp>
        <p:nvCxnSpPr>
          <p:cNvPr id="19" name="Connettore 2 18">
            <a:extLst>
              <a:ext uri="{FF2B5EF4-FFF2-40B4-BE49-F238E27FC236}">
                <a16:creationId xmlns:a16="http://schemas.microsoft.com/office/drawing/2014/main" id="{9624339C-E806-4988-B849-7CF391DBBA5A}"/>
              </a:ext>
            </a:extLst>
          </p:cNvPr>
          <p:cNvCxnSpPr>
            <a:cxnSpLocks/>
          </p:cNvCxnSpPr>
          <p:nvPr/>
        </p:nvCxnSpPr>
        <p:spPr>
          <a:xfrm>
            <a:off x="2426493" y="4478341"/>
            <a:ext cx="3148014" cy="75187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6695544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F6F4151-BF38-4FA8-AAEA-A54E0ADF93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i="1" dirty="0" err="1">
                <a:latin typeface="Calibri" panose="020F0502020204030204" pitchFamily="34" charset="0"/>
                <a:cs typeface="Calibri" panose="020F0502020204030204" pitchFamily="34" charset="0"/>
              </a:rPr>
              <a:t>Sure</a:t>
            </a:r>
            <a:r>
              <a:rPr lang="it-IT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i="1" dirty="0" err="1">
                <a:latin typeface="Calibri" panose="020F0502020204030204" pitchFamily="34" charset="0"/>
                <a:cs typeface="Calibri" panose="020F0502020204030204" pitchFamily="34" charset="0"/>
              </a:rPr>
              <a:t>meccane</a:t>
            </a:r>
            <a:r>
              <a:rPr lang="it-IT" i="1" dirty="0">
                <a:latin typeface="Calibri" panose="020F0502020204030204" pitchFamily="34" charset="0"/>
                <a:cs typeface="Calibri" panose="020F0502020204030204" pitchFamily="34" charset="0"/>
              </a:rPr>
              <a:t> e </a:t>
            </a:r>
            <a:r>
              <a:rPr lang="it-IT" i="1" dirty="0" err="1">
                <a:latin typeface="Calibri" panose="020F0502020204030204" pitchFamily="34" charset="0"/>
                <a:cs typeface="Calibri" panose="020F0502020204030204" pitchFamily="34" charset="0"/>
              </a:rPr>
              <a:t>sure</a:t>
            </a:r>
            <a:r>
              <a:rPr lang="it-IT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i="1" dirty="0" err="1">
                <a:latin typeface="Calibri" panose="020F0502020204030204" pitchFamily="34" charset="0"/>
                <a:cs typeface="Calibri" panose="020F0502020204030204" pitchFamily="34" charset="0"/>
              </a:rPr>
              <a:t>medinesi</a:t>
            </a:r>
            <a:endParaRPr lang="it-IT" sz="4400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6" name="Tabella 6">
            <a:extLst>
              <a:ext uri="{FF2B5EF4-FFF2-40B4-BE49-F238E27FC236}">
                <a16:creationId xmlns:a16="http://schemas.microsoft.com/office/drawing/2014/main" id="{5A873B87-03EF-4686-B552-6304C3FA5C3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96165863"/>
              </p:ext>
            </p:extLst>
          </p:nvPr>
        </p:nvGraphicFramePr>
        <p:xfrm>
          <a:off x="1109709" y="1961965"/>
          <a:ext cx="10617693" cy="4627208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10617693">
                  <a:extLst>
                    <a:ext uri="{9D8B030D-6E8A-4147-A177-3AD203B41FA5}">
                      <a16:colId xmlns:a16="http://schemas.microsoft.com/office/drawing/2014/main" val="2455104113"/>
                    </a:ext>
                  </a:extLst>
                </a:gridCol>
              </a:tblGrid>
              <a:tr h="372862">
                <a:tc>
                  <a:txBody>
                    <a:bodyPr/>
                    <a:lstStyle/>
                    <a:p>
                      <a:r>
                        <a:rPr lang="it-IT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610 - 614  PRIMO PERIODO MECCANO</a:t>
                      </a:r>
                    </a:p>
                  </a:txBody>
                  <a:tcPr>
                    <a:lnB w="12700" cmpd="sng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08805239"/>
                  </a:ext>
                </a:extLst>
              </a:tr>
              <a:tr h="656948">
                <a:tc>
                  <a:txBody>
                    <a:bodyPr/>
                    <a:lstStyle/>
                    <a:p>
                      <a:pPr marL="285750" indent="-285750" algn="just">
                        <a:buFontTx/>
                        <a:buChar char="-"/>
                      </a:pPr>
                      <a:r>
                        <a:rPr lang="it-IT" sz="16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Sure</a:t>
                      </a:r>
                      <a:r>
                        <a:rPr lang="it-IT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brevi</a:t>
                      </a:r>
                    </a:p>
                    <a:p>
                      <a:pPr marL="285750" indent="-285750" algn="just">
                        <a:buFontTx/>
                        <a:buChar char="-"/>
                      </a:pPr>
                      <a:r>
                        <a:rPr lang="it-IT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Temi: Visioni e riferimenti al giudizio universale</a:t>
                      </a:r>
                    </a:p>
                    <a:p>
                      <a:pPr marL="285750" indent="-285750" algn="just">
                        <a:buFontTx/>
                        <a:buChar char="-"/>
                      </a:pPr>
                      <a:r>
                        <a:rPr lang="it-IT" sz="16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Hanno come obiettivo la conversione. Esempio: la </a:t>
                      </a:r>
                      <a:r>
                        <a:rPr lang="it-IT" sz="160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sura</a:t>
                      </a:r>
                      <a:r>
                        <a:rPr lang="it-IT" sz="16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n. 91 (la </a:t>
                      </a:r>
                      <a:r>
                        <a:rPr lang="it-IT" sz="1600" b="1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sura</a:t>
                      </a:r>
                      <a:r>
                        <a:rPr lang="it-IT" sz="1600" b="1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del sole</a:t>
                      </a:r>
                      <a:r>
                        <a:rPr lang="it-IT" sz="16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, </a:t>
                      </a:r>
                      <a:r>
                        <a:rPr lang="it-IT" sz="1600" i="1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sūrat</a:t>
                      </a:r>
                      <a:r>
                        <a:rPr lang="it-IT" sz="1600" i="1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al-</a:t>
                      </a:r>
                      <a:r>
                        <a:rPr lang="it-IT" sz="1600" i="1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shams</a:t>
                      </a:r>
                      <a:r>
                        <a:rPr lang="it-IT" sz="16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) </a:t>
                      </a:r>
                      <a:endParaRPr lang="it-IT" sz="1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519425564"/>
                  </a:ext>
                </a:extLst>
              </a:tr>
              <a:tr h="408373">
                <a:tc>
                  <a:txBody>
                    <a:bodyPr/>
                    <a:lstStyle/>
                    <a:p>
                      <a:r>
                        <a:rPr lang="it-IT" sz="16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615 - 616 SECONDO PERIODO MECCANO</a:t>
                      </a:r>
                    </a:p>
                  </a:txBody>
                  <a:tcPr>
                    <a:lnT>
                      <a:noFill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773146776"/>
                  </a:ext>
                </a:extLst>
              </a:tr>
              <a:tr h="826758">
                <a:tc>
                  <a:txBody>
                    <a:bodyPr/>
                    <a:lstStyle/>
                    <a:p>
                      <a:pPr algn="just"/>
                      <a:r>
                        <a:rPr lang="it-IT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 </a:t>
                      </a:r>
                      <a:r>
                        <a:rPr lang="it-IT" sz="16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Sure</a:t>
                      </a:r>
                      <a:r>
                        <a:rPr lang="it-IT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più  lunghe rispetto alle prime</a:t>
                      </a:r>
                    </a:p>
                    <a:p>
                      <a:pPr algn="just"/>
                      <a:r>
                        <a:rPr lang="it-IT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 Temi: Riferimenti a</a:t>
                      </a:r>
                      <a:r>
                        <a:rPr lang="it-IT" sz="16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missione profetica di </a:t>
                      </a:r>
                      <a:r>
                        <a:rPr lang="it-IT" sz="160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Muḥammad</a:t>
                      </a:r>
                      <a:r>
                        <a:rPr lang="it-IT" sz="16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(</a:t>
                      </a:r>
                      <a:r>
                        <a:rPr lang="it-IT" sz="1600" b="1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sura</a:t>
                      </a:r>
                      <a:r>
                        <a:rPr lang="it-IT" sz="1600" b="1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del viaggio notturno , </a:t>
                      </a:r>
                      <a:r>
                        <a:rPr lang="it-IT" sz="16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17)</a:t>
                      </a:r>
                      <a:endParaRPr lang="it-IT" sz="1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61486796"/>
                  </a:ext>
                </a:extLst>
              </a:tr>
              <a:tr h="41611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600" b="1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617-620 TERZO PERIODO MECCANO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50321287"/>
                  </a:ext>
                </a:extLst>
              </a:tr>
              <a:tr h="529415">
                <a:tc>
                  <a:txBody>
                    <a:bodyPr/>
                    <a:lstStyle/>
                    <a:p>
                      <a:pPr marL="285750" marR="0" lvl="0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it-IT" sz="16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Sviluppano il tema dell'unità-unicità-onnipotenza di Dio, </a:t>
                      </a:r>
                    </a:p>
                    <a:p>
                      <a:pPr marL="285750" marR="0" lvl="0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it-IT" sz="16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Temi: aspetti prescrittivi: preghiera rituale, la decima, le interdizioni alimentari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3907263"/>
                  </a:ext>
                </a:extLst>
              </a:tr>
              <a:tr h="374696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600" b="1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623- 632 PERIODO MEDINESE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42441104"/>
                  </a:ext>
                </a:extLst>
              </a:tr>
              <a:tr h="826323">
                <a:tc>
                  <a:txBody>
                    <a:bodyPr/>
                    <a:lstStyle/>
                    <a:p>
                      <a:pPr marL="285750" marR="0" lvl="0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it-IT" sz="16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versetti si allungano ancora perdendo in musicalità </a:t>
                      </a:r>
                    </a:p>
                    <a:p>
                      <a:pPr marL="285750" marR="0" lvl="0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it-IT" sz="16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Temi: gestione della comunità, doveri dei musulmani, polemica tra ebrei e cristiani,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6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Storie bibliche soprattutto del Vecchio Testamento ma anche dai Vangeli (</a:t>
                      </a:r>
                      <a:r>
                        <a:rPr lang="it-IT" sz="1600" b="1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sura</a:t>
                      </a:r>
                      <a:r>
                        <a:rPr lang="it-IT" sz="1600" b="1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delle donne</a:t>
                      </a:r>
                      <a:r>
                        <a:rPr lang="it-IT" sz="16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, 4)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695101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9512220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egnaposto contenuto 14">
            <a:extLst>
              <a:ext uri="{FF2B5EF4-FFF2-40B4-BE49-F238E27FC236}">
                <a16:creationId xmlns:a16="http://schemas.microsoft.com/office/drawing/2014/main" id="{DA652279-B0A2-406B-95A3-C5CC5759B2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8728" y="1774561"/>
            <a:ext cx="4204745" cy="4812953"/>
          </a:xfrm>
          <a:prstGeom prst="rect">
            <a:avLst/>
          </a:prstGeom>
        </p:spPr>
      </p:pic>
      <p:sp>
        <p:nvSpPr>
          <p:cNvPr id="7" name="Segnaposto contenuto 2">
            <a:extLst>
              <a:ext uri="{FF2B5EF4-FFF2-40B4-BE49-F238E27FC236}">
                <a16:creationId xmlns:a16="http://schemas.microsoft.com/office/drawing/2014/main" id="{6F1165BD-0EFC-45F3-B272-5FA0F9E627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endParaRPr lang="it-IT"/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7564316F-C909-4CEC-95B5-E39DDFB08F5E}"/>
              </a:ext>
            </a:extLst>
          </p:cNvPr>
          <p:cNvSpPr txBox="1"/>
          <p:nvPr/>
        </p:nvSpPr>
        <p:spPr>
          <a:xfrm>
            <a:off x="5775649" y="948690"/>
            <a:ext cx="4655975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l">
              <a:buAutoNum type="arabicPeriod"/>
            </a:pPr>
            <a:r>
              <a:rPr lang="it-IT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bismi</a:t>
            </a:r>
            <a:r>
              <a:rPr lang="it-IT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it-IT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llāhi</a:t>
            </a:r>
            <a:r>
              <a:rPr lang="it-IT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it-IT" dirty="0">
                <a:solidFill>
                  <a:srgbClr val="202122"/>
                </a:solidFill>
                <a:latin typeface="Arial" panose="020B0604020202020204" pitchFamily="34" charset="0"/>
              </a:rPr>
              <a:t>al-</a:t>
            </a:r>
            <a:r>
              <a:rPr lang="it-IT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ṛaḥmāni</a:t>
            </a:r>
            <a:r>
              <a:rPr lang="it-IT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al-</a:t>
            </a:r>
            <a:r>
              <a:rPr lang="it-IT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ṛaḥīm</a:t>
            </a:r>
            <a:r>
              <a:rPr lang="it-IT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</a:p>
          <a:p>
            <a:pPr marL="342900" indent="-342900" algn="l">
              <a:buAutoNum type="arabicPeriod"/>
            </a:pPr>
            <a:r>
              <a:rPr lang="it-IT" dirty="0">
                <a:solidFill>
                  <a:srgbClr val="202122"/>
                </a:solidFill>
                <a:latin typeface="Arial" panose="020B0604020202020204" pitchFamily="34" charset="0"/>
              </a:rPr>
              <a:t>a</a:t>
            </a:r>
            <a:r>
              <a:rPr lang="it-IT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l-</a:t>
            </a:r>
            <a:r>
              <a:rPr lang="it-IT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ḥamdu</a:t>
            </a:r>
            <a:r>
              <a:rPr lang="it-IT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li-</a:t>
            </a:r>
            <a:r>
              <a:rPr lang="it-IT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llāhi</a:t>
            </a:r>
            <a:r>
              <a:rPr lang="it-IT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it-IT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ṛabbi</a:t>
            </a:r>
            <a:r>
              <a:rPr lang="it-IT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l- ‘</a:t>
            </a:r>
            <a:r>
              <a:rPr lang="it-IT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ālamīn</a:t>
            </a:r>
            <a:r>
              <a:rPr lang="it-IT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</a:p>
          <a:p>
            <a:pPr algn="l"/>
            <a:r>
              <a:rPr lang="it-IT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3. </a:t>
            </a:r>
            <a:r>
              <a:rPr lang="it-IT" dirty="0">
                <a:solidFill>
                  <a:srgbClr val="202122"/>
                </a:solidFill>
                <a:latin typeface="Arial" panose="020B0604020202020204" pitchFamily="34" charset="0"/>
              </a:rPr>
              <a:t>Al </a:t>
            </a:r>
            <a:r>
              <a:rPr lang="it-IT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-</a:t>
            </a:r>
            <a:r>
              <a:rPr lang="it-IT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ṛaḥmāni</a:t>
            </a:r>
            <a:r>
              <a:rPr lang="it-IT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al-</a:t>
            </a:r>
            <a:r>
              <a:rPr lang="it-IT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ṛaḥīm</a:t>
            </a:r>
            <a:r>
              <a:rPr lang="it-IT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</a:p>
          <a:p>
            <a:pPr algn="l"/>
            <a:r>
              <a:rPr lang="it-IT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4. </a:t>
            </a:r>
            <a:r>
              <a:rPr lang="it-IT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māliki</a:t>
            </a:r>
            <a:r>
              <a:rPr lang="it-IT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it-IT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yawm</a:t>
            </a:r>
            <a:r>
              <a:rPr lang="it-IT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al-</a:t>
            </a:r>
            <a:r>
              <a:rPr lang="it-IT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dīn</a:t>
            </a:r>
            <a:r>
              <a:rPr lang="it-IT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</a:p>
          <a:p>
            <a:pPr algn="l"/>
            <a:r>
              <a:rPr lang="it-IT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5. '</a:t>
            </a:r>
            <a:r>
              <a:rPr lang="it-IT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iyyāka</a:t>
            </a:r>
            <a:r>
              <a:rPr lang="it-IT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it-IT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na‘budu</a:t>
            </a:r>
            <a:r>
              <a:rPr lang="it-IT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it-IT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wa</a:t>
            </a:r>
            <a:r>
              <a:rPr lang="it-IT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'</a:t>
            </a:r>
            <a:r>
              <a:rPr lang="it-IT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iyyāka</a:t>
            </a:r>
            <a:r>
              <a:rPr lang="it-IT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it-IT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nasta‘īn</a:t>
            </a:r>
            <a:r>
              <a:rPr lang="it-IT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</a:p>
          <a:p>
            <a:pPr algn="l"/>
            <a:r>
              <a:rPr lang="it-IT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6. '</a:t>
            </a:r>
            <a:r>
              <a:rPr lang="it-IT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ihdina</a:t>
            </a:r>
            <a:r>
              <a:rPr lang="it-IT" dirty="0">
                <a:solidFill>
                  <a:srgbClr val="202122"/>
                </a:solidFill>
                <a:latin typeface="Arial" panose="020B0604020202020204" pitchFamily="34" charset="0"/>
              </a:rPr>
              <a:t> a</a:t>
            </a:r>
            <a:r>
              <a:rPr lang="it-IT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l-</a:t>
            </a:r>
            <a:r>
              <a:rPr lang="it-IT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ṣiṛāṭa</a:t>
            </a:r>
            <a:r>
              <a:rPr lang="it-IT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l-</a:t>
            </a:r>
            <a:r>
              <a:rPr lang="it-IT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mustaqīm</a:t>
            </a:r>
            <a:r>
              <a:rPr lang="it-IT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</a:p>
          <a:p>
            <a:pPr algn="l"/>
            <a:r>
              <a:rPr lang="it-IT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7. </a:t>
            </a:r>
            <a:r>
              <a:rPr lang="it-IT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ṣiṛāṭa</a:t>
            </a:r>
            <a:r>
              <a:rPr lang="it-IT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al-</a:t>
            </a:r>
            <a:r>
              <a:rPr lang="it-IT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laḏīna</a:t>
            </a:r>
            <a:r>
              <a:rPr lang="it-IT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‘</a:t>
            </a:r>
            <a:r>
              <a:rPr lang="it-IT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an‘amta</a:t>
            </a:r>
            <a:r>
              <a:rPr lang="it-IT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it-IT" dirty="0">
                <a:solidFill>
                  <a:srgbClr val="202122"/>
                </a:solidFill>
                <a:latin typeface="Arial" panose="020B0604020202020204" pitchFamily="34" charset="0"/>
              </a:rPr>
              <a:t>‘</a:t>
            </a:r>
            <a:r>
              <a:rPr lang="it-IT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alayhim</a:t>
            </a:r>
            <a:r>
              <a:rPr lang="it-IT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</a:p>
          <a:p>
            <a:pPr algn="l"/>
            <a:r>
              <a:rPr lang="it-IT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ġayri</a:t>
            </a:r>
            <a:r>
              <a:rPr lang="it-IT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l-</a:t>
            </a:r>
            <a:r>
              <a:rPr lang="it-IT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maġḍūbi</a:t>
            </a:r>
            <a:r>
              <a:rPr lang="it-IT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it-IT" dirty="0">
                <a:solidFill>
                  <a:srgbClr val="202122"/>
                </a:solidFill>
                <a:latin typeface="Arial" panose="020B0604020202020204" pitchFamily="34" charset="0"/>
              </a:rPr>
              <a:t>‘</a:t>
            </a:r>
            <a:r>
              <a:rPr lang="it-IT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alayhim</a:t>
            </a:r>
            <a:r>
              <a:rPr lang="it-IT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it-IT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wa</a:t>
            </a:r>
            <a:r>
              <a:rPr lang="it-IT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-la al-</a:t>
            </a:r>
            <a:r>
              <a:rPr lang="it-IT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ḍãllīn</a:t>
            </a:r>
            <a:r>
              <a:rPr lang="it-IT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</a:p>
          <a:p>
            <a:pPr algn="l"/>
            <a:endParaRPr lang="it-IT" b="0" i="0" dirty="0">
              <a:solidFill>
                <a:srgbClr val="202122"/>
              </a:solidFill>
              <a:effectLst/>
              <a:latin typeface="Arial" panose="020B0604020202020204" pitchFamily="34" charset="0"/>
            </a:endParaRPr>
          </a:p>
          <a:p>
            <a:pPr algn="l"/>
            <a:r>
              <a:rPr lang="it-IT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1. In nome di Dio, il Compassionevole, il Misericordioso</a:t>
            </a:r>
          </a:p>
          <a:p>
            <a:pPr algn="l"/>
            <a:r>
              <a:rPr lang="it-IT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2. Lode a Dio, Signore dei mondi</a:t>
            </a:r>
          </a:p>
          <a:p>
            <a:pPr algn="l"/>
            <a:r>
              <a:rPr lang="it-IT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3. il Compassionevole, il Misericordioso,</a:t>
            </a:r>
          </a:p>
          <a:p>
            <a:pPr algn="l"/>
            <a:r>
              <a:rPr lang="it-IT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4. Re del Giorno del Giudizio.</a:t>
            </a:r>
          </a:p>
          <a:p>
            <a:pPr algn="l"/>
            <a:r>
              <a:rPr lang="it-IT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5. Te noi adoriamo e a Te chiediamo aiuto.</a:t>
            </a:r>
          </a:p>
          <a:p>
            <a:pPr algn="l"/>
            <a:r>
              <a:rPr lang="it-IT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6. Guidaci sulla retta via,</a:t>
            </a:r>
          </a:p>
          <a:p>
            <a:pPr algn="l"/>
            <a:r>
              <a:rPr lang="it-IT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7. la via di coloro che hai colmato di grazia, non di coloro che [sono incorsi] nella [Tua] ira, né degli sviati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1012991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la 2">
            <a:extLst>
              <a:ext uri="{FF2B5EF4-FFF2-40B4-BE49-F238E27FC236}">
                <a16:creationId xmlns:a16="http://schemas.microsoft.com/office/drawing/2014/main" id="{87FC7A10-6429-4370-B958-DA8B06F638C8}"/>
              </a:ext>
            </a:extLst>
          </p:cNvPr>
          <p:cNvGraphicFramePr>
            <a:graphicFrameLocks noGrp="1"/>
          </p:cNvGraphicFramePr>
          <p:nvPr/>
        </p:nvGraphicFramePr>
        <p:xfrm>
          <a:off x="1091683" y="1344212"/>
          <a:ext cx="8993670" cy="5112572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284810">
                  <a:extLst>
                    <a:ext uri="{9D8B030D-6E8A-4147-A177-3AD203B41FA5}">
                      <a16:colId xmlns:a16="http://schemas.microsoft.com/office/drawing/2014/main" val="1589548087"/>
                    </a:ext>
                  </a:extLst>
                </a:gridCol>
                <a:gridCol w="1284810">
                  <a:extLst>
                    <a:ext uri="{9D8B030D-6E8A-4147-A177-3AD203B41FA5}">
                      <a16:colId xmlns:a16="http://schemas.microsoft.com/office/drawing/2014/main" val="2598625038"/>
                    </a:ext>
                  </a:extLst>
                </a:gridCol>
                <a:gridCol w="1284810">
                  <a:extLst>
                    <a:ext uri="{9D8B030D-6E8A-4147-A177-3AD203B41FA5}">
                      <a16:colId xmlns:a16="http://schemas.microsoft.com/office/drawing/2014/main" val="3331363677"/>
                    </a:ext>
                  </a:extLst>
                </a:gridCol>
                <a:gridCol w="1284810">
                  <a:extLst>
                    <a:ext uri="{9D8B030D-6E8A-4147-A177-3AD203B41FA5}">
                      <a16:colId xmlns:a16="http://schemas.microsoft.com/office/drawing/2014/main" val="3274390652"/>
                    </a:ext>
                  </a:extLst>
                </a:gridCol>
                <a:gridCol w="1284810">
                  <a:extLst>
                    <a:ext uri="{9D8B030D-6E8A-4147-A177-3AD203B41FA5}">
                      <a16:colId xmlns:a16="http://schemas.microsoft.com/office/drawing/2014/main" val="3974014688"/>
                    </a:ext>
                  </a:extLst>
                </a:gridCol>
                <a:gridCol w="1284810">
                  <a:extLst>
                    <a:ext uri="{9D8B030D-6E8A-4147-A177-3AD203B41FA5}">
                      <a16:colId xmlns:a16="http://schemas.microsoft.com/office/drawing/2014/main" val="1943941105"/>
                    </a:ext>
                  </a:extLst>
                </a:gridCol>
                <a:gridCol w="1284810">
                  <a:extLst>
                    <a:ext uri="{9D8B030D-6E8A-4147-A177-3AD203B41FA5}">
                      <a16:colId xmlns:a16="http://schemas.microsoft.com/office/drawing/2014/main" val="1213426434"/>
                    </a:ext>
                  </a:extLst>
                </a:gridCol>
              </a:tblGrid>
              <a:tr h="5112572">
                <a:tc>
                  <a:txBody>
                    <a:bodyPr/>
                    <a:lstStyle/>
                    <a:p>
                      <a:r>
                        <a:rPr lang="it-IT" dirty="0" err="1"/>
                        <a:t>Imru</a:t>
                      </a:r>
                      <a:r>
                        <a:rPr lang="it-IT" dirty="0"/>
                        <a:t>-l-</a:t>
                      </a:r>
                      <a:r>
                        <a:rPr lang="it-IT" dirty="0" err="1"/>
                        <a:t>Qays</a:t>
                      </a:r>
                      <a:endParaRPr lang="it-IT" dirty="0"/>
                    </a:p>
                    <a:p>
                      <a:endParaRPr lang="it-IT" dirty="0"/>
                    </a:p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err="1"/>
                        <a:t>Tarafa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err="1"/>
                        <a:t>Amr</a:t>
                      </a:r>
                      <a:r>
                        <a:rPr lang="it-IT" dirty="0"/>
                        <a:t> Ibn </a:t>
                      </a:r>
                      <a:r>
                        <a:rPr lang="it-IT" dirty="0" err="1"/>
                        <a:t>Kulthum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err="1"/>
                        <a:t>Harith</a:t>
                      </a:r>
                      <a:r>
                        <a:rPr lang="it-IT" dirty="0"/>
                        <a:t> Ibn </a:t>
                      </a:r>
                      <a:r>
                        <a:rPr lang="it-IT" dirty="0" err="1"/>
                        <a:t>Hilliza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err="1"/>
                        <a:t>Labid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‘</a:t>
                      </a:r>
                      <a:r>
                        <a:rPr lang="it-IT" dirty="0" err="1"/>
                        <a:t>Antara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err="1"/>
                        <a:t>Zuhayr</a:t>
                      </a:r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67198184"/>
                  </a:ext>
                </a:extLst>
              </a:tr>
            </a:tbl>
          </a:graphicData>
        </a:graphic>
      </p:graphicFrame>
      <p:graphicFrame>
        <p:nvGraphicFramePr>
          <p:cNvPr id="3" name="Tabella 2">
            <a:extLst>
              <a:ext uri="{FF2B5EF4-FFF2-40B4-BE49-F238E27FC236}">
                <a16:creationId xmlns:a16="http://schemas.microsoft.com/office/drawing/2014/main" id="{920E525C-D5A7-4846-B768-83600774E59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9722077"/>
              </p:ext>
            </p:extLst>
          </p:nvPr>
        </p:nvGraphicFramePr>
        <p:xfrm>
          <a:off x="65314" y="2164702"/>
          <a:ext cx="10133045" cy="5878290"/>
        </p:xfrm>
        <a:graphic>
          <a:graphicData uri="http://schemas.openxmlformats.org/drawingml/2006/table">
            <a:tbl>
              <a:tblPr/>
              <a:tblGrid>
                <a:gridCol w="10133045">
                  <a:extLst>
                    <a:ext uri="{9D8B030D-6E8A-4147-A177-3AD203B41FA5}">
                      <a16:colId xmlns:a16="http://schemas.microsoft.com/office/drawing/2014/main" val="1279626550"/>
                    </a:ext>
                  </a:extLst>
                </a:gridCol>
              </a:tblGrid>
              <a:tr h="1175658">
                <a:tc>
                  <a:txBody>
                    <a:bodyPr/>
                    <a:lstStyle/>
                    <a:p>
                      <a:r>
                        <a:rPr lang="it-IT" dirty="0" err="1"/>
                        <a:t>Na</a:t>
                      </a:r>
                      <a:r>
                        <a:rPr lang="it-IT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ṣì</a:t>
                      </a:r>
                      <a:r>
                        <a:rPr lang="it-IT" dirty="0" err="1"/>
                        <a:t>b</a:t>
                      </a:r>
                      <a:r>
                        <a:rPr lang="it-IT" dirty="0"/>
                        <a:t>         1- 52                 1-10                 1-18                1-9                 1-19                   1-22               1-6</a:t>
                      </a: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59100574"/>
                  </a:ext>
                </a:extLst>
              </a:tr>
              <a:tr h="1175658"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36897915"/>
                  </a:ext>
                </a:extLst>
              </a:tr>
              <a:tr h="1175658"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99600101"/>
                  </a:ext>
                </a:extLst>
              </a:tr>
              <a:tr h="1175658"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78417508"/>
                  </a:ext>
                </a:extLst>
              </a:tr>
              <a:tr h="1175658"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10830082"/>
                  </a:ext>
                </a:extLst>
              </a:tr>
            </a:tbl>
          </a:graphicData>
        </a:graphic>
      </p:graphicFrame>
      <p:graphicFrame>
        <p:nvGraphicFramePr>
          <p:cNvPr id="5" name="Tabella 4">
            <a:extLst>
              <a:ext uri="{FF2B5EF4-FFF2-40B4-BE49-F238E27FC236}">
                <a16:creationId xmlns:a16="http://schemas.microsoft.com/office/drawing/2014/main" id="{7F94321E-B879-48EF-88E0-3F74DB1D71D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08921772"/>
              </p:ext>
            </p:extLst>
          </p:nvPr>
        </p:nvGraphicFramePr>
        <p:xfrm>
          <a:off x="65314" y="3429000"/>
          <a:ext cx="10133045" cy="1105678"/>
        </p:xfrm>
        <a:graphic>
          <a:graphicData uri="http://schemas.openxmlformats.org/drawingml/2006/table">
            <a:tbl>
              <a:tblPr/>
              <a:tblGrid>
                <a:gridCol w="10133045">
                  <a:extLst>
                    <a:ext uri="{9D8B030D-6E8A-4147-A177-3AD203B41FA5}">
                      <a16:colId xmlns:a16="http://schemas.microsoft.com/office/drawing/2014/main" val="1279626550"/>
                    </a:ext>
                  </a:extLst>
                </a:gridCol>
              </a:tblGrid>
              <a:tr h="1105678">
                <a:tc>
                  <a:txBody>
                    <a:bodyPr/>
                    <a:lstStyle/>
                    <a:p>
                      <a:r>
                        <a:rPr lang="it-IT" dirty="0" err="1"/>
                        <a:t>Ra</a:t>
                      </a:r>
                      <a:r>
                        <a:rPr lang="it-IT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ḥìl</a:t>
                      </a:r>
                      <a:r>
                        <a:rPr lang="it-IT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53-70             11-43              /                      10-14            20 – 53              23-34           /</a:t>
                      </a:r>
                      <a:endParaRPr lang="it-IT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59100574"/>
                  </a:ext>
                </a:extLst>
              </a:tr>
            </a:tbl>
          </a:graphicData>
        </a:graphic>
      </p:graphicFrame>
      <p:graphicFrame>
        <p:nvGraphicFramePr>
          <p:cNvPr id="7" name="Tabella 6">
            <a:extLst>
              <a:ext uri="{FF2B5EF4-FFF2-40B4-BE49-F238E27FC236}">
                <a16:creationId xmlns:a16="http://schemas.microsoft.com/office/drawing/2014/main" id="{A7F2D36C-CB78-4FB8-8785-E27EC6DE996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82570114"/>
              </p:ext>
            </p:extLst>
          </p:nvPr>
        </p:nvGraphicFramePr>
        <p:xfrm>
          <a:off x="65313" y="4655976"/>
          <a:ext cx="10133045" cy="1343608"/>
        </p:xfrm>
        <a:graphic>
          <a:graphicData uri="http://schemas.openxmlformats.org/drawingml/2006/table">
            <a:tbl>
              <a:tblPr/>
              <a:tblGrid>
                <a:gridCol w="10133045">
                  <a:extLst>
                    <a:ext uri="{9D8B030D-6E8A-4147-A177-3AD203B41FA5}">
                      <a16:colId xmlns:a16="http://schemas.microsoft.com/office/drawing/2014/main" val="1279626550"/>
                    </a:ext>
                  </a:extLst>
                </a:gridCol>
              </a:tblGrid>
              <a:tr h="1343608">
                <a:tc>
                  <a:txBody>
                    <a:bodyPr/>
                    <a:lstStyle/>
                    <a:p>
                      <a:r>
                        <a:rPr lang="it-IT" dirty="0" err="1"/>
                        <a:t>ghara</a:t>
                      </a:r>
                      <a:r>
                        <a:rPr lang="it-IT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ḍ</a:t>
                      </a:r>
                      <a:r>
                        <a:rPr lang="it-IT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71-fine             44 – fine     19- 96 (fine)   15-74 (fine)    54- 89            35-80           7-59 (fine)</a:t>
                      </a:r>
                      <a:endParaRPr lang="it-IT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591005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7030439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F6F4151-BF38-4FA8-AAEA-A54E0ADF93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4400" dirty="0">
                <a:latin typeface="Calibri" panose="020F0502020204030204" pitchFamily="34" charset="0"/>
                <a:cs typeface="Calibri" panose="020F0502020204030204" pitchFamily="34" charset="0"/>
              </a:rPr>
              <a:t>Il Corano: ricezione e canonizzazione</a:t>
            </a:r>
            <a:endParaRPr lang="it-IT" sz="4400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35035AE1-E78D-4D6E-9A82-92B9A0C3540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24126" y="1757779"/>
            <a:ext cx="10161737" cy="4935984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Originariamente tramandato per via </a:t>
            </a:r>
            <a:r>
              <a:rPr lang="it-IT" b="1" dirty="0">
                <a:latin typeface="Calibri" panose="020F0502020204030204" pitchFamily="34" charset="0"/>
                <a:cs typeface="Calibri" panose="020F0502020204030204" pitchFamily="34" charset="0"/>
              </a:rPr>
              <a:t>orale </a:t>
            </a: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(probabili trascrizioni parziali durante la vita del Profeta) .</a:t>
            </a:r>
          </a:p>
          <a:p>
            <a:pPr algn="just"/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Ancora oggi la memorizzazione e recitazione cantata del Corano (</a:t>
            </a:r>
            <a:r>
              <a:rPr lang="it-IT" i="1" dirty="0" err="1">
                <a:latin typeface="Calibri" panose="020F0502020204030204" pitchFamily="34" charset="0"/>
                <a:cs typeface="Calibri" panose="020F0502020204030204" pitchFamily="34" charset="0"/>
              </a:rPr>
              <a:t>tağwīd</a:t>
            </a: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) è </a:t>
            </a:r>
            <a:r>
              <a:rPr lang="it-IT" dirty="0" err="1">
                <a:latin typeface="Calibri" panose="020F0502020204030204" pitchFamily="34" charset="0"/>
                <a:cs typeface="Calibri" panose="020F0502020204030204" pitchFamily="34" charset="0"/>
              </a:rPr>
              <a:t>è</a:t>
            </a: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 considerata un vanto e ascoltarla una forma di preghiera. Viene  insegnata nelle scuole coraniche (</a:t>
            </a:r>
            <a:r>
              <a:rPr lang="it-IT" i="1" dirty="0" err="1">
                <a:latin typeface="Calibri" panose="020F0502020204030204" pitchFamily="34" charset="0"/>
                <a:cs typeface="Calibri" panose="020F0502020204030204" pitchFamily="34" charset="0"/>
              </a:rPr>
              <a:t>kuttāb</a:t>
            </a: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).</a:t>
            </a:r>
          </a:p>
          <a:p>
            <a:pPr algn="just"/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Il primo califfo ben guidato (</a:t>
            </a:r>
            <a:r>
              <a:rPr lang="it-IT" dirty="0" err="1">
                <a:latin typeface="Calibri" panose="020F0502020204030204" pitchFamily="34" charset="0"/>
                <a:cs typeface="Calibri" panose="020F0502020204030204" pitchFamily="34" charset="0"/>
              </a:rPr>
              <a:t>Abū</a:t>
            </a: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dirty="0" err="1">
                <a:latin typeface="Calibri" panose="020F0502020204030204" pitchFamily="34" charset="0"/>
                <a:cs typeface="Calibri" panose="020F0502020204030204" pitchFamily="34" charset="0"/>
              </a:rPr>
              <a:t>Bakr</a:t>
            </a: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 632-634) incaricò uno dei primi compagni del Profeta </a:t>
            </a:r>
            <a:r>
              <a:rPr lang="it-IT" b="1" dirty="0">
                <a:latin typeface="Calibri" panose="020F0502020204030204" pitchFamily="34" charset="0"/>
                <a:cs typeface="Calibri" panose="020F0502020204030204" pitchFamily="34" charset="0"/>
              </a:rPr>
              <a:t>Zayd Ibn </a:t>
            </a:r>
            <a:r>
              <a:rPr lang="it-IT" b="1" dirty="0" err="1">
                <a:latin typeface="Calibri" panose="020F0502020204030204" pitchFamily="34" charset="0"/>
                <a:cs typeface="Calibri" panose="020F0502020204030204" pitchFamily="34" charset="0"/>
              </a:rPr>
              <a:t>Ṯābit</a:t>
            </a:r>
            <a:r>
              <a:rPr lang="it-IT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di raccogliere su carta i frammenti del Corano registrato su cocci, pietre, ossa di animali e foglie di palma e di raccogliere le testimonianze orali dei compagni sopravvissuti.</a:t>
            </a:r>
          </a:p>
          <a:p>
            <a:pPr algn="just"/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Il terzo </a:t>
            </a:r>
            <a:r>
              <a:rPr lang="it-IT" b="1" dirty="0">
                <a:latin typeface="Calibri" panose="020F0502020204030204" pitchFamily="34" charset="0"/>
                <a:cs typeface="Calibri" panose="020F0502020204030204" pitchFamily="34" charset="0"/>
              </a:rPr>
              <a:t>califfo</a:t>
            </a: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 ben guidato </a:t>
            </a:r>
            <a:r>
              <a:rPr lang="it-IT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‘</a:t>
            </a:r>
            <a:r>
              <a:rPr lang="it-IT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Uṯmān</a:t>
            </a:r>
            <a:r>
              <a:rPr lang="it-IT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(644-656) istituì una commissione per dare omogeneità e creare una </a:t>
            </a:r>
            <a:r>
              <a:rPr lang="it-IT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versione ufficiale </a:t>
            </a:r>
            <a:r>
              <a:rPr lang="it-IT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nel </a:t>
            </a:r>
            <a:r>
              <a:rPr lang="it-IT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650</a:t>
            </a: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algn="just"/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Fu probabilmente sotto il califfo omayyade ‘</a:t>
            </a:r>
            <a:r>
              <a:rPr lang="it-IT" dirty="0" err="1">
                <a:latin typeface="Calibri" panose="020F0502020204030204" pitchFamily="34" charset="0"/>
                <a:cs typeface="Calibri" panose="020F0502020204030204" pitchFamily="34" charset="0"/>
              </a:rPr>
              <a:t>Abd</a:t>
            </a: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 al-Malik (685-705) che avvenne </a:t>
            </a:r>
            <a:r>
              <a:rPr lang="it-IT" dirty="0"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l’ultima revisione del testo coranico </a:t>
            </a: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e dell’ortografia ufficiale (con l’introduzione dei diacritici e la registrazione della </a:t>
            </a:r>
            <a:r>
              <a:rPr lang="it-IT" i="1" dirty="0" err="1">
                <a:latin typeface="Calibri" panose="020F0502020204030204" pitchFamily="34" charset="0"/>
                <a:cs typeface="Calibri" panose="020F0502020204030204" pitchFamily="34" charset="0"/>
              </a:rPr>
              <a:t>hamza</a:t>
            </a: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 tracciati con un colore diverso nel corpo della parola assieme ai segni delle vocali brevi sopra e sotto le lettere).</a:t>
            </a:r>
          </a:p>
        </p:txBody>
      </p:sp>
    </p:spTree>
    <p:extLst>
      <p:ext uri="{BB962C8B-B14F-4D97-AF65-F5344CB8AC3E}">
        <p14:creationId xmlns:p14="http://schemas.microsoft.com/office/powerpoint/2010/main" val="89084498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F6F4151-BF38-4FA8-AAEA-A54E0ADF93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93725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it-IT" sz="4400" dirty="0">
                <a:latin typeface="Calibri" panose="020F0502020204030204" pitchFamily="34" charset="0"/>
                <a:cs typeface="Calibri" panose="020F0502020204030204" pitchFamily="34" charset="0"/>
              </a:rPr>
              <a:t>Fonti scritte nel primo periodo ISLAMICO (Capezzone) </a:t>
            </a:r>
            <a:br>
              <a:rPr lang="it-IT" sz="44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it-IT" sz="4400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35035AE1-E78D-4D6E-9A82-92B9A0C3540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24126" y="1757779"/>
            <a:ext cx="10161737" cy="4935984"/>
          </a:xfrm>
        </p:spPr>
        <p:txBody>
          <a:bodyPr>
            <a:normAutofit lnSpcReduction="10000"/>
          </a:bodyPr>
          <a:lstStyle/>
          <a:p>
            <a:pPr algn="just">
              <a:buFont typeface="Arial" panose="020B0604020202020204" pitchFamily="34" charset="0"/>
              <a:buChar char="•"/>
            </a:pP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b="1" i="1" dirty="0" err="1">
                <a:latin typeface="Calibri" panose="020F0502020204030204" pitchFamily="34" charset="0"/>
                <a:cs typeface="Calibri" panose="020F0502020204030204" pitchFamily="34" charset="0"/>
              </a:rPr>
              <a:t>ḥadīṯ</a:t>
            </a: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dirty="0" err="1">
                <a:latin typeface="Calibri" panose="020F0502020204030204" pitchFamily="34" charset="0"/>
                <a:cs typeface="Calibri" panose="020F0502020204030204" pitchFamily="34" charset="0"/>
              </a:rPr>
              <a:t>pl</a:t>
            </a: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it-IT" i="1" dirty="0" err="1">
                <a:latin typeface="Calibri" panose="020F0502020204030204" pitchFamily="34" charset="0"/>
                <a:cs typeface="Calibri" panose="020F0502020204030204" pitchFamily="34" charset="0"/>
              </a:rPr>
              <a:t>aḥādīṯ</a:t>
            </a: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, dei brevi racconti sull’attività di </a:t>
            </a:r>
            <a:r>
              <a:rPr lang="it-IT" dirty="0" err="1">
                <a:latin typeface="Calibri" panose="020F0502020204030204" pitchFamily="34" charset="0"/>
                <a:cs typeface="Calibri" panose="020F0502020204030204" pitchFamily="34" charset="0"/>
              </a:rPr>
              <a:t>Muḥammad</a:t>
            </a: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 come Profeta di Dio e capo politico e militare. Inizialmente tramandati oralmente, vennero messe per iscritto nella seconda metà del VII secolo.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Con </a:t>
            </a:r>
            <a:r>
              <a:rPr lang="it-IT" dirty="0" err="1">
                <a:latin typeface="Calibri" panose="020F0502020204030204" pitchFamily="34" charset="0"/>
                <a:cs typeface="Calibri" panose="020F0502020204030204" pitchFamily="34" charset="0"/>
              </a:rPr>
              <a:t>Muḥammad</a:t>
            </a: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 la </a:t>
            </a:r>
            <a:r>
              <a:rPr lang="it-IT" b="1" i="1" dirty="0" err="1">
                <a:latin typeface="Calibri" panose="020F0502020204030204" pitchFamily="34" charset="0"/>
                <a:cs typeface="Calibri" panose="020F0502020204030204" pitchFamily="34" charset="0"/>
              </a:rPr>
              <a:t>ḫuṭba</a:t>
            </a: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, (orazione) che in epoca preislamica era politica, di difesa del proprio gruppo e attacco agli avversari, diventa prima aggressione verbale al nemico e infine la «predica»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 Documenti scritti: Costituzione di Medina (</a:t>
            </a:r>
            <a:r>
              <a:rPr lang="it-IT" b="1" i="1" dirty="0" err="1">
                <a:latin typeface="Calibri" panose="020F0502020204030204" pitchFamily="34" charset="0"/>
                <a:cs typeface="Calibri" panose="020F0502020204030204" pitchFamily="34" charset="0"/>
              </a:rPr>
              <a:t>sahīa</a:t>
            </a: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): l’atto di fondazione dello stato islamico; probabilmente un insieme di testi emanati in momenti diversi. Vi sono stabilite le regole di convivenza tra i </a:t>
            </a:r>
            <a:r>
              <a:rPr lang="it-IT" i="1" dirty="0" err="1">
                <a:latin typeface="Calibri" panose="020F0502020204030204" pitchFamily="34" charset="0"/>
                <a:cs typeface="Calibri" panose="020F0502020204030204" pitchFamily="34" charset="0"/>
              </a:rPr>
              <a:t>muhāğirūn</a:t>
            </a: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 (meccani emigrati a Medina) e gli </a:t>
            </a:r>
            <a:r>
              <a:rPr lang="it-IT" i="1" dirty="0" err="1">
                <a:latin typeface="Calibri" panose="020F0502020204030204" pitchFamily="34" charset="0"/>
                <a:cs typeface="Calibri" panose="020F0502020204030204" pitchFamily="34" charset="0"/>
              </a:rPr>
              <a:t>anṣār</a:t>
            </a: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 di Medina ma anche con i politeisti e gli ebrei.</a:t>
            </a:r>
          </a:p>
          <a:p>
            <a:pPr marL="0" indent="0" algn="just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5526904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>
                <a:latin typeface="Bahnschrift" panose="020B0502040204020203" pitchFamily="34" charset="0"/>
              </a:rPr>
              <a:t>Il </a:t>
            </a:r>
            <a:r>
              <a:rPr lang="it-IT" i="1" dirty="0">
                <a:latin typeface="Bahnschrift" panose="020B0502040204020203" pitchFamily="34" charset="0"/>
              </a:rPr>
              <a:t>nasīb</a:t>
            </a:r>
            <a:r>
              <a:rPr lang="it-IT" dirty="0">
                <a:latin typeface="Bahnschrift" panose="020B0502040204020203" pitchFamily="34" charset="0"/>
              </a:rPr>
              <a:t> nella poesia preislamica: ESEMPI DI INTERTESTUALITA’ / GERMINAZIONE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it-IT" dirty="0"/>
          </a:p>
          <a:p>
            <a:r>
              <a:rPr lang="it-IT" i="1" dirty="0"/>
              <a:t>Fermatevi e piangiamo al ricordo di un’amata e di un accampamento </a:t>
            </a:r>
            <a:r>
              <a:rPr lang="it-IT" dirty="0"/>
              <a:t>(Imru’ al-Quays)</a:t>
            </a:r>
          </a:p>
          <a:p>
            <a:r>
              <a:rPr lang="it-IT" i="1" dirty="0"/>
              <a:t>I miei amici fermi sulle cavalcature mi dicono “Non morire di dolore, fatti animo” </a:t>
            </a:r>
            <a:r>
              <a:rPr lang="it-IT" dirty="0"/>
              <a:t>(Ṭarafah)</a:t>
            </a:r>
          </a:p>
          <a:p>
            <a:r>
              <a:rPr lang="it-IT" i="1" dirty="0"/>
              <a:t>Mi sono innamorato di lei mentre combattevo la sua tribù (</a:t>
            </a:r>
            <a:r>
              <a:rPr lang="it-IT" i="1" dirty="0" err="1"/>
              <a:t>…</a:t>
            </a:r>
            <a:r>
              <a:rPr lang="it-IT" i="1" dirty="0"/>
              <a:t>) hai occupato in me, non pensare ad altro, il posto della donna amata e rispettata </a:t>
            </a:r>
            <a:r>
              <a:rPr lang="it-IT" dirty="0"/>
              <a:t>(‘</a:t>
            </a:r>
            <a:r>
              <a:rPr lang="it-IT" dirty="0" err="1"/>
              <a:t>Antarah</a:t>
            </a:r>
            <a:r>
              <a:rPr lang="it-IT" dirty="0"/>
              <a:t>)</a:t>
            </a:r>
          </a:p>
          <a:p>
            <a:endParaRPr lang="it-IT" dirty="0"/>
          </a:p>
          <a:p>
            <a:pPr>
              <a:buNone/>
            </a:pPr>
            <a:endParaRPr lang="it-IT" dirty="0"/>
          </a:p>
          <a:p>
            <a:endParaRPr lang="it-IT" dirty="0"/>
          </a:p>
          <a:p>
            <a:pPr>
              <a:buNone/>
            </a:pPr>
            <a:endParaRPr lang="it-IT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8331E29E-97D9-4E17-806D-DE5C218423B1}"/>
              </a:ext>
            </a:extLst>
          </p:cNvPr>
          <p:cNvSpPr txBox="1"/>
          <p:nvPr/>
        </p:nvSpPr>
        <p:spPr>
          <a:xfrm>
            <a:off x="774440" y="942392"/>
            <a:ext cx="10739535" cy="6617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dirty="0">
                <a:solidFill>
                  <a:srgbClr val="FF0000"/>
                </a:solidFill>
              </a:rPr>
              <a:t>La trasmissione della poesia Islamica (</a:t>
            </a:r>
            <a:r>
              <a:rPr lang="it-IT" sz="2800" dirty="0" err="1">
                <a:solidFill>
                  <a:srgbClr val="FF0000"/>
                </a:solidFill>
              </a:rPr>
              <a:t>Toelle</a:t>
            </a:r>
            <a:r>
              <a:rPr lang="it-IT" sz="2800" dirty="0">
                <a:solidFill>
                  <a:srgbClr val="FF0000"/>
                </a:solidFill>
              </a:rPr>
              <a:t> – Zakaria p. 60-67)</a:t>
            </a:r>
          </a:p>
          <a:p>
            <a:pPr algn="ctr"/>
            <a:endParaRPr lang="it-IT" dirty="0">
              <a:solidFill>
                <a:srgbClr val="FF0000"/>
              </a:solidFill>
            </a:endParaRPr>
          </a:p>
          <a:p>
            <a:pPr algn="ctr"/>
            <a:endParaRPr lang="it-IT" dirty="0">
              <a:solidFill>
                <a:srgbClr val="FF0000"/>
              </a:solidFill>
            </a:endParaRPr>
          </a:p>
          <a:p>
            <a:pPr algn="ctr"/>
            <a:endParaRPr lang="it-IT" dirty="0">
              <a:solidFill>
                <a:srgbClr val="FF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>
                <a:solidFill>
                  <a:srgbClr val="FF0000"/>
                </a:solidFill>
              </a:rPr>
              <a:t>Dalla oralità alla Messa per iscritto, passando per tre tappe: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it-IT" dirty="0">
                <a:solidFill>
                  <a:srgbClr val="FF0000"/>
                </a:solidFill>
              </a:rPr>
              <a:t>Diffusione orale per il tramite del </a:t>
            </a:r>
            <a:r>
              <a:rPr lang="it-IT" dirty="0" err="1">
                <a:solidFill>
                  <a:srgbClr val="FF0000"/>
                </a:solidFill>
              </a:rPr>
              <a:t>ràwì</a:t>
            </a:r>
            <a:r>
              <a:rPr lang="it-IT" dirty="0">
                <a:solidFill>
                  <a:srgbClr val="FF0000"/>
                </a:solidFill>
              </a:rPr>
              <a:t> (</a:t>
            </a:r>
            <a:r>
              <a:rPr lang="it-IT" dirty="0" err="1">
                <a:solidFill>
                  <a:srgbClr val="FF0000"/>
                </a:solidFill>
              </a:rPr>
              <a:t>ruwàt</a:t>
            </a:r>
            <a:r>
              <a:rPr lang="it-IT" dirty="0">
                <a:solidFill>
                  <a:srgbClr val="FF0000"/>
                </a:solidFill>
              </a:rPr>
              <a:t>) – attestata fino all’</a:t>
            </a:r>
            <a:r>
              <a:rPr lang="it-IT" b="1" dirty="0">
                <a:solidFill>
                  <a:srgbClr val="FF0000"/>
                </a:solidFill>
              </a:rPr>
              <a:t>VIII secolo (tra i primi </a:t>
            </a:r>
            <a:r>
              <a:rPr lang="it-IT" b="1" dirty="0" err="1">
                <a:solidFill>
                  <a:srgbClr val="FF0000"/>
                </a:solidFill>
              </a:rPr>
              <a:t>ruwàt</a:t>
            </a:r>
            <a:r>
              <a:rPr lang="it-IT" b="1" dirty="0">
                <a:solidFill>
                  <a:srgbClr val="FF0000"/>
                </a:solidFill>
              </a:rPr>
              <a:t>: </a:t>
            </a:r>
            <a:r>
              <a:rPr lang="it-IT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Ḥ</a:t>
            </a:r>
            <a:r>
              <a:rPr lang="it-IT" b="1" dirty="0" err="1">
                <a:solidFill>
                  <a:srgbClr val="FF0000"/>
                </a:solidFill>
              </a:rPr>
              <a:t>ammàd</a:t>
            </a:r>
            <a:r>
              <a:rPr lang="it-IT" b="1" dirty="0">
                <a:solidFill>
                  <a:srgbClr val="FF0000"/>
                </a:solidFill>
              </a:rPr>
              <a:t> e </a:t>
            </a:r>
            <a:r>
              <a:rPr lang="it-IT" b="1" dirty="0" err="1">
                <a:solidFill>
                  <a:srgbClr val="FF0000"/>
                </a:solidFill>
              </a:rPr>
              <a:t>Khalaf</a:t>
            </a:r>
            <a:r>
              <a:rPr lang="it-IT" b="1" dirty="0">
                <a:solidFill>
                  <a:srgbClr val="FF0000"/>
                </a:solidFill>
              </a:rPr>
              <a:t> al-</a:t>
            </a:r>
            <a:r>
              <a:rPr lang="it-IT" b="1" dirty="0" err="1">
                <a:solidFill>
                  <a:srgbClr val="FF0000"/>
                </a:solidFill>
              </a:rPr>
              <a:t>Ahmar</a:t>
            </a:r>
            <a:r>
              <a:rPr lang="it-IT" b="1" dirty="0">
                <a:solidFill>
                  <a:srgbClr val="FF0000"/>
                </a:solidFill>
              </a:rPr>
              <a:t>)</a:t>
            </a:r>
          </a:p>
          <a:p>
            <a:pPr lvl="1"/>
            <a:endParaRPr lang="it-IT" dirty="0">
              <a:solidFill>
                <a:srgbClr val="FF0000"/>
              </a:solidFill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it-IT" dirty="0">
                <a:solidFill>
                  <a:srgbClr val="FF0000"/>
                </a:solidFill>
              </a:rPr>
              <a:t>Raccolta da parte dei «grandi trasmettitori» - fase dell’oralità mista. A partire dall’ </a:t>
            </a:r>
            <a:r>
              <a:rPr lang="it-IT" b="1" dirty="0">
                <a:solidFill>
                  <a:srgbClr val="FF0000"/>
                </a:solidFill>
              </a:rPr>
              <a:t>VIII secolo </a:t>
            </a:r>
            <a:r>
              <a:rPr lang="it-IT" dirty="0">
                <a:solidFill>
                  <a:srgbClr val="FF0000"/>
                </a:solidFill>
              </a:rPr>
              <a:t>si afferma la necessità di raccogliere per iscritto per varie ragioni</a:t>
            </a:r>
          </a:p>
          <a:p>
            <a:pPr lvl="1"/>
            <a:endParaRPr lang="it-IT" dirty="0">
              <a:solidFill>
                <a:srgbClr val="FF0000"/>
              </a:solidFill>
            </a:endParaRPr>
          </a:p>
          <a:p>
            <a:pPr marL="1657350" lvl="3" indent="-285750">
              <a:buFont typeface="Arial" panose="020B0604020202020204" pitchFamily="34" charset="0"/>
              <a:buChar char="•"/>
            </a:pPr>
            <a:r>
              <a:rPr lang="it-IT" dirty="0">
                <a:solidFill>
                  <a:srgbClr val="FF0000"/>
                </a:solidFill>
              </a:rPr>
              <a:t>La poesia veicola informazioni genealogiche o guerresche</a:t>
            </a:r>
          </a:p>
          <a:p>
            <a:pPr marL="1657350" lvl="3" indent="-285750">
              <a:buFont typeface="Arial" panose="020B0604020202020204" pitchFamily="34" charset="0"/>
              <a:buChar char="•"/>
            </a:pPr>
            <a:r>
              <a:rPr lang="it-IT" dirty="0">
                <a:solidFill>
                  <a:srgbClr val="FF0000"/>
                </a:solidFill>
              </a:rPr>
              <a:t>La lingua della poesia è una risorsa per lo studio della grammatica e delle scienze della linguistica che stanno prendendo l’avvio.</a:t>
            </a:r>
          </a:p>
          <a:p>
            <a:pPr lvl="1"/>
            <a:r>
              <a:rPr lang="it-IT" dirty="0">
                <a:solidFill>
                  <a:srgbClr val="FF0000"/>
                </a:solidFill>
              </a:rPr>
              <a:t>(</a:t>
            </a:r>
            <a:r>
              <a:rPr lang="it-IT" dirty="0">
                <a:solidFill>
                  <a:schemeClr val="accent6">
                    <a:lumMod val="75000"/>
                  </a:schemeClr>
                </a:solidFill>
              </a:rPr>
              <a:t>possibile epurazione di riferimenti al paganesimo; nasce congiuntamente all’interesse linguistico anche la produzione di apocrifi</a:t>
            </a:r>
            <a:r>
              <a:rPr lang="it-IT" dirty="0">
                <a:solidFill>
                  <a:srgbClr val="FF0000"/>
                </a:solidFill>
              </a:rPr>
              <a:t>):</a:t>
            </a:r>
          </a:p>
          <a:p>
            <a:pPr lvl="1"/>
            <a:endParaRPr lang="it-IT" dirty="0">
              <a:solidFill>
                <a:srgbClr val="FF0000"/>
              </a:solidFill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it-IT" dirty="0">
                <a:solidFill>
                  <a:srgbClr val="FF0000"/>
                </a:solidFill>
              </a:rPr>
              <a:t>Trasmissione scritta: NASCITA DELLE PRIME ANTOLOGIE</a:t>
            </a:r>
          </a:p>
          <a:p>
            <a:pPr lvl="1"/>
            <a:endParaRPr lang="it-IT" dirty="0">
              <a:solidFill>
                <a:srgbClr val="FF0000"/>
              </a:solidFill>
            </a:endParaRPr>
          </a:p>
          <a:p>
            <a:pPr lvl="1"/>
            <a:r>
              <a:rPr lang="it-IT" dirty="0">
                <a:solidFill>
                  <a:schemeClr val="accent6">
                    <a:lumMod val="75000"/>
                  </a:schemeClr>
                </a:solidFill>
              </a:rPr>
              <a:t>(variazioni possibili a ogni tappa: poema come spazio vivente che può essere trasformato dal </a:t>
            </a:r>
            <a:r>
              <a:rPr lang="it-IT" dirty="0" err="1">
                <a:solidFill>
                  <a:schemeClr val="accent6">
                    <a:lumMod val="75000"/>
                  </a:schemeClr>
                </a:solidFill>
              </a:rPr>
              <a:t>ràwì</a:t>
            </a:r>
            <a:r>
              <a:rPr lang="it-IT" dirty="0">
                <a:solidFill>
                  <a:schemeClr val="accent6">
                    <a:lumMod val="75000"/>
                  </a:schemeClr>
                </a:solidFill>
              </a:rPr>
              <a:t> )</a:t>
            </a:r>
          </a:p>
          <a:p>
            <a:pPr lvl="1"/>
            <a:endParaRPr lang="it-IT" dirty="0">
              <a:solidFill>
                <a:srgbClr val="FF0000"/>
              </a:solidFill>
            </a:endParaRPr>
          </a:p>
          <a:p>
            <a:pPr lvl="1"/>
            <a:r>
              <a:rPr lang="it-IT" dirty="0">
                <a:solidFill>
                  <a:srgbClr val="FF0000"/>
                </a:solidFill>
              </a:rPr>
              <a:t> </a:t>
            </a:r>
          </a:p>
          <a:p>
            <a:pPr algn="ctr"/>
            <a:endParaRPr lang="it-IT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26285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6A88F7BF-FDD5-4146-B28C-91AF312DEABB}"/>
              </a:ext>
            </a:extLst>
          </p:cNvPr>
          <p:cNvSpPr txBox="1"/>
          <p:nvPr/>
        </p:nvSpPr>
        <p:spPr>
          <a:xfrm>
            <a:off x="690466" y="989045"/>
            <a:ext cx="1057158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rgbClr val="FF0000"/>
                </a:solidFill>
              </a:rPr>
              <a:t>LE PRIME ANTOLOGIE</a:t>
            </a:r>
          </a:p>
          <a:p>
            <a:endParaRPr lang="it-IT" dirty="0">
              <a:solidFill>
                <a:srgbClr val="FF0000"/>
              </a:solidFill>
            </a:endParaRPr>
          </a:p>
          <a:p>
            <a:endParaRPr lang="it-IT" dirty="0">
              <a:solidFill>
                <a:srgbClr val="FF0000"/>
              </a:solidFill>
            </a:endParaRPr>
          </a:p>
          <a:p>
            <a:r>
              <a:rPr lang="it-IT" dirty="0">
                <a:solidFill>
                  <a:srgbClr val="FF0000"/>
                </a:solidFill>
              </a:rPr>
              <a:t>-JAMHARAT AL-SH ‘IR AL – ‘ARAB (insieme della poesia degli arabi)</a:t>
            </a:r>
          </a:p>
          <a:p>
            <a:endParaRPr lang="it-IT" dirty="0">
              <a:solidFill>
                <a:srgbClr val="FF0000"/>
              </a:solidFill>
            </a:endParaRPr>
          </a:p>
          <a:p>
            <a:pPr marL="285750" indent="-285750">
              <a:buFontTx/>
              <a:buChar char="-"/>
            </a:pPr>
            <a:r>
              <a:rPr lang="it-IT" i="1" dirty="0">
                <a:solidFill>
                  <a:srgbClr val="FF0000"/>
                </a:solidFill>
              </a:rPr>
              <a:t>MUFADDALIYYAT</a:t>
            </a:r>
            <a:r>
              <a:rPr lang="it-IT" dirty="0">
                <a:solidFill>
                  <a:srgbClr val="FF0000"/>
                </a:solidFill>
              </a:rPr>
              <a:t> (dal nome del raccoglitore al-</a:t>
            </a:r>
            <a:r>
              <a:rPr lang="it-IT" dirty="0" err="1">
                <a:solidFill>
                  <a:srgbClr val="FF0000"/>
                </a:solidFill>
              </a:rPr>
              <a:t>Mufa</a:t>
            </a:r>
            <a:r>
              <a:rPr lang="it-IT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ḍḍal</a:t>
            </a:r>
            <a:r>
              <a:rPr lang="it-IT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al-</a:t>
            </a:r>
            <a:r>
              <a:rPr lang="it-IT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Ḍabbì</a:t>
            </a:r>
            <a:r>
              <a:rPr lang="it-IT" dirty="0">
                <a:solidFill>
                  <a:srgbClr val="FF0000"/>
                </a:solidFill>
              </a:rPr>
              <a:t>)</a:t>
            </a:r>
          </a:p>
          <a:p>
            <a:pPr marL="285750" indent="-285750">
              <a:buFontTx/>
              <a:buChar char="-"/>
            </a:pPr>
            <a:endParaRPr lang="it-IT" dirty="0">
              <a:solidFill>
                <a:srgbClr val="FF0000"/>
              </a:solidFill>
            </a:endParaRPr>
          </a:p>
          <a:p>
            <a:pPr marL="285750" indent="-285750">
              <a:buFontTx/>
              <a:buChar char="-"/>
            </a:pPr>
            <a:r>
              <a:rPr lang="it-IT" i="1" dirty="0">
                <a:solidFill>
                  <a:srgbClr val="FF0000"/>
                </a:solidFill>
              </a:rPr>
              <a:t>AL-ASMA’IYYAT </a:t>
            </a:r>
            <a:r>
              <a:rPr lang="it-IT" dirty="0">
                <a:solidFill>
                  <a:srgbClr val="FF0000"/>
                </a:solidFill>
              </a:rPr>
              <a:t>(‘ASMA’I)</a:t>
            </a:r>
          </a:p>
          <a:p>
            <a:pPr marL="285750" indent="-285750">
              <a:buFontTx/>
              <a:buChar char="-"/>
            </a:pPr>
            <a:endParaRPr lang="it-IT" dirty="0">
              <a:solidFill>
                <a:srgbClr val="FF0000"/>
              </a:solidFill>
            </a:endParaRPr>
          </a:p>
          <a:p>
            <a:pPr marL="285750" indent="-285750">
              <a:buFontTx/>
              <a:buChar char="-"/>
            </a:pPr>
            <a:r>
              <a:rPr lang="it-IT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Ṭ</a:t>
            </a:r>
            <a:r>
              <a:rPr lang="it-IT" i="1" dirty="0">
                <a:solidFill>
                  <a:srgbClr val="FF0000"/>
                </a:solidFill>
              </a:rPr>
              <a:t>ABAQAT* FU</a:t>
            </a:r>
            <a:r>
              <a:rPr lang="it-IT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ḤŪ</a:t>
            </a:r>
            <a:r>
              <a:rPr lang="it-IT" i="1" dirty="0">
                <a:solidFill>
                  <a:srgbClr val="FF0000"/>
                </a:solidFill>
              </a:rPr>
              <a:t>L AL-SHU ‘ARA’			*biografie</a:t>
            </a:r>
          </a:p>
          <a:p>
            <a:pPr marL="285750" indent="-285750">
              <a:buFontTx/>
              <a:buChar char="-"/>
            </a:pPr>
            <a:endParaRPr lang="it-IT" i="1" dirty="0">
              <a:solidFill>
                <a:srgbClr val="FF0000"/>
              </a:solidFill>
            </a:endParaRPr>
          </a:p>
          <a:p>
            <a:pPr marL="285750" indent="-285750">
              <a:buFontTx/>
              <a:buChar char="-"/>
            </a:pPr>
            <a:r>
              <a:rPr lang="it-IT" i="1" dirty="0">
                <a:solidFill>
                  <a:srgbClr val="FF0000"/>
                </a:solidFill>
              </a:rPr>
              <a:t>KIT</a:t>
            </a:r>
            <a:r>
              <a:rPr lang="it-IT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Ā</a:t>
            </a:r>
            <a:r>
              <a:rPr lang="it-IT" i="1" dirty="0">
                <a:solidFill>
                  <a:srgbClr val="FF0000"/>
                </a:solidFill>
              </a:rPr>
              <a:t>B al-AGH</a:t>
            </a:r>
            <a:r>
              <a:rPr lang="it-IT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Ā</a:t>
            </a:r>
            <a:r>
              <a:rPr lang="it-IT" i="1" dirty="0">
                <a:solidFill>
                  <a:srgbClr val="FF0000"/>
                </a:solidFill>
              </a:rPr>
              <a:t>NI di Abu –l-</a:t>
            </a:r>
            <a:r>
              <a:rPr lang="it-IT" i="1" dirty="0" err="1">
                <a:solidFill>
                  <a:srgbClr val="FF0000"/>
                </a:solidFill>
              </a:rPr>
              <a:t>Faraj</a:t>
            </a:r>
            <a:r>
              <a:rPr lang="it-IT" i="1" dirty="0">
                <a:solidFill>
                  <a:srgbClr val="FF0000"/>
                </a:solidFill>
              </a:rPr>
              <a:t> al-</a:t>
            </a:r>
            <a:r>
              <a:rPr lang="it-IT" i="1" dirty="0" err="1">
                <a:solidFill>
                  <a:srgbClr val="FF0000"/>
                </a:solidFill>
              </a:rPr>
              <a:t>Isfa</a:t>
            </a:r>
            <a:r>
              <a:rPr lang="it-IT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ḥānī</a:t>
            </a:r>
            <a:r>
              <a:rPr lang="it-IT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X sec. (biografie di poeti, testi, dispute)</a:t>
            </a:r>
            <a:endParaRPr lang="it-IT" dirty="0">
              <a:solidFill>
                <a:srgbClr val="FF0000"/>
              </a:solidFill>
            </a:endParaRPr>
          </a:p>
          <a:p>
            <a:endParaRPr lang="it-IT" dirty="0">
              <a:solidFill>
                <a:srgbClr val="FF0000"/>
              </a:solidFill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8413925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1B9E47AE-3398-406B-A2FE-F218035D50FC}"/>
              </a:ext>
            </a:extLst>
          </p:cNvPr>
          <p:cNvSpPr txBox="1"/>
          <p:nvPr/>
        </p:nvSpPr>
        <p:spPr>
          <a:xfrm>
            <a:off x="1735494" y="830424"/>
            <a:ext cx="741083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3200" dirty="0" err="1">
                <a:solidFill>
                  <a:srgbClr val="FF0000"/>
                </a:solidFill>
              </a:rPr>
              <a:t>Shanfara</a:t>
            </a:r>
            <a:r>
              <a:rPr lang="it-IT" sz="3200" dirty="0">
                <a:solidFill>
                  <a:srgbClr val="FF0000"/>
                </a:solidFill>
              </a:rPr>
              <a:t> – «Il bandito del deserto» </a:t>
            </a:r>
            <a:endParaRPr lang="it-IT" sz="3200" dirty="0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F4530E2B-0B7A-4E8B-8FD8-778878F9C6B8}"/>
              </a:ext>
            </a:extLst>
          </p:cNvPr>
          <p:cNvSpPr txBox="1"/>
          <p:nvPr/>
        </p:nvSpPr>
        <p:spPr>
          <a:xfrm>
            <a:off x="401216" y="2038738"/>
            <a:ext cx="10776857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000" dirty="0"/>
              <a:t>Tribù degli </a:t>
            </a:r>
            <a:r>
              <a:rPr lang="it-IT" sz="2000" dirty="0" err="1"/>
              <a:t>Azd</a:t>
            </a:r>
            <a:r>
              <a:rPr lang="it-IT" sz="2000" dirty="0"/>
              <a:t>, secondo la tradizione fu razziatore e bandito nello </a:t>
            </a:r>
            <a:r>
              <a:rPr lang="it-IT" sz="2000" dirty="0" err="1"/>
              <a:t>Hijaz</a:t>
            </a:r>
            <a:endParaRPr lang="it-IT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000" dirty="0"/>
              <a:t>Canta la solitudine e le doti individuali vs legami tribù (leggenda legata alla morte dei 99 nemici)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000" dirty="0"/>
              <a:t>Contenuti: descrizione delle imprese brigantesche, della vita nel deserto, della sua capacità di sopravvivenza, auto-descrizione e auto-encomio.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000" dirty="0"/>
              <a:t>Nella auto-celebrazione della figura del predone il poeta non tralascia comunque i </a:t>
            </a:r>
            <a:r>
              <a:rPr lang="it-IT" sz="2000" dirty="0" err="1"/>
              <a:t>valoi</a:t>
            </a:r>
            <a:r>
              <a:rPr lang="it-IT" sz="2000" dirty="0"/>
              <a:t> della </a:t>
            </a:r>
            <a:r>
              <a:rPr lang="it-IT" sz="2000" b="1" i="1" dirty="0" err="1"/>
              <a:t>muruwwa</a:t>
            </a:r>
            <a:r>
              <a:rPr lang="it-IT" sz="2000" b="1" i="1" dirty="0"/>
              <a:t> </a:t>
            </a:r>
            <a:r>
              <a:rPr lang="it-IT" sz="2000" dirty="0"/>
              <a:t>che vengono declinati secondo un’altra visione di mondo (vita solitaria, di stenti e sprezzo della vita tribale).</a:t>
            </a:r>
          </a:p>
        </p:txBody>
      </p:sp>
    </p:spTree>
    <p:extLst>
      <p:ext uri="{BB962C8B-B14F-4D97-AF65-F5344CB8AC3E}">
        <p14:creationId xmlns:p14="http://schemas.microsoft.com/office/powerpoint/2010/main" val="25478235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2B56ADC2-7BA4-4E1C-A389-B05F1AA332BB}"/>
              </a:ext>
            </a:extLst>
          </p:cNvPr>
          <p:cNvSpPr txBox="1"/>
          <p:nvPr/>
        </p:nvSpPr>
        <p:spPr>
          <a:xfrm>
            <a:off x="1184988" y="513184"/>
            <a:ext cx="975049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600" dirty="0" err="1">
                <a:solidFill>
                  <a:srgbClr val="FF0000"/>
                </a:solidFill>
              </a:rPr>
              <a:t>Shanfara</a:t>
            </a:r>
            <a:r>
              <a:rPr lang="it-IT" sz="3600" dirty="0">
                <a:solidFill>
                  <a:srgbClr val="FF0000"/>
                </a:solidFill>
              </a:rPr>
              <a:t> – «Il bandito del deserto» </a:t>
            </a:r>
            <a:r>
              <a:rPr lang="it-IT" sz="3600" baseline="-25000" dirty="0">
                <a:solidFill>
                  <a:srgbClr val="FF0000"/>
                </a:solidFill>
              </a:rPr>
              <a:t>*</a:t>
            </a:r>
          </a:p>
          <a:p>
            <a:r>
              <a:rPr lang="it-IT" sz="3600" b="1" baseline="-25000" dirty="0" err="1">
                <a:solidFill>
                  <a:srgbClr val="FF0000"/>
                </a:solidFill>
              </a:rPr>
              <a:t>Làmi</a:t>
            </a:r>
            <a:r>
              <a:rPr lang="it-IT" sz="3600" b="1" baseline="-25000" dirty="0">
                <a:solidFill>
                  <a:srgbClr val="FF0000"/>
                </a:solidFill>
              </a:rPr>
              <a:t> ‘</a:t>
            </a:r>
            <a:r>
              <a:rPr lang="it-IT" sz="3600" b="1" baseline="-25000" dirty="0" err="1">
                <a:solidFill>
                  <a:srgbClr val="FF0000"/>
                </a:solidFill>
              </a:rPr>
              <a:t>at</a:t>
            </a:r>
            <a:r>
              <a:rPr lang="it-IT" sz="3600" b="1" baseline="-25000" dirty="0">
                <a:solidFill>
                  <a:srgbClr val="FF0000"/>
                </a:solidFill>
              </a:rPr>
              <a:t> al-‘</a:t>
            </a:r>
            <a:r>
              <a:rPr lang="it-IT" sz="3600" b="1" baseline="-25000" dirty="0" err="1">
                <a:solidFill>
                  <a:srgbClr val="FF0000"/>
                </a:solidFill>
              </a:rPr>
              <a:t>arab</a:t>
            </a:r>
            <a:r>
              <a:rPr lang="it-IT" sz="3600" b="1" baseline="-25000" dirty="0">
                <a:solidFill>
                  <a:srgbClr val="FF0000"/>
                </a:solidFill>
              </a:rPr>
              <a:t>  «ode degli arabi, in rima </a:t>
            </a:r>
            <a:r>
              <a:rPr lang="it-IT" sz="3600" b="1" baseline="-25000" dirty="0" err="1">
                <a:solidFill>
                  <a:srgbClr val="FF0000"/>
                </a:solidFill>
              </a:rPr>
              <a:t>lam</a:t>
            </a:r>
            <a:r>
              <a:rPr lang="it-IT" sz="3600" b="1" baseline="-25000" dirty="0">
                <a:solidFill>
                  <a:srgbClr val="FF0000"/>
                </a:solidFill>
              </a:rPr>
              <a:t>»</a:t>
            </a:r>
            <a:r>
              <a:rPr lang="it-IT" sz="3600" b="1" dirty="0">
                <a:solidFill>
                  <a:srgbClr val="FF0000"/>
                </a:solidFill>
              </a:rPr>
              <a:t> 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072AA6E1-53F8-4E73-B980-8C2AA89003A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1618" t="17000" r="14854" b="-15942"/>
          <a:stretch/>
        </p:blipFill>
        <p:spPr>
          <a:xfrm>
            <a:off x="6344817" y="1782147"/>
            <a:ext cx="5402424" cy="5617028"/>
          </a:xfrm>
          <a:prstGeom prst="rect">
            <a:avLst/>
          </a:prstGeo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5669B539-F305-4A40-8A8A-D8C8E62AFCB8}"/>
              </a:ext>
            </a:extLst>
          </p:cNvPr>
          <p:cNvSpPr txBox="1"/>
          <p:nvPr/>
        </p:nvSpPr>
        <p:spPr>
          <a:xfrm>
            <a:off x="615820" y="2090057"/>
            <a:ext cx="4357396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Spronate le vostre cavalcature [e partite]</a:t>
            </a:r>
          </a:p>
          <a:p>
            <a:r>
              <a:rPr lang="it-IT" dirty="0"/>
              <a:t>Che io sono più incline a genti diverse da voi. </a:t>
            </a:r>
          </a:p>
          <a:p>
            <a:endParaRPr lang="it-IT" dirty="0"/>
          </a:p>
          <a:p>
            <a:r>
              <a:rPr lang="it-IT" dirty="0"/>
              <a:t>Le cose necessarie sono state apprestate</a:t>
            </a:r>
          </a:p>
          <a:p>
            <a:r>
              <a:rPr lang="it-IT" dirty="0"/>
              <a:t>La notte è di luna</a:t>
            </a:r>
          </a:p>
          <a:p>
            <a:r>
              <a:rPr lang="it-IT" dirty="0"/>
              <a:t>Sono bardate le cavalcature e pronte a partire</a:t>
            </a:r>
          </a:p>
          <a:p>
            <a:endParaRPr lang="it-IT" dirty="0"/>
          </a:p>
          <a:p>
            <a:r>
              <a:rPr lang="it-IT" dirty="0"/>
              <a:t>Nella terra c’è un rifugio che ripari l’uomo generoso dall’offesa</a:t>
            </a:r>
          </a:p>
          <a:p>
            <a:r>
              <a:rPr lang="it-IT" dirty="0"/>
              <a:t>e un ritiro (muta ‘</a:t>
            </a:r>
            <a:r>
              <a:rPr lang="it-IT" dirty="0" err="1"/>
              <a:t>azzalu</a:t>
            </a:r>
            <a:r>
              <a:rPr lang="it-IT" dirty="0"/>
              <a:t>) per chi teme l’odio.</a:t>
            </a:r>
          </a:p>
          <a:p>
            <a:endParaRPr lang="it-IT" dirty="0"/>
          </a:p>
          <a:p>
            <a:endParaRPr lang="it-IT" dirty="0"/>
          </a:p>
          <a:p>
            <a:r>
              <a:rPr lang="it-IT" dirty="0"/>
              <a:t>* Secondo alcuni filologi tra cui Ibn </a:t>
            </a:r>
            <a:r>
              <a:rPr lang="it-IT" dirty="0" err="1"/>
              <a:t>Durayd</a:t>
            </a:r>
            <a:r>
              <a:rPr lang="it-IT" dirty="0"/>
              <a:t> (X sec.) opera del </a:t>
            </a:r>
            <a:r>
              <a:rPr lang="it-IT" dirty="0" err="1"/>
              <a:t>ràwì</a:t>
            </a:r>
            <a:r>
              <a:rPr lang="it-IT" dirty="0"/>
              <a:t> </a:t>
            </a:r>
            <a:r>
              <a:rPr lang="it-IT" b="1" dirty="0" err="1">
                <a:solidFill>
                  <a:srgbClr val="FF0000"/>
                </a:solidFill>
              </a:rPr>
              <a:t>Khalaf</a:t>
            </a:r>
            <a:r>
              <a:rPr lang="it-IT" b="1" dirty="0">
                <a:solidFill>
                  <a:srgbClr val="FF0000"/>
                </a:solidFill>
              </a:rPr>
              <a:t> al-</a:t>
            </a:r>
            <a:r>
              <a:rPr lang="it-IT" b="1" dirty="0" err="1">
                <a:solidFill>
                  <a:srgbClr val="FF0000"/>
                </a:solidFill>
              </a:rPr>
              <a:t>Ahmar</a:t>
            </a:r>
            <a:r>
              <a:rPr lang="it-IT" b="1" dirty="0">
                <a:solidFill>
                  <a:srgbClr val="FF0000"/>
                </a:solidFill>
              </a:rPr>
              <a:t>, trasmettitore del VIII secolo</a:t>
            </a:r>
          </a:p>
          <a:p>
            <a:endParaRPr lang="it-IT" dirty="0"/>
          </a:p>
          <a:p>
            <a:r>
              <a:rPr lang="it-IT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6378689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054EB7C0-20CB-4870-8AE4-6AECA151511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9541" t="20953" r="23086" b="8571"/>
          <a:stretch/>
        </p:blipFill>
        <p:spPr>
          <a:xfrm>
            <a:off x="5467739" y="1296955"/>
            <a:ext cx="5775650" cy="4833256"/>
          </a:xfrm>
          <a:prstGeom prst="rect">
            <a:avLst/>
          </a:prstGeom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1EF23DA0-EF52-4882-ABCC-766970E95414}"/>
              </a:ext>
            </a:extLst>
          </p:cNvPr>
          <p:cNvSpPr txBox="1"/>
          <p:nvPr/>
        </p:nvSpPr>
        <p:spPr>
          <a:xfrm>
            <a:off x="485192" y="1847461"/>
            <a:ext cx="3918857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Per quanto a lungo tu possa vivere,</a:t>
            </a:r>
          </a:p>
          <a:p>
            <a:r>
              <a:rPr lang="it-IT" dirty="0"/>
              <a:t>la terra non è angusta</a:t>
            </a:r>
          </a:p>
          <a:p>
            <a:r>
              <a:rPr lang="it-IT" dirty="0"/>
              <a:t>Per l’uomo che avanzi (passi) desideroso e timoroso insieme, in coscienza (mentre pensa)</a:t>
            </a:r>
          </a:p>
          <a:p>
            <a:endParaRPr lang="it-IT" dirty="0"/>
          </a:p>
          <a:p>
            <a:endParaRPr lang="it-IT" dirty="0"/>
          </a:p>
          <a:p>
            <a:r>
              <a:rPr lang="it-IT" dirty="0"/>
              <a:t>In vece vostra mi fanno compagnia</a:t>
            </a:r>
          </a:p>
          <a:p>
            <a:r>
              <a:rPr lang="it-IT" dirty="0"/>
              <a:t>Uno sciacallo svelto, una pantera liscia (</a:t>
            </a:r>
            <a:r>
              <a:rPr lang="it-IT" dirty="0" err="1"/>
              <a:t>zuhlul</a:t>
            </a:r>
            <a:r>
              <a:rPr lang="it-IT" dirty="0"/>
              <a:t>)</a:t>
            </a:r>
          </a:p>
          <a:p>
            <a:r>
              <a:rPr lang="it-IT" dirty="0"/>
              <a:t>E una iena dalla spessa criniera</a:t>
            </a:r>
          </a:p>
          <a:p>
            <a:endParaRPr lang="it-IT" dirty="0"/>
          </a:p>
          <a:p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6878220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028B101B-CC44-4E92-A7F2-6E3E6A1529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3079102" y="1632857"/>
            <a:ext cx="12192000" cy="6858000"/>
          </a:xfrm>
          <a:prstGeom prst="rect">
            <a:avLst/>
          </a:prstGeom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59970191-D65E-4BD1-92AF-D8C27F428F96}"/>
              </a:ext>
            </a:extLst>
          </p:cNvPr>
          <p:cNvSpPr txBox="1"/>
          <p:nvPr/>
        </p:nvSpPr>
        <p:spPr>
          <a:xfrm>
            <a:off x="1166327" y="793102"/>
            <a:ext cx="39188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(p.26)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4D4A9B77-D082-451F-8DE5-B4E09E3CD9C8}"/>
              </a:ext>
            </a:extLst>
          </p:cNvPr>
          <p:cNvSpPr txBox="1"/>
          <p:nvPr/>
        </p:nvSpPr>
        <p:spPr>
          <a:xfrm>
            <a:off x="914400" y="1436914"/>
            <a:ext cx="3722914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Non [sono] uno struzzo pauroso </a:t>
            </a:r>
          </a:p>
          <a:p>
            <a:r>
              <a:rPr lang="it-IT" dirty="0"/>
              <a:t>Nel cui cuore una allodola sale e scende</a:t>
            </a:r>
          </a:p>
          <a:p>
            <a:endParaRPr lang="it-IT" dirty="0"/>
          </a:p>
          <a:p>
            <a:r>
              <a:rPr lang="it-IT" dirty="0"/>
              <a:t>Non uno che resta indietro a civettare</a:t>
            </a:r>
          </a:p>
          <a:p>
            <a:r>
              <a:rPr lang="it-IT" dirty="0"/>
              <a:t>Nell’accampamento, uno che va e viene e si mette il kohl,</a:t>
            </a:r>
          </a:p>
          <a:p>
            <a:endParaRPr lang="it-IT" dirty="0"/>
          </a:p>
          <a:p>
            <a:endParaRPr lang="it-IT" dirty="0"/>
          </a:p>
          <a:p>
            <a:r>
              <a:rPr lang="it-IT" dirty="0"/>
              <a:t>Non sono un malaticcio (‘</a:t>
            </a:r>
            <a:r>
              <a:rPr lang="it-IT" dirty="0" err="1"/>
              <a:t>illa_malattia</a:t>
            </a:r>
            <a:r>
              <a:rPr lang="it-IT" dirty="0"/>
              <a:t>)</a:t>
            </a:r>
          </a:p>
          <a:p>
            <a:r>
              <a:rPr lang="it-IT" dirty="0"/>
              <a:t>Che non ne fa una buona</a:t>
            </a:r>
          </a:p>
          <a:p>
            <a:r>
              <a:rPr lang="it-IT" dirty="0"/>
              <a:t>Che si spaventa alla minima minaccia</a:t>
            </a:r>
          </a:p>
          <a:p>
            <a:endParaRPr lang="it-IT" dirty="0"/>
          </a:p>
          <a:p>
            <a:r>
              <a:rPr lang="it-IT" dirty="0"/>
              <a:t>Non sono un pauroso della tenebra </a:t>
            </a:r>
          </a:p>
          <a:p>
            <a:r>
              <a:rPr lang="it-IT" dirty="0"/>
              <a:t>Quando la sua cavalcatura affronta una solitudine infinita</a:t>
            </a:r>
          </a:p>
        </p:txBody>
      </p:sp>
    </p:spTree>
    <p:extLst>
      <p:ext uri="{BB962C8B-B14F-4D97-AF65-F5344CB8AC3E}">
        <p14:creationId xmlns:p14="http://schemas.microsoft.com/office/powerpoint/2010/main" val="96094046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1255</TotalTime>
  <Words>1956</Words>
  <Application>Microsoft Office PowerPoint</Application>
  <PresentationFormat>Widescreen</PresentationFormat>
  <Paragraphs>212</Paragraphs>
  <Slides>21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21</vt:i4>
      </vt:variant>
    </vt:vector>
  </HeadingPairs>
  <TitlesOfParts>
    <vt:vector size="28" baseType="lpstr">
      <vt:lpstr>Arial</vt:lpstr>
      <vt:lpstr>Arial Nova</vt:lpstr>
      <vt:lpstr>Bahnschrift</vt:lpstr>
      <vt:lpstr>Calibri</vt:lpstr>
      <vt:lpstr>Calibri Light</vt:lpstr>
      <vt:lpstr>Times New Roman</vt:lpstr>
      <vt:lpstr>Tema di Office</vt:lpstr>
      <vt:lpstr>Presentazione standard di PowerPoint</vt:lpstr>
      <vt:lpstr>Presentazione standard di PowerPoint</vt:lpstr>
      <vt:lpstr>Il nasīb nella poesia preislamica: ESEMPI DI INTERTESTUALITA’ / GERMINAZIONE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Caratteristiche formali generali</vt:lpstr>
      <vt:lpstr>Sure meccane e sure medinesi</vt:lpstr>
      <vt:lpstr>Presentazione standard di PowerPoint</vt:lpstr>
      <vt:lpstr>Il Corano: ricezione e canonizzazione</vt:lpstr>
      <vt:lpstr>Fonti scritte nel primo periodo ISLAMICO (Capezzone)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maria elena paniconi</dc:creator>
  <cp:lastModifiedBy>maria elena paniconi</cp:lastModifiedBy>
  <cp:revision>51</cp:revision>
  <dcterms:created xsi:type="dcterms:W3CDTF">2020-09-28T20:04:07Z</dcterms:created>
  <dcterms:modified xsi:type="dcterms:W3CDTF">2020-10-13T20:14:56Z</dcterms:modified>
</cp:coreProperties>
</file>