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60" r:id="rId2"/>
    <p:sldId id="349" r:id="rId3"/>
    <p:sldId id="311" r:id="rId4"/>
    <p:sldId id="310" r:id="rId5"/>
    <p:sldId id="350" r:id="rId6"/>
    <p:sldId id="351" r:id="rId7"/>
    <p:sldId id="352" r:id="rId8"/>
    <p:sldId id="315" r:id="rId9"/>
    <p:sldId id="340" r:id="rId10"/>
    <p:sldId id="330" r:id="rId11"/>
    <p:sldId id="333" r:id="rId12"/>
    <p:sldId id="343" r:id="rId13"/>
    <p:sldId id="334" r:id="rId14"/>
    <p:sldId id="344" r:id="rId15"/>
    <p:sldId id="276" r:id="rId16"/>
    <p:sldId id="277" r:id="rId17"/>
    <p:sldId id="261" r:id="rId18"/>
    <p:sldId id="280" r:id="rId19"/>
    <p:sldId id="348" r:id="rId20"/>
    <p:sldId id="332" r:id="rId21"/>
    <p:sldId id="347" r:id="rId22"/>
    <p:sldId id="263" r:id="rId23"/>
    <p:sldId id="264" r:id="rId24"/>
    <p:sldId id="268" r:id="rId25"/>
    <p:sldId id="269" r:id="rId26"/>
    <p:sldId id="273" r:id="rId27"/>
    <p:sldId id="270" r:id="rId28"/>
    <p:sldId id="271" r:id="rId29"/>
    <p:sldId id="274" r:id="rId30"/>
    <p:sldId id="275" r:id="rId31"/>
    <p:sldId id="283" r:id="rId32"/>
    <p:sldId id="339" r:id="rId33"/>
    <p:sldId id="267" r:id="rId34"/>
    <p:sldId id="341" r:id="rId35"/>
    <p:sldId id="259" r:id="rId36"/>
    <p:sldId id="345" r:id="rId37"/>
    <p:sldId id="346" r:id="rId38"/>
    <p:sldId id="279" r:id="rId39"/>
    <p:sldId id="342" r:id="rId40"/>
  </p:sldIdLst>
  <p:sldSz cx="9144000" cy="6858000" type="screen4x3"/>
  <p:notesSz cx="6797675" cy="9926638"/>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a elena paniconi" initials="mep" lastIdx="1" clrIdx="0">
    <p:extLst>
      <p:ext uri="{19B8F6BF-5375-455C-9EA6-DF929625EA0E}">
        <p15:presenceInfo xmlns:p15="http://schemas.microsoft.com/office/powerpoint/2012/main" userId="fd500306780f37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265" autoAdjust="0"/>
    <p:restoredTop sz="94624"/>
  </p:normalViewPr>
  <p:slideViewPr>
    <p:cSldViewPr snapToObjects="1">
      <p:cViewPr varScale="1">
        <p:scale>
          <a:sx n="92" d="100"/>
          <a:sy n="92" d="100"/>
        </p:scale>
        <p:origin x="605" y="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71EDB6F0-F331-406E-89E4-5FA6D324A49C}" type="datetimeFigureOut">
              <a:rPr lang="it-IT" smtClean="0"/>
              <a:t>26/10/2022</a:t>
            </a:fld>
            <a:endParaRPr lang="it-IT"/>
          </a:p>
        </p:txBody>
      </p:sp>
      <p:sp>
        <p:nvSpPr>
          <p:cNvPr id="4" name="Segnaposto immagine diapositiva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60954E0E-2AE2-40DF-9110-C12295D78F8A}" type="slidenum">
              <a:rPr lang="it-IT" smtClean="0"/>
              <a:t>‹N›</a:t>
            </a:fld>
            <a:endParaRPr lang="it-IT"/>
          </a:p>
        </p:txBody>
      </p:sp>
    </p:spTree>
    <p:extLst>
      <p:ext uri="{BB962C8B-B14F-4D97-AF65-F5344CB8AC3E}">
        <p14:creationId xmlns:p14="http://schemas.microsoft.com/office/powerpoint/2010/main" val="4274883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4F0E024A-CB2A-3C4C-B6FC-D4A2CC414D78}" type="datetimeFigureOut">
              <a:rPr lang="it-IT" smtClean="0"/>
              <a:pPr/>
              <a:t>26/10/2022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7A84D43-A3B9-FB40-95E7-AD9BE06122BC}"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F0E024A-CB2A-3C4C-B6FC-D4A2CC414D78}" type="datetimeFigureOut">
              <a:rPr lang="it-IT" smtClean="0"/>
              <a:pPr/>
              <a:t>26/10/2022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7A84D43-A3B9-FB40-95E7-AD9BE06122BC}"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F0E024A-CB2A-3C4C-B6FC-D4A2CC414D78}" type="datetimeFigureOut">
              <a:rPr lang="it-IT" smtClean="0"/>
              <a:pPr/>
              <a:t>26/10/2022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7A84D43-A3B9-FB40-95E7-AD9BE06122BC}"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4F0E024A-CB2A-3C4C-B6FC-D4A2CC414D78}" type="datetimeFigureOut">
              <a:rPr lang="it-IT" smtClean="0"/>
              <a:pPr/>
              <a:t>26/10/2022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7A84D43-A3B9-FB40-95E7-AD9BE06122BC}"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4F0E024A-CB2A-3C4C-B6FC-D4A2CC414D78}" type="datetimeFigureOut">
              <a:rPr lang="it-IT" smtClean="0"/>
              <a:pPr/>
              <a:t>26/10/2022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7A84D43-A3B9-FB40-95E7-AD9BE06122BC}"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4F0E024A-CB2A-3C4C-B6FC-D4A2CC414D78}" type="datetimeFigureOut">
              <a:rPr lang="it-IT" smtClean="0"/>
              <a:pPr/>
              <a:t>26/10/2022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7A84D43-A3B9-FB40-95E7-AD9BE06122BC}"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4F0E024A-CB2A-3C4C-B6FC-D4A2CC414D78}" type="datetimeFigureOut">
              <a:rPr lang="it-IT" smtClean="0"/>
              <a:pPr/>
              <a:t>26/10/2022</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F7A84D43-A3B9-FB40-95E7-AD9BE06122BC}"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4F0E024A-CB2A-3C4C-B6FC-D4A2CC414D78}" type="datetimeFigureOut">
              <a:rPr lang="it-IT" smtClean="0"/>
              <a:pPr/>
              <a:t>26/10/2022</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F7A84D43-A3B9-FB40-95E7-AD9BE06122BC}"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F0E024A-CB2A-3C4C-B6FC-D4A2CC414D78}" type="datetimeFigureOut">
              <a:rPr lang="it-IT" smtClean="0"/>
              <a:pPr/>
              <a:t>26/10/2022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F7A84D43-A3B9-FB40-95E7-AD9BE06122BC}"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4F0E024A-CB2A-3C4C-B6FC-D4A2CC414D78}" type="datetimeFigureOut">
              <a:rPr lang="it-IT" smtClean="0"/>
              <a:pPr/>
              <a:t>26/10/2022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7A84D43-A3B9-FB40-95E7-AD9BE06122BC}"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4F0E024A-CB2A-3C4C-B6FC-D4A2CC414D78}" type="datetimeFigureOut">
              <a:rPr lang="it-IT" smtClean="0"/>
              <a:pPr/>
              <a:t>26/10/2022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7A84D43-A3B9-FB40-95E7-AD9BE06122BC}"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0E024A-CB2A-3C4C-B6FC-D4A2CC414D78}" type="datetimeFigureOut">
              <a:rPr lang="it-IT" smtClean="0"/>
              <a:pPr/>
              <a:t>26/10/2022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A84D43-A3B9-FB40-95E7-AD9BE06122BC}"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554162"/>
          </a:xfrm>
        </p:spPr>
        <p:txBody>
          <a:bodyPr>
            <a:normAutofit/>
          </a:bodyPr>
          <a:lstStyle/>
          <a:p>
            <a:r>
              <a:rPr lang="it-IT" dirty="0"/>
              <a:t>al-</a:t>
            </a:r>
            <a:r>
              <a:rPr lang="it-IT" dirty="0" err="1"/>
              <a:t>Jāḥiẓ</a:t>
            </a:r>
            <a:r>
              <a:rPr lang="it-IT" dirty="0"/>
              <a:t> *</a:t>
            </a:r>
            <a:r>
              <a:rPr lang="x-none" dirty="0"/>
              <a:t>الجاحظ</a:t>
            </a:r>
            <a:endParaRPr lang="it-IT" dirty="0"/>
          </a:p>
        </p:txBody>
      </p:sp>
      <p:sp>
        <p:nvSpPr>
          <p:cNvPr id="3" name="Segnaposto contenuto 2"/>
          <p:cNvSpPr>
            <a:spLocks noGrp="1"/>
          </p:cNvSpPr>
          <p:nvPr>
            <p:ph idx="1"/>
          </p:nvPr>
        </p:nvSpPr>
        <p:spPr/>
        <p:txBody>
          <a:bodyPr anchor="t">
            <a:normAutofit/>
          </a:bodyPr>
          <a:lstStyle/>
          <a:p>
            <a:pPr>
              <a:buNone/>
            </a:pPr>
            <a:r>
              <a:rPr lang="it-IT" dirty="0"/>
              <a:t>                                (781-869 )</a:t>
            </a:r>
          </a:p>
          <a:p>
            <a:pPr>
              <a:buNone/>
            </a:pPr>
            <a:endParaRPr lang="it-IT" dirty="0"/>
          </a:p>
          <a:p>
            <a:pPr algn="ctr">
              <a:buNone/>
            </a:pPr>
            <a:r>
              <a:rPr lang="it-IT" dirty="0"/>
              <a:t> e la ridefinizione della</a:t>
            </a:r>
          </a:p>
          <a:p>
            <a:pPr algn="ctr">
              <a:buNone/>
            </a:pPr>
            <a:r>
              <a:rPr lang="it-IT" dirty="0"/>
              <a:t> </a:t>
            </a:r>
            <a:r>
              <a:rPr lang="it-IT" sz="4000" b="1" dirty="0"/>
              <a:t>Prosa d’</a:t>
            </a:r>
            <a:r>
              <a:rPr lang="it-IT" sz="4000" b="1" dirty="0" err="1"/>
              <a:t>adab</a:t>
            </a:r>
            <a:r>
              <a:rPr lang="it-IT" sz="4000" b="1" dirty="0"/>
              <a:t> nella prima epoca ‘abbaside</a:t>
            </a:r>
          </a:p>
          <a:p>
            <a:pPr algn="ctr">
              <a:buNone/>
            </a:pPr>
            <a:endParaRPr lang="it-IT" sz="4000" b="1" dirty="0"/>
          </a:p>
        </p:txBody>
      </p:sp>
      <p:sp>
        <p:nvSpPr>
          <p:cNvPr id="4" name="CasellaDiTesto 3">
            <a:extLst>
              <a:ext uri="{FF2B5EF4-FFF2-40B4-BE49-F238E27FC236}">
                <a16:creationId xmlns:a16="http://schemas.microsoft.com/office/drawing/2014/main" id="{33EB8229-83D2-436C-932F-8209F0272614}"/>
              </a:ext>
            </a:extLst>
          </p:cNvPr>
          <p:cNvSpPr txBox="1"/>
          <p:nvPr/>
        </p:nvSpPr>
        <p:spPr>
          <a:xfrm>
            <a:off x="395536" y="5589240"/>
            <a:ext cx="8748464" cy="646331"/>
          </a:xfrm>
          <a:prstGeom prst="rect">
            <a:avLst/>
          </a:prstGeom>
          <a:noFill/>
        </p:spPr>
        <p:txBody>
          <a:bodyPr wrap="square" rtlCol="0">
            <a:spAutoFit/>
          </a:bodyPr>
          <a:lstStyle/>
          <a:p>
            <a:r>
              <a:rPr lang="it-IT" dirty="0"/>
              <a:t>Poligrafo; si occupò di zoologia, botanica, psicologia, retorica, aneddotica, filosofica, teologia.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6F4151-BF38-4FA8-AAEA-A54E0ADF93D7}"/>
              </a:ext>
            </a:extLst>
          </p:cNvPr>
          <p:cNvSpPr>
            <a:spLocks noGrp="1"/>
          </p:cNvSpPr>
          <p:nvPr>
            <p:ph type="title"/>
          </p:nvPr>
        </p:nvSpPr>
        <p:spPr>
          <a:xfrm>
            <a:off x="830239" y="171450"/>
            <a:ext cx="8313761" cy="1124712"/>
          </a:xfrm>
        </p:spPr>
        <p:txBody>
          <a:bodyPr>
            <a:normAutofit fontScale="90000"/>
          </a:bodyPr>
          <a:lstStyle/>
          <a:p>
            <a:r>
              <a:rPr lang="it-IT" sz="3300" dirty="0">
                <a:latin typeface="Calibri" panose="020F0502020204030204" pitchFamily="34" charset="0"/>
                <a:cs typeface="Calibri" panose="020F0502020204030204" pitchFamily="34" charset="0"/>
              </a:rPr>
              <a:t>Il contesto storico: aspetti del panorama letterario seconda fase del califfato Abbaside (847-945)</a:t>
            </a:r>
          </a:p>
        </p:txBody>
      </p:sp>
      <p:sp>
        <p:nvSpPr>
          <p:cNvPr id="4" name="Segnaposto contenuto 3">
            <a:extLst>
              <a:ext uri="{FF2B5EF4-FFF2-40B4-BE49-F238E27FC236}">
                <a16:creationId xmlns:a16="http://schemas.microsoft.com/office/drawing/2014/main" id="{35035AE1-E78D-4D6E-9A82-92B9A0C35408}"/>
              </a:ext>
            </a:extLst>
          </p:cNvPr>
          <p:cNvSpPr>
            <a:spLocks noGrp="1"/>
          </p:cNvSpPr>
          <p:nvPr>
            <p:ph sz="half" idx="1"/>
          </p:nvPr>
        </p:nvSpPr>
        <p:spPr>
          <a:xfrm>
            <a:off x="174949" y="2265011"/>
            <a:ext cx="8735130" cy="3579876"/>
          </a:xfrm>
        </p:spPr>
        <p:txBody>
          <a:bodyPr>
            <a:noAutofit/>
          </a:bodyPr>
          <a:lstStyle/>
          <a:p>
            <a:pPr algn="just">
              <a:lnSpc>
                <a:spcPct val="100000"/>
              </a:lnSpc>
            </a:pPr>
            <a:r>
              <a:rPr lang="it-IT" sz="1600" dirty="0">
                <a:latin typeface="Calibri" panose="020F0502020204030204" pitchFamily="34" charset="0"/>
                <a:cs typeface="Calibri" panose="020F0502020204030204" pitchFamily="34" charset="0"/>
              </a:rPr>
              <a:t>IN POESIA compaiono </a:t>
            </a:r>
            <a:r>
              <a:rPr lang="it-IT" sz="1600" b="1" dirty="0">
                <a:latin typeface="Calibri" panose="020F0502020204030204" pitchFamily="34" charset="0"/>
                <a:cs typeface="Calibri" panose="020F0502020204030204" pitchFamily="34" charset="0"/>
              </a:rPr>
              <a:t>nuovi generi </a:t>
            </a:r>
            <a:r>
              <a:rPr lang="it-IT" sz="1600" dirty="0">
                <a:latin typeface="Calibri" panose="020F0502020204030204" pitchFamily="34" charset="0"/>
                <a:cs typeface="Calibri" panose="020F0502020204030204" pitchFamily="34" charset="0"/>
              </a:rPr>
              <a:t>(</a:t>
            </a:r>
            <a:r>
              <a:rPr lang="it-IT" sz="1600" b="1" i="1" dirty="0" err="1">
                <a:latin typeface="Calibri" panose="020F0502020204030204" pitchFamily="34" charset="0"/>
                <a:cs typeface="Calibri" panose="020F0502020204030204" pitchFamily="34" charset="0"/>
              </a:rPr>
              <a:t>zahriyyāt</a:t>
            </a:r>
            <a:r>
              <a:rPr lang="it-IT" sz="1600" i="1" dirty="0">
                <a:latin typeface="Calibri" panose="020F0502020204030204" pitchFamily="34" charset="0"/>
                <a:cs typeface="Calibri" panose="020F0502020204030204" pitchFamily="34" charset="0"/>
              </a:rPr>
              <a:t> </a:t>
            </a:r>
            <a:r>
              <a:rPr lang="it-IT" sz="1600" dirty="0">
                <a:latin typeface="Calibri" panose="020F0502020204030204" pitchFamily="34" charset="0"/>
                <a:cs typeface="Calibri" panose="020F0502020204030204" pitchFamily="34" charset="0"/>
              </a:rPr>
              <a:t>o </a:t>
            </a:r>
            <a:r>
              <a:rPr lang="it-IT" sz="1600" b="1" i="1" dirty="0" err="1">
                <a:latin typeface="Calibri" panose="020F0502020204030204" pitchFamily="34" charset="0"/>
                <a:cs typeface="Calibri" panose="020F0502020204030204" pitchFamily="34" charset="0"/>
              </a:rPr>
              <a:t>nawriyyāt</a:t>
            </a:r>
            <a:r>
              <a:rPr lang="it-IT" sz="1600" i="1" dirty="0">
                <a:latin typeface="Calibri" panose="020F0502020204030204" pitchFamily="34" charset="0"/>
                <a:cs typeface="Calibri" panose="020F0502020204030204" pitchFamily="34" charset="0"/>
              </a:rPr>
              <a:t> </a:t>
            </a:r>
            <a:r>
              <a:rPr lang="it-IT" sz="1600" dirty="0">
                <a:latin typeface="Calibri" panose="020F0502020204030204" pitchFamily="34" charset="0"/>
                <a:cs typeface="Calibri" panose="020F0502020204030204" pitchFamily="34" charset="0"/>
              </a:rPr>
              <a:t>che celebrano le bellezze dei giardini); altri generi poetici come la </a:t>
            </a:r>
            <a:r>
              <a:rPr lang="it-IT" sz="1600" i="1" dirty="0" err="1">
                <a:latin typeface="Calibri" panose="020F0502020204030204" pitchFamily="34" charset="0"/>
                <a:cs typeface="Calibri" panose="020F0502020204030204" pitchFamily="34" charset="0"/>
              </a:rPr>
              <a:t>hijāʾ</a:t>
            </a:r>
            <a:r>
              <a:rPr lang="it-IT" sz="1600" dirty="0">
                <a:latin typeface="Calibri" panose="020F0502020204030204" pitchFamily="34" charset="0"/>
                <a:cs typeface="Calibri" panose="020F0502020204030204" pitchFamily="34" charset="0"/>
              </a:rPr>
              <a:t> vengono rinnovati.</a:t>
            </a:r>
          </a:p>
          <a:p>
            <a:pPr algn="just">
              <a:lnSpc>
                <a:spcPct val="100000"/>
              </a:lnSpc>
            </a:pPr>
            <a:endParaRPr lang="it-IT" sz="1600" dirty="0">
              <a:latin typeface="Calibri" panose="020F0502020204030204" pitchFamily="34" charset="0"/>
              <a:cs typeface="Calibri" panose="020F0502020204030204" pitchFamily="34" charset="0"/>
            </a:endParaRPr>
          </a:p>
          <a:p>
            <a:pPr algn="just">
              <a:lnSpc>
                <a:spcPct val="100000"/>
              </a:lnSpc>
            </a:pPr>
            <a:r>
              <a:rPr lang="it-IT" sz="1600" dirty="0">
                <a:latin typeface="Calibri" panose="020F0502020204030204" pitchFamily="34" charset="0"/>
                <a:cs typeface="Calibri" panose="020F0502020204030204" pitchFamily="34" charset="0"/>
              </a:rPr>
              <a:t>In PROSA si sviluppa l’ «ADAB», termine che assume significati vari a seconda dei periodi. Con Ibn al-</a:t>
            </a:r>
            <a:r>
              <a:rPr lang="it-IT" sz="1600" dirty="0" err="1">
                <a:latin typeface="Calibri" panose="020F0502020204030204" pitchFamily="34" charset="0"/>
                <a:cs typeface="Calibri" panose="020F0502020204030204" pitchFamily="34" charset="0"/>
              </a:rPr>
              <a:t>Muqaffa</a:t>
            </a:r>
            <a:r>
              <a:rPr lang="it-IT" sz="1600" dirty="0">
                <a:latin typeface="Calibri" panose="020F0502020204030204" pitchFamily="34" charset="0"/>
                <a:cs typeface="Calibri" panose="020F0502020204030204" pitchFamily="34" charset="0"/>
              </a:rPr>
              <a:t>‘ (m. 757) indica l’insieme degli ammaestramenti e buoni consigli per l’uomo comune e per l’uomo di corte. Nel IX secolo «</a:t>
            </a:r>
            <a:r>
              <a:rPr lang="it-IT" sz="1600" dirty="0" err="1">
                <a:latin typeface="Calibri" panose="020F0502020204030204" pitchFamily="34" charset="0"/>
                <a:cs typeface="Calibri" panose="020F0502020204030204" pitchFamily="34" charset="0"/>
              </a:rPr>
              <a:t>Adab</a:t>
            </a:r>
            <a:r>
              <a:rPr lang="it-IT" sz="1600" dirty="0">
                <a:latin typeface="Calibri" panose="020F0502020204030204" pitchFamily="34" charset="0"/>
                <a:cs typeface="Calibri" panose="020F0502020204030204" pitchFamily="34" charset="0"/>
              </a:rPr>
              <a:t>» inizia a designare la cultura generale, il sapere enciclopedico, mentre continua a designare anche il «galateo».  </a:t>
            </a:r>
          </a:p>
          <a:p>
            <a:pPr algn="just">
              <a:lnSpc>
                <a:spcPct val="100000"/>
              </a:lnSpc>
            </a:pPr>
            <a:endParaRPr lang="it-IT" sz="1600" dirty="0">
              <a:latin typeface="Calibri" panose="020F0502020204030204" pitchFamily="34" charset="0"/>
              <a:cs typeface="Calibri" panose="020F0502020204030204" pitchFamily="34" charset="0"/>
            </a:endParaRPr>
          </a:p>
          <a:p>
            <a:pPr algn="just">
              <a:lnSpc>
                <a:spcPct val="100000"/>
              </a:lnSpc>
            </a:pPr>
            <a:r>
              <a:rPr lang="it-IT" sz="1600" dirty="0">
                <a:latin typeface="Calibri" panose="020F0502020204030204" pitchFamily="34" charset="0"/>
                <a:cs typeface="Calibri" panose="020F0502020204030204" pitchFamily="34" charset="0"/>
              </a:rPr>
              <a:t>Si sviluppa nel IX secolo un intenso </a:t>
            </a:r>
            <a:r>
              <a:rPr lang="it-IT" sz="1600" b="1" dirty="0">
                <a:latin typeface="Calibri" panose="020F0502020204030204" pitchFamily="34" charset="0"/>
                <a:cs typeface="Calibri" panose="020F0502020204030204" pitchFamily="34" charset="0"/>
              </a:rPr>
              <a:t>movimento di traduzione legato all’</a:t>
            </a:r>
            <a:r>
              <a:rPr lang="it-IT" sz="1600" b="1" dirty="0" err="1">
                <a:latin typeface="Calibri" panose="020F0502020204030204" pitchFamily="34" charset="0"/>
                <a:cs typeface="Calibri" panose="020F0502020204030204" pitchFamily="34" charset="0"/>
              </a:rPr>
              <a:t>isituto</a:t>
            </a:r>
            <a:r>
              <a:rPr lang="it-IT" sz="1600" b="1" dirty="0">
                <a:latin typeface="Calibri" panose="020F0502020204030204" pitchFamily="34" charset="0"/>
                <a:cs typeface="Calibri" panose="020F0502020204030204" pitchFamily="34" charset="0"/>
              </a:rPr>
              <a:t> del </a:t>
            </a:r>
            <a:r>
              <a:rPr lang="it-IT" sz="1600" b="1" dirty="0" err="1">
                <a:latin typeface="Calibri" panose="020F0502020204030204" pitchFamily="34" charset="0"/>
                <a:cs typeface="Calibri" panose="020F0502020204030204" pitchFamily="34" charset="0"/>
              </a:rPr>
              <a:t>bayt</a:t>
            </a:r>
            <a:r>
              <a:rPr lang="it-IT" sz="1600" b="1" dirty="0">
                <a:latin typeface="Calibri" panose="020F0502020204030204" pitchFamily="34" charset="0"/>
                <a:cs typeface="Calibri" panose="020F0502020204030204" pitchFamily="34" charset="0"/>
              </a:rPr>
              <a:t> al-</a:t>
            </a:r>
            <a:r>
              <a:rPr lang="it-IT" sz="1600" b="1" dirty="0" err="1">
                <a:latin typeface="Calibri" panose="020F0502020204030204" pitchFamily="34" charset="0"/>
                <a:cs typeface="Calibri" panose="020F0502020204030204" pitchFamily="34" charset="0"/>
              </a:rPr>
              <a:t>Hikma</a:t>
            </a:r>
            <a:r>
              <a:rPr lang="it-IT" sz="1600" dirty="0">
                <a:latin typeface="Calibri" panose="020F0502020204030204" pitchFamily="34" charset="0"/>
                <a:cs typeface="Calibri" panose="020F0502020204030204" pitchFamily="34" charset="0"/>
              </a:rPr>
              <a:t>: al-</a:t>
            </a:r>
            <a:r>
              <a:rPr lang="it-IT" sz="1600" dirty="0" err="1">
                <a:latin typeface="Calibri" panose="020F0502020204030204" pitchFamily="34" charset="0"/>
                <a:cs typeface="Calibri" panose="020F0502020204030204" pitchFamily="34" charset="0"/>
              </a:rPr>
              <a:t>Mansùr</a:t>
            </a:r>
            <a:r>
              <a:rPr lang="it-IT" sz="1600" dirty="0">
                <a:latin typeface="Calibri" panose="020F0502020204030204" pitchFamily="34" charset="0"/>
                <a:cs typeface="Calibri" panose="020F0502020204030204" pitchFamily="34" charset="0"/>
              </a:rPr>
              <a:t> e al-</a:t>
            </a:r>
            <a:r>
              <a:rPr lang="it-IT" sz="1600" dirty="0" err="1">
                <a:latin typeface="Calibri" panose="020F0502020204030204" pitchFamily="34" charset="0"/>
                <a:cs typeface="Calibri" panose="020F0502020204030204" pitchFamily="34" charset="0"/>
              </a:rPr>
              <a:t>Mutawakkil</a:t>
            </a:r>
            <a:r>
              <a:rPr lang="it-IT" sz="1600" dirty="0">
                <a:latin typeface="Calibri" panose="020F0502020204030204" pitchFamily="34" charset="0"/>
                <a:cs typeface="Calibri" panose="020F0502020204030204" pitchFamily="34" charset="0"/>
              </a:rPr>
              <a:t> </a:t>
            </a:r>
            <a:r>
              <a:rPr lang="it-IT" sz="1600" b="1" dirty="0">
                <a:latin typeface="Calibri" panose="020F0502020204030204" pitchFamily="34" charset="0"/>
                <a:cs typeface="Calibri" panose="020F0502020204030204" pitchFamily="34" charset="0"/>
              </a:rPr>
              <a:t>stipendiavano traduttori </a:t>
            </a:r>
            <a:r>
              <a:rPr lang="it-IT" sz="1600" dirty="0">
                <a:latin typeface="Calibri" panose="020F0502020204030204" pitchFamily="34" charset="0"/>
                <a:cs typeface="Calibri" panose="020F0502020204030204" pitchFamily="34" charset="0"/>
              </a:rPr>
              <a:t>che volgessero in arabo testi greci di medicina (Galeno, Ippocrate, testi filosofici) dal greco o dal siriaco: </a:t>
            </a:r>
            <a:r>
              <a:rPr lang="it-IT" sz="1600" dirty="0" err="1">
                <a:latin typeface="Calibri" panose="020F0502020204030204" pitchFamily="34" charset="0"/>
                <a:cs typeface="Calibri" panose="020F0502020204030204" pitchFamily="34" charset="0"/>
              </a:rPr>
              <a:t>Jahiz</a:t>
            </a:r>
            <a:r>
              <a:rPr lang="it-IT" sz="1600" dirty="0">
                <a:latin typeface="Calibri" panose="020F0502020204030204" pitchFamily="34" charset="0"/>
                <a:cs typeface="Calibri" panose="020F0502020204030204" pitchFamily="34" charset="0"/>
              </a:rPr>
              <a:t> era fruitore di testi in traduzione (non traduttore e si espresse nelle sue opere sulla pratica della traduzione).</a:t>
            </a:r>
          </a:p>
          <a:p>
            <a:pPr algn="just">
              <a:lnSpc>
                <a:spcPct val="100000"/>
              </a:lnSpc>
            </a:pPr>
            <a:endParaRPr lang="it-IT" sz="1600" dirty="0">
              <a:latin typeface="Calibri" panose="020F0502020204030204" pitchFamily="34" charset="0"/>
              <a:cs typeface="Calibri" panose="020F0502020204030204" pitchFamily="34" charset="0"/>
            </a:endParaRPr>
          </a:p>
          <a:p>
            <a:pPr algn="just">
              <a:lnSpc>
                <a:spcPct val="100000"/>
              </a:lnSpc>
            </a:pPr>
            <a:r>
              <a:rPr lang="it-IT" sz="1600" dirty="0">
                <a:latin typeface="Calibri" panose="020F0502020204030204" pitchFamily="34" charset="0"/>
                <a:cs typeface="Calibri" panose="020F0502020204030204" pitchFamily="34" charset="0"/>
              </a:rPr>
              <a:t>Si sviluppa una tradizione di RACCOLTE organizzate a </a:t>
            </a:r>
            <a:r>
              <a:rPr lang="it-IT" sz="1600" b="1" dirty="0">
                <a:latin typeface="Calibri" panose="020F0502020204030204" pitchFamily="34" charset="0"/>
                <a:cs typeface="Calibri" panose="020F0502020204030204" pitchFamily="34" charset="0"/>
              </a:rPr>
              <a:t>fini educativi o esemplificativi </a:t>
            </a:r>
            <a:r>
              <a:rPr lang="it-IT" sz="1600" dirty="0">
                <a:latin typeface="Calibri" panose="020F0502020204030204" pitchFamily="34" charset="0"/>
                <a:cs typeface="Calibri" panose="020F0502020204030204" pitchFamily="34" charset="0"/>
              </a:rPr>
              <a:t>come abbiamo visto con le </a:t>
            </a:r>
            <a:r>
              <a:rPr lang="it-IT" sz="1600" i="1" dirty="0" err="1">
                <a:latin typeface="Calibri" panose="020F0502020204030204" pitchFamily="34" charset="0"/>
                <a:cs typeface="Calibri" panose="020F0502020204030204" pitchFamily="34" charset="0"/>
              </a:rPr>
              <a:t>Mu‘allaqāt</a:t>
            </a:r>
            <a:r>
              <a:rPr lang="it-IT" sz="1600" dirty="0">
                <a:latin typeface="Calibri" panose="020F0502020204030204" pitchFamily="34" charset="0"/>
                <a:cs typeface="Calibri" panose="020F0502020204030204" pitchFamily="34" charset="0"/>
              </a:rPr>
              <a:t> (fine VII secolo) o il </a:t>
            </a:r>
            <a:r>
              <a:rPr lang="it-IT" sz="1600" i="1" u="sng" dirty="0" err="1">
                <a:latin typeface="Calibri" panose="020F0502020204030204" pitchFamily="34" charset="0"/>
                <a:cs typeface="Calibri" panose="020F0502020204030204" pitchFamily="34" charset="0"/>
              </a:rPr>
              <a:t>kitāb</a:t>
            </a:r>
            <a:r>
              <a:rPr lang="it-IT" sz="1600" i="1" u="sng" dirty="0">
                <a:latin typeface="Calibri" panose="020F0502020204030204" pitchFamily="34" charset="0"/>
                <a:cs typeface="Calibri" panose="020F0502020204030204" pitchFamily="34" charset="0"/>
              </a:rPr>
              <a:t> al-</a:t>
            </a:r>
            <a:r>
              <a:rPr lang="it-IT" sz="1600" i="1" u="sng" dirty="0" err="1">
                <a:latin typeface="Calibri" panose="020F0502020204030204" pitchFamily="34" charset="0"/>
                <a:cs typeface="Calibri" panose="020F0502020204030204" pitchFamily="34" charset="0"/>
              </a:rPr>
              <a:t>ḥamāsa</a:t>
            </a:r>
            <a:r>
              <a:rPr lang="it-IT" sz="1600" i="1" u="sng" dirty="0">
                <a:latin typeface="Calibri" panose="020F0502020204030204" pitchFamily="34" charset="0"/>
                <a:cs typeface="Calibri" panose="020F0502020204030204" pitchFamily="34" charset="0"/>
              </a:rPr>
              <a:t> </a:t>
            </a:r>
            <a:r>
              <a:rPr lang="it-IT" sz="1600" u="sng" dirty="0">
                <a:latin typeface="Calibri" panose="020F0502020204030204" pitchFamily="34" charset="0"/>
                <a:cs typeface="Calibri" panose="020F0502020204030204" pitchFamily="34" charset="0"/>
              </a:rPr>
              <a:t>di </a:t>
            </a:r>
            <a:r>
              <a:rPr lang="it-IT" sz="1600" u="sng" dirty="0" err="1">
                <a:latin typeface="Calibri" panose="020F0502020204030204" pitchFamily="34" charset="0"/>
                <a:cs typeface="Calibri" panose="020F0502020204030204" pitchFamily="34" charset="0"/>
              </a:rPr>
              <a:t>Abū</a:t>
            </a:r>
            <a:r>
              <a:rPr lang="it-IT" sz="1600" u="sng" dirty="0">
                <a:latin typeface="Calibri" panose="020F0502020204030204" pitchFamily="34" charset="0"/>
                <a:cs typeface="Calibri" panose="020F0502020204030204" pitchFamily="34" charset="0"/>
              </a:rPr>
              <a:t> </a:t>
            </a:r>
            <a:r>
              <a:rPr lang="it-IT" sz="1600" u="sng" dirty="0" err="1">
                <a:latin typeface="Calibri" panose="020F0502020204030204" pitchFamily="34" charset="0"/>
                <a:cs typeface="Calibri" panose="020F0502020204030204" pitchFamily="34" charset="0"/>
              </a:rPr>
              <a:t>Tammām</a:t>
            </a:r>
            <a:r>
              <a:rPr lang="it-IT" sz="1600" u="sng" dirty="0">
                <a:latin typeface="Calibri" panose="020F0502020204030204" pitchFamily="34" charset="0"/>
                <a:cs typeface="Calibri" panose="020F0502020204030204" pitchFamily="34" charset="0"/>
              </a:rPr>
              <a:t> (una delle più grandi antologie di poesia araba mai scritte</a:t>
            </a:r>
            <a:r>
              <a:rPr lang="it-IT" sz="1600" dirty="0">
                <a:latin typeface="Calibri" panose="020F0502020204030204" pitchFamily="34" charset="0"/>
                <a:cs typeface="Calibri" panose="020F0502020204030204" pitchFamily="34" charset="0"/>
              </a:rPr>
              <a:t>). Il termine in seguito prende a significare « poema epico».</a:t>
            </a:r>
          </a:p>
          <a:p>
            <a:pPr algn="just"/>
            <a:endParaRPr lang="it-IT" sz="15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52698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218C082-7204-4F3B-88A7-A8BFA1F90314}"/>
              </a:ext>
            </a:extLst>
          </p:cNvPr>
          <p:cNvSpPr>
            <a:spLocks noGrp="1"/>
          </p:cNvSpPr>
          <p:nvPr>
            <p:ph type="title"/>
          </p:nvPr>
        </p:nvSpPr>
        <p:spPr/>
        <p:txBody>
          <a:bodyPr>
            <a:normAutofit fontScale="90000"/>
          </a:bodyPr>
          <a:lstStyle/>
          <a:p>
            <a:r>
              <a:rPr lang="it-IT" sz="4400" dirty="0">
                <a:latin typeface="Calibri" panose="020F0502020204030204" pitchFamily="34" charset="0"/>
                <a:cs typeface="Calibri" panose="020F0502020204030204" pitchFamily="34" charset="0"/>
              </a:rPr>
              <a:t>Il contesto storico: i dibattiti culturali di cui respira la prosa d’</a:t>
            </a:r>
            <a:r>
              <a:rPr lang="it-IT" sz="4400" dirty="0" err="1">
                <a:latin typeface="Calibri" panose="020F0502020204030204" pitchFamily="34" charset="0"/>
                <a:cs typeface="Calibri" panose="020F0502020204030204" pitchFamily="34" charset="0"/>
              </a:rPr>
              <a:t>Adab</a:t>
            </a:r>
            <a:endParaRPr lang="it-IT" dirty="0"/>
          </a:p>
        </p:txBody>
      </p:sp>
      <p:sp>
        <p:nvSpPr>
          <p:cNvPr id="3" name="Segnaposto contenuto 2">
            <a:extLst>
              <a:ext uri="{FF2B5EF4-FFF2-40B4-BE49-F238E27FC236}">
                <a16:creationId xmlns:a16="http://schemas.microsoft.com/office/drawing/2014/main" id="{0D167F3A-6EAF-4E46-8A15-1699B12C9E90}"/>
              </a:ext>
            </a:extLst>
          </p:cNvPr>
          <p:cNvSpPr>
            <a:spLocks noGrp="1"/>
          </p:cNvSpPr>
          <p:nvPr>
            <p:ph sz="half" idx="1"/>
          </p:nvPr>
        </p:nvSpPr>
        <p:spPr>
          <a:xfrm>
            <a:off x="395536" y="2204864"/>
            <a:ext cx="7787208" cy="4525963"/>
          </a:xfrm>
        </p:spPr>
        <p:txBody>
          <a:bodyPr>
            <a:normAutofit fontScale="77500" lnSpcReduction="20000"/>
          </a:bodyPr>
          <a:lstStyle/>
          <a:p>
            <a:pPr marL="0" indent="0">
              <a:buNone/>
            </a:pPr>
            <a:endParaRPr lang="it-IT" dirty="0"/>
          </a:p>
          <a:p>
            <a:r>
              <a:rPr lang="it-IT" dirty="0"/>
              <a:t>La </a:t>
            </a:r>
            <a:r>
              <a:rPr lang="it-IT" b="1" dirty="0"/>
              <a:t>funzione dell’</a:t>
            </a:r>
            <a:r>
              <a:rPr lang="it-IT" b="1" i="1" dirty="0" err="1"/>
              <a:t>Adìb</a:t>
            </a:r>
            <a:r>
              <a:rPr lang="it-IT" b="1" i="1" dirty="0"/>
              <a:t> </a:t>
            </a:r>
            <a:r>
              <a:rPr lang="it-IT" dirty="0"/>
              <a:t>(che ora deve estendere i propri orizzonti di competenza)</a:t>
            </a:r>
          </a:p>
          <a:p>
            <a:r>
              <a:rPr lang="it-IT" dirty="0"/>
              <a:t>La </a:t>
            </a:r>
            <a:r>
              <a:rPr lang="it-IT" b="1" dirty="0"/>
              <a:t>funzione del libro</a:t>
            </a:r>
            <a:r>
              <a:rPr lang="it-IT" dirty="0"/>
              <a:t>: al-</a:t>
            </a:r>
            <a:r>
              <a:rPr lang="it-IT" dirty="0" err="1"/>
              <a:t>Jāḥiẓ</a:t>
            </a:r>
            <a:r>
              <a:rPr lang="it-IT" dirty="0"/>
              <a:t> elogia la cultura del «libro» che deve prevalere sulla cultura orale (Colombo, p. 14-15)</a:t>
            </a:r>
          </a:p>
          <a:p>
            <a:endParaRPr lang="it-IT" dirty="0"/>
          </a:p>
          <a:p>
            <a:r>
              <a:rPr lang="it-IT" dirty="0"/>
              <a:t>Traducibilità / intraducibilità della poesia (Colombo, p. 15)</a:t>
            </a:r>
          </a:p>
          <a:p>
            <a:endParaRPr lang="it-IT" b="1" i="1" dirty="0"/>
          </a:p>
          <a:p>
            <a:r>
              <a:rPr lang="it-IT" b="1" i="1" dirty="0" err="1"/>
              <a:t>Shu‘ùbiyya</a:t>
            </a:r>
            <a:r>
              <a:rPr lang="it-IT" i="1" dirty="0"/>
              <a:t>: </a:t>
            </a:r>
            <a:r>
              <a:rPr lang="it-IT" dirty="0"/>
              <a:t>filone di letteratura che mira ad affermare l’uguaglianza (quando non la superiorità ) dei persiani sugli arabi, recuperando il sapere tradizionale persiano (al-</a:t>
            </a:r>
            <a:r>
              <a:rPr lang="it-IT" dirty="0" err="1"/>
              <a:t>Jāḥiẓ</a:t>
            </a:r>
            <a:r>
              <a:rPr lang="it-IT" dirty="0"/>
              <a:t> fu fervente anti- </a:t>
            </a:r>
            <a:r>
              <a:rPr lang="it-IT" dirty="0" err="1"/>
              <a:t>shu‘ubita</a:t>
            </a:r>
            <a:r>
              <a:rPr lang="it-IT" dirty="0"/>
              <a:t>. Cit.: La risposta dell’autore agli </a:t>
            </a:r>
            <a:r>
              <a:rPr lang="it-IT" i="1" dirty="0" err="1"/>
              <a:t>shu‘ubiti</a:t>
            </a:r>
            <a:r>
              <a:rPr lang="it-IT" i="1" dirty="0"/>
              <a:t>  </a:t>
            </a:r>
            <a:r>
              <a:rPr lang="it-IT" dirty="0"/>
              <a:t>cit. Colombo p. 18) </a:t>
            </a:r>
          </a:p>
          <a:p>
            <a:pPr marL="0" indent="0">
              <a:buNone/>
            </a:pPr>
            <a:r>
              <a:rPr lang="it-IT" dirty="0"/>
              <a:t>	</a:t>
            </a:r>
          </a:p>
        </p:txBody>
      </p:sp>
    </p:spTree>
    <p:extLst>
      <p:ext uri="{BB962C8B-B14F-4D97-AF65-F5344CB8AC3E}">
        <p14:creationId xmlns:p14="http://schemas.microsoft.com/office/powerpoint/2010/main" val="514303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58E93AF-8EC1-4E78-808A-984D6186D930}"/>
              </a:ext>
            </a:extLst>
          </p:cNvPr>
          <p:cNvSpPr>
            <a:spLocks noGrp="1"/>
          </p:cNvSpPr>
          <p:nvPr>
            <p:ph type="title"/>
          </p:nvPr>
        </p:nvSpPr>
        <p:spPr/>
        <p:txBody>
          <a:bodyPr>
            <a:normAutofit/>
          </a:bodyPr>
          <a:lstStyle/>
          <a:p>
            <a:r>
              <a:rPr lang="it-IT" dirty="0"/>
              <a:t>Principi del pensiero </a:t>
            </a:r>
            <a:r>
              <a:rPr lang="it-IT" i="1" dirty="0" err="1"/>
              <a:t>mu‘tazilita</a:t>
            </a:r>
            <a:endParaRPr lang="it-IT" i="1" dirty="0"/>
          </a:p>
        </p:txBody>
      </p:sp>
      <p:sp>
        <p:nvSpPr>
          <p:cNvPr id="3" name="Segnaposto contenuto 2">
            <a:extLst>
              <a:ext uri="{FF2B5EF4-FFF2-40B4-BE49-F238E27FC236}">
                <a16:creationId xmlns:a16="http://schemas.microsoft.com/office/drawing/2014/main" id="{9C2F77BC-ACC4-48B5-8DDC-27B3ECD64544}"/>
              </a:ext>
            </a:extLst>
          </p:cNvPr>
          <p:cNvSpPr>
            <a:spLocks noGrp="1"/>
          </p:cNvSpPr>
          <p:nvPr>
            <p:ph idx="1"/>
          </p:nvPr>
        </p:nvSpPr>
        <p:spPr>
          <a:xfrm>
            <a:off x="267545" y="1319267"/>
            <a:ext cx="8769152" cy="4918045"/>
          </a:xfrm>
        </p:spPr>
        <p:txBody>
          <a:bodyPr>
            <a:normAutofit/>
          </a:bodyPr>
          <a:lstStyle/>
          <a:p>
            <a:pPr marL="0" indent="0">
              <a:buNone/>
            </a:pPr>
            <a:r>
              <a:rPr lang="it-IT" sz="2000" dirty="0"/>
              <a:t>Mu ‘</a:t>
            </a:r>
            <a:r>
              <a:rPr lang="it-IT" sz="2000" dirty="0" err="1"/>
              <a:t>tazila</a:t>
            </a:r>
            <a:r>
              <a:rPr lang="it-IT" sz="2000" dirty="0"/>
              <a:t> (da </a:t>
            </a:r>
            <a:r>
              <a:rPr lang="it-IT" sz="2000" i="1" dirty="0" err="1"/>
              <a:t>I‘tazala</a:t>
            </a:r>
            <a:r>
              <a:rPr lang="it-IT" sz="2000" i="1" dirty="0"/>
              <a:t>, isolarsi</a:t>
            </a:r>
            <a:r>
              <a:rPr lang="it-IT" sz="2000" dirty="0"/>
              <a:t>): scuola di pensiero razionalista, nata a Basra nell’VIII secolo e dì li diffusasi. Influenzò molti intellettuali vicini alle dinastie abbasidi.</a:t>
            </a:r>
          </a:p>
          <a:p>
            <a:pPr marL="0" indent="0">
              <a:buNone/>
            </a:pPr>
            <a:r>
              <a:rPr lang="it-IT" sz="2000" dirty="0"/>
              <a:t>Si incentra su:  </a:t>
            </a:r>
          </a:p>
          <a:p>
            <a:pPr marL="0" indent="0">
              <a:buNone/>
            </a:pPr>
            <a:endParaRPr lang="it-IT" sz="2000" i="1" dirty="0"/>
          </a:p>
          <a:p>
            <a:r>
              <a:rPr lang="it-IT" sz="2000" i="1" dirty="0" err="1"/>
              <a:t>Tawhīd</a:t>
            </a:r>
            <a:r>
              <a:rPr lang="it-IT" sz="2000" dirty="0"/>
              <a:t> : Unicità divina (e natura «creata» del Corano) e respingimento di qualsiasi rappresentazione antropomorfa</a:t>
            </a:r>
          </a:p>
          <a:p>
            <a:r>
              <a:rPr lang="it-IT" sz="2000" dirty="0"/>
              <a:t>‘</a:t>
            </a:r>
            <a:r>
              <a:rPr lang="it-IT" sz="2000" i="1" dirty="0" err="1"/>
              <a:t>adl</a:t>
            </a:r>
            <a:r>
              <a:rPr lang="it-IT" sz="2000" i="1" dirty="0"/>
              <a:t>: </a:t>
            </a:r>
            <a:r>
              <a:rPr lang="it-IT" sz="2000" dirty="0"/>
              <a:t> giustizia divina. Il male proviene dall’uomo e l’uomo ne è responsabile</a:t>
            </a:r>
          </a:p>
          <a:p>
            <a:pPr lvl="3"/>
            <a:r>
              <a:rPr lang="it-IT" dirty="0"/>
              <a:t>Libero arbitrio</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it-IT" sz="2000" b="0" i="0" u="none" strike="noStrike" kern="1200" cap="none" spc="0" normalizeH="0" baseline="0" noProof="0" dirty="0">
                <a:ln>
                  <a:noFill/>
                </a:ln>
                <a:solidFill>
                  <a:prstClr val="black"/>
                </a:solidFill>
                <a:effectLst/>
                <a:uLnTx/>
                <a:uFillTx/>
                <a:latin typeface="Calibri"/>
                <a:ea typeface="+mn-ea"/>
                <a:cs typeface="+mn-cs"/>
              </a:rPr>
              <a:t> il Corano è «creato»: questo viene posto come dogma dal </a:t>
            </a:r>
            <a:r>
              <a:rPr kumimoji="0" lang="it-IT" sz="2000" b="1" i="0" u="none" strike="noStrike" kern="1200" cap="none" spc="0" normalizeH="0" baseline="0" noProof="0" dirty="0">
                <a:ln>
                  <a:noFill/>
                </a:ln>
                <a:solidFill>
                  <a:prstClr val="black"/>
                </a:solidFill>
                <a:effectLst/>
                <a:uLnTx/>
                <a:uFillTx/>
                <a:latin typeface="Calibri"/>
                <a:ea typeface="+mn-ea"/>
                <a:cs typeface="+mn-cs"/>
              </a:rPr>
              <a:t>al-</a:t>
            </a:r>
            <a:r>
              <a:rPr kumimoji="0" lang="it-IT" sz="2000" b="1" i="0" u="none" strike="noStrike" kern="1200" cap="none" spc="0" normalizeH="0" baseline="0" noProof="0" dirty="0" err="1">
                <a:ln>
                  <a:noFill/>
                </a:ln>
                <a:solidFill>
                  <a:prstClr val="black"/>
                </a:solidFill>
                <a:effectLst/>
                <a:uLnTx/>
                <a:uFillTx/>
                <a:latin typeface="Calibri"/>
                <a:ea typeface="+mn-ea"/>
                <a:cs typeface="+mn-cs"/>
              </a:rPr>
              <a:t>Mamùn</a:t>
            </a:r>
            <a:r>
              <a:rPr kumimoji="0" lang="it-IT" sz="2000" b="1" i="0" u="none" strike="noStrike" kern="1200" cap="none" spc="0" normalizeH="0" baseline="0" noProof="0" dirty="0">
                <a:ln>
                  <a:noFill/>
                </a:ln>
                <a:solidFill>
                  <a:prstClr val="black"/>
                </a:solidFill>
                <a:effectLst/>
                <a:uLnTx/>
                <a:uFillTx/>
                <a:latin typeface="Calibri"/>
                <a:ea typeface="+mn-ea"/>
                <a:cs typeface="+mn-cs"/>
              </a:rPr>
              <a:t> (Capezzone, p. 85) che istituisce la MIHNA, istituto per controllare il rispetto di tale dogma. </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it-IT" sz="2000" b="1" dirty="0">
                <a:solidFill>
                  <a:prstClr val="black"/>
                </a:solidFill>
                <a:latin typeface="Calibri"/>
              </a:rPr>
              <a:t>In seguito sarà destituito da </a:t>
            </a:r>
            <a:endParaRPr lang="it-IT" sz="2000" b="1" dirty="0"/>
          </a:p>
        </p:txBody>
      </p:sp>
      <p:cxnSp>
        <p:nvCxnSpPr>
          <p:cNvPr id="6" name="Connettore 2 5">
            <a:extLst>
              <a:ext uri="{FF2B5EF4-FFF2-40B4-BE49-F238E27FC236}">
                <a16:creationId xmlns:a16="http://schemas.microsoft.com/office/drawing/2014/main" id="{C9D2B1A1-50D0-42E3-976D-9617DAE24E77}"/>
              </a:ext>
            </a:extLst>
          </p:cNvPr>
          <p:cNvCxnSpPr/>
          <p:nvPr/>
        </p:nvCxnSpPr>
        <p:spPr>
          <a:xfrm>
            <a:off x="611560" y="3717032"/>
            <a:ext cx="64807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6464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14AB778-6B2A-4D38-94B6-BB87860DB04D}"/>
              </a:ext>
            </a:extLst>
          </p:cNvPr>
          <p:cNvSpPr>
            <a:spLocks noGrp="1"/>
          </p:cNvSpPr>
          <p:nvPr>
            <p:ph type="title"/>
          </p:nvPr>
        </p:nvSpPr>
        <p:spPr/>
        <p:txBody>
          <a:bodyPr>
            <a:normAutofit fontScale="90000"/>
          </a:bodyPr>
          <a:lstStyle/>
          <a:p>
            <a:r>
              <a:rPr lang="it-IT" dirty="0"/>
              <a:t>Il dibattito teologico</a:t>
            </a:r>
            <a:br>
              <a:rPr lang="it-IT" dirty="0"/>
            </a:br>
            <a:r>
              <a:rPr lang="it-IT" dirty="0"/>
              <a:t>tra sunniti e </a:t>
            </a:r>
            <a:r>
              <a:rPr lang="it-IT" dirty="0" err="1"/>
              <a:t>mu‘taziliti</a:t>
            </a:r>
            <a:endParaRPr lang="it-IT" dirty="0"/>
          </a:p>
        </p:txBody>
      </p:sp>
      <p:graphicFrame>
        <p:nvGraphicFramePr>
          <p:cNvPr id="6" name="Tabella 6">
            <a:extLst>
              <a:ext uri="{FF2B5EF4-FFF2-40B4-BE49-F238E27FC236}">
                <a16:creationId xmlns:a16="http://schemas.microsoft.com/office/drawing/2014/main" id="{2D4B971B-3E5A-41A5-B014-9EADFFFF2F2C}"/>
              </a:ext>
            </a:extLst>
          </p:cNvPr>
          <p:cNvGraphicFramePr>
            <a:graphicFrameLocks noGrp="1"/>
          </p:cNvGraphicFramePr>
          <p:nvPr>
            <p:ph sz="half" idx="1"/>
            <p:extLst>
              <p:ext uri="{D42A27DB-BD31-4B8C-83A1-F6EECF244321}">
                <p14:modId xmlns:p14="http://schemas.microsoft.com/office/powerpoint/2010/main" val="2857685393"/>
              </p:ext>
            </p:extLst>
          </p:nvPr>
        </p:nvGraphicFramePr>
        <p:xfrm>
          <a:off x="457200" y="1600200"/>
          <a:ext cx="8003232" cy="5496560"/>
        </p:xfrm>
        <a:graphic>
          <a:graphicData uri="http://schemas.openxmlformats.org/drawingml/2006/table">
            <a:tbl>
              <a:tblPr firstRow="1" bandRow="1">
                <a:tableStyleId>{5C22544A-7EE6-4342-B048-85BDC9FD1C3A}</a:tableStyleId>
              </a:tblPr>
              <a:tblGrid>
                <a:gridCol w="4001616">
                  <a:extLst>
                    <a:ext uri="{9D8B030D-6E8A-4147-A177-3AD203B41FA5}">
                      <a16:colId xmlns:a16="http://schemas.microsoft.com/office/drawing/2014/main" val="1356542489"/>
                    </a:ext>
                  </a:extLst>
                </a:gridCol>
                <a:gridCol w="4001616">
                  <a:extLst>
                    <a:ext uri="{9D8B030D-6E8A-4147-A177-3AD203B41FA5}">
                      <a16:colId xmlns:a16="http://schemas.microsoft.com/office/drawing/2014/main" val="3049864750"/>
                    </a:ext>
                  </a:extLst>
                </a:gridCol>
              </a:tblGrid>
              <a:tr h="370840">
                <a:tc>
                  <a:txBody>
                    <a:bodyPr/>
                    <a:lstStyle/>
                    <a:p>
                      <a:r>
                        <a:rPr lang="it-IT" dirty="0"/>
                        <a:t>SUNNITI</a:t>
                      </a:r>
                    </a:p>
                    <a:p>
                      <a:endParaRPr lang="it-IT" dirty="0"/>
                    </a:p>
                    <a:p>
                      <a:endParaRPr lang="it-IT" dirty="0"/>
                    </a:p>
                    <a:p>
                      <a:endParaRPr lang="it-IT" dirty="0"/>
                    </a:p>
                    <a:p>
                      <a:endParaRPr lang="it-IT" dirty="0"/>
                    </a:p>
                    <a:p>
                      <a:r>
                        <a:rPr lang="it-IT" dirty="0"/>
                        <a:t>CORANO = PAROLA DI DIO </a:t>
                      </a:r>
                    </a:p>
                    <a:p>
                      <a:r>
                        <a:rPr lang="it-IT" dirty="0"/>
                        <a:t>INCREATA, </a:t>
                      </a:r>
                    </a:p>
                    <a:p>
                      <a:endParaRPr lang="it-IT" dirty="0"/>
                    </a:p>
                    <a:p>
                      <a:r>
                        <a:rPr lang="it-IT" dirty="0"/>
                        <a:t>ESISTENTE AB-AETERNO</a:t>
                      </a:r>
                    </a:p>
                    <a:p>
                      <a:r>
                        <a:rPr lang="it-IT" dirty="0"/>
                        <a:t>(ETERNA), COETERNA A DIO</a:t>
                      </a:r>
                    </a:p>
                    <a:p>
                      <a:endParaRPr lang="it-IT" dirty="0"/>
                    </a:p>
                    <a:p>
                      <a:r>
                        <a:rPr lang="it-IT" dirty="0"/>
                        <a:t>PRESENTE IN VOLUMI (TESTI DEL CORANO), DISCORSI, MA NON DA QUESTI «INCARNATA»</a:t>
                      </a:r>
                    </a:p>
                    <a:p>
                      <a:endParaRPr lang="it-IT" dirty="0"/>
                    </a:p>
                    <a:p>
                      <a:endParaRPr lang="it-IT" dirty="0"/>
                    </a:p>
                    <a:p>
                      <a:endParaRPr lang="it-IT" dirty="0"/>
                    </a:p>
                  </a:txBody>
                  <a:tcPr/>
                </a:tc>
                <a:tc>
                  <a:txBody>
                    <a:bodyPr/>
                    <a:lstStyle/>
                    <a:p>
                      <a:r>
                        <a:rPr lang="it-IT" dirty="0"/>
                        <a:t>MU‘TAZILITI</a:t>
                      </a:r>
                    </a:p>
                    <a:p>
                      <a:endParaRPr lang="it-IT" dirty="0"/>
                    </a:p>
                    <a:p>
                      <a:endParaRPr lang="it-IT" dirty="0"/>
                    </a:p>
                    <a:p>
                      <a:endParaRPr lang="it-IT" dirty="0"/>
                    </a:p>
                    <a:p>
                      <a:endParaRPr lang="it-IT" dirty="0"/>
                    </a:p>
                    <a:p>
                      <a:r>
                        <a:rPr lang="it-IT" dirty="0"/>
                        <a:t>CORANO= PAROLA DI DIO</a:t>
                      </a:r>
                    </a:p>
                    <a:p>
                      <a:r>
                        <a:rPr lang="it-IT" dirty="0"/>
                        <a:t>CREATA</a:t>
                      </a:r>
                    </a:p>
                    <a:p>
                      <a:endParaRPr lang="it-IT" dirty="0"/>
                    </a:p>
                    <a:p>
                      <a:r>
                        <a:rPr lang="it-IT" dirty="0"/>
                        <a:t>NON ETERNA MA TEMPORALMENTE DETERMINATA</a:t>
                      </a:r>
                    </a:p>
                    <a:p>
                      <a:endParaRPr lang="it-IT" dirty="0"/>
                    </a:p>
                    <a:p>
                      <a:r>
                        <a:rPr lang="it-IT" dirty="0"/>
                        <a:t>= LA MU’TAZILA, BASATA SUL CONCETTO NON ANTROPOMORFICO DI DIO,  DIALOGA CON IL PENSIERO SCIENTIFICO FILOSOFICO DEL TEMPO </a:t>
                      </a:r>
                    </a:p>
                  </a:txBody>
                  <a:tcPr/>
                </a:tc>
                <a:extLst>
                  <a:ext uri="{0D108BD9-81ED-4DB2-BD59-A6C34878D82A}">
                    <a16:rowId xmlns:a16="http://schemas.microsoft.com/office/drawing/2014/main" val="3763611378"/>
                  </a:ext>
                </a:extLst>
              </a:tr>
              <a:tr h="370840">
                <a:tc>
                  <a:txBody>
                    <a:bodyPr/>
                    <a:lstStyle/>
                    <a:p>
                      <a:endParaRPr lang="it-IT" dirty="0"/>
                    </a:p>
                  </a:txBody>
                  <a:tcPr/>
                </a:tc>
                <a:tc>
                  <a:txBody>
                    <a:bodyPr/>
                    <a:lstStyle/>
                    <a:p>
                      <a:endParaRPr lang="it-IT" dirty="0"/>
                    </a:p>
                  </a:txBody>
                  <a:tcPr/>
                </a:tc>
                <a:extLst>
                  <a:ext uri="{0D108BD9-81ED-4DB2-BD59-A6C34878D82A}">
                    <a16:rowId xmlns:a16="http://schemas.microsoft.com/office/drawing/2014/main" val="3816337977"/>
                  </a:ext>
                </a:extLst>
              </a:tr>
              <a:tr h="370840">
                <a:tc>
                  <a:txBody>
                    <a:bodyPr/>
                    <a:lstStyle/>
                    <a:p>
                      <a:endParaRPr lang="it-IT" dirty="0"/>
                    </a:p>
                  </a:txBody>
                  <a:tcPr/>
                </a:tc>
                <a:tc>
                  <a:txBody>
                    <a:bodyPr/>
                    <a:lstStyle/>
                    <a:p>
                      <a:endParaRPr lang="it-IT" dirty="0"/>
                    </a:p>
                  </a:txBody>
                  <a:tcPr/>
                </a:tc>
                <a:extLst>
                  <a:ext uri="{0D108BD9-81ED-4DB2-BD59-A6C34878D82A}">
                    <a16:rowId xmlns:a16="http://schemas.microsoft.com/office/drawing/2014/main" val="1420295312"/>
                  </a:ext>
                </a:extLst>
              </a:tr>
            </a:tbl>
          </a:graphicData>
        </a:graphic>
      </p:graphicFrame>
    </p:spTree>
    <p:extLst>
      <p:ext uri="{BB962C8B-B14F-4D97-AF65-F5344CB8AC3E}">
        <p14:creationId xmlns:p14="http://schemas.microsoft.com/office/powerpoint/2010/main" val="2085411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C5130B8-229C-4361-8CEC-0E9F179A6E8E}"/>
              </a:ext>
            </a:extLst>
          </p:cNvPr>
          <p:cNvSpPr>
            <a:spLocks noGrp="1"/>
          </p:cNvSpPr>
          <p:nvPr>
            <p:ph type="title"/>
          </p:nvPr>
        </p:nvSpPr>
        <p:spPr/>
        <p:txBody>
          <a:bodyPr>
            <a:normAutofit fontScale="90000"/>
          </a:bodyPr>
          <a:lstStyle/>
          <a:p>
            <a:r>
              <a:rPr lang="it-IT" dirty="0"/>
              <a:t>Il dibattito teologico</a:t>
            </a:r>
            <a:br>
              <a:rPr lang="it-IT" dirty="0"/>
            </a:br>
            <a:r>
              <a:rPr lang="it-IT" dirty="0"/>
              <a:t>tra sunniti e </a:t>
            </a:r>
            <a:r>
              <a:rPr lang="it-IT" dirty="0" err="1"/>
              <a:t>mu‘taziliti</a:t>
            </a:r>
            <a:r>
              <a:rPr lang="it-IT" dirty="0"/>
              <a:t> e lo sviluppo della </a:t>
            </a:r>
            <a:r>
              <a:rPr lang="it-IT" i="1" dirty="0"/>
              <a:t>‘</a:t>
            </a:r>
            <a:r>
              <a:rPr lang="it-IT" i="1" dirty="0" err="1"/>
              <a:t>ilm</a:t>
            </a:r>
            <a:r>
              <a:rPr lang="it-IT" i="1" dirty="0"/>
              <a:t> al-</a:t>
            </a:r>
            <a:r>
              <a:rPr lang="it-IT" i="1" dirty="0" err="1"/>
              <a:t>kalam</a:t>
            </a:r>
            <a:r>
              <a:rPr lang="it-IT" dirty="0"/>
              <a:t> </a:t>
            </a:r>
          </a:p>
        </p:txBody>
      </p:sp>
      <p:sp>
        <p:nvSpPr>
          <p:cNvPr id="3" name="Segnaposto contenuto 2">
            <a:extLst>
              <a:ext uri="{FF2B5EF4-FFF2-40B4-BE49-F238E27FC236}">
                <a16:creationId xmlns:a16="http://schemas.microsoft.com/office/drawing/2014/main" id="{19AC9D9E-1F3C-4AC2-9C4C-3AEF0B62AEF1}"/>
              </a:ext>
            </a:extLst>
          </p:cNvPr>
          <p:cNvSpPr>
            <a:spLocks noGrp="1"/>
          </p:cNvSpPr>
          <p:nvPr>
            <p:ph sz="half" idx="1"/>
          </p:nvPr>
        </p:nvSpPr>
        <p:spPr/>
        <p:txBody>
          <a:bodyPr/>
          <a:lstStyle/>
          <a:p>
            <a:endParaRPr lang="it-IT" dirty="0"/>
          </a:p>
          <a:p>
            <a:endParaRPr lang="it-IT" dirty="0"/>
          </a:p>
        </p:txBody>
      </p:sp>
      <p:sp>
        <p:nvSpPr>
          <p:cNvPr id="4" name="Segnaposto contenuto 3">
            <a:extLst>
              <a:ext uri="{FF2B5EF4-FFF2-40B4-BE49-F238E27FC236}">
                <a16:creationId xmlns:a16="http://schemas.microsoft.com/office/drawing/2014/main" id="{75FDC4D3-7FB5-41F9-9B60-4C56F35F1EF7}"/>
              </a:ext>
            </a:extLst>
          </p:cNvPr>
          <p:cNvSpPr>
            <a:spLocks noGrp="1"/>
          </p:cNvSpPr>
          <p:nvPr>
            <p:ph sz="half" idx="2"/>
          </p:nvPr>
        </p:nvSpPr>
        <p:spPr>
          <a:xfrm>
            <a:off x="468086" y="2636912"/>
            <a:ext cx="8496402" cy="4525963"/>
          </a:xfrm>
        </p:spPr>
        <p:txBody>
          <a:bodyPr/>
          <a:lstStyle/>
          <a:p>
            <a:r>
              <a:rPr lang="it-IT" dirty="0"/>
              <a:t>fenomeno della traduzione del pensiero greco - in modo particolare quello aristotelico -  pone le basi per lo sviluppo della </a:t>
            </a:r>
            <a:r>
              <a:rPr lang="it-IT" i="1" dirty="0"/>
              <a:t>‘</a:t>
            </a:r>
            <a:r>
              <a:rPr lang="it-IT" i="1" dirty="0" err="1">
                <a:highlight>
                  <a:srgbClr val="FFFF00"/>
                </a:highlight>
              </a:rPr>
              <a:t>ilm</a:t>
            </a:r>
            <a:r>
              <a:rPr lang="it-IT" i="1" dirty="0">
                <a:highlight>
                  <a:srgbClr val="FFFF00"/>
                </a:highlight>
              </a:rPr>
              <a:t> al-</a:t>
            </a:r>
            <a:r>
              <a:rPr lang="it-IT" i="1" dirty="0" err="1">
                <a:highlight>
                  <a:srgbClr val="FFFF00"/>
                </a:highlight>
              </a:rPr>
              <a:t>kalam</a:t>
            </a:r>
            <a:r>
              <a:rPr lang="it-IT" i="1" dirty="0">
                <a:highlight>
                  <a:srgbClr val="FFFF00"/>
                </a:highlight>
              </a:rPr>
              <a:t> </a:t>
            </a:r>
            <a:r>
              <a:rPr lang="it-IT" dirty="0"/>
              <a:t>(«</a:t>
            </a:r>
            <a:r>
              <a:rPr lang="it-IT" dirty="0" err="1"/>
              <a:t>Kalam</a:t>
            </a:r>
            <a:r>
              <a:rPr lang="it-IT" dirty="0"/>
              <a:t>» lett. significa «discorso» qui indica il  «metodo razionale di indagine», e indica una pratica di ragionamento e confutazione logica che sarà importante per il panorama teologico islamico)</a:t>
            </a:r>
          </a:p>
          <a:p>
            <a:r>
              <a:rPr lang="it-IT" dirty="0"/>
              <a:t>Questa tendenza al ragionamento informa di sé anche la produzione scritta di </a:t>
            </a:r>
            <a:r>
              <a:rPr lang="it-IT" dirty="0" err="1"/>
              <a:t>Jahiz</a:t>
            </a:r>
            <a:endParaRPr lang="it-IT" dirty="0"/>
          </a:p>
        </p:txBody>
      </p:sp>
    </p:spTree>
    <p:extLst>
      <p:ext uri="{BB962C8B-B14F-4D97-AF65-F5344CB8AC3E}">
        <p14:creationId xmlns:p14="http://schemas.microsoft.com/office/powerpoint/2010/main" val="1904624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2D286F-E0B8-48C1-98B6-530D49892562}"/>
              </a:ext>
            </a:extLst>
          </p:cNvPr>
          <p:cNvSpPr>
            <a:spLocks noGrp="1"/>
          </p:cNvSpPr>
          <p:nvPr>
            <p:ph type="title"/>
          </p:nvPr>
        </p:nvSpPr>
        <p:spPr/>
        <p:txBody>
          <a:bodyPr/>
          <a:lstStyle/>
          <a:p>
            <a:r>
              <a:rPr lang="it-IT" dirty="0"/>
              <a:t>al-</a:t>
            </a:r>
            <a:r>
              <a:rPr lang="it-IT" dirty="0" err="1"/>
              <a:t>Jāḥiẓ</a:t>
            </a:r>
            <a:r>
              <a:rPr lang="it-IT" dirty="0"/>
              <a:t> </a:t>
            </a:r>
            <a:r>
              <a:rPr lang="x-none" dirty="0"/>
              <a:t>الجاحظ</a:t>
            </a:r>
            <a:r>
              <a:rPr lang="it-IT" dirty="0"/>
              <a:t> (781-869 )</a:t>
            </a:r>
          </a:p>
        </p:txBody>
      </p:sp>
      <p:sp>
        <p:nvSpPr>
          <p:cNvPr id="3" name="Segnaposto contenuto 2">
            <a:extLst>
              <a:ext uri="{FF2B5EF4-FFF2-40B4-BE49-F238E27FC236}">
                <a16:creationId xmlns:a16="http://schemas.microsoft.com/office/drawing/2014/main" id="{31EBFE72-21BD-41BA-A92F-81CF47376CA6}"/>
              </a:ext>
            </a:extLst>
          </p:cNvPr>
          <p:cNvSpPr>
            <a:spLocks noGrp="1"/>
          </p:cNvSpPr>
          <p:nvPr>
            <p:ph idx="1"/>
          </p:nvPr>
        </p:nvSpPr>
        <p:spPr/>
        <p:txBody>
          <a:bodyPr>
            <a:normAutofit fontScale="55000" lnSpcReduction="20000"/>
          </a:bodyPr>
          <a:lstStyle/>
          <a:p>
            <a:pPr marL="0" indent="0">
              <a:buNone/>
            </a:pPr>
            <a:r>
              <a:rPr lang="it-IT" dirty="0"/>
              <a:t>Un «</a:t>
            </a:r>
            <a:r>
              <a:rPr lang="it-IT" dirty="0" err="1"/>
              <a:t>Adib</a:t>
            </a:r>
            <a:r>
              <a:rPr lang="it-IT" dirty="0"/>
              <a:t>» perfettamente inserito nella vita culturale dell’ Impero ‘Abbaside</a:t>
            </a:r>
          </a:p>
          <a:p>
            <a:pPr marL="0" indent="0">
              <a:buNone/>
            </a:pPr>
            <a:endParaRPr lang="it-IT" dirty="0"/>
          </a:p>
          <a:p>
            <a:pPr algn="l"/>
            <a:r>
              <a:rPr lang="it-IT" i="1" dirty="0" err="1">
                <a:solidFill>
                  <a:srgbClr val="202122"/>
                </a:solidFill>
                <a:latin typeface="Arial" panose="020B0604020202020204" pitchFamily="34" charset="0"/>
              </a:rPr>
              <a:t>Mawla</a:t>
            </a:r>
            <a:r>
              <a:rPr lang="it-IT" b="0" i="1" dirty="0">
                <a:solidFill>
                  <a:srgbClr val="202122"/>
                </a:solidFill>
                <a:effectLst/>
                <a:latin typeface="Arial" panose="020B0604020202020204" pitchFamily="34" charset="0"/>
              </a:rPr>
              <a:t>,</a:t>
            </a:r>
            <a:r>
              <a:rPr lang="it-IT" b="0" i="0" dirty="0">
                <a:solidFill>
                  <a:srgbClr val="202122"/>
                </a:solidFill>
                <a:effectLst/>
                <a:latin typeface="Arial" panose="020B0604020202020204" pitchFamily="34" charset="0"/>
              </a:rPr>
              <a:t> forse di origine abissina, </a:t>
            </a:r>
            <a:r>
              <a:rPr lang="it-IT" dirty="0"/>
              <a:t>al-</a:t>
            </a:r>
            <a:r>
              <a:rPr lang="it-IT" dirty="0" err="1"/>
              <a:t>Jāḥiẓ</a:t>
            </a:r>
            <a:r>
              <a:rPr lang="it-IT" b="0" i="0" dirty="0">
                <a:solidFill>
                  <a:srgbClr val="202122"/>
                </a:solidFill>
                <a:effectLst/>
                <a:latin typeface="Arial" panose="020B0604020202020204" pitchFamily="34" charset="0"/>
              </a:rPr>
              <a:t> ebbe questo suo soprannome a causa della conformazione dei suoi bulbi oculari sporgenti.</a:t>
            </a:r>
          </a:p>
          <a:p>
            <a:pPr marL="0" indent="0" algn="l">
              <a:buNone/>
            </a:pPr>
            <a:endParaRPr lang="it-IT" b="0" i="0" dirty="0">
              <a:solidFill>
                <a:srgbClr val="202122"/>
              </a:solidFill>
              <a:effectLst/>
              <a:latin typeface="Arial" panose="020B0604020202020204" pitchFamily="34" charset="0"/>
            </a:endParaRPr>
          </a:p>
          <a:p>
            <a:pPr algn="l"/>
            <a:r>
              <a:rPr lang="it-IT" b="0" i="0" dirty="0">
                <a:solidFill>
                  <a:srgbClr val="202122"/>
                </a:solidFill>
                <a:effectLst/>
                <a:latin typeface="Arial" panose="020B0604020202020204" pitchFamily="34" charset="0"/>
              </a:rPr>
              <a:t>Cresce lungo uno dei canali di Basra dove aiuta la famiglia lavorando come pescivendolo. </a:t>
            </a:r>
          </a:p>
          <a:p>
            <a:pPr algn="l"/>
            <a:endParaRPr lang="it-IT" b="1" i="0" dirty="0">
              <a:solidFill>
                <a:srgbClr val="000000"/>
              </a:solidFill>
              <a:effectLst/>
              <a:latin typeface="Arial" panose="020B0604020202020204" pitchFamily="34" charset="0"/>
            </a:endParaRPr>
          </a:p>
          <a:p>
            <a:pPr algn="l"/>
            <a:r>
              <a:rPr lang="it-IT" b="0" i="0" dirty="0">
                <a:solidFill>
                  <a:srgbClr val="202122"/>
                </a:solidFill>
                <a:effectLst/>
                <a:latin typeface="Arial" panose="020B0604020202020204" pitchFamily="34" charset="0"/>
              </a:rPr>
              <a:t>Al-</a:t>
            </a:r>
            <a:r>
              <a:rPr lang="it-IT" b="0" i="0" dirty="0" err="1">
                <a:solidFill>
                  <a:srgbClr val="202122"/>
                </a:solidFill>
                <a:effectLst/>
                <a:latin typeface="Arial" panose="020B0604020202020204" pitchFamily="34" charset="0"/>
              </a:rPr>
              <a:t>Jāḥiẓ</a:t>
            </a:r>
            <a:r>
              <a:rPr lang="it-IT" b="0" i="0" dirty="0">
                <a:solidFill>
                  <a:srgbClr val="202122"/>
                </a:solidFill>
                <a:effectLst/>
                <a:latin typeface="Arial" panose="020B0604020202020204" pitchFamily="34" charset="0"/>
              </a:rPr>
              <a:t> continuò i propri studi nei successivi venticinque anni, diventò esperto di poesia, filologia, Corano, filosofia greca che poté leggere in traduzione </a:t>
            </a:r>
          </a:p>
          <a:p>
            <a:pPr algn="l"/>
            <a:endParaRPr lang="it-IT" dirty="0">
              <a:solidFill>
                <a:srgbClr val="202122"/>
              </a:solidFill>
              <a:latin typeface="Arial" panose="020B0604020202020204" pitchFamily="34" charset="0"/>
            </a:endParaRPr>
          </a:p>
          <a:p>
            <a:pPr algn="l"/>
            <a:r>
              <a:rPr lang="it-IT" dirty="0">
                <a:solidFill>
                  <a:srgbClr val="202122"/>
                </a:solidFill>
                <a:latin typeface="Arial" panose="020B0604020202020204" pitchFamily="34" charset="0"/>
              </a:rPr>
              <a:t>S</a:t>
            </a:r>
            <a:r>
              <a:rPr lang="it-IT" b="0" i="0" dirty="0">
                <a:solidFill>
                  <a:srgbClr val="202122"/>
                </a:solidFill>
                <a:effectLst/>
                <a:latin typeface="Arial" panose="020B0604020202020204" pitchFamily="34" charset="0"/>
              </a:rPr>
              <a:t>i trasferisce nell’</a:t>
            </a:r>
            <a:r>
              <a:rPr lang="it-IT" b="1" i="0" dirty="0">
                <a:solidFill>
                  <a:srgbClr val="202122"/>
                </a:solidFill>
                <a:effectLst/>
                <a:latin typeface="Arial" panose="020B0604020202020204" pitchFamily="34" charset="0"/>
              </a:rPr>
              <a:t>815/816</a:t>
            </a:r>
            <a:r>
              <a:rPr lang="it-IT" b="0" i="0" dirty="0">
                <a:solidFill>
                  <a:srgbClr val="202122"/>
                </a:solidFill>
                <a:effectLst/>
                <a:latin typeface="Arial" panose="020B0604020202020204" pitchFamily="34" charset="0"/>
              </a:rPr>
              <a:t> a BAGHDAD l'epoca la capitale del Califfato arabo-islamico, sotto al-</a:t>
            </a:r>
            <a:r>
              <a:rPr lang="it-IT" b="0" i="0" dirty="0" err="1">
                <a:solidFill>
                  <a:srgbClr val="202122"/>
                </a:solidFill>
                <a:effectLst/>
                <a:latin typeface="Arial" panose="020B0604020202020204" pitchFamily="34" charset="0"/>
              </a:rPr>
              <a:t>Mamùn</a:t>
            </a:r>
            <a:r>
              <a:rPr lang="it-IT" b="0" i="0" dirty="0">
                <a:solidFill>
                  <a:srgbClr val="202122"/>
                </a:solidFill>
                <a:effectLst/>
                <a:latin typeface="Arial" panose="020B0604020202020204" pitchFamily="34" charset="0"/>
              </a:rPr>
              <a:t> (che fondò a Baghdad la </a:t>
            </a:r>
            <a:r>
              <a:rPr lang="it-IT" b="0" i="0" dirty="0" err="1">
                <a:solidFill>
                  <a:srgbClr val="202122"/>
                </a:solidFill>
                <a:effectLst/>
                <a:latin typeface="Arial" panose="020B0604020202020204" pitchFamily="34" charset="0"/>
              </a:rPr>
              <a:t>Bayt</a:t>
            </a:r>
            <a:r>
              <a:rPr lang="it-IT" b="0" i="0" dirty="0">
                <a:solidFill>
                  <a:srgbClr val="202122"/>
                </a:solidFill>
                <a:effectLst/>
                <a:latin typeface="Arial" panose="020B0604020202020204" pitchFamily="34" charset="0"/>
              </a:rPr>
              <a:t> al-</a:t>
            </a:r>
            <a:r>
              <a:rPr lang="it-IT" b="0" i="0" dirty="0" err="1">
                <a:solidFill>
                  <a:srgbClr val="202122"/>
                </a:solidFill>
                <a:effectLst/>
                <a:latin typeface="Arial" panose="020B0604020202020204" pitchFamily="34" charset="0"/>
              </a:rPr>
              <a:t>Hikma</a:t>
            </a:r>
            <a:r>
              <a:rPr lang="it-IT" b="0" i="0" dirty="0">
                <a:solidFill>
                  <a:srgbClr val="202122"/>
                </a:solidFill>
                <a:effectLst/>
                <a:latin typeface="Arial" panose="020B0604020202020204" pitchFamily="34" charset="0"/>
              </a:rPr>
              <a:t>) </a:t>
            </a:r>
          </a:p>
          <a:p>
            <a:pPr algn="l"/>
            <a:endParaRPr lang="it-IT" dirty="0">
              <a:solidFill>
                <a:srgbClr val="202122"/>
              </a:solidFill>
              <a:latin typeface="Arial" panose="020B0604020202020204" pitchFamily="34" charset="0"/>
            </a:endParaRPr>
          </a:p>
          <a:p>
            <a:pPr algn="l"/>
            <a:r>
              <a:rPr lang="it-IT" b="0" i="0" dirty="0">
                <a:solidFill>
                  <a:srgbClr val="202122"/>
                </a:solidFill>
                <a:effectLst/>
                <a:latin typeface="Arial" panose="020B0604020202020204" pitchFamily="34" charset="0"/>
              </a:rPr>
              <a:t>Si fece conoscere come ‘</a:t>
            </a:r>
            <a:r>
              <a:rPr lang="it-IT" b="0" i="0" dirty="0" err="1">
                <a:solidFill>
                  <a:srgbClr val="202122"/>
                </a:solidFill>
                <a:effectLst/>
                <a:latin typeface="Arial" panose="020B0604020202020204" pitchFamily="34" charset="0"/>
              </a:rPr>
              <a:t>Alim</a:t>
            </a:r>
            <a:r>
              <a:rPr lang="it-IT" b="0" i="0" dirty="0">
                <a:solidFill>
                  <a:srgbClr val="202122"/>
                </a:solidFill>
                <a:effectLst/>
                <a:latin typeface="Arial" panose="020B0604020202020204" pitchFamily="34" charset="0"/>
              </a:rPr>
              <a:t> e si stabilì a Baghdad dove scrisse gran parte dei suoi trattati. La tradizione lo vuole autore di più di 300 Libri</a:t>
            </a:r>
            <a:endParaRPr lang="it-IT" dirty="0"/>
          </a:p>
          <a:p>
            <a:endParaRPr lang="it-IT" dirty="0"/>
          </a:p>
        </p:txBody>
      </p:sp>
    </p:spTree>
    <p:extLst>
      <p:ext uri="{BB962C8B-B14F-4D97-AF65-F5344CB8AC3E}">
        <p14:creationId xmlns:p14="http://schemas.microsoft.com/office/powerpoint/2010/main" val="14797237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177C3B5-9F7D-46B6-874A-06FC5D3AADB4}"/>
              </a:ext>
            </a:extLst>
          </p:cNvPr>
          <p:cNvSpPr>
            <a:spLocks noGrp="1"/>
          </p:cNvSpPr>
          <p:nvPr>
            <p:ph type="title"/>
          </p:nvPr>
        </p:nvSpPr>
        <p:spPr>
          <a:xfrm>
            <a:off x="457200" y="-99392"/>
            <a:ext cx="8229600" cy="1143000"/>
          </a:xfrm>
        </p:spPr>
        <p:txBody>
          <a:bodyPr/>
          <a:lstStyle/>
          <a:p>
            <a:r>
              <a:rPr lang="it-IT" dirty="0"/>
              <a:t>Opere di al-</a:t>
            </a:r>
            <a:r>
              <a:rPr lang="it-IT" dirty="0" err="1"/>
              <a:t>Jāḥiẓ</a:t>
            </a:r>
            <a:r>
              <a:rPr lang="it-IT" dirty="0"/>
              <a:t> </a:t>
            </a:r>
            <a:r>
              <a:rPr lang="x-none" dirty="0"/>
              <a:t>الجاحظ</a:t>
            </a:r>
            <a:endParaRPr lang="it-IT" dirty="0"/>
          </a:p>
        </p:txBody>
      </p:sp>
      <p:sp>
        <p:nvSpPr>
          <p:cNvPr id="3" name="Segnaposto contenuto 2">
            <a:extLst>
              <a:ext uri="{FF2B5EF4-FFF2-40B4-BE49-F238E27FC236}">
                <a16:creationId xmlns:a16="http://schemas.microsoft.com/office/drawing/2014/main" id="{88A73BC6-549D-4A0C-B2BF-07D4D8323494}"/>
              </a:ext>
            </a:extLst>
          </p:cNvPr>
          <p:cNvSpPr>
            <a:spLocks noGrp="1"/>
          </p:cNvSpPr>
          <p:nvPr>
            <p:ph idx="1"/>
          </p:nvPr>
        </p:nvSpPr>
        <p:spPr>
          <a:xfrm>
            <a:off x="119361" y="692696"/>
            <a:ext cx="9036496" cy="6165304"/>
          </a:xfrm>
        </p:spPr>
        <p:txBody>
          <a:bodyPr>
            <a:noAutofit/>
          </a:bodyPr>
          <a:lstStyle/>
          <a:p>
            <a:pPr marL="0" indent="0">
              <a:buNone/>
            </a:pPr>
            <a:endParaRPr lang="it-IT" sz="1100" dirty="0"/>
          </a:p>
          <a:p>
            <a:endParaRPr lang="it-IT" sz="1100" dirty="0"/>
          </a:p>
          <a:p>
            <a:pPr marL="0" indent="0">
              <a:buNone/>
            </a:pPr>
            <a:r>
              <a:rPr lang="it-IT" sz="1400" b="1" dirty="0" err="1"/>
              <a:t>Kitab</a:t>
            </a:r>
            <a:r>
              <a:rPr lang="it-IT" sz="1400" b="1" dirty="0"/>
              <a:t> al Taj (il libro della corona)</a:t>
            </a:r>
          </a:p>
          <a:p>
            <a:pPr marL="0" indent="0">
              <a:buNone/>
            </a:pPr>
            <a:r>
              <a:rPr lang="it-IT" sz="1400" dirty="0"/>
              <a:t>opera che rientra nel genere dello specchio per principi: trattano dell’etichetta (norme di comportamento) del sovrano e dei suoi sudditi</a:t>
            </a:r>
          </a:p>
          <a:p>
            <a:pPr marL="0" indent="0">
              <a:buNone/>
            </a:pPr>
            <a:endParaRPr lang="it-IT" sz="1400" b="1" dirty="0"/>
          </a:p>
          <a:p>
            <a:pPr marL="0" indent="0">
              <a:buNone/>
            </a:pPr>
            <a:r>
              <a:rPr lang="it-IT" sz="1400" b="1" dirty="0" err="1"/>
              <a:t>Kitāb</a:t>
            </a:r>
            <a:r>
              <a:rPr lang="it-IT" sz="1400" b="1" dirty="0"/>
              <a:t> al-</a:t>
            </a:r>
            <a:r>
              <a:rPr lang="it-IT" sz="1400" b="1" dirty="0" err="1"/>
              <a:t>ḥayawān</a:t>
            </a:r>
            <a:r>
              <a:rPr lang="it-IT" sz="1400" b="1" dirty="0"/>
              <a:t> (Libro degli animali)</a:t>
            </a:r>
          </a:p>
          <a:p>
            <a:pPr marL="0" indent="0">
              <a:buNone/>
            </a:pPr>
            <a:r>
              <a:rPr lang="it-IT" sz="1400" dirty="0"/>
              <a:t>OPERA IN SETTE VOLUMI IN CUI SI DESCRIVONO PIU’ DI 350 SPECIE DI ANIMALI.  L’ESPEDIENTE NARRATIVO è’ UN DIALOGO TRA DUE SAPIENTI SUI MERITI DEL CANE E DEL GALLO. (Amaldi, p. 100). L’autore vi formula un pensiero deterministico, e un’ipotesi simile a quella della selezione naturale. </a:t>
            </a:r>
          </a:p>
          <a:p>
            <a:pPr marL="0" indent="0">
              <a:buNone/>
            </a:pPr>
            <a:r>
              <a:rPr lang="it-IT" sz="1400" dirty="0"/>
              <a:t>«È così strano che le sue gazzelle e i suoi struzzi, i suoi insetti e le sue mosche, le sue pecore, volpi e somari, i suoi cavalli e i suoi uccelli siano tutti neri. L'essere nero e l'essere bianco di fatto sono provocati dal terreno della zona, così come dalla natura delle acque e del suolo voluti da Dio e dalla vicinanza o lontananza del sole e dall'intensità o dalla dolcezza del suo calore.»</a:t>
            </a:r>
          </a:p>
          <a:p>
            <a:pPr marL="0" indent="0">
              <a:buNone/>
            </a:pPr>
            <a:endParaRPr lang="it-IT" sz="1400" dirty="0"/>
          </a:p>
          <a:p>
            <a:pPr marL="0" indent="0">
              <a:buNone/>
            </a:pPr>
            <a:r>
              <a:rPr lang="it-IT" sz="1400" b="1" dirty="0" err="1"/>
              <a:t>Kitāb</a:t>
            </a:r>
            <a:r>
              <a:rPr lang="it-IT" sz="1400" b="1" dirty="0"/>
              <a:t> al-</a:t>
            </a:r>
            <a:r>
              <a:rPr lang="it-IT" sz="1400" b="1" dirty="0" err="1"/>
              <a:t>bukhalāʾ</a:t>
            </a:r>
            <a:r>
              <a:rPr lang="it-IT" sz="1400" b="1" dirty="0"/>
              <a:t> (Il libro degli avari)</a:t>
            </a:r>
          </a:p>
          <a:p>
            <a:pPr marL="0" indent="0">
              <a:buNone/>
            </a:pPr>
            <a:r>
              <a:rPr lang="it-IT" sz="1400" dirty="0"/>
              <a:t>Si tratta di una raccolta di racconti aventi come tema l'avarizia. Il testo, a carattere umoristico e satirico, è il miglior esempio della prosa di al-</a:t>
            </a:r>
            <a:r>
              <a:rPr lang="it-IT" sz="1400" dirty="0" err="1"/>
              <a:t>Jāḥiẓ</a:t>
            </a:r>
            <a:r>
              <a:rPr lang="it-IT" sz="1400" dirty="0"/>
              <a:t>. È un'arguta analisi della psicologia umana. </a:t>
            </a:r>
            <a:r>
              <a:rPr lang="it-IT" sz="1400" dirty="0" err="1"/>
              <a:t>Jāḥiẓ</a:t>
            </a:r>
            <a:r>
              <a:rPr lang="it-IT" sz="1400" dirty="0"/>
              <a:t> ridicolizza insegnanti, mendicanti, cantanti e scribi per il loro comportamento dettato dall'avarizia. Tuttora diverse di queste storie continuano ad essere ristampate su riviste in tutto il mondo arabo. Il libro è considerato uno dei migliori di al-</a:t>
            </a:r>
            <a:r>
              <a:rPr lang="it-IT" sz="1400" dirty="0" err="1"/>
              <a:t>Jāḥiẓ</a:t>
            </a:r>
            <a:r>
              <a:rPr lang="it-IT" sz="1400" dirty="0"/>
              <a:t>.</a:t>
            </a:r>
          </a:p>
          <a:p>
            <a:pPr marL="0" indent="0">
              <a:buNone/>
            </a:pPr>
            <a:endParaRPr lang="it-IT" sz="1400" dirty="0"/>
          </a:p>
          <a:p>
            <a:pPr marL="0" indent="0">
              <a:buNone/>
            </a:pPr>
            <a:r>
              <a:rPr lang="it-IT" sz="1400" b="1" dirty="0" err="1"/>
              <a:t>Kitāb</a:t>
            </a:r>
            <a:r>
              <a:rPr lang="it-IT" sz="1400" b="1" dirty="0"/>
              <a:t> al-</a:t>
            </a:r>
            <a:r>
              <a:rPr lang="it-IT" sz="1400" b="1" dirty="0" err="1"/>
              <a:t>bayān</a:t>
            </a:r>
            <a:r>
              <a:rPr lang="it-IT" sz="1400" b="1" dirty="0"/>
              <a:t> </a:t>
            </a:r>
            <a:r>
              <a:rPr lang="it-IT" sz="1400" b="1" dirty="0" err="1"/>
              <a:t>wa</a:t>
            </a:r>
            <a:r>
              <a:rPr lang="it-IT" sz="1400" b="1" dirty="0"/>
              <a:t> al-</a:t>
            </a:r>
            <a:r>
              <a:rPr lang="it-IT" sz="1400" b="1" dirty="0" err="1"/>
              <a:t>tabyīn</a:t>
            </a:r>
            <a:r>
              <a:rPr lang="it-IT" sz="1400" b="1" dirty="0"/>
              <a:t> (Il libro dell'eloquenza e della dimostrazione)</a:t>
            </a:r>
          </a:p>
          <a:p>
            <a:pPr marL="0" indent="0">
              <a:buNone/>
            </a:pPr>
            <a:r>
              <a:rPr lang="it-IT" sz="1400" dirty="0"/>
              <a:t>Libro politematico incentrato sull’arte retorica. In questo libro l’autore affronta a livello metodologico temi connessi all’eloquenza, alla poesia, alla retorica. (Amaldi, p. 95).</a:t>
            </a:r>
          </a:p>
          <a:p>
            <a:pPr marL="0" indent="0">
              <a:buNone/>
            </a:pPr>
            <a:endParaRPr lang="it-IT" sz="1400" dirty="0"/>
          </a:p>
          <a:p>
            <a:endParaRPr lang="it-IT" sz="1400" dirty="0"/>
          </a:p>
          <a:p>
            <a:pPr marL="0" indent="0">
              <a:buNone/>
            </a:pPr>
            <a:r>
              <a:rPr lang="it-IT" sz="1400" b="1" dirty="0" err="1"/>
              <a:t>Kitāb</a:t>
            </a:r>
            <a:r>
              <a:rPr lang="it-IT" sz="1400" b="1" dirty="0"/>
              <a:t> </a:t>
            </a:r>
            <a:r>
              <a:rPr lang="it-IT" sz="1400" b="1" dirty="0" err="1"/>
              <a:t>mufākharat</a:t>
            </a:r>
            <a:r>
              <a:rPr lang="it-IT" sz="1400" b="1" dirty="0"/>
              <a:t> al-</a:t>
            </a:r>
            <a:r>
              <a:rPr lang="it-IT" sz="1400" b="1" dirty="0" err="1"/>
              <a:t>jawārī</a:t>
            </a:r>
            <a:r>
              <a:rPr lang="it-IT" sz="1400" b="1" dirty="0"/>
              <a:t> </a:t>
            </a:r>
            <a:r>
              <a:rPr lang="it-IT" sz="1400" b="1" dirty="0" err="1"/>
              <a:t>wa</a:t>
            </a:r>
            <a:r>
              <a:rPr lang="it-IT" sz="1400" b="1" dirty="0"/>
              <a:t> l-</a:t>
            </a:r>
            <a:r>
              <a:rPr lang="it-IT" sz="1400" b="1" dirty="0" err="1"/>
              <a:t>ghilmān</a:t>
            </a:r>
            <a:r>
              <a:rPr lang="it-IT" sz="1400" b="1" dirty="0"/>
              <a:t> (Il libro delle lodi sulle concubine e gli efebi)</a:t>
            </a:r>
          </a:p>
          <a:p>
            <a:pPr marL="0" indent="0">
              <a:buNone/>
            </a:pPr>
            <a:r>
              <a:rPr lang="it-IT" sz="1400" dirty="0"/>
              <a:t>Ove </a:t>
            </a:r>
            <a:r>
              <a:rPr lang="it-IT" sz="1400" i="1" dirty="0" err="1"/>
              <a:t>jawārī</a:t>
            </a:r>
            <a:r>
              <a:rPr lang="it-IT" sz="1400" dirty="0"/>
              <a:t> è il plurale di </a:t>
            </a:r>
            <a:r>
              <a:rPr lang="it-IT" sz="1400" i="1" dirty="0" err="1"/>
              <a:t>jāriya</a:t>
            </a:r>
            <a:r>
              <a:rPr lang="it-IT" sz="1400" dirty="0"/>
              <a:t>, che significa serva, domestica.  Esistevano due generi di servitrici: la </a:t>
            </a:r>
            <a:r>
              <a:rPr lang="it-IT" sz="1400" i="1" dirty="0" err="1"/>
              <a:t>jāriya</a:t>
            </a:r>
            <a:r>
              <a:rPr lang="it-IT" sz="1400" dirty="0"/>
              <a:t> - colei che gestisce la casa e sbriga le faccende quotidiane – era il primo tipo. Il secondo tipo veniva invece chiamato </a:t>
            </a:r>
            <a:r>
              <a:rPr lang="it-IT" sz="1400" dirty="0" err="1"/>
              <a:t>qina</a:t>
            </a:r>
            <a:r>
              <a:rPr lang="it-IT" sz="1400" dirty="0"/>
              <a:t>. Si trattava di una </a:t>
            </a:r>
            <a:r>
              <a:rPr lang="it-IT" sz="1400" u="sng" dirty="0" err="1"/>
              <a:t>jāriya</a:t>
            </a:r>
            <a:r>
              <a:rPr lang="it-IT" sz="1400" u="sng" dirty="0"/>
              <a:t> abile nel canto</a:t>
            </a:r>
            <a:r>
              <a:rPr lang="it-IT" sz="1400" dirty="0"/>
              <a:t>, capacità che ne aumentava il valore di mercato rispetto alle altre. Questo particolare tipo di schiava poteva valere grosse somme, di conseguenza divennero sostanzialmente un lusso che potevano permettersi solo principi o ricchi mercanti.</a:t>
            </a:r>
          </a:p>
          <a:p>
            <a:endParaRPr lang="it-IT" sz="1100" dirty="0"/>
          </a:p>
        </p:txBody>
      </p:sp>
    </p:spTree>
    <p:extLst>
      <p:ext uri="{BB962C8B-B14F-4D97-AF65-F5344CB8AC3E}">
        <p14:creationId xmlns:p14="http://schemas.microsoft.com/office/powerpoint/2010/main" val="769773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algn="l"/>
            <a:r>
              <a:rPr lang="it-IT" dirty="0" err="1"/>
              <a:t>Jahiz</a:t>
            </a:r>
            <a:r>
              <a:rPr lang="it-IT" dirty="0"/>
              <a:t> e la </a:t>
            </a:r>
            <a:r>
              <a:rPr lang="it-IT" dirty="0" err="1"/>
              <a:t>ridefinzione</a:t>
            </a:r>
            <a:r>
              <a:rPr lang="it-IT" dirty="0"/>
              <a:t> della «prosa d’</a:t>
            </a:r>
            <a:r>
              <a:rPr lang="it-IT" dirty="0" err="1"/>
              <a:t>Adab</a:t>
            </a:r>
            <a:r>
              <a:rPr lang="it-IT" dirty="0"/>
              <a:t>»</a:t>
            </a:r>
          </a:p>
        </p:txBody>
      </p:sp>
      <p:pic>
        <p:nvPicPr>
          <p:cNvPr id="4" name="Segnaposto contenuto 3" descr="al-jahiz-kitab_al_hayawan.jpg"/>
          <p:cNvPicPr>
            <a:picLocks noGrp="1" noChangeAspect="1"/>
          </p:cNvPicPr>
          <p:nvPr>
            <p:ph idx="1"/>
          </p:nvPr>
        </p:nvPicPr>
        <p:blipFill>
          <a:blip r:embed="rId2"/>
          <a:stretch>
            <a:fillRect/>
          </a:stretch>
        </p:blipFill>
        <p:spPr>
          <a:xfrm>
            <a:off x="5796136" y="1340768"/>
            <a:ext cx="2975690" cy="2262981"/>
          </a:xfrm>
        </p:spPr>
      </p:pic>
      <p:sp>
        <p:nvSpPr>
          <p:cNvPr id="5" name="CasellaDiTesto 4">
            <a:extLst>
              <a:ext uri="{FF2B5EF4-FFF2-40B4-BE49-F238E27FC236}">
                <a16:creationId xmlns:a16="http://schemas.microsoft.com/office/drawing/2014/main" id="{1902F8B8-9FCF-4693-9A92-428E405D85B1}"/>
              </a:ext>
            </a:extLst>
          </p:cNvPr>
          <p:cNvSpPr txBox="1"/>
          <p:nvPr/>
        </p:nvSpPr>
        <p:spPr>
          <a:xfrm>
            <a:off x="30979" y="1700808"/>
            <a:ext cx="5580112" cy="5078313"/>
          </a:xfrm>
          <a:prstGeom prst="rect">
            <a:avLst/>
          </a:prstGeom>
          <a:noFill/>
        </p:spPr>
        <p:txBody>
          <a:bodyPr wrap="square" rtlCol="0">
            <a:spAutoFit/>
          </a:bodyPr>
          <a:lstStyle/>
          <a:p>
            <a:endParaRPr lang="it-IT" dirty="0"/>
          </a:p>
          <a:p>
            <a:endParaRPr lang="it-IT" dirty="0"/>
          </a:p>
          <a:p>
            <a:endParaRPr lang="it-IT" dirty="0"/>
          </a:p>
          <a:p>
            <a:endParaRPr lang="it-IT" dirty="0"/>
          </a:p>
          <a:p>
            <a:r>
              <a:rPr lang="it-IT" b="1" dirty="0"/>
              <a:t>-ADAB</a:t>
            </a:r>
            <a:r>
              <a:rPr lang="it-IT" dirty="0"/>
              <a:t>: DILETTARE ATTRAVERSO IL RACCONTO - EDUCARE . </a:t>
            </a:r>
          </a:p>
          <a:p>
            <a:r>
              <a:rPr lang="it-IT" b="1" dirty="0"/>
              <a:t>L’autore offre un modello OSSERVAZIONE</a:t>
            </a:r>
            <a:r>
              <a:rPr lang="it-IT" dirty="0"/>
              <a:t> DI UOMINI E DI ANIMALI</a:t>
            </a:r>
          </a:p>
          <a:p>
            <a:r>
              <a:rPr lang="it-IT" dirty="0"/>
              <a:t>RIFERIMENTO GLI ANTICHI E AL MONDO PREISLAMICO: PASSATO COMUNE</a:t>
            </a:r>
          </a:p>
          <a:p>
            <a:endParaRPr lang="it-IT" dirty="0"/>
          </a:p>
          <a:p>
            <a:r>
              <a:rPr lang="it-IT" dirty="0"/>
              <a:t>-UMORISMO e ENCICLOPEDISMO</a:t>
            </a:r>
          </a:p>
          <a:p>
            <a:endParaRPr lang="it-IT" dirty="0"/>
          </a:p>
          <a:p>
            <a:r>
              <a:rPr lang="it-IT" dirty="0"/>
              <a:t>- Sostiene la supremazia dell’</a:t>
            </a:r>
            <a:r>
              <a:rPr lang="it-IT" dirty="0" err="1"/>
              <a:t>arabicità</a:t>
            </a:r>
            <a:r>
              <a:rPr lang="it-IT" dirty="0"/>
              <a:t>, è quindi un campione del pensiero </a:t>
            </a:r>
            <a:r>
              <a:rPr lang="it-IT" b="1" dirty="0"/>
              <a:t>anti-</a:t>
            </a:r>
            <a:r>
              <a:rPr lang="it-IT" b="1" dirty="0" err="1"/>
              <a:t>shu‘ùbiyya</a:t>
            </a:r>
            <a:r>
              <a:rPr lang="it-IT" b="1" dirty="0"/>
              <a:t> </a:t>
            </a:r>
            <a:r>
              <a:rPr lang="it-IT" dirty="0"/>
              <a:t>(«La poesia è appannaggio degli arabi e di chi parla arabo»), </a:t>
            </a:r>
            <a:r>
              <a:rPr lang="it-IT" dirty="0" err="1"/>
              <a:t>cfr</a:t>
            </a:r>
            <a:r>
              <a:rPr lang="it-IT" dirty="0"/>
              <a:t> Amaldi p. 95</a:t>
            </a:r>
          </a:p>
          <a:p>
            <a:endParaRPr lang="it-IT"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BF5242-4B40-44C7-8F27-070BCCFB78F0}"/>
              </a:ext>
            </a:extLst>
          </p:cNvPr>
          <p:cNvSpPr>
            <a:spLocks noGrp="1"/>
          </p:cNvSpPr>
          <p:nvPr>
            <p:ph type="title"/>
          </p:nvPr>
        </p:nvSpPr>
        <p:spPr/>
        <p:txBody>
          <a:bodyPr>
            <a:normAutofit/>
          </a:bodyPr>
          <a:lstStyle/>
          <a:p>
            <a:r>
              <a:rPr lang="it-IT" dirty="0"/>
              <a:t>Lo stile di </a:t>
            </a:r>
            <a:r>
              <a:rPr lang="it-IT" dirty="0" err="1"/>
              <a:t>Jahiz</a:t>
            </a:r>
            <a:endParaRPr lang="it-IT" dirty="0"/>
          </a:p>
        </p:txBody>
      </p:sp>
      <p:sp>
        <p:nvSpPr>
          <p:cNvPr id="3" name="Segnaposto contenuto 2">
            <a:extLst>
              <a:ext uri="{FF2B5EF4-FFF2-40B4-BE49-F238E27FC236}">
                <a16:creationId xmlns:a16="http://schemas.microsoft.com/office/drawing/2014/main" id="{71B67A41-CB2C-45F8-BE44-8215E207152F}"/>
              </a:ext>
            </a:extLst>
          </p:cNvPr>
          <p:cNvSpPr>
            <a:spLocks noGrp="1"/>
          </p:cNvSpPr>
          <p:nvPr>
            <p:ph idx="1"/>
          </p:nvPr>
        </p:nvSpPr>
        <p:spPr/>
        <p:txBody>
          <a:bodyPr>
            <a:normAutofit/>
          </a:bodyPr>
          <a:lstStyle/>
          <a:p>
            <a:r>
              <a:rPr lang="it-IT" dirty="0"/>
              <a:t>A livello formale: prosa essenziale e concisa. L’autore alterna l’umorismo e la serietà (</a:t>
            </a:r>
            <a:r>
              <a:rPr lang="it-IT" dirty="0" err="1"/>
              <a:t>jidd</a:t>
            </a:r>
            <a:r>
              <a:rPr lang="it-IT" dirty="0"/>
              <a:t> </a:t>
            </a:r>
            <a:r>
              <a:rPr lang="ar-SA" dirty="0"/>
              <a:t>جد</a:t>
            </a:r>
            <a:r>
              <a:rPr lang="it-IT" dirty="0"/>
              <a:t> e </a:t>
            </a:r>
            <a:r>
              <a:rPr lang="it-IT" dirty="0" err="1"/>
              <a:t>hazl</a:t>
            </a:r>
            <a:r>
              <a:rPr lang="ar-SA" dirty="0"/>
              <a:t> حزل</a:t>
            </a:r>
            <a:r>
              <a:rPr lang="it-IT" dirty="0"/>
              <a:t> ) </a:t>
            </a:r>
          </a:p>
          <a:p>
            <a:pPr marL="0" indent="0">
              <a:buNone/>
            </a:pPr>
            <a:endParaRPr lang="it-IT" dirty="0"/>
          </a:p>
          <a:p>
            <a:r>
              <a:rPr lang="it-IT" dirty="0"/>
              <a:t>A livello discorsivo: uso del ragionamento per approfondire e divulgare il sapere. Sforzo per conciliare gli elementi della fede islamica con scoperte scientifiche. </a:t>
            </a:r>
          </a:p>
        </p:txBody>
      </p:sp>
    </p:spTree>
    <p:extLst>
      <p:ext uri="{BB962C8B-B14F-4D97-AF65-F5344CB8AC3E}">
        <p14:creationId xmlns:p14="http://schemas.microsoft.com/office/powerpoint/2010/main" val="1997772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60C3AD8-0FEF-4685-B7FE-4497249A3D03}"/>
              </a:ext>
            </a:extLst>
          </p:cNvPr>
          <p:cNvSpPr>
            <a:spLocks noGrp="1"/>
          </p:cNvSpPr>
          <p:nvPr>
            <p:ph type="title"/>
          </p:nvPr>
        </p:nvSpPr>
        <p:spPr/>
        <p:txBody>
          <a:bodyPr>
            <a:normAutofit fontScale="90000"/>
          </a:bodyPr>
          <a:lstStyle/>
          <a:p>
            <a:r>
              <a:rPr lang="it-IT" dirty="0"/>
              <a:t>Le Opere: Specchi per principi e «Ritratti» di califfi abbasidi</a:t>
            </a:r>
          </a:p>
        </p:txBody>
      </p:sp>
      <p:sp>
        <p:nvSpPr>
          <p:cNvPr id="3" name="Segnaposto contenuto 2">
            <a:extLst>
              <a:ext uri="{FF2B5EF4-FFF2-40B4-BE49-F238E27FC236}">
                <a16:creationId xmlns:a16="http://schemas.microsoft.com/office/drawing/2014/main" id="{F92A4FAD-11B1-405E-A08A-E770059451F4}"/>
              </a:ext>
            </a:extLst>
          </p:cNvPr>
          <p:cNvSpPr>
            <a:spLocks noGrp="1"/>
          </p:cNvSpPr>
          <p:nvPr>
            <p:ph sz="half" idx="1"/>
          </p:nvPr>
        </p:nvSpPr>
        <p:spPr>
          <a:xfrm>
            <a:off x="457200" y="1988840"/>
            <a:ext cx="8147248" cy="4525963"/>
          </a:xfrm>
        </p:spPr>
        <p:txBody>
          <a:bodyPr>
            <a:normAutofit fontScale="85000" lnSpcReduction="20000"/>
          </a:bodyPr>
          <a:lstStyle/>
          <a:p>
            <a:pPr marL="0" indent="0">
              <a:buNone/>
            </a:pPr>
            <a:r>
              <a:rPr lang="it-IT" dirty="0" err="1"/>
              <a:t>Kitab</a:t>
            </a:r>
            <a:r>
              <a:rPr lang="it-IT" dirty="0"/>
              <a:t> al-Taj:</a:t>
            </a:r>
          </a:p>
          <a:p>
            <a:r>
              <a:rPr lang="it-IT" dirty="0"/>
              <a:t>Norme  che regolano il comportamento del Re e dei suoi sudditi al cospetto del Re (</a:t>
            </a:r>
            <a:r>
              <a:rPr lang="it-IT" dirty="0" err="1"/>
              <a:t>n.b</a:t>
            </a:r>
            <a:r>
              <a:rPr lang="it-IT" dirty="0"/>
              <a:t>: le norme variano a seconda delle classi sociali)</a:t>
            </a:r>
          </a:p>
          <a:p>
            <a:pPr lvl="1"/>
            <a:r>
              <a:rPr lang="it-IT" dirty="0"/>
              <a:t>Comportamento a tavola</a:t>
            </a:r>
          </a:p>
          <a:p>
            <a:pPr lvl="1"/>
            <a:r>
              <a:rPr lang="it-IT" dirty="0"/>
              <a:t>Comportamento e prossemica nei rapporti con il sovrano</a:t>
            </a:r>
          </a:p>
          <a:p>
            <a:pPr lvl="1"/>
            <a:r>
              <a:rPr lang="it-IT" dirty="0"/>
              <a:t>I divertimenti e le feste</a:t>
            </a:r>
          </a:p>
          <a:p>
            <a:r>
              <a:rPr lang="it-IT" dirty="0"/>
              <a:t> profili di governanti (es: al-</a:t>
            </a:r>
            <a:r>
              <a:rPr lang="it-IT" dirty="0" err="1"/>
              <a:t>Mansur</a:t>
            </a:r>
            <a:r>
              <a:rPr lang="it-IT" dirty="0"/>
              <a:t>, al-</a:t>
            </a:r>
            <a:r>
              <a:rPr lang="it-IT" dirty="0" err="1"/>
              <a:t>Amin</a:t>
            </a:r>
            <a:r>
              <a:rPr lang="it-IT" dirty="0"/>
              <a:t>, al-</a:t>
            </a:r>
            <a:r>
              <a:rPr lang="it-IT" dirty="0" err="1"/>
              <a:t>Mamùn</a:t>
            </a:r>
            <a:r>
              <a:rPr lang="it-IT" dirty="0"/>
              <a:t>)</a:t>
            </a:r>
          </a:p>
          <a:p>
            <a:r>
              <a:rPr lang="it-IT" dirty="0"/>
              <a:t>[pp. 96-109]:</a:t>
            </a:r>
          </a:p>
          <a:p>
            <a:pPr lvl="1"/>
            <a:r>
              <a:rPr lang="it-IT" dirty="0"/>
              <a:t>La gestione della collera (da parte dei Re)</a:t>
            </a:r>
          </a:p>
          <a:p>
            <a:pPr lvl="1"/>
            <a:r>
              <a:rPr lang="it-IT" dirty="0"/>
              <a:t>Il trattamento di persone del volgo (da parte dei Re)</a:t>
            </a:r>
          </a:p>
          <a:p>
            <a:pPr lvl="1"/>
            <a:r>
              <a:rPr lang="it-IT" dirty="0"/>
              <a:t>Importanza delle proprietà di espressione</a:t>
            </a:r>
          </a:p>
          <a:p>
            <a:pPr lvl="1"/>
            <a:r>
              <a:rPr lang="it-IT" dirty="0"/>
              <a:t>La magnanimità del Re</a:t>
            </a:r>
          </a:p>
          <a:p>
            <a:pPr lvl="1"/>
            <a:r>
              <a:rPr lang="it-IT" dirty="0"/>
              <a:t>Gestione dell’impulsività e repressione dell’odio (p. 104)</a:t>
            </a:r>
          </a:p>
          <a:p>
            <a:pPr lvl="1"/>
            <a:endParaRPr lang="it-IT" dirty="0"/>
          </a:p>
        </p:txBody>
      </p:sp>
    </p:spTree>
    <p:extLst>
      <p:ext uri="{BB962C8B-B14F-4D97-AF65-F5344CB8AC3E}">
        <p14:creationId xmlns:p14="http://schemas.microsoft.com/office/powerpoint/2010/main" val="3743798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4425C3-F0DA-4F4F-A2DA-E8A652F702EB}"/>
              </a:ext>
            </a:extLst>
          </p:cNvPr>
          <p:cNvSpPr>
            <a:spLocks noGrp="1"/>
          </p:cNvSpPr>
          <p:nvPr>
            <p:ph type="title"/>
          </p:nvPr>
        </p:nvSpPr>
        <p:spPr/>
        <p:txBody>
          <a:bodyPr>
            <a:normAutofit fontScale="90000"/>
          </a:bodyPr>
          <a:lstStyle/>
          <a:p>
            <a:r>
              <a:rPr lang="it-IT" dirty="0"/>
              <a:t>La prima epoca abbaside (750 - 900)</a:t>
            </a:r>
          </a:p>
        </p:txBody>
      </p:sp>
      <p:sp>
        <p:nvSpPr>
          <p:cNvPr id="3" name="Segnaposto contenuto 2">
            <a:extLst>
              <a:ext uri="{FF2B5EF4-FFF2-40B4-BE49-F238E27FC236}">
                <a16:creationId xmlns:a16="http://schemas.microsoft.com/office/drawing/2014/main" id="{D363B28D-6E93-4BE7-8E36-0AFF3B5985B5}"/>
              </a:ext>
            </a:extLst>
          </p:cNvPr>
          <p:cNvSpPr>
            <a:spLocks noGrp="1"/>
          </p:cNvSpPr>
          <p:nvPr>
            <p:ph sz="half" idx="1"/>
          </p:nvPr>
        </p:nvSpPr>
        <p:spPr>
          <a:xfrm>
            <a:off x="0" y="2852936"/>
            <a:ext cx="8698463" cy="4176464"/>
          </a:xfrm>
        </p:spPr>
        <p:txBody>
          <a:bodyPr>
            <a:normAutofit fontScale="47500" lnSpcReduction="20000"/>
          </a:bodyPr>
          <a:lstStyle/>
          <a:p>
            <a:pPr marL="0" indent="0">
              <a:buNone/>
            </a:pPr>
            <a:r>
              <a:rPr lang="it-IT" dirty="0">
                <a:solidFill>
                  <a:srgbClr val="FF0000"/>
                </a:solidFill>
              </a:rPr>
              <a:t>Cronologia</a:t>
            </a:r>
          </a:p>
          <a:p>
            <a:pPr marL="0" indent="0">
              <a:buNone/>
            </a:pPr>
            <a:endParaRPr lang="it-IT" dirty="0"/>
          </a:p>
          <a:p>
            <a:pPr marL="0" indent="0">
              <a:buNone/>
            </a:pPr>
            <a:r>
              <a:rPr lang="it-IT" sz="3400" dirty="0"/>
              <a:t>Nel </a:t>
            </a:r>
            <a:r>
              <a:rPr lang="it-IT" sz="3400" b="1" dirty="0"/>
              <a:t>747</a:t>
            </a:r>
            <a:r>
              <a:rPr lang="it-IT" sz="3400" dirty="0"/>
              <a:t> c’è una prima rivolta abbaside nel Khorasan, nella città di MARW:</a:t>
            </a:r>
          </a:p>
          <a:p>
            <a:pPr marL="0" indent="0">
              <a:buNone/>
            </a:pPr>
            <a:r>
              <a:rPr lang="it-IT" sz="3400" dirty="0"/>
              <a:t>è espressione di un movimento di dissenso organizzato  in segreto da Muhammad Ibn ‘Ali dei </a:t>
            </a:r>
            <a:r>
              <a:rPr lang="it-IT" sz="3400" dirty="0" err="1"/>
              <a:t>Banū</a:t>
            </a:r>
            <a:r>
              <a:rPr lang="it-IT" sz="3400" dirty="0"/>
              <a:t> ‘</a:t>
            </a:r>
            <a:r>
              <a:rPr lang="it-IT" sz="3400" dirty="0" err="1"/>
              <a:t>Abbās</a:t>
            </a:r>
            <a:r>
              <a:rPr lang="it-IT" sz="3400" dirty="0"/>
              <a:t> (ceppo che vantava la discendenza da uno zio del Profeta, </a:t>
            </a:r>
            <a:r>
              <a:rPr lang="it-IT" sz="3400" b="1" i="0" dirty="0">
                <a:effectLst/>
                <a:latin typeface="Linux Libertine"/>
              </a:rPr>
              <a:t>al-</a:t>
            </a:r>
            <a:r>
              <a:rPr lang="it-IT" sz="3400" b="1" i="0" dirty="0" err="1">
                <a:effectLst/>
                <a:latin typeface="Linux Libertine"/>
              </a:rPr>
              <a:t>ʿAbbās</a:t>
            </a:r>
            <a:r>
              <a:rPr lang="it-IT" sz="3400" b="1" i="0" dirty="0">
                <a:effectLst/>
                <a:latin typeface="Linux Libertine"/>
              </a:rPr>
              <a:t> </a:t>
            </a:r>
            <a:r>
              <a:rPr lang="it-IT" sz="3400" b="1" i="0" dirty="0" err="1">
                <a:effectLst/>
                <a:latin typeface="Linux Libertine"/>
              </a:rPr>
              <a:t>ibn</a:t>
            </a:r>
            <a:r>
              <a:rPr lang="it-IT" sz="3400" b="1" i="0" dirty="0">
                <a:effectLst/>
                <a:latin typeface="Linux Libertine"/>
              </a:rPr>
              <a:t> </a:t>
            </a:r>
            <a:r>
              <a:rPr lang="it-IT" sz="3400" b="1" i="0" dirty="0" err="1">
                <a:effectLst/>
                <a:latin typeface="Linux Libertine"/>
              </a:rPr>
              <a:t>ʿAbd</a:t>
            </a:r>
            <a:r>
              <a:rPr lang="it-IT" sz="3400" b="1" i="0" dirty="0">
                <a:effectLst/>
                <a:latin typeface="Linux Libertine"/>
              </a:rPr>
              <a:t> al-</a:t>
            </a:r>
            <a:r>
              <a:rPr lang="it-IT" sz="3400" b="1" i="0" dirty="0" err="1">
                <a:effectLst/>
                <a:latin typeface="Linux Libertine"/>
              </a:rPr>
              <a:t>Muṭṭalib</a:t>
            </a:r>
            <a:r>
              <a:rPr lang="it-IT" sz="3400" dirty="0"/>
              <a:t>). Il movimento di prefiggeva di ricondurre il califfato all’interno della «famiglia» del Profeta.</a:t>
            </a:r>
          </a:p>
          <a:p>
            <a:pPr marL="0" indent="0">
              <a:buNone/>
            </a:pPr>
            <a:endParaRPr lang="it-IT" sz="3400" dirty="0"/>
          </a:p>
          <a:p>
            <a:pPr marL="0" indent="0">
              <a:buNone/>
            </a:pPr>
            <a:r>
              <a:rPr lang="it-IT" sz="3400" dirty="0"/>
              <a:t>Nel </a:t>
            </a:r>
            <a:r>
              <a:rPr lang="it-IT" sz="3400" b="1" dirty="0"/>
              <a:t>750</a:t>
            </a:r>
            <a:r>
              <a:rPr lang="it-IT" sz="3400" dirty="0"/>
              <a:t> la «rivoluzione ‘Abbaside» si manifesta con l’ingresso delle truppe del movimento a </a:t>
            </a:r>
            <a:r>
              <a:rPr lang="it-IT" sz="3400" dirty="0" err="1"/>
              <a:t>Kufa</a:t>
            </a:r>
            <a:r>
              <a:rPr lang="it-IT" sz="3400" dirty="0"/>
              <a:t>: gli Omayyadi vengono sterminati tranne ‘Abd al-</a:t>
            </a:r>
            <a:r>
              <a:rPr lang="it-IT" sz="3400" dirty="0" err="1"/>
              <a:t>Ra</a:t>
            </a:r>
            <a:r>
              <a:rPr lang="it-IT" sz="3400" dirty="0" err="1">
                <a:latin typeface="Times New Roman" panose="02020603050405020304" pitchFamily="18" charset="0"/>
                <a:cs typeface="Times New Roman" panose="02020603050405020304" pitchFamily="18" charset="0"/>
              </a:rPr>
              <a:t>ḥm</a:t>
            </a:r>
            <a:r>
              <a:rPr lang="it-IT" sz="3400" dirty="0" err="1"/>
              <a:t>ān</a:t>
            </a:r>
            <a:r>
              <a:rPr lang="it-IT" sz="3400" dirty="0"/>
              <a:t> che sopravvive trovando rifugio nella penisola Iberica e dando vita ad un regno parallelo, al-</a:t>
            </a:r>
            <a:r>
              <a:rPr lang="it-IT" sz="3400" dirty="0" err="1"/>
              <a:t>Andalus</a:t>
            </a:r>
            <a:r>
              <a:rPr lang="it-IT" sz="3400" dirty="0"/>
              <a:t>. Le truppe degli ‘alidi vengono mobilitate contro gli Omayyadi ma poi tradite.</a:t>
            </a:r>
          </a:p>
          <a:p>
            <a:pPr marL="0" indent="0">
              <a:buNone/>
            </a:pPr>
            <a:endParaRPr lang="it-IT" sz="3400" dirty="0"/>
          </a:p>
          <a:p>
            <a:pPr marL="0" indent="0">
              <a:buNone/>
            </a:pPr>
            <a:r>
              <a:rPr lang="it-IT" sz="3400" dirty="0"/>
              <a:t>La dominazione della dinastia si caratterizza per:</a:t>
            </a:r>
          </a:p>
          <a:p>
            <a:pPr marL="0" indent="0">
              <a:buNone/>
            </a:pPr>
            <a:r>
              <a:rPr lang="it-IT" sz="3400" dirty="0"/>
              <a:t>	 - auto-legittimazione come </a:t>
            </a:r>
            <a:r>
              <a:rPr lang="it-IT" sz="3400" dirty="0">
                <a:solidFill>
                  <a:srgbClr val="FF0000"/>
                </a:solidFill>
              </a:rPr>
              <a:t>dinastia «erede» </a:t>
            </a:r>
            <a:r>
              <a:rPr lang="it-IT" sz="3400" dirty="0"/>
              <a:t>della famiglia del Profeta</a:t>
            </a:r>
          </a:p>
          <a:p>
            <a:pPr marL="0" indent="0">
              <a:buNone/>
            </a:pPr>
            <a:r>
              <a:rPr lang="it-IT" sz="3400" dirty="0"/>
              <a:t>	-  rivendicazione di una continuità con i grandi </a:t>
            </a:r>
            <a:r>
              <a:rPr lang="it-IT" sz="3400" dirty="0">
                <a:solidFill>
                  <a:srgbClr val="FF0000"/>
                </a:solidFill>
              </a:rPr>
              <a:t>regni del passato </a:t>
            </a:r>
            <a:r>
              <a:rPr lang="it-IT" sz="3400" dirty="0"/>
              <a:t>(Impero Sasanide)</a:t>
            </a:r>
          </a:p>
          <a:p>
            <a:pPr marL="0" indent="0">
              <a:buNone/>
            </a:pPr>
            <a:r>
              <a:rPr lang="it-IT" sz="3400" dirty="0"/>
              <a:t>	-  enorme </a:t>
            </a:r>
            <a:r>
              <a:rPr lang="it-IT" sz="3400" dirty="0">
                <a:solidFill>
                  <a:srgbClr val="FF0000"/>
                </a:solidFill>
              </a:rPr>
              <a:t>ruolo svolto sul piano militare e culturale dei non arabi </a:t>
            </a:r>
            <a:r>
              <a:rPr lang="it-IT" sz="3400" dirty="0"/>
              <a:t>(elemento iranico in particolare)</a:t>
            </a:r>
          </a:p>
          <a:p>
            <a:endParaRPr lang="it-IT" dirty="0"/>
          </a:p>
        </p:txBody>
      </p:sp>
      <p:pic>
        <p:nvPicPr>
          <p:cNvPr id="6" name="Immagine 5">
            <a:extLst>
              <a:ext uri="{FF2B5EF4-FFF2-40B4-BE49-F238E27FC236}">
                <a16:creationId xmlns:a16="http://schemas.microsoft.com/office/drawing/2014/main" id="{BD1C0579-1BC8-4847-AE71-793C49795BC2}"/>
              </a:ext>
            </a:extLst>
          </p:cNvPr>
          <p:cNvPicPr>
            <a:picLocks noChangeAspect="1"/>
          </p:cNvPicPr>
          <p:nvPr/>
        </p:nvPicPr>
        <p:blipFill rotWithShape="1">
          <a:blip r:embed="rId2"/>
          <a:srcRect l="49363" t="43673" r="28596" b="7963"/>
          <a:stretch/>
        </p:blipFill>
        <p:spPr>
          <a:xfrm>
            <a:off x="7347857" y="1013114"/>
            <a:ext cx="1592410" cy="1965477"/>
          </a:xfrm>
          <a:prstGeom prst="rect">
            <a:avLst/>
          </a:prstGeom>
        </p:spPr>
      </p:pic>
    </p:spTree>
    <p:extLst>
      <p:ext uri="{BB962C8B-B14F-4D97-AF65-F5344CB8AC3E}">
        <p14:creationId xmlns:p14="http://schemas.microsoft.com/office/powerpoint/2010/main" val="25667864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103C18-63AF-4DB2-91C9-0D9A32343257}"/>
              </a:ext>
            </a:extLst>
          </p:cNvPr>
          <p:cNvSpPr>
            <a:spLocks noGrp="1"/>
          </p:cNvSpPr>
          <p:nvPr>
            <p:ph type="title"/>
          </p:nvPr>
        </p:nvSpPr>
        <p:spPr/>
        <p:txBody>
          <a:bodyPr>
            <a:normAutofit fontScale="90000"/>
          </a:bodyPr>
          <a:lstStyle/>
          <a:p>
            <a:r>
              <a:rPr lang="it-IT" dirty="0"/>
              <a:t> Le Opere: Specchi per principi e «Ritratti» di califfi abbasidi</a:t>
            </a:r>
          </a:p>
        </p:txBody>
      </p:sp>
      <p:sp>
        <p:nvSpPr>
          <p:cNvPr id="3" name="Segnaposto contenuto 2">
            <a:extLst>
              <a:ext uri="{FF2B5EF4-FFF2-40B4-BE49-F238E27FC236}">
                <a16:creationId xmlns:a16="http://schemas.microsoft.com/office/drawing/2014/main" id="{969C8E18-C69C-4249-BC3E-B8F0791A6582}"/>
              </a:ext>
            </a:extLst>
          </p:cNvPr>
          <p:cNvSpPr>
            <a:spLocks noGrp="1"/>
          </p:cNvSpPr>
          <p:nvPr>
            <p:ph idx="1"/>
          </p:nvPr>
        </p:nvSpPr>
        <p:spPr/>
        <p:txBody>
          <a:bodyPr/>
          <a:lstStyle/>
          <a:p>
            <a:pPr marL="0" indent="0">
              <a:buNone/>
            </a:pPr>
            <a:endParaRPr lang="it-IT" dirty="0"/>
          </a:p>
          <a:p>
            <a:pPr marL="0" indent="0">
              <a:buNone/>
            </a:pPr>
            <a:endParaRPr lang="it-IT" dirty="0"/>
          </a:p>
          <a:p>
            <a:pPr marL="0" indent="0">
              <a:buNone/>
            </a:pPr>
            <a:endParaRPr lang="it-IT" dirty="0"/>
          </a:p>
          <a:p>
            <a:pPr marL="0" indent="0">
              <a:buNone/>
            </a:pPr>
            <a:r>
              <a:rPr lang="it-IT" dirty="0"/>
              <a:t>Al-</a:t>
            </a:r>
            <a:r>
              <a:rPr lang="it-IT" dirty="0" err="1"/>
              <a:t>Man</a:t>
            </a:r>
            <a:r>
              <a:rPr lang="it-IT" dirty="0" err="1">
                <a:latin typeface="Times New Roman" panose="02020603050405020304" pitchFamily="18" charset="0"/>
                <a:cs typeface="Times New Roman" panose="02020603050405020304" pitchFamily="18" charset="0"/>
              </a:rPr>
              <a:t>ṣū</a:t>
            </a:r>
            <a:r>
              <a:rPr lang="it-IT" dirty="0" err="1"/>
              <a:t>r</a:t>
            </a:r>
            <a:r>
              <a:rPr lang="it-IT" dirty="0"/>
              <a:t> </a:t>
            </a:r>
          </a:p>
          <a:p>
            <a:pPr marL="0" indent="0">
              <a:buNone/>
            </a:pPr>
            <a:r>
              <a:rPr lang="it-IT" sz="1200" dirty="0"/>
              <a:t>(D. Amaldi, p. 100)</a:t>
            </a:r>
          </a:p>
        </p:txBody>
      </p:sp>
      <p:cxnSp>
        <p:nvCxnSpPr>
          <p:cNvPr id="5" name="Connettore 2 4">
            <a:extLst>
              <a:ext uri="{FF2B5EF4-FFF2-40B4-BE49-F238E27FC236}">
                <a16:creationId xmlns:a16="http://schemas.microsoft.com/office/drawing/2014/main" id="{817495CD-3C79-4BF5-A21D-53A66C3DCCAC}"/>
              </a:ext>
            </a:extLst>
          </p:cNvPr>
          <p:cNvCxnSpPr>
            <a:cxnSpLocks/>
          </p:cNvCxnSpPr>
          <p:nvPr/>
        </p:nvCxnSpPr>
        <p:spPr>
          <a:xfrm flipV="1">
            <a:off x="2627784" y="2925882"/>
            <a:ext cx="1446549" cy="69799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6" name="Connettore 2 5">
            <a:extLst>
              <a:ext uri="{FF2B5EF4-FFF2-40B4-BE49-F238E27FC236}">
                <a16:creationId xmlns:a16="http://schemas.microsoft.com/office/drawing/2014/main" id="{4DC63863-2472-4109-9B90-47D86D94272A}"/>
              </a:ext>
            </a:extLst>
          </p:cNvPr>
          <p:cNvCxnSpPr>
            <a:cxnSpLocks/>
          </p:cNvCxnSpPr>
          <p:nvPr/>
        </p:nvCxnSpPr>
        <p:spPr>
          <a:xfrm flipV="1">
            <a:off x="2627784" y="3429000"/>
            <a:ext cx="1440160" cy="21602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9" name="Connettore 2 8">
            <a:extLst>
              <a:ext uri="{FF2B5EF4-FFF2-40B4-BE49-F238E27FC236}">
                <a16:creationId xmlns:a16="http://schemas.microsoft.com/office/drawing/2014/main" id="{8D6FCFB5-CD40-4B9C-A1BB-231CF998D09E}"/>
              </a:ext>
            </a:extLst>
          </p:cNvPr>
          <p:cNvCxnSpPr>
            <a:cxnSpLocks/>
          </p:cNvCxnSpPr>
          <p:nvPr/>
        </p:nvCxnSpPr>
        <p:spPr>
          <a:xfrm>
            <a:off x="2640563" y="3645024"/>
            <a:ext cx="1427381" cy="21815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Connettore 2 12">
            <a:extLst>
              <a:ext uri="{FF2B5EF4-FFF2-40B4-BE49-F238E27FC236}">
                <a16:creationId xmlns:a16="http://schemas.microsoft.com/office/drawing/2014/main" id="{29255FD2-0891-41F6-A9A5-B1F700F4FFC9}"/>
              </a:ext>
            </a:extLst>
          </p:cNvPr>
          <p:cNvCxnSpPr>
            <a:cxnSpLocks/>
          </p:cNvCxnSpPr>
          <p:nvPr/>
        </p:nvCxnSpPr>
        <p:spPr>
          <a:xfrm>
            <a:off x="2634173" y="3715157"/>
            <a:ext cx="1440160" cy="5369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7" name="CasellaDiTesto 16">
            <a:extLst>
              <a:ext uri="{FF2B5EF4-FFF2-40B4-BE49-F238E27FC236}">
                <a16:creationId xmlns:a16="http://schemas.microsoft.com/office/drawing/2014/main" id="{F0E28116-742C-4AD1-8FCF-01784CED62EC}"/>
              </a:ext>
            </a:extLst>
          </p:cNvPr>
          <p:cNvSpPr txBox="1"/>
          <p:nvPr/>
        </p:nvSpPr>
        <p:spPr>
          <a:xfrm>
            <a:off x="4355976" y="2276872"/>
            <a:ext cx="3384376" cy="3693319"/>
          </a:xfrm>
          <a:prstGeom prst="rect">
            <a:avLst/>
          </a:prstGeom>
          <a:noFill/>
        </p:spPr>
        <p:txBody>
          <a:bodyPr wrap="square" rtlCol="0">
            <a:spAutoFit/>
          </a:bodyPr>
          <a:lstStyle/>
          <a:p>
            <a:endParaRPr lang="it-IT" dirty="0"/>
          </a:p>
          <a:p>
            <a:r>
              <a:rPr lang="it-IT" dirty="0"/>
              <a:t>Colto </a:t>
            </a:r>
          </a:p>
          <a:p>
            <a:endParaRPr lang="it-IT" dirty="0"/>
          </a:p>
          <a:p>
            <a:r>
              <a:rPr lang="it-IT" dirty="0"/>
              <a:t>Sagace</a:t>
            </a:r>
          </a:p>
          <a:p>
            <a:endParaRPr lang="it-IT" dirty="0"/>
          </a:p>
          <a:p>
            <a:r>
              <a:rPr lang="it-IT" dirty="0"/>
              <a:t>Eloquente</a:t>
            </a:r>
          </a:p>
          <a:p>
            <a:endParaRPr lang="it-IT" dirty="0"/>
          </a:p>
          <a:p>
            <a:r>
              <a:rPr lang="it-IT" dirty="0"/>
              <a:t>Generoso</a:t>
            </a:r>
          </a:p>
          <a:p>
            <a:endParaRPr lang="it-IT" dirty="0"/>
          </a:p>
          <a:p>
            <a:r>
              <a:rPr lang="it-IT" dirty="0"/>
              <a:t>Moderato </a:t>
            </a:r>
          </a:p>
          <a:p>
            <a:endParaRPr lang="it-IT" dirty="0"/>
          </a:p>
          <a:p>
            <a:r>
              <a:rPr lang="it-IT" dirty="0"/>
              <a:t>E Autorevole </a:t>
            </a:r>
          </a:p>
          <a:p>
            <a:endParaRPr lang="it-IT" dirty="0"/>
          </a:p>
        </p:txBody>
      </p:sp>
      <p:pic>
        <p:nvPicPr>
          <p:cNvPr id="21" name="Immagine 20">
            <a:extLst>
              <a:ext uri="{FF2B5EF4-FFF2-40B4-BE49-F238E27FC236}">
                <a16:creationId xmlns:a16="http://schemas.microsoft.com/office/drawing/2014/main" id="{1709BBAC-A75E-435E-B1AE-F664C5018DA4}"/>
              </a:ext>
            </a:extLst>
          </p:cNvPr>
          <p:cNvPicPr>
            <a:picLocks noChangeAspect="1"/>
          </p:cNvPicPr>
          <p:nvPr/>
        </p:nvPicPr>
        <p:blipFill>
          <a:blip r:embed="rId2"/>
          <a:stretch>
            <a:fillRect/>
          </a:stretch>
        </p:blipFill>
        <p:spPr>
          <a:xfrm rot="868476" flipV="1">
            <a:off x="2448894" y="3869354"/>
            <a:ext cx="2116424" cy="1142072"/>
          </a:xfrm>
          <a:prstGeom prst="rect">
            <a:avLst/>
          </a:prstGeom>
        </p:spPr>
      </p:pic>
    </p:spTree>
    <p:extLst>
      <p:ext uri="{BB962C8B-B14F-4D97-AF65-F5344CB8AC3E}">
        <p14:creationId xmlns:p14="http://schemas.microsoft.com/office/powerpoint/2010/main" val="28766864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29B2B8-6DE1-4386-A33F-2D93791682DB}"/>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081CD071-6B21-4A96-A2F4-AF8946D3454A}"/>
              </a:ext>
            </a:extLst>
          </p:cNvPr>
          <p:cNvSpPr>
            <a:spLocks noGrp="1"/>
          </p:cNvSpPr>
          <p:nvPr>
            <p:ph idx="1"/>
          </p:nvPr>
        </p:nvSpPr>
        <p:spPr/>
        <p:txBody>
          <a:bodyPr>
            <a:normAutofit fontScale="92500" lnSpcReduction="10000"/>
          </a:bodyPr>
          <a:lstStyle/>
          <a:p>
            <a:r>
              <a:rPr lang="it-IT" dirty="0"/>
              <a:t>Al-</a:t>
            </a:r>
            <a:r>
              <a:rPr lang="it-IT" dirty="0" err="1"/>
              <a:t>Ma’mùn</a:t>
            </a:r>
            <a:r>
              <a:rPr lang="it-IT" dirty="0"/>
              <a:t>: </a:t>
            </a:r>
          </a:p>
          <a:p>
            <a:endParaRPr lang="it-IT" dirty="0"/>
          </a:p>
          <a:p>
            <a:pPr marL="0" indent="0">
              <a:buNone/>
            </a:pPr>
            <a:r>
              <a:rPr lang="it-IT" dirty="0"/>
              <a:t>«era la persona più esemplare del suo secolo, l’oratore del suo tempo, l’uomo più eloquente. Dal linguaggio più semplice, il più generoso dei munifici, dotato del più elevato lessico, il più nobile di modi, il più perfetto di virtù, colui che s’addentrava più nelle scienze»</a:t>
            </a:r>
          </a:p>
          <a:p>
            <a:pPr marL="0" indent="0">
              <a:buNone/>
            </a:pPr>
            <a:r>
              <a:rPr lang="it-IT" dirty="0"/>
              <a:t>(</a:t>
            </a:r>
            <a:r>
              <a:rPr lang="it-IT" dirty="0" err="1"/>
              <a:t>Jahiz</a:t>
            </a:r>
            <a:r>
              <a:rPr lang="it-IT" dirty="0"/>
              <a:t>, </a:t>
            </a:r>
            <a:r>
              <a:rPr lang="it-IT" i="1" dirty="0"/>
              <a:t>Gli Avari</a:t>
            </a:r>
            <a:r>
              <a:rPr lang="it-IT" dirty="0"/>
              <a:t>, tradotto da Valentina Colombo, Marietti, p. 10-11)</a:t>
            </a:r>
          </a:p>
        </p:txBody>
      </p:sp>
    </p:spTree>
    <p:extLst>
      <p:ext uri="{BB962C8B-B14F-4D97-AF65-F5344CB8AC3E}">
        <p14:creationId xmlns:p14="http://schemas.microsoft.com/office/powerpoint/2010/main" val="20487405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975796"/>
          </a:xfrm>
        </p:spPr>
        <p:txBody>
          <a:bodyPr>
            <a:normAutofit/>
          </a:bodyPr>
          <a:lstStyle/>
          <a:p>
            <a:r>
              <a:rPr lang="it-IT" sz="2800" dirty="0"/>
              <a:t>I meriti del libro e del sapere degli antichi (dalla Introduzione del </a:t>
            </a:r>
            <a:r>
              <a:rPr lang="it-IT" sz="2800" i="1" dirty="0" err="1"/>
              <a:t>Kitāb</a:t>
            </a:r>
            <a:r>
              <a:rPr lang="it-IT" sz="2800" i="1" dirty="0"/>
              <a:t> al-</a:t>
            </a:r>
            <a:r>
              <a:rPr lang="it-IT" sz="2800" i="1" dirty="0" err="1"/>
              <a:t>Ḥayawān</a:t>
            </a:r>
            <a:r>
              <a:rPr lang="it-IT" sz="2800" i="1" dirty="0"/>
              <a:t> </a:t>
            </a:r>
            <a:r>
              <a:rPr lang="it-IT" sz="2800" dirty="0"/>
              <a:t>)</a:t>
            </a:r>
          </a:p>
        </p:txBody>
      </p:sp>
      <p:pic>
        <p:nvPicPr>
          <p:cNvPr id="4" name="Segnaposto contenuto 3" descr="8Jahiz Avari e Animali.pdf"/>
          <p:cNvPicPr>
            <a:picLocks noGrp="1" noChangeAspect="1"/>
          </p:cNvPicPr>
          <p:nvPr>
            <p:ph idx="1"/>
          </p:nvPr>
        </p:nvPicPr>
        <p:blipFill>
          <a:blip r:embed="rId2"/>
          <a:stretch>
            <a:fillRect/>
          </a:stretch>
        </p:blipFill>
        <p:spPr>
          <a:xfrm rot="16200000">
            <a:off x="1766243" y="-358561"/>
            <a:ext cx="5701837" cy="8731284"/>
          </a:xfrm>
        </p:spPr>
      </p:pic>
      <p:sp>
        <p:nvSpPr>
          <p:cNvPr id="3" name="CasellaDiTesto 2">
            <a:extLst>
              <a:ext uri="{FF2B5EF4-FFF2-40B4-BE49-F238E27FC236}">
                <a16:creationId xmlns:a16="http://schemas.microsoft.com/office/drawing/2014/main" id="{621CBCE5-6C6F-4975-97FC-E0F60E93FDF2}"/>
              </a:ext>
            </a:extLst>
          </p:cNvPr>
          <p:cNvSpPr txBox="1"/>
          <p:nvPr/>
        </p:nvSpPr>
        <p:spPr>
          <a:xfrm>
            <a:off x="4966927" y="6311146"/>
            <a:ext cx="3456384" cy="369332"/>
          </a:xfrm>
          <a:prstGeom prst="rect">
            <a:avLst/>
          </a:prstGeom>
          <a:noFill/>
        </p:spPr>
        <p:txBody>
          <a:bodyPr wrap="square" rtlCol="0">
            <a:spAutoFit/>
          </a:bodyPr>
          <a:lstStyle/>
          <a:p>
            <a:endParaRPr lang="it-IT" dirty="0"/>
          </a:p>
        </p:txBody>
      </p:sp>
      <p:cxnSp>
        <p:nvCxnSpPr>
          <p:cNvPr id="6" name="Connettore 2 5">
            <a:extLst>
              <a:ext uri="{FF2B5EF4-FFF2-40B4-BE49-F238E27FC236}">
                <a16:creationId xmlns:a16="http://schemas.microsoft.com/office/drawing/2014/main" id="{A6A2C278-5B6E-4EE1-911E-F20E43074E01}"/>
              </a:ext>
            </a:extLst>
          </p:cNvPr>
          <p:cNvCxnSpPr/>
          <p:nvPr/>
        </p:nvCxnSpPr>
        <p:spPr>
          <a:xfrm>
            <a:off x="-82860" y="3789040"/>
            <a:ext cx="108012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4" name="Segnaposto contenuto 3" descr="8Jahiz Avari e Animali.pdf"/>
          <p:cNvPicPr>
            <a:picLocks noGrp="1" noChangeAspect="1"/>
          </p:cNvPicPr>
          <p:nvPr>
            <p:ph idx="1"/>
          </p:nvPr>
        </p:nvPicPr>
        <p:blipFill>
          <a:blip r:embed="rId2"/>
          <a:stretch>
            <a:fillRect/>
          </a:stretch>
        </p:blipFill>
        <p:spPr>
          <a:xfrm rot="16200000">
            <a:off x="1411456" y="-891787"/>
            <a:ext cx="6113178" cy="8577066"/>
          </a:xfrm>
        </p:spPr>
      </p:pic>
      <p:cxnSp>
        <p:nvCxnSpPr>
          <p:cNvPr id="5" name="Connettore 2 4">
            <a:extLst>
              <a:ext uri="{FF2B5EF4-FFF2-40B4-BE49-F238E27FC236}">
                <a16:creationId xmlns:a16="http://schemas.microsoft.com/office/drawing/2014/main" id="{F0E43CD0-9FF7-4ADC-86CE-D77076B49DAC}"/>
              </a:ext>
            </a:extLst>
          </p:cNvPr>
          <p:cNvCxnSpPr/>
          <p:nvPr/>
        </p:nvCxnSpPr>
        <p:spPr>
          <a:xfrm>
            <a:off x="0" y="4941168"/>
            <a:ext cx="51440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7" name="Connettore 2 6">
            <a:extLst>
              <a:ext uri="{FF2B5EF4-FFF2-40B4-BE49-F238E27FC236}">
                <a16:creationId xmlns:a16="http://schemas.microsoft.com/office/drawing/2014/main" id="{77724469-CE43-46F6-A311-68DAA8980DF1}"/>
              </a:ext>
            </a:extLst>
          </p:cNvPr>
          <p:cNvCxnSpPr/>
          <p:nvPr/>
        </p:nvCxnSpPr>
        <p:spPr>
          <a:xfrm flipH="1">
            <a:off x="6516216" y="2564904"/>
            <a:ext cx="115212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40567" y="274638"/>
            <a:ext cx="8229600" cy="1143000"/>
          </a:xfrm>
        </p:spPr>
        <p:txBody>
          <a:bodyPr>
            <a:normAutofit fontScale="90000"/>
          </a:bodyPr>
          <a:lstStyle/>
          <a:p>
            <a:r>
              <a:rPr lang="it-IT" dirty="0"/>
              <a:t>Focus su: </a:t>
            </a:r>
            <a:r>
              <a:rPr lang="it-IT" i="1" dirty="0" err="1"/>
              <a:t>Kitāb</a:t>
            </a:r>
            <a:r>
              <a:rPr lang="it-IT" i="1" dirty="0"/>
              <a:t> al-</a:t>
            </a:r>
            <a:r>
              <a:rPr lang="it-IT" i="1" dirty="0" err="1"/>
              <a:t>Ḥayawān</a:t>
            </a:r>
            <a:r>
              <a:rPr lang="it-IT" i="1" dirty="0"/>
              <a:t> </a:t>
            </a:r>
            <a:r>
              <a:rPr lang="it-IT" dirty="0"/>
              <a:t>(*</a:t>
            </a:r>
            <a:r>
              <a:rPr lang="it-IT" dirty="0" err="1"/>
              <a:t>hyy</a:t>
            </a:r>
            <a:r>
              <a:rPr lang="it-IT" dirty="0"/>
              <a:t>, radice «vivere») «Libro degli animali», o della creazione animata</a:t>
            </a:r>
          </a:p>
        </p:txBody>
      </p:sp>
      <p:pic>
        <p:nvPicPr>
          <p:cNvPr id="4" name="Segnaposto contenuto 3" descr="9780789209214.interior08.jpg"/>
          <p:cNvPicPr>
            <a:picLocks noGrp="1" noChangeAspect="1"/>
          </p:cNvPicPr>
          <p:nvPr>
            <p:ph idx="1"/>
          </p:nvPr>
        </p:nvPicPr>
        <p:blipFill>
          <a:blip r:embed="rId2"/>
          <a:stretch>
            <a:fillRect/>
          </a:stretch>
        </p:blipFill>
        <p:spPr>
          <a:xfrm>
            <a:off x="2627784" y="2057399"/>
            <a:ext cx="3336546" cy="4525963"/>
          </a:xfr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endParaRPr lang="it-IT" dirty="0"/>
          </a:p>
        </p:txBody>
      </p:sp>
      <p:sp>
        <p:nvSpPr>
          <p:cNvPr id="3" name="Segnaposto contenuto 2"/>
          <p:cNvSpPr>
            <a:spLocks noGrp="1"/>
          </p:cNvSpPr>
          <p:nvPr>
            <p:ph idx="1"/>
          </p:nvPr>
        </p:nvSpPr>
        <p:spPr>
          <a:xfrm>
            <a:off x="539552" y="274638"/>
            <a:ext cx="8229600" cy="6583362"/>
          </a:xfrm>
        </p:spPr>
        <p:txBody>
          <a:bodyPr>
            <a:normAutofit fontScale="92500" lnSpcReduction="20000"/>
          </a:bodyPr>
          <a:lstStyle/>
          <a:p>
            <a:pPr>
              <a:buNone/>
            </a:pPr>
            <a:endParaRPr lang="it-IT" dirty="0"/>
          </a:p>
          <a:p>
            <a:r>
              <a:rPr lang="it-IT" dirty="0"/>
              <a:t>Il </a:t>
            </a:r>
            <a:r>
              <a:rPr lang="it-IT" i="1" dirty="0" err="1"/>
              <a:t>Kitāb</a:t>
            </a:r>
            <a:r>
              <a:rPr lang="it-IT" i="1" dirty="0"/>
              <a:t> al-</a:t>
            </a:r>
            <a:r>
              <a:rPr lang="it-IT" i="1" dirty="0" err="1"/>
              <a:t>Ḥayawān</a:t>
            </a:r>
            <a:r>
              <a:rPr lang="it-IT" i="1" dirty="0"/>
              <a:t>  </a:t>
            </a:r>
            <a:r>
              <a:rPr lang="it-IT" dirty="0"/>
              <a:t>è una Enciclopedia para-zoologica</a:t>
            </a:r>
          </a:p>
          <a:p>
            <a:r>
              <a:rPr lang="it-IT" dirty="0"/>
              <a:t>Osservazione degli uomini e animali al fine di mostrare come anche la più piccola delle creature è frutto della saggezza di Dio. (cit. Colombo, p. 29) </a:t>
            </a:r>
          </a:p>
          <a:p>
            <a:r>
              <a:rPr lang="it-IT" dirty="0"/>
              <a:t>Compresenza del meraviglioso e l’esame oggettivo e razionale</a:t>
            </a:r>
          </a:p>
          <a:p>
            <a:r>
              <a:rPr lang="it-IT" dirty="0"/>
              <a:t>Include aneddoti, informazioni scientifiche (anche per il tramite delle traduzioni dal greco), opere poetiche e filologiche per confutare superstizioni e false convinzioni.</a:t>
            </a:r>
          </a:p>
          <a:p>
            <a:r>
              <a:rPr lang="it-IT" dirty="0"/>
              <a:t>Creazione di un «sapere islamico» in senso lato</a:t>
            </a:r>
          </a:p>
          <a:p>
            <a:r>
              <a:rPr lang="it-IT" dirty="0"/>
              <a:t>Creazione di un «tipo» di uomo di intelletto: colui che indaga razionalmente sulla creazione divina</a:t>
            </a:r>
          </a:p>
          <a:p>
            <a:pPr marL="0" indent="0">
              <a:buNone/>
            </a:pPr>
            <a:endParaRPr lang="it-IT" dirty="0"/>
          </a:p>
          <a:p>
            <a:pPr marL="0" indent="0">
              <a:buNone/>
            </a:pPr>
            <a:endParaRPr lang="it-IT" dirty="0"/>
          </a:p>
          <a:p>
            <a:endParaRPr lang="it-IT" dirty="0"/>
          </a:p>
          <a:p>
            <a:endParaRPr lang="it-IT" dirty="0"/>
          </a:p>
          <a:p>
            <a:pPr>
              <a:buNone/>
            </a:pPr>
            <a:endParaRPr lang="it-IT" dirty="0"/>
          </a:p>
          <a:p>
            <a:endParaRPr lang="it-IT" dirty="0"/>
          </a:p>
          <a:p>
            <a:endParaRPr lang="it-IT"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t>Focus: </a:t>
            </a:r>
            <a:r>
              <a:rPr lang="it-IT" i="1" dirty="0" err="1"/>
              <a:t>Kitāb</a:t>
            </a:r>
            <a:r>
              <a:rPr lang="it-IT" i="1" dirty="0"/>
              <a:t> al-</a:t>
            </a:r>
            <a:r>
              <a:rPr lang="it-IT" i="1" dirty="0" err="1"/>
              <a:t>bukhalā</a:t>
            </a:r>
            <a:r>
              <a:rPr lang="it-IT" i="1" dirty="0"/>
              <a:t>’ (</a:t>
            </a:r>
            <a:r>
              <a:rPr lang="it-IT" dirty="0"/>
              <a:t>Il libro degli avari)</a:t>
            </a:r>
            <a:br>
              <a:rPr lang="it-IT" dirty="0"/>
            </a:br>
            <a:endParaRPr lang="it-IT" i="1" dirty="0"/>
          </a:p>
        </p:txBody>
      </p:sp>
      <p:pic>
        <p:nvPicPr>
          <p:cNvPr id="4" name="Segnaposto contenuto 3" descr="book-of-misers.jpg"/>
          <p:cNvPicPr>
            <a:picLocks noGrp="1" noChangeAspect="1"/>
          </p:cNvPicPr>
          <p:nvPr>
            <p:ph idx="1"/>
          </p:nvPr>
        </p:nvPicPr>
        <p:blipFill>
          <a:blip r:embed="rId2"/>
          <a:stretch>
            <a:fillRect/>
          </a:stretch>
        </p:blipFill>
        <p:spPr>
          <a:xfrm>
            <a:off x="6084168" y="1916832"/>
            <a:ext cx="2327176" cy="2384164"/>
          </a:xfrm>
        </p:spPr>
      </p:pic>
      <p:sp>
        <p:nvSpPr>
          <p:cNvPr id="5" name="CasellaDiTesto 4">
            <a:extLst>
              <a:ext uri="{FF2B5EF4-FFF2-40B4-BE49-F238E27FC236}">
                <a16:creationId xmlns:a16="http://schemas.microsoft.com/office/drawing/2014/main" id="{9D89947B-707D-4D2E-B9BD-49B031B6E64B}"/>
              </a:ext>
            </a:extLst>
          </p:cNvPr>
          <p:cNvSpPr txBox="1"/>
          <p:nvPr/>
        </p:nvSpPr>
        <p:spPr>
          <a:xfrm>
            <a:off x="-80123" y="1415673"/>
            <a:ext cx="5966320" cy="4893647"/>
          </a:xfrm>
          <a:prstGeom prst="rect">
            <a:avLst/>
          </a:prstGeom>
          <a:noFill/>
        </p:spPr>
        <p:txBody>
          <a:bodyPr wrap="square" rtlCol="0">
            <a:spAutoFit/>
          </a:bodyPr>
          <a:lstStyle/>
          <a:p>
            <a:pPr marL="342900" indent="-342900">
              <a:buFont typeface="Arial" panose="020B0604020202020204" pitchFamily="34" charset="0"/>
              <a:buChar char="•"/>
            </a:pPr>
            <a:r>
              <a:rPr lang="it-IT" sz="2400" dirty="0"/>
              <a:t>Libro in difesa di un «umorismo sano»</a:t>
            </a:r>
          </a:p>
          <a:p>
            <a:pPr marL="342900" indent="-342900">
              <a:buFont typeface="Arial" panose="020B0604020202020204" pitchFamily="34" charset="0"/>
              <a:buChar char="•"/>
            </a:pPr>
            <a:endParaRPr lang="it-IT" sz="2400" dirty="0"/>
          </a:p>
          <a:p>
            <a:pPr marL="342900" indent="-342900">
              <a:buFont typeface="Arial" panose="020B0604020202020204" pitchFamily="34" charset="0"/>
              <a:buChar char="•"/>
            </a:pPr>
            <a:r>
              <a:rPr lang="it-IT" sz="2400" dirty="0"/>
              <a:t>Composto da un insieme di aneddoti su singole persone/gruppi/classi di persone che presentano la caratteristica dell’avarizia</a:t>
            </a:r>
          </a:p>
          <a:p>
            <a:pPr marL="342900" indent="-342900">
              <a:buFont typeface="Arial" panose="020B0604020202020204" pitchFamily="34" charset="0"/>
              <a:buChar char="•"/>
            </a:pPr>
            <a:endParaRPr lang="it-IT" sz="2400" dirty="0"/>
          </a:p>
          <a:p>
            <a:pPr marL="342900" indent="-342900">
              <a:buFont typeface="Arial" panose="020B0604020202020204" pitchFamily="34" charset="0"/>
              <a:buChar char="•"/>
            </a:pPr>
            <a:r>
              <a:rPr lang="it-IT" sz="2400" dirty="0"/>
              <a:t>«Patterns» degli aneddoti: la dimensione dell’ospitalità; la dimensione avaro/vittima dell’avaro; dimensione dell’avaro che diventa vittima; dimensione dell’avaro che «difende» l’avarizia </a:t>
            </a:r>
            <a:r>
              <a:rPr lang="it-IT" sz="2400" dirty="0" err="1"/>
              <a:t>ecc</a:t>
            </a:r>
            <a:r>
              <a:rPr lang="it-IT" sz="2400" dirty="0"/>
              <a:t>… </a:t>
            </a:r>
          </a:p>
          <a:p>
            <a:pPr marL="342900" indent="-342900">
              <a:buFont typeface="Arial" panose="020B0604020202020204" pitchFamily="34" charset="0"/>
              <a:buChar char="•"/>
            </a:pPr>
            <a:endParaRPr lang="it-IT" sz="2400" dirty="0"/>
          </a:p>
          <a:p>
            <a:pPr marL="342900" indent="-342900">
              <a:buFont typeface="Arial" panose="020B0604020202020204" pitchFamily="34" charset="0"/>
              <a:buChar char="•"/>
            </a:pPr>
            <a:r>
              <a:rPr lang="it-IT" sz="2400" dirty="0"/>
              <a:t>Es: lettura da Gli Avari, p. 62 e 85</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58013"/>
            <a:ext cx="8229600" cy="1143000"/>
          </a:xfrm>
        </p:spPr>
        <p:txBody>
          <a:bodyPr>
            <a:normAutofit/>
          </a:bodyPr>
          <a:lstStyle/>
          <a:p>
            <a:r>
              <a:rPr lang="it-IT" dirty="0"/>
              <a:t>Esempi da </a:t>
            </a:r>
            <a:r>
              <a:rPr lang="it-IT" i="1" dirty="0"/>
              <a:t>Il Libro degli animali</a:t>
            </a:r>
          </a:p>
        </p:txBody>
      </p:sp>
      <p:pic>
        <p:nvPicPr>
          <p:cNvPr id="4" name="Segnaposto contenuto 3" descr="8Jahiz Avari e Animali.pdf"/>
          <p:cNvPicPr>
            <a:picLocks noGrp="1" noChangeAspect="1"/>
          </p:cNvPicPr>
          <p:nvPr>
            <p:ph idx="1"/>
          </p:nvPr>
        </p:nvPicPr>
        <p:blipFill>
          <a:blip r:embed="rId2"/>
          <a:stretch>
            <a:fillRect/>
          </a:stretch>
        </p:blipFill>
        <p:spPr>
          <a:xfrm rot="16200000">
            <a:off x="1943100" y="-63597"/>
            <a:ext cx="4953000" cy="7924800"/>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528" y="0"/>
            <a:ext cx="8229600" cy="706090"/>
          </a:xfrm>
        </p:spPr>
        <p:txBody>
          <a:bodyPr>
            <a:normAutofit fontScale="90000"/>
          </a:bodyPr>
          <a:lstStyle/>
          <a:p>
            <a:r>
              <a:rPr lang="it-IT" dirty="0"/>
              <a:t>Esempi da </a:t>
            </a:r>
            <a:r>
              <a:rPr lang="it-IT" i="1" dirty="0"/>
              <a:t>Il libro degli animali </a:t>
            </a:r>
          </a:p>
        </p:txBody>
      </p:sp>
      <p:pic>
        <p:nvPicPr>
          <p:cNvPr id="4" name="Segnaposto contenuto 3" descr="8Jahiz Avari e Animali.pdf"/>
          <p:cNvPicPr>
            <a:picLocks noGrp="1" noChangeAspect="1"/>
          </p:cNvPicPr>
          <p:nvPr>
            <p:ph idx="1"/>
          </p:nvPr>
        </p:nvPicPr>
        <p:blipFill>
          <a:blip r:embed="rId2"/>
          <a:stretch>
            <a:fillRect/>
          </a:stretch>
        </p:blipFill>
        <p:spPr>
          <a:xfrm rot="16200000">
            <a:off x="1303182" y="-361855"/>
            <a:ext cx="6537636" cy="8934771"/>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Esempi da </a:t>
            </a:r>
            <a:r>
              <a:rPr lang="it-IT" i="1" dirty="0"/>
              <a:t>Il Libro degli Avari</a:t>
            </a:r>
          </a:p>
        </p:txBody>
      </p:sp>
      <p:pic>
        <p:nvPicPr>
          <p:cNvPr id="4" name="Segnaposto contenuto 3" descr="8Jahiz Avari e Animali.pdf"/>
          <p:cNvPicPr>
            <a:picLocks noGrp="1" noChangeAspect="1"/>
          </p:cNvPicPr>
          <p:nvPr>
            <p:ph idx="1"/>
          </p:nvPr>
        </p:nvPicPr>
        <p:blipFill>
          <a:blip r:embed="rId2"/>
          <a:stretch>
            <a:fillRect/>
          </a:stretch>
        </p:blipFill>
        <p:spPr>
          <a:xfrm rot="16200000">
            <a:off x="2078188" y="510378"/>
            <a:ext cx="4678364" cy="7467604"/>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6F4151-BF38-4FA8-AAEA-A54E0ADF93D7}"/>
              </a:ext>
            </a:extLst>
          </p:cNvPr>
          <p:cNvSpPr>
            <a:spLocks noGrp="1"/>
          </p:cNvSpPr>
          <p:nvPr>
            <p:ph type="title"/>
          </p:nvPr>
        </p:nvSpPr>
        <p:spPr>
          <a:xfrm>
            <a:off x="146599" y="695318"/>
            <a:ext cx="2697210" cy="1124712"/>
          </a:xfrm>
        </p:spPr>
        <p:txBody>
          <a:bodyPr>
            <a:normAutofit/>
          </a:bodyPr>
          <a:lstStyle/>
          <a:p>
            <a:r>
              <a:rPr lang="it-IT" dirty="0">
                <a:latin typeface="Calibri" panose="020F0502020204030204" pitchFamily="34" charset="0"/>
                <a:cs typeface="Calibri" panose="020F0502020204030204" pitchFamily="34" charset="0"/>
              </a:rPr>
              <a:t>Baghdad</a:t>
            </a:r>
            <a:endParaRPr lang="it-IT" sz="3300" i="1" dirty="0">
              <a:latin typeface="Calibri" panose="020F0502020204030204" pitchFamily="34" charset="0"/>
              <a:cs typeface="Calibri" panose="020F0502020204030204" pitchFamily="34" charset="0"/>
            </a:endParaRPr>
          </a:p>
        </p:txBody>
      </p:sp>
      <p:sp>
        <p:nvSpPr>
          <p:cNvPr id="13" name="Segnaposto contenuto 12">
            <a:extLst>
              <a:ext uri="{FF2B5EF4-FFF2-40B4-BE49-F238E27FC236}">
                <a16:creationId xmlns:a16="http://schemas.microsoft.com/office/drawing/2014/main" id="{1E5154C4-FA53-4F87-B0A2-6FCCEE658610}"/>
              </a:ext>
            </a:extLst>
          </p:cNvPr>
          <p:cNvSpPr>
            <a:spLocks noGrp="1"/>
          </p:cNvSpPr>
          <p:nvPr>
            <p:ph sz="half" idx="2"/>
          </p:nvPr>
        </p:nvSpPr>
        <p:spPr>
          <a:xfrm>
            <a:off x="177082" y="2417081"/>
            <a:ext cx="8230985" cy="3441468"/>
          </a:xfrm>
        </p:spPr>
        <p:txBody>
          <a:bodyPr>
            <a:normAutofit fontScale="70000" lnSpcReduction="20000"/>
          </a:bodyPr>
          <a:lstStyle/>
          <a:p>
            <a:pPr marL="0" indent="0" algn="just">
              <a:lnSpc>
                <a:spcPct val="100000"/>
              </a:lnSpc>
              <a:buNone/>
            </a:pPr>
            <a:r>
              <a:rPr lang="it-IT" dirty="0">
                <a:latin typeface="Calibri" panose="020F0502020204030204" pitchFamily="34" charset="0"/>
                <a:cs typeface="Calibri" panose="020F0502020204030204" pitchFamily="34" charset="0"/>
              </a:rPr>
              <a:t>Spostamento della capitale a </a:t>
            </a:r>
            <a:r>
              <a:rPr lang="it-IT" b="1" dirty="0">
                <a:latin typeface="Calibri" panose="020F0502020204030204" pitchFamily="34" charset="0"/>
                <a:cs typeface="Calibri" panose="020F0502020204030204" pitchFamily="34" charset="0"/>
              </a:rPr>
              <a:t>Baghdad*,</a:t>
            </a:r>
            <a:r>
              <a:rPr lang="it-IT" dirty="0">
                <a:latin typeface="Calibri" panose="020F0502020204030204" pitchFamily="34" charset="0"/>
                <a:cs typeface="Calibri" panose="020F0502020204030204" pitchFamily="34" charset="0"/>
              </a:rPr>
              <a:t> </a:t>
            </a:r>
          </a:p>
          <a:p>
            <a:pPr marL="0" indent="0" algn="just">
              <a:buNone/>
            </a:pPr>
            <a:r>
              <a:rPr lang="it-IT" dirty="0">
                <a:latin typeface="Calibri" panose="020F0502020204030204" pitchFamily="34" charset="0"/>
                <a:cs typeface="Calibri" panose="020F0502020204030204" pitchFamily="34" charset="0"/>
              </a:rPr>
              <a:t>fondata da </a:t>
            </a:r>
            <a:r>
              <a:rPr lang="it-IT" b="1" dirty="0">
                <a:latin typeface="Calibri" panose="020F0502020204030204" pitchFamily="34" charset="0"/>
                <a:cs typeface="Calibri" panose="020F0502020204030204" pitchFamily="34" charset="0"/>
              </a:rPr>
              <a:t>al-</a:t>
            </a:r>
            <a:r>
              <a:rPr lang="it-IT" b="1" dirty="0" err="1">
                <a:latin typeface="Calibri" panose="020F0502020204030204" pitchFamily="34" charset="0"/>
                <a:cs typeface="Calibri" panose="020F0502020204030204" pitchFamily="34" charset="0"/>
              </a:rPr>
              <a:t>Manṣūr</a:t>
            </a:r>
            <a:r>
              <a:rPr lang="it-IT" dirty="0">
                <a:latin typeface="Calibri" panose="020F0502020204030204" pitchFamily="34" charset="0"/>
                <a:cs typeface="Calibri" panose="020F0502020204030204" pitchFamily="34" charset="0"/>
              </a:rPr>
              <a:t>, secondo califfo della dinastia ‘abbaside, nel </a:t>
            </a:r>
            <a:r>
              <a:rPr lang="it-IT" b="1" dirty="0">
                <a:latin typeface="Calibri" panose="020F0502020204030204" pitchFamily="34" charset="0"/>
                <a:cs typeface="Calibri" panose="020F0502020204030204" pitchFamily="34" charset="0"/>
              </a:rPr>
              <a:t>762</a:t>
            </a:r>
            <a:r>
              <a:rPr lang="it-IT" dirty="0">
                <a:latin typeface="Calibri" panose="020F0502020204030204" pitchFamily="34" charset="0"/>
                <a:cs typeface="Calibri" panose="020F0502020204030204" pitchFamily="34" charset="0"/>
              </a:rPr>
              <a:t>. Ci si allontana dalla Siria mediterranea verso l’Iran, l’oriente.</a:t>
            </a:r>
          </a:p>
          <a:p>
            <a:pPr algn="just">
              <a:lnSpc>
                <a:spcPct val="100000"/>
              </a:lnSpc>
            </a:pPr>
            <a:endParaRPr lang="it-IT" dirty="0">
              <a:latin typeface="Calibri" panose="020F0502020204030204" pitchFamily="34" charset="0"/>
              <a:cs typeface="Calibri" panose="020F0502020204030204" pitchFamily="34" charset="0"/>
            </a:endParaRPr>
          </a:p>
          <a:p>
            <a:pPr marL="0" indent="0" algn="just">
              <a:lnSpc>
                <a:spcPct val="100000"/>
              </a:lnSpc>
              <a:buNone/>
            </a:pPr>
            <a:r>
              <a:rPr lang="it-IT" dirty="0">
                <a:latin typeface="Calibri" panose="020F0502020204030204" pitchFamily="34" charset="0"/>
                <a:cs typeface="Calibri" panose="020F0502020204030204" pitchFamily="34" charset="0"/>
              </a:rPr>
              <a:t>La nuova capitale è </a:t>
            </a:r>
            <a:r>
              <a:rPr lang="it-IT" b="1" dirty="0">
                <a:latin typeface="Calibri" panose="020F0502020204030204" pitchFamily="34" charset="0"/>
                <a:cs typeface="Calibri" panose="020F0502020204030204" pitchFamily="34" charset="0"/>
              </a:rPr>
              <a:t>centro politico</a:t>
            </a:r>
            <a:r>
              <a:rPr lang="it-IT" dirty="0">
                <a:latin typeface="Calibri" panose="020F0502020204030204" pitchFamily="34" charset="0"/>
                <a:cs typeface="Calibri" panose="020F0502020204030204" pitchFamily="34" charset="0"/>
              </a:rPr>
              <a:t> ed </a:t>
            </a:r>
            <a:r>
              <a:rPr lang="it-IT" b="1" dirty="0">
                <a:latin typeface="Calibri" panose="020F0502020204030204" pitchFamily="34" charset="0"/>
                <a:cs typeface="Calibri" panose="020F0502020204030204" pitchFamily="34" charset="0"/>
              </a:rPr>
              <a:t>economico + centro </a:t>
            </a:r>
            <a:r>
              <a:rPr lang="it-IT" dirty="0">
                <a:latin typeface="Calibri" panose="020F0502020204030204" pitchFamily="34" charset="0"/>
                <a:cs typeface="Calibri" panose="020F0502020204030204" pitchFamily="34" charset="0"/>
              </a:rPr>
              <a:t> </a:t>
            </a:r>
            <a:r>
              <a:rPr lang="it-IT" b="1" dirty="0">
                <a:latin typeface="Calibri" panose="020F0502020204030204" pitchFamily="34" charset="0"/>
                <a:cs typeface="Calibri" panose="020F0502020204030204" pitchFamily="34" charset="0"/>
              </a:rPr>
              <a:t>culturale: fondazione </a:t>
            </a:r>
            <a:r>
              <a:rPr lang="it-IT" dirty="0">
                <a:latin typeface="Calibri" panose="020F0502020204030204" pitchFamily="34" charset="0"/>
                <a:cs typeface="Calibri" panose="020F0502020204030204" pitchFamily="34" charset="0"/>
              </a:rPr>
              <a:t>della </a:t>
            </a:r>
            <a:r>
              <a:rPr lang="it-IT" b="1" i="1" dirty="0" err="1">
                <a:latin typeface="Calibri" panose="020F0502020204030204" pitchFamily="34" charset="0"/>
                <a:cs typeface="Calibri" panose="020F0502020204030204" pitchFamily="34" charset="0"/>
              </a:rPr>
              <a:t>bayt</a:t>
            </a:r>
            <a:r>
              <a:rPr lang="it-IT" b="1" i="1" dirty="0">
                <a:latin typeface="Calibri" panose="020F0502020204030204" pitchFamily="34" charset="0"/>
                <a:cs typeface="Calibri" panose="020F0502020204030204" pitchFamily="34" charset="0"/>
              </a:rPr>
              <a:t> al-</a:t>
            </a:r>
            <a:r>
              <a:rPr lang="it-IT" b="1" i="1" dirty="0" err="1">
                <a:latin typeface="Calibri" panose="020F0502020204030204" pitchFamily="34" charset="0"/>
                <a:cs typeface="Calibri" panose="020F0502020204030204" pitchFamily="34" charset="0"/>
              </a:rPr>
              <a:t>ḥikma</a:t>
            </a:r>
            <a:r>
              <a:rPr lang="it-IT" dirty="0">
                <a:latin typeface="Calibri" panose="020F0502020204030204" pitchFamily="34" charset="0"/>
                <a:cs typeface="Calibri" panose="020F0502020204030204" pitchFamily="34" charset="0"/>
              </a:rPr>
              <a:t> (la casa della sapienza) 832 da parte del califfo </a:t>
            </a:r>
            <a:r>
              <a:rPr lang="it-IT" b="1" dirty="0">
                <a:latin typeface="Calibri" panose="020F0502020204030204" pitchFamily="34" charset="0"/>
                <a:cs typeface="Calibri" panose="020F0502020204030204" pitchFamily="34" charset="0"/>
              </a:rPr>
              <a:t>al-</a:t>
            </a:r>
            <a:r>
              <a:rPr lang="it-IT" b="1" dirty="0" err="1">
                <a:latin typeface="Calibri" panose="020F0502020204030204" pitchFamily="34" charset="0"/>
                <a:cs typeface="Calibri" panose="020F0502020204030204" pitchFamily="34" charset="0"/>
              </a:rPr>
              <a:t>Ma’mūn</a:t>
            </a:r>
            <a:r>
              <a:rPr lang="it-IT" dirty="0">
                <a:latin typeface="Calibri" panose="020F0502020204030204" pitchFamily="34" charset="0"/>
                <a:cs typeface="Calibri" panose="020F0502020204030204" pitchFamily="34" charset="0"/>
              </a:rPr>
              <a:t>, dove vennero fatte le </a:t>
            </a:r>
            <a:r>
              <a:rPr lang="it-IT" b="1" dirty="0">
                <a:latin typeface="Calibri" panose="020F0502020204030204" pitchFamily="34" charset="0"/>
                <a:cs typeface="Calibri" panose="020F0502020204030204" pitchFamily="34" charset="0"/>
              </a:rPr>
              <a:t>traduzioni di </a:t>
            </a:r>
            <a:r>
              <a:rPr lang="it-IT" dirty="0">
                <a:latin typeface="Calibri" panose="020F0502020204030204" pitchFamily="34" charset="0"/>
                <a:cs typeface="Calibri" panose="020F0502020204030204" pitchFamily="34" charset="0"/>
              </a:rPr>
              <a:t>fondamentali</a:t>
            </a:r>
            <a:r>
              <a:rPr lang="it-IT" b="1" dirty="0">
                <a:latin typeface="Calibri" panose="020F0502020204030204" pitchFamily="34" charset="0"/>
                <a:cs typeface="Calibri" panose="020F0502020204030204" pitchFamily="34" charset="0"/>
              </a:rPr>
              <a:t> testi scientifici e filosofici </a:t>
            </a:r>
            <a:r>
              <a:rPr lang="it-IT" dirty="0">
                <a:latin typeface="Calibri" panose="020F0502020204030204" pitchFamily="34" charset="0"/>
                <a:cs typeface="Calibri" panose="020F0502020204030204" pitchFamily="34" charset="0"/>
              </a:rPr>
              <a:t>prima dal pahlavi e dal siriaco e poi dal greco e dal sanscrito contribuendo anche alla trasformazione della lingua araba. </a:t>
            </a:r>
          </a:p>
          <a:p>
            <a:pPr marL="0" indent="0" algn="just">
              <a:buNone/>
            </a:pPr>
            <a:endParaRPr lang="it-IT" sz="2100" dirty="0">
              <a:latin typeface="Calibri" panose="020F0502020204030204" pitchFamily="34" charset="0"/>
              <a:cs typeface="Calibri" panose="020F0502020204030204" pitchFamily="34" charset="0"/>
            </a:endParaRPr>
          </a:p>
          <a:p>
            <a:pPr marL="0" indent="0" algn="just">
              <a:buNone/>
            </a:pPr>
            <a:r>
              <a:rPr lang="it-IT" dirty="0">
                <a:latin typeface="Calibri" panose="020F0502020204030204" pitchFamily="34" charset="0"/>
                <a:cs typeface="Calibri" panose="020F0502020204030204" pitchFamily="34" charset="0"/>
              </a:rPr>
              <a:t>* </a:t>
            </a:r>
            <a:r>
              <a:rPr lang="en-US" sz="1575" dirty="0" err="1">
                <a:latin typeface="Calibri" panose="020F0502020204030204" pitchFamily="34" charset="0"/>
                <a:cs typeface="Calibri" panose="020F0502020204030204" pitchFamily="34" charset="0"/>
              </a:rPr>
              <a:t>detta</a:t>
            </a:r>
            <a:r>
              <a:rPr lang="en-US" sz="1575" dirty="0">
                <a:latin typeface="Calibri" panose="020F0502020204030204" pitchFamily="34" charset="0"/>
                <a:cs typeface="Calibri" panose="020F0502020204030204" pitchFamily="34" charset="0"/>
              </a:rPr>
              <a:t> “</a:t>
            </a:r>
            <a:r>
              <a:rPr lang="en-US" sz="1575" b="1" dirty="0">
                <a:latin typeface="Calibri" panose="020F0502020204030204" pitchFamily="34" charset="0"/>
                <a:cs typeface="Calibri" panose="020F0502020204030204" pitchFamily="34" charset="0"/>
              </a:rPr>
              <a:t>la </a:t>
            </a:r>
            <a:r>
              <a:rPr lang="en-US" sz="1575" b="1" dirty="0" err="1">
                <a:latin typeface="Calibri" panose="020F0502020204030204" pitchFamily="34" charset="0"/>
                <a:cs typeface="Calibri" panose="020F0502020204030204" pitchFamily="34" charset="0"/>
              </a:rPr>
              <a:t>città</a:t>
            </a:r>
            <a:r>
              <a:rPr lang="en-US" sz="1575" b="1" dirty="0">
                <a:latin typeface="Calibri" panose="020F0502020204030204" pitchFamily="34" charset="0"/>
                <a:cs typeface="Calibri" panose="020F0502020204030204" pitchFamily="34" charset="0"/>
              </a:rPr>
              <a:t> </a:t>
            </a:r>
            <a:r>
              <a:rPr lang="en-US" sz="1575" b="1" dirty="0" err="1">
                <a:latin typeface="Calibri" panose="020F0502020204030204" pitchFamily="34" charset="0"/>
                <a:cs typeface="Calibri" panose="020F0502020204030204" pitchFamily="34" charset="0"/>
              </a:rPr>
              <a:t>rotonda</a:t>
            </a:r>
            <a:r>
              <a:rPr lang="en-US" sz="1575" dirty="0">
                <a:latin typeface="Calibri" panose="020F0502020204030204" pitchFamily="34" charset="0"/>
                <a:cs typeface="Calibri" panose="020F0502020204030204" pitchFamily="34" charset="0"/>
              </a:rPr>
              <a:t>” per via </a:t>
            </a:r>
            <a:r>
              <a:rPr lang="en-US" sz="1575" dirty="0" err="1">
                <a:latin typeface="Calibri" panose="020F0502020204030204" pitchFamily="34" charset="0"/>
                <a:cs typeface="Calibri" panose="020F0502020204030204" pitchFamily="34" charset="0"/>
              </a:rPr>
              <a:t>della</a:t>
            </a:r>
            <a:r>
              <a:rPr lang="en-US" sz="1575" dirty="0">
                <a:latin typeface="Calibri" panose="020F0502020204030204" pitchFamily="34" charset="0"/>
                <a:cs typeface="Calibri" panose="020F0502020204030204" pitchFamily="34" charset="0"/>
              </a:rPr>
              <a:t> </a:t>
            </a:r>
            <a:r>
              <a:rPr lang="en-US" sz="1575" dirty="0" err="1">
                <a:latin typeface="Calibri" panose="020F0502020204030204" pitchFamily="34" charset="0"/>
                <a:cs typeface="Calibri" panose="020F0502020204030204" pitchFamily="34" charset="0"/>
              </a:rPr>
              <a:t>sua</a:t>
            </a:r>
            <a:r>
              <a:rPr lang="en-US" sz="1575" dirty="0">
                <a:latin typeface="Calibri" panose="020F0502020204030204" pitchFamily="34" charset="0"/>
                <a:cs typeface="Calibri" panose="020F0502020204030204" pitchFamily="34" charset="0"/>
              </a:rPr>
              <a:t> </a:t>
            </a:r>
            <a:r>
              <a:rPr lang="en-US" sz="1575" dirty="0" err="1">
                <a:latin typeface="Calibri" panose="020F0502020204030204" pitchFamily="34" charset="0"/>
                <a:cs typeface="Calibri" panose="020F0502020204030204" pitchFamily="34" charset="0"/>
              </a:rPr>
              <a:t>pianta</a:t>
            </a:r>
            <a:r>
              <a:rPr lang="en-US" sz="1575" dirty="0">
                <a:latin typeface="Calibri" panose="020F0502020204030204" pitchFamily="34" charset="0"/>
                <a:cs typeface="Calibri" panose="020F0502020204030204" pitchFamily="34" charset="0"/>
              </a:rPr>
              <a:t> </a:t>
            </a:r>
            <a:r>
              <a:rPr lang="en-US" sz="1575" dirty="0" err="1">
                <a:latin typeface="Calibri" panose="020F0502020204030204" pitchFamily="34" charset="0"/>
                <a:cs typeface="Calibri" panose="020F0502020204030204" pitchFamily="34" charset="0"/>
              </a:rPr>
              <a:t>circolare</a:t>
            </a:r>
            <a:r>
              <a:rPr lang="en-US" sz="1575" dirty="0">
                <a:latin typeface="Calibri" panose="020F0502020204030204" pitchFamily="34" charset="0"/>
                <a:cs typeface="Calibri" panose="020F0502020204030204" pitchFamily="34" charset="0"/>
              </a:rPr>
              <a:t>, </a:t>
            </a:r>
            <a:r>
              <a:rPr lang="it-IT" sz="1575" dirty="0">
                <a:latin typeface="Calibri" panose="020F0502020204030204" pitchFamily="34" charset="0"/>
                <a:cs typeface="Calibri" panose="020F0502020204030204" pitchFamily="34" charset="0"/>
              </a:rPr>
              <a:t>nasce inizialmente per accogliere l’esercito professionale voluto da al-</a:t>
            </a:r>
            <a:r>
              <a:rPr lang="it-IT" sz="1575" dirty="0" err="1">
                <a:latin typeface="Calibri" panose="020F0502020204030204" pitchFamily="34" charset="0"/>
                <a:cs typeface="Calibri" panose="020F0502020204030204" pitchFamily="34" charset="0"/>
              </a:rPr>
              <a:t>Manṣūr</a:t>
            </a:r>
            <a:r>
              <a:rPr lang="it-IT" sz="1575" dirty="0">
                <a:latin typeface="Calibri" panose="020F0502020204030204" pitchFamily="34" charset="0"/>
                <a:cs typeface="Calibri" panose="020F0502020204030204" pitchFamily="34" charset="0"/>
              </a:rPr>
              <a:t>. La sua pianta è un primo tentativo di studio urbanistico</a:t>
            </a:r>
          </a:p>
        </p:txBody>
      </p:sp>
      <p:sp>
        <p:nvSpPr>
          <p:cNvPr id="5" name="Rettangolo con un angolo ritagliato 4">
            <a:extLst>
              <a:ext uri="{FF2B5EF4-FFF2-40B4-BE49-F238E27FC236}">
                <a16:creationId xmlns:a16="http://schemas.microsoft.com/office/drawing/2014/main" id="{AC5D1277-CE97-4B47-B765-599353A85D64}"/>
              </a:ext>
            </a:extLst>
          </p:cNvPr>
          <p:cNvSpPr/>
          <p:nvPr/>
        </p:nvSpPr>
        <p:spPr>
          <a:xfrm>
            <a:off x="420360" y="5145459"/>
            <a:ext cx="7599784" cy="496855"/>
          </a:xfrm>
          <a:prstGeom prst="snip1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pic>
        <p:nvPicPr>
          <p:cNvPr id="1026" name="Picture 2" descr="Story of cities #3: the birth of Baghdad was a landmark for world  civilisation | Cities | The Guardian">
            <a:extLst>
              <a:ext uri="{FF2B5EF4-FFF2-40B4-BE49-F238E27FC236}">
                <a16:creationId xmlns:a16="http://schemas.microsoft.com/office/drawing/2014/main" id="{81F51E62-EC4C-4D32-9079-D4FF05E478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400533"/>
            <a:ext cx="4145976" cy="1800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569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anim calcmode="lin" valueType="num">
                                      <p:cBhvr additive="base">
                                        <p:cTn id="13"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 calcmode="lin" valueType="num">
                                      <p:cBhvr additive="base">
                                        <p:cTn id="19"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xEl>
                                              <p:pRg st="5" end="5"/>
                                            </p:txEl>
                                          </p:spTgt>
                                        </p:tgtEl>
                                        <p:attrNameLst>
                                          <p:attrName>style.visibility</p:attrName>
                                        </p:attrNameLst>
                                      </p:cBhvr>
                                      <p:to>
                                        <p:strVal val="visible"/>
                                      </p:to>
                                    </p:set>
                                    <p:anim calcmode="lin" valueType="num">
                                      <p:cBhvr additive="base">
                                        <p:cTn id="25"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Esempi da </a:t>
            </a:r>
            <a:r>
              <a:rPr lang="it-IT" i="1" dirty="0"/>
              <a:t>Il Libro degli Avari</a:t>
            </a:r>
            <a:endParaRPr lang="it-IT" dirty="0"/>
          </a:p>
        </p:txBody>
      </p:sp>
      <p:pic>
        <p:nvPicPr>
          <p:cNvPr id="4" name="Segnaposto contenuto 3" descr="8Jahiz Avari e Animali.pdf"/>
          <p:cNvPicPr>
            <a:picLocks noGrp="1" noChangeAspect="1"/>
          </p:cNvPicPr>
          <p:nvPr>
            <p:ph idx="1"/>
          </p:nvPr>
        </p:nvPicPr>
        <p:blipFill>
          <a:blip r:embed="rId2"/>
          <a:stretch>
            <a:fillRect/>
          </a:stretch>
        </p:blipFill>
        <p:spPr>
          <a:xfrm rot="16200000">
            <a:off x="2388671" y="9770"/>
            <a:ext cx="4754559" cy="7848603"/>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2ADE44B-887C-4CB0-BD20-EB1E98266D71}"/>
              </a:ext>
            </a:extLst>
          </p:cNvPr>
          <p:cNvSpPr>
            <a:spLocks noGrp="1"/>
          </p:cNvSpPr>
          <p:nvPr>
            <p:ph type="title"/>
          </p:nvPr>
        </p:nvSpPr>
        <p:spPr/>
        <p:txBody>
          <a:bodyPr>
            <a:normAutofit fontScale="90000"/>
          </a:bodyPr>
          <a:lstStyle/>
          <a:p>
            <a:r>
              <a:rPr lang="it-IT" dirty="0"/>
              <a:t>Traduzioni e traduttori arabi (con riferimento particolare al IX-X secolo)</a:t>
            </a:r>
          </a:p>
        </p:txBody>
      </p:sp>
      <p:sp>
        <p:nvSpPr>
          <p:cNvPr id="3" name="Segnaposto contenuto 2">
            <a:extLst>
              <a:ext uri="{FF2B5EF4-FFF2-40B4-BE49-F238E27FC236}">
                <a16:creationId xmlns:a16="http://schemas.microsoft.com/office/drawing/2014/main" id="{4BC6F64B-0649-47B3-9B5C-4D034E22E978}"/>
              </a:ext>
            </a:extLst>
          </p:cNvPr>
          <p:cNvSpPr>
            <a:spLocks noGrp="1"/>
          </p:cNvSpPr>
          <p:nvPr>
            <p:ph idx="1"/>
          </p:nvPr>
        </p:nvSpPr>
        <p:spPr/>
        <p:txBody>
          <a:bodyPr/>
          <a:lstStyle/>
          <a:p>
            <a:pPr marL="0" indent="0">
              <a:buNone/>
            </a:pPr>
            <a:endParaRPr lang="it-IT" dirty="0"/>
          </a:p>
          <a:p>
            <a:pPr marL="0" indent="0">
              <a:buNone/>
            </a:pPr>
            <a:endParaRPr lang="it-IT" dirty="0"/>
          </a:p>
          <a:p>
            <a:pPr marL="0" indent="0">
              <a:buNone/>
            </a:pPr>
            <a:r>
              <a:rPr lang="it-IT" dirty="0"/>
              <a:t>Testi di riferimento: </a:t>
            </a:r>
          </a:p>
          <a:p>
            <a:pPr marL="0" indent="0">
              <a:buNone/>
            </a:pPr>
            <a:r>
              <a:rPr lang="it-IT" dirty="0"/>
              <a:t>M. Cassarino, </a:t>
            </a:r>
            <a:r>
              <a:rPr lang="it-IT" i="1" dirty="0"/>
              <a:t>Traduzioni e traduttori arabi dall’VIII all’XI secolo</a:t>
            </a:r>
            <a:r>
              <a:rPr lang="it-IT" dirty="0"/>
              <a:t>, Salerno Editrice  1998;</a:t>
            </a:r>
          </a:p>
          <a:p>
            <a:pPr marL="0" indent="0">
              <a:buNone/>
            </a:pPr>
            <a:endParaRPr lang="it-IT" dirty="0"/>
          </a:p>
          <a:p>
            <a:pPr marL="0" indent="0">
              <a:buNone/>
            </a:pPr>
            <a:r>
              <a:rPr lang="it-IT" dirty="0"/>
              <a:t>Dimitri </a:t>
            </a:r>
            <a:r>
              <a:rPr lang="it-IT" dirty="0" err="1"/>
              <a:t>Gutas</a:t>
            </a:r>
            <a:r>
              <a:rPr lang="it-IT" i="1" dirty="0"/>
              <a:t>, Pensiero Greco Cultura araba</a:t>
            </a:r>
            <a:r>
              <a:rPr lang="it-IT" dirty="0"/>
              <a:t>, Einaudi [1975].  </a:t>
            </a:r>
          </a:p>
        </p:txBody>
      </p:sp>
    </p:spTree>
    <p:extLst>
      <p:ext uri="{BB962C8B-B14F-4D97-AF65-F5344CB8AC3E}">
        <p14:creationId xmlns:p14="http://schemas.microsoft.com/office/powerpoint/2010/main" val="16341051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DBC00D-9C4E-488D-BAF5-877F6DB99295}"/>
              </a:ext>
            </a:extLst>
          </p:cNvPr>
          <p:cNvSpPr>
            <a:spLocks noGrp="1"/>
          </p:cNvSpPr>
          <p:nvPr>
            <p:ph type="title"/>
          </p:nvPr>
        </p:nvSpPr>
        <p:spPr>
          <a:xfrm>
            <a:off x="155864" y="609673"/>
            <a:ext cx="7886700" cy="994172"/>
          </a:xfrm>
        </p:spPr>
        <p:txBody>
          <a:bodyPr>
            <a:normAutofit/>
          </a:bodyPr>
          <a:lstStyle/>
          <a:p>
            <a:r>
              <a:rPr lang="it-IT" sz="1800" dirty="0"/>
              <a:t>Il </a:t>
            </a:r>
            <a:r>
              <a:rPr lang="it-IT" sz="1800" b="1" dirty="0"/>
              <a:t>movimento di traduzione </a:t>
            </a:r>
            <a:r>
              <a:rPr lang="it-IT" sz="1800" dirty="0"/>
              <a:t>che cominciò con l’ascesa al potere degli Abbasidi….</a:t>
            </a:r>
          </a:p>
        </p:txBody>
      </p:sp>
      <p:sp>
        <p:nvSpPr>
          <p:cNvPr id="3" name="Segnaposto contenuto 2">
            <a:extLst>
              <a:ext uri="{FF2B5EF4-FFF2-40B4-BE49-F238E27FC236}">
                <a16:creationId xmlns:a16="http://schemas.microsoft.com/office/drawing/2014/main" id="{A2C02BB3-24D0-4262-A002-3555E3D29840}"/>
              </a:ext>
            </a:extLst>
          </p:cNvPr>
          <p:cNvSpPr>
            <a:spLocks noGrp="1"/>
          </p:cNvSpPr>
          <p:nvPr>
            <p:ph sz="half" idx="1"/>
          </p:nvPr>
        </p:nvSpPr>
        <p:spPr/>
        <p:txBody>
          <a:bodyPr/>
          <a:lstStyle/>
          <a:p>
            <a:endParaRPr lang="it-IT" dirty="0"/>
          </a:p>
        </p:txBody>
      </p:sp>
      <p:pic>
        <p:nvPicPr>
          <p:cNvPr id="10" name="Segnaposto contenuto 9">
            <a:extLst>
              <a:ext uri="{FF2B5EF4-FFF2-40B4-BE49-F238E27FC236}">
                <a16:creationId xmlns:a16="http://schemas.microsoft.com/office/drawing/2014/main" id="{68365783-A79A-43E1-9F4E-5FBBEF471D94}"/>
              </a:ext>
            </a:extLst>
          </p:cNvPr>
          <p:cNvPicPr>
            <a:picLocks noGrp="1" noChangeAspect="1"/>
          </p:cNvPicPr>
          <p:nvPr>
            <p:ph sz="half" idx="2"/>
          </p:nvPr>
        </p:nvPicPr>
        <p:blipFill rotWithShape="1">
          <a:blip r:embed="rId2"/>
          <a:srcRect l="32503" t="11638" r="34544"/>
          <a:stretch/>
        </p:blipFill>
        <p:spPr>
          <a:xfrm>
            <a:off x="4099215" y="1375026"/>
            <a:ext cx="3676343" cy="5256473"/>
          </a:xfrm>
        </p:spPr>
      </p:pic>
      <p:pic>
        <p:nvPicPr>
          <p:cNvPr id="6" name="Immagine 5">
            <a:extLst>
              <a:ext uri="{FF2B5EF4-FFF2-40B4-BE49-F238E27FC236}">
                <a16:creationId xmlns:a16="http://schemas.microsoft.com/office/drawing/2014/main" id="{4166EBAD-1890-43C6-830B-F71C4C009C0E}"/>
              </a:ext>
            </a:extLst>
          </p:cNvPr>
          <p:cNvPicPr>
            <a:picLocks noChangeAspect="1"/>
          </p:cNvPicPr>
          <p:nvPr/>
        </p:nvPicPr>
        <p:blipFill rotWithShape="1">
          <a:blip r:embed="rId3"/>
          <a:srcRect l="34974" t="29660" r="34491" b="7963"/>
          <a:stretch/>
        </p:blipFill>
        <p:spPr>
          <a:xfrm>
            <a:off x="52052" y="1368028"/>
            <a:ext cx="3893486" cy="4473824"/>
          </a:xfrm>
          <a:prstGeom prst="rect">
            <a:avLst/>
          </a:prstGeom>
        </p:spPr>
      </p:pic>
      <p:sp>
        <p:nvSpPr>
          <p:cNvPr id="11" name="CasellaDiTesto 10">
            <a:extLst>
              <a:ext uri="{FF2B5EF4-FFF2-40B4-BE49-F238E27FC236}">
                <a16:creationId xmlns:a16="http://schemas.microsoft.com/office/drawing/2014/main" id="{041A219B-3A20-450F-A5CC-3D677D7D42FB}"/>
              </a:ext>
            </a:extLst>
          </p:cNvPr>
          <p:cNvSpPr txBox="1"/>
          <p:nvPr/>
        </p:nvSpPr>
        <p:spPr>
          <a:xfrm>
            <a:off x="7863812" y="1672471"/>
            <a:ext cx="1091681" cy="1338828"/>
          </a:xfrm>
          <a:prstGeom prst="rect">
            <a:avLst/>
          </a:prstGeom>
          <a:noFill/>
        </p:spPr>
        <p:txBody>
          <a:bodyPr wrap="square" rtlCol="0">
            <a:spAutoFit/>
          </a:bodyPr>
          <a:lstStyle/>
          <a:p>
            <a:r>
              <a:rPr lang="it-IT" sz="1350" dirty="0"/>
              <a:t>Da: Dmitri </a:t>
            </a:r>
            <a:r>
              <a:rPr lang="it-IT" sz="1350" dirty="0" err="1"/>
              <a:t>Gutas</a:t>
            </a:r>
            <a:r>
              <a:rPr lang="it-IT" sz="1350" dirty="0"/>
              <a:t>: </a:t>
            </a:r>
            <a:r>
              <a:rPr lang="it-IT" sz="1350" i="1" dirty="0"/>
              <a:t>Pensiero Greco e cultura Araba</a:t>
            </a:r>
          </a:p>
        </p:txBody>
      </p:sp>
    </p:spTree>
    <p:extLst>
      <p:ext uri="{BB962C8B-B14F-4D97-AF65-F5344CB8AC3E}">
        <p14:creationId xmlns:p14="http://schemas.microsoft.com/office/powerpoint/2010/main" val="33495942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F8106CF-4385-4617-9AA1-B56646CD9698}"/>
              </a:ext>
            </a:extLst>
          </p:cNvPr>
          <p:cNvSpPr>
            <a:spLocks noGrp="1"/>
          </p:cNvSpPr>
          <p:nvPr>
            <p:ph idx="1"/>
          </p:nvPr>
        </p:nvSpPr>
        <p:spPr>
          <a:xfrm>
            <a:off x="107504" y="103992"/>
            <a:ext cx="7543800" cy="4045088"/>
          </a:xfrm>
        </p:spPr>
        <p:txBody>
          <a:bodyPr>
            <a:normAutofit/>
          </a:bodyPr>
          <a:lstStyle/>
          <a:p>
            <a:pPr marL="0" indent="0" algn="just">
              <a:buNone/>
            </a:pPr>
            <a:r>
              <a:rPr lang="it-IT" sz="1800" b="1" dirty="0"/>
              <a:t>MOTIVI PRATICI CHE FAVORIRONO LA DIFFUSIONE DELLE TRADUZIONI</a:t>
            </a:r>
          </a:p>
          <a:p>
            <a:pPr marL="0" indent="0" algn="just">
              <a:buNone/>
            </a:pPr>
            <a:endParaRPr lang="it-IT" sz="1800" dirty="0"/>
          </a:p>
          <a:p>
            <a:pPr marL="0" indent="0" algn="just">
              <a:buNone/>
            </a:pPr>
            <a:endParaRPr lang="it-IT" sz="1800" dirty="0"/>
          </a:p>
          <a:p>
            <a:pPr algn="just">
              <a:buFontTx/>
              <a:buChar char="-"/>
            </a:pPr>
            <a:r>
              <a:rPr lang="it-IT" sz="1800" b="1" dirty="0"/>
              <a:t>aumento del numero degli scienziati che lavoravano a Baghdad</a:t>
            </a:r>
            <a:r>
              <a:rPr lang="it-IT" sz="1800" dirty="0"/>
              <a:t>:  si svilupparono degli interessi teorici indipendenti dall’ideologia politica che gli studiosi furono in grado di perseguire grazie al continuo supporto anche economico dell’élite al governo.</a:t>
            </a:r>
          </a:p>
          <a:p>
            <a:pPr algn="just">
              <a:buFontTx/>
              <a:buChar char="-"/>
            </a:pPr>
            <a:endParaRPr lang="it-IT" sz="1800" dirty="0"/>
          </a:p>
          <a:p>
            <a:pPr algn="just">
              <a:buFontTx/>
              <a:buChar char="-"/>
            </a:pPr>
            <a:endParaRPr lang="it-IT" sz="1800" dirty="0"/>
          </a:p>
          <a:p>
            <a:pPr algn="just">
              <a:buFontTx/>
              <a:buChar char="-"/>
            </a:pPr>
            <a:r>
              <a:rPr lang="it-IT" sz="1800" b="1" dirty="0">
                <a:sym typeface="Wingdings" panose="05000000000000000000" pitchFamily="2" charset="2"/>
              </a:rPr>
              <a:t>Messa in atto di «circolo» virtuoso di traduzioni – opere originali</a:t>
            </a:r>
          </a:p>
          <a:p>
            <a:pPr marL="0" indent="0" algn="just">
              <a:buNone/>
            </a:pPr>
            <a:r>
              <a:rPr lang="it-IT" sz="1800" dirty="0">
                <a:sym typeface="Wingdings" panose="05000000000000000000" pitchFamily="2" charset="2"/>
              </a:rPr>
              <a:t>Che porta allo sviluppo ulteriore della ricerca che quindi genererà a sua volta la richiesta di nuove traduzioni o di traduzioni più accurate di testi già tradotti.</a:t>
            </a:r>
          </a:p>
        </p:txBody>
      </p:sp>
      <p:pic>
        <p:nvPicPr>
          <p:cNvPr id="4" name="Immagine 3">
            <a:extLst>
              <a:ext uri="{FF2B5EF4-FFF2-40B4-BE49-F238E27FC236}">
                <a16:creationId xmlns:a16="http://schemas.microsoft.com/office/drawing/2014/main" id="{2F0BE098-3580-4D75-B5CD-ECD2B44976B1}"/>
              </a:ext>
            </a:extLst>
          </p:cNvPr>
          <p:cNvPicPr>
            <a:picLocks noChangeAspect="1"/>
          </p:cNvPicPr>
          <p:nvPr/>
        </p:nvPicPr>
        <p:blipFill>
          <a:blip r:embed="rId2"/>
          <a:stretch>
            <a:fillRect/>
          </a:stretch>
        </p:blipFill>
        <p:spPr>
          <a:xfrm>
            <a:off x="4067944" y="3886869"/>
            <a:ext cx="4745427" cy="2971131"/>
          </a:xfrm>
          <a:prstGeom prst="rect">
            <a:avLst/>
          </a:prstGeom>
        </p:spPr>
      </p:pic>
    </p:spTree>
    <p:extLst>
      <p:ext uri="{BB962C8B-B14F-4D97-AF65-F5344CB8AC3E}">
        <p14:creationId xmlns:p14="http://schemas.microsoft.com/office/powerpoint/2010/main" val="2452398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1726FDAC-8920-48FD-824A-E6F3D244303F}"/>
              </a:ext>
            </a:extLst>
          </p:cNvPr>
          <p:cNvSpPr>
            <a:spLocks noGrp="1"/>
          </p:cNvSpPr>
          <p:nvPr>
            <p:ph type="title"/>
          </p:nvPr>
        </p:nvSpPr>
        <p:spPr>
          <a:xfrm>
            <a:off x="800100" y="188640"/>
            <a:ext cx="7543800" cy="756490"/>
          </a:xfrm>
        </p:spPr>
        <p:txBody>
          <a:bodyPr>
            <a:normAutofit/>
          </a:bodyPr>
          <a:lstStyle/>
          <a:p>
            <a:r>
              <a:rPr lang="it-IT" sz="2100" b="1" dirty="0"/>
              <a:t>Mecenati e promotori</a:t>
            </a:r>
          </a:p>
        </p:txBody>
      </p:sp>
      <p:sp>
        <p:nvSpPr>
          <p:cNvPr id="6" name="Segnaposto contenuto 5">
            <a:extLst>
              <a:ext uri="{FF2B5EF4-FFF2-40B4-BE49-F238E27FC236}">
                <a16:creationId xmlns:a16="http://schemas.microsoft.com/office/drawing/2014/main" id="{A7D0CC17-CC77-4926-8F67-E700EF71BA92}"/>
              </a:ext>
            </a:extLst>
          </p:cNvPr>
          <p:cNvSpPr>
            <a:spLocks noGrp="1"/>
          </p:cNvSpPr>
          <p:nvPr>
            <p:ph idx="1"/>
          </p:nvPr>
        </p:nvSpPr>
        <p:spPr>
          <a:xfrm>
            <a:off x="683568" y="1124744"/>
            <a:ext cx="7543800" cy="3339314"/>
          </a:xfrm>
        </p:spPr>
        <p:txBody>
          <a:bodyPr>
            <a:noAutofit/>
          </a:bodyPr>
          <a:lstStyle/>
          <a:p>
            <a:pPr algn="just">
              <a:buAutoNum type="arabicPeriod"/>
            </a:pPr>
            <a:r>
              <a:rPr lang="it-IT" sz="2000" dirty="0"/>
              <a:t>Califfi abbasidi e famiglie</a:t>
            </a:r>
          </a:p>
          <a:p>
            <a:pPr algn="just">
              <a:buAutoNum type="arabicPeriod"/>
            </a:pPr>
            <a:r>
              <a:rPr lang="it-IT" sz="2000" dirty="0"/>
              <a:t>Cortigiani</a:t>
            </a:r>
          </a:p>
          <a:p>
            <a:pPr algn="just">
              <a:buAutoNum type="arabicPeriod"/>
            </a:pPr>
            <a:r>
              <a:rPr lang="it-IT" sz="2000" dirty="0"/>
              <a:t>Funzionari dell’amministrazioni</a:t>
            </a:r>
          </a:p>
          <a:p>
            <a:pPr algn="just">
              <a:buAutoNum type="arabicPeriod"/>
            </a:pPr>
            <a:r>
              <a:rPr lang="it-IT" sz="2000" dirty="0"/>
              <a:t>Eruditi e scienziati</a:t>
            </a:r>
          </a:p>
          <a:p>
            <a:pPr algn="just">
              <a:buAutoNum type="arabicPeriod"/>
            </a:pPr>
            <a:endParaRPr lang="it-IT" sz="2000" dirty="0"/>
          </a:p>
          <a:p>
            <a:pPr marL="0" indent="0" algn="just">
              <a:buNone/>
            </a:pPr>
            <a:endParaRPr lang="it-IT" sz="2000" dirty="0"/>
          </a:p>
          <a:p>
            <a:pPr marL="0" indent="0" algn="just">
              <a:buNone/>
            </a:pPr>
            <a:r>
              <a:rPr lang="it-IT" sz="2000" dirty="0"/>
              <a:t>Il patrocinio non sembra essere stato peculiare di nessun gruppo in particolare, i promotori appartenevano a tutti i gruppi etnici e religiosi, genti di lingua araba, persiana e siriaca, cristiani, ebrei e musulmani, zoroastriani e pagani.</a:t>
            </a:r>
          </a:p>
          <a:p>
            <a:pPr marL="0" indent="0" algn="just">
              <a:buNone/>
            </a:pPr>
            <a:r>
              <a:rPr lang="it-IT" sz="2000" dirty="0"/>
              <a:t>Sicuramente la famiglia abbaside ha dato l’impulso iniziale ma se tutti gli altri gruppi sociali non si fossero coinvolti il movimento non sarebbe durato così a lungo.</a:t>
            </a:r>
          </a:p>
          <a:p>
            <a:pPr marL="0" indent="0" algn="just">
              <a:buNone/>
            </a:pPr>
            <a:r>
              <a:rPr lang="it-IT" sz="2000" dirty="0"/>
              <a:t>Il movimento di traduzione fu quindi uno sforzo dei gruppi economicamente e politicamente significativi a Baghdad indipendentemente dalla loro estrazione etnica e religiosa. </a:t>
            </a:r>
          </a:p>
        </p:txBody>
      </p:sp>
    </p:spTree>
    <p:extLst>
      <p:ext uri="{BB962C8B-B14F-4D97-AF65-F5344CB8AC3E}">
        <p14:creationId xmlns:p14="http://schemas.microsoft.com/office/powerpoint/2010/main" val="13843678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6F8106CF-4385-4617-9AA1-B56646CD9698}"/>
              </a:ext>
            </a:extLst>
          </p:cNvPr>
          <p:cNvSpPr>
            <a:spLocks noGrp="1"/>
          </p:cNvSpPr>
          <p:nvPr>
            <p:ph idx="1"/>
          </p:nvPr>
        </p:nvSpPr>
        <p:spPr>
          <a:xfrm>
            <a:off x="467544" y="2057408"/>
            <a:ext cx="7543800" cy="4888584"/>
          </a:xfrm>
        </p:spPr>
        <p:txBody>
          <a:bodyPr>
            <a:normAutofit/>
          </a:bodyPr>
          <a:lstStyle/>
          <a:p>
            <a:pPr marL="0" indent="0" algn="just">
              <a:buNone/>
            </a:pPr>
            <a:r>
              <a:rPr lang="it-IT" sz="1800" b="1" dirty="0"/>
              <a:t>VII-X secolo: quasi tutti i libri del sapere profano di argomento non letterario accessibili nei territori dell’impero bizantino furono tradotti in arabo</a:t>
            </a:r>
          </a:p>
          <a:p>
            <a:pPr marL="0" indent="0" algn="just">
              <a:buNone/>
            </a:pPr>
            <a:endParaRPr lang="it-IT" sz="1800" b="1" dirty="0"/>
          </a:p>
          <a:p>
            <a:pPr marL="0" indent="0" algn="just">
              <a:buNone/>
            </a:pPr>
            <a:endParaRPr lang="it-IT" sz="1800" b="1" dirty="0"/>
          </a:p>
          <a:p>
            <a:pPr marL="0" indent="0" algn="just">
              <a:buNone/>
            </a:pPr>
            <a:r>
              <a:rPr lang="it-IT" sz="1800" b="1" dirty="0"/>
              <a:t>Chi sono i promotori di questa impresa? Chi gli esecutori? </a:t>
            </a:r>
          </a:p>
          <a:p>
            <a:pPr marL="0" indent="0" algn="just">
              <a:buNone/>
            </a:pPr>
            <a:endParaRPr lang="it-IT" sz="1800" dirty="0"/>
          </a:p>
          <a:p>
            <a:pPr marL="0" indent="0" algn="just">
              <a:buNone/>
            </a:pPr>
            <a:endParaRPr lang="it-IT" sz="1800" dirty="0"/>
          </a:p>
          <a:p>
            <a:pPr algn="just">
              <a:buFont typeface="Wingdings" panose="05000000000000000000" pitchFamily="2" charset="2"/>
              <a:buChar char="v"/>
            </a:pPr>
            <a:r>
              <a:rPr lang="it-IT" sz="1800" dirty="0"/>
              <a:t>Se gli Omayyadi avevano dovuto fare affidamento sui bizantini locali e sugli arabi cristiani damasceni per l’amministrazione allo stesso // gli Abbasidi hanno contatti con le popolazioni iraniche, allora ellenizzate. </a:t>
            </a:r>
          </a:p>
          <a:p>
            <a:pPr algn="just">
              <a:buFont typeface="Wingdings" panose="05000000000000000000" pitchFamily="2" charset="2"/>
              <a:buChar char="v"/>
            </a:pPr>
            <a:r>
              <a:rPr lang="it-IT" sz="1800" dirty="0"/>
              <a:t>Dinastia Abbaside riconosce la centralità della traduzione per la circolazione del sapere. Al-</a:t>
            </a:r>
            <a:r>
              <a:rPr lang="it-IT" sz="1800" dirty="0" err="1"/>
              <a:t>Mansùr</a:t>
            </a:r>
            <a:r>
              <a:rPr lang="it-IT" sz="1800" dirty="0"/>
              <a:t> e al-</a:t>
            </a:r>
            <a:r>
              <a:rPr lang="it-IT" sz="1800" dirty="0" err="1"/>
              <a:t>Mutawakkil</a:t>
            </a:r>
            <a:r>
              <a:rPr lang="it-IT" sz="1800" dirty="0"/>
              <a:t> stipendiavano i traduttori.</a:t>
            </a:r>
          </a:p>
          <a:p>
            <a:pPr algn="just">
              <a:buFont typeface="Wingdings" panose="05000000000000000000" pitchFamily="2" charset="2"/>
              <a:buChar char="v"/>
            </a:pPr>
            <a:endParaRPr lang="it-IT" sz="1800" dirty="0"/>
          </a:p>
          <a:p>
            <a:pPr marL="0" indent="0" algn="just">
              <a:buNone/>
            </a:pPr>
            <a:endParaRPr lang="it-IT" sz="1800" dirty="0"/>
          </a:p>
          <a:p>
            <a:pPr marL="0" indent="0" algn="just">
              <a:buNone/>
            </a:pPr>
            <a:endParaRPr lang="it-IT" sz="1800" dirty="0"/>
          </a:p>
        </p:txBody>
      </p:sp>
      <p:sp>
        <p:nvSpPr>
          <p:cNvPr id="6" name="CasellaDiTesto 5">
            <a:extLst>
              <a:ext uri="{FF2B5EF4-FFF2-40B4-BE49-F238E27FC236}">
                <a16:creationId xmlns:a16="http://schemas.microsoft.com/office/drawing/2014/main" id="{C8F012AE-BBDC-1B29-BADA-F3433E8CBB19}"/>
              </a:ext>
            </a:extLst>
          </p:cNvPr>
          <p:cNvSpPr txBox="1"/>
          <p:nvPr/>
        </p:nvSpPr>
        <p:spPr>
          <a:xfrm>
            <a:off x="683568" y="349508"/>
            <a:ext cx="8064896" cy="1200329"/>
          </a:xfrm>
          <a:prstGeom prst="rect">
            <a:avLst/>
          </a:prstGeom>
          <a:noFill/>
        </p:spPr>
        <p:txBody>
          <a:bodyPr wrap="square" rtlCol="0">
            <a:spAutoFit/>
          </a:bodyPr>
          <a:lstStyle/>
          <a:p>
            <a:r>
              <a:rPr lang="it-IT" sz="3600" dirty="0"/>
              <a:t>Traduzioni e traduttori arabi (con riferimento particolare al IX-X secolo)</a:t>
            </a:r>
          </a:p>
        </p:txBody>
      </p:sp>
    </p:spTree>
    <p:extLst>
      <p:ext uri="{BB962C8B-B14F-4D97-AF65-F5344CB8AC3E}">
        <p14:creationId xmlns:p14="http://schemas.microsoft.com/office/powerpoint/2010/main" val="23465797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7C89724-6C2E-43AF-971E-A243D51CF3F1}"/>
              </a:ext>
            </a:extLst>
          </p:cNvPr>
          <p:cNvSpPr>
            <a:spLocks noGrp="1"/>
          </p:cNvSpPr>
          <p:nvPr>
            <p:ph type="title"/>
          </p:nvPr>
        </p:nvSpPr>
        <p:spPr/>
        <p:txBody>
          <a:bodyPr/>
          <a:lstStyle/>
          <a:p>
            <a:r>
              <a:rPr lang="it-IT" dirty="0"/>
              <a:t>I traduttori più noti</a:t>
            </a:r>
          </a:p>
        </p:txBody>
      </p:sp>
      <p:sp>
        <p:nvSpPr>
          <p:cNvPr id="3" name="Segnaposto contenuto 2">
            <a:extLst>
              <a:ext uri="{FF2B5EF4-FFF2-40B4-BE49-F238E27FC236}">
                <a16:creationId xmlns:a16="http://schemas.microsoft.com/office/drawing/2014/main" id="{F6F52147-5C19-4E27-99AE-6B1D2E2CAB86}"/>
              </a:ext>
            </a:extLst>
          </p:cNvPr>
          <p:cNvSpPr>
            <a:spLocks noGrp="1"/>
          </p:cNvSpPr>
          <p:nvPr>
            <p:ph idx="1"/>
          </p:nvPr>
        </p:nvSpPr>
        <p:spPr/>
        <p:txBody>
          <a:bodyPr>
            <a:normAutofit fontScale="92500"/>
          </a:bodyPr>
          <a:lstStyle/>
          <a:p>
            <a:r>
              <a:rPr lang="it-IT" b="1" dirty="0"/>
              <a:t>Ibn al-</a:t>
            </a:r>
            <a:r>
              <a:rPr lang="it-IT" b="1" dirty="0" err="1"/>
              <a:t>Muqaffa</a:t>
            </a:r>
            <a:r>
              <a:rPr lang="it-IT" dirty="0"/>
              <a:t>‘: traduce il </a:t>
            </a:r>
            <a:r>
              <a:rPr lang="it-IT" i="1" dirty="0" err="1">
                <a:latin typeface="Calibri" panose="020F0502020204030204" pitchFamily="34" charset="0"/>
                <a:cs typeface="Calibri" panose="020F0502020204030204" pitchFamily="34" charset="0"/>
              </a:rPr>
              <a:t>Pañcatantra</a:t>
            </a:r>
            <a:r>
              <a:rPr lang="it-IT" dirty="0">
                <a:latin typeface="Calibri" panose="020F0502020204030204" pitchFamily="34" charset="0"/>
                <a:cs typeface="Calibri" panose="020F0502020204030204" pitchFamily="34" charset="0"/>
              </a:rPr>
              <a:t> (300 d.C.) cioè “cinque libri, cinque occasioni di saggezza” dal </a:t>
            </a:r>
            <a:r>
              <a:rPr lang="it-IT" dirty="0" err="1">
                <a:latin typeface="Calibri" panose="020F0502020204030204" pitchFamily="34" charset="0"/>
                <a:cs typeface="Calibri" panose="020F0502020204030204" pitchFamily="34" charset="0"/>
              </a:rPr>
              <a:t>pahlevi</a:t>
            </a:r>
            <a:r>
              <a:rPr lang="it-IT" dirty="0">
                <a:latin typeface="Calibri" panose="020F0502020204030204" pitchFamily="34" charset="0"/>
                <a:cs typeface="Calibri" panose="020F0502020204030204" pitchFamily="34" charset="0"/>
              </a:rPr>
              <a:t> (racconti di origine indo-persiana)</a:t>
            </a:r>
          </a:p>
          <a:p>
            <a:r>
              <a:rPr lang="it-IT" b="1" dirty="0" err="1">
                <a:latin typeface="Calibri" panose="020F0502020204030204" pitchFamily="34" charset="0"/>
                <a:cs typeface="Calibri" panose="020F0502020204030204" pitchFamily="34" charset="0"/>
              </a:rPr>
              <a:t>Ḥunayn</a:t>
            </a:r>
            <a:r>
              <a:rPr lang="it-IT" b="1" dirty="0">
                <a:latin typeface="Calibri" panose="020F0502020204030204" pitchFamily="34" charset="0"/>
                <a:cs typeface="Calibri" panose="020F0502020204030204" pitchFamily="34" charset="0"/>
              </a:rPr>
              <a:t> </a:t>
            </a:r>
            <a:r>
              <a:rPr lang="it-IT" b="1" dirty="0" err="1">
                <a:latin typeface="Calibri" panose="020F0502020204030204" pitchFamily="34" charset="0"/>
                <a:cs typeface="Calibri" panose="020F0502020204030204" pitchFamily="34" charset="0"/>
              </a:rPr>
              <a:t>ibn</a:t>
            </a:r>
            <a:r>
              <a:rPr lang="it-IT" b="1" dirty="0">
                <a:latin typeface="Calibri" panose="020F0502020204030204" pitchFamily="34" charset="0"/>
                <a:cs typeface="Calibri" panose="020F0502020204030204" pitchFamily="34" charset="0"/>
              </a:rPr>
              <a:t> </a:t>
            </a:r>
            <a:r>
              <a:rPr lang="it-IT" b="1" dirty="0" err="1">
                <a:latin typeface="Calibri" panose="020F0502020204030204" pitchFamily="34" charset="0"/>
                <a:cs typeface="Calibri" panose="020F0502020204030204" pitchFamily="34" charset="0"/>
              </a:rPr>
              <a:t>Is</a:t>
            </a:r>
            <a:r>
              <a:rPr lang="it-IT" b="1" dirty="0" err="1">
                <a:latin typeface="Times New Roman" panose="02020603050405020304" pitchFamily="18" charset="0"/>
                <a:cs typeface="Times New Roman" panose="02020603050405020304" pitchFamily="18" charset="0"/>
              </a:rPr>
              <a:t>ḥàq</a:t>
            </a:r>
            <a:r>
              <a:rPr lang="it-IT" b="1" dirty="0">
                <a:latin typeface="Times New Roman" panose="02020603050405020304" pitchFamily="18" charset="0"/>
                <a:cs typeface="Times New Roman" panose="02020603050405020304" pitchFamily="18" charset="0"/>
              </a:rPr>
              <a:t> </a:t>
            </a:r>
            <a:r>
              <a:rPr lang="it-IT" dirty="0">
                <a:latin typeface="Times New Roman" panose="02020603050405020304" pitchFamily="18" charset="0"/>
                <a:cs typeface="Times New Roman" panose="02020603050405020304" pitchFamily="18" charset="0"/>
              </a:rPr>
              <a:t>(m. 873): </a:t>
            </a:r>
            <a:r>
              <a:rPr lang="it-IT" dirty="0">
                <a:latin typeface="+mj-lt"/>
                <a:cs typeface="Times New Roman" panose="02020603050405020304" pitchFamily="18" charset="0"/>
              </a:rPr>
              <a:t>tradusse molte opere di autori greci, tra cui il </a:t>
            </a:r>
            <a:r>
              <a:rPr lang="it-IT" i="1" dirty="0">
                <a:latin typeface="+mj-lt"/>
                <a:cs typeface="Times New Roman" panose="02020603050405020304" pitchFamily="18" charset="0"/>
              </a:rPr>
              <a:t>De </a:t>
            </a:r>
            <a:r>
              <a:rPr lang="it-IT" i="1" dirty="0" err="1">
                <a:latin typeface="+mj-lt"/>
                <a:cs typeface="Times New Roman" panose="02020603050405020304" pitchFamily="18" charset="0"/>
              </a:rPr>
              <a:t>Sectis</a:t>
            </a:r>
            <a:r>
              <a:rPr lang="it-IT" i="1" dirty="0">
                <a:latin typeface="+mj-lt"/>
                <a:cs typeface="Times New Roman" panose="02020603050405020304" pitchFamily="18" charset="0"/>
              </a:rPr>
              <a:t> </a:t>
            </a:r>
            <a:r>
              <a:rPr lang="it-IT" dirty="0">
                <a:latin typeface="+mj-lt"/>
                <a:cs typeface="Times New Roman" panose="02020603050405020304" pitchFamily="18" charset="0"/>
              </a:rPr>
              <a:t>di Galeno, le </a:t>
            </a:r>
            <a:r>
              <a:rPr lang="it-IT" i="1" dirty="0">
                <a:latin typeface="+mj-lt"/>
                <a:cs typeface="Times New Roman" panose="02020603050405020304" pitchFamily="18" charset="0"/>
              </a:rPr>
              <a:t>Categorie</a:t>
            </a:r>
            <a:r>
              <a:rPr lang="it-IT" dirty="0">
                <a:latin typeface="+mj-lt"/>
                <a:cs typeface="Times New Roman" panose="02020603050405020304" pitchFamily="18" charset="0"/>
              </a:rPr>
              <a:t> di Aristotele</a:t>
            </a:r>
          </a:p>
          <a:p>
            <a:r>
              <a:rPr lang="it-IT" dirty="0">
                <a:latin typeface="+mj-lt"/>
                <a:cs typeface="Times New Roman" panose="02020603050405020304" pitchFamily="18" charset="0"/>
              </a:rPr>
              <a:t>Il figlio </a:t>
            </a:r>
            <a:r>
              <a:rPr lang="it-IT" b="1" dirty="0" err="1">
                <a:latin typeface="Calibri" panose="020F0502020204030204" pitchFamily="34" charset="0"/>
                <a:cs typeface="Calibri" panose="020F0502020204030204" pitchFamily="34" charset="0"/>
              </a:rPr>
              <a:t>Is</a:t>
            </a:r>
            <a:r>
              <a:rPr lang="it-IT" b="1" dirty="0" err="1">
                <a:latin typeface="Times New Roman" panose="02020603050405020304" pitchFamily="18" charset="0"/>
                <a:cs typeface="Times New Roman" panose="02020603050405020304" pitchFamily="18" charset="0"/>
              </a:rPr>
              <a:t>ḥàq</a:t>
            </a:r>
            <a:r>
              <a:rPr lang="it-IT" b="1" dirty="0">
                <a:latin typeface="Times New Roman" panose="02020603050405020304" pitchFamily="18" charset="0"/>
                <a:cs typeface="Times New Roman" panose="02020603050405020304" pitchFamily="18" charset="0"/>
              </a:rPr>
              <a:t> </a:t>
            </a:r>
            <a:r>
              <a:rPr lang="it-IT" b="1" dirty="0" err="1">
                <a:latin typeface="Calibri" panose="020F0502020204030204" pitchFamily="34" charset="0"/>
                <a:cs typeface="Calibri" panose="020F0502020204030204" pitchFamily="34" charset="0"/>
              </a:rPr>
              <a:t>ibn</a:t>
            </a:r>
            <a:r>
              <a:rPr lang="it-IT" b="1" dirty="0">
                <a:latin typeface="Times New Roman" panose="02020603050405020304" pitchFamily="18" charset="0"/>
                <a:cs typeface="Times New Roman" panose="02020603050405020304" pitchFamily="18" charset="0"/>
              </a:rPr>
              <a:t> </a:t>
            </a:r>
            <a:r>
              <a:rPr lang="it-IT" b="1" dirty="0" err="1">
                <a:latin typeface="Calibri" panose="020F0502020204030204" pitchFamily="34" charset="0"/>
                <a:cs typeface="Calibri" panose="020F0502020204030204" pitchFamily="34" charset="0"/>
              </a:rPr>
              <a:t>Ḥunayn</a:t>
            </a:r>
            <a:r>
              <a:rPr lang="it-IT" dirty="0">
                <a:latin typeface="Calibri" panose="020F0502020204030204" pitchFamily="34" charset="0"/>
                <a:cs typeface="Calibri" panose="020F0502020204030204" pitchFamily="34" charset="0"/>
              </a:rPr>
              <a:t>: tradusse </a:t>
            </a:r>
            <a:r>
              <a:rPr lang="it-IT" i="1" dirty="0">
                <a:latin typeface="Calibri" panose="020F0502020204030204" pitchFamily="34" charset="0"/>
                <a:cs typeface="Calibri" panose="020F0502020204030204" pitchFamily="34" charset="0"/>
              </a:rPr>
              <a:t>L’Ermeneutica</a:t>
            </a:r>
            <a:r>
              <a:rPr lang="it-IT" dirty="0">
                <a:latin typeface="Calibri" panose="020F0502020204030204" pitchFamily="34" charset="0"/>
                <a:cs typeface="Calibri" panose="020F0502020204030204" pitchFamily="34" charset="0"/>
              </a:rPr>
              <a:t>, la </a:t>
            </a:r>
            <a:r>
              <a:rPr lang="it-IT" i="1" dirty="0">
                <a:latin typeface="Calibri" panose="020F0502020204030204" pitchFamily="34" charset="0"/>
                <a:cs typeface="Calibri" panose="020F0502020204030204" pitchFamily="34" charset="0"/>
              </a:rPr>
              <a:t>Fisica</a:t>
            </a:r>
            <a:r>
              <a:rPr lang="it-IT" dirty="0">
                <a:latin typeface="Calibri" panose="020F0502020204030204" pitchFamily="34" charset="0"/>
                <a:cs typeface="Calibri" panose="020F0502020204030204" pitchFamily="34" charset="0"/>
              </a:rPr>
              <a:t>, la </a:t>
            </a:r>
            <a:r>
              <a:rPr lang="it-IT" i="1" dirty="0">
                <a:latin typeface="Calibri" panose="020F0502020204030204" pitchFamily="34" charset="0"/>
                <a:cs typeface="Calibri" panose="020F0502020204030204" pitchFamily="34" charset="0"/>
              </a:rPr>
              <a:t>Metafisica</a:t>
            </a:r>
            <a:r>
              <a:rPr lang="it-IT" dirty="0">
                <a:latin typeface="Calibri" panose="020F0502020204030204" pitchFamily="34" charset="0"/>
                <a:cs typeface="Calibri" panose="020F0502020204030204" pitchFamily="34" charset="0"/>
              </a:rPr>
              <a:t> e il Trattato </a:t>
            </a:r>
            <a:r>
              <a:rPr lang="it-IT" i="1" dirty="0">
                <a:latin typeface="Calibri" panose="020F0502020204030204" pitchFamily="34" charset="0"/>
                <a:cs typeface="Calibri" panose="020F0502020204030204" pitchFamily="34" charset="0"/>
              </a:rPr>
              <a:t>Sull’anima</a:t>
            </a:r>
            <a:r>
              <a:rPr lang="it-IT" dirty="0">
                <a:latin typeface="Calibri" panose="020F0502020204030204" pitchFamily="34" charset="0"/>
                <a:cs typeface="Calibri" panose="020F0502020204030204" pitchFamily="34" charset="0"/>
              </a:rPr>
              <a:t> di Aristotele.</a:t>
            </a:r>
            <a:endParaRPr lang="it-IT" dirty="0">
              <a:latin typeface="+mj-lt"/>
              <a:cs typeface="Times New Roman" panose="02020603050405020304" pitchFamily="18" charset="0"/>
            </a:endParaRPr>
          </a:p>
          <a:p>
            <a:endParaRPr lang="it-IT" dirty="0">
              <a:latin typeface="+mj-lt"/>
              <a:cs typeface="Calibri" panose="020F0502020204030204" pitchFamily="34" charset="0"/>
            </a:endParaRPr>
          </a:p>
          <a:p>
            <a:endParaRPr lang="it-IT" dirty="0">
              <a:latin typeface="Calibri" panose="020F0502020204030204" pitchFamily="34" charset="0"/>
              <a:cs typeface="Calibri" panose="020F0502020204030204" pitchFamily="34" charset="0"/>
            </a:endParaRPr>
          </a:p>
          <a:p>
            <a:endParaRPr lang="it-IT" dirty="0">
              <a:latin typeface="Calibri" panose="020F0502020204030204" pitchFamily="34" charset="0"/>
              <a:cs typeface="Calibri" panose="020F0502020204030204" pitchFamily="34" charset="0"/>
            </a:endParaRPr>
          </a:p>
          <a:p>
            <a:endParaRPr lang="it-IT" dirty="0"/>
          </a:p>
        </p:txBody>
      </p:sp>
    </p:spTree>
    <p:extLst>
      <p:ext uri="{BB962C8B-B14F-4D97-AF65-F5344CB8AC3E}">
        <p14:creationId xmlns:p14="http://schemas.microsoft.com/office/powerpoint/2010/main" val="1249383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DF73F0-4670-4C80-BF05-168769AAE749}"/>
              </a:ext>
            </a:extLst>
          </p:cNvPr>
          <p:cNvSpPr>
            <a:spLocks noGrp="1"/>
          </p:cNvSpPr>
          <p:nvPr>
            <p:ph type="title"/>
          </p:nvPr>
        </p:nvSpPr>
        <p:spPr/>
        <p:txBody>
          <a:bodyPr/>
          <a:lstStyle/>
          <a:p>
            <a:r>
              <a:rPr lang="it-IT" dirty="0"/>
              <a:t>Il metodo di lavoro dei traduttori</a:t>
            </a:r>
          </a:p>
        </p:txBody>
      </p:sp>
      <p:pic>
        <p:nvPicPr>
          <p:cNvPr id="5" name="Segnaposto contenuto 4">
            <a:extLst>
              <a:ext uri="{FF2B5EF4-FFF2-40B4-BE49-F238E27FC236}">
                <a16:creationId xmlns:a16="http://schemas.microsoft.com/office/drawing/2014/main" id="{80B3A00C-EB94-4046-B9DB-C422B0BA74FE}"/>
              </a:ext>
            </a:extLst>
          </p:cNvPr>
          <p:cNvPicPr>
            <a:picLocks noGrp="1" noChangeAspect="1"/>
          </p:cNvPicPr>
          <p:nvPr>
            <p:ph idx="1"/>
          </p:nvPr>
        </p:nvPicPr>
        <p:blipFill rotWithShape="1">
          <a:blip r:embed="rId2"/>
          <a:srcRect l="778" t="11769" r="35681" b="13454"/>
          <a:stretch/>
        </p:blipFill>
        <p:spPr>
          <a:xfrm>
            <a:off x="971600" y="1736812"/>
            <a:ext cx="6912768" cy="4576058"/>
          </a:xfrm>
        </p:spPr>
      </p:pic>
      <p:sp>
        <p:nvSpPr>
          <p:cNvPr id="6" name="Rettangolo 5">
            <a:extLst>
              <a:ext uri="{FF2B5EF4-FFF2-40B4-BE49-F238E27FC236}">
                <a16:creationId xmlns:a16="http://schemas.microsoft.com/office/drawing/2014/main" id="{667C0C02-B9FA-4B48-BD7F-44342BE21133}"/>
              </a:ext>
            </a:extLst>
          </p:cNvPr>
          <p:cNvSpPr/>
          <p:nvPr/>
        </p:nvSpPr>
        <p:spPr>
          <a:xfrm>
            <a:off x="1835696" y="3501008"/>
            <a:ext cx="5976664" cy="187220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5C356631-38B1-49D1-A840-0C9065018FDA}"/>
              </a:ext>
            </a:extLst>
          </p:cNvPr>
          <p:cNvSpPr txBox="1"/>
          <p:nvPr/>
        </p:nvSpPr>
        <p:spPr>
          <a:xfrm>
            <a:off x="323528" y="6413365"/>
            <a:ext cx="6419056" cy="369332"/>
          </a:xfrm>
          <a:prstGeom prst="rect">
            <a:avLst/>
          </a:prstGeom>
          <a:noFill/>
        </p:spPr>
        <p:txBody>
          <a:bodyPr wrap="square" rtlCol="0">
            <a:spAutoFit/>
          </a:bodyPr>
          <a:lstStyle/>
          <a:p>
            <a:r>
              <a:rPr lang="it-IT" dirty="0"/>
              <a:t>Da: Mirella Cassarino, </a:t>
            </a:r>
            <a:r>
              <a:rPr lang="it-IT" i="1" dirty="0"/>
              <a:t>Traduzioni e traduttori arabi</a:t>
            </a:r>
            <a:r>
              <a:rPr lang="it-IT" dirty="0"/>
              <a:t>, p. 76</a:t>
            </a:r>
          </a:p>
        </p:txBody>
      </p:sp>
    </p:spTree>
    <p:extLst>
      <p:ext uri="{BB962C8B-B14F-4D97-AF65-F5344CB8AC3E}">
        <p14:creationId xmlns:p14="http://schemas.microsoft.com/office/powerpoint/2010/main" val="11025417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C6BFD3C-25A5-4653-AE3B-DC105309185F}"/>
              </a:ext>
            </a:extLst>
          </p:cNvPr>
          <p:cNvSpPr>
            <a:spLocks noGrp="1"/>
          </p:cNvSpPr>
          <p:nvPr>
            <p:ph type="title"/>
          </p:nvPr>
        </p:nvSpPr>
        <p:spPr/>
        <p:txBody>
          <a:bodyPr>
            <a:normAutofit fontScale="90000"/>
          </a:bodyPr>
          <a:lstStyle/>
          <a:p>
            <a:r>
              <a:rPr lang="it-IT" dirty="0" err="1"/>
              <a:t>Jahiz</a:t>
            </a:r>
            <a:r>
              <a:rPr lang="it-IT" dirty="0"/>
              <a:t> e il fenomeno della traduzione</a:t>
            </a:r>
          </a:p>
        </p:txBody>
      </p:sp>
      <p:sp>
        <p:nvSpPr>
          <p:cNvPr id="3" name="Segnaposto contenuto 2">
            <a:extLst>
              <a:ext uri="{FF2B5EF4-FFF2-40B4-BE49-F238E27FC236}">
                <a16:creationId xmlns:a16="http://schemas.microsoft.com/office/drawing/2014/main" id="{1CE0A7C8-79C5-430C-9522-7A9D87E15992}"/>
              </a:ext>
            </a:extLst>
          </p:cNvPr>
          <p:cNvSpPr>
            <a:spLocks noGrp="1"/>
          </p:cNvSpPr>
          <p:nvPr>
            <p:ph idx="1"/>
          </p:nvPr>
        </p:nvSpPr>
        <p:spPr/>
        <p:txBody>
          <a:bodyPr>
            <a:normAutofit fontScale="77500" lnSpcReduction="20000"/>
          </a:bodyPr>
          <a:lstStyle/>
          <a:p>
            <a:r>
              <a:rPr lang="it-IT" dirty="0"/>
              <a:t>Mette in evidenza il valore culturale e morale delle traduzioni, ma si pronuncia sulla impossibilità del tradurre poesia. </a:t>
            </a:r>
          </a:p>
          <a:p>
            <a:r>
              <a:rPr lang="it-IT" dirty="0"/>
              <a:t>Si pronuncia similmente sulla filosofia e sui testi religiosi, che secondo </a:t>
            </a:r>
            <a:r>
              <a:rPr lang="it-IT" dirty="0" err="1"/>
              <a:t>Jahiz</a:t>
            </a:r>
            <a:r>
              <a:rPr lang="it-IT" dirty="0"/>
              <a:t> è difficilmente traducibile: «</a:t>
            </a:r>
            <a:r>
              <a:rPr lang="it-IT" dirty="0" err="1"/>
              <a:t>ll</a:t>
            </a:r>
            <a:r>
              <a:rPr lang="it-IT" dirty="0"/>
              <a:t> traduttore non può mai esprimere quel che ha detto il filosofo…» cit. Cassarino, p. 89 e 94. l’autore esplora il «</a:t>
            </a:r>
            <a:r>
              <a:rPr lang="it-IT" dirty="0" err="1"/>
              <a:t>lost</a:t>
            </a:r>
            <a:r>
              <a:rPr lang="it-IT" dirty="0"/>
              <a:t> in </a:t>
            </a:r>
            <a:r>
              <a:rPr lang="it-IT" dirty="0" err="1"/>
              <a:t>translation</a:t>
            </a:r>
            <a:r>
              <a:rPr lang="it-IT" dirty="0"/>
              <a:t>» nel processo di traduzione ed argomenta circa le doti del traduttore e il lavoro preparatorio ch’egli deve affrontare per non incorrere in errori.</a:t>
            </a:r>
          </a:p>
          <a:p>
            <a:r>
              <a:rPr lang="it-IT" dirty="0" err="1"/>
              <a:t>Jahiz</a:t>
            </a:r>
            <a:r>
              <a:rPr lang="it-IT" dirty="0"/>
              <a:t> argomenta anche sullo stato dei manoscritti e sul problema delle copie inesatte (Cassarino, p. 96)</a:t>
            </a:r>
          </a:p>
          <a:p>
            <a:endParaRPr lang="it-IT" dirty="0"/>
          </a:p>
        </p:txBody>
      </p:sp>
    </p:spTree>
    <p:extLst>
      <p:ext uri="{BB962C8B-B14F-4D97-AF65-F5344CB8AC3E}">
        <p14:creationId xmlns:p14="http://schemas.microsoft.com/office/powerpoint/2010/main" val="3763108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CA6241F-325B-4BEA-90DF-F999FA47821F}"/>
              </a:ext>
            </a:extLst>
          </p:cNvPr>
          <p:cNvSpPr>
            <a:spLocks noGrp="1"/>
          </p:cNvSpPr>
          <p:nvPr>
            <p:ph type="title"/>
          </p:nvPr>
        </p:nvSpPr>
        <p:spPr/>
        <p:txBody>
          <a:bodyPr>
            <a:normAutofit fontScale="90000"/>
          </a:bodyPr>
          <a:lstStyle/>
          <a:p>
            <a:r>
              <a:rPr lang="it-IT" dirty="0" err="1"/>
              <a:t>Ri</a:t>
            </a:r>
            <a:r>
              <a:rPr lang="it-IT" dirty="0"/>
              <a:t>-definizione dell’</a:t>
            </a:r>
            <a:r>
              <a:rPr lang="it-IT" dirty="0" err="1"/>
              <a:t>adab</a:t>
            </a:r>
            <a:r>
              <a:rPr lang="it-IT" dirty="0"/>
              <a:t> a partire da </a:t>
            </a:r>
            <a:r>
              <a:rPr lang="it-IT" dirty="0" err="1"/>
              <a:t>Jahiz</a:t>
            </a:r>
            <a:endParaRPr lang="it-IT" dirty="0"/>
          </a:p>
        </p:txBody>
      </p:sp>
      <p:sp>
        <p:nvSpPr>
          <p:cNvPr id="3" name="Segnaposto contenuto 2">
            <a:extLst>
              <a:ext uri="{FF2B5EF4-FFF2-40B4-BE49-F238E27FC236}">
                <a16:creationId xmlns:a16="http://schemas.microsoft.com/office/drawing/2014/main" id="{DC085747-874C-46BF-8ADF-54C4AA80D77A}"/>
              </a:ext>
            </a:extLst>
          </p:cNvPr>
          <p:cNvSpPr>
            <a:spLocks noGrp="1"/>
          </p:cNvSpPr>
          <p:nvPr>
            <p:ph idx="1"/>
          </p:nvPr>
        </p:nvSpPr>
        <p:spPr>
          <a:xfrm>
            <a:off x="460434" y="2327881"/>
            <a:ext cx="8229600" cy="4525963"/>
          </a:xfrm>
        </p:spPr>
        <p:txBody>
          <a:bodyPr>
            <a:normAutofit fontScale="92500" lnSpcReduction="20000"/>
          </a:bodyPr>
          <a:lstStyle/>
          <a:p>
            <a:r>
              <a:rPr lang="it-IT" dirty="0"/>
              <a:t>«L’</a:t>
            </a:r>
            <a:r>
              <a:rPr lang="it-IT" i="1" dirty="0" err="1"/>
              <a:t>adab</a:t>
            </a:r>
            <a:r>
              <a:rPr lang="it-IT" dirty="0"/>
              <a:t> può essere definito come un sistema letterario e culturale. [I due aggettivi «letterario» e «culturale» ] si estendono ben oltre la produzione delle belle lettere e includono testi di carattere religioso, giuridico, filosofico, scientifico che sono considerati fondamentali per la formazione di base dell’intellettuale arabo dalla fine del VII-inizio VIII secolo»</a:t>
            </a:r>
          </a:p>
          <a:p>
            <a:endParaRPr lang="it-IT" dirty="0"/>
          </a:p>
          <a:p>
            <a:pPr marL="0" indent="0">
              <a:buNone/>
            </a:pPr>
            <a:r>
              <a:rPr lang="it-IT" dirty="0"/>
              <a:t>Mirella Cassarino, </a:t>
            </a:r>
            <a:r>
              <a:rPr lang="it-IT" i="1" dirty="0"/>
              <a:t>Le notti di </a:t>
            </a:r>
            <a:r>
              <a:rPr lang="it-IT" i="1" dirty="0" err="1"/>
              <a:t>Tawhīdi</a:t>
            </a:r>
            <a:r>
              <a:rPr lang="it-IT" i="1" dirty="0"/>
              <a:t>. Variazioni sull’</a:t>
            </a:r>
            <a:r>
              <a:rPr lang="it-IT" i="1" dirty="0" err="1"/>
              <a:t>Adab</a:t>
            </a:r>
            <a:r>
              <a:rPr lang="it-IT" dirty="0"/>
              <a:t>, p. 30-31 (</a:t>
            </a:r>
            <a:r>
              <a:rPr lang="it-IT" dirty="0" err="1"/>
              <a:t>Adab</a:t>
            </a:r>
            <a:r>
              <a:rPr lang="it-IT" dirty="0"/>
              <a:t> come </a:t>
            </a:r>
            <a:r>
              <a:rPr lang="it-IT" i="1" dirty="0"/>
              <a:t>corpus</a:t>
            </a:r>
            <a:r>
              <a:rPr lang="it-IT" dirty="0"/>
              <a:t>) </a:t>
            </a:r>
          </a:p>
        </p:txBody>
      </p:sp>
    </p:spTree>
    <p:extLst>
      <p:ext uri="{BB962C8B-B14F-4D97-AF65-F5344CB8AC3E}">
        <p14:creationId xmlns:p14="http://schemas.microsoft.com/office/powerpoint/2010/main" val="1032075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6F4151-BF38-4FA8-AAEA-A54E0ADF93D7}"/>
              </a:ext>
            </a:extLst>
          </p:cNvPr>
          <p:cNvSpPr>
            <a:spLocks noGrp="1"/>
          </p:cNvSpPr>
          <p:nvPr>
            <p:ph type="title"/>
          </p:nvPr>
        </p:nvSpPr>
        <p:spPr>
          <a:xfrm>
            <a:off x="323528" y="229702"/>
            <a:ext cx="8136474" cy="1124712"/>
          </a:xfrm>
        </p:spPr>
        <p:txBody>
          <a:bodyPr>
            <a:normAutofit/>
          </a:bodyPr>
          <a:lstStyle/>
          <a:p>
            <a:r>
              <a:rPr lang="it-IT" sz="3300" dirty="0">
                <a:latin typeface="Calibri" panose="020F0502020204030204" pitchFamily="34" charset="0"/>
                <a:cs typeface="Calibri" panose="020F0502020204030204" pitchFamily="34" charset="0"/>
              </a:rPr>
              <a:t>La prima epoca abbaside (750-900)</a:t>
            </a:r>
            <a:endParaRPr lang="it-IT" sz="3300" i="1" dirty="0">
              <a:latin typeface="Calibri" panose="020F0502020204030204" pitchFamily="34" charset="0"/>
              <a:cs typeface="Calibri" panose="020F0502020204030204" pitchFamily="34" charset="0"/>
            </a:endParaRPr>
          </a:p>
        </p:txBody>
      </p:sp>
      <p:sp>
        <p:nvSpPr>
          <p:cNvPr id="4" name="Segnaposto contenuto 3">
            <a:extLst>
              <a:ext uri="{FF2B5EF4-FFF2-40B4-BE49-F238E27FC236}">
                <a16:creationId xmlns:a16="http://schemas.microsoft.com/office/drawing/2014/main" id="{35035AE1-E78D-4D6E-9A82-92B9A0C35408}"/>
              </a:ext>
            </a:extLst>
          </p:cNvPr>
          <p:cNvSpPr>
            <a:spLocks noGrp="1"/>
          </p:cNvSpPr>
          <p:nvPr>
            <p:ph sz="half" idx="1"/>
          </p:nvPr>
        </p:nvSpPr>
        <p:spPr>
          <a:xfrm>
            <a:off x="64597" y="2428623"/>
            <a:ext cx="6674947" cy="3576548"/>
          </a:xfrm>
        </p:spPr>
        <p:txBody>
          <a:bodyPr>
            <a:noAutofit/>
          </a:bodyPr>
          <a:lstStyle/>
          <a:p>
            <a:pPr marL="96012" lvl="1" indent="0" algn="just">
              <a:buNone/>
            </a:pPr>
            <a:r>
              <a:rPr lang="it-IT" sz="1650" dirty="0">
                <a:solidFill>
                  <a:srgbClr val="FF0000"/>
                </a:solidFill>
                <a:latin typeface="Calibri" panose="020F0502020204030204" pitchFamily="34" charset="0"/>
                <a:cs typeface="Calibri" panose="020F0502020204030204" pitchFamily="34" charset="0"/>
              </a:rPr>
              <a:t>ISTITUZIONI</a:t>
            </a:r>
          </a:p>
          <a:p>
            <a:pPr marL="342900" lvl="1" indent="0" algn="just">
              <a:buNone/>
            </a:pPr>
            <a:endParaRPr lang="it-IT" sz="2100" dirty="0">
              <a:latin typeface="Calibri" panose="020F0502020204030204" pitchFamily="34" charset="0"/>
              <a:cs typeface="Calibri" panose="020F0502020204030204" pitchFamily="34" charset="0"/>
            </a:endParaRPr>
          </a:p>
          <a:p>
            <a:pPr lvl="1" algn="just">
              <a:lnSpc>
                <a:spcPct val="100000"/>
              </a:lnSpc>
            </a:pPr>
            <a:r>
              <a:rPr lang="it-IT" sz="2100" dirty="0">
                <a:latin typeface="Calibri" panose="020F0502020204030204" pitchFamily="34" charset="0"/>
                <a:cs typeface="Calibri" panose="020F0502020204030204" pitchFamily="34" charset="0"/>
              </a:rPr>
              <a:t> i </a:t>
            </a:r>
            <a:r>
              <a:rPr lang="it-IT" sz="2100" b="1" i="1" dirty="0" err="1">
                <a:latin typeface="Calibri" panose="020F0502020204030204" pitchFamily="34" charset="0"/>
                <a:cs typeface="Calibri" panose="020F0502020204030204" pitchFamily="34" charset="0"/>
              </a:rPr>
              <a:t>diwān</a:t>
            </a:r>
            <a:r>
              <a:rPr lang="it-IT" sz="2100" dirty="0">
                <a:latin typeface="Calibri" panose="020F0502020204030204" pitchFamily="34" charset="0"/>
                <a:cs typeface="Calibri" panose="020F0502020204030204" pitchFamily="34" charset="0"/>
              </a:rPr>
              <a:t> (registro, ufficio, oggi diremo ministero):</a:t>
            </a:r>
          </a:p>
          <a:p>
            <a:pPr marL="342900" lvl="1" indent="0" algn="just">
              <a:buNone/>
            </a:pPr>
            <a:r>
              <a:rPr lang="it-IT" sz="2100" b="1" i="1" dirty="0" err="1">
                <a:latin typeface="Calibri" panose="020F0502020204030204" pitchFamily="34" charset="0"/>
                <a:cs typeface="Calibri" panose="020F0502020204030204" pitchFamily="34" charset="0"/>
              </a:rPr>
              <a:t>Es.diwan</a:t>
            </a:r>
            <a:r>
              <a:rPr lang="it-IT" sz="2100" b="1" i="1" dirty="0">
                <a:latin typeface="Calibri" panose="020F0502020204030204" pitchFamily="34" charset="0"/>
                <a:cs typeface="Calibri" panose="020F0502020204030204" pitchFamily="34" charset="0"/>
              </a:rPr>
              <a:t> al-</a:t>
            </a:r>
            <a:r>
              <a:rPr lang="it-IT" sz="2100" b="1" i="1" dirty="0" err="1">
                <a:latin typeface="Calibri" panose="020F0502020204030204" pitchFamily="34" charset="0"/>
                <a:cs typeface="Calibri" panose="020F0502020204030204" pitchFamily="34" charset="0"/>
              </a:rPr>
              <a:t>rasā’il</a:t>
            </a:r>
            <a:r>
              <a:rPr lang="it-IT" sz="2100" dirty="0">
                <a:latin typeface="Calibri" panose="020F0502020204030204" pitchFamily="34" charset="0"/>
                <a:cs typeface="Calibri" panose="020F0502020204030204" pitchFamily="34" charset="0"/>
              </a:rPr>
              <a:t> (cancelleria)  </a:t>
            </a:r>
            <a:r>
              <a:rPr lang="it-IT" sz="2100" dirty="0">
                <a:latin typeface="Calibri" panose="020F0502020204030204" pitchFamily="34" charset="0"/>
                <a:cs typeface="Calibri" panose="020F0502020204030204" pitchFamily="34" charset="0"/>
                <a:sym typeface="Wingdings" panose="05000000000000000000" pitchFamily="2" charset="2"/>
              </a:rPr>
              <a:t> figura del </a:t>
            </a:r>
            <a:r>
              <a:rPr lang="it-IT" sz="2100" b="1" i="1" dirty="0" err="1">
                <a:latin typeface="Calibri" panose="020F0502020204030204" pitchFamily="34" charset="0"/>
                <a:cs typeface="Calibri" panose="020F0502020204030204" pitchFamily="34" charset="0"/>
                <a:sym typeface="Wingdings" panose="05000000000000000000" pitchFamily="2" charset="2"/>
              </a:rPr>
              <a:t>kātib</a:t>
            </a:r>
            <a:r>
              <a:rPr lang="it-IT" sz="2100" dirty="0">
                <a:latin typeface="Calibri" panose="020F0502020204030204" pitchFamily="34" charset="0"/>
                <a:cs typeface="Calibri" panose="020F0502020204030204" pitchFamily="34" charset="0"/>
                <a:sym typeface="Wingdings" panose="05000000000000000000" pitchFamily="2" charset="2"/>
              </a:rPr>
              <a:t>: </a:t>
            </a:r>
            <a:r>
              <a:rPr lang="it-IT" sz="2100" dirty="0">
                <a:latin typeface="Calibri" panose="020F0502020204030204" pitchFamily="34" charset="0"/>
                <a:cs typeface="Calibri" panose="020F0502020204030204" pitchFamily="34" charset="0"/>
              </a:rPr>
              <a:t>ruolo importante anche nello sviluppo della letteratura (Ibn al-</a:t>
            </a:r>
            <a:r>
              <a:rPr lang="it-IT" sz="2100" dirty="0" err="1">
                <a:latin typeface="Calibri" panose="020F0502020204030204" pitchFamily="34" charset="0"/>
                <a:cs typeface="Calibri" panose="020F0502020204030204" pitchFamily="34" charset="0"/>
              </a:rPr>
              <a:t>Muqaffa</a:t>
            </a:r>
            <a:r>
              <a:rPr lang="it-IT" sz="2100" dirty="0">
                <a:latin typeface="Calibri" panose="020F0502020204030204" pitchFamily="34" charset="0"/>
                <a:cs typeface="Calibri" panose="020F0502020204030204" pitchFamily="34" charset="0"/>
              </a:rPr>
              <a:t>‘)</a:t>
            </a:r>
          </a:p>
          <a:p>
            <a:pPr lvl="1" algn="just">
              <a:lnSpc>
                <a:spcPct val="100000"/>
              </a:lnSpc>
            </a:pPr>
            <a:r>
              <a:rPr lang="it-IT" sz="2100" b="1" i="1" dirty="0">
                <a:latin typeface="Calibri" panose="020F0502020204030204" pitchFamily="34" charset="0"/>
                <a:cs typeface="Calibri" panose="020F0502020204030204" pitchFamily="34" charset="0"/>
              </a:rPr>
              <a:t>al-</a:t>
            </a:r>
            <a:r>
              <a:rPr lang="it-IT" sz="2100" b="1" i="1" dirty="0" err="1">
                <a:latin typeface="Calibri" panose="020F0502020204030204" pitchFamily="34" charset="0"/>
                <a:cs typeface="Calibri" panose="020F0502020204030204" pitchFamily="34" charset="0"/>
              </a:rPr>
              <a:t>ḫarağ</a:t>
            </a:r>
            <a:r>
              <a:rPr lang="it-IT" sz="2100" dirty="0">
                <a:latin typeface="Calibri" panose="020F0502020204030204" pitchFamily="34" charset="0"/>
                <a:cs typeface="Calibri" panose="020F0502020204030204" pitchFamily="34" charset="0"/>
              </a:rPr>
              <a:t> (esazione del fisco, in particolare della tassa fondiaria)</a:t>
            </a:r>
          </a:p>
          <a:p>
            <a:pPr lvl="1" algn="just">
              <a:lnSpc>
                <a:spcPct val="100000"/>
              </a:lnSpc>
            </a:pPr>
            <a:r>
              <a:rPr lang="it-IT" sz="2100" b="1" i="1" dirty="0">
                <a:latin typeface="Calibri" panose="020F0502020204030204" pitchFamily="34" charset="0"/>
                <a:cs typeface="Calibri" panose="020F0502020204030204" pitchFamily="34" charset="0"/>
              </a:rPr>
              <a:t>al-</a:t>
            </a:r>
            <a:r>
              <a:rPr lang="it-IT" sz="2100" b="1" i="1" dirty="0" err="1">
                <a:latin typeface="Calibri" panose="020F0502020204030204" pitchFamily="34" charset="0"/>
                <a:cs typeface="Calibri" panose="020F0502020204030204" pitchFamily="34" charset="0"/>
              </a:rPr>
              <a:t>ğayš</a:t>
            </a:r>
            <a:r>
              <a:rPr lang="it-IT" sz="2100" b="1" dirty="0">
                <a:latin typeface="Calibri" panose="020F0502020204030204" pitchFamily="34" charset="0"/>
                <a:cs typeface="Calibri" panose="020F0502020204030204" pitchFamily="34" charset="0"/>
              </a:rPr>
              <a:t> </a:t>
            </a:r>
            <a:r>
              <a:rPr lang="it-IT" sz="2100" dirty="0">
                <a:latin typeface="Calibri" panose="020F0502020204030204" pitchFamily="34" charset="0"/>
                <a:cs typeface="Calibri" panose="020F0502020204030204" pitchFamily="34" charset="0"/>
              </a:rPr>
              <a:t>(esercito, soprattutto di difesa dei confini)</a:t>
            </a:r>
          </a:p>
          <a:p>
            <a:pPr lvl="1" algn="just">
              <a:lnSpc>
                <a:spcPct val="100000"/>
              </a:lnSpc>
              <a:buFont typeface="Wingdings" panose="05000000000000000000" pitchFamily="2" charset="2"/>
              <a:buChar char="Ø"/>
            </a:pPr>
            <a:endParaRPr lang="it-IT" sz="1500" dirty="0">
              <a:latin typeface="Calibri" panose="020F0502020204030204" pitchFamily="34" charset="0"/>
              <a:cs typeface="Calibri" panose="020F0502020204030204" pitchFamily="34" charset="0"/>
            </a:endParaRPr>
          </a:p>
          <a:p>
            <a:pPr marL="96012" lvl="1" indent="0" algn="just">
              <a:buNone/>
            </a:pPr>
            <a:endParaRPr lang="it-IT" sz="1500" dirty="0">
              <a:latin typeface="Calibri" panose="020F0502020204030204" pitchFamily="34" charset="0"/>
              <a:cs typeface="Calibri" panose="020F0502020204030204" pitchFamily="34" charset="0"/>
            </a:endParaRPr>
          </a:p>
        </p:txBody>
      </p:sp>
      <p:pic>
        <p:nvPicPr>
          <p:cNvPr id="3" name="Picture 3">
            <a:extLst>
              <a:ext uri="{FF2B5EF4-FFF2-40B4-BE49-F238E27FC236}">
                <a16:creationId xmlns:a16="http://schemas.microsoft.com/office/drawing/2014/main" id="{2CB76358-E729-129C-7F96-1699C79AE8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9544" y="1455615"/>
            <a:ext cx="1982586" cy="194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asellaDiTesto 5">
            <a:extLst>
              <a:ext uri="{FF2B5EF4-FFF2-40B4-BE49-F238E27FC236}">
                <a16:creationId xmlns:a16="http://schemas.microsoft.com/office/drawing/2014/main" id="{295D1E18-D331-1C73-5898-67CDCE4EA52D}"/>
              </a:ext>
            </a:extLst>
          </p:cNvPr>
          <p:cNvSpPr txBox="1"/>
          <p:nvPr/>
        </p:nvSpPr>
        <p:spPr>
          <a:xfrm>
            <a:off x="6792712" y="3974524"/>
            <a:ext cx="2147627" cy="507831"/>
          </a:xfrm>
          <a:prstGeom prst="rect">
            <a:avLst/>
          </a:prstGeom>
          <a:noFill/>
        </p:spPr>
        <p:txBody>
          <a:bodyPr wrap="square" rtlCol="0">
            <a:spAutoFit/>
          </a:bodyPr>
          <a:lstStyle/>
          <a:p>
            <a:r>
              <a:rPr lang="it-IT" sz="1350" dirty="0"/>
              <a:t>Moschea di Samarra</a:t>
            </a:r>
          </a:p>
          <a:p>
            <a:r>
              <a:rPr lang="it-IT" sz="1350" dirty="0"/>
              <a:t>Al </a:t>
            </a:r>
            <a:r>
              <a:rPr lang="it-IT" sz="1350" dirty="0" err="1"/>
              <a:t>Mutawakkil</a:t>
            </a:r>
            <a:r>
              <a:rPr lang="it-IT" sz="1350" dirty="0"/>
              <a:t> 850 </a:t>
            </a:r>
            <a:r>
              <a:rPr lang="it-IT" sz="1350" dirty="0" err="1"/>
              <a:t>cca</a:t>
            </a:r>
            <a:r>
              <a:rPr lang="it-IT" sz="1350" dirty="0"/>
              <a:t>.</a:t>
            </a:r>
          </a:p>
        </p:txBody>
      </p:sp>
    </p:spTree>
    <p:extLst>
      <p:ext uri="{BB962C8B-B14F-4D97-AF65-F5344CB8AC3E}">
        <p14:creationId xmlns:p14="http://schemas.microsoft.com/office/powerpoint/2010/main" val="13319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9B6A90-9CB7-481B-B40F-ACCBC1DF1F0F}"/>
              </a:ext>
            </a:extLst>
          </p:cNvPr>
          <p:cNvSpPr>
            <a:spLocks noGrp="1"/>
          </p:cNvSpPr>
          <p:nvPr>
            <p:ph type="title"/>
          </p:nvPr>
        </p:nvSpPr>
        <p:spPr/>
        <p:txBody>
          <a:bodyPr/>
          <a:lstStyle/>
          <a:p>
            <a:r>
              <a:rPr lang="it-IT" sz="3300" dirty="0">
                <a:latin typeface="Calibri" panose="020F0502020204030204" pitchFamily="34" charset="0"/>
                <a:cs typeface="Calibri" panose="020F0502020204030204" pitchFamily="34" charset="0"/>
              </a:rPr>
              <a:t>La prima epoca abbaside (750-900)</a:t>
            </a:r>
            <a:endParaRPr lang="it-IT" dirty="0"/>
          </a:p>
        </p:txBody>
      </p:sp>
      <p:sp>
        <p:nvSpPr>
          <p:cNvPr id="3" name="Segnaposto contenuto 2">
            <a:extLst>
              <a:ext uri="{FF2B5EF4-FFF2-40B4-BE49-F238E27FC236}">
                <a16:creationId xmlns:a16="http://schemas.microsoft.com/office/drawing/2014/main" id="{603C8ACA-7FEB-49C9-AE95-D89664736E38}"/>
              </a:ext>
            </a:extLst>
          </p:cNvPr>
          <p:cNvSpPr>
            <a:spLocks noGrp="1"/>
          </p:cNvSpPr>
          <p:nvPr>
            <p:ph sz="half" idx="1"/>
          </p:nvPr>
        </p:nvSpPr>
        <p:spPr>
          <a:xfrm>
            <a:off x="415437" y="1969294"/>
            <a:ext cx="8313127" cy="5636170"/>
          </a:xfrm>
        </p:spPr>
        <p:txBody>
          <a:bodyPr>
            <a:normAutofit fontScale="77500" lnSpcReduction="20000"/>
          </a:bodyPr>
          <a:lstStyle/>
          <a:p>
            <a:pPr marL="0" indent="0">
              <a:buNone/>
            </a:pPr>
            <a:r>
              <a:rPr lang="it-IT" dirty="0">
                <a:solidFill>
                  <a:srgbClr val="FF0000"/>
                </a:solidFill>
              </a:rPr>
              <a:t>FENOMENI SOCIALI (cfr. Leonardo Capezzone, p. 60)</a:t>
            </a:r>
          </a:p>
          <a:p>
            <a:pPr marL="0" indent="0">
              <a:buNone/>
            </a:pPr>
            <a:endParaRPr lang="it-IT" dirty="0"/>
          </a:p>
          <a:p>
            <a:pPr marL="0" indent="0">
              <a:buNone/>
            </a:pPr>
            <a:r>
              <a:rPr lang="it-IT" u="sng" dirty="0"/>
              <a:t>Detribalizzazione</a:t>
            </a:r>
            <a:r>
              <a:rPr lang="it-IT" dirty="0"/>
              <a:t> : fenomeno che si afferma in parallelo con sedentarizzazione urbanizzazione. Implica che l’appartenenza di gruppo non sia più determinata dalla dinastia di origine ma dalla città di provenienza e dalle relazioni interpersonali che si realizzano nel nuovo ambiente cittadino.</a:t>
            </a:r>
          </a:p>
          <a:p>
            <a:pPr marL="0" indent="0">
              <a:buNone/>
            </a:pPr>
            <a:endParaRPr lang="it-IT" dirty="0"/>
          </a:p>
          <a:p>
            <a:pPr marL="0" indent="0">
              <a:buNone/>
            </a:pPr>
            <a:r>
              <a:rPr lang="it-IT" u="sng" dirty="0"/>
              <a:t>Demilitarizzazione</a:t>
            </a:r>
            <a:r>
              <a:rPr lang="it-IT" dirty="0"/>
              <a:t>:  si forma una società civile, gradualmente «liberata» dal compito del combattere, che viene affidato a mercenari.</a:t>
            </a:r>
          </a:p>
          <a:p>
            <a:pPr marL="0" indent="0">
              <a:buNone/>
            </a:pPr>
            <a:endParaRPr lang="it-IT" dirty="0"/>
          </a:p>
          <a:p>
            <a:pPr marL="0" indent="0">
              <a:buNone/>
            </a:pPr>
            <a:endParaRPr lang="it-IT" dirty="0"/>
          </a:p>
          <a:p>
            <a:pPr marL="0" indent="0">
              <a:buNone/>
            </a:pPr>
            <a:r>
              <a:rPr lang="it-IT" u="sng" dirty="0"/>
              <a:t>Aumento dell’accesso all’educazione </a:t>
            </a:r>
            <a:r>
              <a:rPr lang="it-IT" dirty="0"/>
              <a:t>da parte di tutta la popolazione.</a:t>
            </a:r>
          </a:p>
          <a:p>
            <a:pPr marL="0" indent="0">
              <a:buNone/>
            </a:pPr>
            <a:r>
              <a:rPr lang="it-IT" dirty="0"/>
              <a:t>Importanti innovazioni tecnologiche: es: opera di irrigazione nella Mesopotamia. </a:t>
            </a:r>
          </a:p>
          <a:p>
            <a:pPr marL="0" indent="0">
              <a:buNone/>
            </a:pPr>
            <a:endParaRPr lang="it-IT" dirty="0"/>
          </a:p>
        </p:txBody>
      </p:sp>
    </p:spTree>
    <p:extLst>
      <p:ext uri="{BB962C8B-B14F-4D97-AF65-F5344CB8AC3E}">
        <p14:creationId xmlns:p14="http://schemas.microsoft.com/office/powerpoint/2010/main" val="2519429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6A6BAAA-0EBD-44B8-BB2B-54338619F2F3}"/>
              </a:ext>
            </a:extLst>
          </p:cNvPr>
          <p:cNvSpPr>
            <a:spLocks noGrp="1"/>
          </p:cNvSpPr>
          <p:nvPr>
            <p:ph type="title"/>
          </p:nvPr>
        </p:nvSpPr>
        <p:spPr/>
        <p:txBody>
          <a:bodyPr>
            <a:normAutofit fontScale="90000"/>
          </a:bodyPr>
          <a:lstStyle/>
          <a:p>
            <a:r>
              <a:rPr lang="it-IT" sz="3000" b="1" dirty="0">
                <a:solidFill>
                  <a:srgbClr val="FF0000"/>
                </a:solidFill>
              </a:rPr>
              <a:t>CLIMA CULTURALE caratterizzato da dibattiti culturali, teologici e filosofici</a:t>
            </a:r>
            <a:br>
              <a:rPr lang="it-IT" sz="3000" b="1" dirty="0"/>
            </a:br>
            <a:br>
              <a:rPr lang="it-IT" sz="3000" b="1" dirty="0"/>
            </a:br>
            <a:r>
              <a:rPr lang="it-IT" sz="3000" b="1" dirty="0"/>
              <a:t>1- il fenomeno della </a:t>
            </a:r>
            <a:r>
              <a:rPr lang="it-IT" sz="3000" b="1" dirty="0" err="1"/>
              <a:t>Shu‘ūbiyya</a:t>
            </a:r>
            <a:endParaRPr lang="it-IT" dirty="0"/>
          </a:p>
        </p:txBody>
      </p:sp>
      <p:sp>
        <p:nvSpPr>
          <p:cNvPr id="3" name="Segnaposto contenuto 2">
            <a:extLst>
              <a:ext uri="{FF2B5EF4-FFF2-40B4-BE49-F238E27FC236}">
                <a16:creationId xmlns:a16="http://schemas.microsoft.com/office/drawing/2014/main" id="{87C76219-CF43-4570-906C-78D34B2B4C03}"/>
              </a:ext>
            </a:extLst>
          </p:cNvPr>
          <p:cNvSpPr>
            <a:spLocks noGrp="1"/>
          </p:cNvSpPr>
          <p:nvPr>
            <p:ph sz="half" idx="1"/>
          </p:nvPr>
        </p:nvSpPr>
        <p:spPr>
          <a:xfrm>
            <a:off x="628650" y="2226468"/>
            <a:ext cx="8335736" cy="4631531"/>
          </a:xfrm>
        </p:spPr>
        <p:txBody>
          <a:bodyPr>
            <a:normAutofit fontScale="85000" lnSpcReduction="20000"/>
          </a:bodyPr>
          <a:lstStyle/>
          <a:p>
            <a:endParaRPr lang="it-IT" dirty="0"/>
          </a:p>
          <a:p>
            <a:r>
              <a:rPr lang="it-IT" dirty="0"/>
              <a:t>Durante il califfato Abbaside, particolarmente cosmopolita, nasce il movimento della </a:t>
            </a:r>
            <a:r>
              <a:rPr lang="it-IT" b="1" i="1" dirty="0" err="1"/>
              <a:t>shu‘</a:t>
            </a:r>
            <a:r>
              <a:rPr lang="it-IT" sz="2100" b="1" i="1" dirty="0" err="1"/>
              <a:t>ū</a:t>
            </a:r>
            <a:r>
              <a:rPr lang="it-IT" b="1" i="1" dirty="0" err="1"/>
              <a:t>biyya</a:t>
            </a:r>
            <a:r>
              <a:rPr lang="it-IT" b="1" i="1" dirty="0"/>
              <a:t> </a:t>
            </a:r>
            <a:r>
              <a:rPr lang="it-IT" i="1" dirty="0"/>
              <a:t>(</a:t>
            </a:r>
            <a:r>
              <a:rPr lang="it-IT" i="1" dirty="0" err="1"/>
              <a:t>sha</a:t>
            </a:r>
            <a:r>
              <a:rPr lang="it-IT" i="1" dirty="0"/>
              <a:t> ‘b, «popolo»)</a:t>
            </a:r>
            <a:r>
              <a:rPr lang="it-IT" dirty="0"/>
              <a:t>, che rivendicava da parte dei musulmani di stirpe non araba PARITA’  di diritti rispetto agli arabi.</a:t>
            </a:r>
          </a:p>
          <a:p>
            <a:r>
              <a:rPr lang="it-IT" dirty="0"/>
              <a:t>Tra gli esponenti del movimento, vi era chi affermava la superiorità della cultura sasanide</a:t>
            </a:r>
          </a:p>
          <a:p>
            <a:r>
              <a:rPr lang="it-IT" dirty="0"/>
              <a:t>N.B: La tradizione ci fa pervenire solo confutazioni (NON formulazioni) delle idee della </a:t>
            </a:r>
            <a:r>
              <a:rPr lang="it-IT" dirty="0" err="1"/>
              <a:t>Shu‘ubiyya</a:t>
            </a:r>
            <a:endParaRPr lang="it-IT" dirty="0"/>
          </a:p>
          <a:p>
            <a:r>
              <a:rPr lang="it-IT" dirty="0"/>
              <a:t>Le opere di </a:t>
            </a:r>
            <a:r>
              <a:rPr lang="it-IT" i="1" dirty="0" err="1"/>
              <a:t>Adab</a:t>
            </a:r>
            <a:r>
              <a:rPr lang="it-IT" dirty="0"/>
              <a:t> (al-</a:t>
            </a:r>
            <a:r>
              <a:rPr lang="it-IT" dirty="0" err="1"/>
              <a:t>Jahiz</a:t>
            </a:r>
            <a:r>
              <a:rPr lang="it-IT" dirty="0"/>
              <a:t>) risentono di questo dibattito  e contribuiscono alla tendenza, derivante dal movimento della </a:t>
            </a:r>
            <a:r>
              <a:rPr lang="it-IT" dirty="0" err="1"/>
              <a:t>Sh.</a:t>
            </a:r>
            <a:r>
              <a:rPr lang="it-IT" dirty="0"/>
              <a:t>, di  </a:t>
            </a:r>
            <a:r>
              <a:rPr lang="it-IT" u="sng" dirty="0"/>
              <a:t>rendere il passato </a:t>
            </a:r>
            <a:r>
              <a:rPr lang="it-IT" u="sng" dirty="0" err="1"/>
              <a:t>dell’arabia</a:t>
            </a:r>
            <a:r>
              <a:rPr lang="it-IT" u="sng" dirty="0"/>
              <a:t> preislamica come un passato mitico condiviso da tutti i musulmani</a:t>
            </a:r>
            <a:r>
              <a:rPr lang="it-IT" dirty="0"/>
              <a:t>.</a:t>
            </a:r>
          </a:p>
        </p:txBody>
      </p:sp>
    </p:spTree>
    <p:extLst>
      <p:ext uri="{BB962C8B-B14F-4D97-AF65-F5344CB8AC3E}">
        <p14:creationId xmlns:p14="http://schemas.microsoft.com/office/powerpoint/2010/main" val="3998717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587A86-710C-43C9-8A3F-3286A61EE02D}"/>
              </a:ext>
            </a:extLst>
          </p:cNvPr>
          <p:cNvSpPr>
            <a:spLocks noGrp="1"/>
          </p:cNvSpPr>
          <p:nvPr>
            <p:ph type="title"/>
          </p:nvPr>
        </p:nvSpPr>
        <p:spPr/>
        <p:txBody>
          <a:bodyPr>
            <a:normAutofit fontScale="90000"/>
          </a:bodyPr>
          <a:lstStyle/>
          <a:p>
            <a:r>
              <a:rPr lang="it-IT" sz="3300" b="1" dirty="0">
                <a:solidFill>
                  <a:srgbClr val="FF0000"/>
                </a:solidFill>
              </a:rPr>
              <a:t>CLIMA CULTURALE </a:t>
            </a:r>
            <a:br>
              <a:rPr lang="it-IT" sz="3300" b="1" dirty="0"/>
            </a:br>
            <a:br>
              <a:rPr lang="it-IT" sz="3300" b="1" dirty="0"/>
            </a:br>
            <a:r>
              <a:rPr lang="it-IT" sz="3300" b="1" dirty="0"/>
              <a:t>2- Mu ‘</a:t>
            </a:r>
            <a:r>
              <a:rPr lang="it-IT" sz="3300" b="1" dirty="0" err="1"/>
              <a:t>tazila</a:t>
            </a:r>
            <a:r>
              <a:rPr lang="it-IT" sz="3300" b="1" dirty="0"/>
              <a:t> (nasce nel VIII secolo ma prosegue fino al XI)</a:t>
            </a:r>
            <a:endParaRPr lang="it-IT" dirty="0"/>
          </a:p>
        </p:txBody>
      </p:sp>
      <p:sp>
        <p:nvSpPr>
          <p:cNvPr id="3" name="Segnaposto contenuto 2">
            <a:extLst>
              <a:ext uri="{FF2B5EF4-FFF2-40B4-BE49-F238E27FC236}">
                <a16:creationId xmlns:a16="http://schemas.microsoft.com/office/drawing/2014/main" id="{6325FF7F-39BC-41D9-AF9D-0499E99B8005}"/>
              </a:ext>
            </a:extLst>
          </p:cNvPr>
          <p:cNvSpPr>
            <a:spLocks noGrp="1"/>
          </p:cNvSpPr>
          <p:nvPr>
            <p:ph sz="half" idx="1"/>
          </p:nvPr>
        </p:nvSpPr>
        <p:spPr>
          <a:xfrm>
            <a:off x="628650" y="2226469"/>
            <a:ext cx="8174648" cy="3263504"/>
          </a:xfrm>
        </p:spPr>
        <p:txBody>
          <a:bodyPr>
            <a:normAutofit/>
          </a:bodyPr>
          <a:lstStyle/>
          <a:p>
            <a:endParaRPr lang="it-IT" dirty="0"/>
          </a:p>
          <a:p>
            <a:endParaRPr lang="it-IT" dirty="0"/>
          </a:p>
        </p:txBody>
      </p:sp>
      <p:sp>
        <p:nvSpPr>
          <p:cNvPr id="5" name="Segnaposto contenuto 3">
            <a:extLst>
              <a:ext uri="{FF2B5EF4-FFF2-40B4-BE49-F238E27FC236}">
                <a16:creationId xmlns:a16="http://schemas.microsoft.com/office/drawing/2014/main" id="{C7671559-EEE3-487C-BFF0-C061DC435F04}"/>
              </a:ext>
            </a:extLst>
          </p:cNvPr>
          <p:cNvSpPr>
            <a:spLocks noGrp="1"/>
          </p:cNvSpPr>
          <p:nvPr>
            <p:ph sz="half" idx="2"/>
          </p:nvPr>
        </p:nvSpPr>
        <p:spPr>
          <a:xfrm>
            <a:off x="457200" y="2463402"/>
            <a:ext cx="8346098" cy="4394598"/>
          </a:xfrm>
        </p:spPr>
        <p:txBody>
          <a:bodyPr>
            <a:normAutofit/>
          </a:bodyPr>
          <a:lstStyle/>
          <a:p>
            <a:pPr marL="582930" lvl="5" indent="0" algn="just">
              <a:buNone/>
            </a:pPr>
            <a:r>
              <a:rPr lang="it-IT" sz="2100" dirty="0">
                <a:latin typeface="Calibri" panose="020F0502020204030204" pitchFamily="34" charset="0"/>
                <a:cs typeface="Calibri" panose="020F0502020204030204" pitchFamily="34" charset="0"/>
              </a:rPr>
              <a:t>La dottrina mutazilita sosteneva </a:t>
            </a:r>
            <a:r>
              <a:rPr lang="it-IT" sz="2100" b="1" dirty="0">
                <a:latin typeface="Calibri" panose="020F0502020204030204" pitchFamily="34" charset="0"/>
                <a:cs typeface="Calibri" panose="020F0502020204030204" pitchFamily="34" charset="0"/>
              </a:rPr>
              <a:t>l’assoluta trascendenza di Dio </a:t>
            </a:r>
            <a:r>
              <a:rPr lang="it-IT" sz="2100" dirty="0">
                <a:latin typeface="Calibri" panose="020F0502020204030204" pitchFamily="34" charset="0"/>
                <a:cs typeface="Calibri" panose="020F0502020204030204" pitchFamily="34" charset="0"/>
              </a:rPr>
              <a:t>e ne respingeva qualunque rappresentazione antropomorfa.</a:t>
            </a:r>
          </a:p>
          <a:p>
            <a:pPr marL="582930" lvl="5" indent="0" algn="just">
              <a:buNone/>
            </a:pPr>
            <a:r>
              <a:rPr lang="it-IT" sz="2100" dirty="0">
                <a:latin typeface="Calibri" panose="020F0502020204030204" pitchFamily="34" charset="0"/>
                <a:cs typeface="Calibri" panose="020F0502020204030204" pitchFamily="34" charset="0"/>
              </a:rPr>
              <a:t>	-Tutte le immagini concrete presenti nel Corano e riferite a Dio</a:t>
            </a:r>
            <a:r>
              <a:rPr lang="it-IT" sz="2100" b="1" dirty="0">
                <a:latin typeface="Calibri" panose="020F0502020204030204" pitchFamily="34" charset="0"/>
                <a:cs typeface="Calibri" panose="020F0502020204030204" pitchFamily="34" charset="0"/>
              </a:rPr>
              <a:t> </a:t>
            </a:r>
            <a:r>
              <a:rPr lang="it-IT" sz="2100" dirty="0">
                <a:latin typeface="Calibri" panose="020F0502020204030204" pitchFamily="34" charset="0"/>
                <a:cs typeface="Calibri" panose="020F0502020204030204" pitchFamily="34" charset="0"/>
              </a:rPr>
              <a:t>(mano, occhio) andavano per loro </a:t>
            </a:r>
            <a:r>
              <a:rPr lang="it-IT" sz="2100" b="1" dirty="0">
                <a:latin typeface="Calibri" panose="020F0502020204030204" pitchFamily="34" charset="0"/>
                <a:cs typeface="Calibri" panose="020F0502020204030204" pitchFamily="34" charset="0"/>
              </a:rPr>
              <a:t>lette</a:t>
            </a:r>
            <a:r>
              <a:rPr lang="it-IT" sz="2100" dirty="0">
                <a:latin typeface="Calibri" panose="020F0502020204030204" pitchFamily="34" charset="0"/>
                <a:cs typeface="Calibri" panose="020F0502020204030204" pitchFamily="34" charset="0"/>
              </a:rPr>
              <a:t> </a:t>
            </a:r>
            <a:r>
              <a:rPr lang="it-IT" sz="2100" b="1" dirty="0">
                <a:latin typeface="Calibri" panose="020F0502020204030204" pitchFamily="34" charset="0"/>
                <a:cs typeface="Calibri" panose="020F0502020204030204" pitchFamily="34" charset="0"/>
              </a:rPr>
              <a:t>in maniera simbolica</a:t>
            </a:r>
            <a:r>
              <a:rPr lang="it-IT" sz="2100" dirty="0">
                <a:latin typeface="Calibri" panose="020F0502020204030204" pitchFamily="34" charset="0"/>
                <a:cs typeface="Calibri" panose="020F0502020204030204" pitchFamily="34" charset="0"/>
              </a:rPr>
              <a:t> e servivano a rendere più comprensibili concetti astratti.</a:t>
            </a:r>
          </a:p>
          <a:p>
            <a:pPr marL="582930" lvl="5" indent="0" algn="just">
              <a:buNone/>
            </a:pPr>
            <a:r>
              <a:rPr lang="it-IT" sz="2100" dirty="0">
                <a:latin typeface="Calibri" panose="020F0502020204030204" pitchFamily="34" charset="0"/>
                <a:cs typeface="Calibri" panose="020F0502020204030204" pitchFamily="34" charset="0"/>
              </a:rPr>
              <a:t>- Il Corano era Creato: questo fi posto come dogma dal Califfo al </a:t>
            </a:r>
            <a:r>
              <a:rPr lang="it-IT" sz="2100" dirty="0" err="1">
                <a:latin typeface="Calibri" panose="020F0502020204030204" pitchFamily="34" charset="0"/>
                <a:cs typeface="Calibri" panose="020F0502020204030204" pitchFamily="34" charset="0"/>
              </a:rPr>
              <a:t>Ma’mun</a:t>
            </a:r>
            <a:r>
              <a:rPr lang="it-IT" sz="2100" dirty="0">
                <a:latin typeface="Calibri" panose="020F0502020204030204" pitchFamily="34" charset="0"/>
                <a:cs typeface="Calibri" panose="020F0502020204030204" pitchFamily="34" charset="0"/>
              </a:rPr>
              <a:t> (</a:t>
            </a:r>
            <a:r>
              <a:rPr lang="it-IT" sz="2100" dirty="0" err="1">
                <a:latin typeface="Calibri" panose="020F0502020204030204" pitchFamily="34" charset="0"/>
                <a:cs typeface="Calibri" panose="020F0502020204030204" pitchFamily="34" charset="0"/>
              </a:rPr>
              <a:t>cfr</a:t>
            </a:r>
            <a:r>
              <a:rPr lang="it-IT" sz="2100" dirty="0">
                <a:latin typeface="Calibri" panose="020F0502020204030204" pitchFamily="34" charset="0"/>
                <a:cs typeface="Calibri" panose="020F0502020204030204" pitchFamily="34" charset="0"/>
              </a:rPr>
              <a:t> Capezzone, p. 85).</a:t>
            </a:r>
          </a:p>
          <a:p>
            <a:pPr marL="582930" lvl="5" indent="0" algn="just">
              <a:buNone/>
            </a:pPr>
            <a:r>
              <a:rPr lang="it-IT" sz="2100" dirty="0">
                <a:latin typeface="Calibri" panose="020F0502020204030204" pitchFamily="34" charset="0"/>
                <a:cs typeface="Calibri" panose="020F0502020204030204" pitchFamily="34" charset="0"/>
              </a:rPr>
              <a:t> </a:t>
            </a:r>
            <a:r>
              <a:rPr lang="it-IT" sz="2100" b="1" dirty="0">
                <a:highlight>
                  <a:srgbClr val="FFFF00"/>
                </a:highlight>
                <a:latin typeface="Calibri" panose="020F0502020204030204" pitchFamily="34" charset="0"/>
                <a:cs typeface="Calibri" panose="020F0502020204030204" pitchFamily="34" charset="0"/>
              </a:rPr>
              <a:t>In ambito letterario questo ha portato alla valorizzazione delle figure retoriche </a:t>
            </a:r>
            <a:r>
              <a:rPr lang="it-IT" sz="2100" dirty="0">
                <a:highlight>
                  <a:srgbClr val="FFFF00"/>
                </a:highlight>
                <a:latin typeface="Calibri" panose="020F0502020204030204" pitchFamily="34" charset="0"/>
                <a:cs typeface="Calibri" panose="020F0502020204030204" pitchFamily="34" charset="0"/>
              </a:rPr>
              <a:t>(</a:t>
            </a:r>
            <a:r>
              <a:rPr lang="it-IT" sz="2100" i="1" dirty="0" err="1">
                <a:highlight>
                  <a:srgbClr val="FFFF00"/>
                </a:highlight>
                <a:latin typeface="Calibri" panose="020F0502020204030204" pitchFamily="34" charset="0"/>
                <a:cs typeface="Calibri" panose="020F0502020204030204" pitchFamily="34" charset="0"/>
              </a:rPr>
              <a:t>badī</a:t>
            </a:r>
            <a:r>
              <a:rPr lang="it-IT" sz="2100" i="1" dirty="0">
                <a:highlight>
                  <a:srgbClr val="FFFF00"/>
                </a:highlight>
                <a:latin typeface="Calibri" panose="020F0502020204030204" pitchFamily="34" charset="0"/>
                <a:cs typeface="Calibri" panose="020F0502020204030204" pitchFamily="34" charset="0"/>
              </a:rPr>
              <a:t>‘</a:t>
            </a:r>
            <a:r>
              <a:rPr lang="it-IT" sz="2100" dirty="0">
                <a:highlight>
                  <a:srgbClr val="FFFF00"/>
                </a:highlight>
                <a:latin typeface="Calibri" panose="020F0502020204030204" pitchFamily="34" charset="0"/>
                <a:cs typeface="Calibri" panose="020F0502020204030204" pitchFamily="34" charset="0"/>
              </a:rPr>
              <a:t>) come metafore e analogie. </a:t>
            </a:r>
            <a:endParaRPr lang="ar-SY" sz="2100" dirty="0">
              <a:highlight>
                <a:srgbClr val="FFFF00"/>
              </a:highlight>
              <a:latin typeface="Calibri" panose="020F0502020204030204" pitchFamily="34" charset="0"/>
              <a:cs typeface="Calibri" panose="020F0502020204030204" pitchFamily="34" charset="0"/>
            </a:endParaRPr>
          </a:p>
          <a:p>
            <a:pPr marL="582930" lvl="5" indent="0" algn="just">
              <a:buNone/>
            </a:pPr>
            <a:endParaRPr lang="it-IT" sz="2100" dirty="0">
              <a:latin typeface="Calibri" panose="020F0502020204030204" pitchFamily="34" charset="0"/>
              <a:cs typeface="Calibri" panose="020F0502020204030204" pitchFamily="34" charset="0"/>
            </a:endParaRPr>
          </a:p>
          <a:p>
            <a:endParaRPr lang="it-IT" dirty="0"/>
          </a:p>
        </p:txBody>
      </p:sp>
    </p:spTree>
    <p:extLst>
      <p:ext uri="{BB962C8B-B14F-4D97-AF65-F5344CB8AC3E}">
        <p14:creationId xmlns:p14="http://schemas.microsoft.com/office/powerpoint/2010/main" val="2472151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F6F4151-BF38-4FA8-AAEA-A54E0ADF93D7}"/>
              </a:ext>
            </a:extLst>
          </p:cNvPr>
          <p:cNvSpPr>
            <a:spLocks noGrp="1"/>
          </p:cNvSpPr>
          <p:nvPr>
            <p:ph type="title"/>
          </p:nvPr>
        </p:nvSpPr>
        <p:spPr>
          <a:xfrm>
            <a:off x="1042416" y="621792"/>
            <a:ext cx="8313761" cy="1124712"/>
          </a:xfrm>
        </p:spPr>
        <p:txBody>
          <a:bodyPr>
            <a:normAutofit/>
          </a:bodyPr>
          <a:lstStyle/>
          <a:p>
            <a:r>
              <a:rPr lang="it-IT" sz="3300" dirty="0">
                <a:latin typeface="Calibri" panose="020F0502020204030204" pitchFamily="34" charset="0"/>
                <a:cs typeface="Calibri" panose="020F0502020204030204" pitchFamily="34" charset="0"/>
              </a:rPr>
              <a:t>Letteratura della Prima fase Abbaside</a:t>
            </a:r>
          </a:p>
        </p:txBody>
      </p:sp>
      <p:sp>
        <p:nvSpPr>
          <p:cNvPr id="4" name="Segnaposto contenuto 3">
            <a:extLst>
              <a:ext uri="{FF2B5EF4-FFF2-40B4-BE49-F238E27FC236}">
                <a16:creationId xmlns:a16="http://schemas.microsoft.com/office/drawing/2014/main" id="{35035AE1-E78D-4D6E-9A82-92B9A0C35408}"/>
              </a:ext>
            </a:extLst>
          </p:cNvPr>
          <p:cNvSpPr>
            <a:spLocks noGrp="1"/>
          </p:cNvSpPr>
          <p:nvPr>
            <p:ph sz="half" idx="1"/>
          </p:nvPr>
        </p:nvSpPr>
        <p:spPr>
          <a:xfrm>
            <a:off x="763834" y="2201152"/>
            <a:ext cx="8140736" cy="4468208"/>
          </a:xfrm>
        </p:spPr>
        <p:txBody>
          <a:bodyPr>
            <a:noAutofit/>
          </a:bodyPr>
          <a:lstStyle/>
          <a:p>
            <a:pPr marL="457200" lvl="1" indent="0" algn="just">
              <a:buNone/>
            </a:pPr>
            <a:r>
              <a:rPr lang="it-IT" dirty="0">
                <a:latin typeface="Calibri" panose="020F0502020204030204" pitchFamily="34" charset="0"/>
                <a:cs typeface="Calibri" panose="020F0502020204030204" pitchFamily="34" charset="0"/>
              </a:rPr>
              <a:t>Poesia </a:t>
            </a:r>
          </a:p>
          <a:p>
            <a:pPr lvl="1" algn="just"/>
            <a:endParaRPr lang="it-IT" dirty="0">
              <a:latin typeface="Calibri" panose="020F0502020204030204" pitchFamily="34" charset="0"/>
              <a:cs typeface="Calibri" panose="020F0502020204030204" pitchFamily="34" charset="0"/>
            </a:endParaRPr>
          </a:p>
          <a:p>
            <a:pPr lvl="1" algn="just"/>
            <a:endParaRPr lang="it-IT" dirty="0">
              <a:latin typeface="Calibri" panose="020F0502020204030204" pitchFamily="34" charset="0"/>
              <a:cs typeface="Calibri" panose="020F0502020204030204" pitchFamily="34" charset="0"/>
            </a:endParaRPr>
          </a:p>
          <a:p>
            <a:pPr lvl="1" algn="just"/>
            <a:endParaRPr lang="it-IT" dirty="0">
              <a:latin typeface="Calibri" panose="020F0502020204030204" pitchFamily="34" charset="0"/>
              <a:cs typeface="Calibri" panose="020F0502020204030204" pitchFamily="34" charset="0"/>
            </a:endParaRPr>
          </a:p>
          <a:p>
            <a:pPr lvl="1" algn="just"/>
            <a:endParaRPr lang="it-IT" dirty="0">
              <a:latin typeface="Calibri" panose="020F0502020204030204" pitchFamily="34" charset="0"/>
              <a:cs typeface="Calibri" panose="020F0502020204030204" pitchFamily="34" charset="0"/>
            </a:endParaRPr>
          </a:p>
          <a:p>
            <a:pPr lvl="1" algn="just"/>
            <a:endParaRPr lang="it-IT" dirty="0">
              <a:latin typeface="Calibri" panose="020F0502020204030204" pitchFamily="34" charset="0"/>
              <a:cs typeface="Calibri" panose="020F0502020204030204" pitchFamily="34" charset="0"/>
            </a:endParaRPr>
          </a:p>
          <a:p>
            <a:pPr lvl="1" algn="just"/>
            <a:endParaRPr lang="it-IT" dirty="0">
              <a:latin typeface="Calibri" panose="020F0502020204030204" pitchFamily="34" charset="0"/>
              <a:cs typeface="Calibri" panose="020F0502020204030204" pitchFamily="34" charset="0"/>
            </a:endParaRPr>
          </a:p>
          <a:p>
            <a:pPr marL="342900" lvl="1" indent="0" algn="just">
              <a:buNone/>
            </a:pPr>
            <a:r>
              <a:rPr lang="it-IT" dirty="0">
                <a:latin typeface="Calibri" panose="020F0502020204030204" pitchFamily="34" charset="0"/>
                <a:cs typeface="Calibri" panose="020F0502020204030204" pitchFamily="34" charset="0"/>
              </a:rPr>
              <a:t> </a:t>
            </a:r>
          </a:p>
          <a:p>
            <a:pPr lvl="1" algn="just"/>
            <a:endParaRPr lang="it-IT" dirty="0">
              <a:latin typeface="Calibri" panose="020F0502020204030204" pitchFamily="34" charset="0"/>
              <a:cs typeface="Calibri" panose="020F0502020204030204" pitchFamily="34" charset="0"/>
            </a:endParaRPr>
          </a:p>
        </p:txBody>
      </p:sp>
      <p:sp>
        <p:nvSpPr>
          <p:cNvPr id="5" name="Segnaposto contenuto 3">
            <a:extLst>
              <a:ext uri="{FF2B5EF4-FFF2-40B4-BE49-F238E27FC236}">
                <a16:creationId xmlns:a16="http://schemas.microsoft.com/office/drawing/2014/main" id="{C0CEB2EE-581C-4C2E-8069-0B8E21373B70}"/>
              </a:ext>
            </a:extLst>
          </p:cNvPr>
          <p:cNvSpPr txBox="1">
            <a:spLocks/>
          </p:cNvSpPr>
          <p:nvPr/>
        </p:nvSpPr>
        <p:spPr>
          <a:xfrm>
            <a:off x="3440430" y="1588614"/>
            <a:ext cx="3114675" cy="53980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pPr>
            <a:endParaRPr lang="it-IT" sz="900" b="1" dirty="0">
              <a:latin typeface="Calibri" panose="020F0502020204030204" pitchFamily="34" charset="0"/>
              <a:cs typeface="Calibri" panose="020F0502020204030204" pitchFamily="34" charset="0"/>
            </a:endParaRPr>
          </a:p>
          <a:p>
            <a:pPr algn="just">
              <a:lnSpc>
                <a:spcPct val="100000"/>
              </a:lnSpc>
            </a:pPr>
            <a:endParaRPr lang="it-IT" sz="900" b="1" dirty="0">
              <a:latin typeface="Calibri" panose="020F0502020204030204" pitchFamily="34" charset="0"/>
              <a:cs typeface="Calibri" panose="020F0502020204030204" pitchFamily="34" charset="0"/>
            </a:endParaRPr>
          </a:p>
          <a:p>
            <a:pPr algn="just">
              <a:lnSpc>
                <a:spcPct val="100000"/>
              </a:lnSpc>
            </a:pPr>
            <a:endParaRPr lang="it-IT" sz="900" b="1" dirty="0">
              <a:latin typeface="Calibri" panose="020F0502020204030204" pitchFamily="34" charset="0"/>
              <a:cs typeface="Calibri" panose="020F0502020204030204" pitchFamily="34" charset="0"/>
            </a:endParaRPr>
          </a:p>
          <a:p>
            <a:pPr algn="just">
              <a:lnSpc>
                <a:spcPct val="100000"/>
              </a:lnSpc>
            </a:pPr>
            <a:r>
              <a:rPr lang="it-IT" sz="900" b="1" dirty="0">
                <a:latin typeface="Calibri" panose="020F0502020204030204" pitchFamily="34" charset="0"/>
                <a:cs typeface="Calibri" panose="020F0502020204030204" pitchFamily="34" charset="0"/>
              </a:rPr>
              <a:t>al-‘</a:t>
            </a:r>
            <a:r>
              <a:rPr lang="it-IT" sz="900" b="1" dirty="0" err="1">
                <a:latin typeface="Calibri" panose="020F0502020204030204" pitchFamily="34" charset="0"/>
                <a:cs typeface="Calibri" panose="020F0502020204030204" pitchFamily="34" charset="0"/>
              </a:rPr>
              <a:t>Abbās</a:t>
            </a:r>
            <a:r>
              <a:rPr lang="it-IT" sz="900" b="1" dirty="0">
                <a:latin typeface="Calibri" panose="020F0502020204030204" pitchFamily="34" charset="0"/>
                <a:cs typeface="Calibri" panose="020F0502020204030204" pitchFamily="34" charset="0"/>
              </a:rPr>
              <a:t> </a:t>
            </a:r>
            <a:r>
              <a:rPr lang="it-IT" sz="900" b="1" dirty="0" err="1">
                <a:latin typeface="Calibri" panose="020F0502020204030204" pitchFamily="34" charset="0"/>
                <a:cs typeface="Calibri" panose="020F0502020204030204" pitchFamily="34" charset="0"/>
              </a:rPr>
              <a:t>ibn</a:t>
            </a:r>
            <a:r>
              <a:rPr lang="it-IT" sz="900" b="1" dirty="0">
                <a:latin typeface="Calibri" panose="020F0502020204030204" pitchFamily="34" charset="0"/>
                <a:cs typeface="Calibri" panose="020F0502020204030204" pitchFamily="34" charset="0"/>
              </a:rPr>
              <a:t> </a:t>
            </a:r>
            <a:r>
              <a:rPr lang="it-IT" sz="900" b="1" dirty="0" err="1">
                <a:latin typeface="Calibri" panose="020F0502020204030204" pitchFamily="34" charset="0"/>
                <a:cs typeface="Calibri" panose="020F0502020204030204" pitchFamily="34" charset="0"/>
              </a:rPr>
              <a:t>Aḥnaf</a:t>
            </a:r>
            <a:r>
              <a:rPr lang="it-IT" sz="900" dirty="0">
                <a:latin typeface="Calibri" panose="020F0502020204030204" pitchFamily="34" charset="0"/>
                <a:cs typeface="Calibri" panose="020F0502020204030204" pitchFamily="34" charset="0"/>
              </a:rPr>
              <a:t> </a:t>
            </a:r>
            <a:r>
              <a:rPr lang="it-IT" sz="900" b="1" dirty="0">
                <a:latin typeface="Calibri" panose="020F0502020204030204" pitchFamily="34" charset="0"/>
                <a:cs typeface="Calibri" panose="020F0502020204030204" pitchFamily="34" charset="0"/>
              </a:rPr>
              <a:t>(750-808) </a:t>
            </a:r>
            <a:endParaRPr lang="it-IT" sz="900" dirty="0">
              <a:latin typeface="Calibri" panose="020F0502020204030204" pitchFamily="34" charset="0"/>
              <a:cs typeface="Calibri" panose="020F0502020204030204" pitchFamily="34" charset="0"/>
            </a:endParaRPr>
          </a:p>
          <a:p>
            <a:pPr marL="130302" lvl="1" indent="0" algn="just">
              <a:lnSpc>
                <a:spcPct val="100000"/>
              </a:lnSpc>
              <a:buNone/>
            </a:pPr>
            <a:r>
              <a:rPr lang="it-IT" sz="900" dirty="0">
                <a:latin typeface="Calibri" panose="020F0502020204030204" pitchFamily="34" charset="0"/>
                <a:cs typeface="Calibri" panose="020F0502020204030204" pitchFamily="34" charset="0"/>
              </a:rPr>
              <a:t>Alla corte di </a:t>
            </a:r>
            <a:r>
              <a:rPr lang="it-IT" sz="900" dirty="0" err="1">
                <a:latin typeface="Calibri" panose="020F0502020204030204" pitchFamily="34" charset="0"/>
                <a:cs typeface="Calibri" panose="020F0502020204030204" pitchFamily="34" charset="0"/>
              </a:rPr>
              <a:t>Hārūn</a:t>
            </a:r>
            <a:r>
              <a:rPr lang="it-IT" sz="900" dirty="0">
                <a:latin typeface="Calibri" panose="020F0502020204030204" pitchFamily="34" charset="0"/>
                <a:cs typeface="Calibri" panose="020F0502020204030204" pitchFamily="34" charset="0"/>
              </a:rPr>
              <a:t> al-</a:t>
            </a:r>
            <a:r>
              <a:rPr lang="it-IT" sz="900" dirty="0" err="1">
                <a:latin typeface="Calibri" panose="020F0502020204030204" pitchFamily="34" charset="0"/>
                <a:cs typeface="Calibri" panose="020F0502020204030204" pitchFamily="34" charset="0"/>
              </a:rPr>
              <a:t>Rašīd</a:t>
            </a:r>
            <a:r>
              <a:rPr lang="it-IT" sz="900" dirty="0">
                <a:latin typeface="Calibri" panose="020F0502020204030204" pitchFamily="34" charset="0"/>
                <a:cs typeface="Calibri" panose="020F0502020204030204" pitchFamily="34" charset="0"/>
              </a:rPr>
              <a:t> e sotto i </a:t>
            </a:r>
            <a:r>
              <a:rPr lang="it-IT" sz="900" dirty="0" err="1">
                <a:latin typeface="Calibri" panose="020F0502020204030204" pitchFamily="34" charset="0"/>
                <a:cs typeface="Calibri" panose="020F0502020204030204" pitchFamily="34" charset="0"/>
              </a:rPr>
              <a:t>barmecidi</a:t>
            </a:r>
            <a:r>
              <a:rPr lang="it-IT" sz="900" dirty="0">
                <a:latin typeface="Calibri" panose="020F0502020204030204" pitchFamily="34" charset="0"/>
                <a:cs typeface="Calibri" panose="020F0502020204030204" pitchFamily="34" charset="0"/>
              </a:rPr>
              <a:t>; elegia amorosa («amor cortese»).</a:t>
            </a:r>
          </a:p>
          <a:p>
            <a:pPr algn="just">
              <a:lnSpc>
                <a:spcPct val="100000"/>
              </a:lnSpc>
            </a:pPr>
            <a:r>
              <a:rPr lang="it-IT" sz="900" b="1" dirty="0" err="1">
                <a:latin typeface="Calibri" panose="020F0502020204030204" pitchFamily="34" charset="0"/>
                <a:cs typeface="Calibri" panose="020F0502020204030204" pitchFamily="34" charset="0"/>
              </a:rPr>
              <a:t>Abū</a:t>
            </a:r>
            <a:r>
              <a:rPr lang="it-IT" sz="900" b="1" dirty="0">
                <a:latin typeface="Calibri" panose="020F0502020204030204" pitchFamily="34" charset="0"/>
                <a:cs typeface="Calibri" panose="020F0502020204030204" pitchFamily="34" charset="0"/>
              </a:rPr>
              <a:t> </a:t>
            </a:r>
            <a:r>
              <a:rPr lang="it-IT" sz="900" b="1" dirty="0" err="1">
                <a:latin typeface="Calibri" panose="020F0502020204030204" pitchFamily="34" charset="0"/>
                <a:cs typeface="Calibri" panose="020F0502020204030204" pitchFamily="34" charset="0"/>
              </a:rPr>
              <a:t>Nuwās</a:t>
            </a:r>
            <a:r>
              <a:rPr lang="it-IT" sz="900" b="1" dirty="0">
                <a:latin typeface="Calibri" panose="020F0502020204030204" pitchFamily="34" charset="0"/>
                <a:cs typeface="Calibri" panose="020F0502020204030204" pitchFamily="34" charset="0"/>
              </a:rPr>
              <a:t> (747/762 – 815)</a:t>
            </a:r>
          </a:p>
          <a:p>
            <a:pPr marL="130302" lvl="1" indent="0" algn="just">
              <a:lnSpc>
                <a:spcPct val="100000"/>
              </a:lnSpc>
              <a:buNone/>
            </a:pPr>
            <a:r>
              <a:rPr lang="it-IT" sz="900" dirty="0">
                <a:latin typeface="Calibri" panose="020F0502020204030204" pitchFamily="34" charset="0"/>
                <a:cs typeface="Calibri" panose="020F0502020204030204" pitchFamily="34" charset="0"/>
              </a:rPr>
              <a:t>Creò nuovi generi autonomi come la poesia di caccia (</a:t>
            </a:r>
            <a:r>
              <a:rPr lang="it-IT" sz="900" b="1" i="1" dirty="0" err="1">
                <a:latin typeface="Calibri" panose="020F0502020204030204" pitchFamily="34" charset="0"/>
                <a:cs typeface="Calibri" panose="020F0502020204030204" pitchFamily="34" charset="0"/>
              </a:rPr>
              <a:t>tradiyya</a:t>
            </a:r>
            <a:r>
              <a:rPr lang="it-IT" sz="900" dirty="0">
                <a:latin typeface="Calibri" panose="020F0502020204030204" pitchFamily="34" charset="0"/>
                <a:cs typeface="Calibri" panose="020F0502020204030204" pitchFamily="34" charset="0"/>
              </a:rPr>
              <a:t>), la poesia bacchica (</a:t>
            </a:r>
            <a:r>
              <a:rPr lang="it-IT" sz="900" b="1" i="1" dirty="0" err="1">
                <a:latin typeface="Calibri" panose="020F0502020204030204" pitchFamily="34" charset="0"/>
                <a:cs typeface="Calibri" panose="020F0502020204030204" pitchFamily="34" charset="0"/>
              </a:rPr>
              <a:t>ḫamriyya</a:t>
            </a:r>
            <a:r>
              <a:rPr lang="it-IT" sz="900" dirty="0">
                <a:latin typeface="Calibri" panose="020F0502020204030204" pitchFamily="34" charset="0"/>
                <a:cs typeface="Calibri" panose="020F0502020204030204" pitchFamily="34" charset="0"/>
              </a:rPr>
              <a:t>), la poesia d’amore omosessuale (</a:t>
            </a:r>
            <a:r>
              <a:rPr lang="it-IT" sz="900" b="1" i="1" dirty="0" err="1">
                <a:latin typeface="Calibri" panose="020F0502020204030204" pitchFamily="34" charset="0"/>
                <a:cs typeface="Calibri" panose="020F0502020204030204" pitchFamily="34" charset="0"/>
              </a:rPr>
              <a:t>ġazāl</a:t>
            </a:r>
            <a:r>
              <a:rPr lang="it-IT" sz="900" b="1" i="1" dirty="0">
                <a:latin typeface="Calibri" panose="020F0502020204030204" pitchFamily="34" charset="0"/>
                <a:cs typeface="Calibri" panose="020F0502020204030204" pitchFamily="34" charset="0"/>
              </a:rPr>
              <a:t> </a:t>
            </a:r>
            <a:r>
              <a:rPr lang="it-IT" sz="900" b="1" i="1" dirty="0" err="1">
                <a:latin typeface="Calibri" panose="020F0502020204030204" pitchFamily="34" charset="0"/>
                <a:cs typeface="Calibri" panose="020F0502020204030204" pitchFamily="34" charset="0"/>
              </a:rPr>
              <a:t>muḏakkar</a:t>
            </a:r>
            <a:r>
              <a:rPr lang="it-IT" sz="900" dirty="0">
                <a:latin typeface="Calibri" panose="020F0502020204030204" pitchFamily="34" charset="0"/>
                <a:cs typeface="Calibri" panose="020F0502020204030204" pitchFamily="34" charset="0"/>
              </a:rPr>
              <a:t>); contaminazione del lessico con termini persiani o greci.</a:t>
            </a:r>
            <a:endParaRPr lang="it-IT" sz="900" b="1" i="1" dirty="0">
              <a:latin typeface="Calibri" panose="020F0502020204030204" pitchFamily="34" charset="0"/>
              <a:cs typeface="Calibri" panose="020F0502020204030204" pitchFamily="34" charset="0"/>
            </a:endParaRPr>
          </a:p>
          <a:p>
            <a:pPr algn="just">
              <a:lnSpc>
                <a:spcPct val="100000"/>
              </a:lnSpc>
            </a:pPr>
            <a:r>
              <a:rPr lang="it-IT" sz="900" b="1" dirty="0" err="1">
                <a:latin typeface="Calibri" panose="020F0502020204030204" pitchFamily="34" charset="0"/>
                <a:cs typeface="Calibri" panose="020F0502020204030204" pitchFamily="34" charset="0"/>
              </a:rPr>
              <a:t>Abū</a:t>
            </a:r>
            <a:r>
              <a:rPr lang="it-IT" sz="900" b="1" dirty="0">
                <a:latin typeface="Calibri" panose="020F0502020204030204" pitchFamily="34" charset="0"/>
                <a:cs typeface="Calibri" panose="020F0502020204030204" pitchFamily="34" charset="0"/>
              </a:rPr>
              <a:t> ‘l-‘</a:t>
            </a:r>
            <a:r>
              <a:rPr lang="it-IT" sz="900" b="1" dirty="0" err="1">
                <a:latin typeface="Calibri" panose="020F0502020204030204" pitchFamily="34" charset="0"/>
                <a:cs typeface="Calibri" panose="020F0502020204030204" pitchFamily="34" charset="0"/>
              </a:rPr>
              <a:t>Atāhiya</a:t>
            </a:r>
            <a:r>
              <a:rPr lang="it-IT" sz="900" b="1" dirty="0">
                <a:latin typeface="Calibri" panose="020F0502020204030204" pitchFamily="34" charset="0"/>
                <a:cs typeface="Calibri" panose="020F0502020204030204" pitchFamily="34" charset="0"/>
              </a:rPr>
              <a:t> (748-828)</a:t>
            </a:r>
          </a:p>
          <a:p>
            <a:pPr marL="130302" lvl="1" indent="0" algn="just">
              <a:lnSpc>
                <a:spcPct val="100000"/>
              </a:lnSpc>
              <a:buNone/>
            </a:pPr>
            <a:r>
              <a:rPr lang="it-IT" sz="900" b="1" i="1" dirty="0" err="1">
                <a:latin typeface="Calibri" panose="020F0502020204030204" pitchFamily="34" charset="0"/>
                <a:cs typeface="Calibri" panose="020F0502020204030204" pitchFamily="34" charset="0"/>
              </a:rPr>
              <a:t>Zuhdiyyāt</a:t>
            </a:r>
            <a:r>
              <a:rPr lang="it-IT" sz="900" dirty="0">
                <a:latin typeface="Calibri" panose="020F0502020204030204" pitchFamily="34" charset="0"/>
                <a:cs typeface="Calibri" panose="020F0502020204030204" pitchFamily="34" charset="0"/>
              </a:rPr>
              <a:t> con versi brevi e dal tono sentenzioso. Accampamento abbandonato diventa distacco dalla vita terrena.</a:t>
            </a:r>
          </a:p>
          <a:p>
            <a:pPr algn="just">
              <a:lnSpc>
                <a:spcPct val="100000"/>
              </a:lnSpc>
            </a:pPr>
            <a:r>
              <a:rPr lang="it-IT" sz="900" b="1" dirty="0" err="1">
                <a:latin typeface="Calibri" panose="020F0502020204030204" pitchFamily="34" charset="0"/>
                <a:cs typeface="Calibri" panose="020F0502020204030204" pitchFamily="34" charset="0"/>
              </a:rPr>
              <a:t>Bashshār</a:t>
            </a:r>
            <a:r>
              <a:rPr lang="it-IT" sz="900" b="1" dirty="0">
                <a:latin typeface="Calibri" panose="020F0502020204030204" pitchFamily="34" charset="0"/>
                <a:cs typeface="Calibri" panose="020F0502020204030204" pitchFamily="34" charset="0"/>
              </a:rPr>
              <a:t> </a:t>
            </a:r>
            <a:r>
              <a:rPr lang="it-IT" sz="900" b="1" dirty="0" err="1">
                <a:latin typeface="Calibri" panose="020F0502020204030204" pitchFamily="34" charset="0"/>
                <a:cs typeface="Calibri" panose="020F0502020204030204" pitchFamily="34" charset="0"/>
              </a:rPr>
              <a:t>ibn</a:t>
            </a:r>
            <a:r>
              <a:rPr lang="it-IT" sz="900" b="1" dirty="0">
                <a:latin typeface="Calibri" panose="020F0502020204030204" pitchFamily="34" charset="0"/>
                <a:cs typeface="Calibri" panose="020F0502020204030204" pitchFamily="34" charset="0"/>
              </a:rPr>
              <a:t> </a:t>
            </a:r>
            <a:r>
              <a:rPr lang="it-IT" sz="900" b="1" dirty="0" err="1">
                <a:latin typeface="Calibri" panose="020F0502020204030204" pitchFamily="34" charset="0"/>
                <a:cs typeface="Calibri" panose="020F0502020204030204" pitchFamily="34" charset="0"/>
              </a:rPr>
              <a:t>Burd</a:t>
            </a:r>
            <a:r>
              <a:rPr lang="it-IT" sz="900" b="1" dirty="0">
                <a:latin typeface="Calibri" panose="020F0502020204030204" pitchFamily="34" charset="0"/>
                <a:cs typeface="Calibri" panose="020F0502020204030204" pitchFamily="34" charset="0"/>
              </a:rPr>
              <a:t> (m. 784) </a:t>
            </a:r>
            <a:r>
              <a:rPr lang="it-IT" sz="900" dirty="0">
                <a:latin typeface="Calibri" panose="020F0502020204030204" pitchFamily="34" charset="0"/>
                <a:cs typeface="Calibri" panose="020F0502020204030204" pitchFamily="34" charset="0"/>
              </a:rPr>
              <a:t>il primo che racconta di un viaggio via mare; le sue poesie erano spesso messe in musica.</a:t>
            </a:r>
          </a:p>
          <a:p>
            <a:pPr algn="l"/>
            <a:r>
              <a:rPr lang="it-IT" sz="900" b="1" dirty="0" err="1">
                <a:latin typeface="Calibri" panose="020F0502020204030204" pitchFamily="34" charset="0"/>
                <a:cs typeface="Calibri" panose="020F0502020204030204" pitchFamily="34" charset="0"/>
              </a:rPr>
              <a:t>Abū</a:t>
            </a:r>
            <a:r>
              <a:rPr lang="it-IT" sz="900" b="1" dirty="0">
                <a:latin typeface="Calibri" panose="020F0502020204030204" pitchFamily="34" charset="0"/>
                <a:cs typeface="Calibri" panose="020F0502020204030204" pitchFamily="34" charset="0"/>
              </a:rPr>
              <a:t> </a:t>
            </a:r>
            <a:r>
              <a:rPr lang="it-IT" sz="900" b="1" dirty="0" err="1">
                <a:latin typeface="Calibri" panose="020F0502020204030204" pitchFamily="34" charset="0"/>
                <a:cs typeface="Calibri" panose="020F0502020204030204" pitchFamily="34" charset="0"/>
              </a:rPr>
              <a:t>Tammām</a:t>
            </a:r>
            <a:r>
              <a:rPr lang="it-IT" sz="900" dirty="0">
                <a:latin typeface="Calibri" panose="020F0502020204030204" pitchFamily="34" charset="0"/>
                <a:cs typeface="Calibri" panose="020F0502020204030204" pitchFamily="34" charset="0"/>
              </a:rPr>
              <a:t> </a:t>
            </a:r>
            <a:r>
              <a:rPr lang="it-IT" sz="900" b="1" dirty="0">
                <a:latin typeface="Calibri" panose="020F0502020204030204" pitchFamily="34" charset="0"/>
                <a:cs typeface="Calibri" panose="020F0502020204030204" pitchFamily="34" charset="0"/>
              </a:rPr>
              <a:t>(m. 845) </a:t>
            </a:r>
            <a:r>
              <a:rPr lang="it-IT" sz="900" dirty="0">
                <a:latin typeface="Calibri" panose="020F0502020204030204" pitchFamily="34" charset="0"/>
                <a:cs typeface="Calibri" panose="020F0502020204030204" pitchFamily="34" charset="0"/>
              </a:rPr>
              <a:t>poeta</a:t>
            </a:r>
            <a:r>
              <a:rPr lang="it-IT" sz="900" b="1" dirty="0">
                <a:latin typeface="Calibri" panose="020F0502020204030204" pitchFamily="34" charset="0"/>
                <a:cs typeface="Calibri" panose="020F0502020204030204" pitchFamily="34" charset="0"/>
              </a:rPr>
              <a:t> alla corte del califfo abbaside al-</a:t>
            </a:r>
            <a:r>
              <a:rPr lang="it-IT" sz="900" b="1" dirty="0" err="1">
                <a:latin typeface="Calibri" panose="020F0502020204030204" pitchFamily="34" charset="0"/>
                <a:cs typeface="Calibri" panose="020F0502020204030204" pitchFamily="34" charset="0"/>
              </a:rPr>
              <a:t>Mu‘tasim</a:t>
            </a:r>
            <a:r>
              <a:rPr lang="it-IT" sz="900" b="1" dirty="0">
                <a:latin typeface="Calibri" panose="020F0502020204030204" pitchFamily="34" charset="0"/>
                <a:cs typeface="Calibri" panose="020F0502020204030204" pitchFamily="34" charset="0"/>
              </a:rPr>
              <a:t>  . </a:t>
            </a:r>
            <a:r>
              <a:rPr lang="it-IT" sz="900" dirty="0">
                <a:latin typeface="Calibri" panose="020F0502020204030204" pitchFamily="34" charset="0"/>
                <a:cs typeface="Calibri" panose="020F0502020204030204" pitchFamily="34" charset="0"/>
              </a:rPr>
              <a:t>Scrive componimenti intitolati </a:t>
            </a:r>
            <a:r>
              <a:rPr lang="it-IT" sz="750" i="1" dirty="0" err="1">
                <a:solidFill>
                  <a:srgbClr val="202122"/>
                </a:solidFill>
                <a:latin typeface="Arial" panose="020B0604020202020204" pitchFamily="34" charset="0"/>
              </a:rPr>
              <a:t>Ḥamāsa</a:t>
            </a:r>
            <a:r>
              <a:rPr lang="it-IT" sz="750" dirty="0">
                <a:solidFill>
                  <a:srgbClr val="202122"/>
                </a:solidFill>
                <a:latin typeface="Arial" panose="020B0604020202020204" pitchFamily="34" charset="0"/>
              </a:rPr>
              <a:t>. Le </a:t>
            </a:r>
            <a:r>
              <a:rPr lang="it-IT" sz="750" i="1" dirty="0" err="1">
                <a:solidFill>
                  <a:srgbClr val="202122"/>
                </a:solidFill>
                <a:latin typeface="Arial" panose="020B0604020202020204" pitchFamily="34" charset="0"/>
              </a:rPr>
              <a:t>Ḥamāsa</a:t>
            </a:r>
            <a:r>
              <a:rPr lang="it-IT" sz="750" dirty="0">
                <a:solidFill>
                  <a:srgbClr val="202122"/>
                </a:solidFill>
                <a:latin typeface="Arial" panose="020B0604020202020204" pitchFamily="34" charset="0"/>
              </a:rPr>
              <a:t> (in arabo, "Esortazioni")</a:t>
            </a:r>
          </a:p>
          <a:p>
            <a:pPr algn="just">
              <a:lnSpc>
                <a:spcPct val="100000"/>
              </a:lnSpc>
            </a:pPr>
            <a:r>
              <a:rPr lang="it-IT" sz="900" b="1" dirty="0">
                <a:latin typeface="Calibri" panose="020F0502020204030204" pitchFamily="34" charset="0"/>
                <a:cs typeface="Calibri" panose="020F0502020204030204" pitchFamily="34" charset="0"/>
              </a:rPr>
              <a:t>al-</a:t>
            </a:r>
            <a:r>
              <a:rPr lang="it-IT" sz="900" b="1" dirty="0" err="1">
                <a:latin typeface="Calibri" panose="020F0502020204030204" pitchFamily="34" charset="0"/>
                <a:cs typeface="Calibri" panose="020F0502020204030204" pitchFamily="34" charset="0"/>
              </a:rPr>
              <a:t>Buḥturī</a:t>
            </a:r>
            <a:r>
              <a:rPr lang="it-IT" sz="900" b="1" dirty="0">
                <a:latin typeface="Calibri" panose="020F0502020204030204" pitchFamily="34" charset="0"/>
                <a:cs typeface="Calibri" panose="020F0502020204030204" pitchFamily="34" charset="0"/>
              </a:rPr>
              <a:t> (m. 897) </a:t>
            </a:r>
            <a:r>
              <a:rPr lang="it-IT" sz="900" dirty="0">
                <a:latin typeface="Calibri" panose="020F0502020204030204" pitchFamily="34" charset="0"/>
                <a:cs typeface="Calibri" panose="020F0502020204030204" pitchFamily="34" charset="0"/>
              </a:rPr>
              <a:t>poeta amico di Abu </a:t>
            </a:r>
            <a:r>
              <a:rPr lang="it-IT" sz="900" dirty="0" err="1">
                <a:latin typeface="Calibri" panose="020F0502020204030204" pitchFamily="34" charset="0"/>
                <a:cs typeface="Calibri" panose="020F0502020204030204" pitchFamily="34" charset="0"/>
              </a:rPr>
              <a:t>Tammam</a:t>
            </a:r>
            <a:r>
              <a:rPr lang="it-IT" sz="900" dirty="0">
                <a:latin typeface="Calibri" panose="020F0502020204030204" pitchFamily="34" charset="0"/>
                <a:cs typeface="Calibri" panose="020F0502020204030204" pitchFamily="34" charset="0"/>
              </a:rPr>
              <a:t>, lo </a:t>
            </a:r>
            <a:r>
              <a:rPr lang="it-IT" sz="900" dirty="0" err="1">
                <a:latin typeface="Calibri" panose="020F0502020204030204" pitchFamily="34" charset="0"/>
                <a:cs typeface="Calibri" panose="020F0502020204030204" pitchFamily="34" charset="0"/>
              </a:rPr>
              <a:t>seguiì</a:t>
            </a:r>
            <a:r>
              <a:rPr lang="it-IT" sz="900" dirty="0">
                <a:latin typeface="Calibri" panose="020F0502020204030204" pitchFamily="34" charset="0"/>
                <a:cs typeface="Calibri" panose="020F0502020204030204" pitchFamily="34" charset="0"/>
              </a:rPr>
              <a:t> a Baghdad dove si distinse come panegirista. </a:t>
            </a:r>
          </a:p>
        </p:txBody>
      </p:sp>
      <p:cxnSp>
        <p:nvCxnSpPr>
          <p:cNvPr id="6" name="Connettore 2 5">
            <a:extLst>
              <a:ext uri="{FF2B5EF4-FFF2-40B4-BE49-F238E27FC236}">
                <a16:creationId xmlns:a16="http://schemas.microsoft.com/office/drawing/2014/main" id="{552A6C2B-F7AB-457A-9E5D-C2117A9C63F3}"/>
              </a:ext>
            </a:extLst>
          </p:cNvPr>
          <p:cNvCxnSpPr>
            <a:cxnSpLocks/>
          </p:cNvCxnSpPr>
          <p:nvPr/>
        </p:nvCxnSpPr>
        <p:spPr>
          <a:xfrm>
            <a:off x="2171700" y="2343150"/>
            <a:ext cx="112585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Connettore 2 9">
            <a:extLst>
              <a:ext uri="{FF2B5EF4-FFF2-40B4-BE49-F238E27FC236}">
                <a16:creationId xmlns:a16="http://schemas.microsoft.com/office/drawing/2014/main" id="{6A6CD126-D022-4978-90B8-1299A0434E0B}"/>
              </a:ext>
            </a:extLst>
          </p:cNvPr>
          <p:cNvCxnSpPr>
            <a:cxnSpLocks/>
          </p:cNvCxnSpPr>
          <p:nvPr/>
        </p:nvCxnSpPr>
        <p:spPr>
          <a:xfrm>
            <a:off x="2171700" y="2394585"/>
            <a:ext cx="1017270" cy="4857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nettore 2 12">
            <a:extLst>
              <a:ext uri="{FF2B5EF4-FFF2-40B4-BE49-F238E27FC236}">
                <a16:creationId xmlns:a16="http://schemas.microsoft.com/office/drawing/2014/main" id="{54A20A5B-FE27-4299-B2B7-B918AC25EB46}"/>
              </a:ext>
            </a:extLst>
          </p:cNvPr>
          <p:cNvCxnSpPr>
            <a:cxnSpLocks/>
          </p:cNvCxnSpPr>
          <p:nvPr/>
        </p:nvCxnSpPr>
        <p:spPr>
          <a:xfrm>
            <a:off x="2171700" y="2467315"/>
            <a:ext cx="1194435" cy="13904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nettore 2 14">
            <a:extLst>
              <a:ext uri="{FF2B5EF4-FFF2-40B4-BE49-F238E27FC236}">
                <a16:creationId xmlns:a16="http://schemas.microsoft.com/office/drawing/2014/main" id="{5EB8B272-9E43-4042-B813-CE9A0DB8E10C}"/>
              </a:ext>
            </a:extLst>
          </p:cNvPr>
          <p:cNvCxnSpPr>
            <a:cxnSpLocks/>
          </p:cNvCxnSpPr>
          <p:nvPr/>
        </p:nvCxnSpPr>
        <p:spPr>
          <a:xfrm>
            <a:off x="2171700" y="2580064"/>
            <a:ext cx="1268730" cy="19919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ttore 2 16">
            <a:extLst>
              <a:ext uri="{FF2B5EF4-FFF2-40B4-BE49-F238E27FC236}">
                <a16:creationId xmlns:a16="http://schemas.microsoft.com/office/drawing/2014/main" id="{3135B673-9C8B-454E-B205-35BF346C1493}"/>
              </a:ext>
            </a:extLst>
          </p:cNvPr>
          <p:cNvCxnSpPr>
            <a:cxnSpLocks/>
          </p:cNvCxnSpPr>
          <p:nvPr/>
        </p:nvCxnSpPr>
        <p:spPr>
          <a:xfrm>
            <a:off x="2157412" y="2722063"/>
            <a:ext cx="1283018" cy="22288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4059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B45B63-EAE3-471B-A15B-58C20E710E9F}"/>
              </a:ext>
            </a:extLst>
          </p:cNvPr>
          <p:cNvSpPr>
            <a:spLocks noGrp="1"/>
          </p:cNvSpPr>
          <p:nvPr>
            <p:ph type="title"/>
          </p:nvPr>
        </p:nvSpPr>
        <p:spPr/>
        <p:txBody>
          <a:bodyPr/>
          <a:lstStyle/>
          <a:p>
            <a:r>
              <a:rPr lang="it-IT" sz="3300" dirty="0">
                <a:latin typeface="Calibri" panose="020F0502020204030204" pitchFamily="34" charset="0"/>
                <a:cs typeface="Calibri" panose="020F0502020204030204" pitchFamily="34" charset="0"/>
              </a:rPr>
              <a:t>Letteratura della Prima fase Abbaside: l’acquisizione di prestigio della prosa</a:t>
            </a:r>
            <a:endParaRPr lang="it-IT" dirty="0"/>
          </a:p>
        </p:txBody>
      </p:sp>
      <p:sp>
        <p:nvSpPr>
          <p:cNvPr id="3" name="Segnaposto contenuto 2">
            <a:extLst>
              <a:ext uri="{FF2B5EF4-FFF2-40B4-BE49-F238E27FC236}">
                <a16:creationId xmlns:a16="http://schemas.microsoft.com/office/drawing/2014/main" id="{89797551-FC18-4028-AD08-B32179EEFB61}"/>
              </a:ext>
            </a:extLst>
          </p:cNvPr>
          <p:cNvSpPr>
            <a:spLocks noGrp="1"/>
          </p:cNvSpPr>
          <p:nvPr>
            <p:ph sz="half" idx="1"/>
          </p:nvPr>
        </p:nvSpPr>
        <p:spPr>
          <a:xfrm>
            <a:off x="618737" y="3342643"/>
            <a:ext cx="3886200" cy="3263504"/>
          </a:xfrm>
        </p:spPr>
        <p:txBody>
          <a:bodyPr>
            <a:normAutofit/>
          </a:bodyPr>
          <a:lstStyle/>
          <a:p>
            <a:r>
              <a:rPr lang="it-IT" dirty="0"/>
              <a:t>Prosa</a:t>
            </a:r>
          </a:p>
          <a:p>
            <a:pPr marL="0" indent="0">
              <a:buNone/>
            </a:pPr>
            <a:r>
              <a:rPr lang="it-IT" dirty="0"/>
              <a:t>D’</a:t>
            </a:r>
            <a:r>
              <a:rPr lang="it-IT" dirty="0" err="1"/>
              <a:t>adab</a:t>
            </a:r>
            <a:r>
              <a:rPr lang="it-IT" dirty="0"/>
              <a:t> </a:t>
            </a:r>
          </a:p>
        </p:txBody>
      </p:sp>
      <p:sp>
        <p:nvSpPr>
          <p:cNvPr id="4" name="Segnaposto contenuto 3">
            <a:extLst>
              <a:ext uri="{FF2B5EF4-FFF2-40B4-BE49-F238E27FC236}">
                <a16:creationId xmlns:a16="http://schemas.microsoft.com/office/drawing/2014/main" id="{52DB4148-687A-42C4-9463-ABAF7E166968}"/>
              </a:ext>
            </a:extLst>
          </p:cNvPr>
          <p:cNvSpPr>
            <a:spLocks noGrp="1"/>
          </p:cNvSpPr>
          <p:nvPr>
            <p:ph sz="half" idx="2"/>
          </p:nvPr>
        </p:nvSpPr>
        <p:spPr>
          <a:xfrm>
            <a:off x="4275753" y="3677427"/>
            <a:ext cx="4115384" cy="3263504"/>
          </a:xfrm>
        </p:spPr>
        <p:txBody>
          <a:bodyPr>
            <a:normAutofit/>
          </a:bodyPr>
          <a:lstStyle/>
          <a:p>
            <a:r>
              <a:rPr lang="it-IT" sz="1500" b="1" dirty="0" err="1"/>
              <a:t>Jāhi</a:t>
            </a:r>
            <a:r>
              <a:rPr lang="it-IT" sz="1500" b="1" dirty="0" err="1">
                <a:cs typeface="Times New Roman" panose="02020603050405020304" pitchFamily="18" charset="0"/>
              </a:rPr>
              <a:t>ẓ</a:t>
            </a:r>
            <a:r>
              <a:rPr lang="it-IT" sz="1500" dirty="0">
                <a:cs typeface="Times New Roman" panose="02020603050405020304" pitchFamily="18" charset="0"/>
              </a:rPr>
              <a:t> (m. 868): ha elaborato e diffuso un sapere legato al reale ma al contempo basato sul Corano. Difensore dell’</a:t>
            </a:r>
            <a:r>
              <a:rPr lang="it-IT" sz="1500" dirty="0" err="1">
                <a:cs typeface="Times New Roman" panose="02020603050405020304" pitchFamily="18" charset="0"/>
              </a:rPr>
              <a:t>arabicità</a:t>
            </a:r>
            <a:r>
              <a:rPr lang="it-IT" sz="1500" dirty="0">
                <a:cs typeface="Times New Roman" panose="02020603050405020304" pitchFamily="18" charset="0"/>
              </a:rPr>
              <a:t> «a dispetto» della propria origine, è un </a:t>
            </a:r>
            <a:r>
              <a:rPr lang="it-IT" sz="1500" dirty="0" err="1">
                <a:cs typeface="Times New Roman" panose="02020603050405020304" pitchFamily="18" charset="0"/>
              </a:rPr>
              <a:t>ferevente</a:t>
            </a:r>
            <a:r>
              <a:rPr lang="it-IT" sz="1500" dirty="0">
                <a:cs typeface="Times New Roman" panose="02020603050405020304" pitchFamily="18" charset="0"/>
              </a:rPr>
              <a:t> anti</a:t>
            </a:r>
            <a:endParaRPr lang="it-IT" sz="1500" dirty="0"/>
          </a:p>
          <a:p>
            <a:pPr marL="0" indent="0">
              <a:buNone/>
            </a:pPr>
            <a:endParaRPr lang="it-IT" dirty="0"/>
          </a:p>
          <a:p>
            <a:pPr marL="0" indent="0">
              <a:buNone/>
            </a:pPr>
            <a:endParaRPr lang="it-IT" dirty="0"/>
          </a:p>
          <a:p>
            <a:r>
              <a:rPr lang="it-IT" sz="1350" b="1" dirty="0"/>
              <a:t>Ibn </a:t>
            </a:r>
            <a:r>
              <a:rPr lang="it-IT" sz="1350" b="1" dirty="0" err="1"/>
              <a:t>Qutayba</a:t>
            </a:r>
            <a:r>
              <a:rPr lang="it-IT" sz="1350" b="1" dirty="0"/>
              <a:t> </a:t>
            </a:r>
            <a:r>
              <a:rPr lang="it-IT" sz="1350" dirty="0"/>
              <a:t>(m. 889): enciclopedista di origine iranica, poligrafo, autore del </a:t>
            </a:r>
            <a:r>
              <a:rPr lang="it-IT" sz="1350" i="1" dirty="0" err="1"/>
              <a:t>Kitab</a:t>
            </a:r>
            <a:r>
              <a:rPr lang="it-IT" sz="1350" i="1" dirty="0"/>
              <a:t> al-</a:t>
            </a:r>
            <a:r>
              <a:rPr lang="it-IT" sz="1350" i="1" dirty="0" err="1"/>
              <a:t>shi</a:t>
            </a:r>
            <a:r>
              <a:rPr lang="it-IT" sz="1350" i="1" dirty="0"/>
              <a:t> ‘r </a:t>
            </a:r>
            <a:r>
              <a:rPr lang="it-IT" sz="1350" i="1" dirty="0" err="1"/>
              <a:t>wa</a:t>
            </a:r>
            <a:r>
              <a:rPr lang="it-IT" sz="1350" i="1" dirty="0"/>
              <a:t>-l-</a:t>
            </a:r>
            <a:r>
              <a:rPr lang="it-IT" sz="1350" i="1" dirty="0" err="1"/>
              <a:t>shu‘ara</a:t>
            </a:r>
            <a:r>
              <a:rPr lang="it-IT" sz="1350" i="1" dirty="0"/>
              <a:t>’.</a:t>
            </a:r>
            <a:r>
              <a:rPr lang="it-IT" sz="1350" dirty="0"/>
              <a:t> È autore sia di </a:t>
            </a:r>
            <a:r>
              <a:rPr lang="it-IT" sz="1350" dirty="0">
                <a:solidFill>
                  <a:srgbClr val="202122"/>
                </a:solidFill>
              </a:rPr>
              <a:t> "scienze religiose" (</a:t>
            </a:r>
            <a:r>
              <a:rPr lang="it-IT" sz="1350" i="1" dirty="0" err="1">
                <a:solidFill>
                  <a:srgbClr val="202122"/>
                </a:solidFill>
              </a:rPr>
              <a:t>ʿulūm</a:t>
            </a:r>
            <a:r>
              <a:rPr lang="it-IT" sz="1350" i="1" dirty="0">
                <a:solidFill>
                  <a:srgbClr val="202122"/>
                </a:solidFill>
              </a:rPr>
              <a:t> </a:t>
            </a:r>
            <a:r>
              <a:rPr lang="it-IT" sz="1350" i="1" dirty="0" err="1">
                <a:solidFill>
                  <a:srgbClr val="202122"/>
                </a:solidFill>
              </a:rPr>
              <a:t>dīniyya</a:t>
            </a:r>
            <a:r>
              <a:rPr lang="it-IT" sz="1350" dirty="0">
                <a:solidFill>
                  <a:srgbClr val="202122"/>
                </a:solidFill>
              </a:rPr>
              <a:t>) sia di opere di </a:t>
            </a:r>
            <a:r>
              <a:rPr lang="it-IT" sz="1350" dirty="0" err="1">
                <a:solidFill>
                  <a:srgbClr val="202122"/>
                </a:solidFill>
              </a:rPr>
              <a:t>adab</a:t>
            </a:r>
            <a:endParaRPr lang="it-IT" sz="1350" b="1" dirty="0"/>
          </a:p>
        </p:txBody>
      </p:sp>
      <p:cxnSp>
        <p:nvCxnSpPr>
          <p:cNvPr id="6" name="Connettore 2 5">
            <a:extLst>
              <a:ext uri="{FF2B5EF4-FFF2-40B4-BE49-F238E27FC236}">
                <a16:creationId xmlns:a16="http://schemas.microsoft.com/office/drawing/2014/main" id="{A2CE73CF-E18E-43A6-AE60-B049D4AD0410}"/>
              </a:ext>
            </a:extLst>
          </p:cNvPr>
          <p:cNvCxnSpPr/>
          <p:nvPr/>
        </p:nvCxnSpPr>
        <p:spPr>
          <a:xfrm>
            <a:off x="1672513" y="3855682"/>
            <a:ext cx="26032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Connettore 2 6">
            <a:extLst>
              <a:ext uri="{FF2B5EF4-FFF2-40B4-BE49-F238E27FC236}">
                <a16:creationId xmlns:a16="http://schemas.microsoft.com/office/drawing/2014/main" id="{353D528E-93E7-4FCA-9F10-9269F5BC5009}"/>
              </a:ext>
            </a:extLst>
          </p:cNvPr>
          <p:cNvCxnSpPr>
            <a:cxnSpLocks/>
          </p:cNvCxnSpPr>
          <p:nvPr/>
        </p:nvCxnSpPr>
        <p:spPr>
          <a:xfrm>
            <a:off x="1787397" y="4367199"/>
            <a:ext cx="2851668" cy="16342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CasellaDiTesto 11">
            <a:extLst>
              <a:ext uri="{FF2B5EF4-FFF2-40B4-BE49-F238E27FC236}">
                <a16:creationId xmlns:a16="http://schemas.microsoft.com/office/drawing/2014/main" id="{A820CA49-A8BD-400D-B9CE-CD4DB9FCE06C}"/>
              </a:ext>
            </a:extLst>
          </p:cNvPr>
          <p:cNvSpPr txBox="1"/>
          <p:nvPr/>
        </p:nvSpPr>
        <p:spPr>
          <a:xfrm>
            <a:off x="628650" y="2332905"/>
            <a:ext cx="8202775" cy="1154162"/>
          </a:xfrm>
          <a:prstGeom prst="rect">
            <a:avLst/>
          </a:prstGeom>
          <a:noFill/>
        </p:spPr>
        <p:txBody>
          <a:bodyPr wrap="square" rtlCol="0">
            <a:spAutoFit/>
          </a:bodyPr>
          <a:lstStyle/>
          <a:p>
            <a:pPr marL="214313" indent="-214313">
              <a:buFont typeface="Arial" panose="020B0604020202020204" pitchFamily="34" charset="0"/>
              <a:buChar char="•"/>
            </a:pPr>
            <a:r>
              <a:rPr lang="it-IT" sz="2100" dirty="0"/>
              <a:t>Prosa «tecnica» (Amaldi, p. 97)			 </a:t>
            </a:r>
            <a:r>
              <a:rPr lang="it-IT" sz="1350" dirty="0"/>
              <a:t>scritti di scienze giuridiche, 									filosofiche, linguistiche									Tra gli autori della scienza vi 									è chi ha scritto opere di divulgazione</a:t>
            </a:r>
            <a:r>
              <a:rPr lang="it-IT" sz="2100" dirty="0"/>
              <a:t>	</a:t>
            </a:r>
          </a:p>
        </p:txBody>
      </p:sp>
      <p:cxnSp>
        <p:nvCxnSpPr>
          <p:cNvPr id="14" name="Connettore 2 13">
            <a:extLst>
              <a:ext uri="{FF2B5EF4-FFF2-40B4-BE49-F238E27FC236}">
                <a16:creationId xmlns:a16="http://schemas.microsoft.com/office/drawing/2014/main" id="{82A97C9D-3912-4600-A637-1D1E008FE12C}"/>
              </a:ext>
            </a:extLst>
          </p:cNvPr>
          <p:cNvCxnSpPr>
            <a:cxnSpLocks/>
          </p:cNvCxnSpPr>
          <p:nvPr/>
        </p:nvCxnSpPr>
        <p:spPr>
          <a:xfrm>
            <a:off x="4380722" y="2551538"/>
            <a:ext cx="8607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nettore curvo 16">
            <a:extLst>
              <a:ext uri="{FF2B5EF4-FFF2-40B4-BE49-F238E27FC236}">
                <a16:creationId xmlns:a16="http://schemas.microsoft.com/office/drawing/2014/main" id="{8769BDBB-0F2C-4CC5-B73F-6B1EA6D886BC}"/>
              </a:ext>
            </a:extLst>
          </p:cNvPr>
          <p:cNvCxnSpPr/>
          <p:nvPr/>
        </p:nvCxnSpPr>
        <p:spPr>
          <a:xfrm rot="5400000" flipH="1" flipV="1">
            <a:off x="811763" y="2872663"/>
            <a:ext cx="321907" cy="293914"/>
          </a:xfrm>
          <a:prstGeom prst="curved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Connettore curvo 17">
            <a:extLst>
              <a:ext uri="{FF2B5EF4-FFF2-40B4-BE49-F238E27FC236}">
                <a16:creationId xmlns:a16="http://schemas.microsoft.com/office/drawing/2014/main" id="{5DE9FF42-542E-4BA5-AEE2-C5DCDA176667}"/>
              </a:ext>
            </a:extLst>
          </p:cNvPr>
          <p:cNvCxnSpPr>
            <a:cxnSpLocks/>
          </p:cNvCxnSpPr>
          <p:nvPr/>
        </p:nvCxnSpPr>
        <p:spPr>
          <a:xfrm>
            <a:off x="1512434" y="2881502"/>
            <a:ext cx="320157" cy="276234"/>
          </a:xfrm>
          <a:prstGeom prst="curvedConnector3">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8538075"/>
      </p:ext>
    </p:extLst>
  </p:cSld>
  <p:clrMapOvr>
    <a:masterClrMapping/>
  </p:clrMapOvr>
</p:sld>
</file>

<file path=ppt/theme/theme1.xml><?xml version="1.0" encoding="utf-8"?>
<a:theme xmlns:a="http://schemas.openxmlformats.org/drawingml/2006/main" name="Tema di Office">
  <a:themeElements>
    <a:clrScheme name="Astro">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5737</TotalTime>
  <Words>3570</Words>
  <Application>Microsoft Office PowerPoint</Application>
  <PresentationFormat>Presentazione su schermo (4:3)</PresentationFormat>
  <Paragraphs>299</Paragraphs>
  <Slides>39</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39</vt:i4>
      </vt:variant>
    </vt:vector>
  </HeadingPairs>
  <TitlesOfParts>
    <vt:vector size="45" baseType="lpstr">
      <vt:lpstr>Arial</vt:lpstr>
      <vt:lpstr>Calibri</vt:lpstr>
      <vt:lpstr>Linux Libertine</vt:lpstr>
      <vt:lpstr>Times New Roman</vt:lpstr>
      <vt:lpstr>Wingdings</vt:lpstr>
      <vt:lpstr>Tema di Office</vt:lpstr>
      <vt:lpstr>al-Jāḥiẓ *الجاحظ</vt:lpstr>
      <vt:lpstr>La prima epoca abbaside (750 - 900)</vt:lpstr>
      <vt:lpstr>Baghdad</vt:lpstr>
      <vt:lpstr>La prima epoca abbaside (750-900)</vt:lpstr>
      <vt:lpstr>La prima epoca abbaside (750-900)</vt:lpstr>
      <vt:lpstr>CLIMA CULTURALE caratterizzato da dibattiti culturali, teologici e filosofici  1- il fenomeno della Shu‘ūbiyya</vt:lpstr>
      <vt:lpstr>CLIMA CULTURALE   2- Mu ‘tazila (nasce nel VIII secolo ma prosegue fino al XI)</vt:lpstr>
      <vt:lpstr>Letteratura della Prima fase Abbaside</vt:lpstr>
      <vt:lpstr>Letteratura della Prima fase Abbaside: l’acquisizione di prestigio della prosa</vt:lpstr>
      <vt:lpstr>Il contesto storico: aspetti del panorama letterario seconda fase del califfato Abbaside (847-945)</vt:lpstr>
      <vt:lpstr>Il contesto storico: i dibattiti culturali di cui respira la prosa d’Adab</vt:lpstr>
      <vt:lpstr>Principi del pensiero mu‘tazilita</vt:lpstr>
      <vt:lpstr>Il dibattito teologico tra sunniti e mu‘taziliti</vt:lpstr>
      <vt:lpstr>Il dibattito teologico tra sunniti e mu‘taziliti e lo sviluppo della ‘ilm al-kalam </vt:lpstr>
      <vt:lpstr>al-Jāḥiẓ الجاحظ (781-869 )</vt:lpstr>
      <vt:lpstr>Opere di al-Jāḥiẓ الجاحظ</vt:lpstr>
      <vt:lpstr>Jahiz e la ridefinzione della «prosa d’Adab»</vt:lpstr>
      <vt:lpstr>Lo stile di Jahiz</vt:lpstr>
      <vt:lpstr>Le Opere: Specchi per principi e «Ritratti» di califfi abbasidi</vt:lpstr>
      <vt:lpstr> Le Opere: Specchi per principi e «Ritratti» di califfi abbasidi</vt:lpstr>
      <vt:lpstr>Presentazione standard di PowerPoint</vt:lpstr>
      <vt:lpstr>I meriti del libro e del sapere degli antichi (dalla Introduzione del Kitāb al-Ḥayawān )</vt:lpstr>
      <vt:lpstr>Presentazione standard di PowerPoint</vt:lpstr>
      <vt:lpstr>Focus su: Kitāb al-Ḥayawān (*hyy, radice «vivere») «Libro degli animali», o della creazione animata</vt:lpstr>
      <vt:lpstr>Presentazione standard di PowerPoint</vt:lpstr>
      <vt:lpstr>Focus: Kitāb al-bukhalā’ (Il libro degli avari) </vt:lpstr>
      <vt:lpstr>Esempi da Il Libro degli animali</vt:lpstr>
      <vt:lpstr>Esempi da Il libro degli animali </vt:lpstr>
      <vt:lpstr>Esempi da Il Libro degli Avari</vt:lpstr>
      <vt:lpstr>Esempi da Il Libro degli Avari</vt:lpstr>
      <vt:lpstr>Traduzioni e traduttori arabi (con riferimento particolare al IX-X secolo)</vt:lpstr>
      <vt:lpstr>Il movimento di traduzione che cominciò con l’ascesa al potere degli Abbasidi….</vt:lpstr>
      <vt:lpstr>Presentazione standard di PowerPoint</vt:lpstr>
      <vt:lpstr>Mecenati e promotori</vt:lpstr>
      <vt:lpstr>Presentazione standard di PowerPoint</vt:lpstr>
      <vt:lpstr>I traduttori più noti</vt:lpstr>
      <vt:lpstr>Il metodo di lavoro dei traduttori</vt:lpstr>
      <vt:lpstr>Jahiz e il fenomeno della traduzione</vt:lpstr>
      <vt:lpstr>Ri-definizione dell’adab a partire da Jahiz</vt:lpstr>
    </vt:vector>
  </TitlesOfParts>
  <Company>Università La Sapienza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al-Jāḥiẓ الجاحظ</dc:title>
  <dc:creator>Elisabetta Benigni</dc:creator>
  <cp:lastModifiedBy>maria elena paniconi</cp:lastModifiedBy>
  <cp:revision>117</cp:revision>
  <cp:lastPrinted>2020-11-09T11:03:39Z</cp:lastPrinted>
  <dcterms:created xsi:type="dcterms:W3CDTF">2016-04-11T08:42:50Z</dcterms:created>
  <dcterms:modified xsi:type="dcterms:W3CDTF">2022-10-27T09:05:19Z</dcterms:modified>
</cp:coreProperties>
</file>