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336" r:id="rId4"/>
    <p:sldId id="286" r:id="rId5"/>
    <p:sldId id="291" r:id="rId6"/>
    <p:sldId id="344" r:id="rId7"/>
    <p:sldId id="308" r:id="rId8"/>
    <p:sldId id="333" r:id="rId9"/>
    <p:sldId id="334" r:id="rId10"/>
    <p:sldId id="345" r:id="rId11"/>
    <p:sldId id="331" r:id="rId12"/>
    <p:sldId id="348" r:id="rId13"/>
    <p:sldId id="311" r:id="rId14"/>
    <p:sldId id="339" r:id="rId15"/>
    <p:sldId id="310" r:id="rId16"/>
    <p:sldId id="349" r:id="rId17"/>
    <p:sldId id="346" r:id="rId18"/>
    <p:sldId id="350" r:id="rId19"/>
    <p:sldId id="312" r:id="rId20"/>
    <p:sldId id="315" r:id="rId21"/>
    <p:sldId id="340" r:id="rId22"/>
    <p:sldId id="353" r:id="rId23"/>
    <p:sldId id="35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elena paniconi" initials="mep" lastIdx="2" clrIdx="0">
    <p:extLst>
      <p:ext uri="{19B8F6BF-5375-455C-9EA6-DF929625EA0E}">
        <p15:presenceInfo xmlns:p15="http://schemas.microsoft.com/office/powerpoint/2012/main" userId="fd500306780f3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08E84-802E-4F12-AF23-850995029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CCEEEF-22EC-4D8C-BA12-20D4FE341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69C4B5-0B2D-48D8-BCE6-F735C04F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728207-CF6E-4475-93C0-87E602B5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56690-E782-431E-81D5-F7E344C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4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6EC3C-6B10-47D7-8898-98B628C6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BD62A3-6BA5-4986-A8B3-CE2387B4D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41ACD6-CB70-413B-B708-75FC942B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DC49CB-3029-4CA3-BDEB-68E18DD3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4AF311-7646-49D6-9E6F-FE47CB4A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67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BB7B99-AF89-40AF-9EDF-0D2B6C6FB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F11352-2FAA-4208-914D-E98C89B38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67EF78-1900-4A85-9B1E-A39BB577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B8293C-E82F-4088-A38C-3E861508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B2D9B4-3678-45CD-8E8F-0CA5F105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86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1262C-DE46-4A04-B366-8E463B19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SmartArt 2">
            <a:extLst>
              <a:ext uri="{FF2B5EF4-FFF2-40B4-BE49-F238E27FC236}">
                <a16:creationId xmlns:a16="http://schemas.microsoft.com/office/drawing/2014/main" id="{6B1D56B3-FFCD-47C3-92B7-D24A2C83BCF7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561A3-0F9A-4F4E-93E1-F2E62BC8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D0891F-BDEC-4F25-993E-39FC7CC8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16AA3-EB0E-458A-96DE-9637D9CA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B4A3A1-CAF1-4177-AE8E-C6C6A4F990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69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99DFD-E383-4550-92A4-80697935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CEEA4D-81F5-4A4B-8637-C68D9348B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334520-C95F-4F9E-99E7-25914E63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84DC1-84BA-488B-9106-52E5D800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DB928C-B33A-4DB2-88A4-B9734942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62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18672-F303-4620-8BB9-1A29379F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9C3883-F15F-4AAF-88D2-4F78C772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EC306-3A25-4F9A-87A0-1F482C3C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5EF16-94F4-4411-8FED-37F25D0A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7CD33A-818A-437F-B4EE-9630334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4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113E5-048C-47A2-BF14-2282A8D8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B36C1-4281-42FB-A105-5E38AE0AB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635927-1CFF-477F-AC4F-80F2D242E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813078-52F6-4CC1-94F5-DBF8DCAE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00E92C-DC9F-4B72-BDD4-93916AF0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9AA08C-E79B-4DC3-907F-FF501F0E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27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4C95A-5035-4082-89D4-7E19751F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8B118B-2CB8-4756-ACD2-87C70047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4844FC-4470-4C93-801F-14CEED4E5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5E62FE-31F6-4E20-852E-5C9A8F88B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937453-6FB0-4C52-9770-B7AA20A8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644AA15-836C-4CD1-851E-541213A8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5EAE93-14C8-4494-8303-F27D5854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9D3E1E-8D55-4BFF-A960-B300796D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7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22EB0-0896-409E-9EAB-C1362FD8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24EC1C-BC9D-4E89-9C9F-77EB6782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B17482-4AF0-4B67-A132-6BA7D25B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FB0771-CCD9-4DF1-98DD-22607DF4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6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35F97A-6ADF-459A-A37A-8744E409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6EA342-563F-4C83-A8EE-63171A25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968116-3EF2-49DB-B859-3B00BDF5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1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11B29-8DE8-4592-A093-EEAADBDE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E1496-3CE2-4410-A570-CFE3BED8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9FD79A-91AF-425C-ADBE-9B279C277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DB5095-EDD5-47A0-B6A2-7761F195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CFFD76-AA7A-4641-9B7B-3788DA87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421603-5759-4F4B-BF70-146DEB5B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57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5E970-5AAE-4B0A-8B0E-6208D7C2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72D2BB-6A0D-4403-84E0-108C4EA32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43AEA9-BB44-4A0F-83DB-2FBE462C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34E523-B678-4C21-94AD-BD8CFF0D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CF5C3-D116-4E16-8111-AEFCFF2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8D4365-59FD-444D-9D4A-7DADAE35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82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B4E00D-74DE-4B5B-A4BE-449BAD21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7DB6C7-0719-44EB-AB0D-985352C6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ACD56D-27A2-42C2-96E7-3335D0B1F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4D9F-E486-4A86-938B-3E50EF66CB5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303477-8EBF-45A3-B905-23635BFE8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8AE1B-FC7B-45A2-ADC5-0DC67114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B198-E926-4F26-93C9-6A3DB0BA08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6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809" TargetMode="External"/><Relationship Id="rId2" Type="http://schemas.openxmlformats.org/officeDocument/2006/relationships/hyperlink" Target="https://it.wikipedia.org/wiki/786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Il_princip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vBaVOXyjq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0758D1-4018-4FBF-8C8E-FCE331D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Ibn al </a:t>
            </a:r>
            <a:r>
              <a:rPr lang="it-IT" dirty="0" err="1"/>
              <a:t>Muqaffa</a:t>
            </a:r>
            <a:r>
              <a:rPr lang="it-IT" dirty="0"/>
              <a:t>‘ (m.757) e la nascita della prosa d’</a:t>
            </a:r>
            <a:r>
              <a:rPr lang="it-IT" dirty="0" err="1"/>
              <a:t>adab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156D4-DA90-4841-8D7A-6BFD1A2F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34956"/>
            <a:ext cx="12192000" cy="553622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sz="3100" i="1" dirty="0" err="1">
                <a:cs typeface="Calibri" panose="020F0502020204030204" pitchFamily="34" charset="0"/>
              </a:rPr>
              <a:t>Mawlā</a:t>
            </a:r>
            <a:r>
              <a:rPr lang="it-IT" sz="3100" dirty="0">
                <a:cs typeface="Calibri" panose="020F0502020204030204" pitchFamily="34" charset="0"/>
              </a:rPr>
              <a:t> di origine iranica è, considerato </a:t>
            </a:r>
            <a:r>
              <a:rPr lang="it-IT" sz="3100" b="1" dirty="0">
                <a:cs typeface="Calibri" panose="020F0502020204030204" pitchFamily="34" charset="0"/>
              </a:rPr>
              <a:t>il fondatore della prosa letteraria araba</a:t>
            </a:r>
            <a:r>
              <a:rPr lang="it-IT" sz="3100" dirty="0">
                <a:cs typeface="Calibri" panose="020F0502020204030204" pitchFamily="34" charset="0"/>
              </a:rPr>
              <a:t>. Si convertì all’Islam in età adulta anche se fu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100" dirty="0">
                <a:cs typeface="Calibri" panose="020F0502020204030204" pitchFamily="34" charset="0"/>
              </a:rPr>
              <a:t>Sospettato di </a:t>
            </a:r>
            <a:r>
              <a:rPr lang="it-IT" sz="3100" b="1" dirty="0" err="1">
                <a:cs typeface="Calibri" panose="020F0502020204030204" pitchFamily="34" charset="0"/>
              </a:rPr>
              <a:t>Zandaqa</a:t>
            </a:r>
            <a:r>
              <a:rPr lang="it-IT" sz="3100" b="1" dirty="0">
                <a:cs typeface="Calibri" panose="020F0502020204030204" pitchFamily="34" charset="0"/>
              </a:rPr>
              <a:t> (manicheismo) </a:t>
            </a:r>
            <a:r>
              <a:rPr lang="it-IT" sz="3100" dirty="0">
                <a:cs typeface="Calibri" panose="020F0502020204030204" pitchFamily="34" charset="0"/>
              </a:rPr>
              <a:t>ovvero di non aver del tutto abbandonato tratti della sua religiosità di prima della conversione.</a:t>
            </a:r>
            <a:endParaRPr lang="it-IT" sz="3100" b="1" dirty="0"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it-IT" sz="3100" dirty="0"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it-IT" sz="3100" b="0" i="0" dirty="0">
                <a:solidFill>
                  <a:srgbClr val="202122"/>
                </a:solidFill>
                <a:effectLst/>
              </a:rPr>
              <a:t>Originario della regione persiana del </a:t>
            </a:r>
            <a:r>
              <a:rPr lang="it-IT" sz="3100" b="0" i="0" dirty="0" err="1">
                <a:solidFill>
                  <a:srgbClr val="202122"/>
                </a:solidFill>
                <a:effectLst/>
              </a:rPr>
              <a:t>Fars</a:t>
            </a:r>
            <a:r>
              <a:rPr lang="it-IT" sz="3100" dirty="0">
                <a:solidFill>
                  <a:srgbClr val="202122"/>
                </a:solidFill>
              </a:rPr>
              <a:t>, visse a Bassora (Basra).</a:t>
            </a:r>
          </a:p>
          <a:p>
            <a:pPr algn="l">
              <a:lnSpc>
                <a:spcPct val="120000"/>
              </a:lnSpc>
            </a:pPr>
            <a:endParaRPr lang="it-IT" sz="3100" dirty="0">
              <a:solidFill>
                <a:srgbClr val="202122"/>
              </a:solidFill>
            </a:endParaRPr>
          </a:p>
          <a:p>
            <a:pPr algn="l">
              <a:lnSpc>
                <a:spcPct val="120000"/>
              </a:lnSpc>
            </a:pPr>
            <a:endParaRPr lang="it-IT" sz="3100" dirty="0">
              <a:solidFill>
                <a:srgbClr val="20212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it-IT" sz="3100" dirty="0">
                <a:solidFill>
                  <a:srgbClr val="202122"/>
                </a:solidFill>
              </a:rPr>
              <a:t>Il padre, esattore delle tasse per il califfato Omayyade,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it-IT" sz="3100" dirty="0">
                <a:solidFill>
                  <a:srgbClr val="202122"/>
                </a:solidFill>
              </a:rPr>
              <a:t> venne accusato di appropriazione illecita e fu punti con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it-IT" sz="3100" dirty="0">
                <a:solidFill>
                  <a:srgbClr val="202122"/>
                </a:solidFill>
              </a:rPr>
              <a:t>lo schiacciamento della mano. Di qui il nome «Ibn al-</a:t>
            </a:r>
            <a:r>
              <a:rPr lang="it-IT" sz="3100" dirty="0" err="1">
                <a:solidFill>
                  <a:srgbClr val="202122"/>
                </a:solidFill>
              </a:rPr>
              <a:t>Muqaffa</a:t>
            </a:r>
            <a:r>
              <a:rPr lang="it-IT" sz="3100" dirty="0">
                <a:solidFill>
                  <a:srgbClr val="202122"/>
                </a:solidFill>
              </a:rPr>
              <a:t> ‘», «figlio dello storpio».</a:t>
            </a:r>
          </a:p>
          <a:p>
            <a:pPr>
              <a:lnSpc>
                <a:spcPct val="170000"/>
              </a:lnSpc>
            </a:pPr>
            <a:r>
              <a:rPr lang="it-IT" sz="3100" dirty="0">
                <a:solidFill>
                  <a:srgbClr val="202122"/>
                </a:solidFill>
              </a:rPr>
              <a:t>Fu assassinato intorno 756</a:t>
            </a:r>
            <a:r>
              <a:rPr lang="it-IT" sz="3100" baseline="30000" dirty="0">
                <a:solidFill>
                  <a:srgbClr val="0B0080"/>
                </a:solidFill>
              </a:rPr>
              <a:t> </a:t>
            </a:r>
            <a:r>
              <a:rPr lang="it-IT" sz="3100" dirty="0">
                <a:solidFill>
                  <a:srgbClr val="202122"/>
                </a:solidFill>
              </a:rPr>
              <a:t>per ordine del secondo califfo al-MANSUR. Le cause non sono chiare: vi è una ipotesi circa il coinvolgimento di al-</a:t>
            </a:r>
            <a:r>
              <a:rPr lang="it-IT" sz="3100" dirty="0" err="1">
                <a:solidFill>
                  <a:srgbClr val="202122"/>
                </a:solidFill>
              </a:rPr>
              <a:t>Muqaffa</a:t>
            </a:r>
            <a:r>
              <a:rPr lang="it-IT" sz="3100" dirty="0">
                <a:solidFill>
                  <a:srgbClr val="202122"/>
                </a:solidFill>
              </a:rPr>
              <a:t> ‘ in un tentativo di importare lo zoroastrismo nell’Islam.  Vi è una seconda ipotesi che individua in lui una figura divenuta scomoda per i califfi (avrebbe scritto un patto di sicurezza per al-</a:t>
            </a:r>
            <a:r>
              <a:rPr lang="it-IT" sz="3100" dirty="0" err="1">
                <a:solidFill>
                  <a:srgbClr val="202122"/>
                </a:solidFill>
              </a:rPr>
              <a:t>Mansur</a:t>
            </a:r>
            <a:r>
              <a:rPr lang="it-IT" sz="3100" dirty="0">
                <a:solidFill>
                  <a:srgbClr val="202122"/>
                </a:solidFill>
              </a:rPr>
              <a:t> che vincolava troppo la libertà del califfo.  </a:t>
            </a:r>
            <a:r>
              <a:rPr lang="it-IT" sz="3100" dirty="0" err="1">
                <a:solidFill>
                  <a:srgbClr val="202122"/>
                </a:solidFill>
              </a:rPr>
              <a:t>Toelle</a:t>
            </a:r>
            <a:r>
              <a:rPr lang="it-IT" sz="3100" dirty="0">
                <a:solidFill>
                  <a:srgbClr val="202122"/>
                </a:solidFill>
              </a:rPr>
              <a:t>-Zakaria, p. 117)</a:t>
            </a:r>
          </a:p>
          <a:p>
            <a:pPr>
              <a:lnSpc>
                <a:spcPct val="170000"/>
              </a:lnSpc>
            </a:pPr>
            <a:r>
              <a:rPr lang="it-IT" sz="3100" b="0" i="0" dirty="0">
                <a:solidFill>
                  <a:srgbClr val="202122"/>
                </a:solidFill>
                <a:effectLst/>
              </a:rPr>
              <a:t>La traduzione di Ibn al-</a:t>
            </a:r>
            <a:r>
              <a:rPr lang="it-IT" sz="3100" b="0" i="0" dirty="0" err="1">
                <a:solidFill>
                  <a:srgbClr val="202122"/>
                </a:solidFill>
                <a:effectLst/>
              </a:rPr>
              <a:t>Muqaffaʿ</a:t>
            </a:r>
            <a:r>
              <a:rPr lang="it-IT" sz="3100" b="0" i="0" dirty="0">
                <a:solidFill>
                  <a:srgbClr val="202122"/>
                </a:solidFill>
                <a:effectLst/>
              </a:rPr>
              <a:t> de </a:t>
            </a:r>
            <a:r>
              <a:rPr lang="it-IT" sz="3100" b="1" i="1" dirty="0">
                <a:solidFill>
                  <a:srgbClr val="202122"/>
                </a:solidFill>
              </a:rPr>
              <a:t>IL LIBRO DI K</a:t>
            </a:r>
            <a:r>
              <a:rPr lang="it-IT" sz="3100" b="1" i="1" dirty="0">
                <a:solidFill>
                  <a:srgbClr val="202122"/>
                </a:solidFill>
                <a:effectLst/>
              </a:rPr>
              <a:t>ALILA e DIMNA </a:t>
            </a:r>
            <a:r>
              <a:rPr lang="it-IT" sz="3100" b="0" i="0" dirty="0">
                <a:solidFill>
                  <a:srgbClr val="202122"/>
                </a:solidFill>
                <a:effectLst/>
              </a:rPr>
              <a:t>dal persiano è considerata </a:t>
            </a:r>
            <a:r>
              <a:rPr lang="it-IT" sz="3100" b="1" i="0" dirty="0">
                <a:solidFill>
                  <a:srgbClr val="202122"/>
                </a:solidFill>
                <a:effectLst/>
              </a:rPr>
              <a:t>il primo capolavoro della poesia araba in prosa e il primo lavoro di prosa d’</a:t>
            </a:r>
            <a:r>
              <a:rPr lang="it-IT" sz="3100" b="1" i="0" dirty="0" err="1">
                <a:solidFill>
                  <a:srgbClr val="202122"/>
                </a:solidFill>
                <a:effectLst/>
              </a:rPr>
              <a:t>Adab</a:t>
            </a:r>
            <a:r>
              <a:rPr lang="it-IT" sz="3100" b="1" i="0" dirty="0">
                <a:solidFill>
                  <a:srgbClr val="202122"/>
                </a:solidFill>
                <a:effectLst/>
              </a:rPr>
              <a:t>. </a:t>
            </a:r>
          </a:p>
          <a:p>
            <a:pPr algn="just"/>
            <a:endParaRPr lang="it-IT" sz="3100" dirty="0">
              <a:cs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EEFD96-10F2-4087-B1C7-B7CD90CF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52" t="43375" r="27741" b="25802"/>
          <a:stretch/>
        </p:blipFill>
        <p:spPr>
          <a:xfrm>
            <a:off x="6540759" y="2620315"/>
            <a:ext cx="1772817" cy="1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C369D-F401-4D00-98F3-FF26458C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Contenuti del libro: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D2495-8C87-447A-8426-65B701D06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Ammaestramenti di natura morale</a:t>
            </a:r>
          </a:p>
          <a:p>
            <a:endParaRPr lang="it-IT" dirty="0"/>
          </a:p>
          <a:p>
            <a:r>
              <a:rPr lang="it-IT" dirty="0"/>
              <a:t>Spirito razionale di Ibn al-</a:t>
            </a:r>
            <a:r>
              <a:rPr lang="it-IT" dirty="0" err="1"/>
              <a:t>Muqaffa</a:t>
            </a:r>
            <a:r>
              <a:rPr lang="it-IT" dirty="0"/>
              <a:t>‘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Prima copia manoscritta data del 1120: problema di trasmissione del testo (Amaldi, p, 73: è lecito supporre che i copiatori abbiano apportato variazioni al testo)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Da notare come la traduzione di Ibn al-</a:t>
            </a:r>
            <a:r>
              <a:rPr lang="it-IT" dirty="0" err="1"/>
              <a:t>Muqaffa</a:t>
            </a:r>
            <a:r>
              <a:rPr lang="it-IT" dirty="0"/>
              <a:t>‘ abbia aggiunto al testo originale alcune favole, inoltre aggiunge una nuova prefazione in cui critica la molteplicità delle fedi e la loro pretesa di essere nel vero. Esalta al contrario l’intelligenza, «il più grande dono di Dio concesso all’uomo»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079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10BB6-89F0-41E8-A077-674DC438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 ricezione </a:t>
            </a:r>
            <a:r>
              <a:rPr lang="it-IT" dirty="0"/>
              <a:t>occidentale di </a:t>
            </a:r>
            <a:r>
              <a:rPr lang="it-IT" i="1" dirty="0" err="1"/>
              <a:t>Kalila</a:t>
            </a:r>
            <a:r>
              <a:rPr lang="it-IT" i="1" dirty="0"/>
              <a:t> </a:t>
            </a:r>
            <a:r>
              <a:rPr lang="it-IT" i="1" dirty="0" err="1"/>
              <a:t>wa</a:t>
            </a:r>
            <a:r>
              <a:rPr lang="it-IT" i="1" dirty="0"/>
              <a:t> </a:t>
            </a:r>
            <a:r>
              <a:rPr lang="it-IT" i="1" dirty="0" err="1"/>
              <a:t>Dimna</a:t>
            </a:r>
            <a:r>
              <a:rPr lang="it-IT" i="1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2C4016-DA80-4BAA-859F-AA64A7A868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F530DA8-780F-4892-BB9A-33BE7C0A1B8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023937" y="2286000"/>
            <a:ext cx="9611511" cy="3725122"/>
          </a:xfrm>
          <a:prstGeom prst="rect">
            <a:avLst/>
          </a:prstGeom>
          <a:solidFill>
            <a:schemeClr val="tx1"/>
          </a:solidFill>
          <a:ln>
            <a:solidFill>
              <a:srgbClr val="8035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testo è arrivato in Occidente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attraverso ulteriori adattamenti e traduzioni: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buClr>
                <a:srgbClr val="80352D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 secolo dall’arabo all’ebraico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buClr>
                <a:srgbClr val="80352D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1256 dall’ebraico in latino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buClr>
                <a:srgbClr val="80352D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1493 versione spagnola (altre anche direttamente dall’arabo)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buClr>
                <a:srgbClr val="80352D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 secolo in tedesco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buClr>
                <a:srgbClr val="80352D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Italia troviamo brani delle favole in Boccaccio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mentre è del 1548 la reinterpretazione di Agnolo Fiorenzuola “Prima veste de’ discorsi degli animali” che trasforma in toscani i paesi indiani.</a:t>
            </a:r>
            <a:endParaRPr lang="it-I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425C3-F0DA-4F4F-A2DA-E8A652F7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prima epoca abbaside (750 - 900)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3B28D-6E93-4BE7-8E36-0AFF3B598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611" y="1882035"/>
            <a:ext cx="11597951" cy="4610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Cronologia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Nel 747 c’è una prima rivolta abbaside nel </a:t>
            </a:r>
            <a:r>
              <a:rPr lang="it-IT" dirty="0" err="1"/>
              <a:t>Khorasan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è espressione di un movimento di dissenso organizzato  in segreto da Muhammad Ibn ‘Ali dei </a:t>
            </a:r>
            <a:r>
              <a:rPr lang="it-IT" dirty="0" err="1"/>
              <a:t>Banū</a:t>
            </a:r>
            <a:r>
              <a:rPr lang="it-IT" dirty="0"/>
              <a:t> ‘</a:t>
            </a:r>
            <a:r>
              <a:rPr lang="it-IT" dirty="0" err="1"/>
              <a:t>Abbās</a:t>
            </a:r>
            <a:r>
              <a:rPr lang="it-IT" dirty="0"/>
              <a:t> (ceppo che vantava la discendenza da uno zio del Profeta, </a:t>
            </a:r>
            <a:r>
              <a:rPr lang="it-IT" b="0" i="0" dirty="0">
                <a:effectLst/>
                <a:latin typeface="Linux Libertine"/>
              </a:rPr>
              <a:t>al-</a:t>
            </a:r>
            <a:r>
              <a:rPr lang="it-IT" b="0" i="0" dirty="0" err="1">
                <a:effectLst/>
                <a:latin typeface="Linux Libertine"/>
              </a:rPr>
              <a:t>ʿAbbās</a:t>
            </a:r>
            <a:r>
              <a:rPr lang="it-IT" b="0" i="0" dirty="0">
                <a:effectLst/>
                <a:latin typeface="Linux Libertine"/>
              </a:rPr>
              <a:t> </a:t>
            </a:r>
            <a:r>
              <a:rPr lang="it-IT" b="0" i="0" dirty="0" err="1">
                <a:effectLst/>
                <a:latin typeface="Linux Libertine"/>
              </a:rPr>
              <a:t>ibn</a:t>
            </a:r>
            <a:r>
              <a:rPr lang="it-IT" b="0" i="0" dirty="0">
                <a:effectLst/>
                <a:latin typeface="Linux Libertine"/>
              </a:rPr>
              <a:t> </a:t>
            </a:r>
            <a:r>
              <a:rPr lang="it-IT" b="0" i="0" dirty="0" err="1">
                <a:effectLst/>
                <a:latin typeface="Linux Libertine"/>
              </a:rPr>
              <a:t>ʿAbd</a:t>
            </a:r>
            <a:r>
              <a:rPr lang="it-IT" b="0" i="0" dirty="0">
                <a:effectLst/>
                <a:latin typeface="Linux Libertine"/>
              </a:rPr>
              <a:t> al-</a:t>
            </a:r>
            <a:r>
              <a:rPr lang="it-IT" b="0" i="0" dirty="0" err="1">
                <a:effectLst/>
                <a:latin typeface="Linux Libertine"/>
              </a:rPr>
              <a:t>Muṭṭalib</a:t>
            </a:r>
            <a:r>
              <a:rPr lang="it-IT" dirty="0"/>
              <a:t>). Il movimento di prefiggeva di ricondurre il califfato all’interno della «famiglia» del Profeta,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Nel 750 la «rivoluzione ‘Abbaside» si manifesta con l’ingresso delle truppe del movimento a </a:t>
            </a:r>
            <a:r>
              <a:rPr lang="it-IT" dirty="0" err="1"/>
              <a:t>Kufa</a:t>
            </a:r>
            <a:r>
              <a:rPr lang="it-IT" dirty="0"/>
              <a:t>: gli Omayyadi vengono sterminati tranne ‘</a:t>
            </a:r>
            <a:r>
              <a:rPr lang="it-IT" dirty="0" err="1"/>
              <a:t>Abd</a:t>
            </a:r>
            <a:r>
              <a:rPr lang="it-IT" dirty="0"/>
              <a:t> al-</a:t>
            </a:r>
            <a:r>
              <a:rPr lang="it-IT" dirty="0" err="1"/>
              <a:t>Ra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ḥm</a:t>
            </a:r>
            <a:r>
              <a:rPr lang="it-IT" dirty="0" err="1"/>
              <a:t>ān</a:t>
            </a:r>
            <a:r>
              <a:rPr lang="it-IT" dirty="0"/>
              <a:t> che sopravvive trovando rifugio nella penisola Iberica e dando vita ad un regno parallelo, al-</a:t>
            </a:r>
            <a:r>
              <a:rPr lang="it-IT" dirty="0" err="1"/>
              <a:t>Andalus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dominazione della dinastia si caratterizza per:</a:t>
            </a:r>
          </a:p>
          <a:p>
            <a:pPr marL="0" indent="0">
              <a:buNone/>
            </a:pPr>
            <a:r>
              <a:rPr lang="it-IT" dirty="0"/>
              <a:t>	 - auto-legittimazione come </a:t>
            </a:r>
            <a:r>
              <a:rPr lang="it-IT" dirty="0">
                <a:solidFill>
                  <a:srgbClr val="FF0000"/>
                </a:solidFill>
              </a:rPr>
              <a:t>dinastia «erede» </a:t>
            </a:r>
            <a:r>
              <a:rPr lang="it-IT" dirty="0"/>
              <a:t>della famiglia del Profeta</a:t>
            </a:r>
          </a:p>
          <a:p>
            <a:pPr marL="0" indent="0">
              <a:buNone/>
            </a:pPr>
            <a:r>
              <a:rPr lang="it-IT" dirty="0"/>
              <a:t>	-  rivendicazione di una continuità con i grandi </a:t>
            </a:r>
            <a:r>
              <a:rPr lang="it-IT" dirty="0">
                <a:solidFill>
                  <a:srgbClr val="FF0000"/>
                </a:solidFill>
              </a:rPr>
              <a:t>regni del passato </a:t>
            </a:r>
            <a:r>
              <a:rPr lang="it-IT" dirty="0"/>
              <a:t>(Impero Sasanide)</a:t>
            </a:r>
          </a:p>
          <a:p>
            <a:pPr marL="0" indent="0">
              <a:buNone/>
            </a:pPr>
            <a:r>
              <a:rPr lang="it-IT" dirty="0"/>
              <a:t>	-  enorme </a:t>
            </a:r>
            <a:r>
              <a:rPr lang="it-IT" dirty="0">
                <a:solidFill>
                  <a:srgbClr val="FF0000"/>
                </a:solidFill>
              </a:rPr>
              <a:t>ruolo svolto sul piano militare e culturale dei non arabi </a:t>
            </a:r>
            <a:r>
              <a:rPr lang="it-IT" dirty="0"/>
              <a:t>(elemento iranico in particolare)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1C0579-1BC8-4847-AE71-793C49795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3" t="43673" r="28596" b="7963"/>
          <a:stretch/>
        </p:blipFill>
        <p:spPr>
          <a:xfrm>
            <a:off x="9797143" y="1027906"/>
            <a:ext cx="1458786" cy="18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4" y="-215910"/>
            <a:ext cx="10863073" cy="1499616"/>
          </a:xfrm>
        </p:spPr>
        <p:txBody>
          <a:bodyPr>
            <a:norm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Baghdad, la nuova </a:t>
            </a: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capitale</a:t>
            </a: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1E5154C4-FA53-4F87-B0A2-6FCCEE658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110" y="2079775"/>
            <a:ext cx="10974646" cy="458862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Spostamento della capitale 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Baghdad*,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fondata da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Manṣūr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nel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762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 Ci si allontana dalla Siria mediterranea verso l’Iran, l’oriente.</a:t>
            </a:r>
          </a:p>
          <a:p>
            <a:pPr algn="just">
              <a:lnSpc>
                <a:spcPct val="100000"/>
              </a:lnSpc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La nuova capitale è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ntro politico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economico + centro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culturale: fondazione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della 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bayt</a:t>
            </a: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ḥikma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(la casa della sapienza) 832 da parte del califfo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Ma’mūn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dove vennero fatte le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traduzioni di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fondamentali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testi scientifici e filosofici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prima dal pahlavi e dal siriaco e poi dal greco e dal sanscrito contribuendo anche alla trasformazione della lingua araba.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detta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città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rotonda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” per via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pianta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circolare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</a:rPr>
              <a:t>nasce inizialmente per accogliere l’esercito professionale voluto da al-</a:t>
            </a:r>
            <a:r>
              <a:rPr lang="it-IT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Manṣūr</a:t>
            </a:r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</a:rPr>
              <a:t>. La sua pianta è un primo tentativo di studio urbanistico</a:t>
            </a:r>
          </a:p>
        </p:txBody>
      </p:sp>
      <p:sp>
        <p:nvSpPr>
          <p:cNvPr id="5" name="Rettangolo con un angolo ritagliato 4">
            <a:extLst>
              <a:ext uri="{FF2B5EF4-FFF2-40B4-BE49-F238E27FC236}">
                <a16:creationId xmlns:a16="http://schemas.microsoft.com/office/drawing/2014/main" id="{AC5D1277-CE97-4B47-B765-599353A85D64}"/>
              </a:ext>
            </a:extLst>
          </p:cNvPr>
          <p:cNvSpPr/>
          <p:nvPr/>
        </p:nvSpPr>
        <p:spPr>
          <a:xfrm>
            <a:off x="560479" y="5717612"/>
            <a:ext cx="10133045" cy="662473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Story of cities #3: the birth of Baghdad was a landmark for world  civilisation | Cities | The Guardian">
            <a:extLst>
              <a:ext uri="{FF2B5EF4-FFF2-40B4-BE49-F238E27FC236}">
                <a16:creationId xmlns:a16="http://schemas.microsoft.com/office/drawing/2014/main" id="{81F51E62-EC4C-4D32-9079-D4FF05E4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68" y="83497"/>
            <a:ext cx="5527968" cy="24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BC00D-9C4E-488D-BAF5-877F6DB9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9" y="-330104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/>
              <a:t>Il movimento di traduzione che cominciò con l’ascesa al potere degli Abbasidi….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C02BB3-24D0-4262-A002-3555E3D298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8365783-A79A-43E1-9F4E-5FBBEF471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503" t="11638" r="34544"/>
          <a:stretch/>
        </p:blipFill>
        <p:spPr>
          <a:xfrm>
            <a:off x="5465619" y="690368"/>
            <a:ext cx="4901791" cy="700863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66EBAD-1890-43C6-830B-F71C4C009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74" t="29660" r="34491" b="7963"/>
          <a:stretch/>
        </p:blipFill>
        <p:spPr>
          <a:xfrm>
            <a:off x="69402" y="681037"/>
            <a:ext cx="5191315" cy="596509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1A219B-3A20-450F-A5CC-3D677D7D42FB}"/>
              </a:ext>
            </a:extLst>
          </p:cNvPr>
          <p:cNvSpPr txBox="1"/>
          <p:nvPr/>
        </p:nvSpPr>
        <p:spPr>
          <a:xfrm>
            <a:off x="10485082" y="1086961"/>
            <a:ext cx="1455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Da: Dmitri </a:t>
            </a:r>
            <a:r>
              <a:rPr lang="it-IT" dirty="0" err="1"/>
              <a:t>Gutas</a:t>
            </a:r>
            <a:r>
              <a:rPr lang="it-IT" dirty="0"/>
              <a:t>: </a:t>
            </a:r>
            <a:r>
              <a:rPr lang="it-IT" i="1" dirty="0"/>
              <a:t>Pensiero Greco e cultura Araba</a:t>
            </a:r>
          </a:p>
        </p:txBody>
      </p:sp>
    </p:spTree>
    <p:extLst>
      <p:ext uri="{BB962C8B-B14F-4D97-AF65-F5344CB8AC3E}">
        <p14:creationId xmlns:p14="http://schemas.microsoft.com/office/powerpoint/2010/main" val="334959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63" y="156008"/>
            <a:ext cx="10848632" cy="1499616"/>
          </a:xfrm>
        </p:spPr>
        <p:txBody>
          <a:bodyPr>
            <a:normAutofit/>
          </a:bodyPr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La prima epoca abbaside (750-900)</a:t>
            </a: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35AE1-E78D-4D6E-9A82-92B9A0C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55624"/>
            <a:ext cx="11963400" cy="4768730"/>
          </a:xfrm>
        </p:spPr>
        <p:txBody>
          <a:bodyPr>
            <a:noAutofit/>
          </a:bodyPr>
          <a:lstStyle/>
          <a:p>
            <a:pPr marL="128016" lvl="1" indent="0" algn="just">
              <a:lnSpc>
                <a:spcPct val="100000"/>
              </a:lnSpc>
              <a:buNone/>
            </a:pPr>
            <a:r>
              <a:rPr lang="it-IT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ISTITUZIONI</a:t>
            </a:r>
          </a:p>
          <a:p>
            <a:pPr marL="128016" lvl="1" indent="0" algn="just">
              <a:lnSpc>
                <a:spcPct val="100000"/>
              </a:lnSpc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istituzioni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più importanti del califfato erano</a:t>
            </a:r>
          </a:p>
          <a:p>
            <a:pPr lvl="1" algn="just">
              <a:lnSpc>
                <a:spcPct val="100000"/>
              </a:lnSpc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diwān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(registro, ufficio, oggi diremo ministero):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Es.diwan</a:t>
            </a: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rasā’il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(cancelleria) 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figura del 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kātib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ruolo importante anche nello sviluppo della letteratura (Ibn al-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Muqaffa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</a:p>
          <a:p>
            <a:pPr lvl="1" algn="just">
              <a:lnSpc>
                <a:spcPct val="100000"/>
              </a:lnSpc>
            </a:pP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ḫarağ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(esazione del fisco, in particolare della tassa fondiaria)</a:t>
            </a:r>
          </a:p>
          <a:p>
            <a:pPr lvl="1" algn="just">
              <a:lnSpc>
                <a:spcPct val="100000"/>
              </a:lnSpc>
            </a:pP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it-IT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ğayš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(esercito, soprattutto di difesa dei confini)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B6A90-9CB7-481B-B40F-ACCBC1DF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La prima epoca abbaside (750-900)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3C8ACA-7FEB-49C9-AE95-D8966473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915" y="1482725"/>
            <a:ext cx="1108416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FENOMENI SOCIALI (cfr. Leonardo Capezzone, p. 60)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Detribalizzazione</a:t>
            </a:r>
            <a:r>
              <a:rPr lang="it-IT" dirty="0"/>
              <a:t> : fenomeno che si afferma in parallelo con sedentarizzazione urbanizzazione. Implica che l’appartenenza di gruppo non sia più determinata dalla dinastia di origine ma dalla città di provenienza e dalle relazioni interpersonali che si realizzano nel nuovo ambiente cittadino.</a:t>
            </a:r>
          </a:p>
          <a:p>
            <a:pPr marL="0" indent="0">
              <a:buNone/>
            </a:pPr>
            <a:r>
              <a:rPr lang="it-IT" u="sng" dirty="0"/>
              <a:t>Demilitarizzazione</a:t>
            </a:r>
            <a:r>
              <a:rPr lang="it-IT" dirty="0"/>
              <a:t>:  si forma una società civile, gradualmente «liberata» dal compito del combattere, che viene affidato a mercenari.</a:t>
            </a:r>
          </a:p>
          <a:p>
            <a:pPr marL="0" indent="0">
              <a:buNone/>
            </a:pPr>
            <a:r>
              <a:rPr lang="it-IT" u="sng" dirty="0"/>
              <a:t>Aumento dell’accesso all’educazione </a:t>
            </a:r>
            <a:r>
              <a:rPr lang="it-IT" dirty="0"/>
              <a:t>da parte di tutta la popolazione.</a:t>
            </a:r>
          </a:p>
          <a:p>
            <a:pPr marL="0" indent="0">
              <a:buNone/>
            </a:pPr>
            <a:r>
              <a:rPr lang="it-IT" dirty="0"/>
              <a:t>Importanti innovazioni tecnologiche: es: opera di irrigazione nella Mesopotamia.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42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6BAAA-0EBD-44B8-BB2B-54338619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CLIMA CULTURALE caratterizzato da dibattiti culturali, teologici e filosofici</a:t>
            </a:r>
            <a:br>
              <a:rPr lang="it-IT" sz="4000" b="1" dirty="0"/>
            </a:br>
            <a:br>
              <a:rPr lang="it-IT" sz="4000" b="1" dirty="0"/>
            </a:br>
            <a:r>
              <a:rPr lang="it-IT" sz="4000" b="1" dirty="0"/>
              <a:t>1- il fenomeno della </a:t>
            </a:r>
            <a:r>
              <a:rPr lang="it-IT" sz="4000" b="1" dirty="0" err="1"/>
              <a:t>Shu‘ūbiyya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C76219-CF43-4570-906C-78D34B2B4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114314" cy="4351338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/>
              <a:t>Durante il califfato Abbaside, particolarmente cosmopolita, nasce il movimento della </a:t>
            </a:r>
            <a:r>
              <a:rPr lang="it-IT" i="1" dirty="0" err="1"/>
              <a:t>shu‘</a:t>
            </a:r>
            <a:r>
              <a:rPr lang="it-IT" sz="2800" i="1" dirty="0" err="1"/>
              <a:t>ū</a:t>
            </a:r>
            <a:r>
              <a:rPr lang="it-IT" i="1" dirty="0" err="1"/>
              <a:t>biyya</a:t>
            </a:r>
            <a:r>
              <a:rPr lang="it-IT" i="1" dirty="0"/>
              <a:t> (</a:t>
            </a:r>
            <a:r>
              <a:rPr lang="it-IT" i="1" dirty="0" err="1"/>
              <a:t>sha</a:t>
            </a:r>
            <a:r>
              <a:rPr lang="it-IT" i="1" dirty="0"/>
              <a:t> ‘b, «popolo»)</a:t>
            </a:r>
            <a:r>
              <a:rPr lang="it-IT" dirty="0"/>
              <a:t>, che rivendicava da parte dei musulmani di stirpe non araba PARITA’  di diritti rispetto agli arabi.</a:t>
            </a:r>
          </a:p>
          <a:p>
            <a:r>
              <a:rPr lang="it-IT" dirty="0"/>
              <a:t>Tra gli esponenti del movimento, vi era chi affermava la superiorità della cultura sasanide</a:t>
            </a:r>
          </a:p>
          <a:p>
            <a:r>
              <a:rPr lang="it-IT" dirty="0"/>
              <a:t>La tradizione ci fa pervenire solo confutazioni (NON formulazioni) delle idee della </a:t>
            </a:r>
            <a:r>
              <a:rPr lang="it-IT" dirty="0" err="1"/>
              <a:t>Shu‘ubiyya</a:t>
            </a:r>
            <a:endParaRPr lang="it-IT" dirty="0"/>
          </a:p>
          <a:p>
            <a:r>
              <a:rPr lang="it-IT" dirty="0"/>
              <a:t>Le opere di </a:t>
            </a:r>
            <a:r>
              <a:rPr lang="it-IT" i="1" dirty="0" err="1"/>
              <a:t>Adab</a:t>
            </a:r>
            <a:r>
              <a:rPr lang="it-IT" dirty="0"/>
              <a:t> risentono di questo dibattito  e contribuiscono alla tendenza, derivante dal movimento della </a:t>
            </a:r>
            <a:r>
              <a:rPr lang="it-IT" dirty="0" err="1"/>
              <a:t>Sh</a:t>
            </a:r>
            <a:r>
              <a:rPr lang="it-IT" dirty="0"/>
              <a:t>., di  </a:t>
            </a:r>
            <a:r>
              <a:rPr lang="it-IT" u="sng" dirty="0"/>
              <a:t>rendere il passato </a:t>
            </a:r>
            <a:r>
              <a:rPr lang="it-IT" u="sng" dirty="0" err="1"/>
              <a:t>dell’arabia</a:t>
            </a:r>
            <a:r>
              <a:rPr lang="it-IT" u="sng" dirty="0"/>
              <a:t> preislamica come un passato mitico condiviso da tutti i musulmani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71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87A86-710C-43C9-8A3F-3286A61E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CLIMA CULTURALE </a:t>
            </a:r>
            <a:br>
              <a:rPr lang="it-IT" sz="4400" b="1" dirty="0"/>
            </a:br>
            <a:br>
              <a:rPr lang="it-IT" sz="4400" b="1" dirty="0"/>
            </a:br>
            <a:r>
              <a:rPr lang="it-IT" sz="4400" b="1" dirty="0"/>
              <a:t>2- Mu ‘</a:t>
            </a:r>
            <a:r>
              <a:rPr lang="it-IT" sz="4400" b="1" dirty="0" err="1"/>
              <a:t>tazila</a:t>
            </a:r>
            <a:r>
              <a:rPr lang="it-IT" sz="4400" b="1" dirty="0"/>
              <a:t> (nasce nel VIII secolo ma prosegue fino al XI)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25FF7F-39BC-41D9-AF9D-0499E99B8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99531" cy="4351338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C7671559-EEE3-487C-BFF0-C061DC435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41537"/>
            <a:ext cx="11737730" cy="4351338"/>
          </a:xfrm>
        </p:spPr>
        <p:txBody>
          <a:bodyPr>
            <a:normAutofit/>
          </a:bodyPr>
          <a:lstStyle/>
          <a:p>
            <a:pPr marL="777240" lvl="5" indent="0" algn="just">
              <a:lnSpc>
                <a:spcPct val="100000"/>
              </a:lnSpc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La dottrina mutazilita sosteneva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l’assoluta trascendenza di Dio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 ne respingeva qualunque rappresentazione antropomorfa.</a:t>
            </a:r>
          </a:p>
          <a:p>
            <a:pPr marL="777240" lvl="5" indent="0" algn="just">
              <a:lnSpc>
                <a:spcPct val="100000"/>
              </a:lnSpc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	-Tutte le immagini concrete presenti nel Corano e riferite a Dio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(mano, occhio) andavano per loro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lette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maniera simbolica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 servivano a rendere più comprensibili concetti astratti.</a:t>
            </a:r>
          </a:p>
          <a:p>
            <a:pPr marL="777240" lvl="5" indent="0" algn="just">
              <a:lnSpc>
                <a:spcPct val="100000"/>
              </a:lnSpc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- Il Corano era Creato: questo fi posto come dogma dal Califfo al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Ma’mun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cfr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Capezzone, p. 85).</a:t>
            </a:r>
          </a:p>
          <a:p>
            <a:pPr marL="777240" lvl="5" indent="0" algn="just">
              <a:lnSpc>
                <a:spcPct val="100000"/>
              </a:lnSpc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ambito letterario questo ha portato alla valorizzazione delle figure retoriche </a:t>
            </a:r>
            <a:r>
              <a:rPr lang="it-IT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800" i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badī</a:t>
            </a:r>
            <a:r>
              <a:rPr lang="it-IT" sz="28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it-IT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 come metafore e analogie. </a:t>
            </a:r>
            <a:endParaRPr lang="ar-SY" sz="2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240" lvl="5" indent="0" algn="just">
              <a:lnSpc>
                <a:spcPct val="100000"/>
              </a:lnSpc>
              <a:buNone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15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45952" cy="1499616"/>
          </a:xfrm>
        </p:spPr>
        <p:txBody>
          <a:bodyPr>
            <a:norm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Harūn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Rašīd</a:t>
            </a: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35AE1-E78D-4D6E-9A82-92B9A0C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11" y="585216"/>
            <a:ext cx="4108046" cy="373855"/>
          </a:xfrm>
        </p:spPr>
        <p:txBody>
          <a:bodyPr>
            <a:noAutofit/>
          </a:bodyPr>
          <a:lstStyle/>
          <a:p>
            <a:pPr marL="128016" lvl="1" indent="0" algn="just">
              <a:lnSpc>
                <a:spcPct val="100000"/>
              </a:lnSpc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r>
              <a:rPr lang="it-IT" dirty="0"/>
              <a:t>.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r>
              <a:rPr lang="it-IT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Quinto califfo ‘Abbaside</a:t>
            </a:r>
          </a:p>
          <a:p>
            <a:pPr marL="128016" lvl="1" indent="0" algn="just">
              <a:lnSpc>
                <a:spcPct val="100000"/>
              </a:lnSpc>
              <a:buNone/>
            </a:pPr>
            <a:r>
              <a:rPr lang="it-IT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786</a:t>
            </a:r>
            <a:r>
              <a:rPr lang="it-IT" dirty="0"/>
              <a:t> - </a:t>
            </a:r>
            <a:r>
              <a:rPr lang="it-IT" dirty="0">
                <a:hlinkClick r:id="rId3" tooltip="8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809</a:t>
            </a:r>
            <a:r>
              <a:rPr lang="it-IT" dirty="0"/>
              <a:t>: inizia la frammentazione del califfato con 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Parte orientali (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Khorasan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) del califfato</a:t>
            </a:r>
          </a:p>
          <a:p>
            <a:pPr marL="128016" lvl="1" indent="0" algn="just">
              <a:lnSpc>
                <a:spcPct val="100000"/>
              </a:lnSpc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Ma’mūn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(m. 833) figlio di una concubina persiana, ebbe la meglio sul fratello e impose 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scuola teologica </a:t>
            </a:r>
            <a:r>
              <a:rPr lang="it-IT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mu ‘</a:t>
            </a:r>
            <a:r>
              <a:rPr lang="it-IT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tazilita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come dottrina ufficiale del califfato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(fino ad al-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Mutawakkil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seguace di Ibn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Ḥanbal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m. 855)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EFB58C-AE38-4C41-8436-ECE19E9FF1D6}"/>
              </a:ext>
            </a:extLst>
          </p:cNvPr>
          <p:cNvSpPr txBox="1"/>
          <p:nvPr/>
        </p:nvSpPr>
        <p:spPr>
          <a:xfrm>
            <a:off x="7470883" y="3328091"/>
            <a:ext cx="3908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lvl="1" indent="0" algn="just">
              <a:lnSpc>
                <a:spcPct val="100000"/>
              </a:lnSpc>
              <a:buNone/>
            </a:pP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Resto del califfato (patto della Mecca </a:t>
            </a:r>
            <a:r>
              <a:rPr lang="it-IT" b="0" i="0" dirty="0" err="1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cfr</a:t>
            </a: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voce </a:t>
            </a:r>
            <a:r>
              <a:rPr lang="it-IT" b="0" i="0" dirty="0" err="1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wikipedia</a:t>
            </a: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al- </a:t>
            </a:r>
            <a:r>
              <a:rPr lang="it-IT" b="0" i="0" dirty="0" err="1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Amin</a:t>
            </a: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)</a:t>
            </a:r>
          </a:p>
          <a:p>
            <a:pPr marL="128016" lvl="1" indent="0" algn="just">
              <a:lnSpc>
                <a:spcPct val="100000"/>
              </a:lnSpc>
              <a:buNone/>
            </a:pPr>
            <a:endParaRPr lang="it-IT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128016" lvl="1" indent="0" algn="just">
              <a:lnSpc>
                <a:spcPct val="100000"/>
              </a:lnSpc>
              <a:buNone/>
            </a:pP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Al-</a:t>
            </a:r>
            <a:r>
              <a:rPr lang="it-IT" b="0" i="0" dirty="0" err="1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Amìn</a:t>
            </a: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(m. 813) di madre araba, amava la musica, la caccia e il vino tanto che il poeta </a:t>
            </a:r>
            <a:r>
              <a:rPr lang="it-IT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Abū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Nuwās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scrisse gran parte dei suoi poemi bacchici alla sua corte.</a:t>
            </a:r>
          </a:p>
          <a:p>
            <a:endParaRPr lang="it-IT" dirty="0"/>
          </a:p>
        </p:txBody>
      </p:sp>
      <p:sp>
        <p:nvSpPr>
          <p:cNvPr id="7" name="Mezza cornice 6">
            <a:extLst>
              <a:ext uri="{FF2B5EF4-FFF2-40B4-BE49-F238E27FC236}">
                <a16:creationId xmlns:a16="http://schemas.microsoft.com/office/drawing/2014/main" id="{FD6FAAA0-3E30-4575-BA99-BC7999326FD7}"/>
              </a:ext>
            </a:extLst>
          </p:cNvPr>
          <p:cNvSpPr/>
          <p:nvPr/>
        </p:nvSpPr>
        <p:spPr>
          <a:xfrm rot="2722042">
            <a:off x="4735874" y="2158037"/>
            <a:ext cx="1999308" cy="200488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54482-2D64-47F4-AA60-7338C1F1D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011" y="6931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>Definizione della </a:t>
            </a:r>
            <a:r>
              <a:rPr lang="it-IT" b="1" dirty="0"/>
              <a:t>Prosa</a:t>
            </a:r>
            <a:br>
              <a:rPr lang="it-IT" b="1" dirty="0"/>
            </a:br>
            <a:r>
              <a:rPr lang="it-IT" b="1" dirty="0"/>
              <a:t>D’</a:t>
            </a:r>
            <a:r>
              <a:rPr lang="it-IT" b="1" dirty="0" err="1"/>
              <a:t>adab</a:t>
            </a:r>
            <a:r>
              <a:rPr lang="it-IT" b="1" dirty="0"/>
              <a:t> </a:t>
            </a:r>
            <a:r>
              <a:rPr lang="ar-AE" b="1" i="0" dirty="0">
                <a:effectLst/>
                <a:latin typeface="amiri"/>
              </a:rPr>
              <a:t>أدَبُ</a:t>
            </a:r>
            <a:r>
              <a:rPr lang="it-IT" b="1" i="0" dirty="0">
                <a:effectLst/>
                <a:latin typeface="amiri"/>
              </a:rPr>
              <a:t> /</a:t>
            </a:r>
            <a:r>
              <a:rPr lang="ar-AE" b="0" i="0" dirty="0">
                <a:effectLst/>
                <a:latin typeface="amiri"/>
              </a:rPr>
              <a:t>آداب</a:t>
            </a:r>
            <a:br>
              <a:rPr lang="ar-AE" b="0" i="0" dirty="0">
                <a:solidFill>
                  <a:srgbClr val="333333"/>
                </a:solidFill>
                <a:effectLst/>
                <a:latin typeface="amiri"/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186E50-B71D-4F45-A496-98B86B99E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6" y="1492898"/>
            <a:ext cx="11769012" cy="5281126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Radice </a:t>
            </a:r>
            <a:r>
              <a:rPr lang="it-IT" i="1" dirty="0"/>
              <a:t>‘</a:t>
            </a:r>
            <a:r>
              <a:rPr lang="it-IT" i="1" dirty="0" err="1"/>
              <a:t>db</a:t>
            </a:r>
            <a:r>
              <a:rPr lang="it-IT" i="1" dirty="0"/>
              <a:t>  «</a:t>
            </a:r>
            <a:r>
              <a:rPr lang="it-IT" dirty="0"/>
              <a:t>invitare a pranzo»/ «accompagnare»/ «ammaestrare»/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 Significato odierno: </a:t>
            </a:r>
            <a:r>
              <a:rPr lang="ar-AE" b="1" i="0" dirty="0">
                <a:solidFill>
                  <a:srgbClr val="26709C"/>
                </a:solidFill>
                <a:effectLst/>
                <a:latin typeface="amiri"/>
              </a:rPr>
              <a:t>أدَبُ</a:t>
            </a:r>
            <a:r>
              <a:rPr lang="ar-AE" b="0" i="0" dirty="0">
                <a:solidFill>
                  <a:srgbClr val="333333"/>
                </a:solidFill>
                <a:effectLst/>
                <a:latin typeface="amiri"/>
              </a:rPr>
              <a:t>: (اسم)الجمع : آداب</a:t>
            </a:r>
            <a:r>
              <a:rPr lang="it-IT" b="0" i="0" dirty="0">
                <a:solidFill>
                  <a:srgbClr val="333333"/>
                </a:solidFill>
                <a:effectLst/>
                <a:latin typeface="amiri"/>
              </a:rPr>
              <a:t> «letteratura» // si mantiene anche il significato di «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amiri"/>
              </a:rPr>
              <a:t>adab</a:t>
            </a:r>
            <a:r>
              <a:rPr lang="it-IT" dirty="0">
                <a:solidFill>
                  <a:srgbClr val="333333"/>
                </a:solidFill>
                <a:latin typeface="amiri"/>
              </a:rPr>
              <a:t>» come educazione specie nel parlato. Il significato iniziale, dal secolo di Ibn al </a:t>
            </a:r>
            <a:r>
              <a:rPr lang="it-IT" dirty="0" err="1">
                <a:solidFill>
                  <a:srgbClr val="333333"/>
                </a:solidFill>
                <a:latin typeface="amiri"/>
              </a:rPr>
              <a:t>Muqaffa</a:t>
            </a:r>
            <a:r>
              <a:rPr lang="it-IT" dirty="0">
                <a:solidFill>
                  <a:srgbClr val="333333"/>
                </a:solidFill>
                <a:latin typeface="amiri"/>
              </a:rPr>
              <a:t>‘ in poi, era più complesso e abbracciava un valore educativo, etico*. LETTERATURA (nel senso più vasto, enciclopedico e </a:t>
            </a:r>
            <a:r>
              <a:rPr lang="it-IT" dirty="0" err="1">
                <a:solidFill>
                  <a:srgbClr val="333333"/>
                </a:solidFill>
                <a:latin typeface="amiri"/>
              </a:rPr>
              <a:t>belletttristico</a:t>
            </a:r>
            <a:r>
              <a:rPr lang="it-IT" dirty="0">
                <a:solidFill>
                  <a:srgbClr val="333333"/>
                </a:solidFill>
                <a:latin typeface="amiri"/>
              </a:rPr>
              <a:t>) IN GRADO DI EDUCARE IN MODO PIACEVOLE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Prima di prendere il significato contemporaneo il concetto di ADAB viene a formarsi negli ambienti califfali deputati alla «corrispondenza». (</a:t>
            </a:r>
            <a:r>
              <a:rPr lang="it-IT" i="1" dirty="0" err="1"/>
              <a:t>Diwàn</a:t>
            </a:r>
            <a:r>
              <a:rPr lang="it-IT" i="1" dirty="0"/>
              <a:t> al-</a:t>
            </a:r>
            <a:r>
              <a:rPr lang="it-IT" i="1" dirty="0" err="1"/>
              <a:t>rasà’il</a:t>
            </a:r>
            <a:r>
              <a:rPr lang="it-IT" dirty="0"/>
              <a:t>). Uno dei primi documenti che formalizza il concetto di </a:t>
            </a:r>
            <a:r>
              <a:rPr lang="it-IT" i="1" dirty="0" err="1"/>
              <a:t>Adab</a:t>
            </a:r>
            <a:r>
              <a:rPr lang="it-IT" dirty="0"/>
              <a:t> è la lettera di ‘</a:t>
            </a:r>
            <a:r>
              <a:rPr lang="it-IT" dirty="0" err="1"/>
              <a:t>Abd</a:t>
            </a:r>
            <a:r>
              <a:rPr lang="it-IT" dirty="0"/>
              <a:t> al-Hamid al-</a:t>
            </a:r>
            <a:r>
              <a:rPr lang="it-IT" dirty="0" err="1"/>
              <a:t>Katib</a:t>
            </a:r>
            <a:r>
              <a:rPr lang="it-IT" dirty="0"/>
              <a:t> (m.750) (Allen, p. 170). L’autore si sofferma sulla formazione e sui doveri della loro funzione. Inizia ad affermarsi l’idea di </a:t>
            </a:r>
            <a:r>
              <a:rPr lang="it-IT" dirty="0" err="1"/>
              <a:t>Adab</a:t>
            </a:r>
            <a:r>
              <a:rPr lang="it-IT" dirty="0"/>
              <a:t> come tecnica per trasmettere contenuti seri e utili per la vita di corte e per il governo, in forma elegante e divertente. (</a:t>
            </a:r>
            <a:r>
              <a:rPr lang="it-IT" dirty="0">
                <a:highlight>
                  <a:srgbClr val="FFFF00"/>
                </a:highlight>
              </a:rPr>
              <a:t>Amaldi, p. 98 e 99</a:t>
            </a:r>
            <a:r>
              <a:rPr lang="it-IT" dirty="0"/>
              <a:t>). Importanza dell’</a:t>
            </a:r>
            <a:r>
              <a:rPr lang="it-IT" dirty="0" err="1"/>
              <a:t>anedottica</a:t>
            </a:r>
            <a:r>
              <a:rPr lang="it-IT" dirty="0"/>
              <a:t> in questo contesto.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b="1" dirty="0"/>
              <a:t>Ibn al-</a:t>
            </a:r>
            <a:r>
              <a:rPr lang="it-IT" b="1" dirty="0" err="1"/>
              <a:t>Muqaffa</a:t>
            </a:r>
            <a:r>
              <a:rPr lang="it-IT" b="1" dirty="0"/>
              <a:t> </a:t>
            </a:r>
            <a:r>
              <a:rPr lang="it-IT" dirty="0"/>
              <a:t>‘/ ‘</a:t>
            </a:r>
            <a:r>
              <a:rPr lang="it-IT" b="1" dirty="0" err="1"/>
              <a:t>Abd</a:t>
            </a:r>
            <a:r>
              <a:rPr lang="it-IT" b="1" dirty="0"/>
              <a:t> al-Hamid al-</a:t>
            </a:r>
            <a:r>
              <a:rPr lang="it-IT" b="1" dirty="0" err="1"/>
              <a:t>Katib</a:t>
            </a:r>
            <a:r>
              <a:rPr lang="it-IT" dirty="0"/>
              <a:t>  (VIII): l’ADAB è l’insieme di conoscenze che formano la ragione e la morale (in opposizione a « ‘</a:t>
            </a:r>
            <a:r>
              <a:rPr lang="it-IT" dirty="0" err="1"/>
              <a:t>ilm</a:t>
            </a:r>
            <a:r>
              <a:rPr lang="it-IT" dirty="0"/>
              <a:t>») dell’uomo e a maggior ragione dell’uomo di corte/ segretario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b="1" dirty="0"/>
              <a:t>Ibn </a:t>
            </a:r>
            <a:r>
              <a:rPr lang="it-IT" b="1" dirty="0" err="1"/>
              <a:t>Qutayba</a:t>
            </a:r>
            <a:r>
              <a:rPr lang="it-IT" b="1" dirty="0"/>
              <a:t> </a:t>
            </a:r>
            <a:r>
              <a:rPr lang="it-IT" dirty="0"/>
              <a:t>(IX) e </a:t>
            </a:r>
            <a:r>
              <a:rPr lang="it-IT" b="1" dirty="0" err="1"/>
              <a:t>Jahiz</a:t>
            </a:r>
            <a:r>
              <a:rPr lang="it-IT" dirty="0"/>
              <a:t> (IX) : due autori, ideologicamente opposti, «ancorano» l’</a:t>
            </a:r>
            <a:r>
              <a:rPr lang="it-IT" dirty="0" err="1"/>
              <a:t>adab</a:t>
            </a:r>
            <a:r>
              <a:rPr lang="it-IT" dirty="0"/>
              <a:t> in una cornice islamica. ADAB = saperi indispensabili per la figura del funzionario, IL FINE è QUELLO DI RAGGIUNGERE LA VIRTU’. (Zakaria – </a:t>
            </a:r>
            <a:r>
              <a:rPr lang="it-IT" dirty="0" err="1"/>
              <a:t>Toelle</a:t>
            </a:r>
            <a:r>
              <a:rPr lang="it-IT" dirty="0"/>
              <a:t>, p. 119)</a:t>
            </a:r>
          </a:p>
          <a:p>
            <a:pPr algn="l"/>
            <a:r>
              <a:rPr lang="it-IT" dirty="0"/>
              <a:t>//   a questa accezione di </a:t>
            </a:r>
            <a:r>
              <a:rPr lang="it-IT" dirty="0" err="1"/>
              <a:t>Adab</a:t>
            </a:r>
            <a:r>
              <a:rPr lang="it-IT" dirty="0"/>
              <a:t> si affianca quella di «sapere enciclopedico»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IX-X: </a:t>
            </a:r>
            <a:r>
              <a:rPr lang="it-IT" dirty="0" err="1"/>
              <a:t>Adab</a:t>
            </a:r>
            <a:r>
              <a:rPr lang="it-IT" dirty="0"/>
              <a:t> come insieme di saperi variegato:  lessicografico, letterario, genealogico, umanista, aneddotico, saggistico </a:t>
            </a:r>
            <a:r>
              <a:rPr lang="it-IT" dirty="0" err="1"/>
              <a:t>ecc</a:t>
            </a:r>
            <a:r>
              <a:rPr lang="it-IT" dirty="0"/>
              <a:t>…</a:t>
            </a:r>
          </a:p>
          <a:p>
            <a:pPr algn="l"/>
            <a:r>
              <a:rPr lang="it-IT" dirty="0"/>
              <a:t>*(permanenza di questa accezione anche nel parlato odierno)</a:t>
            </a:r>
          </a:p>
        </p:txBody>
      </p:sp>
    </p:spTree>
    <p:extLst>
      <p:ext uri="{BB962C8B-B14F-4D97-AF65-F5344CB8AC3E}">
        <p14:creationId xmlns:p14="http://schemas.microsoft.com/office/powerpoint/2010/main" val="345344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-313944"/>
            <a:ext cx="11085014" cy="1499616"/>
          </a:xfrm>
        </p:spPr>
        <p:txBody>
          <a:bodyPr>
            <a:normAutofit/>
          </a:bodyPr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Letteratura della Prima fase Abbaside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35AE1-E78D-4D6E-9A82-92B9A0C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446" y="1791869"/>
            <a:ext cx="10854314" cy="4417738"/>
          </a:xfrm>
        </p:spPr>
        <p:txBody>
          <a:bodyPr>
            <a:noAutofit/>
          </a:bodyPr>
          <a:lstStyle/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Poesia </a:t>
            </a: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C0CEB2EE-581C-4C2E-8069-0B8E21373B70}"/>
              </a:ext>
            </a:extLst>
          </p:cNvPr>
          <p:cNvSpPr txBox="1">
            <a:spLocks/>
          </p:cNvSpPr>
          <p:nvPr/>
        </p:nvSpPr>
        <p:spPr>
          <a:xfrm>
            <a:off x="4587240" y="975152"/>
            <a:ext cx="4152900" cy="719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al-‘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Abbās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ibn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Aḥnaf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(750-808) 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736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Alla corte di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Hārūn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Rašīd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e sotto i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barmecidi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; elegia amorosa («amor cortese»).</a:t>
            </a:r>
          </a:p>
          <a:p>
            <a:pPr algn="just">
              <a:lnSpc>
                <a:spcPct val="100000"/>
              </a:lnSpc>
            </a:pP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Abū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Nuwās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(747/762 – 815)</a:t>
            </a:r>
          </a:p>
          <a:p>
            <a:pPr marL="173736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Creò nuovi generi autonomi come la poesia di caccia (</a:t>
            </a:r>
            <a:r>
              <a:rPr lang="it-IT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tradiyya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), la poesia bacchica (</a:t>
            </a:r>
            <a:r>
              <a:rPr lang="it-IT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ḫamriyya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), la poesia d’amore omosessuale (</a:t>
            </a:r>
            <a:r>
              <a:rPr lang="it-IT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ġazāl</a:t>
            </a:r>
            <a:r>
              <a:rPr lang="it-IT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muḏakkar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); contaminazione del lessico con termini persiani o greci.</a:t>
            </a:r>
            <a:endParaRPr lang="it-IT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Abū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‘l-‘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Atāhiya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(748-828)</a:t>
            </a:r>
          </a:p>
          <a:p>
            <a:pPr marL="173736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Zuhdiyyāt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con versi brevi e dal tono sentenzioso. Accampamento abbandonato diventa distacco dalla vita terrena.</a:t>
            </a:r>
          </a:p>
          <a:p>
            <a:pPr algn="just">
              <a:lnSpc>
                <a:spcPct val="100000"/>
              </a:lnSpc>
            </a:pP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Bashshār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ibn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Burd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(m. 784)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il primo che racconta di un viaggio via mare; le sue poesie erano spesso messe in musica.</a:t>
            </a:r>
          </a:p>
          <a:p>
            <a:pPr algn="l"/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Abū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Tammām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(m. 845)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poeta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alla corte del califfo abbaside al-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Mu‘tasim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.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Scrive componimenti intitolati </a:t>
            </a:r>
            <a:r>
              <a:rPr lang="it-IT" sz="10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Ḥamāsa</a:t>
            </a:r>
            <a:r>
              <a:rPr lang="it-IT" sz="1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Le </a:t>
            </a:r>
            <a:r>
              <a:rPr lang="it-IT" sz="10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Ḥamāsa</a:t>
            </a:r>
            <a:r>
              <a:rPr lang="it-IT" sz="1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(in arabo, "Esortazioni")</a:t>
            </a:r>
          </a:p>
          <a:p>
            <a:pPr algn="just">
              <a:lnSpc>
                <a:spcPct val="100000"/>
              </a:lnSpc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Buḥturī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(m. 897)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poeta amico di Abu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Tammam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lo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seguiì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Baghdad dove si distinse come panegirista.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52A6C2B-F7AB-457A-9E5D-C2117A9C63F3}"/>
              </a:ext>
            </a:extLst>
          </p:cNvPr>
          <p:cNvCxnSpPr>
            <a:cxnSpLocks/>
          </p:cNvCxnSpPr>
          <p:nvPr/>
        </p:nvCxnSpPr>
        <p:spPr>
          <a:xfrm>
            <a:off x="2895600" y="1981200"/>
            <a:ext cx="15011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A6CD126-D022-4978-90B8-1299A0434E0B}"/>
              </a:ext>
            </a:extLst>
          </p:cNvPr>
          <p:cNvCxnSpPr>
            <a:cxnSpLocks/>
          </p:cNvCxnSpPr>
          <p:nvPr/>
        </p:nvCxnSpPr>
        <p:spPr>
          <a:xfrm>
            <a:off x="2895600" y="2049780"/>
            <a:ext cx="135636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4A20A5B-FE27-4299-B2B7-B918AC25EB46}"/>
              </a:ext>
            </a:extLst>
          </p:cNvPr>
          <p:cNvCxnSpPr>
            <a:cxnSpLocks/>
          </p:cNvCxnSpPr>
          <p:nvPr/>
        </p:nvCxnSpPr>
        <p:spPr>
          <a:xfrm>
            <a:off x="2895600" y="2146753"/>
            <a:ext cx="1592580" cy="1853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EB8B272-9E43-4042-B813-CE9A0DB8E10C}"/>
              </a:ext>
            </a:extLst>
          </p:cNvPr>
          <p:cNvCxnSpPr>
            <a:cxnSpLocks/>
          </p:cNvCxnSpPr>
          <p:nvPr/>
        </p:nvCxnSpPr>
        <p:spPr>
          <a:xfrm>
            <a:off x="2895600" y="2297085"/>
            <a:ext cx="1691640" cy="265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135B673-9C8B-454E-B205-35BF346C1493}"/>
              </a:ext>
            </a:extLst>
          </p:cNvPr>
          <p:cNvCxnSpPr>
            <a:cxnSpLocks/>
          </p:cNvCxnSpPr>
          <p:nvPr/>
        </p:nvCxnSpPr>
        <p:spPr>
          <a:xfrm>
            <a:off x="2876550" y="2486417"/>
            <a:ext cx="1710690" cy="297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5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45B63-EAE3-471B-A15B-58C20E71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Letteratura della Prima fase Abbaside: l’acquisizione di prestigio della prosa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97551-FC18-4028-AD08-B32179EEF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982" y="3313857"/>
            <a:ext cx="5181600" cy="4351338"/>
          </a:xfrm>
        </p:spPr>
        <p:txBody>
          <a:bodyPr/>
          <a:lstStyle/>
          <a:p>
            <a:r>
              <a:rPr lang="it-IT" dirty="0"/>
              <a:t>Prosa</a:t>
            </a:r>
          </a:p>
          <a:p>
            <a:pPr marL="0" indent="0">
              <a:buNone/>
            </a:pPr>
            <a:r>
              <a:rPr lang="it-IT" dirty="0"/>
              <a:t>D’</a:t>
            </a:r>
            <a:r>
              <a:rPr lang="it-IT" dirty="0" err="1"/>
              <a:t>adab</a:t>
            </a:r>
            <a:r>
              <a:rPr lang="it-IT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DB4148-687A-42C4-9463-ABAF7E166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1004" y="3760236"/>
            <a:ext cx="5487178" cy="3181737"/>
          </a:xfrm>
        </p:spPr>
        <p:txBody>
          <a:bodyPr/>
          <a:lstStyle/>
          <a:p>
            <a:r>
              <a:rPr lang="it-IT" sz="2000" b="1" dirty="0" err="1"/>
              <a:t>Jāhi</a:t>
            </a:r>
            <a:r>
              <a:rPr lang="it-IT" sz="2000" b="1" dirty="0" err="1">
                <a:cs typeface="Times New Roman" panose="02020603050405020304" pitchFamily="18" charset="0"/>
              </a:rPr>
              <a:t>ẓ</a:t>
            </a:r>
            <a:r>
              <a:rPr lang="it-IT" sz="2000" dirty="0">
                <a:cs typeface="Times New Roman" panose="02020603050405020304" pitchFamily="18" charset="0"/>
              </a:rPr>
              <a:t> (m. 868): ha elaborato e diffuso un sapere legato al reale ma al contempo basato sul Corano. Difensore dell’</a:t>
            </a:r>
            <a:r>
              <a:rPr lang="it-IT" sz="2000" dirty="0" err="1">
                <a:cs typeface="Times New Roman" panose="02020603050405020304" pitchFamily="18" charset="0"/>
              </a:rPr>
              <a:t>arabicità</a:t>
            </a:r>
            <a:r>
              <a:rPr lang="it-IT" sz="2000" dirty="0">
                <a:cs typeface="Times New Roman" panose="02020603050405020304" pitchFamily="18" charset="0"/>
              </a:rPr>
              <a:t> «a dispetto» della propria origine, è un </a:t>
            </a:r>
            <a:r>
              <a:rPr lang="it-IT" sz="2000" dirty="0" err="1">
                <a:cs typeface="Times New Roman" panose="02020603050405020304" pitchFamily="18" charset="0"/>
              </a:rPr>
              <a:t>ferevente</a:t>
            </a:r>
            <a:r>
              <a:rPr lang="it-IT" sz="2000" dirty="0">
                <a:cs typeface="Times New Roman" panose="02020603050405020304" pitchFamily="18" charset="0"/>
              </a:rPr>
              <a:t> anti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r>
              <a:rPr lang="it-IT" sz="1800" b="1" dirty="0"/>
              <a:t>Ibn </a:t>
            </a:r>
            <a:r>
              <a:rPr lang="it-IT" sz="1800" b="1" dirty="0" err="1"/>
              <a:t>Qutayba</a:t>
            </a:r>
            <a:r>
              <a:rPr lang="it-IT" sz="1800" b="1" dirty="0"/>
              <a:t> </a:t>
            </a:r>
            <a:r>
              <a:rPr lang="it-IT" sz="1800" dirty="0"/>
              <a:t>(m. 889): enciclopedista di origine iranica, poligrafo, autore del </a:t>
            </a:r>
            <a:r>
              <a:rPr lang="it-IT" sz="1800" i="1" dirty="0" err="1"/>
              <a:t>Kitab</a:t>
            </a:r>
            <a:r>
              <a:rPr lang="it-IT" sz="1800" i="1" dirty="0"/>
              <a:t> al-</a:t>
            </a:r>
            <a:r>
              <a:rPr lang="it-IT" sz="1800" i="1" dirty="0" err="1"/>
              <a:t>shi</a:t>
            </a:r>
            <a:r>
              <a:rPr lang="it-IT" sz="1800" i="1" dirty="0"/>
              <a:t> ‘r </a:t>
            </a:r>
            <a:r>
              <a:rPr lang="it-IT" sz="1800" i="1" dirty="0" err="1"/>
              <a:t>wa</a:t>
            </a:r>
            <a:r>
              <a:rPr lang="it-IT" sz="1800" i="1" dirty="0"/>
              <a:t>-l-</a:t>
            </a:r>
            <a:r>
              <a:rPr lang="it-IT" sz="1800" i="1" dirty="0" err="1"/>
              <a:t>shu‘ara</a:t>
            </a:r>
            <a:r>
              <a:rPr lang="it-IT" sz="1800" i="1" dirty="0"/>
              <a:t>’.</a:t>
            </a:r>
            <a:r>
              <a:rPr lang="it-IT" sz="1800" dirty="0"/>
              <a:t> È autore sia di </a:t>
            </a:r>
            <a:r>
              <a:rPr lang="it-IT" sz="1800" b="0" i="0" dirty="0">
                <a:solidFill>
                  <a:srgbClr val="202122"/>
                </a:solidFill>
                <a:effectLst/>
              </a:rPr>
              <a:t> "scienze religiose" (</a:t>
            </a:r>
            <a:r>
              <a:rPr lang="it-IT" sz="1800" b="0" i="1" dirty="0" err="1">
                <a:solidFill>
                  <a:srgbClr val="202122"/>
                </a:solidFill>
                <a:effectLst/>
              </a:rPr>
              <a:t>ʿulūm</a:t>
            </a:r>
            <a:r>
              <a:rPr lang="it-IT" sz="1800" b="0" i="1" dirty="0">
                <a:solidFill>
                  <a:srgbClr val="202122"/>
                </a:solidFill>
                <a:effectLst/>
              </a:rPr>
              <a:t> </a:t>
            </a:r>
            <a:r>
              <a:rPr lang="it-IT" sz="1800" b="0" i="1" dirty="0" err="1">
                <a:solidFill>
                  <a:srgbClr val="202122"/>
                </a:solidFill>
                <a:effectLst/>
              </a:rPr>
              <a:t>dīniyya</a:t>
            </a:r>
            <a:r>
              <a:rPr lang="it-IT" sz="1800" b="0" i="0" dirty="0">
                <a:solidFill>
                  <a:srgbClr val="202122"/>
                </a:solidFill>
                <a:effectLst/>
              </a:rPr>
              <a:t>) sia di opere di </a:t>
            </a:r>
            <a:r>
              <a:rPr lang="it-IT" sz="1800" b="0" i="0" dirty="0" err="1">
                <a:solidFill>
                  <a:srgbClr val="202122"/>
                </a:solidFill>
                <a:effectLst/>
              </a:rPr>
              <a:t>adab</a:t>
            </a:r>
            <a:endParaRPr lang="it-IT" sz="1800" b="1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2CE73CF-E18E-43A6-AE60-B049D4AD0410}"/>
              </a:ext>
            </a:extLst>
          </p:cNvPr>
          <p:cNvCxnSpPr/>
          <p:nvPr/>
        </p:nvCxnSpPr>
        <p:spPr>
          <a:xfrm>
            <a:off x="1987421" y="3760236"/>
            <a:ext cx="3470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53D528E-93E7-4FCA-9F10-9269F5BC5009}"/>
              </a:ext>
            </a:extLst>
          </p:cNvPr>
          <p:cNvCxnSpPr>
            <a:cxnSpLocks/>
          </p:cNvCxnSpPr>
          <p:nvPr/>
        </p:nvCxnSpPr>
        <p:spPr>
          <a:xfrm>
            <a:off x="2038739" y="3997909"/>
            <a:ext cx="3802224" cy="217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20CA49-A8BD-400D-B9CE-CD4DB9FCE06C}"/>
              </a:ext>
            </a:extLst>
          </p:cNvPr>
          <p:cNvSpPr txBox="1"/>
          <p:nvPr/>
        </p:nvSpPr>
        <p:spPr>
          <a:xfrm>
            <a:off x="838200" y="1967539"/>
            <a:ext cx="109370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Prosa «tecnica» (Amaldi, p. 97)			 </a:t>
            </a:r>
            <a:r>
              <a:rPr lang="it-IT" dirty="0"/>
              <a:t>scritti di scienze giuridiche, 									filosofiche, linguistiche									Tra gli autori della scienza vi 									è chi ha scritto opere di divulgazione</a:t>
            </a:r>
            <a:r>
              <a:rPr lang="it-IT" sz="2800" dirty="0"/>
              <a:t>	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2A97C9D-3912-4600-A637-1D1E008FE12C}"/>
              </a:ext>
            </a:extLst>
          </p:cNvPr>
          <p:cNvCxnSpPr>
            <a:cxnSpLocks/>
          </p:cNvCxnSpPr>
          <p:nvPr/>
        </p:nvCxnSpPr>
        <p:spPr>
          <a:xfrm>
            <a:off x="5840963" y="2259051"/>
            <a:ext cx="1147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8769BDBB-0F2C-4CC5-B73F-6B1EA6D886BC}"/>
              </a:ext>
            </a:extLst>
          </p:cNvPr>
          <p:cNvCxnSpPr/>
          <p:nvPr/>
        </p:nvCxnSpPr>
        <p:spPr>
          <a:xfrm rot="5400000" flipH="1" flipV="1">
            <a:off x="1082350" y="2687217"/>
            <a:ext cx="429209" cy="39188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5DE9FF42-542E-4BA5-AEE2-C5DCDA176667}"/>
              </a:ext>
            </a:extLst>
          </p:cNvPr>
          <p:cNvCxnSpPr>
            <a:cxnSpLocks/>
          </p:cNvCxnSpPr>
          <p:nvPr/>
        </p:nvCxnSpPr>
        <p:spPr>
          <a:xfrm>
            <a:off x="2016579" y="2699003"/>
            <a:ext cx="426876" cy="36831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38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A69AC-1602-45C0-9F74-27C74331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Tre racconti da </a:t>
            </a:r>
            <a:r>
              <a:rPr lang="it-IT" dirty="0" err="1"/>
              <a:t>Kalila</a:t>
            </a:r>
            <a:r>
              <a:rPr lang="it-IT" dirty="0"/>
              <a:t> </a:t>
            </a:r>
            <a:r>
              <a:rPr lang="it-IT" dirty="0" err="1"/>
              <a:t>wa</a:t>
            </a:r>
            <a:r>
              <a:rPr lang="it-IT" dirty="0"/>
              <a:t> </a:t>
            </a:r>
            <a:r>
              <a:rPr lang="it-IT" dirty="0" err="1"/>
              <a:t>Dimna</a:t>
            </a:r>
            <a:endParaRPr lang="it-IT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BFEB1969-4AB0-4415-8B7B-BCAC320C73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6577350"/>
              </p:ext>
            </p:extLst>
          </p:nvPr>
        </p:nvGraphicFramePr>
        <p:xfrm>
          <a:off x="838200" y="1825625"/>
          <a:ext cx="10515600" cy="392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964605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949931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60604071"/>
                    </a:ext>
                  </a:extLst>
                </a:gridCol>
              </a:tblGrid>
              <a:tr h="3922032">
                <a:tc>
                  <a:txBody>
                    <a:bodyPr/>
                    <a:lstStyle/>
                    <a:p>
                      <a:r>
                        <a:rPr lang="it-IT" dirty="0"/>
                        <a:t>Il medico </a:t>
                      </a:r>
                      <a:r>
                        <a:rPr lang="it-IT" dirty="0" err="1"/>
                        <a:t>Burzoe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</a:t>
                      </a:r>
                      <a:r>
                        <a:rPr lang="it-IT" dirty="0" err="1"/>
                        <a:t>buonomo</a:t>
                      </a:r>
                      <a:r>
                        <a:rPr lang="it-IT" dirty="0"/>
                        <a:t> e la mangusta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 tartaruga e la </a:t>
                      </a:r>
                      <a:r>
                        <a:rPr lang="it-IT" dirty="0" err="1"/>
                        <a:t>schimmia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64365"/>
                  </a:ext>
                </a:extLst>
              </a:tr>
            </a:tbl>
          </a:graphicData>
        </a:graphic>
      </p:graphicFrame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D8B394-7F96-49C4-A8D5-7FA3BB2081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90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7B87D8A-8F96-4400-A034-C6A8D3876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65" y="-11251"/>
            <a:ext cx="3321696" cy="3583028"/>
          </a:xfrm>
        </p:spPr>
        <p:txBody>
          <a:bodyPr>
            <a:normAutofit fontScale="90000"/>
          </a:bodyPr>
          <a:lstStyle/>
          <a:p>
            <a:r>
              <a:rPr lang="it-IT" altLang="it-IT" dirty="0"/>
              <a:t>Esempi:															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9E85AF5-0210-4BCD-A572-513261D21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4565" y="1690688"/>
            <a:ext cx="10719318" cy="47680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dirty="0" err="1"/>
              <a:t>Jahiz</a:t>
            </a:r>
            <a:r>
              <a:rPr lang="it-IT" altLang="it-IT" dirty="0"/>
              <a:t> (m. 868), </a:t>
            </a:r>
            <a:r>
              <a:rPr lang="it-IT" altLang="it-IT" i="1" dirty="0"/>
              <a:t>Il Libro degli avari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dirty="0"/>
          </a:p>
          <a:p>
            <a:pPr>
              <a:lnSpc>
                <a:spcPct val="90000"/>
              </a:lnSpc>
            </a:pPr>
            <a:endParaRPr lang="it-IT" altLang="it-IT" dirty="0"/>
          </a:p>
          <a:p>
            <a:pPr>
              <a:lnSpc>
                <a:spcPct val="90000"/>
              </a:lnSpc>
            </a:pPr>
            <a:endParaRPr lang="it-IT" altLang="it-IT" dirty="0"/>
          </a:p>
          <a:p>
            <a:pPr>
              <a:lnSpc>
                <a:spcPct val="90000"/>
              </a:lnSpc>
            </a:pPr>
            <a:r>
              <a:rPr lang="it-IT" altLang="it-IT" dirty="0"/>
              <a:t> </a:t>
            </a:r>
            <a:r>
              <a:rPr lang="it-IT" altLang="it-IT" dirty="0" err="1"/>
              <a:t>Usama</a:t>
            </a:r>
            <a:r>
              <a:rPr lang="it-IT" altLang="it-IT" dirty="0"/>
              <a:t> Ibn </a:t>
            </a:r>
            <a:r>
              <a:rPr lang="it-IT" altLang="it-IT" dirty="0" err="1"/>
              <a:t>Munqidh</a:t>
            </a:r>
            <a:r>
              <a:rPr lang="it-IT" altLang="it-IT" dirty="0"/>
              <a:t> (m. 1190 </a:t>
            </a:r>
            <a:r>
              <a:rPr lang="it-IT" altLang="it-IT" dirty="0" err="1"/>
              <a:t>cca</a:t>
            </a:r>
            <a:r>
              <a:rPr lang="it-IT" altLang="it-IT" dirty="0"/>
              <a:t>) , </a:t>
            </a:r>
            <a:r>
              <a:rPr lang="it-IT" altLang="it-IT" i="1" dirty="0"/>
              <a:t>Le lezioni della vita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i="1" dirty="0"/>
          </a:p>
          <a:p>
            <a:pPr>
              <a:lnSpc>
                <a:spcPct val="90000"/>
              </a:lnSpc>
            </a:pPr>
            <a:endParaRPr lang="it-IT" altLang="it-IT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ADAB = fattore di integrazione degli esponenti non arabi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nell’élite culturale araba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2F4B52-E79B-4A60-B4F3-42698312B24D}"/>
              </a:ext>
            </a:extLst>
          </p:cNvPr>
          <p:cNvSpPr/>
          <p:nvPr/>
        </p:nvSpPr>
        <p:spPr>
          <a:xfrm>
            <a:off x="9369489" y="4335436"/>
            <a:ext cx="2130488" cy="21491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F1CFE2B-3B3D-480A-9AD2-4FF3CAA16D61}"/>
              </a:ext>
            </a:extLst>
          </p:cNvPr>
          <p:cNvSpPr/>
          <p:nvPr/>
        </p:nvSpPr>
        <p:spPr>
          <a:xfrm>
            <a:off x="5714224" y="892920"/>
            <a:ext cx="3060440" cy="1595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F73D91-803C-4177-A80D-0129B6813702}"/>
              </a:ext>
            </a:extLst>
          </p:cNvPr>
          <p:cNvSpPr txBox="1"/>
          <p:nvPr/>
        </p:nvSpPr>
        <p:spPr>
          <a:xfrm>
            <a:off x="5837465" y="951552"/>
            <a:ext cx="272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libro racchiude aneddoti sul comportamento degli avari. E’ un esempio di arte retorica. Contrassegnato dall’umorismo nel trattare argomenti seri.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944FB6-44F1-414C-8043-C2D2AEEA67D4}"/>
              </a:ext>
            </a:extLst>
          </p:cNvPr>
          <p:cNvSpPr txBox="1"/>
          <p:nvPr/>
        </p:nvSpPr>
        <p:spPr>
          <a:xfrm>
            <a:off x="9550660" y="4453278"/>
            <a:ext cx="1839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Libro di racconti relativi alle vicende personali del principe </a:t>
            </a:r>
            <a:r>
              <a:rPr lang="it-IT" sz="1400" dirty="0" err="1"/>
              <a:t>Usama</a:t>
            </a:r>
            <a:r>
              <a:rPr lang="it-IT" sz="1400" dirty="0"/>
              <a:t> Ibn </a:t>
            </a:r>
            <a:r>
              <a:rPr lang="it-IT" sz="1400" dirty="0" err="1"/>
              <a:t>Munqidh</a:t>
            </a:r>
            <a:r>
              <a:rPr lang="it-IT" sz="1400" dirty="0"/>
              <a:t>. Descrive le relazioni umane e i costumi della società araba Siriana al tempo delle Crociate.</a:t>
            </a:r>
          </a:p>
        </p:txBody>
      </p:sp>
    </p:spTree>
    <p:extLst>
      <p:ext uri="{BB962C8B-B14F-4D97-AF65-F5344CB8AC3E}">
        <p14:creationId xmlns:p14="http://schemas.microsoft.com/office/powerpoint/2010/main" val="261734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09E4E-3484-461D-BCD9-FF5EE275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Accezioni del termine «</a:t>
            </a:r>
            <a:r>
              <a:rPr lang="it-IT" dirty="0" err="1"/>
              <a:t>Adab</a:t>
            </a:r>
            <a:r>
              <a:rPr lang="it-IT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22D41-BCA0-481C-832A-3E61848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5" name="Organization Chart 2">
            <a:extLst>
              <a:ext uri="{FF2B5EF4-FFF2-40B4-BE49-F238E27FC236}">
                <a16:creationId xmlns:a16="http://schemas.microsoft.com/office/drawing/2014/main" id="{21A964FB-27D0-4402-827E-E6364BA4CC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9328" y="1826258"/>
            <a:ext cx="10512743" cy="4639111"/>
            <a:chOff x="903" y="1252"/>
            <a:chExt cx="3679" cy="738"/>
          </a:xfrm>
        </p:grpSpPr>
        <p:cxnSp>
          <p:nvCxnSpPr>
            <p:cNvPr id="4100" name="_s4100">
              <a:extLst>
                <a:ext uri="{FF2B5EF4-FFF2-40B4-BE49-F238E27FC236}">
                  <a16:creationId xmlns:a16="http://schemas.microsoft.com/office/drawing/2014/main" id="{DEB839E1-EA39-482E-B5B3-E9F46509AD8D}"/>
                </a:ext>
              </a:extLst>
            </p:cNvPr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 flipV="1">
              <a:off x="3206" y="909"/>
              <a:ext cx="30" cy="129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>
              <a:extLst>
                <a:ext uri="{FF2B5EF4-FFF2-40B4-BE49-F238E27FC236}">
                  <a16:creationId xmlns:a16="http://schemas.microsoft.com/office/drawing/2014/main" id="{F0B81D53-DA63-4A20-A948-1DDE50A2BA48}"/>
                </a:ext>
              </a:extLst>
            </p:cNvPr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flipV="1">
              <a:off x="2549" y="1540"/>
              <a:ext cx="26" cy="1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>
              <a:extLst>
                <a:ext uri="{FF2B5EF4-FFF2-40B4-BE49-F238E27FC236}">
                  <a16:creationId xmlns:a16="http://schemas.microsoft.com/office/drawing/2014/main" id="{B78406DA-19F6-4326-BCB7-283CD8E927CF}"/>
                </a:ext>
              </a:extLst>
            </p:cNvPr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1932" y="1059"/>
              <a:ext cx="162" cy="112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4103">
              <a:extLst>
                <a:ext uri="{FF2B5EF4-FFF2-40B4-BE49-F238E27FC236}">
                  <a16:creationId xmlns:a16="http://schemas.microsoft.com/office/drawing/2014/main" id="{D7BFB97A-804F-445A-B751-2F61646D5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2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</a:t>
              </a:r>
              <a:r>
                <a:rPr kumimoji="0" lang="it-IT" altLang="it-IT" sz="24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adab”</a:t>
              </a:r>
            </a:p>
          </p:txBody>
        </p:sp>
        <p:sp>
          <p:nvSpPr>
            <p:cNvPr id="7" name="_s4104">
              <a:extLst>
                <a:ext uri="{FF2B5EF4-FFF2-40B4-BE49-F238E27FC236}">
                  <a16:creationId xmlns:a16="http://schemas.microsoft.com/office/drawing/2014/main" id="{9A1AFDDE-7DF4-43ED-8367-26461893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1702"/>
              <a:ext cx="109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Corpus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letterario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variegato</a:t>
              </a:r>
            </a:p>
          </p:txBody>
        </p:sp>
        <p:sp>
          <p:nvSpPr>
            <p:cNvPr id="8" name="_s4105">
              <a:extLst>
                <a:ext uri="{FF2B5EF4-FFF2-40B4-BE49-F238E27FC236}">
                  <a16:creationId xmlns:a16="http://schemas.microsoft.com/office/drawing/2014/main" id="{F45535F1-4AA5-4264-93D4-99433C55F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702"/>
              <a:ext cx="91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Norme sociali</a:t>
              </a:r>
              <a:r>
                <a:rPr lang="it-IT" altLang="it-IT" sz="3200" dirty="0">
                  <a:latin typeface="Arial" panose="020B0604020202020204" pitchFamily="34" charset="0"/>
                </a:rPr>
                <a:t>/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3200" dirty="0">
                  <a:latin typeface="Arial" panose="020B0604020202020204" pitchFamily="34" charset="0"/>
                </a:rPr>
                <a:t>etichetta</a:t>
              </a:r>
              <a:endParaRPr kumimoji="0" lang="it-IT" altLang="it-IT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4106">
              <a:extLst>
                <a:ext uri="{FF2B5EF4-FFF2-40B4-BE49-F238E27FC236}">
                  <a16:creationId xmlns:a16="http://schemas.microsoft.com/office/drawing/2014/main" id="{B55AB449-50DD-4527-81D5-73264F83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570"/>
              <a:ext cx="1432" cy="4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Gusto, estetica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Concezione “archeologica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del passato”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01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3">
            <a:extLst>
              <a:ext uri="{FF2B5EF4-FFF2-40B4-BE49-F238E27FC236}">
                <a16:creationId xmlns:a16="http://schemas.microsoft.com/office/drawing/2014/main" id="{0AB6B141-4018-45A2-B3C9-8B1B379D4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Generi</a:t>
            </a:r>
            <a:r>
              <a:rPr lang="it-IT" altLang="it-IT" dirty="0"/>
              <a:t> della prosa d’</a:t>
            </a:r>
            <a:r>
              <a:rPr lang="it-IT" altLang="it-IT" i="1" dirty="0" err="1"/>
              <a:t>adab</a:t>
            </a:r>
            <a:r>
              <a:rPr lang="it-IT" altLang="it-IT" i="1" dirty="0"/>
              <a:t> </a:t>
            </a:r>
            <a:r>
              <a:rPr lang="it-IT" altLang="it-IT" dirty="0"/>
              <a:t>(come modello culturale)</a:t>
            </a:r>
          </a:p>
        </p:txBody>
      </p:sp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id="{9099987F-808F-4531-99BD-C274E3E9A4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674" y="1491716"/>
            <a:ext cx="9964710" cy="5116853"/>
            <a:chOff x="165" y="1270"/>
            <a:chExt cx="5902" cy="814"/>
          </a:xfrm>
        </p:grpSpPr>
        <p:cxnSp>
          <p:nvCxnSpPr>
            <p:cNvPr id="2053" name="_s2053">
              <a:extLst>
                <a:ext uri="{FF2B5EF4-FFF2-40B4-BE49-F238E27FC236}">
                  <a16:creationId xmlns:a16="http://schemas.microsoft.com/office/drawing/2014/main" id="{1DDD20BF-27B3-4678-8D8A-51DDC9B386ED}"/>
                </a:ext>
              </a:extLst>
            </p:cNvPr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 flipV="1">
              <a:off x="4259" y="759"/>
              <a:ext cx="241" cy="159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>
              <a:extLst>
                <a:ext uri="{FF2B5EF4-FFF2-40B4-BE49-F238E27FC236}">
                  <a16:creationId xmlns:a16="http://schemas.microsoft.com/office/drawing/2014/main" id="{32114E38-D0F6-47F5-9575-5D95ECCD25DC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3544" y="1474"/>
              <a:ext cx="165" cy="9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>
              <a:extLst>
                <a:ext uri="{FF2B5EF4-FFF2-40B4-BE49-F238E27FC236}">
                  <a16:creationId xmlns:a16="http://schemas.microsoft.com/office/drawing/2014/main" id="{1DB43EE1-F579-4F22-93E9-8538B6C060EC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 flipV="1">
              <a:off x="3018" y="998"/>
              <a:ext cx="125" cy="10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>
              <a:extLst>
                <a:ext uri="{FF2B5EF4-FFF2-40B4-BE49-F238E27FC236}">
                  <a16:creationId xmlns:a16="http://schemas.microsoft.com/office/drawing/2014/main" id="{C4563AC2-2FF3-4351-AB62-917A90181AB2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2287" y="249"/>
              <a:ext cx="107" cy="24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7">
              <a:extLst>
                <a:ext uri="{FF2B5EF4-FFF2-40B4-BE49-F238E27FC236}">
                  <a16:creationId xmlns:a16="http://schemas.microsoft.com/office/drawing/2014/main" id="{9BA0F6BC-5323-46BD-A481-1BEA91D0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1270"/>
              <a:ext cx="864" cy="1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Prosa d’</a:t>
              </a:r>
              <a:r>
                <a:rPr kumimoji="0" lang="it-IT" altLang="it-IT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adab</a:t>
              </a:r>
            </a:p>
          </p:txBody>
        </p:sp>
        <p:sp>
          <p:nvSpPr>
            <p:cNvPr id="4" name="_s2058">
              <a:extLst>
                <a:ext uri="{FF2B5EF4-FFF2-40B4-BE49-F238E27FC236}">
                  <a16:creationId xmlns:a16="http://schemas.microsoft.com/office/drawing/2014/main" id="{F903026D-9EBB-4B19-8010-ADE3A206B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543"/>
              <a:ext cx="1870" cy="44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«</a:t>
              </a:r>
              <a:r>
                <a:rPr kumimoji="0" lang="it-IT" altLang="it-IT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Risàla</a:t>
              </a: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2400" dirty="0">
                  <a:latin typeface="Arial" panose="020B0604020202020204" pitchFamily="34" charset="0"/>
                </a:rPr>
                <a:t> </a:t>
              </a:r>
              <a:r>
                <a:rPr lang="it-IT" altLang="it-IT" sz="1200" dirty="0">
                  <a:latin typeface="Arial" panose="020B0604020202020204" pitchFamily="34" charset="0"/>
                </a:rPr>
                <a:t>«epistola»: è uno scritto  che può rientrare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dirty="0">
                  <a:latin typeface="Arial" panose="020B0604020202020204" pitchFamily="34" charset="0"/>
                </a:rPr>
                <a:t>Nella corrispondenza tra amici o parenti;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dirty="0">
                  <a:latin typeface="Arial" panose="020B0604020202020204" pitchFamily="34" charset="0"/>
                </a:rPr>
                <a:t>Nella corrispondenza di cancelleria; o nel genere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dirty="0">
                  <a:latin typeface="Arial" panose="020B0604020202020204" pitchFamily="34" charset="0"/>
                </a:rPr>
                <a:t>Del saggio. In questa accezione la Risala equivale 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dirty="0">
                  <a:latin typeface="Arial" panose="020B0604020202020204" pitchFamily="34" charset="0"/>
                </a:rPr>
                <a:t>«Dissertazione» </a:t>
              </a: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" name="_s2059">
              <a:extLst>
                <a:ext uri="{FF2B5EF4-FFF2-40B4-BE49-F238E27FC236}">
                  <a16:creationId xmlns:a16="http://schemas.microsoft.com/office/drawing/2014/main" id="{69614930-99B9-4C0E-AD8C-89BEDF3D4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1561"/>
              <a:ext cx="1042" cy="5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«</a:t>
              </a:r>
              <a:r>
                <a:rPr kumimoji="0" lang="it-IT" altLang="it-IT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Kitab</a:t>
              </a: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 termine generico che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Indica diverse tipologie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Di testi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t-IT" altLang="it-IT" sz="1400" dirty="0">
                <a:latin typeface="Arial" panose="020B0604020202020204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Opera di </a:t>
              </a:r>
              <a:r>
                <a:rPr lang="it-IT" altLang="it-IT" sz="1400" dirty="0" err="1">
                  <a:latin typeface="Arial" panose="020B0604020202020204" pitchFamily="34" charset="0"/>
                </a:rPr>
                <a:t>lunghez</a:t>
              </a:r>
              <a:r>
                <a:rPr lang="it-IT" altLang="it-IT" sz="1400" dirty="0">
                  <a:latin typeface="Arial" panose="020B0604020202020204" pitchFamily="34" charset="0"/>
                </a:rPr>
                <a:t>-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s</a:t>
              </a: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 variabile , il cui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Contenuto è trattato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In maniera più i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 err="1">
                  <a:latin typeface="Arial" panose="020B0604020202020204" pitchFamily="34" charset="0"/>
                </a:rPr>
                <a:t>mplicita</a:t>
              </a:r>
              <a:endParaRPr lang="it-IT" altLang="it-IT" sz="1400" dirty="0">
                <a:latin typeface="Arial" panose="020B0604020202020204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Rispetto alla </a:t>
              </a:r>
              <a:r>
                <a:rPr kumimoji="0" lang="it-IT" altLang="it-IT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Risàla</a:t>
              </a: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.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Può essere «libro»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 astronomia, di</a:t>
              </a:r>
              <a:r>
                <a:rPr lang="it-IT" altLang="it-IT" sz="1400" dirty="0">
                  <a:latin typeface="Arial" panose="020B0604020202020204" pitchFamily="34" charset="0"/>
                </a:rPr>
                <a:t>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Storio</a:t>
              </a:r>
              <a:r>
                <a:rPr lang="it-IT" altLang="it-IT" sz="1400" dirty="0">
                  <a:latin typeface="Arial" panose="020B0604020202020204" pitchFamily="34" charset="0"/>
                </a:rPr>
                <a:t>grafia o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dirty="0">
                  <a:latin typeface="Arial" panose="020B0604020202020204" pitchFamily="34" charset="0"/>
                </a:rPr>
                <a:t> geografia</a:t>
              </a: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" name="_s2060">
              <a:extLst>
                <a:ext uri="{FF2B5EF4-FFF2-40B4-BE49-F238E27FC236}">
                  <a16:creationId xmlns:a16="http://schemas.microsoft.com/office/drawing/2014/main" id="{81B2B954-F0CA-4D07-AC1B-FE52BDB8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601"/>
              <a:ext cx="1042" cy="3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«</a:t>
              </a:r>
              <a:r>
                <a:rPr kumimoji="0" lang="it-IT" altLang="it-IT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Rihla</a:t>
              </a: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»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t-IT" altLang="it-IT" dirty="0">
                <a:latin typeface="Arial" panose="020B0604020202020204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Trattato o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Racconto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dirty="0">
                  <a:latin typeface="Arial" panose="020B0604020202020204" pitchFamily="34" charset="0"/>
                </a:rPr>
                <a:t>Di viaggio.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dirty="0">
                  <a:latin typeface="Arial" panose="020B0604020202020204" pitchFamily="34" charset="0"/>
                </a:rPr>
                <a:t>Es: </a:t>
              </a:r>
              <a:r>
                <a:rPr lang="it-IT" altLang="it-IT" i="1" dirty="0" err="1">
                  <a:latin typeface="Arial" panose="020B0604020202020204" pitchFamily="34" charset="0"/>
                </a:rPr>
                <a:t>Rihla</a:t>
              </a:r>
              <a:r>
                <a:rPr lang="it-IT" altLang="it-IT" i="1" dirty="0">
                  <a:latin typeface="Arial" panose="020B0604020202020204" pitchFamily="34" charset="0"/>
                </a:rPr>
                <a:t> di Ibn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i="1" dirty="0">
                  <a:latin typeface="Arial" panose="020B0604020202020204" pitchFamily="34" charset="0"/>
                </a:rPr>
                <a:t>Battuta   </a:t>
              </a:r>
              <a:r>
                <a:rPr lang="it-IT" altLang="it-IT" sz="1100" dirty="0">
                  <a:latin typeface="Arial" panose="020B0604020202020204" pitchFamily="34" charset="0"/>
                </a:rPr>
                <a:t>(m.1369)</a:t>
              </a:r>
              <a:endParaRPr kumimoji="0" lang="it-IT" altLang="it-IT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2061">
              <a:extLst>
                <a:ext uri="{FF2B5EF4-FFF2-40B4-BE49-F238E27FC236}">
                  <a16:creationId xmlns:a16="http://schemas.microsoft.com/office/drawing/2014/main" id="{92340512-4E25-431E-8BD8-DC500048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677"/>
              <a:ext cx="1780" cy="3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«</a:t>
              </a:r>
              <a:r>
                <a:rPr kumimoji="0" lang="it-IT" altLang="it-IT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Khabar</a:t>
              </a:r>
              <a:r>
                <a:rPr kumimoji="0" lang="it-IT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Genere letterario «minimale», di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Origine sacra. Si compone di un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ISNAD e di un MATN. Il genere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Accoglie poi una funzione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desacralizzata.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Es. </a:t>
              </a:r>
              <a:r>
                <a:rPr lang="it-IT" altLang="it-IT" sz="1600" dirty="0" err="1">
                  <a:latin typeface="Arial" panose="020B0604020202020204" pitchFamily="34" charset="0"/>
                </a:rPr>
                <a:t>Kitab</a:t>
              </a:r>
              <a:r>
                <a:rPr lang="it-IT" altLang="it-IT" sz="1600" dirty="0">
                  <a:latin typeface="Arial" panose="020B0604020202020204" pitchFamily="34" charset="0"/>
                </a:rPr>
                <a:t> al-</a:t>
              </a:r>
              <a:r>
                <a:rPr lang="it-IT" altLang="it-IT" sz="1600" dirty="0" err="1">
                  <a:latin typeface="Arial" panose="020B0604020202020204" pitchFamily="34" charset="0"/>
                </a:rPr>
                <a:t>aghànì</a:t>
              </a:r>
              <a:r>
                <a:rPr lang="it-IT" altLang="it-IT" sz="1600" dirty="0">
                  <a:latin typeface="Arial" panose="020B0604020202020204" pitchFamily="34" charset="0"/>
                </a:rPr>
                <a:t> adotta il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latin typeface="Arial" panose="020B0604020202020204" pitchFamily="34" charset="0"/>
                </a:rPr>
                <a:t>Procedimento del </a:t>
              </a:r>
              <a:r>
                <a:rPr lang="it-IT" altLang="it-IT" sz="1600" dirty="0" err="1">
                  <a:latin typeface="Arial" panose="020B0604020202020204" pitchFamily="34" charset="0"/>
                </a:rPr>
                <a:t>Khabar</a:t>
              </a:r>
              <a:r>
                <a:rPr lang="it-IT" altLang="it-IT" sz="1600" dirty="0">
                  <a:latin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2400" dirty="0"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" name="_s2060">
            <a:extLst>
              <a:ext uri="{FF2B5EF4-FFF2-40B4-BE49-F238E27FC236}">
                <a16:creationId xmlns:a16="http://schemas.microsoft.com/office/drawing/2014/main" id="{A60CADE6-105A-443A-87B8-7EB487F5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423" y="4158627"/>
            <a:ext cx="1759273" cy="24452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Tabaqàt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«Schede»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latin typeface="Arial" panose="020B0604020202020204" pitchFamily="34" charset="0"/>
              </a:rPr>
              <a:t>Biografiche /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latin typeface="Arial" panose="020B0604020202020204" pitchFamily="34" charset="0"/>
              </a:rPr>
              <a:t> toponimiche</a:t>
            </a:r>
            <a:endParaRPr kumimoji="0" lang="it-IT" altLang="it-IT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F066937-6D8E-4DD9-83BD-808BE4BC9DF0}"/>
              </a:ext>
            </a:extLst>
          </p:cNvPr>
          <p:cNvCxnSpPr>
            <a:stCxn id="3" idx="2"/>
            <a:endCxn id="3" idx="2"/>
          </p:cNvCxnSpPr>
          <p:nvPr/>
        </p:nvCxnSpPr>
        <p:spPr>
          <a:xfrm>
            <a:off x="5917117" y="25352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a gomito 20">
            <a:extLst>
              <a:ext uri="{FF2B5EF4-FFF2-40B4-BE49-F238E27FC236}">
                <a16:creationId xmlns:a16="http://schemas.microsoft.com/office/drawing/2014/main" id="{766E47AD-E381-46A1-83A4-251DCAAB9CD8}"/>
              </a:ext>
            </a:extLst>
          </p:cNvPr>
          <p:cNvCxnSpPr/>
          <p:nvPr/>
        </p:nvCxnSpPr>
        <p:spPr>
          <a:xfrm rot="10800000">
            <a:off x="6307495" y="2590787"/>
            <a:ext cx="111967" cy="5289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C943D81E-028F-4E28-80BE-D2E981EEF63F}"/>
              </a:ext>
            </a:extLst>
          </p:cNvPr>
          <p:cNvCxnSpPr>
            <a:endCxn id="17" idx="0"/>
          </p:cNvCxnSpPr>
          <p:nvPr/>
        </p:nvCxnSpPr>
        <p:spPr>
          <a:xfrm>
            <a:off x="8611742" y="3295815"/>
            <a:ext cx="2617318" cy="8628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7B87D8A-8F96-4400-A034-C6A8D3876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65" y="-11251"/>
            <a:ext cx="3321696" cy="3583028"/>
          </a:xfrm>
        </p:spPr>
        <p:txBody>
          <a:bodyPr>
            <a:normAutofit fontScale="90000"/>
          </a:bodyPr>
          <a:lstStyle/>
          <a:p>
            <a:r>
              <a:rPr lang="it-IT" altLang="it-IT" dirty="0"/>
              <a:t>Esempi:															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9E85AF5-0210-4BCD-A572-513261D21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4565" y="1690688"/>
            <a:ext cx="10719318" cy="47680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dirty="0" err="1"/>
              <a:t>Jahiz</a:t>
            </a:r>
            <a:r>
              <a:rPr lang="it-IT" altLang="it-IT" dirty="0"/>
              <a:t> (m. 868), </a:t>
            </a:r>
            <a:r>
              <a:rPr lang="it-IT" altLang="it-IT" i="1" dirty="0"/>
              <a:t>Il Libro degli avari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dirty="0"/>
          </a:p>
          <a:p>
            <a:r>
              <a:rPr lang="it-IT" altLang="it-IT" dirty="0"/>
              <a:t>Ibn </a:t>
            </a:r>
            <a:r>
              <a:rPr lang="it-IT" altLang="it-IT" dirty="0" err="1"/>
              <a:t>Hazm</a:t>
            </a:r>
            <a:r>
              <a:rPr lang="it-IT" altLang="it-IT" dirty="0"/>
              <a:t> di Cordoba (m. 1064), </a:t>
            </a:r>
            <a:r>
              <a:rPr lang="it-IT" altLang="it-IT" i="1" dirty="0"/>
              <a:t>Il collare della colomba</a:t>
            </a:r>
            <a:endParaRPr lang="it-IT" altLang="it-IT" dirty="0"/>
          </a:p>
          <a:p>
            <a:pPr>
              <a:lnSpc>
                <a:spcPct val="90000"/>
              </a:lnSpc>
            </a:pPr>
            <a:endParaRPr lang="it-IT" altLang="it-IT" dirty="0"/>
          </a:p>
          <a:p>
            <a:pPr>
              <a:lnSpc>
                <a:spcPct val="90000"/>
              </a:lnSpc>
            </a:pPr>
            <a:r>
              <a:rPr lang="it-IT" altLang="it-IT" dirty="0"/>
              <a:t> </a:t>
            </a:r>
            <a:r>
              <a:rPr lang="it-IT" altLang="it-IT" dirty="0" err="1"/>
              <a:t>Usama</a:t>
            </a:r>
            <a:r>
              <a:rPr lang="it-IT" altLang="it-IT" dirty="0"/>
              <a:t> Ibn </a:t>
            </a:r>
            <a:r>
              <a:rPr lang="it-IT" altLang="it-IT" dirty="0" err="1"/>
              <a:t>Munqidh</a:t>
            </a:r>
            <a:r>
              <a:rPr lang="it-IT" altLang="it-IT" dirty="0"/>
              <a:t> (m. 1190 </a:t>
            </a:r>
            <a:r>
              <a:rPr lang="it-IT" altLang="it-IT" dirty="0" err="1"/>
              <a:t>cca</a:t>
            </a:r>
            <a:r>
              <a:rPr lang="it-IT" altLang="it-IT" dirty="0"/>
              <a:t>), </a:t>
            </a:r>
            <a:r>
              <a:rPr lang="it-IT" altLang="it-IT" i="1" dirty="0"/>
              <a:t>Le lezioni della vita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i="1" dirty="0"/>
          </a:p>
          <a:p>
            <a:pPr>
              <a:lnSpc>
                <a:spcPct val="90000"/>
              </a:lnSpc>
            </a:pPr>
            <a:endParaRPr lang="it-IT" altLang="it-IT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ADAB = fattore di integrazione degli esponenti non arabi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nell’élite culturale araba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0298C2-7683-4F83-AF65-8A0C6D076592}"/>
              </a:ext>
            </a:extLst>
          </p:cNvPr>
          <p:cNvSpPr/>
          <p:nvPr/>
        </p:nvSpPr>
        <p:spPr>
          <a:xfrm>
            <a:off x="9035142" y="1976242"/>
            <a:ext cx="3060440" cy="1595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2F4B52-E79B-4A60-B4F3-42698312B24D}"/>
              </a:ext>
            </a:extLst>
          </p:cNvPr>
          <p:cNvSpPr/>
          <p:nvPr/>
        </p:nvSpPr>
        <p:spPr>
          <a:xfrm>
            <a:off x="9369489" y="4335436"/>
            <a:ext cx="2130488" cy="21491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F1CFE2B-3B3D-480A-9AD2-4FF3CAA16D61}"/>
              </a:ext>
            </a:extLst>
          </p:cNvPr>
          <p:cNvSpPr/>
          <p:nvPr/>
        </p:nvSpPr>
        <p:spPr>
          <a:xfrm>
            <a:off x="5714224" y="892920"/>
            <a:ext cx="3060440" cy="1595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F73D91-803C-4177-A80D-0129B6813702}"/>
              </a:ext>
            </a:extLst>
          </p:cNvPr>
          <p:cNvSpPr txBox="1"/>
          <p:nvPr/>
        </p:nvSpPr>
        <p:spPr>
          <a:xfrm>
            <a:off x="5837465" y="951552"/>
            <a:ext cx="272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libro racchiude aneddoti sul comportamento degli avari. E’ un esempio di arte retorica. Contrassegnato dall’umorismo nel trattare argomenti seri.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1C0FCE-CEA6-47E5-BDEE-59A165C6613B}"/>
              </a:ext>
            </a:extLst>
          </p:cNvPr>
          <p:cNvSpPr txBox="1"/>
          <p:nvPr/>
        </p:nvSpPr>
        <p:spPr>
          <a:xfrm>
            <a:off x="9162662" y="2002116"/>
            <a:ext cx="2544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Manuale sulla fenomenologia del sentimento amoroso. Include molti versi, tra cui molti dello stesso autore, e aneddoti.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944FB6-44F1-414C-8043-C2D2AEEA67D4}"/>
              </a:ext>
            </a:extLst>
          </p:cNvPr>
          <p:cNvSpPr txBox="1"/>
          <p:nvPr/>
        </p:nvSpPr>
        <p:spPr>
          <a:xfrm>
            <a:off x="9550660" y="4453278"/>
            <a:ext cx="1839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Libro di racconti relativi alle vicende personali del principe </a:t>
            </a:r>
            <a:r>
              <a:rPr lang="it-IT" sz="1400" dirty="0" err="1"/>
              <a:t>Usama</a:t>
            </a:r>
            <a:r>
              <a:rPr lang="it-IT" sz="1400" dirty="0"/>
              <a:t> Ibn </a:t>
            </a:r>
            <a:r>
              <a:rPr lang="it-IT" sz="1400" dirty="0" err="1"/>
              <a:t>Munqidh</a:t>
            </a:r>
            <a:r>
              <a:rPr lang="it-IT" sz="1400" dirty="0"/>
              <a:t>. Descrive le relazioni umane e i costumi della società araba Siriana al tempo delle Crociate.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D6645-C47C-4B87-997E-EE4D93AC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Opere</a:t>
            </a:r>
            <a:r>
              <a:rPr lang="it-IT" dirty="0"/>
              <a:t> di Ibn al-</a:t>
            </a:r>
            <a:r>
              <a:rPr lang="it-IT" dirty="0" err="1"/>
              <a:t>Muqaffa</a:t>
            </a:r>
            <a:r>
              <a:rPr lang="it-IT" dirty="0"/>
              <a:t>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12CAD-33E6-4BCA-AD1C-163730523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b="1" i="1" dirty="0">
                <a:highlight>
                  <a:srgbClr val="FFFF00"/>
                </a:highlight>
              </a:rPr>
              <a:t>Al-</a:t>
            </a:r>
            <a:r>
              <a:rPr lang="it-IT" sz="2400" b="1" i="1" dirty="0" err="1">
                <a:highlight>
                  <a:srgbClr val="FFFF00"/>
                </a:highlight>
              </a:rPr>
              <a:t>Adab</a:t>
            </a:r>
            <a:r>
              <a:rPr lang="it-IT" sz="2400" b="1" i="1" dirty="0"/>
              <a:t> al-Kabir</a:t>
            </a:r>
            <a:r>
              <a:rPr lang="it-IT" sz="2400" dirty="0"/>
              <a:t> («Il grande </a:t>
            </a:r>
            <a:r>
              <a:rPr lang="it-IT" sz="2400" dirty="0" err="1"/>
              <a:t>adab</a:t>
            </a:r>
            <a:r>
              <a:rPr lang="it-IT" sz="2400" dirty="0"/>
              <a:t>») – opera di galateo e morale rivolta al principe e ai cortigiani. L’opera aveva l’obiettivo di divulgare le conoscenze elaborate dalla società islamica. </a:t>
            </a:r>
          </a:p>
          <a:p>
            <a:endParaRPr lang="it-IT" sz="2400" dirty="0"/>
          </a:p>
          <a:p>
            <a:r>
              <a:rPr lang="it-IT" sz="2400" b="1" i="1" dirty="0"/>
              <a:t>Al-</a:t>
            </a:r>
            <a:r>
              <a:rPr lang="it-IT" sz="2400" b="1" i="1" dirty="0" err="1"/>
              <a:t>Adab</a:t>
            </a:r>
            <a:r>
              <a:rPr lang="it-IT" sz="2400" b="1" i="1" dirty="0"/>
              <a:t> al-</a:t>
            </a:r>
            <a:r>
              <a:rPr lang="it-IT" sz="2400" b="1" i="1" dirty="0" err="1"/>
              <a:t>Saghir</a:t>
            </a:r>
            <a:r>
              <a:rPr lang="it-IT" sz="2400" b="1" i="1" dirty="0"/>
              <a:t> </a:t>
            </a:r>
            <a:r>
              <a:rPr lang="it-IT" sz="2400" dirty="0"/>
              <a:t>(«Il piccolo </a:t>
            </a:r>
            <a:r>
              <a:rPr lang="it-IT" sz="2400" dirty="0" err="1"/>
              <a:t>Adab</a:t>
            </a:r>
            <a:r>
              <a:rPr lang="it-IT" sz="2400" dirty="0"/>
              <a:t>») – opera simile al Libro di </a:t>
            </a:r>
            <a:r>
              <a:rPr lang="it-IT" sz="2400" i="1" dirty="0" err="1"/>
              <a:t>Kalila</a:t>
            </a:r>
            <a:r>
              <a:rPr lang="it-IT" sz="2400" i="1" dirty="0"/>
              <a:t> </a:t>
            </a:r>
            <a:r>
              <a:rPr lang="it-IT" sz="2400" i="1" dirty="0" err="1"/>
              <a:t>wa-dimna</a:t>
            </a:r>
            <a:r>
              <a:rPr lang="it-IT" sz="2400" i="1" dirty="0"/>
              <a:t>, ricco di aneddoti </a:t>
            </a:r>
          </a:p>
          <a:p>
            <a:pPr marL="0" indent="0">
              <a:buNone/>
            </a:pPr>
            <a:endParaRPr lang="it-IT" sz="2400" i="1" dirty="0"/>
          </a:p>
          <a:p>
            <a:r>
              <a:rPr lang="it-IT" sz="2400" b="1" i="1" dirty="0" err="1"/>
              <a:t>Risàla</a:t>
            </a:r>
            <a:r>
              <a:rPr lang="it-IT" sz="2400" b="1" i="1" dirty="0"/>
              <a:t> </a:t>
            </a:r>
            <a:r>
              <a:rPr lang="it-IT" sz="2400" b="1" i="1" dirty="0" err="1"/>
              <a:t>fì</a:t>
            </a:r>
            <a:r>
              <a:rPr lang="it-IT" sz="2400" b="1" i="1" dirty="0"/>
              <a:t>-l-</a:t>
            </a:r>
            <a:r>
              <a:rPr lang="it-IT" sz="2400" b="1" i="1" dirty="0" err="1"/>
              <a:t>sa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ḥà</a:t>
            </a:r>
            <a:r>
              <a:rPr lang="it-IT" sz="2400" b="1" i="1" dirty="0" err="1"/>
              <a:t>ba</a:t>
            </a:r>
            <a:r>
              <a:rPr lang="it-IT" sz="2400" dirty="0"/>
              <a:t> («Lettera sui compagni») – probabilmente rivolta al Califfo al-</a:t>
            </a:r>
            <a:r>
              <a:rPr lang="it-IT" sz="2400" dirty="0" err="1"/>
              <a:t>Mansùr</a:t>
            </a:r>
            <a:r>
              <a:rPr lang="it-IT" sz="2400" dirty="0"/>
              <a:t> per sollecitarlo a prestare attenzione alle necessità di porre fine alla coesistenza di diverse scuole giuridiche  (</a:t>
            </a:r>
            <a:r>
              <a:rPr lang="it-IT" sz="2400" dirty="0" err="1"/>
              <a:t>madhàhib</a:t>
            </a:r>
            <a:r>
              <a:rPr lang="it-IT" sz="2400" dirty="0"/>
              <a:t>): spirito critico dell’autore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* La tradizione lo vuole autore di 118 opere, la maggior parte delle quali perdute</a:t>
            </a:r>
          </a:p>
        </p:txBody>
      </p:sp>
    </p:spTree>
    <p:extLst>
      <p:ext uri="{BB962C8B-B14F-4D97-AF65-F5344CB8AC3E}">
        <p14:creationId xmlns:p14="http://schemas.microsoft.com/office/powerpoint/2010/main" val="359497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Il libro di </a:t>
            </a:r>
            <a:r>
              <a:rPr lang="it-IT" sz="4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Kalila</a:t>
            </a:r>
            <a:r>
              <a:rPr lang="it-IT" sz="4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400" i="1" dirty="0" err="1">
                <a:latin typeface="Calibri" panose="020F0502020204030204" pitchFamily="34" charset="0"/>
                <a:cs typeface="Calibri" panose="020F0502020204030204" pitchFamily="34" charset="0"/>
              </a:rPr>
              <a:t>wa-Dimna</a:t>
            </a: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35AE1-E78D-4D6E-9A82-92B9A0C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256" y="1690688"/>
            <a:ext cx="10161735" cy="1401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Un insieme di favole e apologhi di origine indo-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persianache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hanno il fine di ammaestrare.</a:t>
            </a:r>
          </a:p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libro è costruito secondo lo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schema del racconto-cornice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cui si riallacciano via via le storie che lo compongono.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4419A0-DF85-46BF-8656-21D307BF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426969"/>
            <a:ext cx="4822996" cy="336404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93AD4C-E088-4253-B7B1-CE97C5036655}"/>
              </a:ext>
            </a:extLst>
          </p:cNvPr>
          <p:cNvSpPr txBox="1"/>
          <p:nvPr/>
        </p:nvSpPr>
        <p:spPr>
          <a:xfrm>
            <a:off x="6161413" y="3539328"/>
            <a:ext cx="51923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Testo originale in sanscrito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Pañcatantra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(300 d.C.) cioè “cinque libri, cinque occasioni di saggezza”.</a:t>
            </a:r>
          </a:p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Tradotto poi in pahlavi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ordine del sovrano sasanide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Anūširawān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(531-579) dal medico e letterato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Burzoe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Ibn al-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Muqaffa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tradusse in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arabo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ma più che una traduzione fu un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adattamento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condotto con rispetto dell’originale.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N.B : da notare come il testo «seminale» dell’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Adab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sia un testo in traduzione. Ibn al-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Muqaffa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‘ anticipatore del grande movimento delle traduzioni </a:t>
            </a:r>
          </a:p>
        </p:txBody>
      </p:sp>
    </p:spTree>
    <p:extLst>
      <p:ext uri="{BB962C8B-B14F-4D97-AF65-F5344CB8AC3E}">
        <p14:creationId xmlns:p14="http://schemas.microsoft.com/office/powerpoint/2010/main" val="17109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559F0-35BB-433D-86E2-9841F3F9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i="1" dirty="0" err="1"/>
              <a:t>Kalila</a:t>
            </a:r>
            <a:r>
              <a:rPr lang="it-IT" i="1" dirty="0"/>
              <a:t> </a:t>
            </a:r>
            <a:r>
              <a:rPr lang="it-IT" i="1" dirty="0" err="1"/>
              <a:t>wa</a:t>
            </a:r>
            <a:r>
              <a:rPr lang="it-IT" i="1" dirty="0"/>
              <a:t> </a:t>
            </a:r>
            <a:r>
              <a:rPr lang="it-IT" i="1" dirty="0" err="1"/>
              <a:t>dimna</a:t>
            </a:r>
            <a:r>
              <a:rPr lang="it-IT" i="1" dirty="0"/>
              <a:t> </a:t>
            </a:r>
            <a:r>
              <a:rPr lang="it-IT" dirty="0"/>
              <a:t>rientra nel </a:t>
            </a:r>
            <a:r>
              <a:rPr lang="it-IT" dirty="0" err="1"/>
              <a:t>macrogenere</a:t>
            </a:r>
            <a:r>
              <a:rPr lang="it-IT" dirty="0"/>
              <a:t> dello</a:t>
            </a:r>
            <a:r>
              <a:rPr lang="it-IT" i="1" dirty="0"/>
              <a:t> «</a:t>
            </a:r>
            <a:r>
              <a:rPr lang="it-IT" dirty="0"/>
              <a:t>Specchio per principi»: </a:t>
            </a:r>
            <a:r>
              <a:rPr lang="it-IT" dirty="0" err="1"/>
              <a:t>generalita’</a:t>
            </a:r>
            <a:r>
              <a:rPr lang="it-IT" dirty="0"/>
              <a:t> 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70A6D549-8C7D-4768-8837-AB38357E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7114" cy="4351338"/>
          </a:xfrm>
        </p:spPr>
        <p:txBody>
          <a:bodyPr>
            <a:normAutofit/>
          </a:bodyPr>
          <a:lstStyle/>
          <a:p>
            <a:pPr algn="l"/>
            <a:r>
              <a:rPr lang="it-IT" b="1" i="0" dirty="0">
                <a:effectLst/>
                <a:latin typeface="Arial" panose="020B0604020202020204" pitchFamily="34" charset="0"/>
              </a:rPr>
              <a:t>Cina</a:t>
            </a:r>
            <a:r>
              <a:rPr lang="it-IT" dirty="0">
                <a:latin typeface="Arial" panose="020B0604020202020204" pitchFamily="34" charset="0"/>
              </a:rPr>
              <a:t>: </a:t>
            </a:r>
            <a:r>
              <a:rPr lang="it-IT" i="1" dirty="0">
                <a:latin typeface="Arial" panose="020B0604020202020204" pitchFamily="34" charset="0"/>
              </a:rPr>
              <a:t>Tao te Ching </a:t>
            </a:r>
            <a:r>
              <a:rPr lang="it-IT" dirty="0">
                <a:latin typeface="Arial" panose="020B0604020202020204" pitchFamily="34" charset="0"/>
              </a:rPr>
              <a:t>di Lao Tzu </a:t>
            </a:r>
          </a:p>
          <a:p>
            <a:pPr marL="0" indent="0" algn="l">
              <a:buNone/>
            </a:pPr>
            <a:endParaRPr lang="it-IT" dirty="0">
              <a:latin typeface="Arial" panose="020B060402020202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Greci e Romani</a:t>
            </a:r>
            <a:r>
              <a:rPr lang="it-IT" dirty="0">
                <a:solidFill>
                  <a:srgbClr val="54595D"/>
                </a:solidFill>
                <a:latin typeface="Arial" panose="020B0604020202020204" pitchFamily="34" charset="0"/>
              </a:rPr>
              <a:t>: </a:t>
            </a:r>
            <a:r>
              <a:rPr lang="it-IT" i="1" dirty="0">
                <a:latin typeface="Arial" panose="020B0604020202020204" pitchFamily="34" charset="0"/>
              </a:rPr>
              <a:t>De </a:t>
            </a:r>
            <a:r>
              <a:rPr lang="it-IT" i="1" dirty="0" err="1">
                <a:latin typeface="Arial" panose="020B0604020202020204" pitchFamily="34" charset="0"/>
              </a:rPr>
              <a:t>Officiis</a:t>
            </a:r>
            <a:r>
              <a:rPr lang="it-IT" i="1" dirty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(Cicerone); </a:t>
            </a:r>
            <a:r>
              <a:rPr lang="it-IT" i="1" dirty="0">
                <a:latin typeface="Arial" panose="020B0604020202020204" pitchFamily="34" charset="0"/>
              </a:rPr>
              <a:t>De </a:t>
            </a:r>
            <a:r>
              <a:rPr lang="it-IT" i="1" dirty="0" err="1">
                <a:latin typeface="Arial" panose="020B0604020202020204" pitchFamily="34" charset="0"/>
              </a:rPr>
              <a:t>clementia</a:t>
            </a:r>
            <a:r>
              <a:rPr lang="it-IT" i="1" dirty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(Seneca)</a:t>
            </a:r>
          </a:p>
          <a:p>
            <a:pPr marL="0" indent="0">
              <a:buNone/>
            </a:pPr>
            <a:endParaRPr lang="it-IT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it-IT" b="1" dirty="0">
                <a:latin typeface="Arial" panose="020B0604020202020204" pitchFamily="34" charset="0"/>
              </a:rPr>
              <a:t>Europei Medievali</a:t>
            </a:r>
            <a:r>
              <a:rPr lang="it-IT" dirty="0">
                <a:latin typeface="Arial" panose="020B0604020202020204" pitchFamily="34" charset="0"/>
              </a:rPr>
              <a:t>: </a:t>
            </a:r>
            <a:r>
              <a:rPr lang="it-IT" i="1" dirty="0">
                <a:latin typeface="Arial" panose="020B0604020202020204" pitchFamily="34" charset="0"/>
              </a:rPr>
              <a:t>La città di Dio </a:t>
            </a:r>
            <a:r>
              <a:rPr lang="it-IT" dirty="0">
                <a:latin typeface="Arial" panose="020B0604020202020204" pitchFamily="34" charset="0"/>
              </a:rPr>
              <a:t>(Agostino di Ippona)</a:t>
            </a:r>
          </a:p>
          <a:p>
            <a:pPr algn="l"/>
            <a:endParaRPr lang="it-IT" dirty="0">
              <a:latin typeface="Arial" panose="020B0604020202020204" pitchFamily="34" charset="0"/>
            </a:endParaRPr>
          </a:p>
          <a:p>
            <a:pPr algn="l"/>
            <a:r>
              <a:rPr lang="it-IT" b="1" dirty="0">
                <a:latin typeface="Arial" panose="020B0604020202020204" pitchFamily="34" charset="0"/>
              </a:rPr>
              <a:t>Testi Rinascimentali</a:t>
            </a:r>
            <a:r>
              <a:rPr lang="it-IT" dirty="0">
                <a:latin typeface="Arial" panose="020B0604020202020204" pitchFamily="34" charset="0"/>
              </a:rPr>
              <a:t>: </a:t>
            </a:r>
            <a:r>
              <a:rPr lang="it-IT" i="1" dirty="0">
                <a:latin typeface="Arial" panose="020B0604020202020204" pitchFamily="34" charset="0"/>
              </a:rPr>
              <a:t>Il </a:t>
            </a:r>
            <a:r>
              <a:rPr lang="it-IT" i="1" dirty="0" err="1">
                <a:latin typeface="Arial" panose="020B0604020202020204" pitchFamily="34" charset="0"/>
              </a:rPr>
              <a:t>Cortegiano</a:t>
            </a:r>
            <a:r>
              <a:rPr lang="it-IT" i="1" dirty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(Baldassare Castiglione)</a:t>
            </a:r>
            <a:r>
              <a:rPr lang="it-IT" b="0" i="0" dirty="0">
                <a:effectLst/>
                <a:latin typeface="Arial" panose="020B0604020202020204" pitchFamily="34" charset="0"/>
              </a:rPr>
              <a:t>, </a:t>
            </a:r>
            <a:r>
              <a:rPr lang="it-IT" b="0" i="1" u="none" strike="noStrike" dirty="0">
                <a:effectLst/>
                <a:latin typeface="Arial" panose="020B0604020202020204" pitchFamily="34" charset="0"/>
                <a:hlinkClick r:id="rId2" tooltip="Il princi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Principe</a:t>
            </a:r>
            <a:r>
              <a:rPr lang="it-IT" b="0" i="0" dirty="0">
                <a:effectLst/>
                <a:latin typeface="Arial" panose="020B0604020202020204" pitchFamily="34" charset="0"/>
              </a:rPr>
              <a:t> (Niccolò Machiavelli);</a:t>
            </a:r>
          </a:p>
          <a:p>
            <a:pPr marL="0" indent="0" algn="l">
              <a:buNone/>
            </a:pPr>
            <a:endParaRPr lang="it-IT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77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1527B-FE2A-4379-8A31-2BE34B37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Struttura narrativa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584800-4078-4F98-B380-B34EB5AD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Personaggi della storia-cornice:  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Dabshalim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(Re indiano) -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Baydaba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(Filosofo) conversano e il secondo risponde al sovrano narrando favole. Talvolta i personaggi di queste favole narrano anch’essi altre storie. (p.171)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Personaggi delle Storie: </a:t>
            </a:r>
            <a:r>
              <a:rPr lang="it-IT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Kalila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(sciacallo buono, irreprensibile) – </a:t>
            </a:r>
            <a:r>
              <a:rPr lang="it-IT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Dimna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(sciacallo malvagio, astuto e senza scrupoli)</a:t>
            </a:r>
            <a:endParaRPr lang="it-IT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hlinkClick r:id="rId2"/>
              </a:rPr>
              <a:t>https://www.youtube.com/watch?v=4vBaVOXyjqg</a:t>
            </a:r>
            <a:r>
              <a:rPr lang="it-IT" dirty="0"/>
              <a:t>  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3B73DF-16E0-46E1-811C-28642569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74" y="4915163"/>
            <a:ext cx="1314548" cy="18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14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2763</Words>
  <Application>Microsoft Office PowerPoint</Application>
  <PresentationFormat>Widescreen</PresentationFormat>
  <Paragraphs>248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amiri</vt:lpstr>
      <vt:lpstr>Arial</vt:lpstr>
      <vt:lpstr>Calibri</vt:lpstr>
      <vt:lpstr>Calibri Light</vt:lpstr>
      <vt:lpstr>Linux Libertine</vt:lpstr>
      <vt:lpstr>Times New Roman</vt:lpstr>
      <vt:lpstr>Wingdings</vt:lpstr>
      <vt:lpstr>Tema di Office</vt:lpstr>
      <vt:lpstr>Ibn al Muqaffa‘ (m.757) e la nascita della prosa d’adab</vt:lpstr>
      <vt:lpstr>Definizione della Prosa D’adab أدَبُ /آداب  </vt:lpstr>
      <vt:lpstr>Accezioni del termine «Adab»</vt:lpstr>
      <vt:lpstr>Generi della prosa d’adab (come modello culturale)</vt:lpstr>
      <vt:lpstr>Esempi:               </vt:lpstr>
      <vt:lpstr>Opere di Ibn al-Muqaffa’</vt:lpstr>
      <vt:lpstr>Il libro di Kalila wa-Dimna</vt:lpstr>
      <vt:lpstr>Il Kalila wa dimna rientra nel macrogenere dello «Specchio per principi»: generalita’ </vt:lpstr>
      <vt:lpstr>Struttura narrativa</vt:lpstr>
      <vt:lpstr>Contenuti del libro:</vt:lpstr>
      <vt:lpstr>La  ricezione occidentale di Kalila wa Dimna </vt:lpstr>
      <vt:lpstr>La prima epoca abbaside (750 - 900)</vt:lpstr>
      <vt:lpstr>Baghdad, la nuova capitale</vt:lpstr>
      <vt:lpstr>Il movimento di traduzione che cominciò con l’ascesa al potere degli Abbasidi….</vt:lpstr>
      <vt:lpstr>La prima epoca abbaside (750-900)</vt:lpstr>
      <vt:lpstr>La prima epoca abbaside (750-900)</vt:lpstr>
      <vt:lpstr>CLIMA CULTURALE caratterizzato da dibattiti culturali, teologici e filosofici  1- il fenomeno della Shu‘ūbiyya</vt:lpstr>
      <vt:lpstr>CLIMA CULTURALE   2- Mu ‘tazila (nasce nel VIII secolo ma prosegue fino al XI)</vt:lpstr>
      <vt:lpstr>Harūn al-Rašīd</vt:lpstr>
      <vt:lpstr>Letteratura della Prima fase Abbaside</vt:lpstr>
      <vt:lpstr>Letteratura della Prima fase Abbaside: l’acquisizione di prestigio della prosa</vt:lpstr>
      <vt:lpstr>Tre racconti da Kalila wa Dimna</vt:lpstr>
      <vt:lpstr>Esempi: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Definizione della Prosa D’adab</dc:title>
  <dc:creator>maria elena paniconi</dc:creator>
  <cp:lastModifiedBy>maria elena paniconi</cp:lastModifiedBy>
  <cp:revision>79</cp:revision>
  <dcterms:created xsi:type="dcterms:W3CDTF">2020-10-13T20:44:51Z</dcterms:created>
  <dcterms:modified xsi:type="dcterms:W3CDTF">2020-10-26T14:24:29Z</dcterms:modified>
</cp:coreProperties>
</file>