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7" r:id="rId4"/>
    <p:sldId id="258" r:id="rId5"/>
    <p:sldId id="271" r:id="rId6"/>
    <p:sldId id="272" r:id="rId7"/>
    <p:sldId id="274" r:id="rId8"/>
    <p:sldId id="269" r:id="rId9"/>
    <p:sldId id="270" r:id="rId10"/>
    <p:sldId id="260" r:id="rId11"/>
    <p:sldId id="268" r:id="rId12"/>
    <p:sldId id="261" r:id="rId13"/>
    <p:sldId id="265" r:id="rId14"/>
    <p:sldId id="266" r:id="rId15"/>
    <p:sldId id="259" r:id="rId16"/>
    <p:sldId id="2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125305" y="1488985"/>
            <a:ext cx="6264350" cy="16968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118447" y="4351687"/>
            <a:ext cx="6265588" cy="17040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10/6/2021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10/6/2021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10/6/2021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ufi.it/Islam/sahih_Bukhari/024.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radio.rai.it/podcast/A46271531.mp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C8AE61-360F-4DCA-A080-7DD7744B53FD}"/>
              </a:ext>
            </a:extLst>
          </p:cNvPr>
          <p:cNvSpPr>
            <a:spLocks noGrp="1"/>
          </p:cNvSpPr>
          <p:nvPr>
            <p:ph type="ctrTitle"/>
          </p:nvPr>
        </p:nvSpPr>
        <p:spPr/>
        <p:txBody>
          <a:bodyPr>
            <a:normAutofit fontScale="90000"/>
          </a:bodyPr>
          <a:lstStyle/>
          <a:p>
            <a:r>
              <a:rPr lang="it-IT" sz="6700" dirty="0"/>
              <a:t>Il diritto islamico</a:t>
            </a:r>
            <a:br>
              <a:rPr lang="it-IT" dirty="0"/>
            </a:br>
            <a:br>
              <a:rPr lang="it-IT" dirty="0"/>
            </a:br>
            <a:r>
              <a:rPr lang="it-IT" i="1" dirty="0" err="1"/>
              <a:t>fiqh</a:t>
            </a:r>
            <a:r>
              <a:rPr lang="it-IT" dirty="0"/>
              <a:t>, </a:t>
            </a:r>
            <a:r>
              <a:rPr lang="it-IT" i="1" dirty="0" err="1"/>
              <a:t>sharì‘a</a:t>
            </a:r>
            <a:r>
              <a:rPr lang="it-IT" dirty="0"/>
              <a:t> e loro applicazione </a:t>
            </a:r>
          </a:p>
        </p:txBody>
      </p:sp>
      <p:sp>
        <p:nvSpPr>
          <p:cNvPr id="3" name="Sottotitolo 2">
            <a:extLst>
              <a:ext uri="{FF2B5EF4-FFF2-40B4-BE49-F238E27FC236}">
                <a16:creationId xmlns:a16="http://schemas.microsoft.com/office/drawing/2014/main" id="{D5687F17-276A-4A7E-AD18-CEF3AE75694F}"/>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1322497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A39EAD-BC30-4867-ACF3-D1CB06768DA5}"/>
              </a:ext>
            </a:extLst>
          </p:cNvPr>
          <p:cNvSpPr>
            <a:spLocks noGrp="1"/>
          </p:cNvSpPr>
          <p:nvPr>
            <p:ph type="title"/>
          </p:nvPr>
        </p:nvSpPr>
        <p:spPr/>
        <p:txBody>
          <a:bodyPr/>
          <a:lstStyle/>
          <a:p>
            <a:r>
              <a:rPr lang="it-IT" dirty="0"/>
              <a:t>Categorie del diritto islamico</a:t>
            </a:r>
          </a:p>
        </p:txBody>
      </p:sp>
      <p:sp>
        <p:nvSpPr>
          <p:cNvPr id="3" name="Segnaposto contenuto 2">
            <a:extLst>
              <a:ext uri="{FF2B5EF4-FFF2-40B4-BE49-F238E27FC236}">
                <a16:creationId xmlns:a16="http://schemas.microsoft.com/office/drawing/2014/main" id="{36B1312C-CCF6-45D1-BCC1-DE01FFAA2327}"/>
              </a:ext>
            </a:extLst>
          </p:cNvPr>
          <p:cNvSpPr>
            <a:spLocks noGrp="1"/>
          </p:cNvSpPr>
          <p:nvPr>
            <p:ph idx="1"/>
          </p:nvPr>
        </p:nvSpPr>
        <p:spPr>
          <a:xfrm>
            <a:off x="5118447" y="-1"/>
            <a:ext cx="6281873" cy="7093527"/>
          </a:xfrm>
        </p:spPr>
        <p:txBody>
          <a:bodyPr>
            <a:normAutofit/>
          </a:bodyPr>
          <a:lstStyle/>
          <a:p>
            <a:r>
              <a:rPr lang="it-IT" sz="2000" dirty="0"/>
              <a:t>Gli strumenti del diritto islamico permettono di «catalogare» le azioni umane secondo 4 </a:t>
            </a:r>
            <a:r>
              <a:rPr lang="it-IT" sz="2000" dirty="0" err="1"/>
              <a:t>paramentri</a:t>
            </a:r>
            <a:r>
              <a:rPr lang="it-IT" sz="2000" dirty="0"/>
              <a:t>:</a:t>
            </a:r>
          </a:p>
          <a:p>
            <a:pPr lvl="1"/>
            <a:r>
              <a:rPr lang="it-IT" sz="2000" dirty="0" err="1"/>
              <a:t>Haràm</a:t>
            </a:r>
            <a:r>
              <a:rPr lang="it-IT" sz="2000" dirty="0"/>
              <a:t> (vietato)</a:t>
            </a:r>
          </a:p>
          <a:p>
            <a:pPr lvl="1"/>
            <a:r>
              <a:rPr lang="it-IT" sz="2000" dirty="0" err="1"/>
              <a:t>Wàjib</a:t>
            </a:r>
            <a:r>
              <a:rPr lang="it-IT" sz="2000" dirty="0"/>
              <a:t> o fard (obbligatorio)</a:t>
            </a:r>
          </a:p>
          <a:p>
            <a:pPr lvl="1"/>
            <a:r>
              <a:rPr lang="it-IT" sz="2000" dirty="0" err="1"/>
              <a:t>Makrùh</a:t>
            </a:r>
            <a:r>
              <a:rPr lang="it-IT" sz="2000" dirty="0"/>
              <a:t>  (sconsigliato)</a:t>
            </a:r>
          </a:p>
          <a:p>
            <a:pPr lvl="1"/>
            <a:r>
              <a:rPr lang="it-IT" sz="2000" dirty="0" err="1"/>
              <a:t>Mandùb</a:t>
            </a:r>
            <a:r>
              <a:rPr lang="it-IT" sz="2000" dirty="0"/>
              <a:t> (raccomandato)</a:t>
            </a:r>
          </a:p>
          <a:p>
            <a:pPr lvl="1"/>
            <a:r>
              <a:rPr lang="it-IT" sz="2000" dirty="0" err="1"/>
              <a:t>Mubàh</a:t>
            </a:r>
            <a:r>
              <a:rPr lang="it-IT" sz="2000" dirty="0"/>
              <a:t> (Neutro o indifferente)</a:t>
            </a:r>
          </a:p>
        </p:txBody>
      </p:sp>
    </p:spTree>
    <p:extLst>
      <p:ext uri="{BB962C8B-B14F-4D97-AF65-F5344CB8AC3E}">
        <p14:creationId xmlns:p14="http://schemas.microsoft.com/office/powerpoint/2010/main" val="1433649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7CD970-A235-4B9A-85EB-748B04EBD3A0}"/>
              </a:ext>
            </a:extLst>
          </p:cNvPr>
          <p:cNvSpPr>
            <a:spLocks noGrp="1"/>
          </p:cNvSpPr>
          <p:nvPr>
            <p:ph type="title"/>
          </p:nvPr>
        </p:nvSpPr>
        <p:spPr/>
        <p:txBody>
          <a:bodyPr/>
          <a:lstStyle/>
          <a:p>
            <a:r>
              <a:rPr lang="it-IT" dirty="0"/>
              <a:t>I comportamenti del musulmano</a:t>
            </a:r>
          </a:p>
        </p:txBody>
      </p:sp>
      <p:sp>
        <p:nvSpPr>
          <p:cNvPr id="3" name="Segnaposto contenuto 2">
            <a:extLst>
              <a:ext uri="{FF2B5EF4-FFF2-40B4-BE49-F238E27FC236}">
                <a16:creationId xmlns:a16="http://schemas.microsoft.com/office/drawing/2014/main" id="{8FC2E5E6-02AB-4CAB-9EF1-34135E97BDAE}"/>
              </a:ext>
            </a:extLst>
          </p:cNvPr>
          <p:cNvSpPr>
            <a:spLocks noGrp="1"/>
          </p:cNvSpPr>
          <p:nvPr>
            <p:ph idx="1"/>
          </p:nvPr>
        </p:nvSpPr>
        <p:spPr/>
        <p:txBody>
          <a:bodyPr/>
          <a:lstStyle/>
          <a:p>
            <a:pPr eaLnBrk="1" hangingPunct="1"/>
            <a:r>
              <a:rPr lang="it-IT" altLang="it-IT" dirty="0">
                <a:latin typeface="Arial" panose="020B0604020202020204" pitchFamily="34" charset="0"/>
                <a:ea typeface="ＭＳ Ｐゴシック" panose="020B0600070205080204" pitchFamily="34" charset="-128"/>
              </a:rPr>
              <a:t>I manuali di </a:t>
            </a:r>
            <a:r>
              <a:rPr lang="it-IT" altLang="it-IT" i="1" dirty="0" err="1">
                <a:solidFill>
                  <a:srgbClr val="008000"/>
                </a:solidFill>
                <a:latin typeface="Arial" panose="020B0604020202020204" pitchFamily="34" charset="0"/>
                <a:ea typeface="ＭＳ Ｐゴシック" panose="020B0600070205080204" pitchFamily="34" charset="-128"/>
              </a:rPr>
              <a:t>fiqh</a:t>
            </a:r>
            <a:r>
              <a:rPr lang="it-IT" altLang="it-IT" dirty="0">
                <a:latin typeface="Arial" panose="020B0604020202020204" pitchFamily="34" charset="0"/>
                <a:ea typeface="ＭＳ Ｐゴシック" panose="020B0600070205080204" pitchFamily="34" charset="-128"/>
              </a:rPr>
              <a:t>, i codici di giurisprudenza, nella tradizione islamica sono divisi in due parti:</a:t>
            </a:r>
          </a:p>
          <a:p>
            <a:pPr lvl="1"/>
            <a:r>
              <a:rPr lang="it-IT" altLang="it-IT" sz="1800" dirty="0">
                <a:latin typeface="Arial" panose="020B0604020202020204" pitchFamily="34" charset="0"/>
                <a:ea typeface="ＭＳ Ｐゴシック" panose="020B0600070205080204" pitchFamily="34" charset="-128"/>
              </a:rPr>
              <a:t>Le </a:t>
            </a:r>
            <a:r>
              <a:rPr lang="it-IT" altLang="it-IT" sz="1800" i="1" dirty="0">
                <a:solidFill>
                  <a:srgbClr val="008000"/>
                </a:solidFill>
                <a:latin typeface="Arial" panose="020B0604020202020204" pitchFamily="34" charset="0"/>
                <a:ea typeface="ＭＳ Ｐゴシック" panose="020B0600070205080204" pitchFamily="34" charset="-128"/>
              </a:rPr>
              <a:t>‘</a:t>
            </a:r>
            <a:r>
              <a:rPr lang="it-IT" altLang="ja-JP" sz="1800" i="1" dirty="0" err="1">
                <a:solidFill>
                  <a:srgbClr val="008000"/>
                </a:solidFill>
                <a:latin typeface="Arial" panose="020B0604020202020204" pitchFamily="34" charset="0"/>
                <a:ea typeface="ＭＳ Ｐゴシック" panose="020B0600070205080204" pitchFamily="34" charset="-128"/>
              </a:rPr>
              <a:t>ibadāt</a:t>
            </a:r>
            <a:r>
              <a:rPr lang="it-IT" altLang="ja-JP" sz="1800" i="1" dirty="0">
                <a:solidFill>
                  <a:srgbClr val="008000"/>
                </a:solidFill>
                <a:latin typeface="Arial" panose="020B0604020202020204" pitchFamily="34" charset="0"/>
                <a:ea typeface="ＭＳ Ｐゴシック" panose="020B0600070205080204" pitchFamily="34" charset="-128"/>
              </a:rPr>
              <a:t> </a:t>
            </a:r>
            <a:r>
              <a:rPr lang="it-IT" altLang="ja-JP" sz="1800" dirty="0">
                <a:latin typeface="Arial" panose="020B0604020202020204" pitchFamily="34" charset="0"/>
                <a:ea typeface="ＭＳ Ｐゴシック" panose="020B0600070205080204" pitchFamily="34" charset="-128"/>
              </a:rPr>
              <a:t>sono gli atti di culto</a:t>
            </a:r>
          </a:p>
          <a:p>
            <a:pPr lvl="1"/>
            <a:r>
              <a:rPr lang="it-IT" altLang="it-IT" sz="1800" dirty="0">
                <a:latin typeface="Arial" panose="020B0604020202020204" pitchFamily="34" charset="0"/>
                <a:ea typeface="ＭＳ Ｐゴシック" panose="020B0600070205080204" pitchFamily="34" charset="-128"/>
              </a:rPr>
              <a:t>Le </a:t>
            </a:r>
            <a:r>
              <a:rPr lang="it-IT" altLang="it-IT" sz="1800" i="1" dirty="0" err="1">
                <a:solidFill>
                  <a:srgbClr val="008000"/>
                </a:solidFill>
                <a:latin typeface="Arial" panose="020B0604020202020204" pitchFamily="34" charset="0"/>
                <a:ea typeface="ＭＳ Ｐゴシック" panose="020B0600070205080204" pitchFamily="34" charset="-128"/>
              </a:rPr>
              <a:t>mu‘</a:t>
            </a:r>
            <a:r>
              <a:rPr lang="it-IT" altLang="ja-JP" sz="1800" i="1" dirty="0" err="1">
                <a:solidFill>
                  <a:srgbClr val="008000"/>
                </a:solidFill>
                <a:latin typeface="Arial" panose="020B0604020202020204" pitchFamily="34" charset="0"/>
                <a:ea typeface="ＭＳ Ｐゴシック" panose="020B0600070205080204" pitchFamily="34" charset="-128"/>
              </a:rPr>
              <a:t>āmalāt</a:t>
            </a:r>
            <a:r>
              <a:rPr lang="it-IT" altLang="ja-JP" sz="1800" dirty="0">
                <a:solidFill>
                  <a:srgbClr val="008000"/>
                </a:solidFill>
                <a:latin typeface="Arial" panose="020B0604020202020204" pitchFamily="34" charset="0"/>
                <a:ea typeface="ＭＳ Ｐゴシック" panose="020B0600070205080204" pitchFamily="34" charset="-128"/>
              </a:rPr>
              <a:t> </a:t>
            </a:r>
            <a:r>
              <a:rPr lang="it-IT" altLang="ja-JP" sz="1800" dirty="0">
                <a:latin typeface="Arial" panose="020B0604020202020204" pitchFamily="34" charset="0"/>
                <a:ea typeface="ＭＳ Ｐゴシック" panose="020B0600070205080204" pitchFamily="34" charset="-128"/>
              </a:rPr>
              <a:t>sono gli obblighi sociali </a:t>
            </a:r>
          </a:p>
          <a:p>
            <a:pPr lvl="1"/>
            <a:endParaRPr lang="it-IT" altLang="ja-JP" sz="1800" dirty="0">
              <a:latin typeface="Arial" panose="020B0604020202020204" pitchFamily="34" charset="0"/>
              <a:ea typeface="ＭＳ Ｐゴシック" panose="020B0600070205080204" pitchFamily="34" charset="-128"/>
            </a:endParaRPr>
          </a:p>
          <a:p>
            <a:pPr lvl="1"/>
            <a:endParaRPr lang="it-IT" altLang="ja-JP" sz="1800" dirty="0">
              <a:latin typeface="Arial" panose="020B0604020202020204" pitchFamily="34" charset="0"/>
              <a:ea typeface="ＭＳ Ｐゴシック" panose="020B0600070205080204" pitchFamily="34" charset="-128"/>
            </a:endParaRPr>
          </a:p>
          <a:p>
            <a:pPr lvl="1"/>
            <a:endParaRPr lang="it-IT" altLang="ja-JP" sz="1800" dirty="0">
              <a:latin typeface="Arial" panose="020B0604020202020204" pitchFamily="34" charset="0"/>
              <a:ea typeface="ＭＳ Ｐゴシック" panose="020B0600070205080204" pitchFamily="34" charset="-128"/>
            </a:endParaRPr>
          </a:p>
          <a:p>
            <a:pPr eaLnBrk="1" hangingPunct="1"/>
            <a:r>
              <a:rPr lang="it-IT" altLang="it-IT" dirty="0">
                <a:latin typeface="Arial" panose="020B0604020202020204" pitchFamily="34" charset="0"/>
                <a:ea typeface="ＭＳ Ｐゴシック" panose="020B0600070205080204" pitchFamily="34" charset="-128"/>
              </a:rPr>
              <a:t>Ciò vuol dire che nell’</a:t>
            </a:r>
            <a:r>
              <a:rPr lang="it-IT" altLang="ja-JP" dirty="0">
                <a:latin typeface="Arial" panose="020B0604020202020204" pitchFamily="34" charset="0"/>
                <a:ea typeface="ＭＳ Ｐゴシック" panose="020B0600070205080204" pitchFamily="34" charset="-128"/>
              </a:rPr>
              <a:t>islam </a:t>
            </a:r>
            <a:r>
              <a:rPr lang="it-IT" altLang="ja-JP" dirty="0">
                <a:solidFill>
                  <a:srgbClr val="008000"/>
                </a:solidFill>
                <a:latin typeface="Arial" panose="020B0604020202020204" pitchFamily="34" charset="0"/>
                <a:ea typeface="ＭＳ Ｐゴシック" panose="020B0600070205080204" pitchFamily="34" charset="-128"/>
              </a:rPr>
              <a:t>non vi è distinzione netta fra religione e morale, legge ed etica, e il diritto si occupa dell’uno e dell’altro aspetto, della vita del musulmano in relazione a Dio e in relazione agli altri uomini (società).</a:t>
            </a:r>
            <a:endParaRPr lang="it-IT" altLang="it-IT" dirty="0">
              <a:solidFill>
                <a:srgbClr val="008000"/>
              </a:solidFill>
              <a:latin typeface="Arial" panose="020B0604020202020204" pitchFamily="34" charset="0"/>
              <a:ea typeface="ＭＳ Ｐゴシック" panose="020B0600070205080204" pitchFamily="34" charset="-128"/>
            </a:endParaRPr>
          </a:p>
          <a:p>
            <a:endParaRPr lang="it-IT" dirty="0"/>
          </a:p>
        </p:txBody>
      </p:sp>
    </p:spTree>
    <p:extLst>
      <p:ext uri="{BB962C8B-B14F-4D97-AF65-F5344CB8AC3E}">
        <p14:creationId xmlns:p14="http://schemas.microsoft.com/office/powerpoint/2010/main" val="3939533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19342B-116E-4955-BED5-48EDEAE9FB0B}"/>
              </a:ext>
            </a:extLst>
          </p:cNvPr>
          <p:cNvSpPr>
            <a:spLocks noGrp="1"/>
          </p:cNvSpPr>
          <p:nvPr>
            <p:ph type="title"/>
          </p:nvPr>
        </p:nvSpPr>
        <p:spPr/>
        <p:txBody>
          <a:bodyPr/>
          <a:lstStyle/>
          <a:p>
            <a:r>
              <a:rPr lang="it-IT" dirty="0"/>
              <a:t>Principali scuole / tradizioni giuridiche (1)</a:t>
            </a:r>
          </a:p>
        </p:txBody>
      </p:sp>
      <p:sp>
        <p:nvSpPr>
          <p:cNvPr id="3" name="Segnaposto contenuto 2">
            <a:extLst>
              <a:ext uri="{FF2B5EF4-FFF2-40B4-BE49-F238E27FC236}">
                <a16:creationId xmlns:a16="http://schemas.microsoft.com/office/drawing/2014/main" id="{56790A24-8225-4211-9AFE-6B5DE170B273}"/>
              </a:ext>
            </a:extLst>
          </p:cNvPr>
          <p:cNvSpPr>
            <a:spLocks noGrp="1"/>
          </p:cNvSpPr>
          <p:nvPr>
            <p:ph idx="1"/>
          </p:nvPr>
        </p:nvSpPr>
        <p:spPr/>
        <p:txBody>
          <a:bodyPr/>
          <a:lstStyle/>
          <a:p>
            <a:r>
              <a:rPr lang="it-IT" i="1" dirty="0" err="1"/>
              <a:t>Madhab</a:t>
            </a:r>
            <a:r>
              <a:rPr lang="it-IT" dirty="0"/>
              <a:t> (</a:t>
            </a:r>
            <a:r>
              <a:rPr lang="it-IT" dirty="0" err="1"/>
              <a:t>pl</a:t>
            </a:r>
            <a:r>
              <a:rPr lang="it-IT" dirty="0"/>
              <a:t> </a:t>
            </a:r>
            <a:r>
              <a:rPr lang="it-IT" i="1" dirty="0" err="1"/>
              <a:t>madhà’ib</a:t>
            </a:r>
            <a:r>
              <a:rPr lang="it-IT" dirty="0"/>
              <a:t>), «via», percorso. Indica una «linea interpretativa» della </a:t>
            </a:r>
            <a:r>
              <a:rPr lang="it-IT" i="1" dirty="0" err="1"/>
              <a:t>Sharì</a:t>
            </a:r>
            <a:r>
              <a:rPr lang="it-IT" i="1" dirty="0"/>
              <a:t> ‘a</a:t>
            </a:r>
            <a:r>
              <a:rPr lang="it-IT" dirty="0"/>
              <a:t>. </a:t>
            </a:r>
          </a:p>
          <a:p>
            <a:r>
              <a:rPr lang="it-IT" dirty="0"/>
              <a:t>Le scuole (tradizionalmente 4) sono state fondate nel medioevo islamico e rappresentano visioni talvolta leggermente divergenti, talvolta contrasti della Legge. Per il musulmano è possibile adottare interpretazioni da scuole diverse, adottando un «eclettismo» anche di comodo su questioni specifiche. </a:t>
            </a:r>
          </a:p>
        </p:txBody>
      </p:sp>
    </p:spTree>
    <p:extLst>
      <p:ext uri="{BB962C8B-B14F-4D97-AF65-F5344CB8AC3E}">
        <p14:creationId xmlns:p14="http://schemas.microsoft.com/office/powerpoint/2010/main" val="2344078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462939-4C98-49D5-B087-575C235C50EA}"/>
              </a:ext>
            </a:extLst>
          </p:cNvPr>
          <p:cNvSpPr>
            <a:spLocks noGrp="1"/>
          </p:cNvSpPr>
          <p:nvPr>
            <p:ph type="title"/>
          </p:nvPr>
        </p:nvSpPr>
        <p:spPr>
          <a:xfrm>
            <a:off x="791680" y="2405343"/>
            <a:ext cx="3498979" cy="2456442"/>
          </a:xfrm>
        </p:spPr>
        <p:txBody>
          <a:bodyPr/>
          <a:lstStyle/>
          <a:p>
            <a:r>
              <a:rPr lang="it-IT" dirty="0"/>
              <a:t>Principali scuole / tradizioni giuridiche (2)</a:t>
            </a:r>
          </a:p>
        </p:txBody>
      </p:sp>
      <p:sp>
        <p:nvSpPr>
          <p:cNvPr id="3" name="Segnaposto contenuto 2">
            <a:extLst>
              <a:ext uri="{FF2B5EF4-FFF2-40B4-BE49-F238E27FC236}">
                <a16:creationId xmlns:a16="http://schemas.microsoft.com/office/drawing/2014/main" id="{06DFAD25-DE99-4DEB-A0EB-B21D892E0356}"/>
              </a:ext>
            </a:extLst>
          </p:cNvPr>
          <p:cNvSpPr>
            <a:spLocks noGrp="1"/>
          </p:cNvSpPr>
          <p:nvPr>
            <p:ph idx="1"/>
          </p:nvPr>
        </p:nvSpPr>
        <p:spPr>
          <a:xfrm>
            <a:off x="4911326" y="882816"/>
            <a:ext cx="6281873" cy="5248622"/>
          </a:xfrm>
        </p:spPr>
        <p:txBody>
          <a:bodyPr>
            <a:normAutofit fontScale="92500" lnSpcReduction="10000"/>
          </a:bodyPr>
          <a:lstStyle/>
          <a:p>
            <a:r>
              <a:rPr lang="it-IT" dirty="0"/>
              <a:t>Scuola </a:t>
            </a:r>
            <a:r>
              <a:rPr lang="it-IT" dirty="0" err="1"/>
              <a:t>Shafi</a:t>
            </a:r>
            <a:r>
              <a:rPr lang="it-IT" dirty="0"/>
              <a:t> ‘ita</a:t>
            </a:r>
          </a:p>
          <a:p>
            <a:pPr lvl="1"/>
            <a:r>
              <a:rPr lang="it-IT" dirty="0"/>
              <a:t>Nata dal fondatore al-</a:t>
            </a:r>
            <a:r>
              <a:rPr lang="it-IT" dirty="0" err="1"/>
              <a:t>Shafi</a:t>
            </a:r>
            <a:r>
              <a:rPr lang="it-IT" dirty="0"/>
              <a:t> ‘i (IX sec)</a:t>
            </a:r>
          </a:p>
          <a:p>
            <a:r>
              <a:rPr lang="it-IT" dirty="0"/>
              <a:t>Scuola </a:t>
            </a:r>
            <a:r>
              <a:rPr lang="it-IT" dirty="0" err="1"/>
              <a:t>Malikita</a:t>
            </a:r>
            <a:endParaRPr lang="it-IT" dirty="0"/>
          </a:p>
          <a:p>
            <a:pPr lvl="1"/>
            <a:r>
              <a:rPr lang="it-IT" dirty="0"/>
              <a:t>Fondata da Malik </a:t>
            </a:r>
            <a:r>
              <a:rPr lang="it-IT" dirty="0" err="1"/>
              <a:t>ibn</a:t>
            </a:r>
            <a:r>
              <a:rPr lang="it-IT" dirty="0"/>
              <a:t> Anas (VIII sec) Medina.  Si ispira alla pratica «originale» del Profeta, si diffonde in Nordafrica e Spagna Musulmana</a:t>
            </a:r>
          </a:p>
          <a:p>
            <a:r>
              <a:rPr lang="it-IT" dirty="0"/>
              <a:t>Scuola Hanafita</a:t>
            </a:r>
          </a:p>
          <a:p>
            <a:pPr lvl="1"/>
            <a:r>
              <a:rPr lang="it-IT" dirty="0"/>
              <a:t>Attualmente la più diffusa; deve il suo nome a Abu </a:t>
            </a:r>
            <a:r>
              <a:rPr lang="it-IT" dirty="0" err="1"/>
              <a:t>Hanìfa</a:t>
            </a:r>
            <a:r>
              <a:rPr lang="it-IT" dirty="0"/>
              <a:t> e si originò nella città irachena di </a:t>
            </a:r>
            <a:r>
              <a:rPr lang="it-IT" dirty="0" err="1"/>
              <a:t>Kufa</a:t>
            </a:r>
            <a:r>
              <a:rPr lang="it-IT" dirty="0"/>
              <a:t>. Si caratterizza per duttilità interpretativa; ampio uso del </a:t>
            </a:r>
            <a:r>
              <a:rPr lang="it-IT" i="1" dirty="0" err="1"/>
              <a:t>qiyas</a:t>
            </a:r>
            <a:r>
              <a:rPr lang="it-IT" i="1" dirty="0"/>
              <a:t>. Si diffuse inizialmente tra le popolazioni turcofone e ora è predominante nel sud-est asiatico</a:t>
            </a:r>
          </a:p>
          <a:p>
            <a:pPr lvl="1"/>
            <a:endParaRPr lang="it-IT" dirty="0"/>
          </a:p>
          <a:p>
            <a:r>
              <a:rPr lang="it-IT" dirty="0"/>
              <a:t>Scuola Hanbalita  </a:t>
            </a:r>
          </a:p>
          <a:p>
            <a:pPr lvl="1"/>
            <a:r>
              <a:rPr lang="it-IT" dirty="0"/>
              <a:t>Deve il nome a Ahmad (IX sec) : è la linea che più limita le attività speculative, e che più si fa a un approccio di adesione letterale al Corano e agli </a:t>
            </a:r>
            <a:r>
              <a:rPr lang="it-IT" i="1" dirty="0"/>
              <a:t>Hadith</a:t>
            </a:r>
          </a:p>
          <a:p>
            <a:endParaRPr lang="it-IT" dirty="0"/>
          </a:p>
          <a:p>
            <a:endParaRPr lang="it-IT" dirty="0"/>
          </a:p>
        </p:txBody>
      </p:sp>
    </p:spTree>
    <p:extLst>
      <p:ext uri="{BB962C8B-B14F-4D97-AF65-F5344CB8AC3E}">
        <p14:creationId xmlns:p14="http://schemas.microsoft.com/office/powerpoint/2010/main" val="2874531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F89565-7C9C-49FD-A8E8-839237CD63B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7DFC905-FD14-406E-B0CC-C684998572EB}"/>
              </a:ext>
            </a:extLst>
          </p:cNvPr>
          <p:cNvSpPr>
            <a:spLocks noGrp="1"/>
          </p:cNvSpPr>
          <p:nvPr>
            <p:ph idx="1"/>
          </p:nvPr>
        </p:nvSpPr>
        <p:spPr/>
        <p:txBody>
          <a:bodyPr/>
          <a:lstStyle/>
          <a:p>
            <a:endParaRPr lang="it-IT"/>
          </a:p>
        </p:txBody>
      </p:sp>
      <p:pic>
        <p:nvPicPr>
          <p:cNvPr id="4" name="Immagine 3">
            <a:extLst>
              <a:ext uri="{FF2B5EF4-FFF2-40B4-BE49-F238E27FC236}">
                <a16:creationId xmlns:a16="http://schemas.microsoft.com/office/drawing/2014/main" id="{FF9CC190-CCD3-4486-9E4F-18B0A635256D}"/>
              </a:ext>
            </a:extLst>
          </p:cNvPr>
          <p:cNvPicPr>
            <a:picLocks noChangeAspect="1"/>
          </p:cNvPicPr>
          <p:nvPr/>
        </p:nvPicPr>
        <p:blipFill>
          <a:blip r:embed="rId2"/>
          <a:stretch>
            <a:fillRect/>
          </a:stretch>
        </p:blipFill>
        <p:spPr>
          <a:xfrm>
            <a:off x="166254" y="-217794"/>
            <a:ext cx="12219709" cy="7515121"/>
          </a:xfrm>
          <a:prstGeom prst="rect">
            <a:avLst/>
          </a:prstGeom>
        </p:spPr>
      </p:pic>
    </p:spTree>
    <p:extLst>
      <p:ext uri="{BB962C8B-B14F-4D97-AF65-F5344CB8AC3E}">
        <p14:creationId xmlns:p14="http://schemas.microsoft.com/office/powerpoint/2010/main" val="2020110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C82D8E-739E-4906-B1EC-A3ADBC3F6D8B}"/>
              </a:ext>
            </a:extLst>
          </p:cNvPr>
          <p:cNvSpPr>
            <a:spLocks noGrp="1"/>
          </p:cNvSpPr>
          <p:nvPr>
            <p:ph type="title"/>
          </p:nvPr>
        </p:nvSpPr>
        <p:spPr/>
        <p:txBody>
          <a:bodyPr>
            <a:normAutofit fontScale="90000"/>
          </a:bodyPr>
          <a:lstStyle/>
          <a:p>
            <a:r>
              <a:rPr lang="it-IT" dirty="0"/>
              <a:t>Cosa è accaduto con la modernizzazione</a:t>
            </a:r>
          </a:p>
        </p:txBody>
      </p:sp>
      <p:sp>
        <p:nvSpPr>
          <p:cNvPr id="3" name="Segnaposto contenuto 2">
            <a:extLst>
              <a:ext uri="{FF2B5EF4-FFF2-40B4-BE49-F238E27FC236}">
                <a16:creationId xmlns:a16="http://schemas.microsoft.com/office/drawing/2014/main" id="{B7B0EFD4-92EE-4E91-B429-FF0978D16E47}"/>
              </a:ext>
            </a:extLst>
          </p:cNvPr>
          <p:cNvSpPr>
            <a:spLocks noGrp="1"/>
          </p:cNvSpPr>
          <p:nvPr>
            <p:ph idx="1"/>
          </p:nvPr>
        </p:nvSpPr>
        <p:spPr>
          <a:xfrm>
            <a:off x="4572001" y="159797"/>
            <a:ext cx="7554896" cy="7332955"/>
          </a:xfrm>
        </p:spPr>
        <p:txBody>
          <a:bodyPr>
            <a:normAutofit fontScale="77500" lnSpcReduction="20000"/>
          </a:bodyPr>
          <a:lstStyle/>
          <a:p>
            <a:r>
              <a:rPr lang="it-IT" dirty="0"/>
              <a:t>Adattamento, da parte dei governatori, della </a:t>
            </a:r>
            <a:r>
              <a:rPr lang="it-IT" dirty="0" err="1"/>
              <a:t>sharì</a:t>
            </a:r>
            <a:r>
              <a:rPr lang="it-IT" dirty="0"/>
              <a:t> ‘a alla «modernizzazione»: i vari governatori hanno scelto tra le vari forme di «interpretazione» quelle più consone alle condizioni dell’attualità</a:t>
            </a:r>
          </a:p>
          <a:p>
            <a:endParaRPr lang="it-IT" dirty="0"/>
          </a:p>
          <a:p>
            <a:r>
              <a:rPr lang="it-IT" dirty="0"/>
              <a:t>Impatto dei domini coloniali sui sistemi giuridici: le potenze coloniali concedevano (con maggiori o minori restrizioni) la applicazione della legge islamica nell’ambito dello statuto personale. Le forze coloniali contribuiscono alla nascita di forme di diritto islamico «modificate» dal colonizzatore, in cui il «diritto islamico» è percepito come cristallizzato. Es: </a:t>
            </a:r>
            <a:r>
              <a:rPr lang="it-IT" dirty="0" err="1"/>
              <a:t>Droit</a:t>
            </a:r>
            <a:r>
              <a:rPr lang="it-IT" dirty="0"/>
              <a:t> </a:t>
            </a:r>
            <a:r>
              <a:rPr lang="it-IT" dirty="0" err="1"/>
              <a:t>musulman</a:t>
            </a:r>
            <a:r>
              <a:rPr lang="it-IT" dirty="0"/>
              <a:t> </a:t>
            </a:r>
            <a:r>
              <a:rPr lang="it-IT" dirty="0" err="1"/>
              <a:t>algérien</a:t>
            </a:r>
            <a:r>
              <a:rPr lang="it-IT" dirty="0"/>
              <a:t> / India Anglo-Muhammad </a:t>
            </a:r>
            <a:r>
              <a:rPr lang="it-IT" dirty="0" err="1"/>
              <a:t>law</a:t>
            </a:r>
            <a:endParaRPr lang="it-IT" dirty="0"/>
          </a:p>
          <a:p>
            <a:r>
              <a:rPr lang="it-IT" dirty="0"/>
              <a:t> Tendenzialmente sotto i coloni il diritto penale viene «laicizzato». A partire dagli anni Settanta parte un recupero della giurisprudenza islamica anche sul penale. </a:t>
            </a:r>
          </a:p>
          <a:p>
            <a:r>
              <a:rPr lang="it-IT" dirty="0"/>
              <a:t>Codificare il DIRITTO diventa la nuova esigenza del 19 – 20 secolo, per fare ordine nelle varie norme. In questi secoli occorre uno studio su base territoriale: </a:t>
            </a:r>
          </a:p>
          <a:p>
            <a:pPr lvl="1"/>
            <a:r>
              <a:rPr lang="it-IT" dirty="0"/>
              <a:t>Caso Nord Africa (modello tunisino) </a:t>
            </a:r>
          </a:p>
          <a:p>
            <a:pPr lvl="1"/>
            <a:r>
              <a:rPr lang="it-IT" dirty="0"/>
              <a:t>Modello Egiziano (seguito da Libia e Algeria) impero ottomano, mandato Britannico, 1922: indipendenza. Il Diritto deve superare influenza coloniale ma anche recuperare Diritto Islamico </a:t>
            </a:r>
            <a:r>
              <a:rPr lang="it-IT" dirty="0" err="1"/>
              <a:t>Sanuri</a:t>
            </a:r>
            <a:r>
              <a:rPr lang="it-IT" dirty="0"/>
              <a:t> scrisse un codice civile «moderno» prendendo da diritto </a:t>
            </a:r>
            <a:r>
              <a:rPr lang="it-IT" b="1" dirty="0"/>
              <a:t>francese</a:t>
            </a:r>
            <a:r>
              <a:rPr lang="it-IT" dirty="0"/>
              <a:t>, tedesco, svizzero, e Shari ‘a.  «la giurisprudenza egiziana» deve essere la fonte a cui ispirarsi. Si propone a guida di Siria e Iraq».</a:t>
            </a:r>
          </a:p>
          <a:p>
            <a:pPr lvl="1"/>
            <a:r>
              <a:rPr lang="it-IT" dirty="0"/>
              <a:t>caso Medio Oriente  </a:t>
            </a:r>
          </a:p>
          <a:p>
            <a:pPr lvl="1"/>
            <a:r>
              <a:rPr lang="it-IT" dirty="0"/>
              <a:t>CASO </a:t>
            </a:r>
            <a:r>
              <a:rPr lang="it-IT" dirty="0" err="1"/>
              <a:t>turchia</a:t>
            </a:r>
            <a:r>
              <a:rPr lang="it-IT" dirty="0"/>
              <a:t>: lo Stato ha laicizzato quasi totalmente il diritto</a:t>
            </a:r>
          </a:p>
          <a:p>
            <a:pPr lvl="1"/>
            <a:r>
              <a:rPr lang="it-IT" dirty="0"/>
              <a:t>Altre aree del mondo Islamico: </a:t>
            </a:r>
          </a:p>
          <a:p>
            <a:pPr lvl="2"/>
            <a:r>
              <a:rPr lang="it-IT" dirty="0"/>
              <a:t>Pakistan</a:t>
            </a:r>
          </a:p>
          <a:p>
            <a:pPr lvl="2"/>
            <a:r>
              <a:rPr lang="it-IT" dirty="0"/>
              <a:t>Indonesia,</a:t>
            </a:r>
          </a:p>
          <a:p>
            <a:pPr lvl="2"/>
            <a:r>
              <a:rPr lang="it-IT" dirty="0"/>
              <a:t> Afghanistan. LE NORME DEL DIRITTO DI FAMIGLIA SONO INCLUSE NEL TESTO DI DIR. GENERALE – nell’ultima costituzione sancisce uguaglianza tra uomini e donne ; diritto </a:t>
            </a:r>
            <a:r>
              <a:rPr lang="it-IT" dirty="0" err="1"/>
              <a:t>mususlmano</a:t>
            </a:r>
            <a:r>
              <a:rPr lang="it-IT" dirty="0"/>
              <a:t> scuola hanafita – codifica del diritto schi ‘ita per la minoranza </a:t>
            </a:r>
            <a:r>
              <a:rPr lang="it-IT" dirty="0" err="1"/>
              <a:t>schi’ita</a:t>
            </a:r>
            <a:endParaRPr lang="it-IT" dirty="0"/>
          </a:p>
          <a:p>
            <a:pPr lvl="2"/>
            <a:r>
              <a:rPr lang="it-IT" dirty="0"/>
              <a:t>Iran </a:t>
            </a:r>
          </a:p>
          <a:p>
            <a:pPr marL="457200" lvl="1" indent="0" algn="r" rtl="1">
              <a:buNone/>
            </a:pPr>
            <a:r>
              <a:rPr lang="it-IT" dirty="0"/>
              <a:t> </a:t>
            </a:r>
          </a:p>
          <a:p>
            <a:endParaRPr lang="it-IT" dirty="0"/>
          </a:p>
        </p:txBody>
      </p:sp>
    </p:spTree>
    <p:extLst>
      <p:ext uri="{BB962C8B-B14F-4D97-AF65-F5344CB8AC3E}">
        <p14:creationId xmlns:p14="http://schemas.microsoft.com/office/powerpoint/2010/main" val="2562617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D29918-4203-4536-8900-9375822E6C0E}"/>
              </a:ext>
            </a:extLst>
          </p:cNvPr>
          <p:cNvSpPr>
            <a:spLocks noGrp="1"/>
          </p:cNvSpPr>
          <p:nvPr>
            <p:ph type="title"/>
          </p:nvPr>
        </p:nvSpPr>
        <p:spPr/>
        <p:txBody>
          <a:bodyPr>
            <a:normAutofit fontScale="90000"/>
          </a:bodyPr>
          <a:lstStyle/>
          <a:p>
            <a:r>
              <a:rPr lang="it-IT" dirty="0"/>
              <a:t>Esempi di «processi di interpretazione»</a:t>
            </a:r>
          </a:p>
        </p:txBody>
      </p:sp>
      <p:sp>
        <p:nvSpPr>
          <p:cNvPr id="3" name="Segnaposto contenuto 2">
            <a:extLst>
              <a:ext uri="{FF2B5EF4-FFF2-40B4-BE49-F238E27FC236}">
                <a16:creationId xmlns:a16="http://schemas.microsoft.com/office/drawing/2014/main" id="{2E135F52-562D-432E-A6E0-6C11ACD532CE}"/>
              </a:ext>
            </a:extLst>
          </p:cNvPr>
          <p:cNvSpPr>
            <a:spLocks noGrp="1"/>
          </p:cNvSpPr>
          <p:nvPr>
            <p:ph idx="1"/>
          </p:nvPr>
        </p:nvSpPr>
        <p:spPr>
          <a:xfrm>
            <a:off x="4789973" y="208382"/>
            <a:ext cx="6281873" cy="5248622"/>
          </a:xfrm>
        </p:spPr>
        <p:txBody>
          <a:bodyPr/>
          <a:lstStyle/>
          <a:p>
            <a:r>
              <a:rPr lang="it-IT" dirty="0"/>
              <a:t>Esempi: il </a:t>
            </a:r>
            <a:r>
              <a:rPr lang="it-IT" dirty="0" err="1"/>
              <a:t>diveto</a:t>
            </a:r>
            <a:r>
              <a:rPr lang="it-IT" dirty="0"/>
              <a:t> di </a:t>
            </a:r>
            <a:r>
              <a:rPr lang="it-IT" b="1" dirty="0" err="1"/>
              <a:t>Ribà</a:t>
            </a:r>
            <a:r>
              <a:rPr lang="it-IT" dirty="0"/>
              <a:t> (usure) viene «aggirato» da una serie di «espedienti» (questo per far sì che in alcuni istituti bancari ci sia lo sfruttamento degli «interessi»). Alcuni  giuristi si sono allora adoperati per «superare» le interpretazioni restrittive della </a:t>
            </a:r>
            <a:r>
              <a:rPr lang="it-IT" i="1" dirty="0" err="1"/>
              <a:t>Shari‘a</a:t>
            </a:r>
            <a:r>
              <a:rPr lang="it-IT" i="1" dirty="0"/>
              <a:t>  </a:t>
            </a:r>
            <a:r>
              <a:rPr lang="it-IT" dirty="0"/>
              <a:t>sulla base di altri versetti Coranici.</a:t>
            </a:r>
          </a:p>
          <a:p>
            <a:endParaRPr lang="it-IT" dirty="0"/>
          </a:p>
          <a:p>
            <a:pPr marL="0" indent="0">
              <a:buNone/>
            </a:pPr>
            <a:endParaRPr lang="it-IT" dirty="0"/>
          </a:p>
          <a:p>
            <a:endParaRPr lang="it-IT" dirty="0"/>
          </a:p>
        </p:txBody>
      </p:sp>
    </p:spTree>
    <p:extLst>
      <p:ext uri="{BB962C8B-B14F-4D97-AF65-F5344CB8AC3E}">
        <p14:creationId xmlns:p14="http://schemas.microsoft.com/office/powerpoint/2010/main" val="35621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D8516-4F69-4724-8570-FA6938E59615}"/>
              </a:ext>
            </a:extLst>
          </p:cNvPr>
          <p:cNvSpPr>
            <a:spLocks noGrp="1"/>
          </p:cNvSpPr>
          <p:nvPr>
            <p:ph type="title"/>
          </p:nvPr>
        </p:nvSpPr>
        <p:spPr/>
        <p:txBody>
          <a:bodyPr/>
          <a:lstStyle/>
          <a:p>
            <a:r>
              <a:rPr lang="it-IT" dirty="0"/>
              <a:t>Perché è importante il diritto islamico?</a:t>
            </a:r>
          </a:p>
        </p:txBody>
      </p:sp>
      <p:sp>
        <p:nvSpPr>
          <p:cNvPr id="3" name="Segnaposto contenuto 2">
            <a:extLst>
              <a:ext uri="{FF2B5EF4-FFF2-40B4-BE49-F238E27FC236}">
                <a16:creationId xmlns:a16="http://schemas.microsoft.com/office/drawing/2014/main" id="{48A443D9-DA98-4B01-B2A0-031298EDB838}"/>
              </a:ext>
            </a:extLst>
          </p:cNvPr>
          <p:cNvSpPr>
            <a:spLocks noGrp="1"/>
          </p:cNvSpPr>
          <p:nvPr>
            <p:ph idx="1"/>
          </p:nvPr>
        </p:nvSpPr>
        <p:spPr>
          <a:xfrm>
            <a:off x="4767309" y="204187"/>
            <a:ext cx="6633011" cy="6480698"/>
          </a:xfrm>
        </p:spPr>
        <p:txBody>
          <a:bodyPr>
            <a:normAutofit fontScale="85000" lnSpcReduction="10000"/>
          </a:bodyPr>
          <a:lstStyle/>
          <a:p>
            <a:r>
              <a:rPr lang="it-IT" dirty="0"/>
              <a:t>Profilo storico</a:t>
            </a:r>
          </a:p>
          <a:p>
            <a:pPr lvl="1"/>
            <a:r>
              <a:rPr lang="it-IT" dirty="0"/>
              <a:t>Fase iniziale: grande importanza dell’</a:t>
            </a:r>
            <a:r>
              <a:rPr lang="it-IT" i="1" dirty="0" err="1"/>
              <a:t>Ijtihad</a:t>
            </a:r>
            <a:r>
              <a:rPr lang="it-IT" dirty="0"/>
              <a:t> (sforzo di interpretazione delle fonti)</a:t>
            </a:r>
          </a:p>
          <a:p>
            <a:pPr lvl="1"/>
            <a:r>
              <a:rPr lang="it-IT" dirty="0"/>
              <a:t>Fase dell’espansione (per effetto di azioni belliche di conquista e scambi commerciali). La dimensione del commercio è fondamentale per la divulgazione del credo: il «mercante» è spesso anche divulgatore. Fino alla emersione dell’Europa il commercio nel mondo islamico è «globalizzato». Innegabile è l’influenza del («magazzino» o «fondaco») diritto islamico nella </a:t>
            </a:r>
            <a:r>
              <a:rPr lang="it-IT" i="1" dirty="0" err="1"/>
              <a:t>lex</a:t>
            </a:r>
            <a:r>
              <a:rPr lang="it-IT" i="1" dirty="0"/>
              <a:t> mercatoria.  </a:t>
            </a:r>
          </a:p>
          <a:p>
            <a:pPr marL="457200" lvl="1" indent="0">
              <a:buNone/>
            </a:pPr>
            <a:r>
              <a:rPr lang="it-IT" i="1" dirty="0"/>
              <a:t>	tipico del diritto islamico:  divieto di </a:t>
            </a:r>
            <a:r>
              <a:rPr lang="it-IT" i="1" dirty="0" err="1"/>
              <a:t>rib</a:t>
            </a:r>
            <a:r>
              <a:rPr lang="it-IT" i="1" dirty="0" err="1">
                <a:latin typeface="Times New Roman" panose="02020603050405020304" pitchFamily="18" charset="0"/>
                <a:cs typeface="Times New Roman" panose="02020603050405020304" pitchFamily="18" charset="0"/>
              </a:rPr>
              <a:t>ā</a:t>
            </a:r>
            <a:r>
              <a:rPr lang="it-IT" i="1" dirty="0">
                <a:latin typeface="Times New Roman" panose="02020603050405020304" pitchFamily="18" charset="0"/>
                <a:cs typeface="Times New Roman" panose="02020603050405020304" pitchFamily="18" charset="0"/>
              </a:rPr>
              <a:t>’ (gli interesse)</a:t>
            </a:r>
            <a:r>
              <a:rPr lang="it-IT" i="1" dirty="0"/>
              <a:t> _ Il diritto musulmano vieta la ricchezza che non è frutto di lavoro, vieta quindi l’usura </a:t>
            </a:r>
          </a:p>
          <a:p>
            <a:pPr lvl="1"/>
            <a:endParaRPr lang="it-IT" i="1" dirty="0"/>
          </a:p>
          <a:p>
            <a:pPr lvl="1"/>
            <a:r>
              <a:rPr lang="it-IT" dirty="0"/>
              <a:t>Tra il 1500 e il 1700 nascono  e raggiungono il massimo splendore tre grandi Imperi Sovranazionali (// Franca del Re Sole e Inghilterra di Elisabetta Prima): Impero Safavide; Impero Moghul; Impero Ottomano. Sono stati centralizzati, organizzati dal punto di vista fiscale, con molte minoranze al proprio interno. Il diritto ebbe grande importanza perché queste strutture avevano bisogno di una grande base di norme e regolamenti. In questi tre imperi il Sovrano sviluppa maggiormente il dominio del «</a:t>
            </a:r>
            <a:r>
              <a:rPr lang="it-IT" i="1" dirty="0" err="1"/>
              <a:t>qanun</a:t>
            </a:r>
            <a:r>
              <a:rPr lang="it-IT" dirty="0"/>
              <a:t>».</a:t>
            </a:r>
          </a:p>
          <a:p>
            <a:pPr lvl="1"/>
            <a:r>
              <a:rPr lang="it-IT" dirty="0"/>
              <a:t>Modernizzazione : integrazione dell’elemento </a:t>
            </a:r>
            <a:r>
              <a:rPr lang="it-IT" i="1" dirty="0"/>
              <a:t>shara ‘</a:t>
            </a:r>
            <a:r>
              <a:rPr lang="it-IT" i="1" dirty="0" err="1"/>
              <a:t>itico</a:t>
            </a:r>
            <a:r>
              <a:rPr lang="it-IT" i="1" dirty="0"/>
              <a:t> </a:t>
            </a:r>
            <a:r>
              <a:rPr lang="it-IT" dirty="0"/>
              <a:t>con altri «diritti». </a:t>
            </a:r>
          </a:p>
          <a:p>
            <a:endParaRPr lang="it-IT" dirty="0"/>
          </a:p>
          <a:p>
            <a:r>
              <a:rPr lang="it-IT" dirty="0"/>
              <a:t>Importanza attuale: elemento chiave per capire il mondo islamico</a:t>
            </a:r>
          </a:p>
        </p:txBody>
      </p:sp>
    </p:spTree>
    <p:extLst>
      <p:ext uri="{BB962C8B-B14F-4D97-AF65-F5344CB8AC3E}">
        <p14:creationId xmlns:p14="http://schemas.microsoft.com/office/powerpoint/2010/main" val="3493383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FF1114-3FA4-4044-81E5-0711948F0528}"/>
              </a:ext>
            </a:extLst>
          </p:cNvPr>
          <p:cNvSpPr>
            <a:spLocks noGrp="1"/>
          </p:cNvSpPr>
          <p:nvPr>
            <p:ph type="title"/>
          </p:nvPr>
        </p:nvSpPr>
        <p:spPr>
          <a:xfrm>
            <a:off x="417577" y="2349925"/>
            <a:ext cx="3498979" cy="2456442"/>
          </a:xfrm>
        </p:spPr>
        <p:txBody>
          <a:bodyPr/>
          <a:lstStyle/>
          <a:p>
            <a:r>
              <a:rPr lang="it-IT" dirty="0"/>
              <a:t>definizioni</a:t>
            </a:r>
          </a:p>
        </p:txBody>
      </p:sp>
      <p:sp>
        <p:nvSpPr>
          <p:cNvPr id="3" name="Segnaposto contenuto 2">
            <a:extLst>
              <a:ext uri="{FF2B5EF4-FFF2-40B4-BE49-F238E27FC236}">
                <a16:creationId xmlns:a16="http://schemas.microsoft.com/office/drawing/2014/main" id="{E19BEAC1-B886-47BD-92F8-FFB8B04BD98B}"/>
              </a:ext>
            </a:extLst>
          </p:cNvPr>
          <p:cNvSpPr>
            <a:spLocks noGrp="1"/>
          </p:cNvSpPr>
          <p:nvPr>
            <p:ph idx="1"/>
          </p:nvPr>
        </p:nvSpPr>
        <p:spPr>
          <a:xfrm>
            <a:off x="4946073" y="207819"/>
            <a:ext cx="6968836" cy="6262254"/>
          </a:xfrm>
        </p:spPr>
        <p:txBody>
          <a:bodyPr>
            <a:normAutofit fontScale="70000" lnSpcReduction="20000"/>
          </a:bodyPr>
          <a:lstStyle/>
          <a:p>
            <a:r>
              <a:rPr lang="it-IT" sz="3200" i="1" dirty="0" err="1">
                <a:latin typeface="Abadi" panose="020B0604020104020204" pitchFamily="34" charset="0"/>
              </a:rPr>
              <a:t>Sharì</a:t>
            </a:r>
            <a:r>
              <a:rPr lang="it-IT" sz="3200" i="1" dirty="0">
                <a:latin typeface="Abadi" panose="020B0604020104020204" pitchFamily="34" charset="0"/>
              </a:rPr>
              <a:t> ‘a</a:t>
            </a:r>
            <a:r>
              <a:rPr lang="it-IT" sz="3200" dirty="0">
                <a:latin typeface="Abadi" panose="020B0604020104020204" pitchFamily="34" charset="0"/>
              </a:rPr>
              <a:t>:  in arabo «via». È la legge rivelata nel Corano. </a:t>
            </a:r>
          </a:p>
          <a:p>
            <a:r>
              <a:rPr lang="it-IT" sz="3200" dirty="0">
                <a:latin typeface="Abadi" panose="020B0604020104020204" pitchFamily="34" charset="0"/>
              </a:rPr>
              <a:t>Lo sforzo e le attività umane per comprenderla prende il nome di </a:t>
            </a:r>
            <a:r>
              <a:rPr lang="it-IT" sz="3200" i="1" dirty="0" err="1">
                <a:latin typeface="Abadi" panose="020B0604020104020204" pitchFamily="34" charset="0"/>
              </a:rPr>
              <a:t>fiqh</a:t>
            </a:r>
            <a:r>
              <a:rPr lang="it-IT" sz="3200" dirty="0">
                <a:latin typeface="Abadi" panose="020B0604020104020204" pitchFamily="34" charset="0"/>
              </a:rPr>
              <a:t>, ovvero «diritto islamico» (o giurisprudenza islamica). È la «dimensione umana» della </a:t>
            </a:r>
            <a:r>
              <a:rPr lang="it-IT" sz="3200" i="1" dirty="0" err="1">
                <a:latin typeface="Abadi" panose="020B0604020104020204" pitchFamily="34" charset="0"/>
              </a:rPr>
              <a:t>sharì</a:t>
            </a:r>
            <a:r>
              <a:rPr lang="it-IT" sz="3200" i="1" dirty="0">
                <a:latin typeface="Abadi" panose="020B0604020104020204" pitchFamily="34" charset="0"/>
              </a:rPr>
              <a:t> ‘a</a:t>
            </a:r>
          </a:p>
          <a:p>
            <a:r>
              <a:rPr lang="it-IT" sz="3200" dirty="0">
                <a:latin typeface="Abadi" panose="020B0604020104020204" pitchFamily="34" charset="0"/>
              </a:rPr>
              <a:t>L’esperto in giurisprudenza islamica è </a:t>
            </a:r>
            <a:r>
              <a:rPr lang="it-IT" sz="3200" i="1" dirty="0" err="1">
                <a:latin typeface="Abadi" panose="020B0604020104020204" pitchFamily="34" charset="0"/>
              </a:rPr>
              <a:t>faqìh</a:t>
            </a:r>
            <a:r>
              <a:rPr lang="it-IT" sz="3200" dirty="0">
                <a:latin typeface="Abadi" panose="020B0604020104020204" pitchFamily="34" charset="0"/>
              </a:rPr>
              <a:t>, </a:t>
            </a:r>
            <a:r>
              <a:rPr lang="it-IT" sz="3200" dirty="0" err="1">
                <a:latin typeface="Abadi" panose="020B0604020104020204" pitchFamily="34" charset="0"/>
              </a:rPr>
              <a:t>pl</a:t>
            </a:r>
            <a:r>
              <a:rPr lang="it-IT" sz="3200" dirty="0">
                <a:latin typeface="Abadi" panose="020B0604020104020204" pitchFamily="34" charset="0"/>
              </a:rPr>
              <a:t>. </a:t>
            </a:r>
            <a:r>
              <a:rPr lang="it-IT" sz="3200" i="1" dirty="0" err="1">
                <a:latin typeface="Abadi" panose="020B0604020104020204" pitchFamily="34" charset="0"/>
              </a:rPr>
              <a:t>Fuqaha</a:t>
            </a:r>
            <a:r>
              <a:rPr lang="it-IT" sz="3200" i="1" dirty="0">
                <a:latin typeface="Abadi" panose="020B0604020104020204" pitchFamily="34" charset="0"/>
              </a:rPr>
              <a:t>’. </a:t>
            </a:r>
          </a:p>
          <a:p>
            <a:r>
              <a:rPr lang="it-IT" sz="3200" dirty="0">
                <a:latin typeface="Abadi" panose="020B0604020104020204" pitchFamily="34" charset="0"/>
              </a:rPr>
              <a:t>Fin dai primi stanziamenti musulmani, il «giudice» è il </a:t>
            </a:r>
            <a:r>
              <a:rPr lang="it-IT" sz="3200" i="1" dirty="0" err="1">
                <a:latin typeface="Abadi" panose="020B0604020104020204" pitchFamily="34" charset="0"/>
              </a:rPr>
              <a:t>qà</a:t>
            </a:r>
            <a:r>
              <a:rPr lang="it-IT" sz="3200" i="1" dirty="0" err="1">
                <a:latin typeface="Abadi" panose="020B0604020104020204" pitchFamily="34" charset="0"/>
                <a:cs typeface="Times New Roman" panose="02020603050405020304" pitchFamily="18" charset="0"/>
              </a:rPr>
              <a:t>ḍi</a:t>
            </a:r>
            <a:r>
              <a:rPr lang="it-IT" sz="3200" i="1" dirty="0">
                <a:latin typeface="Abadi" panose="020B0604020104020204" pitchFamily="34" charset="0"/>
                <a:cs typeface="Times New Roman" panose="02020603050405020304" pitchFamily="18" charset="0"/>
              </a:rPr>
              <a:t> </a:t>
            </a:r>
          </a:p>
          <a:p>
            <a:r>
              <a:rPr lang="it-IT" sz="3200" dirty="0">
                <a:latin typeface="Abadi" panose="020B0604020104020204" pitchFamily="34" charset="0"/>
                <a:cs typeface="Times New Roman" panose="02020603050405020304" pitchFamily="18" charset="0"/>
              </a:rPr>
              <a:t>Altra figura della giurisprudenza islamica è il «Mufti» - è l’esperto legale consultato per questioni specifiche. Il suo pronunciamento di chiama </a:t>
            </a:r>
            <a:r>
              <a:rPr lang="it-IT" sz="3200" i="1" dirty="0" err="1">
                <a:latin typeface="Abadi" panose="020B0604020104020204" pitchFamily="34" charset="0"/>
                <a:cs typeface="Times New Roman" panose="02020603050405020304" pitchFamily="18" charset="0"/>
              </a:rPr>
              <a:t>fa</a:t>
            </a:r>
            <a:r>
              <a:rPr lang="it-IT" sz="3200" i="1" dirty="0" err="1">
                <a:latin typeface="Times New Roman" panose="02020603050405020304" pitchFamily="18" charset="0"/>
                <a:cs typeface="Times New Roman" panose="02020603050405020304" pitchFamily="18" charset="0"/>
              </a:rPr>
              <a:t>ṭ</a:t>
            </a:r>
            <a:r>
              <a:rPr lang="it-IT" sz="3200" i="1" dirty="0" err="1">
                <a:latin typeface="Abadi" panose="020B0604020104020204" pitchFamily="34" charset="0"/>
                <a:cs typeface="Times New Roman" panose="02020603050405020304" pitchFamily="18" charset="0"/>
              </a:rPr>
              <a:t>wa</a:t>
            </a:r>
            <a:endParaRPr lang="it-IT" sz="3200" i="1" dirty="0">
              <a:latin typeface="Abadi" panose="020B0604020104020204" pitchFamily="34" charset="0"/>
            </a:endParaRPr>
          </a:p>
          <a:p>
            <a:r>
              <a:rPr lang="it-IT" sz="3200" i="1" dirty="0" err="1">
                <a:latin typeface="Abadi" panose="020B0604020104020204" pitchFamily="34" charset="0"/>
              </a:rPr>
              <a:t>Qanùn</a:t>
            </a:r>
            <a:r>
              <a:rPr lang="it-IT" sz="3200" dirty="0">
                <a:latin typeface="Abadi" panose="020B0604020104020204" pitchFamily="34" charset="0"/>
              </a:rPr>
              <a:t>: insieme di leggi / decreti / ordinanze che proviene dall’uomo (dal governatore)</a:t>
            </a:r>
          </a:p>
          <a:p>
            <a:endParaRPr lang="it-IT" dirty="0"/>
          </a:p>
        </p:txBody>
      </p:sp>
    </p:spTree>
    <p:extLst>
      <p:ext uri="{BB962C8B-B14F-4D97-AF65-F5344CB8AC3E}">
        <p14:creationId xmlns:p14="http://schemas.microsoft.com/office/powerpoint/2010/main" val="3841258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1E2A92-E04E-4785-AAB3-47E7EEC68009}"/>
              </a:ext>
            </a:extLst>
          </p:cNvPr>
          <p:cNvSpPr>
            <a:spLocks noGrp="1"/>
          </p:cNvSpPr>
          <p:nvPr>
            <p:ph type="title"/>
          </p:nvPr>
        </p:nvSpPr>
        <p:spPr/>
        <p:txBody>
          <a:bodyPr/>
          <a:lstStyle/>
          <a:p>
            <a:r>
              <a:rPr lang="it-IT" dirty="0"/>
              <a:t>Fonti del diritto</a:t>
            </a:r>
            <a:br>
              <a:rPr lang="it-IT" dirty="0"/>
            </a:br>
            <a:r>
              <a:rPr lang="it-IT" dirty="0"/>
              <a:t>islamico</a:t>
            </a:r>
          </a:p>
        </p:txBody>
      </p:sp>
      <p:sp>
        <p:nvSpPr>
          <p:cNvPr id="3" name="Segnaposto contenuto 2">
            <a:extLst>
              <a:ext uri="{FF2B5EF4-FFF2-40B4-BE49-F238E27FC236}">
                <a16:creationId xmlns:a16="http://schemas.microsoft.com/office/drawing/2014/main" id="{32367ED0-F4D1-44BC-BFB6-AD3E161CA178}"/>
              </a:ext>
            </a:extLst>
          </p:cNvPr>
          <p:cNvSpPr>
            <a:spLocks noGrp="1"/>
          </p:cNvSpPr>
          <p:nvPr>
            <p:ph idx="1"/>
          </p:nvPr>
        </p:nvSpPr>
        <p:spPr/>
        <p:txBody>
          <a:bodyPr>
            <a:normAutofit/>
          </a:bodyPr>
          <a:lstStyle/>
          <a:p>
            <a:r>
              <a:rPr lang="it-IT" sz="2800" dirty="0"/>
              <a:t>Corano </a:t>
            </a:r>
          </a:p>
          <a:p>
            <a:r>
              <a:rPr lang="it-IT" sz="2800" dirty="0"/>
              <a:t>Sunna: insieme dei detti del Profeta. </a:t>
            </a:r>
          </a:p>
          <a:p>
            <a:r>
              <a:rPr lang="it-IT" sz="2800" i="1" dirty="0" err="1"/>
              <a:t>Ijm</a:t>
            </a:r>
            <a:r>
              <a:rPr lang="it-IT" sz="2800" i="1" dirty="0" err="1">
                <a:latin typeface="Times New Roman" panose="02020603050405020304" pitchFamily="18" charset="0"/>
                <a:cs typeface="Times New Roman" panose="02020603050405020304" pitchFamily="18" charset="0"/>
              </a:rPr>
              <a:t>ā</a:t>
            </a:r>
            <a:r>
              <a:rPr lang="it-IT" sz="2800" dirty="0">
                <a:latin typeface="Times New Roman" panose="02020603050405020304" pitchFamily="18" charset="0"/>
                <a:cs typeface="Times New Roman" panose="02020603050405020304" pitchFamily="18" charset="0"/>
              </a:rPr>
              <a:t> </a:t>
            </a:r>
            <a:r>
              <a:rPr lang="it-IT" sz="2800" dirty="0"/>
              <a:t>‘ : consenso dei dotti</a:t>
            </a:r>
          </a:p>
          <a:p>
            <a:r>
              <a:rPr lang="it-IT" sz="2800" i="1" dirty="0" err="1"/>
              <a:t>Qiy</a:t>
            </a:r>
            <a:r>
              <a:rPr lang="it-IT" sz="2800" i="1" dirty="0" err="1">
                <a:latin typeface="Times New Roman" panose="02020603050405020304" pitchFamily="18" charset="0"/>
                <a:cs typeface="Times New Roman" panose="02020603050405020304" pitchFamily="18" charset="0"/>
              </a:rPr>
              <a:t>ā</a:t>
            </a:r>
            <a:r>
              <a:rPr lang="it-IT" sz="2800" i="1" dirty="0" err="1"/>
              <a:t>s</a:t>
            </a:r>
            <a:r>
              <a:rPr lang="it-IT" sz="2800" dirty="0"/>
              <a:t>: analogia</a:t>
            </a:r>
          </a:p>
        </p:txBody>
      </p:sp>
    </p:spTree>
    <p:extLst>
      <p:ext uri="{BB962C8B-B14F-4D97-AF65-F5344CB8AC3E}">
        <p14:creationId xmlns:p14="http://schemas.microsoft.com/office/powerpoint/2010/main" val="2549794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E7AC5-BFD7-4FE5-A640-176271C153BF}"/>
              </a:ext>
            </a:extLst>
          </p:cNvPr>
          <p:cNvSpPr>
            <a:spLocks noGrp="1"/>
          </p:cNvSpPr>
          <p:nvPr>
            <p:ph type="title"/>
          </p:nvPr>
        </p:nvSpPr>
        <p:spPr/>
        <p:txBody>
          <a:bodyPr/>
          <a:lstStyle/>
          <a:p>
            <a:r>
              <a:rPr lang="it-IT" dirty="0"/>
              <a:t>Struttura dello </a:t>
            </a:r>
            <a:br>
              <a:rPr lang="it-IT" dirty="0"/>
            </a:br>
            <a:br>
              <a:rPr lang="it-IT" dirty="0"/>
            </a:br>
            <a:r>
              <a:rPr lang="it-IT" dirty="0"/>
              <a:t>hadith</a:t>
            </a:r>
          </a:p>
        </p:txBody>
      </p:sp>
      <p:sp>
        <p:nvSpPr>
          <p:cNvPr id="3" name="Segnaposto contenuto 2">
            <a:extLst>
              <a:ext uri="{FF2B5EF4-FFF2-40B4-BE49-F238E27FC236}">
                <a16:creationId xmlns:a16="http://schemas.microsoft.com/office/drawing/2014/main" id="{B25C29BB-7242-48C1-AFF7-1B341B1F3F74}"/>
              </a:ext>
            </a:extLst>
          </p:cNvPr>
          <p:cNvSpPr>
            <a:spLocks noGrp="1"/>
          </p:cNvSpPr>
          <p:nvPr>
            <p:ph idx="1"/>
          </p:nvPr>
        </p:nvSpPr>
        <p:spPr/>
        <p:txBody>
          <a:bodyPr>
            <a:normAutofit fontScale="92500"/>
          </a:bodyPr>
          <a:lstStyle/>
          <a:p>
            <a:pPr eaLnBrk="1" hangingPunct="1">
              <a:lnSpc>
                <a:spcPct val="70000"/>
              </a:lnSpc>
            </a:pPr>
            <a:r>
              <a:rPr lang="it-IT" altLang="it-IT" sz="2400" dirty="0">
                <a:latin typeface="Abadi" panose="020B0604020104020204" pitchFamily="34" charset="0"/>
                <a:ea typeface="ＭＳ Ｐゴシック" panose="020B0600070205080204" pitchFamily="34" charset="-128"/>
              </a:rPr>
              <a:t>L</a:t>
            </a:r>
            <a:r>
              <a:rPr lang="ja-JP" altLang="it-IT" sz="2400" dirty="0">
                <a:latin typeface="Abadi" panose="020B0604020104020204" pitchFamily="34" charset="0"/>
                <a:ea typeface="ＭＳ Ｐゴシック" panose="020B0600070205080204" pitchFamily="34" charset="-128"/>
              </a:rPr>
              <a:t>’</a:t>
            </a:r>
            <a:r>
              <a:rPr lang="it-IT" altLang="ja-JP" sz="2400" i="1" dirty="0" err="1">
                <a:latin typeface="Abadi" panose="020B0604020104020204" pitchFamily="34" charset="0"/>
                <a:ea typeface="ＭＳ Ｐゴシック" panose="020B0600070205080204" pitchFamily="34" charset="-128"/>
              </a:rPr>
              <a:t>hadīth</a:t>
            </a:r>
            <a:r>
              <a:rPr lang="it-IT" altLang="ja-JP" sz="2400" dirty="0">
                <a:latin typeface="Abadi" panose="020B0604020104020204" pitchFamily="34" charset="0"/>
                <a:ea typeface="ＭＳ Ｐゴシック" panose="020B0600070205080204" pitchFamily="34" charset="-128"/>
              </a:rPr>
              <a:t> (</a:t>
            </a:r>
            <a:r>
              <a:rPr lang="it-IT" altLang="ja-JP" sz="2400" dirty="0" err="1">
                <a:latin typeface="Abadi" panose="020B0604020104020204" pitchFamily="34" charset="0"/>
                <a:ea typeface="ＭＳ Ｐゴシック" panose="020B0600070205080204" pitchFamily="34" charset="-128"/>
              </a:rPr>
              <a:t>lett</a:t>
            </a:r>
            <a:r>
              <a:rPr lang="it-IT" altLang="ja-JP" sz="2400" dirty="0">
                <a:latin typeface="Abadi" panose="020B0604020104020204" pitchFamily="34" charset="0"/>
                <a:ea typeface="ＭＳ Ｐゴシック" panose="020B0600070205080204" pitchFamily="34" charset="-128"/>
              </a:rPr>
              <a:t>: «detto») è composto di due parti:</a:t>
            </a:r>
          </a:p>
          <a:p>
            <a:pPr eaLnBrk="1" hangingPunct="1">
              <a:lnSpc>
                <a:spcPct val="70000"/>
              </a:lnSpc>
            </a:pPr>
            <a:endParaRPr lang="it-IT" altLang="ja-JP" sz="2400" dirty="0">
              <a:latin typeface="Abadi" panose="020B0604020104020204" pitchFamily="34" charset="0"/>
              <a:ea typeface="ＭＳ Ｐゴシック" panose="020B0600070205080204" pitchFamily="34" charset="-128"/>
            </a:endParaRPr>
          </a:p>
          <a:p>
            <a:pPr lvl="1">
              <a:lnSpc>
                <a:spcPct val="70000"/>
              </a:lnSpc>
            </a:pPr>
            <a:r>
              <a:rPr lang="it-IT" altLang="it-IT" sz="2400" dirty="0">
                <a:latin typeface="Abadi" panose="020B0604020104020204" pitchFamily="34" charset="0"/>
                <a:ea typeface="ＭＳ Ｐゴシック" panose="020B0600070205080204" pitchFamily="34" charset="-128"/>
              </a:rPr>
              <a:t>Il </a:t>
            </a:r>
            <a:r>
              <a:rPr lang="it-IT" altLang="it-IT" sz="2400" i="1" dirty="0" err="1">
                <a:solidFill>
                  <a:srgbClr val="008000"/>
                </a:solidFill>
                <a:latin typeface="Abadi" panose="020B0604020104020204" pitchFamily="34" charset="0"/>
                <a:ea typeface="ＭＳ Ｐゴシック" panose="020B0600070205080204" pitchFamily="34" charset="-128"/>
              </a:rPr>
              <a:t>matn</a:t>
            </a:r>
            <a:r>
              <a:rPr lang="it-IT" altLang="it-IT" sz="2400" dirty="0">
                <a:latin typeface="Abadi" panose="020B0604020104020204" pitchFamily="34" charset="0"/>
                <a:ea typeface="ＭＳ Ｐゴシック" panose="020B0600070205080204" pitchFamily="34" charset="-128"/>
              </a:rPr>
              <a:t> (il detto o fatto attribuito al Profeta)</a:t>
            </a:r>
          </a:p>
          <a:p>
            <a:pPr lvl="1">
              <a:lnSpc>
                <a:spcPct val="70000"/>
              </a:lnSpc>
            </a:pPr>
            <a:r>
              <a:rPr lang="it-IT" altLang="it-IT" sz="2400" dirty="0">
                <a:latin typeface="Abadi" panose="020B0604020104020204" pitchFamily="34" charset="0"/>
                <a:ea typeface="ＭＳ Ｐゴシック" panose="020B0600070205080204" pitchFamily="34" charset="-128"/>
              </a:rPr>
              <a:t>La </a:t>
            </a:r>
            <a:r>
              <a:rPr lang="it-IT" altLang="it-IT" sz="2400" i="1" dirty="0" err="1">
                <a:solidFill>
                  <a:srgbClr val="008000"/>
                </a:solidFill>
                <a:latin typeface="Abadi" panose="020B0604020104020204" pitchFamily="34" charset="0"/>
                <a:ea typeface="ＭＳ Ｐゴシック" panose="020B0600070205080204" pitchFamily="34" charset="-128"/>
              </a:rPr>
              <a:t>silsila</a:t>
            </a:r>
            <a:r>
              <a:rPr lang="it-IT" altLang="it-IT" sz="2400" dirty="0">
                <a:latin typeface="Abadi" panose="020B0604020104020204" pitchFamily="34" charset="0"/>
                <a:ea typeface="ＭＳ Ｐゴシック" panose="020B0600070205080204" pitchFamily="34" charset="-128"/>
              </a:rPr>
              <a:t> o </a:t>
            </a:r>
            <a:r>
              <a:rPr lang="it-IT" altLang="it-IT" sz="2400" i="1" dirty="0" err="1">
                <a:solidFill>
                  <a:srgbClr val="008000"/>
                </a:solidFill>
                <a:latin typeface="Abadi" panose="020B0604020104020204" pitchFamily="34" charset="0"/>
                <a:ea typeface="ＭＳ Ｐゴシック" panose="020B0600070205080204" pitchFamily="34" charset="-128"/>
              </a:rPr>
              <a:t>isnād</a:t>
            </a:r>
            <a:r>
              <a:rPr lang="it-IT" altLang="it-IT" sz="2400" dirty="0">
                <a:solidFill>
                  <a:schemeClr val="folHlink"/>
                </a:solidFill>
                <a:latin typeface="Abadi" panose="020B0604020104020204" pitchFamily="34" charset="0"/>
                <a:ea typeface="ＭＳ Ｐゴシック" panose="020B0600070205080204" pitchFamily="34" charset="-128"/>
              </a:rPr>
              <a:t> </a:t>
            </a:r>
            <a:r>
              <a:rPr lang="it-IT" altLang="it-IT" sz="2400" dirty="0">
                <a:latin typeface="Abadi" panose="020B0604020104020204" pitchFamily="34" charset="0"/>
                <a:ea typeface="ＭＳ Ｐゴシック" panose="020B0600070205080204" pitchFamily="34" charset="-128"/>
              </a:rPr>
              <a:t>(catena) dei trasmettitori.</a:t>
            </a:r>
          </a:p>
          <a:p>
            <a:pPr lvl="1">
              <a:lnSpc>
                <a:spcPct val="70000"/>
              </a:lnSpc>
            </a:pPr>
            <a:endParaRPr lang="it-IT" altLang="it-IT" sz="2400" dirty="0">
              <a:latin typeface="Abadi" panose="020B0604020104020204" pitchFamily="34" charset="0"/>
              <a:ea typeface="ＭＳ Ｐゴシック" panose="020B0600070205080204" pitchFamily="34" charset="-128"/>
            </a:endParaRPr>
          </a:p>
          <a:p>
            <a:pPr eaLnBrk="1" hangingPunct="1">
              <a:lnSpc>
                <a:spcPct val="70000"/>
              </a:lnSpc>
            </a:pPr>
            <a:r>
              <a:rPr lang="it-IT" altLang="it-IT" sz="2400" dirty="0">
                <a:latin typeface="Abadi" panose="020B0604020104020204" pitchFamily="34" charset="0"/>
                <a:ea typeface="ＭＳ Ｐゴシック" panose="020B0600070205080204" pitchFamily="34" charset="-128"/>
              </a:rPr>
              <a:t>gli </a:t>
            </a:r>
            <a:r>
              <a:rPr lang="it-IT" altLang="ja-JP" sz="2400" i="1" dirty="0" err="1">
                <a:latin typeface="Abadi" panose="020B0604020104020204" pitchFamily="34" charset="0"/>
                <a:ea typeface="ＭＳ Ｐゴシック" panose="020B0600070205080204" pitchFamily="34" charset="-128"/>
              </a:rPr>
              <a:t>hadīth</a:t>
            </a:r>
            <a:r>
              <a:rPr lang="it-IT" altLang="ja-JP" sz="2400" i="1" dirty="0">
                <a:latin typeface="Abadi" panose="020B0604020104020204" pitchFamily="34" charset="0"/>
                <a:ea typeface="ＭＳ Ｐゴシック" panose="020B0600070205080204" pitchFamily="34" charset="-128"/>
              </a:rPr>
              <a:t> </a:t>
            </a:r>
            <a:r>
              <a:rPr lang="it-IT" altLang="it-IT" sz="2400" dirty="0">
                <a:latin typeface="Abadi" panose="020B0604020104020204" pitchFamily="34" charset="0"/>
                <a:ea typeface="ＭＳ Ｐゴシック" panose="020B0600070205080204" pitchFamily="34" charset="-128"/>
              </a:rPr>
              <a:t>si dividono in </a:t>
            </a:r>
          </a:p>
          <a:p>
            <a:pPr eaLnBrk="1" hangingPunct="1">
              <a:lnSpc>
                <a:spcPct val="70000"/>
              </a:lnSpc>
            </a:pPr>
            <a:r>
              <a:rPr lang="it-IT" altLang="it-IT" sz="2400" i="1" dirty="0" err="1">
                <a:solidFill>
                  <a:srgbClr val="008000"/>
                </a:solidFill>
                <a:latin typeface="Abadi" panose="020B0604020104020204" pitchFamily="34" charset="0"/>
                <a:ea typeface="ＭＳ Ｐゴシック" panose="020B0600070205080204" pitchFamily="34" charset="-128"/>
              </a:rPr>
              <a:t>sahīh</a:t>
            </a:r>
            <a:r>
              <a:rPr lang="it-IT" altLang="it-IT" sz="2400" dirty="0">
                <a:latin typeface="Abadi" panose="020B0604020104020204" pitchFamily="34" charset="0"/>
                <a:ea typeface="ＭＳ Ｐゴシック" panose="020B0600070205080204" pitchFamily="34" charset="-128"/>
              </a:rPr>
              <a:t> (sani), </a:t>
            </a:r>
          </a:p>
          <a:p>
            <a:pPr eaLnBrk="1" hangingPunct="1">
              <a:lnSpc>
                <a:spcPct val="70000"/>
              </a:lnSpc>
            </a:pPr>
            <a:r>
              <a:rPr lang="it-IT" altLang="it-IT" sz="2400" i="1" dirty="0" err="1">
                <a:solidFill>
                  <a:srgbClr val="008000"/>
                </a:solidFill>
                <a:latin typeface="Abadi" panose="020B0604020104020204" pitchFamily="34" charset="0"/>
                <a:ea typeface="ＭＳ Ｐゴシック" panose="020B0600070205080204" pitchFamily="34" charset="-128"/>
              </a:rPr>
              <a:t>hasan</a:t>
            </a:r>
            <a:r>
              <a:rPr lang="it-IT" altLang="it-IT" sz="2400" dirty="0">
                <a:latin typeface="Abadi" panose="020B0604020104020204" pitchFamily="34" charset="0"/>
                <a:ea typeface="ＭＳ Ｐゴシック" panose="020B0600070205080204" pitchFamily="34" charset="-128"/>
              </a:rPr>
              <a:t> (buoni) </a:t>
            </a:r>
          </a:p>
          <a:p>
            <a:pPr eaLnBrk="1" hangingPunct="1">
              <a:lnSpc>
                <a:spcPct val="70000"/>
              </a:lnSpc>
            </a:pPr>
            <a:r>
              <a:rPr lang="it-IT" altLang="it-IT" sz="2400" dirty="0">
                <a:latin typeface="Abadi" panose="020B0604020104020204" pitchFamily="34" charset="0"/>
                <a:ea typeface="ＭＳ Ｐゴシック" panose="020B0600070205080204" pitchFamily="34" charset="-128"/>
              </a:rPr>
              <a:t> </a:t>
            </a:r>
            <a:r>
              <a:rPr lang="it-IT" altLang="it-IT" sz="2400" i="1" dirty="0" err="1">
                <a:solidFill>
                  <a:srgbClr val="008000"/>
                </a:solidFill>
                <a:latin typeface="Abadi" panose="020B0604020104020204" pitchFamily="34" charset="0"/>
                <a:ea typeface="ＭＳ Ｐゴシック" panose="020B0600070205080204" pitchFamily="34" charset="-128"/>
              </a:rPr>
              <a:t>da’</a:t>
            </a:r>
            <a:r>
              <a:rPr lang="it-IT" altLang="ja-JP" sz="2400" i="1" dirty="0" err="1">
                <a:solidFill>
                  <a:srgbClr val="008000"/>
                </a:solidFill>
                <a:latin typeface="Abadi" panose="020B0604020104020204" pitchFamily="34" charset="0"/>
                <a:ea typeface="ＭＳ Ｐゴシック" panose="020B0600070205080204" pitchFamily="34" charset="-128"/>
              </a:rPr>
              <a:t>if</a:t>
            </a:r>
            <a:r>
              <a:rPr lang="it-IT" altLang="ja-JP" sz="2400" dirty="0">
                <a:latin typeface="Abadi" panose="020B0604020104020204" pitchFamily="34" charset="0"/>
                <a:ea typeface="ＭＳ Ｐゴシック" panose="020B0600070205080204" pitchFamily="34" charset="-128"/>
              </a:rPr>
              <a:t> (deboli).</a:t>
            </a:r>
          </a:p>
          <a:p>
            <a:pPr eaLnBrk="1" hangingPunct="1"/>
            <a:r>
              <a:rPr lang="it-IT" altLang="it-IT" sz="2400" dirty="0">
                <a:latin typeface="Abadi" panose="020B0604020104020204" pitchFamily="34" charset="0"/>
                <a:ea typeface="ＭＳ Ｐゴシック" panose="020B0600070205080204" pitchFamily="34" charset="-128"/>
              </a:rPr>
              <a:t>Sei raccolte di</a:t>
            </a:r>
            <a:r>
              <a:rPr lang="it-IT" altLang="it-IT" sz="2400" dirty="0">
                <a:solidFill>
                  <a:srgbClr val="008000"/>
                </a:solidFill>
                <a:latin typeface="Abadi" panose="020B0604020104020204" pitchFamily="34" charset="0"/>
                <a:ea typeface="ＭＳ Ｐゴシック" panose="020B0600070205080204" pitchFamily="34" charset="-128"/>
              </a:rPr>
              <a:t> </a:t>
            </a:r>
            <a:r>
              <a:rPr lang="it-IT" altLang="it-IT" sz="2400" i="1" dirty="0" err="1">
                <a:solidFill>
                  <a:srgbClr val="008000"/>
                </a:solidFill>
                <a:latin typeface="Abadi" panose="020B0604020104020204" pitchFamily="34" charset="0"/>
                <a:ea typeface="ＭＳ Ｐゴシック" panose="020B0600070205080204" pitchFamily="34" charset="-128"/>
              </a:rPr>
              <a:t>hadīth</a:t>
            </a:r>
            <a:r>
              <a:rPr lang="it-IT" altLang="it-IT" sz="2400" dirty="0">
                <a:solidFill>
                  <a:srgbClr val="008000"/>
                </a:solidFill>
                <a:latin typeface="Abadi" panose="020B0604020104020204" pitchFamily="34" charset="0"/>
                <a:ea typeface="ＭＳ Ｐゴシック" panose="020B0600070205080204" pitchFamily="34" charset="-128"/>
              </a:rPr>
              <a:t> </a:t>
            </a:r>
            <a:r>
              <a:rPr lang="it-IT" altLang="it-IT" sz="2400" dirty="0">
                <a:latin typeface="Abadi" panose="020B0604020104020204" pitchFamily="34" charset="0"/>
                <a:ea typeface="ＭＳ Ｐゴシック" panose="020B0600070205080204" pitchFamily="34" charset="-128"/>
              </a:rPr>
              <a:t>sono considerate canoniche (le più importanti sono quelle dei grandi tradizionisti, “raccoglitori di tradizioni”, al-</a:t>
            </a:r>
            <a:r>
              <a:rPr lang="it-IT" altLang="it-IT" sz="2400" dirty="0" err="1">
                <a:latin typeface="Abadi" panose="020B0604020104020204" pitchFamily="34" charset="0"/>
                <a:ea typeface="ＭＳ Ｐゴシック" panose="020B0600070205080204" pitchFamily="34" charset="-128"/>
              </a:rPr>
              <a:t>Bukhari</a:t>
            </a:r>
            <a:r>
              <a:rPr lang="it-IT" altLang="it-IT" sz="2400" dirty="0">
                <a:latin typeface="Abadi" panose="020B0604020104020204" pitchFamily="34" charset="0"/>
                <a:ea typeface="ＭＳ Ｐゴシック" panose="020B0600070205080204" pitchFamily="34" charset="-128"/>
              </a:rPr>
              <a:t> e di Muslim, entrambe risalenti al IX sec.)</a:t>
            </a:r>
          </a:p>
          <a:p>
            <a:endParaRPr lang="it-IT" dirty="0"/>
          </a:p>
        </p:txBody>
      </p:sp>
    </p:spTree>
    <p:extLst>
      <p:ext uri="{BB962C8B-B14F-4D97-AF65-F5344CB8AC3E}">
        <p14:creationId xmlns:p14="http://schemas.microsoft.com/office/powerpoint/2010/main" val="2628314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47E3F4-71EF-4156-8AB7-CB0C42103AB5}"/>
              </a:ext>
            </a:extLst>
          </p:cNvPr>
          <p:cNvSpPr>
            <a:spLocks noGrp="1"/>
          </p:cNvSpPr>
          <p:nvPr>
            <p:ph type="title"/>
          </p:nvPr>
        </p:nvSpPr>
        <p:spPr>
          <a:xfrm>
            <a:off x="791680" y="2064328"/>
            <a:ext cx="3498979" cy="3711858"/>
          </a:xfrm>
        </p:spPr>
        <p:txBody>
          <a:bodyPr>
            <a:normAutofit fontScale="90000"/>
          </a:bodyPr>
          <a:lstStyle/>
          <a:p>
            <a:r>
              <a:rPr lang="it-IT" dirty="0"/>
              <a:t>Esempio di Hadith </a:t>
            </a:r>
            <a:br>
              <a:rPr lang="it-IT" dirty="0"/>
            </a:br>
            <a:r>
              <a:rPr lang="it-IT" dirty="0"/>
              <a:t>tratto da</a:t>
            </a:r>
            <a:br>
              <a:rPr lang="it-IT" dirty="0"/>
            </a:br>
            <a:br>
              <a:rPr lang="it-IT" dirty="0"/>
            </a:br>
            <a:r>
              <a:rPr lang="it-IT" sz="3100" b="1" i="0" u="none" strike="noStrike" cap="all" dirty="0">
                <a:solidFill>
                  <a:srgbClr val="003300"/>
                </a:solidFill>
                <a:effectLst/>
                <a:latin typeface="Amasis MT Pro" panose="020B0604020202020204" pitchFamily="18" charset="0"/>
              </a:rPr>
              <a:t>AL GAMI' AL SAHIH</a:t>
            </a:r>
            <a:br>
              <a:rPr lang="it-IT" sz="3100" b="1" i="0" u="none" strike="noStrike" cap="all" dirty="0">
                <a:solidFill>
                  <a:srgbClr val="003300"/>
                </a:solidFill>
                <a:effectLst/>
                <a:latin typeface="Amasis MT Pro" panose="020B0604020202020204" pitchFamily="18" charset="0"/>
              </a:rPr>
            </a:br>
            <a:r>
              <a:rPr lang="it-IT" sz="3100" b="1" i="0" u="none" strike="noStrike" cap="all" dirty="0">
                <a:solidFill>
                  <a:srgbClr val="003300"/>
                </a:solidFill>
                <a:effectLst/>
                <a:latin typeface="Amasis MT Pro" panose="020B0604020202020204" pitchFamily="18" charset="0"/>
              </a:rPr>
              <a:t>- AL BUKHARI</a:t>
            </a:r>
            <a:br>
              <a:rPr lang="it-IT" b="1" i="0" dirty="0">
                <a:solidFill>
                  <a:srgbClr val="2B3920"/>
                </a:solidFill>
                <a:effectLst/>
                <a:latin typeface="Verdana" panose="020B0604030504040204" pitchFamily="34" charset="0"/>
              </a:rPr>
            </a:br>
            <a:endParaRPr lang="it-IT" dirty="0"/>
          </a:p>
        </p:txBody>
      </p:sp>
      <p:sp>
        <p:nvSpPr>
          <p:cNvPr id="3" name="Segnaposto contenuto 2">
            <a:extLst>
              <a:ext uri="{FF2B5EF4-FFF2-40B4-BE49-F238E27FC236}">
                <a16:creationId xmlns:a16="http://schemas.microsoft.com/office/drawing/2014/main" id="{FD47957E-D43A-4FEA-B97F-05E38A3DAD57}"/>
              </a:ext>
            </a:extLst>
          </p:cNvPr>
          <p:cNvSpPr>
            <a:spLocks noGrp="1"/>
          </p:cNvSpPr>
          <p:nvPr>
            <p:ph idx="1"/>
          </p:nvPr>
        </p:nvSpPr>
        <p:spPr/>
        <p:txBody>
          <a:bodyPr/>
          <a:lstStyle/>
          <a:p>
            <a:r>
              <a:rPr lang="it-IT" dirty="0">
                <a:hlinkClick r:id="rId2"/>
              </a:rPr>
              <a:t>https://www.sufi.it/Islam/sahih_Bukhari/024.html</a:t>
            </a:r>
            <a:endParaRPr lang="it-IT" dirty="0"/>
          </a:p>
          <a:p>
            <a:endParaRPr lang="it-IT" dirty="0"/>
          </a:p>
        </p:txBody>
      </p:sp>
    </p:spTree>
    <p:extLst>
      <p:ext uri="{BB962C8B-B14F-4D97-AF65-F5344CB8AC3E}">
        <p14:creationId xmlns:p14="http://schemas.microsoft.com/office/powerpoint/2010/main" val="171508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DF4112-C4A0-4ACC-91DE-609097870C96}"/>
              </a:ext>
            </a:extLst>
          </p:cNvPr>
          <p:cNvSpPr>
            <a:spLocks noGrp="1"/>
          </p:cNvSpPr>
          <p:nvPr>
            <p:ph type="title"/>
          </p:nvPr>
        </p:nvSpPr>
        <p:spPr/>
        <p:txBody>
          <a:bodyPr/>
          <a:lstStyle/>
          <a:p>
            <a:r>
              <a:rPr lang="it-IT" dirty="0"/>
              <a:t>Obblighi e doveri secondo Ibn </a:t>
            </a:r>
            <a:r>
              <a:rPr lang="it-IT" dirty="0" err="1"/>
              <a:t>Taymiyya</a:t>
            </a:r>
            <a:endParaRPr lang="it-IT" dirty="0"/>
          </a:p>
        </p:txBody>
      </p:sp>
      <p:sp>
        <p:nvSpPr>
          <p:cNvPr id="3" name="Segnaposto contenuto 2">
            <a:extLst>
              <a:ext uri="{FF2B5EF4-FFF2-40B4-BE49-F238E27FC236}">
                <a16:creationId xmlns:a16="http://schemas.microsoft.com/office/drawing/2014/main" id="{2ED3B83C-DD0F-4918-8493-F9E85244DB28}"/>
              </a:ext>
            </a:extLst>
          </p:cNvPr>
          <p:cNvSpPr>
            <a:spLocks noGrp="1"/>
          </p:cNvSpPr>
          <p:nvPr>
            <p:ph idx="1"/>
          </p:nvPr>
        </p:nvSpPr>
        <p:spPr/>
        <p:txBody>
          <a:bodyPr/>
          <a:lstStyle/>
          <a:p>
            <a:r>
              <a:rPr lang="it-IT" dirty="0">
                <a:hlinkClick r:id="rId2"/>
              </a:rPr>
              <a:t>http://www.radio.rai.it/podcast/A46271531.mp3</a:t>
            </a:r>
            <a:endParaRPr lang="it-IT" dirty="0"/>
          </a:p>
          <a:p>
            <a:endParaRPr lang="it-IT" dirty="0"/>
          </a:p>
          <a:p>
            <a:pPr marL="0" indent="0">
              <a:buNone/>
            </a:pPr>
            <a:r>
              <a:rPr lang="it-IT" dirty="0"/>
              <a:t>(minuto 14.00)</a:t>
            </a:r>
          </a:p>
          <a:p>
            <a:pPr marL="0" indent="0">
              <a:buNone/>
            </a:pPr>
            <a:endParaRPr lang="it-IT" dirty="0"/>
          </a:p>
          <a:p>
            <a:pPr marL="0" indent="0">
              <a:buNone/>
            </a:pPr>
            <a:endParaRPr lang="it-IT" dirty="0"/>
          </a:p>
          <a:p>
            <a:pPr marL="0" indent="0">
              <a:buNone/>
            </a:pPr>
            <a:r>
              <a:rPr lang="it-IT" dirty="0"/>
              <a:t>Ibn </a:t>
            </a:r>
            <a:r>
              <a:rPr lang="it-IT" dirty="0" err="1"/>
              <a:t>Taymiyya</a:t>
            </a:r>
            <a:r>
              <a:rPr lang="it-IT" dirty="0"/>
              <a:t> (giurista hanbalita) consiglia un governante sul «buon governo» islamico e sulla «modulabilità» della legge Islamica. Gli obblighi / doveri sono «interpretabili» a seconda della possibilità. Dio non chiede ciò che è impossibile. </a:t>
            </a:r>
          </a:p>
          <a:p>
            <a:pPr marL="0" indent="0">
              <a:buNone/>
            </a:pPr>
            <a:r>
              <a:rPr lang="it-IT" dirty="0"/>
              <a:t>Brano tratto da: </a:t>
            </a:r>
            <a:r>
              <a:rPr lang="it-IT" b="0" i="0" dirty="0" err="1">
                <a:solidFill>
                  <a:srgbClr val="4D5156"/>
                </a:solidFill>
                <a:effectLst/>
                <a:latin typeface="arial" panose="020B0604020202020204" pitchFamily="34" charset="0"/>
              </a:rPr>
              <a:t>Kitāb</a:t>
            </a:r>
            <a:r>
              <a:rPr lang="it-IT" b="0" i="0" dirty="0">
                <a:solidFill>
                  <a:srgbClr val="4D5156"/>
                </a:solidFill>
                <a:effectLst/>
                <a:latin typeface="arial" panose="020B0604020202020204" pitchFamily="34" charset="0"/>
              </a:rPr>
              <a:t> al-</a:t>
            </a:r>
            <a:r>
              <a:rPr lang="it-IT" b="1" i="0" dirty="0" err="1">
                <a:solidFill>
                  <a:srgbClr val="5F6368"/>
                </a:solidFill>
                <a:effectLst/>
                <a:latin typeface="arial" panose="020B0604020202020204" pitchFamily="34" charset="0"/>
              </a:rPr>
              <a:t>Siyāsa</a:t>
            </a:r>
            <a:r>
              <a:rPr lang="it-IT" b="0" i="0" dirty="0">
                <a:solidFill>
                  <a:srgbClr val="4D5156"/>
                </a:solidFill>
                <a:effectLst/>
                <a:latin typeface="arial" panose="020B0604020202020204" pitchFamily="34" charset="0"/>
              </a:rPr>
              <a:t> al-</a:t>
            </a:r>
            <a:r>
              <a:rPr lang="it-IT" b="0" i="0" dirty="0" err="1">
                <a:solidFill>
                  <a:srgbClr val="4D5156"/>
                </a:solidFill>
                <a:effectLst/>
                <a:latin typeface="arial" panose="020B0604020202020204" pitchFamily="34" charset="0"/>
              </a:rPr>
              <a:t>sharʿiyya</a:t>
            </a:r>
            <a:r>
              <a:rPr lang="it-IT" b="0" i="0" dirty="0">
                <a:solidFill>
                  <a:srgbClr val="4D5156"/>
                </a:solidFill>
                <a:effectLst/>
                <a:latin typeface="arial" panose="020B0604020202020204" pitchFamily="34" charset="0"/>
              </a:rPr>
              <a:t>.</a:t>
            </a:r>
            <a:r>
              <a:rPr lang="it-IT" dirty="0"/>
              <a:t> </a:t>
            </a:r>
          </a:p>
        </p:txBody>
      </p:sp>
    </p:spTree>
    <p:extLst>
      <p:ext uri="{BB962C8B-B14F-4D97-AF65-F5344CB8AC3E}">
        <p14:creationId xmlns:p14="http://schemas.microsoft.com/office/powerpoint/2010/main" val="1469062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59BBDF-BEF0-4996-B1DA-DBBCA558E002}"/>
              </a:ext>
            </a:extLst>
          </p:cNvPr>
          <p:cNvSpPr>
            <a:spLocks noGrp="1"/>
          </p:cNvSpPr>
          <p:nvPr>
            <p:ph type="title"/>
          </p:nvPr>
        </p:nvSpPr>
        <p:spPr/>
        <p:txBody>
          <a:bodyPr/>
          <a:lstStyle/>
          <a:p>
            <a:r>
              <a:rPr lang="it-IT" dirty="0" err="1"/>
              <a:t>Ijmà</a:t>
            </a:r>
            <a:r>
              <a:rPr lang="it-IT" dirty="0"/>
              <a:t>‘</a:t>
            </a:r>
          </a:p>
        </p:txBody>
      </p:sp>
      <p:sp>
        <p:nvSpPr>
          <p:cNvPr id="3" name="Segnaposto contenuto 2">
            <a:extLst>
              <a:ext uri="{FF2B5EF4-FFF2-40B4-BE49-F238E27FC236}">
                <a16:creationId xmlns:a16="http://schemas.microsoft.com/office/drawing/2014/main" id="{2A84AFE4-40AC-464B-BD93-25C887CF26BF}"/>
              </a:ext>
            </a:extLst>
          </p:cNvPr>
          <p:cNvSpPr>
            <a:spLocks noGrp="1"/>
          </p:cNvSpPr>
          <p:nvPr>
            <p:ph idx="1"/>
          </p:nvPr>
        </p:nvSpPr>
        <p:spPr>
          <a:xfrm>
            <a:off x="4550410" y="179731"/>
            <a:ext cx="6281873" cy="7218596"/>
          </a:xfrm>
        </p:spPr>
        <p:txBody>
          <a:bodyPr/>
          <a:lstStyle/>
          <a:p>
            <a:pPr eaLnBrk="1" hangingPunct="1">
              <a:lnSpc>
                <a:spcPct val="90000"/>
              </a:lnSpc>
            </a:pPr>
            <a:r>
              <a:rPr lang="it-IT" altLang="it-IT" sz="2400" i="1" dirty="0">
                <a:solidFill>
                  <a:srgbClr val="008000"/>
                </a:solidFill>
                <a:latin typeface="Arial" panose="020B0604020202020204" pitchFamily="34" charset="0"/>
                <a:ea typeface="ＭＳ Ｐゴシック" panose="020B0600070205080204" pitchFamily="34" charset="-128"/>
              </a:rPr>
              <a:t>L</a:t>
            </a:r>
            <a:r>
              <a:rPr lang="ja-JP" altLang="it-IT" sz="2400" i="1" dirty="0">
                <a:solidFill>
                  <a:srgbClr val="008000"/>
                </a:solidFill>
                <a:latin typeface="Arial" panose="020B0604020202020204" pitchFamily="34" charset="0"/>
                <a:ea typeface="ＭＳ Ｐゴシック" panose="020B0600070205080204" pitchFamily="34" charset="-128"/>
              </a:rPr>
              <a:t>’</a:t>
            </a:r>
            <a:r>
              <a:rPr lang="it-IT" altLang="ja-JP" sz="2400" i="1" dirty="0" err="1">
                <a:solidFill>
                  <a:srgbClr val="008000"/>
                </a:solidFill>
                <a:latin typeface="Arial" panose="020B0604020202020204" pitchFamily="34" charset="0"/>
                <a:ea typeface="ＭＳ Ｐゴシック" panose="020B0600070205080204" pitchFamily="34" charset="-128"/>
              </a:rPr>
              <a:t>ijmā</a:t>
            </a:r>
            <a:r>
              <a:rPr lang="it-IT" altLang="ja-JP" sz="2400" i="1" dirty="0">
                <a:solidFill>
                  <a:srgbClr val="008000"/>
                </a:solidFill>
                <a:latin typeface="Arial" panose="020B0604020202020204" pitchFamily="34" charset="0"/>
                <a:ea typeface="ＭＳ Ｐゴシック" panose="020B0600070205080204" pitchFamily="34" charset="-128"/>
              </a:rPr>
              <a:t>’  </a:t>
            </a:r>
            <a:r>
              <a:rPr lang="it-IT" altLang="ja-JP" sz="2400" dirty="0">
                <a:latin typeface="Arial" panose="020B0604020202020204" pitchFamily="34" charset="0"/>
                <a:ea typeface="ＭＳ Ｐゴシック" panose="020B0600070205080204" pitchFamily="34" charset="-128"/>
              </a:rPr>
              <a:t>è il </a:t>
            </a:r>
            <a:r>
              <a:rPr lang="it-IT" altLang="ja-JP" sz="2400" dirty="0">
                <a:solidFill>
                  <a:srgbClr val="008000"/>
                </a:solidFill>
                <a:latin typeface="Arial" panose="020B0604020202020204" pitchFamily="34" charset="0"/>
                <a:ea typeface="ＭＳ Ｐゴシック" panose="020B0600070205080204" pitchFamily="34" charset="-128"/>
              </a:rPr>
              <a:t>consenso della comunità</a:t>
            </a:r>
            <a:r>
              <a:rPr lang="it-IT" altLang="ja-JP" sz="2400" dirty="0">
                <a:latin typeface="Arial" panose="020B0604020202020204" pitchFamily="34" charset="0"/>
                <a:ea typeface="ＭＳ Ｐゴシック" panose="020B0600070205080204" pitchFamily="34" charset="-128"/>
              </a:rPr>
              <a:t>, in senso più ristretto il consenso dei dotti, dei competenti cui è stata affidata la cura della comunità</a:t>
            </a:r>
          </a:p>
          <a:p>
            <a:pPr eaLnBrk="1" hangingPunct="1">
              <a:lnSpc>
                <a:spcPct val="90000"/>
              </a:lnSpc>
            </a:pPr>
            <a:r>
              <a:rPr lang="it-IT" altLang="it-IT" sz="2400" dirty="0">
                <a:latin typeface="Arial" panose="020B0604020202020204" pitchFamily="34" charset="0"/>
                <a:ea typeface="ＭＳ Ｐゴシック" panose="020B0600070205080204" pitchFamily="34" charset="-128"/>
              </a:rPr>
              <a:t>Un famoso </a:t>
            </a:r>
            <a:r>
              <a:rPr lang="it-IT" altLang="it-IT" sz="2400" dirty="0" err="1">
                <a:latin typeface="Arial" panose="020B0604020202020204" pitchFamily="34" charset="0"/>
                <a:ea typeface="ＭＳ Ｐゴシック" panose="020B0600070205080204" pitchFamily="34" charset="-128"/>
              </a:rPr>
              <a:t>hadīth</a:t>
            </a:r>
            <a:r>
              <a:rPr lang="it-IT" altLang="it-IT" sz="2400" dirty="0">
                <a:latin typeface="Arial" panose="020B0604020202020204" pitchFamily="34" charset="0"/>
                <a:ea typeface="ＭＳ Ｐゴシック" panose="020B0600070205080204" pitchFamily="34" charset="-128"/>
              </a:rPr>
              <a:t> del Profeta recita “</a:t>
            </a:r>
            <a:r>
              <a:rPr lang="it-IT" altLang="ja-JP" sz="2400" i="1" dirty="0">
                <a:solidFill>
                  <a:srgbClr val="008000"/>
                </a:solidFill>
                <a:latin typeface="Arial" panose="020B0604020202020204" pitchFamily="34" charset="0"/>
                <a:ea typeface="ＭＳ Ｐゴシック" panose="020B0600070205080204" pitchFamily="34" charset="-128"/>
              </a:rPr>
              <a:t>la mia comunità non sarà mai d’accordo su un errore</a:t>
            </a:r>
            <a:r>
              <a:rPr lang="it-IT" altLang="ja-JP" sz="2400" dirty="0">
                <a:latin typeface="Arial" panose="020B0604020202020204" pitchFamily="34" charset="0"/>
                <a:ea typeface="ＭＳ Ｐゴシック" panose="020B0600070205080204" pitchFamily="34" charset="-128"/>
              </a:rPr>
              <a:t>”.</a:t>
            </a:r>
          </a:p>
          <a:p>
            <a:pPr eaLnBrk="1" hangingPunct="1">
              <a:lnSpc>
                <a:spcPct val="90000"/>
              </a:lnSpc>
            </a:pPr>
            <a:r>
              <a:rPr lang="it-IT" altLang="it-IT" sz="2400" dirty="0">
                <a:latin typeface="Arial" panose="020B0604020202020204" pitchFamily="34" charset="0"/>
                <a:ea typeface="ＭＳ Ｐゴシック" panose="020B0600070205080204" pitchFamily="34" charset="-128"/>
              </a:rPr>
              <a:t>Oggi </a:t>
            </a:r>
            <a:r>
              <a:rPr lang="it-IT" altLang="it-IT" sz="2400" i="1" dirty="0">
                <a:solidFill>
                  <a:srgbClr val="008000"/>
                </a:solidFill>
                <a:latin typeface="Arial" panose="020B0604020202020204" pitchFamily="34" charset="0"/>
                <a:ea typeface="ＭＳ Ｐゴシック" panose="020B0600070205080204" pitchFamily="34" charset="-128"/>
              </a:rPr>
              <a:t>l</a:t>
            </a:r>
            <a:r>
              <a:rPr lang="ja-JP" altLang="it-IT" sz="2400" i="1" dirty="0">
                <a:solidFill>
                  <a:srgbClr val="008000"/>
                </a:solidFill>
                <a:latin typeface="Arial" panose="020B0604020202020204" pitchFamily="34" charset="0"/>
                <a:ea typeface="ＭＳ Ｐゴシック" panose="020B0600070205080204" pitchFamily="34" charset="-128"/>
              </a:rPr>
              <a:t>’</a:t>
            </a:r>
            <a:r>
              <a:rPr lang="it-IT" altLang="ja-JP" sz="2400" i="1" dirty="0" err="1">
                <a:solidFill>
                  <a:srgbClr val="008000"/>
                </a:solidFill>
                <a:latin typeface="Arial" panose="020B0604020202020204" pitchFamily="34" charset="0"/>
                <a:ea typeface="ＭＳ Ｐゴシック" panose="020B0600070205080204" pitchFamily="34" charset="-128"/>
              </a:rPr>
              <a:t>ijmā</a:t>
            </a:r>
            <a:r>
              <a:rPr lang="it-IT" altLang="ja-JP" sz="2400" i="1" dirty="0">
                <a:solidFill>
                  <a:srgbClr val="008000"/>
                </a:solidFill>
                <a:latin typeface="Arial" panose="020B0604020202020204" pitchFamily="34" charset="0"/>
                <a:ea typeface="ＭＳ Ｐゴシック" panose="020B0600070205080204" pitchFamily="34" charset="-128"/>
              </a:rPr>
              <a:t>’ </a:t>
            </a:r>
            <a:r>
              <a:rPr lang="it-IT" altLang="ja-JP" sz="2400" dirty="0">
                <a:latin typeface="Arial" panose="020B0604020202020204" pitchFamily="34" charset="0"/>
                <a:ea typeface="ＭＳ Ｐゴシック" panose="020B0600070205080204" pitchFamily="34" charset="-128"/>
              </a:rPr>
              <a:t>è considerata la fonte del diritto più importante per rendere “flessibile” le rigide fonti scritte (Corano e Sunna) e adeguarle all’evoluzione dei tempi e delle società. Una fonte che rende il sistema islamico più “democratico” e meno fossilizzato sulla rigidità della norma, che può così essere interpretata in modo diverso rispetto al passato.</a:t>
            </a:r>
            <a:endParaRPr lang="it-IT" altLang="it-IT" sz="2400" dirty="0">
              <a:latin typeface="Arial" panose="020B0604020202020204" pitchFamily="34" charset="0"/>
              <a:ea typeface="ＭＳ Ｐゴシック" panose="020B0600070205080204" pitchFamily="34" charset="-128"/>
            </a:endParaRPr>
          </a:p>
          <a:p>
            <a:endParaRPr lang="it-IT" dirty="0"/>
          </a:p>
        </p:txBody>
      </p:sp>
    </p:spTree>
    <p:extLst>
      <p:ext uri="{BB962C8B-B14F-4D97-AF65-F5344CB8AC3E}">
        <p14:creationId xmlns:p14="http://schemas.microsoft.com/office/powerpoint/2010/main" val="3505120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690355-8748-4B44-A2FF-D331D725E079}"/>
              </a:ext>
            </a:extLst>
          </p:cNvPr>
          <p:cNvSpPr>
            <a:spLocks noGrp="1"/>
          </p:cNvSpPr>
          <p:nvPr>
            <p:ph type="title"/>
          </p:nvPr>
        </p:nvSpPr>
        <p:spPr/>
        <p:txBody>
          <a:bodyPr/>
          <a:lstStyle/>
          <a:p>
            <a:r>
              <a:rPr lang="it-IT" dirty="0" err="1"/>
              <a:t>qiy</a:t>
            </a:r>
            <a:r>
              <a:rPr lang="it-IT" dirty="0" err="1">
                <a:latin typeface="Times New Roman" panose="02020603050405020304" pitchFamily="18" charset="0"/>
                <a:cs typeface="Times New Roman" panose="02020603050405020304" pitchFamily="18" charset="0"/>
              </a:rPr>
              <a:t>ā</a:t>
            </a:r>
            <a:r>
              <a:rPr lang="it-IT" dirty="0" err="1"/>
              <a:t>s</a:t>
            </a:r>
            <a:endParaRPr lang="it-IT" dirty="0"/>
          </a:p>
        </p:txBody>
      </p:sp>
      <p:sp>
        <p:nvSpPr>
          <p:cNvPr id="3" name="Segnaposto contenuto 2">
            <a:extLst>
              <a:ext uri="{FF2B5EF4-FFF2-40B4-BE49-F238E27FC236}">
                <a16:creationId xmlns:a16="http://schemas.microsoft.com/office/drawing/2014/main" id="{E79428D3-3FF8-4740-8B6D-154623AE3CFA}"/>
              </a:ext>
            </a:extLst>
          </p:cNvPr>
          <p:cNvSpPr>
            <a:spLocks noGrp="1"/>
          </p:cNvSpPr>
          <p:nvPr>
            <p:ph idx="1"/>
          </p:nvPr>
        </p:nvSpPr>
        <p:spPr/>
        <p:txBody>
          <a:bodyPr/>
          <a:lstStyle/>
          <a:p>
            <a:r>
              <a:rPr lang="it-IT" dirty="0"/>
              <a:t>Il ragionamento analogico o sillogistico deve sottostare a precise regole e non può mai andare contro la ratio delle fonti che lo precedono.</a:t>
            </a:r>
          </a:p>
          <a:p>
            <a:r>
              <a:rPr lang="it-IT" dirty="0"/>
              <a:t>Strumento fondamentale, insieme all’</a:t>
            </a:r>
            <a:r>
              <a:rPr lang="it-IT" dirty="0" err="1"/>
              <a:t>ijmā</a:t>
            </a:r>
            <a:r>
              <a:rPr lang="it-IT" dirty="0"/>
              <a:t>’,  per tentare una sintesi tra scrittura e ragione.</a:t>
            </a:r>
          </a:p>
          <a:p>
            <a:r>
              <a:rPr lang="it-IT" dirty="0"/>
              <a:t>Il ragionamento analogico necessita dell’utilizzo della </a:t>
            </a:r>
            <a:r>
              <a:rPr lang="it-IT" dirty="0" err="1"/>
              <a:t>ijtihād</a:t>
            </a:r>
            <a:r>
              <a:rPr lang="it-IT" dirty="0"/>
              <a:t>, ossia l’interpretazione personale, quindi dell’intervento della ragione umana.</a:t>
            </a:r>
          </a:p>
          <a:p>
            <a:r>
              <a:rPr lang="it-IT" dirty="0"/>
              <a:t>Con il consenso dei dotti e con il ragionamento analogico si stempera la durezza delle legge coranica e si esercita quella “tensione” fra Dio e uomo, necessaria a comprendere veramente cosa è la Legge di Dio.</a:t>
            </a:r>
          </a:p>
          <a:p>
            <a:endParaRPr lang="it-IT" dirty="0"/>
          </a:p>
        </p:txBody>
      </p:sp>
    </p:spTree>
    <p:extLst>
      <p:ext uri="{BB962C8B-B14F-4D97-AF65-F5344CB8AC3E}">
        <p14:creationId xmlns:p14="http://schemas.microsoft.com/office/powerpoint/2010/main" val="157828561"/>
      </p:ext>
    </p:extLst>
  </p:cSld>
  <p:clrMapOvr>
    <a:masterClrMapping/>
  </p:clrMapOvr>
</p:sld>
</file>

<file path=ppt/theme/theme1.xml><?xml version="1.0" encoding="utf-8"?>
<a:theme xmlns:a="http://schemas.openxmlformats.org/drawingml/2006/main" name="Atlante">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{49FD7802-7866-4336-A16B-5080B2FC60BC}tf16401371</Template>
  <TotalTime>2063</TotalTime>
  <Words>1523</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16</vt:i4>
      </vt:variant>
    </vt:vector>
  </HeadingPairs>
  <TitlesOfParts>
    <vt:vector size="26" baseType="lpstr">
      <vt:lpstr>Abadi</vt:lpstr>
      <vt:lpstr>Amasis MT Pro</vt:lpstr>
      <vt:lpstr>Arial</vt:lpstr>
      <vt:lpstr>Arial</vt:lpstr>
      <vt:lpstr>Calibri Light</vt:lpstr>
      <vt:lpstr>Rockwell</vt:lpstr>
      <vt:lpstr>Times New Roman</vt:lpstr>
      <vt:lpstr>Verdana</vt:lpstr>
      <vt:lpstr>Wingdings</vt:lpstr>
      <vt:lpstr>Atlante</vt:lpstr>
      <vt:lpstr>Il diritto islamico  fiqh, sharì‘a e loro applicazione </vt:lpstr>
      <vt:lpstr>Perché è importante il diritto islamico?</vt:lpstr>
      <vt:lpstr>definizioni</vt:lpstr>
      <vt:lpstr>Fonti del diritto islamico</vt:lpstr>
      <vt:lpstr>Struttura dello   hadith</vt:lpstr>
      <vt:lpstr>Esempio di Hadith  tratto da  AL GAMI' AL SAHIH - AL BUKHARI </vt:lpstr>
      <vt:lpstr>Obblighi e doveri secondo Ibn Taymiyya</vt:lpstr>
      <vt:lpstr>Ijmà‘</vt:lpstr>
      <vt:lpstr>qiyās</vt:lpstr>
      <vt:lpstr>Categorie del diritto islamico</vt:lpstr>
      <vt:lpstr>I comportamenti del musulmano</vt:lpstr>
      <vt:lpstr>Principali scuole / tradizioni giuridiche (1)</vt:lpstr>
      <vt:lpstr>Principali scuole / tradizioni giuridiche (2)</vt:lpstr>
      <vt:lpstr>Presentazione standard di PowerPoint</vt:lpstr>
      <vt:lpstr>Cosa è accaduto con la modernizzazione</vt:lpstr>
      <vt:lpstr>Esempi di «processi di interpretazione»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diritto islamico  fiqh, sharì‘a e loro applicazione </dc:title>
  <dc:creator>maria elena paniconi</dc:creator>
  <cp:lastModifiedBy>maria elena paniconi</cp:lastModifiedBy>
  <cp:revision>5</cp:revision>
  <dcterms:created xsi:type="dcterms:W3CDTF">2021-08-27T06:57:59Z</dcterms:created>
  <dcterms:modified xsi:type="dcterms:W3CDTF">2021-10-06T07:55:58Z</dcterms:modified>
</cp:coreProperties>
</file>