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66" r:id="rId3"/>
    <p:sldId id="258" r:id="rId4"/>
    <p:sldId id="264" r:id="rId5"/>
    <p:sldId id="270" r:id="rId6"/>
    <p:sldId id="265" r:id="rId7"/>
    <p:sldId id="257" r:id="rId8"/>
    <p:sldId id="259" r:id="rId9"/>
    <p:sldId id="267" r:id="rId10"/>
    <p:sldId id="263" r:id="rId11"/>
    <p:sldId id="271" r:id="rId12"/>
    <p:sldId id="272" r:id="rId13"/>
    <p:sldId id="262" r:id="rId14"/>
    <p:sldId id="268" r:id="rId15"/>
    <p:sldId id="26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elena paniconi" initials="mep" lastIdx="1" clrIdx="0">
    <p:extLst>
      <p:ext uri="{19B8F6BF-5375-455C-9EA6-DF929625EA0E}">
        <p15:presenceInfo xmlns:p15="http://schemas.microsoft.com/office/powerpoint/2012/main" userId="fd500306780f37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17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42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87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1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33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08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65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76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25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98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E271EEE-DFD6-4C3E-8887-10CEF437E16E}" type="datetimeFigureOut">
              <a:rPr lang="it-IT" smtClean="0"/>
              <a:t>09/11/2022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2729A2F-21B4-4820-87D3-88F9015C15DB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64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CB4E0-C7FA-488D-B1F4-0EC2B4E415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just"/>
            <a:r>
              <a:rPr lang="it-IT" dirty="0"/>
              <a:t>Al-</a:t>
            </a:r>
            <a:r>
              <a:rPr lang="it-IT" dirty="0" err="1"/>
              <a:t>Mutanabbi</a:t>
            </a:r>
            <a:r>
              <a:rPr lang="it-IT" dirty="0"/>
              <a:t> (915 - 965)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A934F0-D98C-416F-884A-CECDE8251B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C3F422-6E9D-4A1A-9BF0-263F30D8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604" y="1897863"/>
            <a:ext cx="3710391" cy="47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3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455199-0751-4BAE-B106-ABBBC7C5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26" y="713792"/>
            <a:ext cx="3202639" cy="1959429"/>
          </a:xfrm>
        </p:spPr>
        <p:txBody>
          <a:bodyPr>
            <a:normAutofit fontScale="90000"/>
          </a:bodyPr>
          <a:lstStyle/>
          <a:p>
            <a:r>
              <a:rPr lang="it-IT" sz="3200" dirty="0" err="1"/>
              <a:t>MadÌ</a:t>
            </a:r>
            <a:r>
              <a:rPr lang="it-IT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Ḥ</a:t>
            </a:r>
            <a:r>
              <a:rPr lang="it-IT" sz="3200" dirty="0"/>
              <a:t> (panegirico) per </a:t>
            </a:r>
            <a:r>
              <a:rPr lang="it-IT" sz="3200" dirty="0" err="1"/>
              <a:t>sayf</a:t>
            </a:r>
            <a:r>
              <a:rPr lang="it-IT" sz="3200" dirty="0"/>
              <a:t> al-</a:t>
            </a:r>
            <a:r>
              <a:rPr lang="it-IT" sz="3200" dirty="0" err="1"/>
              <a:t>Dawla</a:t>
            </a:r>
            <a:br>
              <a:rPr lang="it-IT" sz="3200" dirty="0"/>
            </a:br>
            <a:r>
              <a:rPr lang="it-IT" sz="3200" dirty="0"/>
              <a:t> in occasione </a:t>
            </a:r>
            <a:r>
              <a:rPr lang="it-IT" sz="3200" dirty="0" err="1"/>
              <a:t>dI</a:t>
            </a:r>
            <a:r>
              <a:rPr lang="it-IT" sz="3200" dirty="0"/>
              <a:t> una </a:t>
            </a:r>
            <a:r>
              <a:rPr lang="it-IT" sz="3200" dirty="0" err="1"/>
              <a:t>cAmpagna</a:t>
            </a:r>
            <a:r>
              <a:rPr lang="it-IT" sz="3200" dirty="0"/>
              <a:t> militare contro le incursioni dell’impero bizantino</a:t>
            </a:r>
            <a:br>
              <a:rPr lang="it-IT" sz="3200" dirty="0"/>
            </a:b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88C3BC-3E14-4F14-BB6C-8D0D2DB39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1" y="6027575"/>
            <a:ext cx="3855782" cy="503853"/>
          </a:xfrm>
        </p:spPr>
        <p:txBody>
          <a:bodyPr/>
          <a:lstStyle/>
          <a:p>
            <a:r>
              <a:rPr lang="it-IT" dirty="0"/>
              <a:t>(Traduzione di Martino </a:t>
            </a:r>
            <a:r>
              <a:rPr lang="it-IT" dirty="0" err="1"/>
              <a:t>Diez</a:t>
            </a:r>
            <a:r>
              <a:rPr lang="it-IT" dirty="0"/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EA4389C-23AF-4201-B1B2-204F7002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8" t="13876" r="49260" b="56856"/>
          <a:stretch/>
        </p:blipFill>
        <p:spPr>
          <a:xfrm>
            <a:off x="5060142" y="0"/>
            <a:ext cx="5765200" cy="24994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398F1FC-0FA0-41C2-9944-F3839C61C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7" t="71429" r="49337" b="12108"/>
          <a:stretch/>
        </p:blipFill>
        <p:spPr>
          <a:xfrm>
            <a:off x="3940028" y="2499495"/>
            <a:ext cx="6153419" cy="143185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0B32251-C7F3-4081-9324-4AC469D8F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98" t="20408" r="2806" b="33061"/>
          <a:stretch/>
        </p:blipFill>
        <p:spPr>
          <a:xfrm>
            <a:off x="5651241" y="3847374"/>
            <a:ext cx="6074228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38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DD4DA-26D9-7430-1C8E-0A3B0F7F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" y="78140"/>
            <a:ext cx="12050684" cy="1102267"/>
          </a:xfrm>
        </p:spPr>
        <p:txBody>
          <a:bodyPr>
            <a:normAutofit/>
          </a:bodyPr>
          <a:lstStyle/>
          <a:p>
            <a:r>
              <a:rPr lang="it-IT" sz="2000" dirty="0" err="1"/>
              <a:t>MadÌ</a:t>
            </a:r>
            <a:r>
              <a:rPr lang="it-IT" sz="2000" dirty="0" err="1">
                <a:cs typeface="Times New Roman" panose="02020603050405020304" pitchFamily="18" charset="0"/>
              </a:rPr>
              <a:t>Ḥ</a:t>
            </a:r>
            <a:r>
              <a:rPr lang="it-IT" sz="2000" dirty="0"/>
              <a:t> (panegirico, tratto dalle </a:t>
            </a:r>
            <a:r>
              <a:rPr lang="it-IT" sz="2000" dirty="0" err="1"/>
              <a:t>Sayfiyyat</a:t>
            </a:r>
            <a:r>
              <a:rPr lang="it-IT" sz="2000" dirty="0"/>
              <a:t> , n.235) . il tema del valore degli </a:t>
            </a:r>
            <a:r>
              <a:rPr lang="it-IT" sz="2000" dirty="0" err="1"/>
              <a:t>Hamdanidi</a:t>
            </a:r>
            <a:r>
              <a:rPr lang="it-IT" sz="2000" dirty="0"/>
              <a:t> e il loro rapporto con </a:t>
            </a:r>
            <a:r>
              <a:rPr lang="it-IT" sz="2000" b="1" dirty="0"/>
              <a:t>le virtu’ guerriere e beduine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C95DF74-3437-7B9E-7B4B-39076AA5D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47444" y="1120894"/>
            <a:ext cx="8406937" cy="6305203"/>
          </a:xfrm>
        </p:spPr>
      </p:pic>
    </p:spTree>
    <p:extLst>
      <p:ext uri="{BB962C8B-B14F-4D97-AF65-F5344CB8AC3E}">
        <p14:creationId xmlns:p14="http://schemas.microsoft.com/office/powerpoint/2010/main" val="328582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CA7CE7-259C-7E33-E064-01B8B457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42B8C21-BDD4-7B53-7072-58553EF57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4692" y="-773526"/>
            <a:ext cx="6918943" cy="9225257"/>
          </a:xfrm>
        </p:spPr>
      </p:pic>
    </p:spTree>
    <p:extLst>
      <p:ext uri="{BB962C8B-B14F-4D97-AF65-F5344CB8AC3E}">
        <p14:creationId xmlns:p14="http://schemas.microsoft.com/office/powerpoint/2010/main" val="1856435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A998B-FC52-4DB4-9453-E21EBAAA8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9" y="184000"/>
            <a:ext cx="5868957" cy="1499616"/>
          </a:xfrm>
        </p:spPr>
        <p:txBody>
          <a:bodyPr>
            <a:normAutofit/>
          </a:bodyPr>
          <a:lstStyle/>
          <a:p>
            <a:r>
              <a:rPr lang="it-IT" sz="3100" dirty="0" err="1"/>
              <a:t>MadÌ</a:t>
            </a:r>
            <a:r>
              <a:rPr lang="it-IT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Ḥ</a:t>
            </a:r>
            <a:r>
              <a:rPr lang="it-IT" sz="3100" dirty="0"/>
              <a:t> (panegirico) per </a:t>
            </a:r>
            <a:r>
              <a:rPr lang="it-IT" sz="3100" dirty="0" err="1"/>
              <a:t>sayf</a:t>
            </a:r>
            <a:r>
              <a:rPr lang="it-IT" sz="3100" dirty="0"/>
              <a:t> al-</a:t>
            </a:r>
            <a:r>
              <a:rPr lang="it-IT" sz="3100" dirty="0" err="1"/>
              <a:t>Dawla</a:t>
            </a:r>
            <a:br>
              <a:rPr lang="it-IT" dirty="0"/>
            </a:br>
            <a:r>
              <a:rPr lang="it-IT" dirty="0"/>
              <a:t> </a:t>
            </a:r>
            <a:r>
              <a:rPr lang="it-IT" sz="2700" dirty="0"/>
              <a:t>in occasione della riconquista della fortezza di al-</a:t>
            </a:r>
            <a:r>
              <a:rPr lang="it-IT" sz="2700" dirty="0" err="1"/>
              <a:t>Hadath</a:t>
            </a:r>
            <a:r>
              <a:rPr lang="it-IT" sz="2700" dirty="0"/>
              <a:t> (954)</a:t>
            </a:r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12035C45-2285-4BCC-AE13-B394BE666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571" t="25284" r="16681" b="3973"/>
          <a:stretch/>
        </p:blipFill>
        <p:spPr>
          <a:xfrm>
            <a:off x="6170647" y="401379"/>
            <a:ext cx="5800307" cy="6456621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7D10A2-B439-47C4-AB4F-6C7E57ABB39B}"/>
              </a:ext>
            </a:extLst>
          </p:cNvPr>
          <p:cNvSpPr txBox="1"/>
          <p:nvPr/>
        </p:nvSpPr>
        <p:spPr>
          <a:xfrm>
            <a:off x="74869" y="2128412"/>
            <a:ext cx="6316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chi è grande viene, in pari misura, grandezza</a:t>
            </a:r>
          </a:p>
          <a:p>
            <a:r>
              <a:rPr lang="it-IT" dirty="0"/>
              <a:t>Viene nobiltà, in misura, a chi è nobile.</a:t>
            </a:r>
          </a:p>
          <a:p>
            <a:r>
              <a:rPr lang="it-IT" dirty="0"/>
              <a:t>Piccolezze s’ingrandiscono agli occhi del piccolo,</a:t>
            </a:r>
          </a:p>
          <a:p>
            <a:r>
              <a:rPr lang="it-IT" dirty="0"/>
              <a:t>Grandi cose si fanno piccole agli occhi del grande.</a:t>
            </a:r>
          </a:p>
          <a:p>
            <a:r>
              <a:rPr lang="it-IT" dirty="0" err="1"/>
              <a:t>Sayf</a:t>
            </a:r>
            <a:r>
              <a:rPr lang="it-IT" dirty="0"/>
              <a:t> al-</a:t>
            </a:r>
            <a:r>
              <a:rPr lang="it-IT" dirty="0" err="1"/>
              <a:t>Dawla</a:t>
            </a:r>
            <a:r>
              <a:rPr lang="it-IT" dirty="0"/>
              <a:t> dona alle truppe il suo ardore</a:t>
            </a:r>
          </a:p>
          <a:p>
            <a:r>
              <a:rPr lang="it-IT" dirty="0"/>
              <a:t>Ma le truppe sono sprovviste della sua </a:t>
            </a:r>
            <a:r>
              <a:rPr lang="it-IT" dirty="0">
                <a:highlight>
                  <a:srgbClr val="FFFF00"/>
                </a:highlight>
              </a:rPr>
              <a:t>forza</a:t>
            </a:r>
            <a:r>
              <a:rPr lang="it-IT" dirty="0"/>
              <a:t>.</a:t>
            </a:r>
          </a:p>
          <a:p>
            <a:r>
              <a:rPr lang="it-IT" dirty="0"/>
              <a:t>Chiede alla gente quel che solo lui può fare</a:t>
            </a:r>
          </a:p>
          <a:p>
            <a:r>
              <a:rPr lang="it-IT" dirty="0"/>
              <a:t>Nemmeno i </a:t>
            </a:r>
            <a:r>
              <a:rPr lang="it-IT" dirty="0">
                <a:highlight>
                  <a:srgbClr val="FFFF00"/>
                </a:highlight>
              </a:rPr>
              <a:t>leoni</a:t>
            </a:r>
            <a:r>
              <a:rPr lang="it-IT" dirty="0"/>
              <a:t> oserebbero chiedere tanto.</a:t>
            </a:r>
          </a:p>
          <a:p>
            <a:r>
              <a:rPr lang="it-IT" dirty="0"/>
              <a:t>Gli avvoltoi del deserto, dalla lunga vita</a:t>
            </a:r>
          </a:p>
          <a:p>
            <a:r>
              <a:rPr lang="it-IT" dirty="0"/>
              <a:t>Si </a:t>
            </a:r>
            <a:r>
              <a:rPr lang="it-IT" dirty="0">
                <a:highlight>
                  <a:srgbClr val="FFFF00"/>
                </a:highlight>
              </a:rPr>
              <a:t>offrono</a:t>
            </a:r>
            <a:r>
              <a:rPr lang="it-IT" dirty="0"/>
              <a:t> a mo’ di riscatto per l’armata.</a:t>
            </a:r>
          </a:p>
          <a:p>
            <a:r>
              <a:rPr lang="it-IT" dirty="0"/>
              <a:t>Non avrebbero recato danno, fossero stati creati senza artigli.</a:t>
            </a:r>
          </a:p>
          <a:p>
            <a:r>
              <a:rPr lang="it-IT" dirty="0"/>
              <a:t>Ma create furono spade e impugnature.</a:t>
            </a:r>
          </a:p>
          <a:p>
            <a:r>
              <a:rPr lang="it-IT" dirty="0"/>
              <a:t>Conosce la rossa </a:t>
            </a:r>
            <a:r>
              <a:rPr lang="it-IT" dirty="0" err="1"/>
              <a:t>Hadath</a:t>
            </a:r>
            <a:r>
              <a:rPr lang="it-IT" dirty="0"/>
              <a:t> il suo colore? </a:t>
            </a:r>
          </a:p>
          <a:p>
            <a:r>
              <a:rPr lang="it-IT" dirty="0"/>
              <a:t>Sa chi ha bagnato le sue mura?</a:t>
            </a:r>
          </a:p>
          <a:p>
            <a:r>
              <a:rPr lang="it-IT" dirty="0"/>
              <a:t>Nubi bianche l'hanno annaffiato prima che (lui) arrivasse, e poi quando si è avvicinato, i teschi l’hanno di nuovo bagnata.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6D10ECBB-0064-4053-A78E-67F4A9E0BDF1}"/>
              </a:ext>
            </a:extLst>
          </p:cNvPr>
          <p:cNvSpPr/>
          <p:nvPr/>
        </p:nvSpPr>
        <p:spPr>
          <a:xfrm>
            <a:off x="8341567" y="1847461"/>
            <a:ext cx="1399902" cy="261257"/>
          </a:xfrm>
          <a:custGeom>
            <a:avLst/>
            <a:gdLst>
              <a:gd name="connsiteX0" fmla="*/ 0 w 1399902"/>
              <a:gd name="connsiteY0" fmla="*/ 0 h 261257"/>
              <a:gd name="connsiteX1" fmla="*/ 18662 w 1399902"/>
              <a:gd name="connsiteY1" fmla="*/ 46653 h 261257"/>
              <a:gd name="connsiteX2" fmla="*/ 37323 w 1399902"/>
              <a:gd name="connsiteY2" fmla="*/ 102637 h 261257"/>
              <a:gd name="connsiteX3" fmla="*/ 65315 w 1399902"/>
              <a:gd name="connsiteY3" fmla="*/ 130629 h 261257"/>
              <a:gd name="connsiteX4" fmla="*/ 83976 w 1399902"/>
              <a:gd name="connsiteY4" fmla="*/ 158621 h 261257"/>
              <a:gd name="connsiteX5" fmla="*/ 111968 w 1399902"/>
              <a:gd name="connsiteY5" fmla="*/ 177282 h 261257"/>
              <a:gd name="connsiteX6" fmla="*/ 130629 w 1399902"/>
              <a:gd name="connsiteY6" fmla="*/ 205274 h 261257"/>
              <a:gd name="connsiteX7" fmla="*/ 158621 w 1399902"/>
              <a:gd name="connsiteY7" fmla="*/ 214604 h 261257"/>
              <a:gd name="connsiteX8" fmla="*/ 251927 w 1399902"/>
              <a:gd name="connsiteY8" fmla="*/ 242596 h 261257"/>
              <a:gd name="connsiteX9" fmla="*/ 279919 w 1399902"/>
              <a:gd name="connsiteY9" fmla="*/ 251927 h 261257"/>
              <a:gd name="connsiteX10" fmla="*/ 307911 w 1399902"/>
              <a:gd name="connsiteY10" fmla="*/ 261257 h 261257"/>
              <a:gd name="connsiteX11" fmla="*/ 718457 w 1399902"/>
              <a:gd name="connsiteY11" fmla="*/ 251927 h 261257"/>
              <a:gd name="connsiteX12" fmla="*/ 765111 w 1399902"/>
              <a:gd name="connsiteY12" fmla="*/ 242596 h 261257"/>
              <a:gd name="connsiteX13" fmla="*/ 849086 w 1399902"/>
              <a:gd name="connsiteY13" fmla="*/ 233266 h 261257"/>
              <a:gd name="connsiteX14" fmla="*/ 951723 w 1399902"/>
              <a:gd name="connsiteY14" fmla="*/ 205274 h 261257"/>
              <a:gd name="connsiteX15" fmla="*/ 989045 w 1399902"/>
              <a:gd name="connsiteY15" fmla="*/ 186612 h 261257"/>
              <a:gd name="connsiteX16" fmla="*/ 1026368 w 1399902"/>
              <a:gd name="connsiteY16" fmla="*/ 177282 h 261257"/>
              <a:gd name="connsiteX17" fmla="*/ 1091682 w 1399902"/>
              <a:gd name="connsiteY17" fmla="*/ 158621 h 261257"/>
              <a:gd name="connsiteX18" fmla="*/ 1138335 w 1399902"/>
              <a:gd name="connsiteY18" fmla="*/ 149290 h 261257"/>
              <a:gd name="connsiteX19" fmla="*/ 1259633 w 1399902"/>
              <a:gd name="connsiteY19" fmla="*/ 121298 h 261257"/>
              <a:gd name="connsiteX20" fmla="*/ 1315617 w 1399902"/>
              <a:gd name="connsiteY20" fmla="*/ 102637 h 261257"/>
              <a:gd name="connsiteX21" fmla="*/ 1371600 w 1399902"/>
              <a:gd name="connsiteY21" fmla="*/ 74645 h 261257"/>
              <a:gd name="connsiteX22" fmla="*/ 1390262 w 1399902"/>
              <a:gd name="connsiteY22" fmla="*/ 55984 h 261257"/>
              <a:gd name="connsiteX23" fmla="*/ 1399592 w 1399902"/>
              <a:gd name="connsiteY23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99902" h="261257">
                <a:moveTo>
                  <a:pt x="0" y="0"/>
                </a:moveTo>
                <a:cubicBezTo>
                  <a:pt x="6221" y="15551"/>
                  <a:pt x="12938" y="30912"/>
                  <a:pt x="18662" y="46653"/>
                </a:cubicBezTo>
                <a:cubicBezTo>
                  <a:pt x="25384" y="65139"/>
                  <a:pt x="23414" y="88728"/>
                  <a:pt x="37323" y="102637"/>
                </a:cubicBezTo>
                <a:cubicBezTo>
                  <a:pt x="46654" y="111968"/>
                  <a:pt x="56867" y="120492"/>
                  <a:pt x="65315" y="130629"/>
                </a:cubicBezTo>
                <a:cubicBezTo>
                  <a:pt x="72494" y="139244"/>
                  <a:pt x="76047" y="150692"/>
                  <a:pt x="83976" y="158621"/>
                </a:cubicBezTo>
                <a:cubicBezTo>
                  <a:pt x="91905" y="166550"/>
                  <a:pt x="102637" y="171062"/>
                  <a:pt x="111968" y="177282"/>
                </a:cubicBezTo>
                <a:cubicBezTo>
                  <a:pt x="118188" y="186613"/>
                  <a:pt x="121872" y="198269"/>
                  <a:pt x="130629" y="205274"/>
                </a:cubicBezTo>
                <a:cubicBezTo>
                  <a:pt x="138309" y="211418"/>
                  <a:pt x="149164" y="211902"/>
                  <a:pt x="158621" y="214604"/>
                </a:cubicBezTo>
                <a:cubicBezTo>
                  <a:pt x="257304" y="242799"/>
                  <a:pt x="118925" y="198262"/>
                  <a:pt x="251927" y="242596"/>
                </a:cubicBezTo>
                <a:lnTo>
                  <a:pt x="279919" y="251927"/>
                </a:lnTo>
                <a:lnTo>
                  <a:pt x="307911" y="261257"/>
                </a:lnTo>
                <a:lnTo>
                  <a:pt x="718457" y="251927"/>
                </a:lnTo>
                <a:cubicBezTo>
                  <a:pt x="734303" y="251280"/>
                  <a:pt x="749411" y="244839"/>
                  <a:pt x="765111" y="242596"/>
                </a:cubicBezTo>
                <a:cubicBezTo>
                  <a:pt x="792992" y="238613"/>
                  <a:pt x="821094" y="236376"/>
                  <a:pt x="849086" y="233266"/>
                </a:cubicBezTo>
                <a:cubicBezTo>
                  <a:pt x="860479" y="230418"/>
                  <a:pt x="927315" y="215735"/>
                  <a:pt x="951723" y="205274"/>
                </a:cubicBezTo>
                <a:cubicBezTo>
                  <a:pt x="964508" y="199795"/>
                  <a:pt x="976021" y="191496"/>
                  <a:pt x="989045" y="186612"/>
                </a:cubicBezTo>
                <a:cubicBezTo>
                  <a:pt x="1001052" y="182109"/>
                  <a:pt x="1014038" y="180805"/>
                  <a:pt x="1026368" y="177282"/>
                </a:cubicBezTo>
                <a:cubicBezTo>
                  <a:pt x="1080938" y="161691"/>
                  <a:pt x="1026027" y="173211"/>
                  <a:pt x="1091682" y="158621"/>
                </a:cubicBezTo>
                <a:cubicBezTo>
                  <a:pt x="1107163" y="155181"/>
                  <a:pt x="1123035" y="153463"/>
                  <a:pt x="1138335" y="149290"/>
                </a:cubicBezTo>
                <a:cubicBezTo>
                  <a:pt x="1251043" y="118551"/>
                  <a:pt x="1134754" y="139139"/>
                  <a:pt x="1259633" y="121298"/>
                </a:cubicBezTo>
                <a:cubicBezTo>
                  <a:pt x="1278294" y="115078"/>
                  <a:pt x="1299250" y="113548"/>
                  <a:pt x="1315617" y="102637"/>
                </a:cubicBezTo>
                <a:cubicBezTo>
                  <a:pt x="1351792" y="78521"/>
                  <a:pt x="1332971" y="87522"/>
                  <a:pt x="1371600" y="74645"/>
                </a:cubicBezTo>
                <a:cubicBezTo>
                  <a:pt x="1377821" y="68425"/>
                  <a:pt x="1385736" y="63527"/>
                  <a:pt x="1390262" y="55984"/>
                </a:cubicBezTo>
                <a:cubicBezTo>
                  <a:pt x="1402542" y="35517"/>
                  <a:pt x="1399592" y="22291"/>
                  <a:pt x="139959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06005939-20F0-4C6C-84D0-D6D626D7766B}"/>
              </a:ext>
            </a:extLst>
          </p:cNvPr>
          <p:cNvSpPr/>
          <p:nvPr/>
        </p:nvSpPr>
        <p:spPr>
          <a:xfrm>
            <a:off x="6690049" y="401378"/>
            <a:ext cx="4917233" cy="1586042"/>
          </a:xfrm>
          <a:prstGeom prst="arc">
            <a:avLst>
              <a:gd name="adj1" fmla="val 10339616"/>
              <a:gd name="adj2" fmla="val 54518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155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9DF51B-C7C6-4035-BB0E-4F9B5D4F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609" y="4773168"/>
            <a:ext cx="5323114" cy="1499616"/>
          </a:xfrm>
        </p:spPr>
        <p:txBody>
          <a:bodyPr>
            <a:norm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Traduzione F. Corrao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0A0780C-1615-4892-92C7-79CA046CF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41" t="25283" r="50864" b="5829"/>
          <a:stretch/>
        </p:blipFill>
        <p:spPr>
          <a:xfrm>
            <a:off x="737118" y="223935"/>
            <a:ext cx="4917233" cy="6048849"/>
          </a:xfrm>
        </p:spPr>
      </p:pic>
    </p:spTree>
    <p:extLst>
      <p:ext uri="{BB962C8B-B14F-4D97-AF65-F5344CB8AC3E}">
        <p14:creationId xmlns:p14="http://schemas.microsoft.com/office/powerpoint/2010/main" val="2169632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17421-A236-42B6-B340-69292DCF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Permanenza presso </a:t>
            </a:r>
            <a:r>
              <a:rPr lang="it-IT" dirty="0" err="1"/>
              <a:t>KafÙR</a:t>
            </a:r>
            <a:r>
              <a:rPr lang="it-IT" dirty="0"/>
              <a:t> (governatore </a:t>
            </a:r>
            <a:r>
              <a:rPr lang="it-IT" dirty="0" err="1"/>
              <a:t>Ikhshidide</a:t>
            </a:r>
            <a:r>
              <a:rPr lang="it-IT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B5A563-05B3-4F06-BFDF-59F7438CF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788427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Kafùr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nero, eunuco, ex schiavo e istitutore dei figli del sultano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Abū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Bakr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Muhammad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ibn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Tughj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accoglie nella sua corte al-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Mutanabbī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che gli riserverà alcuni panegirici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governatore tuttavia mal sopporta la sua presenza e lo farà sorvegliare.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it-IT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Mutanabbī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elude la sorveglianza e </a:t>
            </a:r>
            <a:r>
              <a:rPr lang="it-IT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risce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fuggire nel Sinai, lasciando per </a:t>
            </a:r>
            <a:r>
              <a:rPr lang="it-IT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Kafùr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serie di poemi in cui domina lo </a:t>
            </a:r>
            <a:r>
              <a:rPr lang="it-IT" i="1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Hijà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– ovvero l’invettiva satireggiante.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Nelle sue satire il poeta riprende, rovesciandoli, i temi dei panegirici.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51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C68489-1814-44B7-8549-03F9C704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D40AA25-5383-4AB4-AE58-B89EAA220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877" t="12302" r="14725" b="17549"/>
          <a:stretch/>
        </p:blipFill>
        <p:spPr>
          <a:xfrm>
            <a:off x="4302625" y="1501423"/>
            <a:ext cx="3349690" cy="5204298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FDA3DA-CD5F-49DD-A015-4942EC081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8" t="13605" r="56607" b="6531"/>
          <a:stretch/>
        </p:blipFill>
        <p:spPr>
          <a:xfrm>
            <a:off x="1024128" y="906933"/>
            <a:ext cx="3349690" cy="547707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8A8511-9965-4077-9DEC-BE7C66E241A8}"/>
              </a:ext>
            </a:extLst>
          </p:cNvPr>
          <p:cNvSpPr txBox="1"/>
          <p:nvPr/>
        </p:nvSpPr>
        <p:spPr>
          <a:xfrm>
            <a:off x="7818182" y="5903452"/>
            <a:ext cx="334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Traduzione F. Corrao</a:t>
            </a:r>
          </a:p>
        </p:txBody>
      </p:sp>
    </p:spTree>
    <p:extLst>
      <p:ext uri="{BB962C8B-B14F-4D97-AF65-F5344CB8AC3E}">
        <p14:creationId xmlns:p14="http://schemas.microsoft.com/office/powerpoint/2010/main" val="90441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FE116C-8E7A-4A71-8AFB-0A12A004A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143407" cy="1499616"/>
          </a:xfrm>
        </p:spPr>
        <p:txBody>
          <a:bodyPr/>
          <a:lstStyle/>
          <a:p>
            <a:r>
              <a:rPr lang="it-IT" dirty="0"/>
              <a:t>Il contesto politico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B6C090E-0E0B-403A-9D7D-5E4E9D4A1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85" t="42909" r="11853" b="11165"/>
          <a:stretch/>
        </p:blipFill>
        <p:spPr>
          <a:xfrm>
            <a:off x="587829" y="1984291"/>
            <a:ext cx="7182027" cy="4677766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ECE766-4EF8-4FAC-BA41-27966F7BF7AE}"/>
              </a:ext>
            </a:extLst>
          </p:cNvPr>
          <p:cNvSpPr txBox="1"/>
          <p:nvPr/>
        </p:nvSpPr>
        <p:spPr>
          <a:xfrm>
            <a:off x="8028873" y="83975"/>
            <a:ext cx="403560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Medio Oriente nel X secolo si presenta diviso in tre grandi principati antagonisti tra loro. </a:t>
            </a:r>
          </a:p>
          <a:p>
            <a:endParaRPr lang="it-IT" dirty="0"/>
          </a:p>
          <a:p>
            <a:r>
              <a:rPr lang="it-IT" dirty="0"/>
              <a:t>In Egitto troviamo gli </a:t>
            </a:r>
            <a:r>
              <a:rPr lang="it-IT" dirty="0" err="1"/>
              <a:t>Ikhshididi</a:t>
            </a:r>
            <a:r>
              <a:rPr lang="it-IT" dirty="0"/>
              <a:t> (nella cartina sono la dinastia successiva ai </a:t>
            </a:r>
            <a:r>
              <a:rPr lang="it-IT" dirty="0" err="1"/>
              <a:t>tulunidi</a:t>
            </a:r>
            <a:r>
              <a:rPr lang="it-IT" dirty="0"/>
              <a:t>), dinastia fondata </a:t>
            </a:r>
            <a:r>
              <a:rPr lang="it-IT" dirty="0">
                <a:cs typeface="Calibri" panose="020F0502020204030204" pitchFamily="34" charset="0"/>
              </a:rPr>
              <a:t>da </a:t>
            </a:r>
            <a:r>
              <a:rPr lang="it-IT" b="0" i="0" dirty="0" err="1">
                <a:solidFill>
                  <a:srgbClr val="202122"/>
                </a:solidFill>
                <a:effectLst/>
                <a:cs typeface="Calibri" panose="020F0502020204030204" pitchFamily="34" charset="0"/>
              </a:rPr>
              <a:t>Abū</a:t>
            </a:r>
            <a:r>
              <a:rPr lang="it-IT" b="0" i="0" dirty="0">
                <a:solidFill>
                  <a:srgbClr val="202122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it-IT" b="0" i="0" dirty="0" err="1">
                <a:solidFill>
                  <a:srgbClr val="202122"/>
                </a:solidFill>
                <a:effectLst/>
                <a:cs typeface="Calibri" panose="020F0502020204030204" pitchFamily="34" charset="0"/>
              </a:rPr>
              <a:t>Bakr</a:t>
            </a:r>
            <a:r>
              <a:rPr lang="it-IT" b="0" i="0" dirty="0">
                <a:solidFill>
                  <a:srgbClr val="202122"/>
                </a:solidFill>
                <a:effectLst/>
                <a:cs typeface="Calibri" panose="020F0502020204030204" pitchFamily="34" charset="0"/>
              </a:rPr>
              <a:t> Muhammad </a:t>
            </a:r>
            <a:r>
              <a:rPr lang="it-IT" b="0" i="0" dirty="0" err="1">
                <a:solidFill>
                  <a:srgbClr val="202122"/>
                </a:solidFill>
                <a:effectLst/>
                <a:cs typeface="Calibri" panose="020F0502020204030204" pitchFamily="34" charset="0"/>
              </a:rPr>
              <a:t>ibn</a:t>
            </a:r>
            <a:r>
              <a:rPr lang="it-IT" b="0" i="0" dirty="0">
                <a:solidFill>
                  <a:srgbClr val="202122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it-IT" b="0" i="0" dirty="0" err="1">
                <a:solidFill>
                  <a:srgbClr val="202122"/>
                </a:solidFill>
                <a:effectLst/>
                <a:cs typeface="Calibri" panose="020F0502020204030204" pitchFamily="34" charset="0"/>
              </a:rPr>
              <a:t>Tughj</a:t>
            </a:r>
            <a:r>
              <a:rPr lang="it-IT" b="0" i="0" dirty="0">
                <a:solidFill>
                  <a:srgbClr val="202122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it-IT" dirty="0">
                <a:cs typeface="Calibri" panose="020F0502020204030204" pitchFamily="34" charset="0"/>
              </a:rPr>
              <a:t>di origine TURCA. Regnano dal 904 al 969.</a:t>
            </a:r>
          </a:p>
          <a:p>
            <a:endParaRPr lang="it-IT" dirty="0"/>
          </a:p>
          <a:p>
            <a:r>
              <a:rPr lang="it-IT" dirty="0"/>
              <a:t>Nel Nord della Siria la dinastia araba degli </a:t>
            </a:r>
            <a:r>
              <a:rPr lang="it-IT" dirty="0" err="1"/>
              <a:t>Hamdanidi</a:t>
            </a:r>
            <a:r>
              <a:rPr lang="it-IT" dirty="0"/>
              <a:t>, su cui primeggiò il principe di Aleppo </a:t>
            </a:r>
            <a:r>
              <a:rPr lang="it-IT" dirty="0" err="1"/>
              <a:t>Sayf</a:t>
            </a:r>
            <a:r>
              <a:rPr lang="it-IT" dirty="0"/>
              <a:t> al-</a:t>
            </a:r>
            <a:r>
              <a:rPr lang="it-IT" dirty="0" err="1"/>
              <a:t>Dawla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Nell’Iraq e Persia regnano i </a:t>
            </a:r>
            <a:r>
              <a:rPr lang="it-IT" dirty="0" err="1"/>
              <a:t>Buyidi,dinastia</a:t>
            </a:r>
            <a:r>
              <a:rPr lang="it-IT" dirty="0"/>
              <a:t> sciita di origine persiana che aveva la «tutela» del califfato di Baghdad.</a:t>
            </a:r>
          </a:p>
          <a:p>
            <a:endParaRPr lang="it-IT" dirty="0"/>
          </a:p>
          <a:p>
            <a:r>
              <a:rPr lang="it-IT" dirty="0"/>
              <a:t>A Sud regnano i </a:t>
            </a:r>
            <a:r>
              <a:rPr lang="it-IT" dirty="0" err="1"/>
              <a:t>Carmati</a:t>
            </a:r>
            <a:r>
              <a:rPr lang="it-IT" dirty="0"/>
              <a:t>, a seguito di una insurrezione settaria </a:t>
            </a:r>
            <a:r>
              <a:rPr lang="it-IT" dirty="0" err="1"/>
              <a:t>isma‘ilita</a:t>
            </a:r>
            <a:r>
              <a:rPr lang="it-IT" dirty="0"/>
              <a:t> che vuole cancellare il califfato. I </a:t>
            </a:r>
            <a:r>
              <a:rPr lang="it-IT" dirty="0" err="1"/>
              <a:t>Carmati</a:t>
            </a:r>
            <a:r>
              <a:rPr lang="it-IT" dirty="0"/>
              <a:t> nutrono una prospettiva Messianica e nel 930 arrivano ad attaccare Mecca e Medina e a sottrarre la Pietra Nera (restituita dopo 40 anni). </a:t>
            </a:r>
          </a:p>
        </p:txBody>
      </p:sp>
    </p:spTree>
    <p:extLst>
      <p:ext uri="{BB962C8B-B14F-4D97-AF65-F5344CB8AC3E}">
        <p14:creationId xmlns:p14="http://schemas.microsoft.com/office/powerpoint/2010/main" val="2475330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8D3282-25FB-4074-8093-85457959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48" y="35456"/>
            <a:ext cx="9731829" cy="1026367"/>
          </a:xfrm>
        </p:spPr>
        <p:txBody>
          <a:bodyPr/>
          <a:lstStyle/>
          <a:p>
            <a:r>
              <a:rPr lang="it-IT" dirty="0"/>
              <a:t>Cenni biografici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D2F1CA-B089-4F78-BAEC-09E823293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184988"/>
            <a:ext cx="11663265" cy="582230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Abū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l-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Ṭayyib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Aḥmad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ibn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al-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Ḥusayn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dirty="0"/>
              <a:t>(915 - 965) 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detto «al-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Mutanabbī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 (colui che si fece passare per Profeta) </a:t>
            </a:r>
            <a:r>
              <a:rPr lang="it-IT" dirty="0"/>
              <a:t>nasce a </a:t>
            </a:r>
            <a:r>
              <a:rPr lang="it-IT" dirty="0" err="1"/>
              <a:t>Kufa</a:t>
            </a:r>
            <a:r>
              <a:rPr lang="it-IT" dirty="0"/>
              <a:t> (170 km a sud di Bagdad). Fu un poeta itinerante e guerriero che percorse e partecipò alla vita politica dei summenzionati principati. La sua vita, segnata dall’</a:t>
            </a:r>
            <a:r>
              <a:rPr lang="it-IT" dirty="0" err="1"/>
              <a:t>itineranza</a:t>
            </a:r>
            <a:r>
              <a:rPr lang="it-IT" dirty="0"/>
              <a:t> e da una personalità complessa che ha in parte influenzato la ricezione critica, specie in Occidente, della sua poesia, può essere divisa in 4 periodi.  (cfr. Introduzione </a:t>
            </a:r>
            <a:r>
              <a:rPr lang="it-IT" dirty="0" err="1"/>
              <a:t>Diez</a:t>
            </a:r>
            <a:r>
              <a:rPr lang="it-IT" dirty="0"/>
              <a:t>, «L’emiro e il suo profeta», p. ix)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/>
              <a:t>Fase giovanile, tra Iraq e Siria. </a:t>
            </a:r>
            <a:r>
              <a:rPr lang="it-IT" dirty="0"/>
              <a:t>Nel 924 è costretto a scappare da Baghdad con il padre, che morirà subito dopo, in seguito alle incursioni </a:t>
            </a:r>
            <a:r>
              <a:rPr lang="it-IT" dirty="0" err="1"/>
              <a:t>carmate</a:t>
            </a:r>
            <a:r>
              <a:rPr lang="it-IT" dirty="0"/>
              <a:t>. Inizia a comporre, giovanissimo, panegirici per esigenze materiali di sopravvivenza. </a:t>
            </a:r>
            <a:r>
              <a:rPr lang="it-IT" dirty="0" err="1"/>
              <a:t>Pertecipa</a:t>
            </a:r>
            <a:r>
              <a:rPr lang="it-IT" dirty="0"/>
              <a:t> a una insurrezione – probabilmente </a:t>
            </a:r>
            <a:r>
              <a:rPr lang="it-IT" dirty="0" err="1"/>
              <a:t>carmata</a:t>
            </a:r>
            <a:r>
              <a:rPr lang="it-IT" dirty="0"/>
              <a:t> – e viene catturato e </a:t>
            </a:r>
            <a:r>
              <a:rPr lang="it-IT" dirty="0" err="1"/>
              <a:t>imrpigionato</a:t>
            </a:r>
            <a:r>
              <a:rPr lang="it-IT" dirty="0"/>
              <a:t> a Homs per alcuni anni. Esce a 21 anni e nei quindici anni seguenti percorre il medio Oriente alla ricerca di una corte ove poter esercitare il ruolo di poeta.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</a:t>
            </a:r>
            <a:r>
              <a:rPr lang="it-IT" b="1" dirty="0"/>
              <a:t>948 – 957 Permanenza nove anni alla corte dell’Emiro </a:t>
            </a:r>
            <a:r>
              <a:rPr lang="it-IT" b="1" dirty="0" err="1"/>
              <a:t>Hamdanide</a:t>
            </a:r>
            <a:r>
              <a:rPr lang="it-IT" b="1" dirty="0"/>
              <a:t> </a:t>
            </a:r>
            <a:r>
              <a:rPr lang="it-IT" dirty="0"/>
              <a:t>di Aleppo </a:t>
            </a:r>
            <a:r>
              <a:rPr lang="it-IT" b="1" dirty="0" err="1"/>
              <a:t>Sayf</a:t>
            </a:r>
            <a:r>
              <a:rPr lang="it-IT" b="1" dirty="0"/>
              <a:t> al-</a:t>
            </a:r>
            <a:r>
              <a:rPr lang="it-IT" b="1" dirty="0" err="1"/>
              <a:t>Dawla</a:t>
            </a:r>
            <a:r>
              <a:rPr lang="it-IT" dirty="0"/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</a:t>
            </a:r>
            <a:r>
              <a:rPr lang="it-IT" b="1" dirty="0"/>
              <a:t>957 – 962</a:t>
            </a:r>
            <a:r>
              <a:rPr lang="it-IT" dirty="0"/>
              <a:t> va a Damasco e da qui raggiunge e risiede presso il </a:t>
            </a:r>
            <a:r>
              <a:rPr lang="it-IT" b="1" dirty="0"/>
              <a:t>sultano </a:t>
            </a:r>
            <a:r>
              <a:rPr lang="it-IT" b="1" dirty="0" err="1"/>
              <a:t>Ikhshidide</a:t>
            </a:r>
            <a:r>
              <a:rPr lang="it-IT" b="1" dirty="0"/>
              <a:t> </a:t>
            </a:r>
            <a:r>
              <a:rPr lang="it-IT" b="1" dirty="0" err="1"/>
              <a:t>Kafùr</a:t>
            </a:r>
            <a:r>
              <a:rPr lang="it-IT" b="1" dirty="0"/>
              <a:t> </a:t>
            </a:r>
            <a:r>
              <a:rPr lang="it-IT" dirty="0"/>
              <a:t>(eunuco nero, ex schiavo e governatore dello stato </a:t>
            </a:r>
            <a:r>
              <a:rPr lang="it-IT" dirty="0" err="1"/>
              <a:t>Ikhshide</a:t>
            </a:r>
            <a:r>
              <a:rPr lang="it-IT" dirty="0"/>
              <a:t>).  Questa si permanenza non porta ad un legame di fiducia con il sovrano: al-</a:t>
            </a:r>
            <a:r>
              <a:rPr lang="it-IT" dirty="0" err="1"/>
              <a:t>Mutanabbi</a:t>
            </a:r>
            <a:r>
              <a:rPr lang="it-IT" dirty="0"/>
              <a:t> evade la sorveglianza imposta dal sultano e scappa nel Sinai.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/>
              <a:t>662 – 665</a:t>
            </a:r>
            <a:r>
              <a:rPr lang="it-IT" dirty="0"/>
              <a:t>: </a:t>
            </a:r>
            <a:r>
              <a:rPr lang="it-IT" dirty="0" err="1"/>
              <a:t>Mutanabbi</a:t>
            </a:r>
            <a:r>
              <a:rPr lang="it-IT" dirty="0"/>
              <a:t> per tre anni (gli ultimi tre </a:t>
            </a:r>
            <a:r>
              <a:rPr lang="it-IT" dirty="0" err="1"/>
              <a:t>annidella</a:t>
            </a:r>
            <a:r>
              <a:rPr lang="it-IT" dirty="0"/>
              <a:t> sua vita) resta a Baghdad. Si reca a </a:t>
            </a:r>
            <a:r>
              <a:rPr lang="it-IT" dirty="0" err="1"/>
              <a:t>Shiràz</a:t>
            </a:r>
            <a:r>
              <a:rPr lang="it-IT" dirty="0"/>
              <a:t> presso la corte </a:t>
            </a:r>
            <a:r>
              <a:rPr lang="it-IT" dirty="0" err="1"/>
              <a:t>Buyide</a:t>
            </a:r>
            <a:r>
              <a:rPr lang="it-IT" dirty="0"/>
              <a:t> in visita (corte precedentemente attaccata e considerata «usurpatrice»). Muore nel viaggio di ritorno verso Bagdad, quando la sua carovana è assalita da predoni e il poeta verrà ucciso nello scontro.</a:t>
            </a:r>
          </a:p>
          <a:p>
            <a:endParaRPr lang="it-IT" dirty="0"/>
          </a:p>
          <a:p>
            <a:endParaRPr lang="it-IT" dirty="0">
              <a:highlight>
                <a:srgbClr val="FFFF00"/>
              </a:highlight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7752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4973-0D9E-4BAC-90B4-D56294A5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temi e i poemi </a:t>
            </a:r>
            <a:r>
              <a:rPr lang="it-IT" dirty="0" err="1"/>
              <a:t>piu’</a:t>
            </a:r>
            <a:r>
              <a:rPr lang="it-IT" dirty="0"/>
              <a:t> noti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214C1C-C776-45DF-99B4-33720821E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al-</a:t>
            </a:r>
            <a:r>
              <a:rPr lang="it-IT" dirty="0" err="1"/>
              <a:t>Mutanabbi</a:t>
            </a:r>
            <a:r>
              <a:rPr lang="it-IT" dirty="0"/>
              <a:t> è il poeta arabo per eccellenza e i suoi panegirici sono stati i più citati, recitati ed imitati della storia della poesia araba.  Le composizioni più note sono le </a:t>
            </a:r>
            <a:r>
              <a:rPr lang="it-IT" i="1" dirty="0" err="1"/>
              <a:t>Sayfiyyàt</a:t>
            </a:r>
            <a:r>
              <a:rPr lang="it-IT" dirty="0"/>
              <a:t>, ovvero i poemi guerrieri in lode a </a:t>
            </a:r>
            <a:r>
              <a:rPr lang="it-IT" dirty="0" err="1"/>
              <a:t>Sayf</a:t>
            </a:r>
            <a:r>
              <a:rPr lang="it-IT" dirty="0"/>
              <a:t> al-</a:t>
            </a:r>
            <a:r>
              <a:rPr lang="it-IT" dirty="0" err="1"/>
              <a:t>Dawla</a:t>
            </a:r>
            <a:r>
              <a:rPr lang="it-IT" dirty="0"/>
              <a:t>. Il diwan delle </a:t>
            </a:r>
            <a:r>
              <a:rPr lang="it-IT" i="1" dirty="0" err="1"/>
              <a:t>Sayfiyyàt</a:t>
            </a:r>
            <a:r>
              <a:rPr lang="it-IT" dirty="0"/>
              <a:t> contiene odi breve (</a:t>
            </a:r>
            <a:r>
              <a:rPr lang="it-IT" dirty="0" err="1"/>
              <a:t>qit‘a</a:t>
            </a:r>
            <a:r>
              <a:rPr lang="it-IT" dirty="0"/>
              <a:t>) e </a:t>
            </a:r>
            <a:r>
              <a:rPr lang="it-IT" dirty="0" err="1"/>
              <a:t>qa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ṣ</a:t>
            </a:r>
            <a:r>
              <a:rPr lang="it-IT" dirty="0" err="1"/>
              <a:t>ìde</a:t>
            </a:r>
            <a:r>
              <a:rPr lang="it-IT" dirty="0"/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Eseguì anche taglienti satire e un </a:t>
            </a:r>
            <a:r>
              <a:rPr lang="it-IT" i="1" dirty="0" err="1"/>
              <a:t>rithà</a:t>
            </a:r>
            <a:r>
              <a:rPr lang="it-IT" dirty="0"/>
              <a:t>’ (elegia in morte del figlio)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Tratti generali della poesia di </a:t>
            </a:r>
            <a:r>
              <a:rPr lang="it-IT" dirty="0" err="1"/>
              <a:t>Mutanabbi</a:t>
            </a:r>
            <a:r>
              <a:rPr lang="it-IT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 Ripresa della </a:t>
            </a:r>
            <a:r>
              <a:rPr lang="it-IT" dirty="0" err="1"/>
              <a:t>Qasida</a:t>
            </a:r>
            <a:r>
              <a:rPr lang="it-IT" dirty="0"/>
              <a:t>, che egli modifica e riadatta alle sue esigenze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 Uso intenso di figure retoriche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Senso pittorico nella descrizione della battaglia nel suo infuriare (movimenti di truppe, imboscate, descrizioni degli armamenti, caratterizzazione dell’eroe)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Permanenza dell’oralità (la </a:t>
            </a:r>
            <a:r>
              <a:rPr lang="it-IT" dirty="0" err="1"/>
              <a:t>qasida</a:t>
            </a:r>
            <a:r>
              <a:rPr lang="it-IT" dirty="0"/>
              <a:t> era pensata più per l’oralità che per la scrittura, cfr. 193): esempio anche di lode iperbolica</a:t>
            </a:r>
          </a:p>
        </p:txBody>
      </p:sp>
    </p:spTree>
    <p:extLst>
      <p:ext uri="{BB962C8B-B14F-4D97-AF65-F5344CB8AC3E}">
        <p14:creationId xmlns:p14="http://schemas.microsoft.com/office/powerpoint/2010/main" val="123584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D2B1EA-6AD9-B56C-03F8-E1A8DB9E3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67CBCC4-F796-4AB4-B5FD-8C42D7AAA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47800" y="99753"/>
            <a:ext cx="8877992" cy="6658494"/>
          </a:xfrm>
        </p:spPr>
      </p:pic>
    </p:spTree>
    <p:extLst>
      <p:ext uri="{BB962C8B-B14F-4D97-AF65-F5344CB8AC3E}">
        <p14:creationId xmlns:p14="http://schemas.microsoft.com/office/powerpoint/2010/main" val="267879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D472BE-CD76-498A-A5A4-439A85CB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Definizioni delle figure retoriche presenti </a:t>
            </a:r>
            <a:br>
              <a:rPr lang="it-IT" dirty="0"/>
            </a:br>
            <a:r>
              <a:rPr lang="it-IT" dirty="0"/>
              <a:t>nella poesia di </a:t>
            </a:r>
            <a:r>
              <a:rPr lang="it-IT" dirty="0" err="1"/>
              <a:t>Mutanabbi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01CAED-A7CB-4FF7-928D-CA9663F7B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Metafora</a:t>
            </a:r>
            <a:r>
              <a:rPr lang="it-IT" dirty="0"/>
              <a:t>: sostituzione di un termine proprio con uno figurato «non fare il coniglio»</a:t>
            </a:r>
          </a:p>
          <a:p>
            <a:r>
              <a:rPr lang="it-IT" b="1" dirty="0"/>
              <a:t>Metonimia</a:t>
            </a:r>
            <a:r>
              <a:rPr lang="it-IT" dirty="0"/>
              <a:t>: sostituzione di un termine con un altro (contenuto per contenitore) «ha bevuto una bottiglia</a:t>
            </a:r>
          </a:p>
          <a:p>
            <a:r>
              <a:rPr lang="it-IT" b="1" dirty="0"/>
              <a:t>Antonomasia</a:t>
            </a:r>
            <a:r>
              <a:rPr lang="it-IT" dirty="0"/>
              <a:t> : uso nome di una persona  o fatto celebre (quel ragazzo è un «Adone»)</a:t>
            </a:r>
          </a:p>
          <a:p>
            <a:r>
              <a:rPr lang="it-IT" b="1" dirty="0"/>
              <a:t>Chiasmo</a:t>
            </a:r>
            <a:r>
              <a:rPr lang="it-IT" dirty="0"/>
              <a:t>: reciproca inversione del costrutto in due elementi contigui: (es. io solo Combatterò, procomberò sol io, Leopardi) </a:t>
            </a:r>
          </a:p>
          <a:p>
            <a:r>
              <a:rPr lang="it-IT" b="1" dirty="0"/>
              <a:t>Anacoluto</a:t>
            </a:r>
            <a:r>
              <a:rPr lang="it-IT" dirty="0"/>
              <a:t>:  rottura della regolarità sintattica della frase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  </a:t>
            </a:r>
          </a:p>
          <a:p>
            <a:r>
              <a:rPr lang="it-IT" b="1" dirty="0"/>
              <a:t>Allitterazione</a:t>
            </a:r>
            <a:r>
              <a:rPr lang="it-IT" dirty="0"/>
              <a:t>: ripetizione della lettera iniziale lungo tutto il verso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4634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AB8D73-3DC1-44D2-BE1A-6BCB6F02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Principali tratti del regno di </a:t>
            </a:r>
            <a:r>
              <a:rPr lang="it-IT" dirty="0" err="1"/>
              <a:t>Sayf</a:t>
            </a:r>
            <a:r>
              <a:rPr lang="it-IT" dirty="0"/>
              <a:t> al-</a:t>
            </a:r>
            <a:r>
              <a:rPr lang="it-IT" dirty="0" err="1"/>
              <a:t>Dawla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D42D2F-B678-41DF-A10D-42D2C1CFD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L’estensione del regno comprendeva zone costiere dell’attuale Siria, le vie carovaniere che solcavano Palestina e Iraq, piana mesopotamica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Il principato era in perenne tensione con l’impero Bizantino di cui soffriva la continua ingerenza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err="1"/>
              <a:t>Sayf</a:t>
            </a:r>
            <a:r>
              <a:rPr lang="it-IT" dirty="0"/>
              <a:t> al-</a:t>
            </a:r>
            <a:r>
              <a:rPr lang="it-IT" dirty="0" err="1"/>
              <a:t>dawla</a:t>
            </a:r>
            <a:r>
              <a:rPr lang="it-IT" dirty="0"/>
              <a:t> (Spada della Dinastia) fu un condottiero che prediligeva le spedizioni a cavallo, riuscendo a controllare gli agitatori religiosi e in particolare  le forze bizantine, anche quando i nemici erano numericamente superiori.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Nulla resta del piano urbanistico/</a:t>
            </a:r>
            <a:r>
              <a:rPr lang="it-IT" dirty="0" err="1"/>
              <a:t>palazziale</a:t>
            </a:r>
            <a:r>
              <a:rPr lang="it-IT" dirty="0"/>
              <a:t>, andato distrutto nel 962 per mano bizantina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Vita di corte e tenzoni poetiche (</a:t>
            </a:r>
            <a:r>
              <a:rPr lang="it-IT" dirty="0" err="1"/>
              <a:t>cfr</a:t>
            </a:r>
            <a:r>
              <a:rPr lang="it-IT" dirty="0"/>
              <a:t> </a:t>
            </a:r>
            <a:r>
              <a:rPr lang="it-IT" dirty="0" err="1"/>
              <a:t>Diez</a:t>
            </a:r>
            <a:r>
              <a:rPr lang="it-IT" dirty="0"/>
              <a:t> </a:t>
            </a:r>
            <a:r>
              <a:rPr lang="it-IT" dirty="0" err="1"/>
              <a:t>p.xiii-xiv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72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634C5-157E-44AB-AD7B-0B452595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sodalizio con </a:t>
            </a:r>
            <a:r>
              <a:rPr lang="it-IT" dirty="0" err="1"/>
              <a:t>sayf</a:t>
            </a:r>
            <a:r>
              <a:rPr lang="it-IT" dirty="0"/>
              <a:t> al-</a:t>
            </a:r>
            <a:r>
              <a:rPr lang="it-IT" dirty="0" err="1"/>
              <a:t>Dawla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9E4F86-6E1C-4723-9438-93C322395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1" y="2286000"/>
            <a:ext cx="11765901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la struttura dei poemi «giovanili» in </a:t>
            </a:r>
            <a:r>
              <a:rPr lang="it-IT" dirty="0" err="1"/>
              <a:t>Mutanabbi</a:t>
            </a:r>
            <a:r>
              <a:rPr lang="it-IT" dirty="0"/>
              <a:t>: </a:t>
            </a:r>
          </a:p>
          <a:p>
            <a:pPr marL="0" indent="0">
              <a:buNone/>
            </a:pPr>
            <a:r>
              <a:rPr lang="it-IT" i="1" dirty="0" err="1"/>
              <a:t>Nasib</a:t>
            </a:r>
            <a:r>
              <a:rPr lang="it-IT" dirty="0"/>
              <a:t> (a tema amoroso) –  </a:t>
            </a:r>
            <a:r>
              <a:rPr lang="it-IT" i="1" dirty="0" err="1"/>
              <a:t>Madih</a:t>
            </a:r>
            <a:r>
              <a:rPr lang="it-IT" dirty="0"/>
              <a:t> Iperbolico (lode al re-condottiero)</a:t>
            </a:r>
          </a:p>
          <a:p>
            <a:pPr marL="0" indent="0">
              <a:buNone/>
            </a:pPr>
            <a:r>
              <a:rPr lang="it-IT" dirty="0"/>
              <a:t>Al-</a:t>
            </a:r>
            <a:r>
              <a:rPr lang="it-IT" dirty="0" err="1"/>
              <a:t>Mutanabbi</a:t>
            </a:r>
            <a:r>
              <a:rPr lang="it-IT" dirty="0"/>
              <a:t>, senza variare la struttura, percorre il Medio Oriente (Tripoli, Antiochia, </a:t>
            </a:r>
            <a:r>
              <a:rPr lang="it-IT" dirty="0" err="1"/>
              <a:t>Lattakia</a:t>
            </a:r>
            <a:r>
              <a:rPr lang="it-IT" dirty="0"/>
              <a:t>, Baghdad) e si rivolge a governatori, ciambellani, esattori di imposte, </a:t>
            </a:r>
            <a:r>
              <a:rPr lang="it-IT" dirty="0" err="1"/>
              <a:t>qa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ḍ</a:t>
            </a:r>
            <a:r>
              <a:rPr lang="it-IT" dirty="0" err="1"/>
              <a:t>i</a:t>
            </a:r>
            <a:r>
              <a:rPr lang="it-IT" dirty="0"/>
              <a:t>, principi senza potersi stabilire a lungo in alcun luogo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 Questione critica: </a:t>
            </a:r>
            <a:r>
              <a:rPr lang="it-IT" dirty="0" err="1"/>
              <a:t>Blachère</a:t>
            </a:r>
            <a:r>
              <a:rPr lang="it-IT" dirty="0"/>
              <a:t> e altri critici orientalisti ricorrono al «cattivo carattere» del poeta. Nuove Proposte di lettura mettono in relazione la poesia «iperbolica» di </a:t>
            </a:r>
            <a:r>
              <a:rPr lang="it-IT" dirty="0" err="1"/>
              <a:t>Mutanabbi</a:t>
            </a:r>
            <a:r>
              <a:rPr lang="it-IT" dirty="0"/>
              <a:t> con il contesto storico del tempo (</a:t>
            </a:r>
            <a:r>
              <a:rPr lang="it-IT" dirty="0" err="1"/>
              <a:t>Cfr</a:t>
            </a:r>
            <a:r>
              <a:rPr lang="it-IT" dirty="0"/>
              <a:t> «Introduzione», p. xx formula una ipotesi sulle ragioni del </a:t>
            </a:r>
            <a:r>
              <a:rPr lang="it-IT" i="1" dirty="0" err="1"/>
              <a:t>madih</a:t>
            </a:r>
            <a:r>
              <a:rPr lang="it-IT" dirty="0"/>
              <a:t> iperbolico).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A 33 anni, giunge e si ferma ad Aleppo dove </a:t>
            </a:r>
            <a:r>
              <a:rPr lang="it-IT" dirty="0" err="1"/>
              <a:t>Sayf</a:t>
            </a:r>
            <a:r>
              <a:rPr lang="it-IT" dirty="0"/>
              <a:t> al-</a:t>
            </a:r>
            <a:r>
              <a:rPr lang="it-IT" dirty="0" err="1"/>
              <a:t>Dawla</a:t>
            </a:r>
            <a:r>
              <a:rPr lang="it-IT" dirty="0"/>
              <a:t> ne farà il poeta di guerra. Al-</a:t>
            </a:r>
            <a:r>
              <a:rPr lang="it-IT" dirty="0" err="1"/>
              <a:t>Mutanabbi</a:t>
            </a:r>
            <a:r>
              <a:rPr lang="it-IT" dirty="0"/>
              <a:t> segue personalmente le campagne e le celebra con i suoi panegirici </a:t>
            </a:r>
          </a:p>
        </p:txBody>
      </p:sp>
    </p:spTree>
    <p:extLst>
      <p:ext uri="{BB962C8B-B14F-4D97-AF65-F5344CB8AC3E}">
        <p14:creationId xmlns:p14="http://schemas.microsoft.com/office/powerpoint/2010/main" val="294291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4BBA41-5EE0-4FBE-BE57-D45CDBFE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38" y="3039167"/>
            <a:ext cx="9720072" cy="1499616"/>
          </a:xfrm>
        </p:spPr>
        <p:txBody>
          <a:bodyPr/>
          <a:lstStyle/>
          <a:p>
            <a:r>
              <a:rPr lang="it-IT" dirty="0"/>
              <a:t>Principe 					poeta</a:t>
            </a:r>
          </a:p>
        </p:txBody>
      </p:sp>
      <p:sp>
        <p:nvSpPr>
          <p:cNvPr id="6" name="Freccia circolare in su 5">
            <a:extLst>
              <a:ext uri="{FF2B5EF4-FFF2-40B4-BE49-F238E27FC236}">
                <a16:creationId xmlns:a16="http://schemas.microsoft.com/office/drawing/2014/main" id="{704E9F04-0718-4050-97BC-A7E4ACC784F7}"/>
              </a:ext>
            </a:extLst>
          </p:cNvPr>
          <p:cNvSpPr/>
          <p:nvPr/>
        </p:nvSpPr>
        <p:spPr>
          <a:xfrm>
            <a:off x="3713583" y="4208107"/>
            <a:ext cx="3853543" cy="147423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Freccia circolare in giù 6">
            <a:extLst>
              <a:ext uri="{FF2B5EF4-FFF2-40B4-BE49-F238E27FC236}">
                <a16:creationId xmlns:a16="http://schemas.microsoft.com/office/drawing/2014/main" id="{ACDA00D5-49DF-4C1B-AB88-FDCE46B0EC39}"/>
              </a:ext>
            </a:extLst>
          </p:cNvPr>
          <p:cNvSpPr/>
          <p:nvPr/>
        </p:nvSpPr>
        <p:spPr>
          <a:xfrm flipH="1">
            <a:off x="3489645" y="1987301"/>
            <a:ext cx="3984171" cy="168417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6AE25F-445B-4716-AF8B-EE99AAD12FAE}"/>
              </a:ext>
            </a:extLst>
          </p:cNvPr>
          <p:cNvSpPr txBox="1"/>
          <p:nvPr/>
        </p:nvSpPr>
        <p:spPr>
          <a:xfrm>
            <a:off x="979714" y="709127"/>
            <a:ext cx="10291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Nella celebrazione di </a:t>
            </a:r>
            <a:r>
              <a:rPr lang="it-IT" dirty="0" err="1"/>
              <a:t>Mutanabbi</a:t>
            </a:r>
            <a:r>
              <a:rPr lang="it-IT" dirty="0"/>
              <a:t> il Principe è «immortalato» nel suo eroismo. È l’individuo di contro alla «massa» dei nemici. E l’eroe generoso, intrepido. Il panegirista «sfida» il principe nella sua resa iperbolica, il principe si mostra degno dell’elogio e sfida il poeta. </a:t>
            </a:r>
          </a:p>
          <a:p>
            <a:r>
              <a:rPr lang="it-IT" dirty="0"/>
              <a:t>Revisione della ricezione del poeta nella lettura orientalista in Italia (specie di Francesco Gabrieli): vedasi </a:t>
            </a:r>
            <a:r>
              <a:rPr lang="it-IT" dirty="0" err="1"/>
              <a:t>Diez</a:t>
            </a:r>
            <a:r>
              <a:rPr lang="it-IT" dirty="0"/>
              <a:t> xxx.</a:t>
            </a:r>
          </a:p>
        </p:txBody>
      </p:sp>
    </p:spTree>
    <p:extLst>
      <p:ext uri="{BB962C8B-B14F-4D97-AF65-F5344CB8AC3E}">
        <p14:creationId xmlns:p14="http://schemas.microsoft.com/office/powerpoint/2010/main" val="28708229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870</TotalTime>
  <Words>1419</Words>
  <Application>Microsoft Office PowerPoint</Application>
  <PresentationFormat>Widescreen</PresentationFormat>
  <Paragraphs>79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Times New Roman</vt:lpstr>
      <vt:lpstr>Tw Cen MT</vt:lpstr>
      <vt:lpstr>Tw Cen MT Condensed</vt:lpstr>
      <vt:lpstr>Wingdings</vt:lpstr>
      <vt:lpstr>Wingdings 3</vt:lpstr>
      <vt:lpstr>Integrale</vt:lpstr>
      <vt:lpstr>Al-Mutanabbi (915 - 965)</vt:lpstr>
      <vt:lpstr>Il contesto politico</vt:lpstr>
      <vt:lpstr>Cenni biografici</vt:lpstr>
      <vt:lpstr>I temi e i poemi piu’ noti</vt:lpstr>
      <vt:lpstr>Presentazione standard di PowerPoint</vt:lpstr>
      <vt:lpstr>Definizioni delle figure retoriche presenti  nella poesia di Mutanabbi</vt:lpstr>
      <vt:lpstr>Principali tratti del regno di Sayf al-Dawla</vt:lpstr>
      <vt:lpstr>Il sodalizio con sayf al-Dawla</vt:lpstr>
      <vt:lpstr>Principe      poeta</vt:lpstr>
      <vt:lpstr>MadÌḤ (panegirico) per sayf al-Dawla  in occasione dI una cAmpagna militare contro le incursioni dell’impero bizantino </vt:lpstr>
      <vt:lpstr>MadÌḤ (panegirico, tratto dalle Sayfiyyat , n.235) . il tema del valore degli Hamdanidi e il loro rapporto con le virtu’ guerriere e beduine </vt:lpstr>
      <vt:lpstr>Presentazione standard di PowerPoint</vt:lpstr>
      <vt:lpstr>MadÌḤ (panegirico) per sayf al-Dawla  in occasione della riconquista della fortezza di al-Hadath (954)</vt:lpstr>
      <vt:lpstr>Traduzione F. Corrao</vt:lpstr>
      <vt:lpstr>Permanenza presso KafÙR (governatore Ikhshidide)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Al-Mutanabbi (905 - 965)</dc:title>
  <dc:creator>maria elena paniconi</dc:creator>
  <cp:lastModifiedBy>maria elena paniconi</cp:lastModifiedBy>
  <cp:revision>27</cp:revision>
  <dcterms:created xsi:type="dcterms:W3CDTF">2020-11-21T14:21:09Z</dcterms:created>
  <dcterms:modified xsi:type="dcterms:W3CDTF">2022-11-09T17:58:49Z</dcterms:modified>
</cp:coreProperties>
</file>