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383" r:id="rId3"/>
    <p:sldId id="313" r:id="rId4"/>
    <p:sldId id="329" r:id="rId5"/>
    <p:sldId id="331" r:id="rId6"/>
    <p:sldId id="314" r:id="rId7"/>
    <p:sldId id="350" r:id="rId8"/>
    <p:sldId id="316" r:id="rId9"/>
    <p:sldId id="359" r:id="rId10"/>
    <p:sldId id="360" r:id="rId11"/>
    <p:sldId id="259" r:id="rId12"/>
    <p:sldId id="370" r:id="rId13"/>
    <p:sldId id="371" r:id="rId14"/>
    <p:sldId id="379" r:id="rId15"/>
    <p:sldId id="351" r:id="rId16"/>
    <p:sldId id="361" r:id="rId17"/>
    <p:sldId id="257" r:id="rId18"/>
    <p:sldId id="260" r:id="rId19"/>
    <p:sldId id="376" r:id="rId20"/>
    <p:sldId id="362" r:id="rId21"/>
    <p:sldId id="363" r:id="rId22"/>
    <p:sldId id="372" r:id="rId23"/>
    <p:sldId id="261" r:id="rId24"/>
    <p:sldId id="262" r:id="rId25"/>
    <p:sldId id="366" r:id="rId26"/>
    <p:sldId id="367" r:id="rId27"/>
    <p:sldId id="374" r:id="rId28"/>
    <p:sldId id="368" r:id="rId29"/>
    <p:sldId id="369" r:id="rId30"/>
    <p:sldId id="357" r:id="rId31"/>
    <p:sldId id="358" r:id="rId32"/>
    <p:sldId id="348" r:id="rId33"/>
    <p:sldId id="373" r:id="rId34"/>
    <p:sldId id="380" r:id="rId35"/>
    <p:sldId id="381" r:id="rId36"/>
    <p:sldId id="382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 varScale="1">
        <p:scale>
          <a:sx n="97" d="100"/>
          <a:sy n="97" d="100"/>
        </p:scale>
        <p:origin x="1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elena paniconi" userId="fd500306780f37f8" providerId="LiveId" clId="{A6CB3902-FB98-43E2-9B4B-271A3A14BD61}"/>
    <pc:docChg chg="undo custSel addSld delSld modSld sldOrd">
      <pc:chgData name="maria elena paniconi" userId="fd500306780f37f8" providerId="LiveId" clId="{A6CB3902-FB98-43E2-9B4B-271A3A14BD61}" dt="2020-11-17T12:49:33.062" v="3942" actId="14100"/>
      <pc:docMkLst>
        <pc:docMk/>
      </pc:docMkLst>
      <pc:sldChg chg="modSp mod">
        <pc:chgData name="maria elena paniconi" userId="fd500306780f37f8" providerId="LiveId" clId="{A6CB3902-FB98-43E2-9B4B-271A3A14BD61}" dt="2020-11-16T09:33:04.651" v="1236" actId="20577"/>
        <pc:sldMkLst>
          <pc:docMk/>
          <pc:sldMk cId="238239605" sldId="260"/>
        </pc:sldMkLst>
        <pc:spChg chg="mod">
          <ac:chgData name="maria elena paniconi" userId="fd500306780f37f8" providerId="LiveId" clId="{A6CB3902-FB98-43E2-9B4B-271A3A14BD61}" dt="2020-11-16T09:33:04.651" v="1236" actId="20577"/>
          <ac:spMkLst>
            <pc:docMk/>
            <pc:sldMk cId="238239605" sldId="260"/>
            <ac:spMk id="4" creationId="{0CF77125-B00E-4ED0-85AD-5D93FFAF2334}"/>
          </ac:spMkLst>
        </pc:spChg>
      </pc:sldChg>
      <pc:sldChg chg="modSp mod">
        <pc:chgData name="maria elena paniconi" userId="fd500306780f37f8" providerId="LiveId" clId="{A6CB3902-FB98-43E2-9B4B-271A3A14BD61}" dt="2020-11-16T09:28:10.302" v="954" actId="1076"/>
        <pc:sldMkLst>
          <pc:docMk/>
          <pc:sldMk cId="3055483308" sldId="261"/>
        </pc:sldMkLst>
        <pc:spChg chg="mod">
          <ac:chgData name="maria elena paniconi" userId="fd500306780f37f8" providerId="LiveId" clId="{A6CB3902-FB98-43E2-9B4B-271A3A14BD61}" dt="2020-11-16T09:27:09.602" v="942" actId="14100"/>
          <ac:spMkLst>
            <pc:docMk/>
            <pc:sldMk cId="3055483308" sldId="261"/>
            <ac:spMk id="2" creationId="{CBD4257D-839E-4358-A2FE-0F8809DAE7B9}"/>
          </ac:spMkLst>
        </pc:spChg>
        <pc:spChg chg="mod">
          <ac:chgData name="maria elena paniconi" userId="fd500306780f37f8" providerId="LiveId" clId="{A6CB3902-FB98-43E2-9B4B-271A3A14BD61}" dt="2020-11-16T09:27:23.551" v="945" actId="1076"/>
          <ac:spMkLst>
            <pc:docMk/>
            <pc:sldMk cId="3055483308" sldId="261"/>
            <ac:spMk id="16" creationId="{D16CA763-461D-4916-977E-8BBB5F44BD4C}"/>
          </ac:spMkLst>
        </pc:spChg>
        <pc:picChg chg="mod">
          <ac:chgData name="maria elena paniconi" userId="fd500306780f37f8" providerId="LiveId" clId="{A6CB3902-FB98-43E2-9B4B-271A3A14BD61}" dt="2020-11-16T09:28:10.302" v="954" actId="1076"/>
          <ac:picMkLst>
            <pc:docMk/>
            <pc:sldMk cId="3055483308" sldId="261"/>
            <ac:picMk id="13" creationId="{0E30CA9A-D075-4176-AF4A-E32FB5E98ECE}"/>
          </ac:picMkLst>
        </pc:picChg>
      </pc:sldChg>
      <pc:sldChg chg="modSp mod">
        <pc:chgData name="maria elena paniconi" userId="fd500306780f37f8" providerId="LiveId" clId="{A6CB3902-FB98-43E2-9B4B-271A3A14BD61}" dt="2020-11-16T09:06:03.134" v="275" actId="20577"/>
        <pc:sldMkLst>
          <pc:docMk/>
          <pc:sldMk cId="634559290" sldId="316"/>
        </pc:sldMkLst>
        <pc:spChg chg="mod">
          <ac:chgData name="maria elena paniconi" userId="fd500306780f37f8" providerId="LiveId" clId="{A6CB3902-FB98-43E2-9B4B-271A3A14BD61}" dt="2020-11-16T09:06:03.134" v="275" actId="20577"/>
          <ac:spMkLst>
            <pc:docMk/>
            <pc:sldMk cId="634559290" sldId="316"/>
            <ac:spMk id="4" creationId="{35035AE1-E78D-4D6E-9A82-92B9A0C35408}"/>
          </ac:spMkLst>
        </pc:spChg>
      </pc:sldChg>
      <pc:sldChg chg="del">
        <pc:chgData name="maria elena paniconi" userId="fd500306780f37f8" providerId="LiveId" clId="{A6CB3902-FB98-43E2-9B4B-271A3A14BD61}" dt="2020-11-16T10:03:15.162" v="1249" actId="2696"/>
        <pc:sldMkLst>
          <pc:docMk/>
          <pc:sldMk cId="2917899881" sldId="341"/>
        </pc:sldMkLst>
      </pc:sldChg>
      <pc:sldChg chg="modSp mod">
        <pc:chgData name="maria elena paniconi" userId="fd500306780f37f8" providerId="LiveId" clId="{A6CB3902-FB98-43E2-9B4B-271A3A14BD61}" dt="2020-11-16T20:14:26.239" v="3047" actId="114"/>
        <pc:sldMkLst>
          <pc:docMk/>
          <pc:sldMk cId="3496782902" sldId="348"/>
        </pc:sldMkLst>
        <pc:spChg chg="mod">
          <ac:chgData name="maria elena paniconi" userId="fd500306780f37f8" providerId="LiveId" clId="{A6CB3902-FB98-43E2-9B4B-271A3A14BD61}" dt="2020-11-16T10:41:51.636" v="2171" actId="1076"/>
          <ac:spMkLst>
            <pc:docMk/>
            <pc:sldMk cId="3496782902" sldId="348"/>
            <ac:spMk id="2" creationId="{EDC0260C-76B9-4098-B436-3BF57F3FCA13}"/>
          </ac:spMkLst>
        </pc:spChg>
        <pc:spChg chg="mod">
          <ac:chgData name="maria elena paniconi" userId="fd500306780f37f8" providerId="LiveId" clId="{A6CB3902-FB98-43E2-9B4B-271A3A14BD61}" dt="2020-11-16T20:14:26.239" v="3047" actId="114"/>
          <ac:spMkLst>
            <pc:docMk/>
            <pc:sldMk cId="3496782902" sldId="348"/>
            <ac:spMk id="3" creationId="{92823E28-CA19-4826-9132-D5A076F926C7}"/>
          </ac:spMkLst>
        </pc:spChg>
      </pc:sldChg>
      <pc:sldChg chg="modSp mod">
        <pc:chgData name="maria elena paniconi" userId="fd500306780f37f8" providerId="LiveId" clId="{A6CB3902-FB98-43E2-9B4B-271A3A14BD61}" dt="2020-11-16T10:53:00.407" v="2940" actId="20577"/>
        <pc:sldMkLst>
          <pc:docMk/>
          <pc:sldMk cId="1167886801" sldId="354"/>
        </pc:sldMkLst>
        <pc:spChg chg="mod">
          <ac:chgData name="maria elena paniconi" userId="fd500306780f37f8" providerId="LiveId" clId="{A6CB3902-FB98-43E2-9B4B-271A3A14BD61}" dt="2020-11-16T10:53:00.407" v="2940" actId="20577"/>
          <ac:spMkLst>
            <pc:docMk/>
            <pc:sldMk cId="1167886801" sldId="354"/>
            <ac:spMk id="4" creationId="{01768815-9CCB-42DA-965A-36EE0DF02CA0}"/>
          </ac:spMkLst>
        </pc:spChg>
      </pc:sldChg>
      <pc:sldChg chg="modSp mod">
        <pc:chgData name="maria elena paniconi" userId="fd500306780f37f8" providerId="LiveId" clId="{A6CB3902-FB98-43E2-9B4B-271A3A14BD61}" dt="2020-11-16T09:48:47.490" v="1247" actId="6549"/>
        <pc:sldMkLst>
          <pc:docMk/>
          <pc:sldMk cId="3655206390" sldId="355"/>
        </pc:sldMkLst>
        <pc:spChg chg="mod">
          <ac:chgData name="maria elena paniconi" userId="fd500306780f37f8" providerId="LiveId" clId="{A6CB3902-FB98-43E2-9B4B-271A3A14BD61}" dt="2020-11-16T09:48:36.673" v="1246" actId="1076"/>
          <ac:spMkLst>
            <pc:docMk/>
            <pc:sldMk cId="3655206390" sldId="355"/>
            <ac:spMk id="2" creationId="{541E0BB2-D846-42DD-A6F0-59D6EA83FA10}"/>
          </ac:spMkLst>
        </pc:spChg>
        <pc:spChg chg="mod">
          <ac:chgData name="maria elena paniconi" userId="fd500306780f37f8" providerId="LiveId" clId="{A6CB3902-FB98-43E2-9B4B-271A3A14BD61}" dt="2020-11-16T09:48:47.490" v="1247" actId="6549"/>
          <ac:spMkLst>
            <pc:docMk/>
            <pc:sldMk cId="3655206390" sldId="355"/>
            <ac:spMk id="3" creationId="{0D39856A-5AAD-4D43-9D1B-773274CDC362}"/>
          </ac:spMkLst>
        </pc:spChg>
      </pc:sldChg>
      <pc:sldChg chg="modSp mod">
        <pc:chgData name="maria elena paniconi" userId="fd500306780f37f8" providerId="LiveId" clId="{A6CB3902-FB98-43E2-9B4B-271A3A14BD61}" dt="2020-11-16T10:13:19.153" v="1707" actId="20577"/>
        <pc:sldMkLst>
          <pc:docMk/>
          <pc:sldMk cId="1185927039" sldId="356"/>
        </pc:sldMkLst>
        <pc:spChg chg="mod">
          <ac:chgData name="maria elena paniconi" userId="fd500306780f37f8" providerId="LiveId" clId="{A6CB3902-FB98-43E2-9B4B-271A3A14BD61}" dt="2020-11-16T10:13:19.153" v="1707" actId="20577"/>
          <ac:spMkLst>
            <pc:docMk/>
            <pc:sldMk cId="1185927039" sldId="356"/>
            <ac:spMk id="3" creationId="{DC138DA6-BE8D-4EB7-981D-679F365C6F88}"/>
          </ac:spMkLst>
        </pc:spChg>
      </pc:sldChg>
      <pc:sldChg chg="modSp mod">
        <pc:chgData name="maria elena paniconi" userId="fd500306780f37f8" providerId="LiveId" clId="{A6CB3902-FB98-43E2-9B4B-271A3A14BD61}" dt="2020-11-16T10:05:03.368" v="1290" actId="6549"/>
        <pc:sldMkLst>
          <pc:docMk/>
          <pc:sldMk cId="282024958" sldId="358"/>
        </pc:sldMkLst>
        <pc:spChg chg="mod">
          <ac:chgData name="maria elena paniconi" userId="fd500306780f37f8" providerId="LiveId" clId="{A6CB3902-FB98-43E2-9B4B-271A3A14BD61}" dt="2020-11-16T10:05:03.368" v="1290" actId="6549"/>
          <ac:spMkLst>
            <pc:docMk/>
            <pc:sldMk cId="282024958" sldId="358"/>
            <ac:spMk id="4" creationId="{BF915E08-BC17-487D-8FB6-F983A3E05CD4}"/>
          </ac:spMkLst>
        </pc:spChg>
      </pc:sldChg>
      <pc:sldChg chg="modSp mod">
        <pc:chgData name="maria elena paniconi" userId="fd500306780f37f8" providerId="LiveId" clId="{A6CB3902-FB98-43E2-9B4B-271A3A14BD61}" dt="2020-11-16T09:28:30.351" v="959" actId="20577"/>
        <pc:sldMkLst>
          <pc:docMk/>
          <pc:sldMk cId="3292564386" sldId="366"/>
        </pc:sldMkLst>
        <pc:spChg chg="mod">
          <ac:chgData name="maria elena paniconi" userId="fd500306780f37f8" providerId="LiveId" clId="{A6CB3902-FB98-43E2-9B4B-271A3A14BD61}" dt="2020-11-16T09:28:30.351" v="959" actId="20577"/>
          <ac:spMkLst>
            <pc:docMk/>
            <pc:sldMk cId="3292564386" sldId="366"/>
            <ac:spMk id="3" creationId="{CA44DBAA-1427-4830-A1E9-5D572B3A789C}"/>
          </ac:spMkLst>
        </pc:spChg>
      </pc:sldChg>
      <pc:sldChg chg="modSp mod">
        <pc:chgData name="maria elena paniconi" userId="fd500306780f37f8" providerId="LiveId" clId="{A6CB3902-FB98-43E2-9B4B-271A3A14BD61}" dt="2020-11-16T09:39:01.733" v="1241" actId="20577"/>
        <pc:sldMkLst>
          <pc:docMk/>
          <pc:sldMk cId="1333508655" sldId="367"/>
        </pc:sldMkLst>
        <pc:spChg chg="mod">
          <ac:chgData name="maria elena paniconi" userId="fd500306780f37f8" providerId="LiveId" clId="{A6CB3902-FB98-43E2-9B4B-271A3A14BD61}" dt="2020-11-16T09:39:01.733" v="1241" actId="20577"/>
          <ac:spMkLst>
            <pc:docMk/>
            <pc:sldMk cId="1333508655" sldId="367"/>
            <ac:spMk id="3" creationId="{99DE8BC8-4221-4DFA-9C25-CD56DEB83A4B}"/>
          </ac:spMkLst>
        </pc:spChg>
      </pc:sldChg>
      <pc:sldChg chg="modSp mod">
        <pc:chgData name="maria elena paniconi" userId="fd500306780f37f8" providerId="LiveId" clId="{A6CB3902-FB98-43E2-9B4B-271A3A14BD61}" dt="2020-11-16T10:56:15.105" v="3034" actId="13926"/>
        <pc:sldMkLst>
          <pc:docMk/>
          <pc:sldMk cId="2322937036" sldId="368"/>
        </pc:sldMkLst>
        <pc:spChg chg="mod">
          <ac:chgData name="maria elena paniconi" userId="fd500306780f37f8" providerId="LiveId" clId="{A6CB3902-FB98-43E2-9B4B-271A3A14BD61}" dt="2020-11-16T10:56:15.105" v="3034" actId="13926"/>
          <ac:spMkLst>
            <pc:docMk/>
            <pc:sldMk cId="2322937036" sldId="368"/>
            <ac:spMk id="6" creationId="{6D841474-5A11-4357-90B8-3DC0C4734631}"/>
          </ac:spMkLst>
        </pc:spChg>
      </pc:sldChg>
      <pc:sldChg chg="addSp delSp modSp mod">
        <pc:chgData name="maria elena paniconi" userId="fd500306780f37f8" providerId="LiveId" clId="{A6CB3902-FB98-43E2-9B4B-271A3A14BD61}" dt="2020-11-16T20:14:13.979" v="3045" actId="14100"/>
        <pc:sldMkLst>
          <pc:docMk/>
          <pc:sldMk cId="3870132786" sldId="373"/>
        </pc:sldMkLst>
        <pc:spChg chg="add del mod">
          <ac:chgData name="maria elena paniconi" userId="fd500306780f37f8" providerId="LiveId" clId="{A6CB3902-FB98-43E2-9B4B-271A3A14BD61}" dt="2020-11-16T20:13:38.914" v="3042"/>
          <ac:spMkLst>
            <pc:docMk/>
            <pc:sldMk cId="3870132786" sldId="373"/>
            <ac:spMk id="4" creationId="{91E2EF7F-A367-4EA1-8ED9-AB37D88D2A9F}"/>
          </ac:spMkLst>
        </pc:spChg>
        <pc:picChg chg="mod">
          <ac:chgData name="maria elena paniconi" userId="fd500306780f37f8" providerId="LiveId" clId="{A6CB3902-FB98-43E2-9B4B-271A3A14BD61}" dt="2020-11-16T20:14:08.053" v="3044" actId="14100"/>
          <ac:picMkLst>
            <pc:docMk/>
            <pc:sldMk cId="3870132786" sldId="373"/>
            <ac:picMk id="5" creationId="{FAFC833B-C1EE-4E08-B5BA-ED2C09A5738E}"/>
          </ac:picMkLst>
        </pc:picChg>
        <pc:picChg chg="add mod modCrop">
          <ac:chgData name="maria elena paniconi" userId="fd500306780f37f8" providerId="LiveId" clId="{A6CB3902-FB98-43E2-9B4B-271A3A14BD61}" dt="2020-11-16T20:14:13.979" v="3045" actId="14100"/>
          <ac:picMkLst>
            <pc:docMk/>
            <pc:sldMk cId="3870132786" sldId="373"/>
            <ac:picMk id="7" creationId="{D3EF56CE-DC17-4CE0-8189-B51EE98AE26E}"/>
          </ac:picMkLst>
        </pc:picChg>
      </pc:sldChg>
      <pc:sldChg chg="modSp mod">
        <pc:chgData name="maria elena paniconi" userId="fd500306780f37f8" providerId="LiveId" clId="{A6CB3902-FB98-43E2-9B4B-271A3A14BD61}" dt="2020-11-16T09:55:31.418" v="1248" actId="14100"/>
        <pc:sldMkLst>
          <pc:docMk/>
          <pc:sldMk cId="2722474535" sldId="377"/>
        </pc:sldMkLst>
        <pc:picChg chg="mod">
          <ac:chgData name="maria elena paniconi" userId="fd500306780f37f8" providerId="LiveId" clId="{A6CB3902-FB98-43E2-9B4B-271A3A14BD61}" dt="2020-11-16T09:55:31.418" v="1248" actId="14100"/>
          <ac:picMkLst>
            <pc:docMk/>
            <pc:sldMk cId="2722474535" sldId="377"/>
            <ac:picMk id="7" creationId="{2FAA30F0-6D2F-4EAA-9939-8F26D16C4007}"/>
          </ac:picMkLst>
        </pc:picChg>
      </pc:sldChg>
      <pc:sldChg chg="modSp new mod ord">
        <pc:chgData name="maria elena paniconi" userId="fd500306780f37f8" providerId="LiveId" clId="{A6CB3902-FB98-43E2-9B4B-271A3A14BD61}" dt="2020-11-16T09:31:24.644" v="1053" actId="20577"/>
        <pc:sldMkLst>
          <pc:docMk/>
          <pc:sldMk cId="3301731206" sldId="379"/>
        </pc:sldMkLst>
        <pc:spChg chg="mod">
          <ac:chgData name="maria elena paniconi" userId="fd500306780f37f8" providerId="LiveId" clId="{A6CB3902-FB98-43E2-9B4B-271A3A14BD61}" dt="2020-11-16T09:31:24.644" v="1053" actId="20577"/>
          <ac:spMkLst>
            <pc:docMk/>
            <pc:sldMk cId="3301731206" sldId="379"/>
            <ac:spMk id="2" creationId="{CD2EE426-A660-46FB-884B-6D4B4C003567}"/>
          </ac:spMkLst>
        </pc:spChg>
        <pc:spChg chg="mod">
          <ac:chgData name="maria elena paniconi" userId="fd500306780f37f8" providerId="LiveId" clId="{A6CB3902-FB98-43E2-9B4B-271A3A14BD61}" dt="2020-11-16T09:25:35.861" v="936" actId="5793"/>
          <ac:spMkLst>
            <pc:docMk/>
            <pc:sldMk cId="3301731206" sldId="379"/>
            <ac:spMk id="3" creationId="{ECD2138D-B467-4747-9BC0-14792F3347E5}"/>
          </ac:spMkLst>
        </pc:spChg>
      </pc:sldChg>
      <pc:sldChg chg="modSp new mod">
        <pc:chgData name="maria elena paniconi" userId="fd500306780f37f8" providerId="LiveId" clId="{A6CB3902-FB98-43E2-9B4B-271A3A14BD61}" dt="2020-11-17T12:49:33.062" v="3942" actId="14100"/>
        <pc:sldMkLst>
          <pc:docMk/>
          <pc:sldMk cId="1816769202" sldId="380"/>
        </pc:sldMkLst>
        <pc:spChg chg="mod">
          <ac:chgData name="maria elena paniconi" userId="fd500306780f37f8" providerId="LiveId" clId="{A6CB3902-FB98-43E2-9B4B-271A3A14BD61}" dt="2020-11-17T12:49:29.592" v="3941" actId="1076"/>
          <ac:spMkLst>
            <pc:docMk/>
            <pc:sldMk cId="1816769202" sldId="380"/>
            <ac:spMk id="2" creationId="{8AEEAAE2-7EC3-46AE-8F2C-09FACB07D2C6}"/>
          </ac:spMkLst>
        </pc:spChg>
        <pc:spChg chg="mod">
          <ac:chgData name="maria elena paniconi" userId="fd500306780f37f8" providerId="LiveId" clId="{A6CB3902-FB98-43E2-9B4B-271A3A14BD61}" dt="2020-11-17T12:49:33.062" v="3942" actId="14100"/>
          <ac:spMkLst>
            <pc:docMk/>
            <pc:sldMk cId="1816769202" sldId="380"/>
            <ac:spMk id="3" creationId="{3F5CDF37-23C7-42C3-9F86-2CDE38CAA30F}"/>
          </ac:spMkLst>
        </pc:spChg>
      </pc:sldChg>
      <pc:sldChg chg="addSp delSp modSp new mod">
        <pc:chgData name="maria elena paniconi" userId="fd500306780f37f8" providerId="LiveId" clId="{A6CB3902-FB98-43E2-9B4B-271A3A14BD61}" dt="2020-11-16T20:25:48.757" v="3144" actId="14100"/>
        <pc:sldMkLst>
          <pc:docMk/>
          <pc:sldMk cId="3836581688" sldId="381"/>
        </pc:sldMkLst>
        <pc:spChg chg="mod">
          <ac:chgData name="maria elena paniconi" userId="fd500306780f37f8" providerId="LiveId" clId="{A6CB3902-FB98-43E2-9B4B-271A3A14BD61}" dt="2020-11-16T20:25:42.398" v="3143" actId="20577"/>
          <ac:spMkLst>
            <pc:docMk/>
            <pc:sldMk cId="3836581688" sldId="381"/>
            <ac:spMk id="2" creationId="{C20CFB37-36E1-4683-A9E6-AFADF2A15D9B}"/>
          </ac:spMkLst>
        </pc:spChg>
        <pc:spChg chg="del">
          <ac:chgData name="maria elena paniconi" userId="fd500306780f37f8" providerId="LiveId" clId="{A6CB3902-FB98-43E2-9B4B-271A3A14BD61}" dt="2020-11-16T20:19:10.892" v="3085" actId="22"/>
          <ac:spMkLst>
            <pc:docMk/>
            <pc:sldMk cId="3836581688" sldId="381"/>
            <ac:spMk id="3" creationId="{5107FCD2-E967-4C11-9C15-A3FB19CBF2D3}"/>
          </ac:spMkLst>
        </pc:spChg>
        <pc:picChg chg="add mod ord modCrop">
          <ac:chgData name="maria elena paniconi" userId="fd500306780f37f8" providerId="LiveId" clId="{A6CB3902-FB98-43E2-9B4B-271A3A14BD61}" dt="2020-11-16T20:20:15.723" v="3133" actId="1076"/>
          <ac:picMkLst>
            <pc:docMk/>
            <pc:sldMk cId="3836581688" sldId="381"/>
            <ac:picMk id="5" creationId="{443B578A-1F80-4533-BFCB-E91E3A1EF62C}"/>
          </ac:picMkLst>
        </pc:picChg>
        <pc:picChg chg="add mod modCrop">
          <ac:chgData name="maria elena paniconi" userId="fd500306780f37f8" providerId="LiveId" clId="{A6CB3902-FB98-43E2-9B4B-271A3A14BD61}" dt="2020-11-16T20:25:48.757" v="3144" actId="14100"/>
          <ac:picMkLst>
            <pc:docMk/>
            <pc:sldMk cId="3836581688" sldId="381"/>
            <ac:picMk id="7" creationId="{CDFAD815-6F3A-431F-B968-C42EFF5FDEC4}"/>
          </ac:picMkLst>
        </pc:picChg>
      </pc:sldChg>
      <pc:sldChg chg="addSp delSp modSp new mod">
        <pc:chgData name="maria elena paniconi" userId="fd500306780f37f8" providerId="LiveId" clId="{A6CB3902-FB98-43E2-9B4B-271A3A14BD61}" dt="2020-11-17T08:11:06.662" v="3937" actId="20577"/>
        <pc:sldMkLst>
          <pc:docMk/>
          <pc:sldMk cId="2035820429" sldId="382"/>
        </pc:sldMkLst>
        <pc:spChg chg="mod">
          <ac:chgData name="maria elena paniconi" userId="fd500306780f37f8" providerId="LiveId" clId="{A6CB3902-FB98-43E2-9B4B-271A3A14BD61}" dt="2020-11-17T08:08:11.193" v="3814" actId="1076"/>
          <ac:spMkLst>
            <pc:docMk/>
            <pc:sldMk cId="2035820429" sldId="382"/>
            <ac:spMk id="2" creationId="{5043017C-261B-465F-89B5-ECD77FC828EC}"/>
          </ac:spMkLst>
        </pc:spChg>
        <pc:spChg chg="mod">
          <ac:chgData name="maria elena paniconi" userId="fd500306780f37f8" providerId="LiveId" clId="{A6CB3902-FB98-43E2-9B4B-271A3A14BD61}" dt="2020-11-17T08:11:06.662" v="3937" actId="20577"/>
          <ac:spMkLst>
            <pc:docMk/>
            <pc:sldMk cId="2035820429" sldId="382"/>
            <ac:spMk id="3" creationId="{36FF13CC-8CFA-4365-A6A2-EA2588D0F6FB}"/>
          </ac:spMkLst>
        </pc:spChg>
        <pc:picChg chg="add del mod">
          <ac:chgData name="maria elena paniconi" userId="fd500306780f37f8" providerId="LiveId" clId="{A6CB3902-FB98-43E2-9B4B-271A3A14BD61}" dt="2020-11-17T08:07:09.963" v="3801"/>
          <ac:picMkLst>
            <pc:docMk/>
            <pc:sldMk cId="2035820429" sldId="382"/>
            <ac:picMk id="1026" creationId="{CFFE572C-C027-4190-BD13-17E26EBA2C43}"/>
          </ac:picMkLst>
        </pc:picChg>
        <pc:picChg chg="add mod">
          <ac:chgData name="maria elena paniconi" userId="fd500306780f37f8" providerId="LiveId" clId="{A6CB3902-FB98-43E2-9B4B-271A3A14BD61}" dt="2020-11-17T08:08:00.636" v="3810" actId="1076"/>
          <ac:picMkLst>
            <pc:docMk/>
            <pc:sldMk cId="2035820429" sldId="382"/>
            <ac:picMk id="1028" creationId="{29B93D34-47AF-4330-A258-725E5B05C5F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967E-0AF8-4E2E-9336-BE2A52F96A53}" type="datetimeFigureOut">
              <a:rPr lang="it-IT" smtClean="0"/>
              <a:t>01/11/2022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5F9D-E520-41D9-915A-A1E6953C608D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23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967E-0AF8-4E2E-9336-BE2A52F96A53}" type="datetimeFigureOut">
              <a:rPr lang="it-IT" smtClean="0"/>
              <a:t>01/11/2022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5F9D-E520-41D9-915A-A1E6953C6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6958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967E-0AF8-4E2E-9336-BE2A52F96A53}" type="datetimeFigureOut">
              <a:rPr lang="it-IT" smtClean="0"/>
              <a:t>01/11/2022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5F9D-E520-41D9-915A-A1E6953C6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17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967E-0AF8-4E2E-9336-BE2A52F96A53}" type="datetimeFigureOut">
              <a:rPr lang="it-IT" smtClean="0"/>
              <a:t>01/11/2022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5F9D-E520-41D9-915A-A1E6953C6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401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967E-0AF8-4E2E-9336-BE2A52F96A53}" type="datetimeFigureOut">
              <a:rPr lang="it-IT" smtClean="0"/>
              <a:t>01/11/2022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5F9D-E520-41D9-915A-A1E6953C608D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944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967E-0AF8-4E2E-9336-BE2A52F96A53}" type="datetimeFigureOut">
              <a:rPr lang="it-IT" smtClean="0"/>
              <a:t>01/11/2022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5F9D-E520-41D9-915A-A1E6953C6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51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967E-0AF8-4E2E-9336-BE2A52F96A53}" type="datetimeFigureOut">
              <a:rPr lang="it-IT" smtClean="0"/>
              <a:t>01/11/2022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5F9D-E520-41D9-915A-A1E6953C6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412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967E-0AF8-4E2E-9336-BE2A52F96A53}" type="datetimeFigureOut">
              <a:rPr lang="it-IT" smtClean="0"/>
              <a:t>01/11/2022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5F9D-E520-41D9-915A-A1E6953C6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2573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967E-0AF8-4E2E-9336-BE2A52F96A53}" type="datetimeFigureOut">
              <a:rPr lang="it-IT" smtClean="0"/>
              <a:t>01/11/2022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5F9D-E520-41D9-915A-A1E6953C6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741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CC3967E-0AF8-4E2E-9336-BE2A52F96A53}" type="datetimeFigureOut">
              <a:rPr lang="it-IT" smtClean="0"/>
              <a:t>01/11/2022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5E5F9D-E520-41D9-915A-A1E6953C6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040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967E-0AF8-4E2E-9336-BE2A52F96A53}" type="datetimeFigureOut">
              <a:rPr lang="it-IT" smtClean="0"/>
              <a:t>01/11/2022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5F9D-E520-41D9-915A-A1E6953C6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515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CC3967E-0AF8-4E2E-9336-BE2A52F96A53}" type="datetimeFigureOut">
              <a:rPr lang="it-IT" smtClean="0"/>
              <a:t>01/11/2022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15E5F9D-E520-41D9-915A-A1E6953C608D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65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651066-8812-4872-8427-9857A0594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5450" y="74421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dirty="0"/>
              <a:t>Poesia della prima fase Abbaside </a:t>
            </a:r>
            <a:br>
              <a:rPr lang="it-IT" dirty="0"/>
            </a:br>
            <a:r>
              <a:rPr lang="it-IT" dirty="0"/>
              <a:t>e poesia mistica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C07DA03-4A0F-4D25-AD67-B816A3B965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2013" y="4954032"/>
            <a:ext cx="6461911" cy="1159755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026" name="Picture 2" descr="Il Diwan di al-Hallaj">
            <a:extLst>
              <a:ext uri="{FF2B5EF4-FFF2-40B4-BE49-F238E27FC236}">
                <a16:creationId xmlns:a16="http://schemas.microsoft.com/office/drawing/2014/main" id="{9255C7CF-A2B6-4F12-A4AC-E13315921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9" y="3381375"/>
            <a:ext cx="5438775" cy="308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113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C148E4-C7BC-4C76-97DE-F79C8202E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0" y="286603"/>
            <a:ext cx="11040270" cy="308201"/>
          </a:xfrm>
        </p:spPr>
        <p:txBody>
          <a:bodyPr>
            <a:noAutofit/>
          </a:bodyPr>
          <a:lstStyle/>
          <a:p>
            <a:r>
              <a:rPr lang="it-IT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Baššār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ibn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Burd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 (m. 784)</a:t>
            </a:r>
            <a:endParaRPr lang="it-IT" sz="1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D32966-6B6D-4DB6-B2B5-98F31EDB3B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C73AC04-677E-414F-A7E3-19D5594F1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789292"/>
            <a:ext cx="4937760" cy="402336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it-IT" sz="1900" dirty="0"/>
              <a:t>Chi sarà messaggero</a:t>
            </a:r>
          </a:p>
          <a:p>
            <a:pPr>
              <a:lnSpc>
                <a:spcPct val="100000"/>
              </a:lnSpc>
            </a:pPr>
            <a:r>
              <a:rPr lang="it-IT" sz="1900" dirty="0"/>
              <a:t>Presso gli arabi tutti</a:t>
            </a:r>
          </a:p>
          <a:p>
            <a:pPr>
              <a:lnSpc>
                <a:spcPct val="100000"/>
              </a:lnSpc>
            </a:pPr>
            <a:r>
              <a:rPr lang="it-IT" sz="1900" dirty="0"/>
              <a:t>Presso i vivi tra loro</a:t>
            </a:r>
          </a:p>
          <a:p>
            <a:pPr>
              <a:lnSpc>
                <a:spcPct val="100000"/>
              </a:lnSpc>
            </a:pPr>
            <a:r>
              <a:rPr lang="it-IT" sz="1900" dirty="0"/>
              <a:t>e tra quanti in terra giacciono,</a:t>
            </a:r>
          </a:p>
          <a:p>
            <a:pPr>
              <a:lnSpc>
                <a:spcPct val="100000"/>
              </a:lnSpc>
            </a:pPr>
            <a:r>
              <a:rPr lang="it-IT" sz="1900" dirty="0"/>
              <a:t>Del fatto ch’io sono di lignaggio</a:t>
            </a:r>
          </a:p>
          <a:p>
            <a:pPr>
              <a:lnSpc>
                <a:spcPct val="100000"/>
              </a:lnSpc>
            </a:pPr>
            <a:r>
              <a:rPr lang="it-IT" sz="1900" dirty="0"/>
              <a:t>Più nobile di quanti ne vantino uno.</a:t>
            </a:r>
          </a:p>
          <a:p>
            <a:pPr>
              <a:lnSpc>
                <a:spcPct val="100000"/>
              </a:lnSpc>
            </a:pPr>
            <a:r>
              <a:rPr lang="it-IT" sz="1900" dirty="0"/>
              <a:t>Mio nonno era </a:t>
            </a:r>
            <a:r>
              <a:rPr lang="it-IT" sz="1900" dirty="0" err="1"/>
              <a:t>Cosroe</a:t>
            </a:r>
            <a:r>
              <a:rPr lang="it-IT" sz="1900" dirty="0"/>
              <a:t>, mio padre </a:t>
            </a:r>
            <a:r>
              <a:rPr lang="it-IT" sz="1900" dirty="0" err="1"/>
              <a:t>Sasān</a:t>
            </a:r>
            <a:endParaRPr lang="it-IT" sz="1900" dirty="0"/>
          </a:p>
          <a:p>
            <a:pPr>
              <a:lnSpc>
                <a:spcPct val="100000"/>
              </a:lnSpc>
            </a:pPr>
            <a:r>
              <a:rPr lang="it-IT" sz="1900" dirty="0"/>
              <a:t>E Cesare m’era zio materno,</a:t>
            </a:r>
          </a:p>
          <a:p>
            <a:pPr>
              <a:lnSpc>
                <a:spcPct val="100000"/>
              </a:lnSpc>
            </a:pPr>
            <a:r>
              <a:rPr lang="it-IT" sz="1900" dirty="0"/>
              <a:t>Se rievoco la mia discendenza.</a:t>
            </a:r>
          </a:p>
          <a:p>
            <a:pPr>
              <a:lnSpc>
                <a:spcPct val="100000"/>
              </a:lnSpc>
            </a:pPr>
            <a:r>
              <a:rPr lang="it-IT" sz="1900" dirty="0"/>
              <a:t>Quanti avi ho, quanti incoronati </a:t>
            </a:r>
          </a:p>
          <a:p>
            <a:pPr>
              <a:lnSpc>
                <a:spcPct val="100000"/>
              </a:lnSpc>
            </a:pPr>
            <a:r>
              <a:rPr lang="it-IT" sz="1900" dirty="0"/>
              <a:t>Assisi fieri allo scranno</a:t>
            </a:r>
          </a:p>
          <a:p>
            <a:pPr>
              <a:lnSpc>
                <a:spcPct val="100000"/>
              </a:lnSpc>
            </a:pPr>
            <a:r>
              <a:rPr lang="it-IT" sz="1900" dirty="0"/>
              <a:t>Le ginocchia piegate a loro rivolte….</a:t>
            </a:r>
          </a:p>
          <a:p>
            <a:pPr marL="0" indent="0">
              <a:lnSpc>
                <a:spcPct val="100000"/>
              </a:lnSpc>
              <a:buNone/>
            </a:pPr>
            <a:endParaRPr lang="it-IT" sz="1900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6D60CBB-C7E2-491C-932F-33F83F199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5334" r="14952" b="6796"/>
          <a:stretch/>
        </p:blipFill>
        <p:spPr>
          <a:xfrm>
            <a:off x="514905" y="594804"/>
            <a:ext cx="5317673" cy="579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07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CF9F5B-998C-4936-8C32-BDF913927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41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sz="4400" b="1" dirty="0"/>
              <a:t>Bashar Ibn </a:t>
            </a:r>
            <a:r>
              <a:rPr lang="it-IT" sz="4400" b="1" dirty="0" err="1"/>
              <a:t>Burd</a:t>
            </a:r>
            <a:r>
              <a:rPr lang="it-IT" sz="4400" b="1" dirty="0"/>
              <a:t> </a:t>
            </a:r>
            <a:br>
              <a:rPr lang="it-IT" sz="4400" b="1" dirty="0"/>
            </a:br>
            <a:r>
              <a:rPr lang="it-IT" sz="4400" b="1" dirty="0"/>
              <a:t>(m. 783)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159812-0699-482C-88F5-EF75C8C76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8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26532F4-9C58-475E-8964-26162C17B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25" t="30667" r="56200" b="25333"/>
          <a:stretch/>
        </p:blipFill>
        <p:spPr>
          <a:xfrm>
            <a:off x="935973" y="1597746"/>
            <a:ext cx="3666744" cy="30175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4F1A666-D589-4EF0-97E5-A86B3A2FB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75" t="14800" r="13750"/>
          <a:stretch/>
        </p:blipFill>
        <p:spPr>
          <a:xfrm>
            <a:off x="5017792" y="844843"/>
            <a:ext cx="3666744" cy="5843016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1AD2354D-2AF7-4C53-9722-EAFF47F948B4}"/>
              </a:ext>
            </a:extLst>
          </p:cNvPr>
          <p:cNvCxnSpPr/>
          <p:nvPr/>
        </p:nvCxnSpPr>
        <p:spPr>
          <a:xfrm flipH="1">
            <a:off x="8052047" y="2263806"/>
            <a:ext cx="1553592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549DD80-B057-48E8-B416-6C7096A0F41E}"/>
              </a:ext>
            </a:extLst>
          </p:cNvPr>
          <p:cNvSpPr txBox="1"/>
          <p:nvPr/>
        </p:nvSpPr>
        <p:spPr>
          <a:xfrm>
            <a:off x="8575829" y="320483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22507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096BEB-4D91-4EAA-815D-240B44A7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Bashshar Ibn </a:t>
            </a:r>
            <a:r>
              <a:rPr lang="it-IT" dirty="0" err="1"/>
              <a:t>Burd</a:t>
            </a:r>
            <a:r>
              <a:rPr lang="it-IT" dirty="0"/>
              <a:t>: similitudini con temi dell’ «amore cortese»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F5A9EC0-5057-4595-B795-65E2D85E5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06" t="16559" r="48767" b="28269"/>
          <a:stretch/>
        </p:blipFill>
        <p:spPr>
          <a:xfrm>
            <a:off x="497149" y="2006354"/>
            <a:ext cx="4741625" cy="4130335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9D1A6D-7174-41D7-A960-81960FD1B102}"/>
              </a:ext>
            </a:extLst>
          </p:cNvPr>
          <p:cNvSpPr txBox="1"/>
          <p:nvPr/>
        </p:nvSpPr>
        <p:spPr>
          <a:xfrm>
            <a:off x="5238774" y="1898249"/>
            <a:ext cx="51579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b="0" i="0" dirty="0">
                <a:solidFill>
                  <a:schemeClr val="tx1"/>
                </a:solidFill>
                <a:effectLst/>
              </a:rPr>
              <a:t>Troviamo elementi in comune con amor cortese, quali </a:t>
            </a:r>
            <a:r>
              <a:rPr lang="it-IT" sz="1800" dirty="0">
                <a:solidFill>
                  <a:schemeClr val="tx1"/>
                </a:solidFill>
              </a:rPr>
              <a:t>ad esempio: </a:t>
            </a:r>
          </a:p>
          <a:p>
            <a:pPr algn="l"/>
            <a:r>
              <a:rPr lang="it-IT" sz="1800" dirty="0">
                <a:solidFill>
                  <a:schemeClr val="tx1"/>
                </a:solidFill>
              </a:rPr>
              <a:t>- il culto della donna, che viene idealizzata e tende al sublime/mistico</a:t>
            </a:r>
          </a:p>
          <a:p>
            <a:pPr algn="l"/>
            <a:r>
              <a:rPr lang="it-IT" sz="1800" dirty="0">
                <a:solidFill>
                  <a:schemeClr val="tx1"/>
                </a:solidFill>
              </a:rPr>
              <a:t>- l’amore necessariamente inappagato</a:t>
            </a:r>
          </a:p>
          <a:p>
            <a:pPr algn="l"/>
            <a:r>
              <a:rPr lang="it-IT" sz="1800" dirty="0">
                <a:solidFill>
                  <a:schemeClr val="tx1"/>
                </a:solidFill>
              </a:rPr>
              <a:t>- la natura segreta dell’amore</a:t>
            </a:r>
          </a:p>
          <a:p>
            <a:pPr algn="l"/>
            <a:r>
              <a:rPr lang="it-IT" sz="1800" dirty="0">
                <a:solidFill>
                  <a:schemeClr val="tx1"/>
                </a:solidFill>
              </a:rPr>
              <a:t>- la fenomenologia dell’amore come «malattia», comportante una serie di </a:t>
            </a:r>
          </a:p>
          <a:p>
            <a:pPr algn="l"/>
            <a:r>
              <a:rPr lang="it-IT" sz="1800" dirty="0">
                <a:solidFill>
                  <a:schemeClr val="tx1"/>
                </a:solidFill>
              </a:rPr>
              <a:t>Sintomatologia (afasia, insonnia, pallore)</a:t>
            </a:r>
            <a:r>
              <a:rPr lang="it-IT" sz="1800" dirty="0">
                <a:solidFill>
                  <a:schemeClr val="accent1"/>
                </a:solidFill>
              </a:rPr>
              <a:t>: origine condivisa tra poesia trobadorica</a:t>
            </a:r>
          </a:p>
          <a:p>
            <a:pPr algn="l"/>
            <a:r>
              <a:rPr lang="it-IT" sz="1800" dirty="0">
                <a:solidFill>
                  <a:schemeClr val="accent1"/>
                </a:solidFill>
              </a:rPr>
              <a:t>E poesia andalusa? (cenni alle ipotesi in campo filologico sui contatti tra poesia cortese e poesia </a:t>
            </a:r>
          </a:p>
          <a:p>
            <a:pPr algn="l"/>
            <a:r>
              <a:rPr lang="it-IT" sz="1800" dirty="0">
                <a:solidFill>
                  <a:schemeClr val="accent1"/>
                </a:solidFill>
              </a:rPr>
              <a:t>araba)</a:t>
            </a:r>
          </a:p>
          <a:p>
            <a:endParaRPr lang="it-IT" dirty="0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6A3DC611-68A2-44B6-9FF7-85C50AC37A79}"/>
              </a:ext>
            </a:extLst>
          </p:cNvPr>
          <p:cNvCxnSpPr/>
          <p:nvPr/>
        </p:nvCxnSpPr>
        <p:spPr>
          <a:xfrm flipH="1">
            <a:off x="3213717" y="4350058"/>
            <a:ext cx="719091" cy="408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562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EF0CCC-85B7-482A-97A6-AE9DC1A9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412" y="336689"/>
            <a:ext cx="10058400" cy="627797"/>
          </a:xfrm>
        </p:spPr>
        <p:txBody>
          <a:bodyPr>
            <a:normAutofit fontScale="90000"/>
          </a:bodyPr>
          <a:lstStyle/>
          <a:p>
            <a:r>
              <a:rPr lang="it-IT" dirty="0"/>
              <a:t>…seguito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3DACBD8-9FAE-4E0A-BBFC-1E2BCF4D4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287" t="12854" r="13060" b="4276"/>
          <a:stretch/>
        </p:blipFill>
        <p:spPr>
          <a:xfrm>
            <a:off x="2420551" y="106532"/>
            <a:ext cx="3328130" cy="6047614"/>
          </a:xfr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374B6178-6670-4088-AE2D-8711EDA58414}"/>
              </a:ext>
            </a:extLst>
          </p:cNvPr>
          <p:cNvCxnSpPr/>
          <p:nvPr/>
        </p:nvCxnSpPr>
        <p:spPr>
          <a:xfrm flipH="1">
            <a:off x="5748681" y="3817398"/>
            <a:ext cx="14688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>
            <a:extLst>
              <a:ext uri="{FF2B5EF4-FFF2-40B4-BE49-F238E27FC236}">
                <a16:creationId xmlns:a16="http://schemas.microsoft.com/office/drawing/2014/main" id="{0768C910-F32F-4555-A60E-9EE8F5310A4D}"/>
              </a:ext>
            </a:extLst>
          </p:cNvPr>
          <p:cNvSpPr/>
          <p:nvPr/>
        </p:nvSpPr>
        <p:spPr>
          <a:xfrm>
            <a:off x="7563775" y="2885242"/>
            <a:ext cx="3391270" cy="2254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L’ amore profano assume </a:t>
            </a:r>
          </a:p>
          <a:p>
            <a:pPr algn="ctr"/>
            <a:r>
              <a:rPr lang="it-IT" dirty="0"/>
              <a:t>Tratti di «amore divino» a causa di una fenomenologia amorosa che</a:t>
            </a:r>
          </a:p>
          <a:p>
            <a:pPr algn="ctr"/>
            <a:r>
              <a:rPr lang="it-IT" dirty="0"/>
              <a:t>deriva dalla concezione dell’amore </a:t>
            </a:r>
            <a:r>
              <a:rPr lang="it-IT" dirty="0" err="1"/>
              <a:t>udhrita</a:t>
            </a:r>
            <a:r>
              <a:rPr lang="it-IT" dirty="0"/>
              <a:t> (amore= malattia) </a:t>
            </a:r>
          </a:p>
        </p:txBody>
      </p:sp>
    </p:spTree>
    <p:extLst>
      <p:ext uri="{BB962C8B-B14F-4D97-AF65-F5344CB8AC3E}">
        <p14:creationId xmlns:p14="http://schemas.microsoft.com/office/powerpoint/2010/main" val="1573716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2EE426-A660-46FB-884B-6D4B4C00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8" y="381739"/>
            <a:ext cx="12192000" cy="885104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latin typeface="+mn-lt"/>
              </a:rPr>
              <a:t>La concezione amorosa in </a:t>
            </a:r>
            <a:r>
              <a:rPr lang="it-IT" sz="4000" dirty="0" err="1">
                <a:latin typeface="+mn-lt"/>
              </a:rPr>
              <a:t>Burd</a:t>
            </a:r>
            <a:r>
              <a:rPr lang="it-IT" sz="4000" dirty="0">
                <a:latin typeface="+mn-lt"/>
              </a:rPr>
              <a:t>/Ibn </a:t>
            </a:r>
            <a:r>
              <a:rPr lang="it-IT" sz="4000" dirty="0" err="1">
                <a:latin typeface="+mn-lt"/>
              </a:rPr>
              <a:t>A</a:t>
            </a:r>
            <a:r>
              <a:rPr lang="it-IT" sz="4000" dirty="0" err="1">
                <a:latin typeface="+mn-lt"/>
                <a:cs typeface="Times New Roman" panose="02020603050405020304" pitchFamily="18" charset="0"/>
              </a:rPr>
              <a:t>ḥnaf</a:t>
            </a:r>
            <a:r>
              <a:rPr lang="it-IT" sz="4000" dirty="0">
                <a:latin typeface="+mn-lt"/>
                <a:cs typeface="Times New Roman" panose="02020603050405020304" pitchFamily="18" charset="0"/>
              </a:rPr>
              <a:t>: ripresa parziale</a:t>
            </a:r>
            <a:br>
              <a:rPr lang="it-IT" sz="4000" dirty="0">
                <a:latin typeface="+mn-lt"/>
                <a:cs typeface="Times New Roman" panose="02020603050405020304" pitchFamily="18" charset="0"/>
              </a:rPr>
            </a:br>
            <a:r>
              <a:rPr lang="it-IT" sz="4000" dirty="0">
                <a:latin typeface="+mn-lt"/>
                <a:cs typeface="Times New Roman" panose="02020603050405020304" pitchFamily="18" charset="0"/>
              </a:rPr>
              <a:t>dei temi dell’amore </a:t>
            </a:r>
            <a:r>
              <a:rPr lang="it-IT" sz="4000" dirty="0" err="1">
                <a:latin typeface="+mn-lt"/>
                <a:cs typeface="Times New Roman" panose="02020603050405020304" pitchFamily="18" charset="0"/>
              </a:rPr>
              <a:t>udhrita</a:t>
            </a:r>
            <a:r>
              <a:rPr lang="it-IT" sz="4000" dirty="0">
                <a:latin typeface="+mn-lt"/>
                <a:cs typeface="Times New Roman" panose="02020603050405020304" pitchFamily="18" charset="0"/>
              </a:rPr>
              <a:t> con alcune </a:t>
            </a:r>
            <a:r>
              <a:rPr lang="it-IT" sz="4000" dirty="0" err="1">
                <a:latin typeface="+mn-lt"/>
                <a:cs typeface="Times New Roman" panose="02020603050405020304" pitchFamily="18" charset="0"/>
              </a:rPr>
              <a:t>differenzey</a:t>
            </a:r>
            <a:endParaRPr lang="it-IT" sz="4000" dirty="0"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D2138D-B467-4747-9BC0-14792F334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 la donna menzionata nella poesia è socialmente posta a un livello sociale più alto</a:t>
            </a:r>
          </a:p>
          <a:p>
            <a:pPr marL="0" indent="0">
              <a:buNone/>
            </a:pPr>
            <a:endParaRPr lang="it-IT" dirty="0"/>
          </a:p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Non intervengono più i contrasti delle famiglie di appartenenza a separare gli amanti, ma è la natura del sentimento e l’atteggiamento della donna che ne decreta la natura «platonica»</a:t>
            </a:r>
          </a:p>
          <a:p>
            <a:pPr marL="0" indent="0">
              <a:buNone/>
            </a:pPr>
            <a:endParaRPr lang="it-IT" dirty="0"/>
          </a:p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L’amore, che prende spesso la forma di patimento, sofferenza interiore e fisica,  è un sentimento puro/ purificante</a:t>
            </a:r>
          </a:p>
          <a:p>
            <a:pPr marL="0" indent="0">
              <a:buNone/>
            </a:pPr>
            <a:endParaRPr lang="it-IT" dirty="0"/>
          </a:p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La donna ha qualità che sfiorano il divino </a:t>
            </a:r>
          </a:p>
        </p:txBody>
      </p:sp>
    </p:spTree>
    <p:extLst>
      <p:ext uri="{BB962C8B-B14F-4D97-AF65-F5344CB8AC3E}">
        <p14:creationId xmlns:p14="http://schemas.microsoft.com/office/powerpoint/2010/main" val="3301731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983324-7733-433F-A037-6EA3FB3D0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b="1" dirty="0">
                <a:latin typeface="Calibri" panose="020F0502020204030204" pitchFamily="34" charset="0"/>
                <a:cs typeface="Calibri" panose="020F0502020204030204" pitchFamily="34" charset="0"/>
              </a:rPr>
              <a:t>al-‘</a:t>
            </a:r>
            <a:r>
              <a:rPr lang="it-IT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Abbās</a:t>
            </a:r>
            <a:r>
              <a:rPr lang="it-IT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ibn</a:t>
            </a:r>
            <a:r>
              <a:rPr lang="it-IT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Aḥnaf</a:t>
            </a:r>
            <a:r>
              <a:rPr lang="it-IT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b="1" dirty="0">
                <a:latin typeface="Calibri" panose="020F0502020204030204" pitchFamily="34" charset="0"/>
                <a:cs typeface="Calibri" panose="020F0502020204030204" pitchFamily="34" charset="0"/>
              </a:rPr>
              <a:t>(750-808) </a:t>
            </a:r>
            <a:br>
              <a:rPr lang="it-IT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F6A5C2-9F84-4CCD-9E1E-21BF59B86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95" y="1845734"/>
            <a:ext cx="10756185" cy="4448534"/>
          </a:xfrm>
        </p:spPr>
        <p:txBody>
          <a:bodyPr>
            <a:normAutofit/>
          </a:bodyPr>
          <a:lstStyle/>
          <a:p>
            <a:pPr algn="l"/>
            <a:r>
              <a:rPr lang="it-IT" sz="2100" dirty="0">
                <a:solidFill>
                  <a:schemeClr val="tx1"/>
                </a:solidFill>
              </a:rPr>
              <a:t>Di origine mesopotamica, è un poeta legato al genere del </a:t>
            </a:r>
            <a:r>
              <a:rPr lang="it-IT" sz="2100" i="1" dirty="0" err="1">
                <a:solidFill>
                  <a:schemeClr val="tx1"/>
                </a:solidFill>
              </a:rPr>
              <a:t>ghazal</a:t>
            </a:r>
            <a:r>
              <a:rPr lang="it-IT" sz="2100" i="1" dirty="0">
                <a:solidFill>
                  <a:schemeClr val="tx1"/>
                </a:solidFill>
              </a:rPr>
              <a:t> in cui l’autore esprime  un sentimento intenso, vincolante.</a:t>
            </a:r>
          </a:p>
          <a:p>
            <a:pPr algn="l"/>
            <a:r>
              <a:rPr lang="it-IT" sz="2100" dirty="0">
                <a:solidFill>
                  <a:schemeClr val="tx1"/>
                </a:solidFill>
              </a:rPr>
              <a:t>Dovette il suo successo al califfo </a:t>
            </a:r>
            <a:r>
              <a:rPr lang="it-IT" sz="2100" dirty="0" err="1">
                <a:solidFill>
                  <a:schemeClr val="tx1"/>
                </a:solidFill>
              </a:rPr>
              <a:t>Harun</a:t>
            </a:r>
            <a:r>
              <a:rPr lang="it-IT" sz="2100" dirty="0">
                <a:solidFill>
                  <a:schemeClr val="tx1"/>
                </a:solidFill>
              </a:rPr>
              <a:t> al-Rachid, che gli garantì agio e successo e forse, secondo alcune tradizioni, lo portò con sé nelle campagne militari in Armenia e </a:t>
            </a:r>
            <a:r>
              <a:rPr lang="it-IT" sz="2100" dirty="0" err="1">
                <a:solidFill>
                  <a:schemeClr val="tx1"/>
                </a:solidFill>
              </a:rPr>
              <a:t>Khorasan</a:t>
            </a:r>
            <a:r>
              <a:rPr lang="it-IT" sz="2100" dirty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</a:rPr>
              <a:t>Anche in lui ravvisabili elementi condivisi con l’immaginario</a:t>
            </a:r>
          </a:p>
          <a:p>
            <a:pPr algn="l"/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</a:rPr>
              <a:t>E i temi dell’amor cortese. </a:t>
            </a:r>
            <a:endParaRPr lang="it-IT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it-IT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DA8FB5-0918-431E-94DB-7BDE6F0C1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868" y="391990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06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5D9024-A7E5-4F9A-83D3-FB58BF5A9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512387"/>
          </a:xfrm>
        </p:spPr>
        <p:txBody>
          <a:bodyPr>
            <a:normAutofit/>
          </a:bodyPr>
          <a:lstStyle/>
          <a:p>
            <a:pPr algn="r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al-‘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Abbās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ibn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Aḥnaf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(750-808)</a:t>
            </a:r>
            <a:endParaRPr lang="it-IT" sz="2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E406D9-028C-4C5A-836C-EC900ECEC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94" y="1118587"/>
            <a:ext cx="5530788" cy="6001305"/>
          </a:xfrm>
        </p:spPr>
        <p:txBody>
          <a:bodyPr>
            <a:normAutofit/>
          </a:bodyPr>
          <a:lstStyle/>
          <a:p>
            <a:pPr algn="r"/>
            <a:r>
              <a:rPr lang="ar-AE" b="0" i="0" dirty="0">
                <a:solidFill>
                  <a:srgbClr val="333333"/>
                </a:solidFill>
                <a:effectLst/>
                <a:latin typeface="Greta"/>
              </a:rPr>
              <a:t>بَـخِـلَت عَـلَيَّ أَمـيـرَتـي بِـكِـتـابِهـا</a:t>
            </a:r>
          </a:p>
          <a:p>
            <a:pPr algn="l"/>
            <a:r>
              <a:rPr lang="ar-AE" b="0" i="0" dirty="0">
                <a:solidFill>
                  <a:srgbClr val="333333"/>
                </a:solidFill>
                <a:effectLst/>
                <a:latin typeface="Greta"/>
              </a:rPr>
              <a:t>وَتَــبَــذَّلَت بِــصُــدودِهـا وَحِـجـابِهـا</a:t>
            </a:r>
          </a:p>
          <a:p>
            <a:pPr algn="r"/>
            <a:r>
              <a:rPr lang="ar-AE" b="0" i="0" dirty="0">
                <a:solidFill>
                  <a:srgbClr val="333333"/>
                </a:solidFill>
                <a:effectLst/>
                <a:latin typeface="Greta"/>
              </a:rPr>
              <a:t>فَـالنَـفـسُ فـي كُرَبِ الهَوى مَغمورَةٌ</a:t>
            </a:r>
          </a:p>
          <a:p>
            <a:pPr algn="l"/>
            <a:r>
              <a:rPr lang="ar-AE" b="0" i="0" dirty="0">
                <a:solidFill>
                  <a:srgbClr val="333333"/>
                </a:solidFill>
                <a:effectLst/>
                <a:latin typeface="Greta"/>
              </a:rPr>
              <a:t>وَالعَـيـنُ مـا تَـنـفَـكُّ مِن تَسكابِها</a:t>
            </a:r>
          </a:p>
          <a:p>
            <a:pPr algn="r"/>
            <a:r>
              <a:rPr lang="ar-AE" b="0" i="0" dirty="0">
                <a:solidFill>
                  <a:srgbClr val="333333"/>
                </a:solidFill>
                <a:effectLst/>
                <a:latin typeface="Greta"/>
              </a:rPr>
              <a:t>حَــتّــى مَـتـى فـي كُـلِّ يَـومٍ سَـخـطَـةٌ</a:t>
            </a:r>
          </a:p>
          <a:p>
            <a:pPr algn="l"/>
            <a:r>
              <a:rPr lang="ar-AE" b="0" i="0" dirty="0">
                <a:solidFill>
                  <a:srgbClr val="333333"/>
                </a:solidFill>
                <a:effectLst/>
                <a:latin typeface="Greta"/>
              </a:rPr>
              <a:t>قَـد ذُبـتُ مِـن سَـخَـطـاتِها وَعِتابِها</a:t>
            </a:r>
          </a:p>
          <a:p>
            <a:pPr algn="r"/>
            <a:r>
              <a:rPr lang="ar-AE" b="0" i="0" dirty="0">
                <a:solidFill>
                  <a:srgbClr val="333333"/>
                </a:solidFill>
                <a:effectLst/>
                <a:latin typeface="Greta"/>
              </a:rPr>
              <a:t>أَخَــذَت مَــجــامِــعَ قَــلبِهِ وَتَـحَـوَّلَت</a:t>
            </a:r>
          </a:p>
          <a:p>
            <a:pPr algn="l"/>
            <a:r>
              <a:rPr lang="ar-AE" b="0" i="0" dirty="0">
                <a:solidFill>
                  <a:srgbClr val="333333"/>
                </a:solidFill>
                <a:effectLst/>
                <a:latin typeface="Greta"/>
              </a:rPr>
              <a:t>عَـنـهُ فَـيـا لَكَ هـائِمـاً بِـشِـعابِها</a:t>
            </a:r>
          </a:p>
          <a:p>
            <a:pPr algn="r"/>
            <a:r>
              <a:rPr lang="ar-AE" b="0" i="0" dirty="0">
                <a:solidFill>
                  <a:srgbClr val="333333"/>
                </a:solidFill>
                <a:effectLst/>
                <a:latin typeface="Greta"/>
              </a:rPr>
              <a:t>ماذا لَقيتُ مِنَ الهَوى وَيحَ الهَوى</a:t>
            </a:r>
          </a:p>
          <a:p>
            <a:pPr algn="l"/>
            <a:r>
              <a:rPr lang="ar-AE" b="0" i="0" dirty="0">
                <a:solidFill>
                  <a:srgbClr val="333333"/>
                </a:solidFill>
                <a:effectLst/>
                <a:latin typeface="Greta"/>
              </a:rPr>
              <a:t>لَو أَنَّ نَـفـسـي فـي يَدَيهِ رَمى بِها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3FF541A-CDF0-4C33-9FF0-BDC8E0CBDE49}"/>
              </a:ext>
            </a:extLst>
          </p:cNvPr>
          <p:cNvSpPr txBox="1"/>
          <p:nvPr/>
        </p:nvSpPr>
        <p:spPr>
          <a:xfrm>
            <a:off x="6587231" y="2041864"/>
            <a:ext cx="43056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mia principessa è avara di lettere</a:t>
            </a:r>
          </a:p>
          <a:p>
            <a:r>
              <a:rPr lang="it-IT" dirty="0"/>
              <a:t>Si sottrae sdegnosa alla vista</a:t>
            </a:r>
          </a:p>
          <a:p>
            <a:r>
              <a:rPr lang="it-IT" dirty="0"/>
              <a:t>La mia anima annega nel dolore del desiderio</a:t>
            </a:r>
          </a:p>
          <a:p>
            <a:r>
              <a:rPr lang="it-IT" dirty="0"/>
              <a:t>E l’occhio non interrompe il suo pianto</a:t>
            </a:r>
          </a:p>
          <a:p>
            <a:r>
              <a:rPr lang="it-IT" dirty="0"/>
              <a:t>Fino a quando resterà arrabbiata?</a:t>
            </a:r>
          </a:p>
          <a:p>
            <a:r>
              <a:rPr lang="it-IT" dirty="0"/>
              <a:t>Mi hanno spento la sua rabbia, il suo biasimo,</a:t>
            </a:r>
          </a:p>
          <a:p>
            <a:r>
              <a:rPr lang="it-IT" dirty="0"/>
              <a:t>Lei ti ha preso il cuore e ti ha reso mendicante.</a:t>
            </a:r>
          </a:p>
          <a:p>
            <a:r>
              <a:rPr lang="it-IT" dirty="0"/>
              <a:t>Così tanto ho sopportato per amore. Guai all’amore]</a:t>
            </a:r>
          </a:p>
          <a:p>
            <a:r>
              <a:rPr lang="it-IT" dirty="0"/>
              <a:t>Se l’amore avesse mani, mi porterebbe via l’anima</a:t>
            </a:r>
          </a:p>
        </p:txBody>
      </p:sp>
    </p:spTree>
    <p:extLst>
      <p:ext uri="{BB962C8B-B14F-4D97-AF65-F5344CB8AC3E}">
        <p14:creationId xmlns:p14="http://schemas.microsoft.com/office/powerpoint/2010/main" val="2638441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C70DEA-AA77-4B32-A6A7-7F750F979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b="1" dirty="0">
                <a:latin typeface="Calibri" panose="020F0502020204030204" pitchFamily="34" charset="0"/>
                <a:cs typeface="Calibri" panose="020F0502020204030204" pitchFamily="34" charset="0"/>
              </a:rPr>
              <a:t>al-‘</a:t>
            </a:r>
            <a:r>
              <a:rPr lang="it-IT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Abbās</a:t>
            </a:r>
            <a:r>
              <a:rPr lang="it-IT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ibn</a:t>
            </a:r>
            <a:r>
              <a:rPr lang="it-IT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Aḥnaf</a:t>
            </a:r>
            <a:r>
              <a:rPr lang="it-IT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b="1" dirty="0">
                <a:latin typeface="Calibri" panose="020F0502020204030204" pitchFamily="34" charset="0"/>
                <a:cs typeface="Calibri" panose="020F0502020204030204" pitchFamily="34" charset="0"/>
              </a:rPr>
              <a:t>(750-808) </a:t>
            </a:r>
            <a:br>
              <a:rPr lang="it-IT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A43C03F-17FF-4423-BE87-AB961D40A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894" t="16870" r="10968" b="28853"/>
          <a:stretch/>
        </p:blipFill>
        <p:spPr>
          <a:xfrm>
            <a:off x="1260629" y="1650297"/>
            <a:ext cx="6427435" cy="5145405"/>
          </a:xfrm>
        </p:spPr>
      </p:pic>
    </p:spTree>
    <p:extLst>
      <p:ext uri="{BB962C8B-B14F-4D97-AF65-F5344CB8AC3E}">
        <p14:creationId xmlns:p14="http://schemas.microsoft.com/office/powerpoint/2010/main" val="2266914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0FD19B-DCF4-4A9E-B74B-99361E37B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59970"/>
            <a:ext cx="10058400" cy="1450757"/>
          </a:xfrm>
        </p:spPr>
        <p:txBody>
          <a:bodyPr/>
          <a:lstStyle/>
          <a:p>
            <a:r>
              <a:rPr lang="it-IT" b="1" dirty="0"/>
              <a:t>Abu </a:t>
            </a:r>
            <a:r>
              <a:rPr lang="it-IT" b="1" dirty="0" err="1"/>
              <a:t>Nuwas</a:t>
            </a:r>
            <a:r>
              <a:rPr lang="it-IT" b="1" dirty="0"/>
              <a:t> </a:t>
            </a:r>
            <a:r>
              <a:rPr lang="it-IT" dirty="0"/>
              <a:t>(Ahvaz 756 – Baghdad 815)   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CF77125-B00E-4ED0-85AD-5D93FFAF2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sz="2200" b="0" i="0" dirty="0">
                <a:solidFill>
                  <a:srgbClr val="202122"/>
                </a:solidFill>
                <a:effectLst/>
              </a:rPr>
              <a:t> </a:t>
            </a:r>
            <a:r>
              <a:rPr lang="it-IT" sz="2200" b="0" i="0" dirty="0" err="1">
                <a:solidFill>
                  <a:srgbClr val="202122"/>
                </a:solidFill>
                <a:effectLst/>
              </a:rPr>
              <a:t>Abū</a:t>
            </a:r>
            <a:r>
              <a:rPr lang="it-IT" sz="2200" b="0" i="0" dirty="0">
                <a:solidFill>
                  <a:srgbClr val="202122"/>
                </a:solidFill>
                <a:effectLst/>
              </a:rPr>
              <a:t> </a:t>
            </a:r>
            <a:r>
              <a:rPr lang="it-IT" sz="2200" b="0" i="0" dirty="0" err="1">
                <a:solidFill>
                  <a:srgbClr val="202122"/>
                </a:solidFill>
                <a:effectLst/>
              </a:rPr>
              <a:t>Nuwās</a:t>
            </a:r>
            <a:r>
              <a:rPr lang="it-IT" sz="2200" b="0" i="0" dirty="0">
                <a:solidFill>
                  <a:srgbClr val="202122"/>
                </a:solidFill>
                <a:effectLst/>
              </a:rPr>
              <a:t> (</a:t>
            </a:r>
            <a:r>
              <a:rPr lang="it-IT" sz="2200" b="0" i="0" dirty="0" err="1">
                <a:solidFill>
                  <a:srgbClr val="202122"/>
                </a:solidFill>
                <a:effectLst/>
              </a:rPr>
              <a:t>laqab</a:t>
            </a:r>
            <a:r>
              <a:rPr lang="it-IT" sz="2200" b="0" i="0" dirty="0">
                <a:solidFill>
                  <a:srgbClr val="202122"/>
                </a:solidFill>
                <a:effectLst/>
              </a:rPr>
              <a:t> che significa </a:t>
            </a:r>
            <a:r>
              <a:rPr lang="it-IT" sz="2200" b="0" i="1" dirty="0">
                <a:solidFill>
                  <a:srgbClr val="202122"/>
                </a:solidFill>
                <a:effectLst/>
              </a:rPr>
              <a:t>«</a:t>
            </a:r>
            <a:r>
              <a:rPr lang="it-IT" sz="2200" i="1" dirty="0">
                <a:solidFill>
                  <a:srgbClr val="202122"/>
                </a:solidFill>
              </a:rPr>
              <a:t>colui dai boccoli», </a:t>
            </a:r>
            <a:r>
              <a:rPr lang="it-IT" sz="2200" dirty="0">
                <a:solidFill>
                  <a:srgbClr val="202122"/>
                </a:solidFill>
              </a:rPr>
              <a:t>il vero nome era </a:t>
            </a:r>
            <a:r>
              <a:rPr lang="it-IT" sz="2200" b="0" i="0" dirty="0">
                <a:solidFill>
                  <a:srgbClr val="202122"/>
                </a:solidFill>
                <a:effectLst/>
              </a:rPr>
              <a:t>al-Hasan </a:t>
            </a:r>
            <a:r>
              <a:rPr lang="it-IT" sz="2200" b="0" i="0" dirty="0" err="1">
                <a:solidFill>
                  <a:srgbClr val="202122"/>
                </a:solidFill>
                <a:effectLst/>
              </a:rPr>
              <a:t>ibn</a:t>
            </a:r>
            <a:r>
              <a:rPr lang="it-IT" sz="2200" b="0" i="0" dirty="0">
                <a:solidFill>
                  <a:srgbClr val="202122"/>
                </a:solidFill>
                <a:effectLst/>
              </a:rPr>
              <a:t> </a:t>
            </a:r>
            <a:r>
              <a:rPr lang="it-IT" sz="2200" b="0" i="0" dirty="0" err="1">
                <a:solidFill>
                  <a:srgbClr val="202122"/>
                </a:solidFill>
                <a:effectLst/>
              </a:rPr>
              <a:t>Hāni</a:t>
            </a:r>
            <a:r>
              <a:rPr lang="it-IT" sz="2200" b="0" i="0" dirty="0">
                <a:solidFill>
                  <a:srgbClr val="202122"/>
                </a:solidFill>
                <a:effectLst/>
              </a:rPr>
              <a:t>’) si distinse per i temi erotici e bacchici. La leggenda lo vuole intimo di </a:t>
            </a:r>
            <a:r>
              <a:rPr lang="it-IT" sz="2200" b="0" i="0" dirty="0" err="1">
                <a:solidFill>
                  <a:srgbClr val="202122"/>
                </a:solidFill>
                <a:effectLst/>
              </a:rPr>
              <a:t>Harūn</a:t>
            </a:r>
            <a:r>
              <a:rPr lang="it-IT" sz="2200" b="0" i="0" dirty="0">
                <a:solidFill>
                  <a:srgbClr val="202122"/>
                </a:solidFill>
                <a:effectLst/>
              </a:rPr>
              <a:t> al-Rachid (compare come personaggio de </a:t>
            </a:r>
            <a:r>
              <a:rPr lang="it-IT" sz="2200" b="0" i="1" dirty="0">
                <a:solidFill>
                  <a:srgbClr val="202122"/>
                </a:solidFill>
                <a:effectLst/>
              </a:rPr>
              <a:t>Le Mille e una notte</a:t>
            </a:r>
            <a:r>
              <a:rPr lang="it-IT" sz="2200" b="0" i="0" dirty="0">
                <a:solidFill>
                  <a:srgbClr val="202122"/>
                </a:solidFill>
                <a:effectLst/>
              </a:rPr>
              <a:t>). In realtà fu legato ai </a:t>
            </a:r>
            <a:r>
              <a:rPr lang="it-IT" sz="2200" b="0" i="0" dirty="0" err="1">
                <a:solidFill>
                  <a:srgbClr val="202122"/>
                </a:solidFill>
                <a:effectLst/>
              </a:rPr>
              <a:t>visìr</a:t>
            </a:r>
            <a:r>
              <a:rPr lang="it-IT" sz="2200" b="0" i="0" dirty="0">
                <a:solidFill>
                  <a:srgbClr val="202122"/>
                </a:solidFill>
                <a:effectLst/>
              </a:rPr>
              <a:t> dei </a:t>
            </a:r>
            <a:r>
              <a:rPr lang="it-IT" sz="2200" b="0" i="0" dirty="0" err="1">
                <a:solidFill>
                  <a:srgbClr val="202122"/>
                </a:solidFill>
                <a:effectLst/>
              </a:rPr>
              <a:t>Barmecidi</a:t>
            </a:r>
            <a:r>
              <a:rPr lang="it-IT" sz="2200" b="0" i="0" dirty="0">
                <a:solidFill>
                  <a:srgbClr val="202122"/>
                </a:solidFill>
                <a:effectLst/>
              </a:rPr>
              <a:t> prima, e in seguito al-</a:t>
            </a:r>
            <a:r>
              <a:rPr lang="it-IT" sz="2200" b="0" i="0" dirty="0" err="1">
                <a:solidFill>
                  <a:srgbClr val="202122"/>
                </a:solidFill>
                <a:effectLst/>
              </a:rPr>
              <a:t>Amìn</a:t>
            </a:r>
            <a:r>
              <a:rPr lang="it-IT" sz="2200" b="0" i="0" dirty="0">
                <a:solidFill>
                  <a:srgbClr val="202122"/>
                </a:solidFill>
                <a:effectLst/>
              </a:rPr>
              <a:t>, figlio di </a:t>
            </a:r>
            <a:r>
              <a:rPr lang="it-IT" sz="2200" b="0" i="0" dirty="0" err="1">
                <a:solidFill>
                  <a:srgbClr val="202122"/>
                </a:solidFill>
                <a:effectLst/>
              </a:rPr>
              <a:t>Harùn</a:t>
            </a:r>
            <a:r>
              <a:rPr lang="it-IT" sz="2200" b="0" i="0" dirty="0">
                <a:solidFill>
                  <a:srgbClr val="202122"/>
                </a:solidFill>
                <a:effectLst/>
              </a:rPr>
              <a:t> e suo compagno di vita libertina (Amaldi, 89).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rgbClr val="202122"/>
                </a:solidFill>
              </a:rPr>
              <a:t>Nato da madre persiana e padre arabo in territorio iranico crebbe a Bassora dove </a:t>
            </a:r>
            <a:r>
              <a:rPr lang="it-IT" sz="2200" dirty="0" err="1">
                <a:solidFill>
                  <a:srgbClr val="202122"/>
                </a:solidFill>
              </a:rPr>
              <a:t>diventà</a:t>
            </a:r>
            <a:r>
              <a:rPr lang="it-IT" sz="2200" dirty="0">
                <a:solidFill>
                  <a:srgbClr val="202122"/>
                </a:solidFill>
              </a:rPr>
              <a:t> </a:t>
            </a:r>
            <a:r>
              <a:rPr lang="it-IT" sz="2200" dirty="0" err="1">
                <a:solidFill>
                  <a:srgbClr val="202122"/>
                </a:solidFill>
              </a:rPr>
              <a:t>rāwī</a:t>
            </a:r>
            <a:r>
              <a:rPr lang="it-IT" sz="2200" dirty="0">
                <a:solidFill>
                  <a:srgbClr val="202122"/>
                </a:solidFill>
              </a:rPr>
              <a:t> </a:t>
            </a:r>
            <a:r>
              <a:rPr lang="it-IT" sz="2200" b="0" i="0" dirty="0">
                <a:solidFill>
                  <a:srgbClr val="202122"/>
                </a:solidFill>
                <a:effectLst/>
              </a:rPr>
              <a:t>di </a:t>
            </a:r>
            <a:r>
              <a:rPr lang="it-IT" sz="2200" b="0" i="0" dirty="0" err="1">
                <a:solidFill>
                  <a:srgbClr val="202122"/>
                </a:solidFill>
                <a:effectLst/>
              </a:rPr>
              <a:t>Khalaf</a:t>
            </a:r>
            <a:r>
              <a:rPr lang="it-IT" sz="2200" b="0" i="0" dirty="0">
                <a:solidFill>
                  <a:srgbClr val="202122"/>
                </a:solidFill>
                <a:effectLst/>
              </a:rPr>
              <a:t> al-</a:t>
            </a:r>
            <a:r>
              <a:rPr lang="it-IT" sz="2200" b="0" i="0" dirty="0" err="1">
                <a:solidFill>
                  <a:srgbClr val="202122"/>
                </a:solidFill>
                <a:effectLst/>
              </a:rPr>
              <a:t>Ahmar</a:t>
            </a:r>
            <a:r>
              <a:rPr lang="it-IT" sz="2200" b="0" i="0" dirty="0">
                <a:solidFill>
                  <a:srgbClr val="202122"/>
                </a:solidFill>
                <a:effectLst/>
              </a:rPr>
              <a:t> (733-796), viaggiò in seguito a </a:t>
            </a:r>
            <a:r>
              <a:rPr lang="it-IT" sz="2200" b="0" i="0" dirty="0" err="1">
                <a:solidFill>
                  <a:srgbClr val="202122"/>
                </a:solidFill>
                <a:effectLst/>
              </a:rPr>
              <a:t>Kufa</a:t>
            </a:r>
            <a:r>
              <a:rPr lang="it-IT" sz="2200" b="0" i="0" dirty="0">
                <a:solidFill>
                  <a:srgbClr val="202122"/>
                </a:solidFill>
                <a:effectLst/>
              </a:rPr>
              <a:t> fino a stabilirsi a Baghdad.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200" dirty="0"/>
              <a:t>denominato spesso «poeta libertino», vive una «vita di corte e di bohème» (</a:t>
            </a:r>
            <a:r>
              <a:rPr lang="it-IT" sz="2200" dirty="0" err="1"/>
              <a:t>Monteil</a:t>
            </a:r>
            <a:r>
              <a:rPr lang="it-IT" sz="2200" dirty="0"/>
              <a:t>, p. 23) , alla corte di al-</a:t>
            </a:r>
            <a:r>
              <a:rPr lang="it-IT" sz="2200" dirty="0" err="1"/>
              <a:t>Amin</a:t>
            </a:r>
            <a:r>
              <a:rPr lang="it-IT" sz="2200" dirty="0"/>
              <a:t> (dove Abu </a:t>
            </a:r>
            <a:r>
              <a:rPr lang="it-IT" sz="2200" dirty="0" err="1"/>
              <a:t>Nuwas</a:t>
            </a:r>
            <a:r>
              <a:rPr lang="it-IT" sz="2200" dirty="0"/>
              <a:t> pratica la caccia, compone poesia bacchica, tra gli altri generi, e frequenta giovani schiavi persiani), cui pone fine l’assassinio del califfo da parte di al-</a:t>
            </a:r>
            <a:r>
              <a:rPr lang="it-IT" sz="2200" dirty="0" err="1"/>
              <a:t>Ma’mùn</a:t>
            </a:r>
            <a:r>
              <a:rPr lang="it-IT" sz="2200" dirty="0"/>
              <a:t> nell’813. Dopo due anni, lo stesso poeta muore all’età di 52 anni circa.</a:t>
            </a:r>
          </a:p>
          <a:p>
            <a:pPr>
              <a:buFont typeface="Wingdings" panose="05000000000000000000" pitchFamily="2" charset="2"/>
              <a:buChar char="§"/>
            </a:pPr>
            <a:endParaRPr lang="it-IT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9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B12493-AACE-455C-89CF-7E54CE0D9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Generi in cui si espresse Abu </a:t>
            </a:r>
            <a:r>
              <a:rPr lang="it-IT" dirty="0" err="1"/>
              <a:t>Nuwas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367B54-CE73-4536-B6C5-1726315F4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472267"/>
            <a:ext cx="10058400" cy="4023360"/>
          </a:xfrm>
        </p:spPr>
        <p:txBody>
          <a:bodyPr/>
          <a:lstStyle/>
          <a:p>
            <a:r>
              <a:rPr lang="it-IT" dirty="0"/>
              <a:t>-  </a:t>
            </a:r>
            <a:r>
              <a:rPr lang="it-IT" dirty="0">
                <a:solidFill>
                  <a:schemeClr val="tx1"/>
                </a:solidFill>
              </a:rPr>
              <a:t>fu il primo a comporre </a:t>
            </a:r>
            <a:r>
              <a:rPr lang="it-IT" u="sng" dirty="0">
                <a:solidFill>
                  <a:schemeClr val="tx1"/>
                </a:solidFill>
              </a:rPr>
              <a:t>poesia omoerotica</a:t>
            </a:r>
            <a:r>
              <a:rPr lang="it-IT" dirty="0">
                <a:solidFill>
                  <a:schemeClr val="tx1"/>
                </a:solidFill>
              </a:rPr>
              <a:t>: frequente è il tema del biasimo che lo spinge ancor più nel suo comportamento. Caratteristica la caratterizzazione «ambigua» dell’efebo androgino o della </a:t>
            </a:r>
            <a:r>
              <a:rPr lang="it-IT" i="1" dirty="0">
                <a:solidFill>
                  <a:schemeClr val="tx1"/>
                </a:solidFill>
              </a:rPr>
              <a:t>garçonne</a:t>
            </a:r>
            <a:r>
              <a:rPr lang="it-IT" dirty="0">
                <a:solidFill>
                  <a:schemeClr val="tx1"/>
                </a:solidFill>
              </a:rPr>
              <a:t>.</a:t>
            </a:r>
          </a:p>
          <a:p>
            <a:r>
              <a:rPr lang="it-IT" dirty="0">
                <a:solidFill>
                  <a:schemeClr val="tx1"/>
                </a:solidFill>
              </a:rPr>
              <a:t>- compone anche versi «mistici» in cui chiede perdono a Dio</a:t>
            </a:r>
          </a:p>
          <a:p>
            <a:r>
              <a:rPr lang="it-IT" dirty="0">
                <a:solidFill>
                  <a:schemeClr val="tx1"/>
                </a:solidFill>
              </a:rPr>
              <a:t>- compone </a:t>
            </a:r>
            <a:r>
              <a:rPr lang="it-IT" u="sng" dirty="0">
                <a:solidFill>
                  <a:schemeClr val="tx1"/>
                </a:solidFill>
              </a:rPr>
              <a:t>panegirici e satire</a:t>
            </a:r>
            <a:r>
              <a:rPr lang="it-IT" dirty="0">
                <a:solidFill>
                  <a:schemeClr val="tx1"/>
                </a:solidFill>
              </a:rPr>
              <a:t>, per primo rende «indipendente» il genere della poesia di caccia.</a:t>
            </a:r>
          </a:p>
          <a:p>
            <a:r>
              <a:rPr lang="it-IT" dirty="0">
                <a:solidFill>
                  <a:schemeClr val="tx1"/>
                </a:solidFill>
              </a:rPr>
              <a:t>- il suo nome è legato alla </a:t>
            </a:r>
            <a:r>
              <a:rPr lang="it-IT" u="sng" dirty="0">
                <a:solidFill>
                  <a:schemeClr val="tx1"/>
                </a:solidFill>
              </a:rPr>
              <a:t>poesia bacchica </a:t>
            </a:r>
            <a:r>
              <a:rPr lang="it-IT" dirty="0">
                <a:solidFill>
                  <a:schemeClr val="tx1"/>
                </a:solidFill>
              </a:rPr>
              <a:t>(vino come bene di pregio, metafora di libertà)(p.28)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3489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97DEB0-961F-7EF6-29DF-D0973173F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59676"/>
            <a:ext cx="10058400" cy="688954"/>
          </a:xfrm>
        </p:spPr>
        <p:txBody>
          <a:bodyPr>
            <a:normAutofit/>
          </a:bodyPr>
          <a:lstStyle/>
          <a:p>
            <a:pPr marL="128016" lvl="1" indent="0">
              <a:lnSpc>
                <a:spcPct val="150000"/>
              </a:lnSpc>
            </a:pPr>
            <a:r>
              <a:rPr lang="it-IT" sz="2400" b="1" dirty="0"/>
              <a:t>Il frazionamento del califfato 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1251F364-8080-6C46-3FD3-FC8FBC35E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fontScale="85000" lnSpcReduction="10000"/>
          </a:bodyPr>
          <a:lstStyle/>
          <a:p>
            <a:pPr marL="128016" lvl="1" indent="0" algn="just">
              <a:lnSpc>
                <a:spcPct val="150000"/>
              </a:lnSpc>
              <a:buNone/>
            </a:pP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Harūn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al-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Rašīd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il califfo de “Le mille e una notte”, aveva due figli:</a:t>
            </a:r>
          </a:p>
          <a:p>
            <a:pPr lvl="1" algn="just">
              <a:lnSpc>
                <a:spcPct val="150000"/>
              </a:lnSpc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Ma’mūn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(m. 833) figlio di una concubina persiana, ebbe la meglio sul fratello e impose la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scuola teologica mutazilita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(istituì la </a:t>
            </a:r>
            <a:r>
              <a:rPr lang="it-IT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miḥna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) come dottrina ufficiale del califfato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(fino ad al-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Mutawakkil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, m. 855)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Fondatore della </a:t>
            </a:r>
            <a:r>
              <a:rPr lang="it-IT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bayt</a:t>
            </a:r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 al-</a:t>
            </a:r>
            <a:r>
              <a:rPr lang="it-IT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ḥikma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ct val="150000"/>
              </a:lnSpc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Amīn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(m. 813) di madre araba, amava la musica, la caccia e il vino tanto che il poeta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Abū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Nuwās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scrisse gran parte dei suoi poemi bacchici alla sua corte.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Il califfo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Mu’taṣim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(m.842) decise di far edificare presso il Tigri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Sāmarrā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’ (836)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nuovo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centro del potere politico e militare in cui si trasferì insieme ad una guardia del corpo formata da schiavi turchi finché il califfo al-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Mu‘taḍid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non tornò a Baghdad nell’892.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Nel tempo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l’unità politica del territorio musulmano svanì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poiché alcune aree divenivano autonome (anche se per formale investitura dal califfo abbaside) e nel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945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il potere califfale effettivo ebbe termine.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6189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64810D-FFBB-40FA-9E45-430FD00FC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9429121-2E08-492A-B06F-01B33B00B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94" t="26869" r="14153" b="18091"/>
          <a:stretch/>
        </p:blipFill>
        <p:spPr>
          <a:xfrm>
            <a:off x="432704" y="150920"/>
            <a:ext cx="10584484" cy="4325943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DD61E5-383C-4F88-88F8-89AF8C314D23}"/>
              </a:ext>
            </a:extLst>
          </p:cNvPr>
          <p:cNvSpPr txBox="1"/>
          <p:nvPr/>
        </p:nvSpPr>
        <p:spPr>
          <a:xfrm>
            <a:off x="284086" y="4687409"/>
            <a:ext cx="54153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Una luna ho visto a un funerale</a:t>
            </a:r>
          </a:p>
          <a:p>
            <a:r>
              <a:rPr lang="it-IT" dirty="0"/>
              <a:t>Si lamentava tra gli amici</a:t>
            </a:r>
          </a:p>
          <a:p>
            <a:r>
              <a:rPr lang="it-IT" dirty="0"/>
              <a:t>Come  un narciso che sparge perle,</a:t>
            </a:r>
          </a:p>
          <a:p>
            <a:r>
              <a:rPr lang="it-IT" dirty="0"/>
              <a:t>Schiaffeggiando rose con i frutti della giuggiola.</a:t>
            </a:r>
          </a:p>
          <a:p>
            <a:r>
              <a:rPr lang="it-IT" dirty="0"/>
              <a:t>Non piangere per qualcuno che è morto</a:t>
            </a:r>
          </a:p>
          <a:p>
            <a:r>
              <a:rPr lang="it-IT" dirty="0"/>
              <a:t>Piangi piuttosto per uno ucciso alla tua porta.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AB39218-DC0E-41FF-B416-D46AAFF4B0E6}"/>
              </a:ext>
            </a:extLst>
          </p:cNvPr>
          <p:cNvSpPr txBox="1"/>
          <p:nvPr/>
        </p:nvSpPr>
        <p:spPr>
          <a:xfrm>
            <a:off x="5841507" y="4678532"/>
            <a:ext cx="5770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funerale a malincuore me la lasciò vedere</a:t>
            </a:r>
          </a:p>
          <a:p>
            <a:r>
              <a:rPr lang="it-IT" dirty="0"/>
              <a:t>Nonostante facchini e ciambellani</a:t>
            </a:r>
          </a:p>
          <a:p>
            <a:r>
              <a:rPr lang="it-IT" dirty="0"/>
              <a:t>Che possano i suoi cari morire sempre,</a:t>
            </a:r>
          </a:p>
          <a:p>
            <a:r>
              <a:rPr lang="it-IT" dirty="0"/>
              <a:t>Così che io possa rivederla</a:t>
            </a:r>
          </a:p>
        </p:txBody>
      </p:sp>
    </p:spTree>
    <p:extLst>
      <p:ext uri="{BB962C8B-B14F-4D97-AF65-F5344CB8AC3E}">
        <p14:creationId xmlns:p14="http://schemas.microsoft.com/office/powerpoint/2010/main" val="3646208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C8186D-B1E1-496B-9296-D7596E246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-583409"/>
            <a:ext cx="10058400" cy="1450757"/>
          </a:xfrm>
        </p:spPr>
        <p:txBody>
          <a:bodyPr>
            <a:normAutofit/>
          </a:bodyPr>
          <a:lstStyle/>
          <a:p>
            <a:pPr algn="r"/>
            <a:r>
              <a:rPr lang="it-IT" sz="3200" dirty="0"/>
              <a:t>Abu </a:t>
            </a:r>
            <a:r>
              <a:rPr lang="it-IT" sz="3200" dirty="0" err="1"/>
              <a:t>Nuwas</a:t>
            </a: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F52FE2-5FB5-41DC-BCD8-54604C049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C0A38B5-858B-4943-A387-7ADF1DF79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27" t="20453" r="17501" b="4180"/>
          <a:stretch/>
        </p:blipFill>
        <p:spPr>
          <a:xfrm>
            <a:off x="168674" y="137882"/>
            <a:ext cx="4270159" cy="601974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8F1F0DA-C0DB-4A4D-A001-A290871DFC29}"/>
              </a:ext>
            </a:extLst>
          </p:cNvPr>
          <p:cNvSpPr txBox="1"/>
          <p:nvPr/>
        </p:nvSpPr>
        <p:spPr>
          <a:xfrm>
            <a:off x="5204977" y="1028343"/>
            <a:ext cx="518455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Tu che giochi con la mia vita</a:t>
            </a:r>
          </a:p>
          <a:p>
            <a:r>
              <a:rPr lang="it-IT" dirty="0"/>
              <a:t>Che fuggi e ti nascondi</a:t>
            </a:r>
          </a:p>
          <a:p>
            <a:endParaRPr lang="it-IT" dirty="0"/>
          </a:p>
          <a:p>
            <a:r>
              <a:rPr lang="it-IT" dirty="0"/>
              <a:t>Che hai lasciato la mia compagnia</a:t>
            </a:r>
          </a:p>
          <a:p>
            <a:r>
              <a:rPr lang="it-IT" dirty="0"/>
              <a:t>E ti sei preso gioco di me,</a:t>
            </a:r>
          </a:p>
          <a:p>
            <a:r>
              <a:rPr lang="it-IT" dirty="0"/>
              <a:t>Via hai portato il mio cuore, tra i denti</a:t>
            </a:r>
          </a:p>
          <a:p>
            <a:r>
              <a:rPr lang="it-IT" dirty="0"/>
              <a:t>mi alberghi nell’animo </a:t>
            </a:r>
          </a:p>
          <a:p>
            <a:r>
              <a:rPr lang="it-IT" dirty="0"/>
              <a:t>E hai imprigionato il mio desiderio</a:t>
            </a:r>
          </a:p>
          <a:p>
            <a:r>
              <a:rPr lang="it-IT" dirty="0"/>
              <a:t>Queste parole per te</a:t>
            </a:r>
          </a:p>
          <a:p>
            <a:r>
              <a:rPr lang="it-IT" dirty="0"/>
              <a:t>Son scritte con l’inchiostro delle lacrime</a:t>
            </a:r>
          </a:p>
          <a:p>
            <a:r>
              <a:rPr lang="it-IT" dirty="0"/>
              <a:t>E anche se ho avuto la mia parte</a:t>
            </a:r>
          </a:p>
          <a:p>
            <a:r>
              <a:rPr lang="it-IT" dirty="0"/>
              <a:t>Del tuo amore</a:t>
            </a:r>
          </a:p>
          <a:p>
            <a:r>
              <a:rPr lang="it-IT" dirty="0"/>
              <a:t>Il mio cuore non ha trascorso la notte </a:t>
            </a:r>
          </a:p>
          <a:p>
            <a:r>
              <a:rPr lang="it-IT" dirty="0"/>
              <a:t>Prigioniero degli astri…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3106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261DDE-9C6B-44EE-A24A-8EF254902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47" y="-610864"/>
            <a:ext cx="10058400" cy="1450757"/>
          </a:xfrm>
        </p:spPr>
        <p:txBody>
          <a:bodyPr>
            <a:normAutofit/>
          </a:bodyPr>
          <a:lstStyle/>
          <a:p>
            <a:r>
              <a:rPr lang="it-IT" sz="3200" dirty="0"/>
              <a:t>….seguito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4E3C010-5266-4EC6-9274-B69938FE5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329" t="22508" r="16680" b="13929"/>
          <a:stretch/>
        </p:blipFill>
        <p:spPr>
          <a:xfrm>
            <a:off x="1075268" y="1016001"/>
            <a:ext cx="5384800" cy="5349372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D69ADB-55D0-4C28-B54A-4BF1D6BC902D}"/>
              </a:ext>
            </a:extLst>
          </p:cNvPr>
          <p:cNvSpPr txBox="1"/>
          <p:nvPr/>
        </p:nvSpPr>
        <p:spPr>
          <a:xfrm>
            <a:off x="6866468" y="1617133"/>
            <a:ext cx="3632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tuo viso è luna piena</a:t>
            </a:r>
          </a:p>
          <a:p>
            <a:r>
              <a:rPr lang="it-IT" dirty="0"/>
              <a:t>I tuoi occhi di gazzella</a:t>
            </a:r>
          </a:p>
          <a:p>
            <a:r>
              <a:rPr lang="it-IT" dirty="0"/>
              <a:t>[…]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Hai il collo di una gazzella</a:t>
            </a:r>
          </a:p>
          <a:p>
            <a:r>
              <a:rPr lang="it-IT" dirty="0"/>
              <a:t>Ma scherzi come una fanciulla</a:t>
            </a:r>
          </a:p>
          <a:p>
            <a:r>
              <a:rPr lang="it-IT" dirty="0"/>
              <a:t>Hai l’aria di ragazzo </a:t>
            </a:r>
          </a:p>
          <a:p>
            <a:r>
              <a:rPr lang="it-IT" dirty="0"/>
              <a:t>nel privato femminile.</a:t>
            </a:r>
          </a:p>
        </p:txBody>
      </p:sp>
    </p:spTree>
    <p:extLst>
      <p:ext uri="{BB962C8B-B14F-4D97-AF65-F5344CB8AC3E}">
        <p14:creationId xmlns:p14="http://schemas.microsoft.com/office/powerpoint/2010/main" val="2939403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D4257D-839E-4358-A2FE-0F8809DAE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9" y="286603"/>
            <a:ext cx="11949343" cy="1450757"/>
          </a:xfrm>
        </p:spPr>
        <p:txBody>
          <a:bodyPr/>
          <a:lstStyle/>
          <a:p>
            <a:r>
              <a:rPr lang="it-IT" dirty="0"/>
              <a:t>Abu </a:t>
            </a:r>
            <a:r>
              <a:rPr lang="it-IT" dirty="0" err="1"/>
              <a:t>Nuwas</a:t>
            </a:r>
            <a:endParaRPr lang="it-IT" dirty="0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5081595A-4EF8-49E1-9422-150CA014C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E30CA9A-D075-4176-AF4A-E32FB5E98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38" t="20618" r="16250" b="8889"/>
          <a:stretch/>
        </p:blipFill>
        <p:spPr>
          <a:xfrm>
            <a:off x="3595457" y="623115"/>
            <a:ext cx="8176334" cy="604752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16CA763-461D-4916-977E-8BBB5F44BD4C}"/>
              </a:ext>
            </a:extLst>
          </p:cNvPr>
          <p:cNvSpPr txBox="1"/>
          <p:nvPr/>
        </p:nvSpPr>
        <p:spPr>
          <a:xfrm flipH="1">
            <a:off x="115409" y="5222763"/>
            <a:ext cx="2062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Trad. di Vincent Mansour </a:t>
            </a:r>
            <a:r>
              <a:rPr lang="it-IT" dirty="0" err="1"/>
              <a:t>Monteil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5483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D57C6-358E-4BA1-A93C-8D27D829C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Abu </a:t>
            </a:r>
            <a:r>
              <a:rPr lang="it-IT" dirty="0" err="1"/>
              <a:t>Nuwas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0B0E52F-74F2-4576-B9C7-38A129849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610" t="20679" r="11746" b="18726"/>
          <a:stretch/>
        </p:blipFill>
        <p:spPr>
          <a:xfrm>
            <a:off x="1109709" y="2183908"/>
            <a:ext cx="4536489" cy="263666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9C32B49-F894-4CD3-8912-546F0EE5C2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11" t="26797" r="12111"/>
          <a:stretch/>
        </p:blipFill>
        <p:spPr>
          <a:xfrm>
            <a:off x="6013141" y="2015232"/>
            <a:ext cx="5069150" cy="502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96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CA5D38-97F0-4647-9D79-8FBD58D5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Caratteri generali della poesia di Abu </a:t>
            </a:r>
            <a:r>
              <a:rPr lang="it-IT" dirty="0" err="1"/>
              <a:t>Nuwas</a:t>
            </a:r>
            <a:r>
              <a:rPr lang="it-IT" dirty="0"/>
              <a:t> </a:t>
            </a:r>
            <a:r>
              <a:rPr lang="it-IT" sz="2700" dirty="0"/>
              <a:t>(</a:t>
            </a:r>
            <a:r>
              <a:rPr lang="it-IT" sz="2700" dirty="0" err="1"/>
              <a:t>cfr</a:t>
            </a:r>
            <a:r>
              <a:rPr lang="it-IT" sz="2700" dirty="0"/>
              <a:t> </a:t>
            </a:r>
            <a:r>
              <a:rPr lang="it-IT" sz="2700" i="1" dirty="0"/>
              <a:t>Le vin, le </a:t>
            </a:r>
            <a:r>
              <a:rPr lang="it-IT" sz="2700" i="1" dirty="0" err="1"/>
              <a:t>vent</a:t>
            </a:r>
            <a:r>
              <a:rPr lang="it-IT" sz="2700" i="1" dirty="0"/>
              <a:t>, la vie</a:t>
            </a:r>
            <a:r>
              <a:rPr lang="it-IT" sz="2700" dirty="0"/>
              <a:t>, a cura di V. </a:t>
            </a:r>
            <a:r>
              <a:rPr lang="it-IT" sz="2700" dirty="0" err="1"/>
              <a:t>Monteil</a:t>
            </a:r>
            <a:r>
              <a:rPr lang="it-IT" sz="2700" dirty="0"/>
              <a:t>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44DBAA-1427-4830-A1E9-5D572B3A7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267" y="2421467"/>
            <a:ext cx="10058400" cy="402336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Stile e temi: </a:t>
            </a:r>
          </a:p>
          <a:p>
            <a:r>
              <a:rPr lang="it-IT" dirty="0">
                <a:solidFill>
                  <a:schemeClr val="tx1"/>
                </a:solidFill>
              </a:rPr>
              <a:t>- Segue il modello trasgressivo dei </a:t>
            </a:r>
            <a:r>
              <a:rPr lang="it-IT" i="1" dirty="0" err="1">
                <a:solidFill>
                  <a:schemeClr val="tx1"/>
                </a:solidFill>
              </a:rPr>
              <a:t>sa‘àlik</a:t>
            </a:r>
            <a:r>
              <a:rPr lang="it-IT" dirty="0">
                <a:solidFill>
                  <a:schemeClr val="tx1"/>
                </a:solidFill>
              </a:rPr>
              <a:t>, nel </a:t>
            </a:r>
            <a:r>
              <a:rPr lang="it-IT" dirty="0" err="1">
                <a:solidFill>
                  <a:schemeClr val="tx1"/>
                </a:solidFill>
              </a:rPr>
              <a:t>ghazal</a:t>
            </a:r>
            <a:r>
              <a:rPr lang="it-IT" dirty="0">
                <a:solidFill>
                  <a:schemeClr val="tx1"/>
                </a:solidFill>
              </a:rPr>
              <a:t> esprime trasgressione rispetto all’immaginario dominante dell’amore cortese: fa del divieto e della trasgressione dei temi-chiave della sua poesia</a:t>
            </a:r>
          </a:p>
          <a:p>
            <a:r>
              <a:rPr lang="it-IT" dirty="0">
                <a:solidFill>
                  <a:schemeClr val="tx1"/>
                </a:solidFill>
              </a:rPr>
              <a:t>-  contestazione dei «temi» della </a:t>
            </a:r>
            <a:r>
              <a:rPr lang="it-IT" dirty="0" err="1">
                <a:solidFill>
                  <a:schemeClr val="tx1"/>
                </a:solidFill>
              </a:rPr>
              <a:t>Qasida</a:t>
            </a:r>
            <a:r>
              <a:rPr lang="it-IT" dirty="0">
                <a:solidFill>
                  <a:schemeClr val="tx1"/>
                </a:solidFill>
              </a:rPr>
              <a:t> (Zakaria – </a:t>
            </a:r>
            <a:r>
              <a:rPr lang="it-IT" dirty="0" err="1">
                <a:solidFill>
                  <a:schemeClr val="tx1"/>
                </a:solidFill>
              </a:rPr>
              <a:t>Toelle</a:t>
            </a:r>
            <a:r>
              <a:rPr lang="it-IT" dirty="0">
                <a:solidFill>
                  <a:schemeClr val="tx1"/>
                </a:solidFill>
              </a:rPr>
              <a:t>, p . 89) di cui aveva però pieno controllo</a:t>
            </a:r>
          </a:p>
          <a:p>
            <a:r>
              <a:rPr lang="it-IT" dirty="0">
                <a:solidFill>
                  <a:schemeClr val="tx1"/>
                </a:solidFill>
              </a:rPr>
              <a:t>- uso marcato della metafora 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2564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60F876-0BCC-4EBA-8884-87A0F163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Abu </a:t>
            </a:r>
            <a:r>
              <a:rPr lang="it-IT" b="1" dirty="0" err="1"/>
              <a:t>Tammām</a:t>
            </a:r>
            <a:r>
              <a:rPr lang="it-IT" b="1" dirty="0"/>
              <a:t> (805-845)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DE8BC8-4221-4DFA-9C25-CD56DEB83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it-IT" b="0" i="0" dirty="0">
                <a:solidFill>
                  <a:srgbClr val="202122"/>
                </a:solidFill>
                <a:effectLst/>
              </a:rPr>
              <a:t>- Figlio di padre cristiano, nacque nell’</a:t>
            </a:r>
            <a:r>
              <a:rPr lang="it-IT" b="0" i="0" dirty="0" err="1">
                <a:solidFill>
                  <a:srgbClr val="202122"/>
                </a:solidFill>
                <a:effectLst/>
              </a:rPr>
              <a:t>Hawran</a:t>
            </a:r>
            <a:r>
              <a:rPr lang="it-IT" b="0" i="0" dirty="0">
                <a:solidFill>
                  <a:srgbClr val="202122"/>
                </a:solidFill>
                <a:effectLst/>
              </a:rPr>
              <a:t> siriano (regione Siria centrale) e visse in gioventù a Homs </a:t>
            </a:r>
          </a:p>
          <a:p>
            <a:pPr algn="l"/>
            <a:r>
              <a:rPr lang="it-IT" b="0" i="0" dirty="0">
                <a:solidFill>
                  <a:srgbClr val="202122"/>
                </a:solidFill>
                <a:effectLst/>
              </a:rPr>
              <a:t>- Viaggia in seguito al Cairo, per poi tornare a </a:t>
            </a:r>
            <a:r>
              <a:rPr lang="it-IT" b="0" i="0" dirty="0" err="1">
                <a:solidFill>
                  <a:srgbClr val="202122"/>
                </a:solidFill>
                <a:effectLst/>
              </a:rPr>
              <a:t>Damsco</a:t>
            </a:r>
            <a:r>
              <a:rPr lang="it-IT" b="0" i="0" dirty="0">
                <a:solidFill>
                  <a:srgbClr val="202122"/>
                </a:solidFill>
                <a:effectLst/>
              </a:rPr>
              <a:t> e a Mosul. Dopo l’833, visse a Baghdad, alla corte del califfo al-Mu ‘</a:t>
            </a:r>
            <a:r>
              <a:rPr lang="it-IT" b="0" i="0" dirty="0" err="1">
                <a:solidFill>
                  <a:srgbClr val="202122"/>
                </a:solidFill>
                <a:effectLst/>
              </a:rPr>
              <a:t>tasim</a:t>
            </a:r>
            <a:r>
              <a:rPr lang="it-IT" b="0" i="0" dirty="0">
                <a:solidFill>
                  <a:srgbClr val="202122"/>
                </a:solidFill>
                <a:effectLst/>
              </a:rPr>
              <a:t>. </a:t>
            </a:r>
          </a:p>
          <a:p>
            <a:pPr algn="l"/>
            <a:r>
              <a:rPr lang="it-IT" dirty="0">
                <a:solidFill>
                  <a:srgbClr val="202122"/>
                </a:solidFill>
              </a:rPr>
              <a:t>- Viene ricordato per la sua estesa antologia detta </a:t>
            </a:r>
            <a:r>
              <a:rPr lang="it-IT" i="1" dirty="0">
                <a:solidFill>
                  <a:srgbClr val="202122"/>
                </a:solidFill>
              </a:rPr>
              <a:t>al-</a:t>
            </a:r>
            <a:r>
              <a:rPr lang="it-IT" i="1" dirty="0" err="1">
                <a:solidFill>
                  <a:srgbClr val="202122"/>
                </a:solidFill>
                <a:cs typeface="Times New Roman" panose="02020603050405020304" pitchFamily="18" charset="0"/>
              </a:rPr>
              <a:t>Ḥamàsa</a:t>
            </a:r>
            <a:r>
              <a:rPr lang="it-IT" i="1" dirty="0">
                <a:solidFill>
                  <a:srgbClr val="202122"/>
                </a:solidFill>
                <a:cs typeface="Times New Roman" panose="02020603050405020304" pitchFamily="18" charset="0"/>
              </a:rPr>
              <a:t> «la bravura guerriera» </a:t>
            </a:r>
            <a:r>
              <a:rPr lang="it-IT" dirty="0">
                <a:solidFill>
                  <a:srgbClr val="202122"/>
                </a:solidFill>
                <a:cs typeface="Times New Roman" panose="02020603050405020304" pitchFamily="18" charset="0"/>
              </a:rPr>
              <a:t>il cui nucleo originale era di carattere epico, ma che fu esteso ad altri </a:t>
            </a:r>
            <a:r>
              <a:rPr lang="it-IT" dirty="0" err="1">
                <a:solidFill>
                  <a:srgbClr val="202122"/>
                </a:solidFill>
                <a:cs typeface="Times New Roman" panose="02020603050405020304" pitchFamily="18" charset="0"/>
              </a:rPr>
              <a:t>genei</a:t>
            </a:r>
            <a:r>
              <a:rPr lang="it-IT" dirty="0">
                <a:solidFill>
                  <a:srgbClr val="202122"/>
                </a:solidFill>
                <a:cs typeface="Times New Roman" panose="02020603050405020304" pitchFamily="18" charset="0"/>
              </a:rPr>
              <a:t> in seguito. </a:t>
            </a:r>
          </a:p>
          <a:p>
            <a:pPr algn="l"/>
            <a:r>
              <a:rPr lang="it-IT" dirty="0">
                <a:solidFill>
                  <a:srgbClr val="202122"/>
                </a:solidFill>
                <a:cs typeface="Times New Roman" panose="02020603050405020304" pitchFamily="18" charset="0"/>
              </a:rPr>
              <a:t>Fa largo uso di metafore e figure retoriche, usa il </a:t>
            </a:r>
            <a:r>
              <a:rPr lang="it-IT" i="1" dirty="0" err="1">
                <a:solidFill>
                  <a:srgbClr val="202122"/>
                </a:solidFill>
                <a:cs typeface="Times New Roman" panose="02020603050405020304" pitchFamily="18" charset="0"/>
              </a:rPr>
              <a:t>jinàs</a:t>
            </a:r>
            <a:r>
              <a:rPr lang="it-IT" i="1" dirty="0">
                <a:solidFill>
                  <a:srgbClr val="202122"/>
                </a:solidFill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202122"/>
                </a:solidFill>
                <a:cs typeface="Times New Roman" panose="02020603050405020304" pitchFamily="18" charset="0"/>
              </a:rPr>
              <a:t>(uso della stessa radice o termini con significati diversi): anti-</a:t>
            </a:r>
            <a:r>
              <a:rPr lang="it-IT" dirty="0" err="1">
                <a:solidFill>
                  <a:srgbClr val="202122"/>
                </a:solidFill>
                <a:cs typeface="Times New Roman" panose="02020603050405020304" pitchFamily="18" charset="0"/>
              </a:rPr>
              <a:t>shu</a:t>
            </a:r>
            <a:r>
              <a:rPr lang="it-IT" dirty="0">
                <a:solidFill>
                  <a:srgbClr val="202122"/>
                </a:solidFill>
                <a:cs typeface="Times New Roman" panose="02020603050405020304" pitchFamily="18" charset="0"/>
              </a:rPr>
              <a:t> ‘</a:t>
            </a:r>
            <a:r>
              <a:rPr lang="it-IT" dirty="0" err="1">
                <a:solidFill>
                  <a:srgbClr val="202122"/>
                </a:solidFill>
                <a:cs typeface="Times New Roman" panose="02020603050405020304" pitchFamily="18" charset="0"/>
              </a:rPr>
              <a:t>ùbita</a:t>
            </a:r>
            <a:r>
              <a:rPr lang="it-IT" dirty="0">
                <a:solidFill>
                  <a:srgbClr val="202122"/>
                </a:solidFill>
                <a:cs typeface="Times New Roman" panose="02020603050405020304" pitchFamily="18" charset="0"/>
              </a:rPr>
              <a:t>, è il cantore degli arabi e della identità araba.</a:t>
            </a:r>
          </a:p>
          <a:p>
            <a:pPr algn="l"/>
            <a:r>
              <a:rPr lang="it-IT" dirty="0">
                <a:solidFill>
                  <a:srgbClr val="202122"/>
                </a:solidFill>
                <a:cs typeface="Times New Roman" panose="02020603050405020304" pitchFamily="18" charset="0"/>
              </a:rPr>
              <a:t>- nell’esempio, il poeta fa l’antitesi tra il califfo abbaside e l’imperatore bizantino Teofilo, e sviluppa una metafora tra rigoglio della natura e buon governo del califfato.</a:t>
            </a:r>
            <a:endParaRPr lang="it-IT" dirty="0">
              <a:solidFill>
                <a:srgbClr val="202122"/>
              </a:solidFill>
            </a:endParaRPr>
          </a:p>
          <a:p>
            <a:pPr algn="l"/>
            <a:r>
              <a:rPr lang="it-IT" b="0" i="0" dirty="0">
                <a:solidFill>
                  <a:srgbClr val="202122"/>
                </a:solidFill>
                <a:effectLst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3508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A674E0-13D6-4250-8F23-3FF36F67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199" y="-361312"/>
            <a:ext cx="9767147" cy="1275712"/>
          </a:xfrm>
        </p:spPr>
        <p:txBody>
          <a:bodyPr>
            <a:normAutofit/>
          </a:bodyPr>
          <a:lstStyle/>
          <a:p>
            <a:r>
              <a:rPr lang="it-IT" sz="2000" b="1" dirty="0"/>
              <a:t>Abu </a:t>
            </a:r>
            <a:r>
              <a:rPr lang="it-IT" sz="2000" b="1" dirty="0" err="1"/>
              <a:t>Tammām</a:t>
            </a:r>
            <a:r>
              <a:rPr lang="it-IT" sz="2000" b="1" dirty="0"/>
              <a:t> (805-845)</a:t>
            </a:r>
            <a:br>
              <a:rPr lang="it-IT" sz="2000" b="1" dirty="0"/>
            </a:br>
            <a:r>
              <a:rPr lang="it-IT" sz="2000" b="1" dirty="0"/>
              <a:t>trad. Francesca Corrao</a:t>
            </a:r>
            <a:endParaRPr lang="it-IT" sz="20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4D9CC63-0AC4-4E0F-A019-7ACD0B32F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74" t="13247" r="55631" b="4880"/>
          <a:stretch/>
        </p:blipFill>
        <p:spPr>
          <a:xfrm>
            <a:off x="253999" y="0"/>
            <a:ext cx="3953934" cy="643547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AD43A27-3EB3-4642-B984-5F4B1B5076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61" t="13333" r="19889"/>
          <a:stretch/>
        </p:blipFill>
        <p:spPr>
          <a:xfrm>
            <a:off x="3801533" y="0"/>
            <a:ext cx="3400937" cy="666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86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FA1F57-005F-4C11-9FBE-F121A023D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Layla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Bint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Ṭarīf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D841474-5A11-4357-90B8-3DC0C4734631}"/>
              </a:ext>
            </a:extLst>
          </p:cNvPr>
          <p:cNvSpPr txBox="1"/>
          <p:nvPr/>
        </p:nvSpPr>
        <p:spPr>
          <a:xfrm>
            <a:off x="461639" y="2530136"/>
            <a:ext cx="52822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Sulla collina di </a:t>
            </a:r>
            <a:r>
              <a:rPr lang="it-IT" dirty="0" err="1"/>
              <a:t>Nubatà</a:t>
            </a:r>
            <a:r>
              <a:rPr lang="it-IT" dirty="0"/>
              <a:t> vi sono tracce di tomba</a:t>
            </a:r>
          </a:p>
          <a:p>
            <a:r>
              <a:rPr lang="it-IT" dirty="0"/>
              <a:t>Come un monte tra i monti alto</a:t>
            </a:r>
          </a:p>
          <a:p>
            <a:r>
              <a:rPr lang="it-IT" dirty="0"/>
              <a:t>Racchiude gloria, nobiltà d’animo e regalità.</a:t>
            </a:r>
          </a:p>
          <a:p>
            <a:r>
              <a:rPr lang="it-IT" dirty="0"/>
              <a:t>Era un giovane che si nutriva di sola fede</a:t>
            </a:r>
          </a:p>
          <a:p>
            <a:r>
              <a:rPr lang="en-US" dirty="0"/>
              <a:t>E la </a:t>
            </a:r>
            <a:r>
              <a:rPr lang="en-US" dirty="0" err="1"/>
              <a:t>sua</a:t>
            </a:r>
            <a:r>
              <a:rPr lang="en-US" dirty="0"/>
              <a:t> vita fu </a:t>
            </a:r>
            <a:r>
              <a:rPr lang="en-US" dirty="0" err="1"/>
              <a:t>ingoiata</a:t>
            </a:r>
            <a:r>
              <a:rPr lang="en-US" dirty="0"/>
              <a:t> </a:t>
            </a:r>
            <a:r>
              <a:rPr lang="en-US" dirty="0" err="1"/>
              <a:t>dalla</a:t>
            </a:r>
            <a:r>
              <a:rPr lang="en-US" dirty="0"/>
              <a:t> </a:t>
            </a:r>
            <a:r>
              <a:rPr lang="en-US" dirty="0" err="1"/>
              <a:t>spada</a:t>
            </a:r>
            <a:r>
              <a:rPr lang="en-US" dirty="0"/>
              <a:t> […]</a:t>
            </a:r>
          </a:p>
          <a:p>
            <a:r>
              <a:rPr lang="en-US" dirty="0"/>
              <a:t>Ci </a:t>
            </a:r>
            <a:r>
              <a:rPr lang="en-US" dirty="0" err="1"/>
              <a:t>manca</a:t>
            </a:r>
            <a:r>
              <a:rPr lang="en-US" dirty="0"/>
              <a:t> come una primavera </a:t>
            </a:r>
          </a:p>
          <a:p>
            <a:r>
              <a:rPr lang="en-US" dirty="0"/>
              <a:t> …</a:t>
            </a:r>
            <a:r>
              <a:rPr lang="en-US" dirty="0" err="1"/>
              <a:t>vorrei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avessimo</a:t>
            </a:r>
            <a:r>
              <a:rPr lang="en-US" dirty="0"/>
              <a:t> </a:t>
            </a:r>
            <a:r>
              <a:rPr lang="en-US" dirty="0" err="1"/>
              <a:t>potuto</a:t>
            </a:r>
            <a:r>
              <a:rPr lang="en-US" dirty="0"/>
              <a:t> </a:t>
            </a:r>
            <a:r>
              <a:rPr lang="en-US" dirty="0" err="1"/>
              <a:t>riscattarlo</a:t>
            </a:r>
            <a:endParaRPr lang="en-US" dirty="0"/>
          </a:p>
          <a:p>
            <a:r>
              <a:rPr lang="en-US" dirty="0"/>
              <a:t>Con quale </a:t>
            </a:r>
            <a:r>
              <a:rPr lang="en-US" dirty="0" err="1"/>
              <a:t>migliaio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nostri</a:t>
            </a:r>
            <a:r>
              <a:rPr lang="en-US" dirty="0"/>
              <a:t> </a:t>
            </a:r>
            <a:r>
              <a:rPr lang="en-US" dirty="0" err="1"/>
              <a:t>nobili</a:t>
            </a:r>
            <a:r>
              <a:rPr lang="en-US" dirty="0"/>
              <a:t>.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01D2F6F1-358A-4C24-99F9-2C36F5A52DE1}"/>
              </a:ext>
            </a:extLst>
          </p:cNvPr>
          <p:cNvCxnSpPr/>
          <p:nvPr/>
        </p:nvCxnSpPr>
        <p:spPr>
          <a:xfrm flipH="1">
            <a:off x="6862439" y="1737360"/>
            <a:ext cx="31782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C71F0D49-AEAA-4A2A-8104-35291415061B}"/>
              </a:ext>
            </a:extLst>
          </p:cNvPr>
          <p:cNvCxnSpPr>
            <a:cxnSpLocks/>
          </p:cNvCxnSpPr>
          <p:nvPr/>
        </p:nvCxnSpPr>
        <p:spPr>
          <a:xfrm>
            <a:off x="6498455" y="1737360"/>
            <a:ext cx="3027286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588DC1B9-4241-495A-B7C6-627BE4B5C1FE}"/>
              </a:ext>
            </a:extLst>
          </p:cNvPr>
          <p:cNvCxnSpPr>
            <a:cxnSpLocks/>
          </p:cNvCxnSpPr>
          <p:nvPr/>
        </p:nvCxnSpPr>
        <p:spPr>
          <a:xfrm>
            <a:off x="7165760" y="2129457"/>
            <a:ext cx="3027286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8" name="Segnaposto contenuto 17">
            <a:extLst>
              <a:ext uri="{FF2B5EF4-FFF2-40B4-BE49-F238E27FC236}">
                <a16:creationId xmlns:a16="http://schemas.microsoft.com/office/drawing/2014/main" id="{68473C9D-4F56-4392-B372-007AACC21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90" t="43041" r="43553" b="41511"/>
          <a:stretch/>
        </p:blipFill>
        <p:spPr>
          <a:xfrm>
            <a:off x="5830383" y="1669012"/>
            <a:ext cx="5698040" cy="1589092"/>
          </a:xfr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9360051-1BBC-426B-B193-DD6A689F3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18" t="28479" r="41893" b="40932"/>
          <a:stretch/>
        </p:blipFill>
        <p:spPr>
          <a:xfrm>
            <a:off x="6219817" y="3330511"/>
            <a:ext cx="5510544" cy="26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37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687D35-3E07-49DB-9103-65502C432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sufismo in zona Irachena a partire dall’VIII secolo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94EEB3-AB79-421E-8DD9-0686385FA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63490"/>
            <a:ext cx="10058400" cy="4023360"/>
          </a:xfrm>
        </p:spPr>
        <p:txBody>
          <a:bodyPr>
            <a:normAutofit lnSpcReduction="10000"/>
          </a:bodyPr>
          <a:lstStyle/>
          <a:p>
            <a:r>
              <a:rPr lang="it-IT" dirty="0"/>
              <a:t>- La tradizione mistica in Iraq si deve alla figura di Hassan al-</a:t>
            </a:r>
            <a:r>
              <a:rPr lang="it-IT" dirty="0" err="1"/>
              <a:t>Basri</a:t>
            </a:r>
            <a:r>
              <a:rPr lang="it-IT" dirty="0"/>
              <a:t>, teologo di origine persiana, </a:t>
            </a:r>
          </a:p>
          <a:p>
            <a:r>
              <a:rPr lang="it-IT" dirty="0"/>
              <a:t>predicatore e pioniere degli studi di teologia . </a:t>
            </a:r>
          </a:p>
          <a:p>
            <a:endParaRPr lang="it-IT" dirty="0"/>
          </a:p>
          <a:p>
            <a:r>
              <a:rPr lang="it-IT" dirty="0"/>
              <a:t>- La sua figura compare all'interno delle catene di trasmettitori (</a:t>
            </a:r>
            <a:r>
              <a:rPr lang="it-IT" i="1" dirty="0" err="1"/>
              <a:t>salāsil</a:t>
            </a:r>
            <a:r>
              <a:rPr lang="it-IT" dirty="0"/>
              <a:t>) di molti ordini sufi, e secondo la tradizione sarebbe stato un seguace di </a:t>
            </a:r>
            <a:r>
              <a:rPr lang="it-IT" dirty="0" err="1"/>
              <a:t>ʿAlī</a:t>
            </a:r>
            <a:r>
              <a:rPr lang="it-IT" dirty="0"/>
              <a:t> b. </a:t>
            </a:r>
            <a:r>
              <a:rPr lang="it-IT" dirty="0" err="1"/>
              <a:t>Abī</a:t>
            </a:r>
            <a:r>
              <a:rPr lang="it-IT" dirty="0"/>
              <a:t> </a:t>
            </a:r>
            <a:r>
              <a:rPr lang="it-IT" dirty="0" err="1"/>
              <a:t>Ṭālib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- </a:t>
            </a:r>
            <a:r>
              <a:rPr lang="it-IT" dirty="0" err="1"/>
              <a:t>ll</a:t>
            </a:r>
            <a:r>
              <a:rPr lang="it-IT" dirty="0"/>
              <a:t> sufismo, in questa fase arcaica, è basato sulla rinuncia e distacco dalla vita materiale.</a:t>
            </a:r>
          </a:p>
          <a:p>
            <a:endParaRPr lang="it-IT" dirty="0"/>
          </a:p>
          <a:p>
            <a:r>
              <a:rPr lang="it-IT" dirty="0"/>
              <a:t>- Tra le caratteristiche della vita comunitaria dei sufi vi era la presenza dell’elemento femminile, che avevano nella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ṭ</a:t>
            </a:r>
            <a:r>
              <a:rPr lang="it-IT" i="1" dirty="0" err="1"/>
              <a:t>ariqa</a:t>
            </a:r>
            <a:r>
              <a:rPr lang="it-IT" dirty="0"/>
              <a:t> sufi maggiore accesso rispetto alla vita nell’Islam ordinario.</a:t>
            </a:r>
          </a:p>
        </p:txBody>
      </p:sp>
    </p:spTree>
    <p:extLst>
      <p:ext uri="{BB962C8B-B14F-4D97-AF65-F5344CB8AC3E}">
        <p14:creationId xmlns:p14="http://schemas.microsoft.com/office/powerpoint/2010/main" val="474938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6F4151-BF38-4FA8-AAEA-A54E0ADF9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415" y="993228"/>
            <a:ext cx="10848632" cy="506388"/>
          </a:xfrm>
        </p:spPr>
        <p:txBody>
          <a:bodyPr>
            <a:normAutofit/>
          </a:bodyPr>
          <a:lstStyle/>
          <a:p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Il frazionamento del califfato</a:t>
            </a:r>
            <a:endParaRPr lang="it-IT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035AE1-E78D-4D6E-9A82-92B9A0C354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8446" y="1791869"/>
            <a:ext cx="10854314" cy="4825062"/>
          </a:xfrm>
        </p:spPr>
        <p:txBody>
          <a:bodyPr>
            <a:noAutofit/>
          </a:bodyPr>
          <a:lstStyle/>
          <a:p>
            <a:pPr marL="128016" lvl="1" indent="0" algn="just">
              <a:lnSpc>
                <a:spcPct val="100000"/>
              </a:lnSpc>
              <a:buNone/>
            </a:pP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8016" lvl="1" indent="0" algn="just">
              <a:lnSpc>
                <a:spcPct val="100000"/>
              </a:lnSpc>
              <a:buNone/>
            </a:pP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8016" lvl="1" indent="0" algn="just">
              <a:lnSpc>
                <a:spcPct val="100000"/>
              </a:lnSpc>
              <a:buNone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Il Califfo al-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Mu‘tasim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spostando la capitale a Samarra nell’835 perse ancora di più controllo sul vasto califfato, che iniziava ormai ad essere percorso da rivolte e rivendicazioni locali. Molte dinastie locali presero il potere e il califfato si disgregò: </a:t>
            </a:r>
            <a:endParaRPr 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Baghdad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945-1055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Buyidi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, cui il califfo li accetta e da loro il titolo di </a:t>
            </a:r>
            <a:r>
              <a:rPr lang="it-IT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Amīr</a:t>
            </a:r>
            <a:r>
              <a:rPr lang="it-IT" sz="1600" i="1" dirty="0">
                <a:latin typeface="Calibri" panose="020F0502020204030204" pitchFamily="34" charset="0"/>
                <a:cs typeface="Calibri" panose="020F0502020204030204" pitchFamily="34" charset="0"/>
              </a:rPr>
              <a:t> al-</a:t>
            </a:r>
            <a:r>
              <a:rPr lang="it-IT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umarā</a:t>
            </a:r>
            <a:r>
              <a:rPr lang="it-IT" sz="1600" i="1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. (LEGITTIMAZIONE) da parte del califfato centrale). Si parla di intermezzo iranico e co-dominio sunnita-sciita, i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Buyidi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saranno scalzati dai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turchi selgiuchidi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sconfitti a loro volta dai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mongoli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nel 1258 (da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Transoxiana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Khorasan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Spagna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: degli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Omayyadi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già dal 711, dove ‘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Abd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al-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Raḥmān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 diventa </a:t>
            </a:r>
            <a:r>
              <a:rPr lang="it-IT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amīr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nel 755. Il suo successore ‘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Abd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al-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Raḥmān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III si autoproclama califfo  (INDIPENDENZA DA CALIFFATO CENTRALE)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Africa settentrionale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Aġlabiti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(799-909) per delega califfale di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Harūn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al-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Rašīd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spodestati dai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Fatimidi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nel 910. 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Egitto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Tulunidi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e poi (969)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Fatimidi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che fondano il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Cairo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e fanno edificare la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moschea di al-Azhar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e la </a:t>
            </a:r>
            <a:r>
              <a:rPr lang="it-IT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Dār</a:t>
            </a:r>
            <a:r>
              <a:rPr lang="it-IT" sz="1600" i="1" dirty="0">
                <a:latin typeface="Calibri" panose="020F0502020204030204" pitchFamily="34" charset="0"/>
                <a:cs typeface="Calibri" panose="020F0502020204030204" pitchFamily="34" charset="0"/>
              </a:rPr>
              <a:t> al-‘</a:t>
            </a:r>
            <a:r>
              <a:rPr lang="it-IT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ilm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, la casa della scienza, alla quale venne poi annessa una ricca biblioteca.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Siria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settentrionale: 929-1003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Ḥamdànidi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. Centrale la figura di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Sayf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ad-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Dawla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(947-967) le cui gesta sono state cantate da poeti e letterati che lo ricordano come uno dei più importanti sovrani dell’Islam. Nella sua corte ricordiamo il filosofo al-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Fārābī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(m.950), i poeti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Mutanabbī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(905-965) e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Abū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Firās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Ḥamdānī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(932-968) e il letterato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Abū ‘l-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Farağ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al-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Iṣfahānī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(897-967) che gli ha dedicato il </a:t>
            </a:r>
            <a:r>
              <a:rPr lang="it-IT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kitāb</a:t>
            </a:r>
            <a:r>
              <a:rPr lang="it-IT" sz="1600" i="1" dirty="0">
                <a:latin typeface="Calibri" panose="020F0502020204030204" pitchFamily="34" charset="0"/>
                <a:cs typeface="Calibri" panose="020F0502020204030204" pitchFamily="34" charset="0"/>
              </a:rPr>
              <a:t> al-</a:t>
            </a:r>
            <a:r>
              <a:rPr lang="it-IT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aġāni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(il libro dei canti).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8016" lvl="1" indent="0" algn="just">
              <a:lnSpc>
                <a:spcPct val="100000"/>
              </a:lnSpc>
              <a:buNone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43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6D2B59-AB64-44D0-AC8D-BE10C5FAA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Rabi‘a</a:t>
            </a:r>
            <a:r>
              <a:rPr lang="it-IT" dirty="0"/>
              <a:t> al-’</a:t>
            </a:r>
            <a:r>
              <a:rPr lang="it-IT" dirty="0" err="1"/>
              <a:t>Adawiyya</a:t>
            </a:r>
            <a:r>
              <a:rPr lang="it-IT" dirty="0"/>
              <a:t> al-</a:t>
            </a:r>
            <a:r>
              <a:rPr lang="it-IT" dirty="0" err="1"/>
              <a:t>Qaysiyya</a:t>
            </a:r>
            <a:br>
              <a:rPr lang="it-IT" dirty="0"/>
            </a:br>
            <a:r>
              <a:rPr lang="it-IT" dirty="0"/>
              <a:t> (714cca - 801). Mistica e poetessa dell’Islam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4EBA21F-A83C-4E02-B4E0-C7E2EA778B26}"/>
              </a:ext>
            </a:extLst>
          </p:cNvPr>
          <p:cNvSpPr txBox="1"/>
          <p:nvPr/>
        </p:nvSpPr>
        <p:spPr>
          <a:xfrm>
            <a:off x="675684" y="1984437"/>
            <a:ext cx="75095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Vita </a:t>
            </a:r>
          </a:p>
          <a:p>
            <a:endParaRPr lang="it-IT" dirty="0"/>
          </a:p>
          <a:p>
            <a:r>
              <a:rPr lang="it-IT" dirty="0"/>
              <a:t>Nata nel contesto iracheno dell’VIII secolo, è considerata la santa più celebre dell’islam. La sua vita è intrecciata alla leggenda. Tuttavia, autori come al-</a:t>
            </a:r>
            <a:r>
              <a:rPr lang="it-IT" dirty="0" err="1"/>
              <a:t>Jahiz</a:t>
            </a:r>
            <a:r>
              <a:rPr lang="it-IT" dirty="0"/>
              <a:t> e, in seguito, il poeta medievale al- </a:t>
            </a:r>
            <a:r>
              <a:rPr lang="it-IT" dirty="0" err="1"/>
              <a:t>ʿAṭṭār</a:t>
            </a:r>
            <a:r>
              <a:rPr lang="it-IT" dirty="0"/>
              <a:t>, che scrisse nel XIII secolo le </a:t>
            </a:r>
            <a:r>
              <a:rPr lang="it-IT" i="1" dirty="0"/>
              <a:t>Storie e detti di </a:t>
            </a:r>
            <a:r>
              <a:rPr lang="it-IT" i="1" dirty="0" err="1"/>
              <a:t>Rabi‘a</a:t>
            </a:r>
            <a:r>
              <a:rPr lang="it-IT" dirty="0"/>
              <a:t>, ne attestano le presenza. </a:t>
            </a:r>
          </a:p>
          <a:p>
            <a:endParaRPr lang="it-IT" dirty="0"/>
          </a:p>
          <a:p>
            <a:r>
              <a:rPr lang="it-IT" dirty="0"/>
              <a:t> Nata a Basra, quarta figlia di una famiglia povera, secondo la tradizione e secondo  il poeta al- </a:t>
            </a:r>
            <a:r>
              <a:rPr lang="it-IT" dirty="0" err="1"/>
              <a:t>ʿAṭṭār</a:t>
            </a:r>
            <a:r>
              <a:rPr lang="it-IT" dirty="0"/>
              <a:t>, suo primo agiografo, visse pregando e digiunando, rinunciando a ogni desiderio. È indiscussa la sua autorità tra i mistici e la sua «santità», tanto che è tutt’ora venerata nella pietà popolare.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Poesia: Ripresa dei temi e dei motivi del </a:t>
            </a:r>
            <a:r>
              <a:rPr lang="it-IT" i="1" dirty="0" err="1"/>
              <a:t>ghazal</a:t>
            </a:r>
            <a:r>
              <a:rPr lang="it-IT" dirty="0"/>
              <a:t> caricandoli di valori allegorici. Dio diventa l’amato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698055F-8914-4C2C-ADB6-C62C50739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122" y="1828431"/>
            <a:ext cx="3619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36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B897ED-1CAC-4916-8247-620DDF346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Rabi‘a</a:t>
            </a:r>
            <a:r>
              <a:rPr lang="it-IT" dirty="0"/>
              <a:t> al-’</a:t>
            </a:r>
            <a:r>
              <a:rPr lang="it-IT" dirty="0" err="1"/>
              <a:t>Adawiyya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CF1F8F-77D3-40C6-83BD-F642F2AB2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Ti amo di due amori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F915E08-BC17-487D-8FB6-F983A3E05CD4}"/>
              </a:ext>
            </a:extLst>
          </p:cNvPr>
          <p:cNvSpPr txBox="1"/>
          <p:nvPr/>
        </p:nvSpPr>
        <p:spPr>
          <a:xfrm>
            <a:off x="167936" y="2564752"/>
            <a:ext cx="56213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solidFill>
                  <a:srgbClr val="181818"/>
                </a:solidFill>
                <a:latin typeface="Merriweather"/>
              </a:rPr>
              <a:t>Ti</a:t>
            </a:r>
            <a:r>
              <a:rPr lang="en-US" dirty="0">
                <a:solidFill>
                  <a:srgbClr val="181818"/>
                </a:solidFill>
                <a:latin typeface="Merriweather"/>
              </a:rPr>
              <a:t> </a:t>
            </a:r>
            <a:r>
              <a:rPr lang="en-US" dirty="0" err="1">
                <a:solidFill>
                  <a:srgbClr val="181818"/>
                </a:solidFill>
                <a:latin typeface="Merriweather"/>
              </a:rPr>
              <a:t>amo</a:t>
            </a:r>
            <a:r>
              <a:rPr lang="en-US" dirty="0">
                <a:solidFill>
                  <a:srgbClr val="181818"/>
                </a:solidFill>
                <a:latin typeface="Merriweather"/>
              </a:rPr>
              <a:t> di due </a:t>
            </a:r>
            <a:r>
              <a:rPr lang="en-US" dirty="0" err="1">
                <a:solidFill>
                  <a:srgbClr val="181818"/>
                </a:solidFill>
                <a:latin typeface="Merriweather"/>
              </a:rPr>
              <a:t>amori</a:t>
            </a:r>
            <a:r>
              <a:rPr lang="en-US" dirty="0">
                <a:solidFill>
                  <a:srgbClr val="181818"/>
                </a:solidFill>
                <a:latin typeface="Merriweather"/>
              </a:rPr>
              <a:t>; un amore </a:t>
            </a:r>
            <a:r>
              <a:rPr lang="en-US" dirty="0" err="1">
                <a:solidFill>
                  <a:srgbClr val="181818"/>
                </a:solidFill>
                <a:latin typeface="Merriweather"/>
              </a:rPr>
              <a:t>egoista</a:t>
            </a:r>
            <a:r>
              <a:rPr lang="en-US" dirty="0">
                <a:solidFill>
                  <a:srgbClr val="181818"/>
                </a:solidFill>
                <a:latin typeface="Merriweather"/>
              </a:rPr>
              <a:t> e </a:t>
            </a:r>
            <a:r>
              <a:rPr lang="en-US" b="0" i="0" dirty="0">
                <a:solidFill>
                  <a:srgbClr val="181818"/>
                </a:solidFill>
                <a:effectLst/>
                <a:latin typeface="Merriweather"/>
              </a:rPr>
              <a:t>uno </a:t>
            </a:r>
            <a:r>
              <a:rPr lang="en-US" b="0" i="0" dirty="0" err="1">
                <a:solidFill>
                  <a:srgbClr val="181818"/>
                </a:solidFill>
                <a:effectLst/>
                <a:latin typeface="Merriweather"/>
              </a:rPr>
              <a:t>degno</a:t>
            </a:r>
            <a:r>
              <a:rPr lang="en-US" b="0" i="0" dirty="0">
                <a:solidFill>
                  <a:srgbClr val="181818"/>
                </a:solidFill>
                <a:effectLst/>
                <a:latin typeface="Merriweather"/>
              </a:rPr>
              <a:t> di </a:t>
            </a:r>
            <a:r>
              <a:rPr lang="en-US" b="0" i="0" dirty="0" err="1">
                <a:solidFill>
                  <a:srgbClr val="181818"/>
                </a:solidFill>
                <a:effectLst/>
                <a:latin typeface="Merriweather"/>
              </a:rPr>
              <a:t>Te</a:t>
            </a:r>
            <a:r>
              <a:rPr lang="en-US" b="0" i="0" dirty="0">
                <a:solidFill>
                  <a:srgbClr val="181818"/>
                </a:solidFill>
                <a:effectLst/>
                <a:latin typeface="Merriweather"/>
              </a:rPr>
              <a:t>.</a:t>
            </a:r>
          </a:p>
          <a:p>
            <a:pPr algn="l"/>
            <a:r>
              <a:rPr lang="en-US" b="0" i="0" dirty="0" err="1">
                <a:solidFill>
                  <a:srgbClr val="181818"/>
                </a:solidFill>
                <a:effectLst/>
                <a:latin typeface="Merriweather"/>
              </a:rPr>
              <a:t>L’amore</a:t>
            </a:r>
            <a:r>
              <a:rPr lang="en-US" b="0" i="0" dirty="0">
                <a:solidFill>
                  <a:srgbClr val="181818"/>
                </a:solidFill>
                <a:effectLst/>
                <a:latin typeface="Merriweather"/>
              </a:rPr>
              <a:t> </a:t>
            </a:r>
            <a:r>
              <a:rPr lang="en-US" b="0" i="0" dirty="0" err="1">
                <a:solidFill>
                  <a:srgbClr val="181818"/>
                </a:solidFill>
                <a:effectLst/>
                <a:latin typeface="Merriweather"/>
              </a:rPr>
              <a:t>egoista</a:t>
            </a:r>
            <a:r>
              <a:rPr lang="en-US" b="0" i="0" dirty="0">
                <a:solidFill>
                  <a:srgbClr val="181818"/>
                </a:solidFill>
                <a:effectLst/>
                <a:latin typeface="Merriweather"/>
              </a:rPr>
              <a:t> mi </a:t>
            </a:r>
            <a:r>
              <a:rPr lang="en-US" b="0" i="0" dirty="0" err="1">
                <a:solidFill>
                  <a:srgbClr val="181818"/>
                </a:solidFill>
                <a:effectLst/>
                <a:latin typeface="Merriweather"/>
              </a:rPr>
              <a:t>occupa</a:t>
            </a:r>
            <a:r>
              <a:rPr lang="en-US" b="0" i="0" dirty="0">
                <a:solidFill>
                  <a:srgbClr val="181818"/>
                </a:solidFill>
                <a:effectLst/>
                <a:latin typeface="Merriweather"/>
              </a:rPr>
              <a:t> e</a:t>
            </a:r>
          </a:p>
          <a:p>
            <a:pPr algn="l"/>
            <a:r>
              <a:rPr lang="en-US" b="0" i="0" dirty="0" err="1">
                <a:solidFill>
                  <a:srgbClr val="181818"/>
                </a:solidFill>
                <a:effectLst/>
                <a:latin typeface="Merriweather"/>
              </a:rPr>
              <a:t>Dico</a:t>
            </a:r>
            <a:r>
              <a:rPr lang="en-US" b="0" i="0" dirty="0">
                <a:solidFill>
                  <a:srgbClr val="181818"/>
                </a:solidFill>
                <a:effectLst/>
                <a:latin typeface="Merriweather"/>
              </a:rPr>
              <a:t> il </a:t>
            </a:r>
            <a:r>
              <a:rPr lang="en-US" b="0" i="0" dirty="0" err="1">
                <a:solidFill>
                  <a:srgbClr val="181818"/>
                </a:solidFill>
                <a:effectLst/>
                <a:latin typeface="Merriweather"/>
              </a:rPr>
              <a:t>tuo</a:t>
            </a:r>
            <a:r>
              <a:rPr lang="en-US" b="0" i="0" dirty="0">
                <a:solidFill>
                  <a:srgbClr val="181818"/>
                </a:solidFill>
                <a:effectLst/>
                <a:latin typeface="Merriweather"/>
              </a:rPr>
              <a:t> </a:t>
            </a:r>
            <a:r>
              <a:rPr lang="en-US" b="0" i="0" dirty="0" err="1">
                <a:solidFill>
                  <a:srgbClr val="181818"/>
                </a:solidFill>
                <a:effectLst/>
                <a:latin typeface="Merriweather"/>
              </a:rPr>
              <a:t>nome</a:t>
            </a:r>
            <a:r>
              <a:rPr lang="en-US" b="0" i="0" dirty="0">
                <a:solidFill>
                  <a:srgbClr val="181818"/>
                </a:solidFill>
                <a:effectLst/>
                <a:latin typeface="Merriweather"/>
              </a:rPr>
              <a:t>,</a:t>
            </a:r>
            <a:r>
              <a:rPr lang="en-US" dirty="0">
                <a:solidFill>
                  <a:srgbClr val="181818"/>
                </a:solidFill>
                <a:latin typeface="Merriweather"/>
              </a:rPr>
              <a:t> non </a:t>
            </a:r>
            <a:r>
              <a:rPr lang="en-US" dirty="0" err="1">
                <a:solidFill>
                  <a:srgbClr val="181818"/>
                </a:solidFill>
                <a:latin typeface="Merriweather"/>
              </a:rPr>
              <a:t>d’altri</a:t>
            </a:r>
            <a:r>
              <a:rPr lang="en-US" dirty="0">
                <a:solidFill>
                  <a:srgbClr val="181818"/>
                </a:solidFill>
                <a:latin typeface="Merriweather"/>
              </a:rPr>
              <a:t>.</a:t>
            </a:r>
          </a:p>
          <a:p>
            <a:pPr algn="l"/>
            <a:r>
              <a:rPr lang="en-US" b="0" i="0" dirty="0" err="1">
                <a:solidFill>
                  <a:srgbClr val="181818"/>
                </a:solidFill>
                <a:effectLst/>
                <a:latin typeface="Merriweather"/>
              </a:rPr>
              <a:t>Nell’amore</a:t>
            </a:r>
            <a:r>
              <a:rPr lang="en-US" b="0" i="0" dirty="0">
                <a:solidFill>
                  <a:srgbClr val="181818"/>
                </a:solidFill>
                <a:effectLst/>
                <a:latin typeface="Merriweather"/>
              </a:rPr>
              <a:t> </a:t>
            </a:r>
            <a:r>
              <a:rPr lang="en-US" b="0" i="0" dirty="0" err="1">
                <a:solidFill>
                  <a:srgbClr val="181818"/>
                </a:solidFill>
                <a:effectLst/>
                <a:latin typeface="Merriweather"/>
              </a:rPr>
              <a:t>degno</a:t>
            </a:r>
            <a:r>
              <a:rPr lang="en-US" b="0" i="0" dirty="0">
                <a:solidFill>
                  <a:srgbClr val="181818"/>
                </a:solidFill>
                <a:effectLst/>
                <a:latin typeface="Merriweather"/>
              </a:rPr>
              <a:t> di </a:t>
            </a:r>
            <a:r>
              <a:rPr lang="en-US" b="0" i="0" dirty="0" err="1">
                <a:solidFill>
                  <a:srgbClr val="181818"/>
                </a:solidFill>
                <a:effectLst/>
                <a:latin typeface="Merriweather"/>
              </a:rPr>
              <a:t>Te</a:t>
            </a:r>
            <a:r>
              <a:rPr lang="en-US" b="0" i="0" dirty="0">
                <a:solidFill>
                  <a:srgbClr val="181818"/>
                </a:solidFill>
                <a:effectLst/>
                <a:latin typeface="Merriweather"/>
              </a:rPr>
              <a:t> </a:t>
            </a:r>
          </a:p>
          <a:p>
            <a:pPr algn="l"/>
            <a:r>
              <a:rPr lang="en-US" b="0" i="0" dirty="0" err="1">
                <a:solidFill>
                  <a:srgbClr val="181818"/>
                </a:solidFill>
                <a:effectLst/>
                <a:latin typeface="Merriweather"/>
              </a:rPr>
              <a:t>Alza</a:t>
            </a:r>
            <a:r>
              <a:rPr lang="en-US" b="0" i="0" dirty="0">
                <a:solidFill>
                  <a:srgbClr val="181818"/>
                </a:solidFill>
                <a:effectLst/>
                <a:latin typeface="Merriweather"/>
              </a:rPr>
              <a:t> il </a:t>
            </a:r>
            <a:r>
              <a:rPr lang="en-US" dirty="0">
                <a:solidFill>
                  <a:srgbClr val="181818"/>
                </a:solidFill>
                <a:latin typeface="Merriweather"/>
              </a:rPr>
              <a:t>velo </a:t>
            </a:r>
            <a:r>
              <a:rPr lang="en-US" dirty="0" err="1">
                <a:solidFill>
                  <a:srgbClr val="181818"/>
                </a:solidFill>
                <a:latin typeface="Merriweather"/>
              </a:rPr>
              <a:t>così</a:t>
            </a:r>
            <a:r>
              <a:rPr lang="en-US" dirty="0">
                <a:solidFill>
                  <a:srgbClr val="181818"/>
                </a:solidFill>
                <a:latin typeface="Merriweather"/>
              </a:rPr>
              <a:t> </a:t>
            </a:r>
            <a:r>
              <a:rPr lang="en-US" dirty="0" err="1">
                <a:solidFill>
                  <a:srgbClr val="181818"/>
                </a:solidFill>
                <a:latin typeface="Merriweather"/>
              </a:rPr>
              <a:t>che</a:t>
            </a:r>
            <a:r>
              <a:rPr lang="en-US" dirty="0">
                <a:solidFill>
                  <a:srgbClr val="181818"/>
                </a:solidFill>
                <a:latin typeface="Merriweather"/>
              </a:rPr>
              <a:t> io </a:t>
            </a:r>
            <a:r>
              <a:rPr lang="en-US" dirty="0" err="1">
                <a:solidFill>
                  <a:srgbClr val="181818"/>
                </a:solidFill>
                <a:latin typeface="Merriweather"/>
              </a:rPr>
              <a:t>possa</a:t>
            </a:r>
            <a:r>
              <a:rPr lang="en-US" dirty="0">
                <a:solidFill>
                  <a:srgbClr val="181818"/>
                </a:solidFill>
                <a:latin typeface="Merriweather"/>
              </a:rPr>
              <a:t> </a:t>
            </a:r>
            <a:r>
              <a:rPr lang="en-US" dirty="0" err="1">
                <a:solidFill>
                  <a:srgbClr val="181818"/>
                </a:solidFill>
                <a:latin typeface="Merriweather"/>
              </a:rPr>
              <a:t>vederTi</a:t>
            </a:r>
            <a:r>
              <a:rPr lang="en-US" dirty="0">
                <a:solidFill>
                  <a:srgbClr val="181818"/>
                </a:solidFill>
                <a:latin typeface="Merriweather"/>
              </a:rPr>
              <a:t>.</a:t>
            </a:r>
          </a:p>
          <a:p>
            <a:pPr algn="l"/>
            <a:r>
              <a:rPr lang="en-US" b="0" i="0" dirty="0">
                <a:solidFill>
                  <a:srgbClr val="181818"/>
                </a:solidFill>
                <a:effectLst/>
                <a:latin typeface="Merriweather"/>
              </a:rPr>
              <a:t>La lode non </a:t>
            </a:r>
            <a:r>
              <a:rPr lang="en-US" b="0" i="0" dirty="0" err="1">
                <a:solidFill>
                  <a:srgbClr val="181818"/>
                </a:solidFill>
                <a:effectLst/>
                <a:latin typeface="Merriweather"/>
              </a:rPr>
              <a:t>m’appartiene</a:t>
            </a:r>
            <a:r>
              <a:rPr lang="en-US" b="0" i="0" dirty="0">
                <a:solidFill>
                  <a:srgbClr val="181818"/>
                </a:solidFill>
                <a:effectLst/>
                <a:latin typeface="Merriweather"/>
              </a:rPr>
              <a:t> </a:t>
            </a:r>
            <a:r>
              <a:rPr lang="en-US" b="0" i="0" dirty="0" err="1">
                <a:solidFill>
                  <a:srgbClr val="181818"/>
                </a:solidFill>
                <a:effectLst/>
                <a:latin typeface="Merriweather"/>
              </a:rPr>
              <a:t>nel</a:t>
            </a:r>
            <a:r>
              <a:rPr lang="en-US" dirty="0" err="1">
                <a:solidFill>
                  <a:srgbClr val="181818"/>
                </a:solidFill>
                <a:latin typeface="Merriweather"/>
              </a:rPr>
              <a:t>l’uno</a:t>
            </a:r>
            <a:r>
              <a:rPr lang="en-US" dirty="0">
                <a:solidFill>
                  <a:srgbClr val="181818"/>
                </a:solidFill>
                <a:latin typeface="Merriweather"/>
              </a:rPr>
              <a:t> o </a:t>
            </a:r>
            <a:r>
              <a:rPr lang="en-US" dirty="0" err="1">
                <a:solidFill>
                  <a:srgbClr val="181818"/>
                </a:solidFill>
                <a:latin typeface="Merriweather"/>
              </a:rPr>
              <a:t>nell’altro</a:t>
            </a:r>
            <a:r>
              <a:rPr lang="en-US" dirty="0">
                <a:solidFill>
                  <a:srgbClr val="181818"/>
                </a:solidFill>
                <a:latin typeface="Merriweather"/>
              </a:rPr>
              <a:t> [amore]</a:t>
            </a:r>
          </a:p>
          <a:p>
            <a:pPr algn="l"/>
            <a:r>
              <a:rPr lang="en-US" b="0" i="0" dirty="0">
                <a:solidFill>
                  <a:srgbClr val="181818"/>
                </a:solidFill>
                <a:effectLst/>
                <a:latin typeface="Merriweather"/>
              </a:rPr>
              <a:t>La lode </a:t>
            </a:r>
            <a:r>
              <a:rPr lang="en-US" dirty="0" err="1">
                <a:solidFill>
                  <a:srgbClr val="181818"/>
                </a:solidFill>
                <a:latin typeface="Merriweather"/>
              </a:rPr>
              <a:t>T</a:t>
            </a:r>
            <a:r>
              <a:rPr lang="en-US" b="0" i="0" dirty="0" err="1">
                <a:solidFill>
                  <a:srgbClr val="181818"/>
                </a:solidFill>
                <a:effectLst/>
                <a:latin typeface="Merriweather"/>
              </a:rPr>
              <a:t>’appartiene</a:t>
            </a:r>
            <a:r>
              <a:rPr lang="en-US" b="0" i="0" dirty="0">
                <a:solidFill>
                  <a:srgbClr val="181818"/>
                </a:solidFill>
                <a:effectLst/>
                <a:latin typeface="Merriweather"/>
              </a:rPr>
              <a:t> </a:t>
            </a:r>
            <a:r>
              <a:rPr lang="en-US" b="0" i="0" dirty="0" err="1">
                <a:solidFill>
                  <a:srgbClr val="181818"/>
                </a:solidFill>
                <a:effectLst/>
                <a:latin typeface="Merriweather"/>
              </a:rPr>
              <a:t>nell’uno</a:t>
            </a:r>
            <a:r>
              <a:rPr lang="en-US" b="0" i="0" dirty="0">
                <a:solidFill>
                  <a:srgbClr val="181818"/>
                </a:solidFill>
                <a:effectLst/>
                <a:latin typeface="Merriweather"/>
              </a:rPr>
              <a:t> e </a:t>
            </a:r>
            <a:r>
              <a:rPr lang="en-US" b="0" i="0" dirty="0" err="1">
                <a:solidFill>
                  <a:srgbClr val="181818"/>
                </a:solidFill>
                <a:effectLst/>
                <a:latin typeface="Merriweather"/>
              </a:rPr>
              <a:t>nell’altro</a:t>
            </a:r>
            <a:r>
              <a:rPr lang="en-US" b="0" i="0" dirty="0">
                <a:solidFill>
                  <a:srgbClr val="181818"/>
                </a:solidFill>
                <a:effectLst/>
                <a:latin typeface="Merriweather"/>
              </a:rPr>
              <a:t>.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2A6E219-066C-4C5D-AE27-C8554834D174}"/>
              </a:ext>
            </a:extLst>
          </p:cNvPr>
          <p:cNvSpPr txBox="1"/>
          <p:nvPr/>
        </p:nvSpPr>
        <p:spPr>
          <a:xfrm>
            <a:off x="5789295" y="2259745"/>
            <a:ext cx="53054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ar-AE" b="1" dirty="0">
                <a:solidFill>
                  <a:srgbClr val="000080"/>
                </a:solidFill>
                <a:effectLst/>
                <a:latin typeface="Al-Jazeera"/>
              </a:rPr>
              <a:t>"أحبّك حُبين؛ حبّ الهوى وحبّا لأنك أهلٌ لذاك</a:t>
            </a:r>
            <a:endParaRPr lang="ar-AE" b="0" dirty="0">
              <a:solidFill>
                <a:srgbClr val="000000"/>
              </a:solidFill>
              <a:effectLst/>
              <a:latin typeface="Al-Jazeera"/>
            </a:endParaRPr>
          </a:p>
          <a:p>
            <a:pPr algn="just" rtl="1">
              <a:lnSpc>
                <a:spcPct val="200000"/>
              </a:lnSpc>
            </a:pPr>
            <a:r>
              <a:rPr lang="ar-AE" b="1" dirty="0">
                <a:solidFill>
                  <a:srgbClr val="000080"/>
                </a:solidFill>
                <a:effectLst/>
                <a:latin typeface="Al-Jazeera"/>
              </a:rPr>
              <a:t>فأما الذي هو حُبّ الهوى فشُغلي بذكرِك عمّن سواكا</a:t>
            </a:r>
            <a:endParaRPr lang="ar-AE" b="0" dirty="0">
              <a:solidFill>
                <a:srgbClr val="000000"/>
              </a:solidFill>
              <a:effectLst/>
              <a:latin typeface="Al-Jazeera"/>
            </a:endParaRPr>
          </a:p>
          <a:p>
            <a:pPr algn="just" rtl="1">
              <a:lnSpc>
                <a:spcPct val="200000"/>
              </a:lnSpc>
            </a:pPr>
            <a:r>
              <a:rPr lang="ar-AE" b="1" dirty="0">
                <a:solidFill>
                  <a:srgbClr val="000080"/>
                </a:solidFill>
                <a:effectLst/>
                <a:latin typeface="Al-Jazeera"/>
              </a:rPr>
              <a:t>وأما الذي أنتَ أهلٌ له فكشفُك للحُجب حتى أراكا</a:t>
            </a:r>
            <a:endParaRPr lang="it-IT" b="1" dirty="0">
              <a:solidFill>
                <a:srgbClr val="000080"/>
              </a:solidFill>
              <a:effectLst/>
              <a:latin typeface="Al-Jazeera"/>
            </a:endParaRPr>
          </a:p>
          <a:p>
            <a:pPr algn="just" rtl="1">
              <a:lnSpc>
                <a:spcPct val="200000"/>
              </a:lnSpc>
            </a:pPr>
            <a:r>
              <a:rPr lang="ar-AE" b="1" dirty="0">
                <a:solidFill>
                  <a:srgbClr val="000080"/>
                </a:solidFill>
                <a:effectLst/>
                <a:latin typeface="Al-Jazeera"/>
              </a:rPr>
              <a:t>فلا الحَمْدُ فى ذا ولا ذاكَ لي</a:t>
            </a:r>
          </a:p>
          <a:p>
            <a:pPr algn="just" rtl="1">
              <a:lnSpc>
                <a:spcPct val="200000"/>
              </a:lnSpc>
            </a:pPr>
            <a:r>
              <a:rPr lang="ar-AE" b="1" dirty="0">
                <a:solidFill>
                  <a:srgbClr val="000080"/>
                </a:solidFill>
                <a:effectLst/>
                <a:latin typeface="Al-Jazeera"/>
              </a:rPr>
              <a:t>ولكنْ لكَ الحَمْدُ فِى ذا وذاك</a:t>
            </a:r>
          </a:p>
          <a:p>
            <a:pPr algn="just" rtl="1">
              <a:lnSpc>
                <a:spcPct val="200000"/>
              </a:lnSpc>
            </a:pPr>
            <a:r>
              <a:rPr lang="ar-AE" b="1" dirty="0">
                <a:solidFill>
                  <a:srgbClr val="000080"/>
                </a:solidFill>
                <a:effectLst/>
                <a:latin typeface="Al-Jazeera"/>
              </a:rPr>
              <a:t> </a:t>
            </a:r>
            <a:endParaRPr lang="it-IT" b="1" dirty="0">
              <a:solidFill>
                <a:srgbClr val="000080"/>
              </a:solidFill>
              <a:effectLst/>
              <a:latin typeface="Al-Jazeera"/>
            </a:endParaRPr>
          </a:p>
          <a:p>
            <a:pPr algn="just" rtl="1">
              <a:lnSpc>
                <a:spcPct val="200000"/>
              </a:lnSpc>
            </a:pPr>
            <a:endParaRPr lang="ar-AE" b="0" dirty="0">
              <a:solidFill>
                <a:srgbClr val="000000"/>
              </a:solidFill>
              <a:effectLst/>
              <a:latin typeface="Al-Jazeera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024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0260C-76B9-4098-B436-3BF57F3F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-317079"/>
            <a:ext cx="10058400" cy="1450757"/>
          </a:xfrm>
        </p:spPr>
        <p:txBody>
          <a:bodyPr/>
          <a:lstStyle/>
          <a:p>
            <a:r>
              <a:rPr lang="it-IT" dirty="0"/>
              <a:t>Altri esempi di poesia mistica: Al-</a:t>
            </a:r>
            <a:r>
              <a:rPr lang="it-IT" dirty="0" err="1"/>
              <a:t>Hallaj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823E28-CA19-4826-9132-D5A076F92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2900" b="1" i="0" dirty="0">
                <a:solidFill>
                  <a:schemeClr val="tx1"/>
                </a:solidFill>
                <a:effectLst/>
              </a:rPr>
              <a:t>Mansour </a:t>
            </a:r>
            <a:r>
              <a:rPr lang="it-IT" sz="2900" b="1" i="0" dirty="0" err="1">
                <a:solidFill>
                  <a:schemeClr val="tx1"/>
                </a:solidFill>
                <a:effectLst/>
              </a:rPr>
              <a:t>Hallaj</a:t>
            </a:r>
            <a:r>
              <a:rPr lang="it-IT" sz="2900" b="0" i="0" dirty="0">
                <a:solidFill>
                  <a:schemeClr val="tx1"/>
                </a:solidFill>
                <a:effectLst/>
              </a:rPr>
              <a:t> (858 –922) fu un mistico persiano, poeta e Maestro Sufi.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900" dirty="0">
                <a:solidFill>
                  <a:schemeClr val="tx1"/>
                </a:solidFill>
              </a:rPr>
              <a:t>Fu predicatore, più volte pellegrino alla Mecca,  al tempo del Mu ‘</a:t>
            </a:r>
            <a:r>
              <a:rPr lang="it-IT" sz="2900" dirty="0" err="1">
                <a:solidFill>
                  <a:schemeClr val="tx1"/>
                </a:solidFill>
              </a:rPr>
              <a:t>tazilismo</a:t>
            </a:r>
            <a:r>
              <a:rPr lang="it-IT" sz="2900" dirty="0">
                <a:solidFill>
                  <a:schemeClr val="tx1"/>
                </a:solidFill>
              </a:rPr>
              <a:t>. Sia la Mu ‘</a:t>
            </a:r>
            <a:r>
              <a:rPr lang="it-IT" sz="2900" dirty="0" err="1">
                <a:solidFill>
                  <a:schemeClr val="tx1"/>
                </a:solidFill>
              </a:rPr>
              <a:t>tazila</a:t>
            </a:r>
            <a:r>
              <a:rPr lang="it-IT" sz="2900" dirty="0">
                <a:solidFill>
                  <a:schemeClr val="tx1"/>
                </a:solidFill>
              </a:rPr>
              <a:t> sia gli sciiti lo definirono un impostore. Per questo scontò nove anni di prigione a Baghdad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900" dirty="0">
                <a:solidFill>
                  <a:schemeClr val="tx1"/>
                </a:solidFill>
              </a:rPr>
              <a:t>Nel suo canzoniere canta l’amore per Dio e in Dio, la fusione dell’anima individuale con l’Essenza divina (Amaldi, p. 91). Questa tensione verso la fusione completa nel Divino lo porterà a dire: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900" i="1" dirty="0">
                <a:solidFill>
                  <a:schemeClr val="tx1"/>
                </a:solidFill>
              </a:rPr>
              <a:t>Ana al-</a:t>
            </a:r>
            <a:r>
              <a:rPr lang="it-IT" sz="2900" i="1" dirty="0" err="1">
                <a:solidFill>
                  <a:schemeClr val="tx1"/>
                </a:solidFill>
              </a:rPr>
              <a:t>haqq</a:t>
            </a:r>
            <a:r>
              <a:rPr lang="it-IT" sz="2900" dirty="0">
                <a:solidFill>
                  <a:schemeClr val="tx1"/>
                </a:solidFill>
              </a:rPr>
              <a:t>, io sono il Vero (in questa espressione al-</a:t>
            </a:r>
            <a:r>
              <a:rPr lang="it-IT" sz="2900" dirty="0" err="1">
                <a:solidFill>
                  <a:schemeClr val="tx1"/>
                </a:solidFill>
              </a:rPr>
              <a:t>Hallaj</a:t>
            </a:r>
            <a:r>
              <a:rPr lang="it-IT" sz="2900" dirty="0">
                <a:solidFill>
                  <a:schemeClr val="tx1"/>
                </a:solidFill>
              </a:rPr>
              <a:t> crea una immagine di fusione, l’anima individuale si trova ad aderire completamente a Dio), ma la sua affermazione venne letta come blasfema. A causa di una lettura letterale dei suoi versi venne messo a morte nel 922</a:t>
            </a:r>
            <a:r>
              <a:rPr lang="it-IT" dirty="0">
                <a:solidFill>
                  <a:schemeClr val="tx1"/>
                </a:solidFill>
              </a:rPr>
              <a:t>.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6782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71E429-C0A6-46F3-B5B5-E15328C5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51138"/>
            <a:ext cx="10129520" cy="974930"/>
          </a:xfrm>
        </p:spPr>
        <p:txBody>
          <a:bodyPr/>
          <a:lstStyle/>
          <a:p>
            <a:r>
              <a:rPr lang="it-IT" dirty="0"/>
              <a:t>La poesia mistica di al-</a:t>
            </a:r>
            <a:r>
              <a:rPr lang="it-IT" dirty="0" err="1"/>
              <a:t>Hallaj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5A08B3-B721-49D7-92BA-8FE588298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AFC833B-C1EE-4E08-B5BA-ED2C09A5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44" t="19461" r="30179" b="14121"/>
          <a:stretch/>
        </p:blipFill>
        <p:spPr>
          <a:xfrm>
            <a:off x="168676" y="1494366"/>
            <a:ext cx="5927324" cy="486935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3EF56CE-DC17-4CE0-8189-B51EE98AE2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19" t="25242" r="17792" b="29839"/>
          <a:stretch/>
        </p:blipFill>
        <p:spPr>
          <a:xfrm>
            <a:off x="6178858" y="1484212"/>
            <a:ext cx="5646197" cy="48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32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EEAAE2-7EC3-46AE-8F2C-09FACB07D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993" y="-334834"/>
            <a:ext cx="10058400" cy="1450757"/>
          </a:xfrm>
        </p:spPr>
        <p:txBody>
          <a:bodyPr/>
          <a:lstStyle/>
          <a:p>
            <a:r>
              <a:rPr lang="it-IT" dirty="0"/>
              <a:t>Ibn </a:t>
            </a:r>
            <a:r>
              <a:rPr lang="it-IT" dirty="0" err="1"/>
              <a:t>al-‘Arabi</a:t>
            </a:r>
            <a:r>
              <a:rPr lang="it-IT" dirty="0"/>
              <a:t> poeta mistico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5CDF37-23C7-42C3-9F86-2CDE38CAA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63" y="1845734"/>
            <a:ext cx="10862717" cy="4501800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rgbClr val="000000"/>
                </a:solidFill>
              </a:rPr>
              <a:t>Nato a Murcia nel 1165, s</a:t>
            </a:r>
            <a:r>
              <a:rPr lang="it-IT" sz="2400" b="0" i="0" u="none" strike="noStrike" kern="1200" dirty="0">
                <a:solidFill>
                  <a:srgbClr val="000000"/>
                </a:solidFill>
                <a:effectLst/>
              </a:rPr>
              <a:t>pagnolo,</a:t>
            </a:r>
            <a:r>
              <a:rPr lang="it-IT" sz="2400" b="0" i="0" u="none" strike="noStrike" kern="1200" baseline="0" dirty="0">
                <a:solidFill>
                  <a:srgbClr val="000000"/>
                </a:solidFill>
                <a:effectLst/>
              </a:rPr>
              <a:t> visse tra al-</a:t>
            </a:r>
            <a:r>
              <a:rPr lang="it-IT" sz="2400" b="0" i="0" u="none" strike="noStrike" kern="1200" baseline="0" dirty="0" err="1">
                <a:solidFill>
                  <a:srgbClr val="000000"/>
                </a:solidFill>
                <a:effectLst/>
              </a:rPr>
              <a:t>Andalus</a:t>
            </a:r>
            <a:r>
              <a:rPr lang="it-IT" sz="2400" b="0" i="0" u="none" strike="noStrike" kern="1200" baseline="0" dirty="0">
                <a:solidFill>
                  <a:srgbClr val="000000"/>
                </a:solidFill>
                <a:effectLst/>
              </a:rPr>
              <a:t> e il Maghreb e morì a Damasco. </a:t>
            </a:r>
            <a:r>
              <a:rPr lang="it-IT" sz="2400" dirty="0">
                <a:solidFill>
                  <a:srgbClr val="000000"/>
                </a:solidFill>
              </a:rPr>
              <a:t>V</a:t>
            </a:r>
            <a:r>
              <a:rPr lang="it-IT" sz="2400" b="0" i="0" u="none" strike="noStrike" kern="1200" baseline="0" dirty="0">
                <a:solidFill>
                  <a:srgbClr val="000000"/>
                </a:solidFill>
                <a:effectLst/>
              </a:rPr>
              <a:t>iaggiò molto tra Nord Africa, Gerusalemme, il Cairo , la </a:t>
            </a:r>
            <a:r>
              <a:rPr lang="it-IT" sz="2400" i="0" u="none" strike="noStrike" kern="1200" dirty="0">
                <a:solidFill>
                  <a:srgbClr val="000000"/>
                </a:solidFill>
                <a:effectLst/>
              </a:rPr>
              <a:t>Mecca</a:t>
            </a:r>
            <a:r>
              <a:rPr lang="it-IT" sz="2400" b="0" i="0" u="none" strike="noStrike" kern="1200" dirty="0">
                <a:solidFill>
                  <a:srgbClr val="000000"/>
                </a:solidFill>
                <a:effectLst/>
              </a:rPr>
              <a:t> che per lui rappresentava il </a:t>
            </a:r>
            <a:r>
              <a:rPr lang="it-IT" sz="2400" i="0" u="none" strike="noStrike" kern="1200" dirty="0">
                <a:solidFill>
                  <a:srgbClr val="000000"/>
                </a:solidFill>
                <a:effectLst/>
              </a:rPr>
              <a:t>punto di contatto tra l’invisibile (</a:t>
            </a:r>
            <a:r>
              <a:rPr lang="it-IT" sz="2400" i="1" u="none" strike="noStrike" kern="1200" dirty="0" err="1">
                <a:solidFill>
                  <a:srgbClr val="000000"/>
                </a:solidFill>
                <a:effectLst/>
              </a:rPr>
              <a:t>ġayb</a:t>
            </a:r>
            <a:r>
              <a:rPr lang="it-IT" sz="2400" i="0" u="none" strike="noStrike" kern="1200" dirty="0">
                <a:solidFill>
                  <a:srgbClr val="000000"/>
                </a:solidFill>
                <a:effectLst/>
              </a:rPr>
              <a:t>) e il visibile (</a:t>
            </a:r>
            <a:r>
              <a:rPr lang="it-IT" sz="2400" i="1" u="none" strike="noStrike" kern="1200" dirty="0" err="1">
                <a:solidFill>
                  <a:srgbClr val="000000"/>
                </a:solidFill>
                <a:effectLst/>
              </a:rPr>
              <a:t>šuhūd</a:t>
            </a:r>
            <a:r>
              <a:rPr lang="it-IT" sz="2400" i="0" u="none" strike="noStrike" kern="1200" dirty="0">
                <a:solidFill>
                  <a:srgbClr val="000000"/>
                </a:solidFill>
                <a:effectLst/>
              </a:rPr>
              <a:t>).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sz="2400" i="0" u="none" strike="noStrike" kern="1200" dirty="0">
              <a:solidFill>
                <a:srgbClr val="000000"/>
              </a:solidFill>
              <a:effectLst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2400" b="0" i="0" u="none" strike="noStrike" kern="1200" dirty="0">
                <a:solidFill>
                  <a:srgbClr val="000000"/>
                </a:solidFill>
                <a:effectLst/>
              </a:rPr>
              <a:t>Restò alla Mecca per due anni dove iniziò a comporre “Le conquiste </a:t>
            </a:r>
            <a:r>
              <a:rPr lang="it-IT" sz="2400" b="0" i="0" u="none" strike="noStrike" kern="1200" dirty="0" err="1">
                <a:solidFill>
                  <a:srgbClr val="000000"/>
                </a:solidFill>
                <a:effectLst/>
              </a:rPr>
              <a:t>meccane</a:t>
            </a:r>
            <a:r>
              <a:rPr lang="it-IT" sz="2400" b="0" i="0" u="none" strike="noStrike" kern="1200" dirty="0">
                <a:solidFill>
                  <a:srgbClr val="000000"/>
                </a:solidFill>
                <a:effectLst/>
              </a:rPr>
              <a:t>”, una raccolta di poesie di ispirazione religiosa.</a:t>
            </a:r>
            <a:endParaRPr lang="it-IT" sz="2400" dirty="0"/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it-IT" sz="2400" b="0" i="0" u="none" strike="noStrike" kern="1200" dirty="0">
              <a:solidFill>
                <a:srgbClr val="000000"/>
              </a:solidFill>
              <a:effectLst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rgbClr val="000000"/>
                </a:solidFill>
              </a:rPr>
              <a:t>Incontri e scontri:</a:t>
            </a:r>
            <a:endParaRPr lang="it-IT" sz="2400" b="0" i="0" u="none" strike="noStrike" kern="1200" dirty="0">
              <a:solidFill>
                <a:srgbClr val="000000"/>
              </a:solidFill>
              <a:effectLst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rgbClr val="000000"/>
                </a:solidFill>
              </a:rPr>
              <a:t>Incontrò ancora quattordicenne Averroè, e si scontrò con Ibn </a:t>
            </a:r>
            <a:r>
              <a:rPr lang="it-IT" sz="2400" b="0" i="0" u="none" strike="noStrike" kern="1200" dirty="0" err="1">
                <a:solidFill>
                  <a:srgbClr val="000000"/>
                </a:solidFill>
                <a:effectLst/>
              </a:rPr>
              <a:t>Taymiyya</a:t>
            </a:r>
            <a:r>
              <a:rPr lang="it-IT" sz="2400" b="0" i="0" u="none" strike="noStrike" kern="1200" dirty="0">
                <a:solidFill>
                  <a:srgbClr val="000000"/>
                </a:solidFill>
                <a:effectLst/>
              </a:rPr>
              <a:t> (1263-1328, figura di riferimento del fondamentalismo islamico per la sua concezione di jihad) soprattutto alla concezione del culto dei santi.</a:t>
            </a:r>
            <a:endParaRPr lang="it-IT" sz="2400" b="0" i="0" u="none" strike="noStrike" dirty="0">
              <a:effectLst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6769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0CFB37-36E1-4683-A9E6-AFADF2A15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7" y="-476877"/>
            <a:ext cx="10058400" cy="1450757"/>
          </a:xfrm>
        </p:spPr>
        <p:txBody>
          <a:bodyPr>
            <a:normAutofit/>
          </a:bodyPr>
          <a:lstStyle/>
          <a:p>
            <a:pPr algn="r"/>
            <a:r>
              <a:rPr lang="it-IT" sz="2400" dirty="0"/>
              <a:t>Ibn ‘Arabi</a:t>
            </a:r>
            <a:br>
              <a:rPr lang="it-IT" sz="2400" dirty="0"/>
            </a:br>
            <a:r>
              <a:rPr lang="it-IT" sz="2400" dirty="0"/>
              <a:t> tradotto da G. </a:t>
            </a:r>
            <a:r>
              <a:rPr lang="it-IT" sz="2400" dirty="0" err="1"/>
              <a:t>Scattolin</a:t>
            </a:r>
            <a:endParaRPr lang="it-IT" sz="24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43B578A-1F80-4533-BFCB-E91E3A1EF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578" t="9055" r="17980" b="12820"/>
          <a:stretch/>
        </p:blipFill>
        <p:spPr>
          <a:xfrm>
            <a:off x="97654" y="0"/>
            <a:ext cx="5270627" cy="713954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DFAD815-6F3A-431F-B968-C42EFF5FD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29" t="13204" r="55292" b="10680"/>
          <a:stretch/>
        </p:blipFill>
        <p:spPr>
          <a:xfrm>
            <a:off x="4793942" y="574251"/>
            <a:ext cx="4063863" cy="617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81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43017C-261B-465F-89B5-ECD77FC82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550" y="1662412"/>
            <a:ext cx="4051209" cy="836650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Il sufismo e le sue espressioni poetiche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FF13CC-8CFA-4365-A6A2-EA2588D0F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49" y="1845733"/>
            <a:ext cx="11611993" cy="483471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endParaRPr lang="it-IT" dirty="0"/>
          </a:p>
          <a:p>
            <a:pPr algn="just">
              <a:buFont typeface="Wingdings" panose="05000000000000000000" pitchFamily="2" charset="2"/>
              <a:buChar char="q"/>
            </a:pPr>
            <a:endParaRPr lang="it-IT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it-IT" dirty="0"/>
              <a:t>il Sufismo rappresenta una tendenza dell’Islam volta ad approfondire il contatto con il trascendente per il mezzo di pratiche ascetiche collettive e individuali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it-IT" dirty="0"/>
              <a:t>Il Nel secolo </a:t>
            </a:r>
            <a:r>
              <a:rPr lang="it-IT" b="1" dirty="0"/>
              <a:t>XI </a:t>
            </a:r>
            <a:r>
              <a:rPr lang="it-IT" dirty="0"/>
              <a:t>grazie all’attività di </a:t>
            </a:r>
            <a:r>
              <a:rPr lang="it-IT" b="1" dirty="0"/>
              <a:t>al-</a:t>
            </a:r>
            <a:r>
              <a:rPr lang="it-IT" b="1" dirty="0" err="1"/>
              <a:t>Ġazālī</a:t>
            </a:r>
            <a:r>
              <a:rPr lang="it-IT" dirty="0"/>
              <a:t> e alla sua </a:t>
            </a:r>
            <a:r>
              <a:rPr lang="it-IT" dirty="0" err="1"/>
              <a:t>opera“Rivificazione</a:t>
            </a:r>
            <a:r>
              <a:rPr lang="it-IT" dirty="0"/>
              <a:t> delle scienze religiose (</a:t>
            </a:r>
            <a:r>
              <a:rPr lang="it-IT" b="1" i="1" dirty="0" err="1"/>
              <a:t>Iḥyà</a:t>
            </a:r>
            <a:r>
              <a:rPr lang="it-IT" b="1" i="1" dirty="0"/>
              <a:t> ‘</a:t>
            </a:r>
            <a:r>
              <a:rPr lang="it-IT" b="1" i="1" dirty="0" err="1"/>
              <a:t>ulūm</a:t>
            </a:r>
            <a:r>
              <a:rPr lang="it-IT" b="1" i="1" dirty="0"/>
              <a:t> ad-</a:t>
            </a:r>
            <a:r>
              <a:rPr lang="it-IT" b="1" i="1" dirty="0" err="1"/>
              <a:t>dīn</a:t>
            </a:r>
            <a:r>
              <a:rPr lang="it-IT" dirty="0"/>
              <a:t>) propone una visione globale dell’Islam, il </a:t>
            </a:r>
            <a:r>
              <a:rPr lang="it-IT" b="1" dirty="0"/>
              <a:t>sufismo</a:t>
            </a:r>
            <a:r>
              <a:rPr lang="it-IT" dirty="0"/>
              <a:t> rientra nell’</a:t>
            </a:r>
            <a:r>
              <a:rPr lang="it-IT" b="1" dirty="0"/>
              <a:t>ortodossia sunnita</a:t>
            </a:r>
            <a:r>
              <a:rPr lang="it-IT" dirty="0"/>
              <a:t>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it-IT" dirty="0"/>
              <a:t>Sorto come una disciplina individuale, nel </a:t>
            </a:r>
            <a:r>
              <a:rPr lang="it-IT" b="1" dirty="0"/>
              <a:t>XII secolo </a:t>
            </a:r>
            <a:r>
              <a:rPr lang="it-IT" dirty="0"/>
              <a:t>si traduce in </a:t>
            </a:r>
            <a:r>
              <a:rPr lang="it-IT" b="1" dirty="0"/>
              <a:t>forme di vita collettive</a:t>
            </a:r>
            <a:r>
              <a:rPr lang="it-IT" dirty="0"/>
              <a:t>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it-IT" dirty="0"/>
              <a:t>I luoghi della preghiera: </a:t>
            </a:r>
            <a:r>
              <a:rPr lang="it-IT" b="1" i="1" dirty="0" err="1"/>
              <a:t>zāwiyya</a:t>
            </a:r>
            <a:r>
              <a:rPr lang="it-IT" dirty="0"/>
              <a:t> , </a:t>
            </a:r>
            <a:r>
              <a:rPr lang="it-IT" i="1" dirty="0" err="1"/>
              <a:t>ribāṭ</a:t>
            </a:r>
            <a:r>
              <a:rPr lang="it-IT" dirty="0"/>
              <a:t> 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it-IT" dirty="0"/>
              <a:t>XII secolo: </a:t>
            </a:r>
            <a:r>
              <a:rPr lang="it-IT" dirty="0" err="1"/>
              <a:t>Mevleviyya</a:t>
            </a:r>
            <a:r>
              <a:rPr lang="it-IT" dirty="0"/>
              <a:t>/ </a:t>
            </a:r>
            <a:r>
              <a:rPr lang="it-IT" dirty="0" err="1"/>
              <a:t>Qadiriyyya</a:t>
            </a:r>
            <a:r>
              <a:rPr lang="it-IT" dirty="0"/>
              <a:t>. Dal </a:t>
            </a:r>
            <a:r>
              <a:rPr lang="it-IT" b="1" dirty="0"/>
              <a:t>XV secolo</a:t>
            </a:r>
            <a:r>
              <a:rPr lang="it-IT" dirty="0"/>
              <a:t> aumenta il numero delle confraternite su tutto il </a:t>
            </a:r>
            <a:r>
              <a:rPr lang="it-IT"/>
              <a:t>territorio islamico</a:t>
            </a:r>
            <a:endParaRPr lang="it-IT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9B93D34-47AF-4330-A258-725E5B05C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57" y="177553"/>
            <a:ext cx="1741132" cy="23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820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6F4151-BF38-4FA8-AAEA-A54E0ADF93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43025" y="585788"/>
            <a:ext cx="10848975" cy="1498600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4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C8CA9F1-2D7F-46BB-9916-82535E0DE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54" y="585787"/>
            <a:ext cx="10890431" cy="585052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7D0184A-A27C-4177-AA0C-190C32EF77C1}"/>
              </a:ext>
            </a:extLst>
          </p:cNvPr>
          <p:cNvSpPr txBox="1"/>
          <p:nvPr/>
        </p:nvSpPr>
        <p:spPr>
          <a:xfrm>
            <a:off x="8131944" y="958789"/>
            <a:ext cx="3045042" cy="1200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BAGHDAD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945-1055 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Buyidi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1055 Selgiuchidi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1258 Mongoli</a:t>
            </a:r>
            <a:endParaRPr lang="en-US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287BFD6-8F2B-45CA-BFFB-58DCE86CD1B5}"/>
              </a:ext>
            </a:extLst>
          </p:cNvPr>
          <p:cNvSpPr txBox="1"/>
          <p:nvPr/>
        </p:nvSpPr>
        <p:spPr>
          <a:xfrm>
            <a:off x="498054" y="585786"/>
            <a:ext cx="3577702" cy="1200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SPAGNA</a:t>
            </a:r>
          </a:p>
          <a:p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Omayyadi 711</a:t>
            </a:r>
          </a:p>
          <a:p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755‘Abd al-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Raḥmān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amīr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di Cordova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925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Abd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al-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Raḥmān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III califfo </a:t>
            </a:r>
            <a:endParaRPr lang="en-US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7134F34-3500-4480-92EA-E70DECD8E433}"/>
              </a:ext>
            </a:extLst>
          </p:cNvPr>
          <p:cNvSpPr txBox="1"/>
          <p:nvPr/>
        </p:nvSpPr>
        <p:spPr>
          <a:xfrm>
            <a:off x="2449332" y="2084388"/>
            <a:ext cx="3489830" cy="9233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AFRICA SETTENTRIONALE </a:t>
            </a:r>
          </a:p>
          <a:p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Aġlabiti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799-909 + 827 Sicilia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910 Fatimidi</a:t>
            </a:r>
            <a:endParaRPr lang="en-US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397BC6F-B71F-41D9-88AD-9BCAE5B15582}"/>
              </a:ext>
            </a:extLst>
          </p:cNvPr>
          <p:cNvSpPr txBox="1"/>
          <p:nvPr/>
        </p:nvSpPr>
        <p:spPr>
          <a:xfrm>
            <a:off x="6409678" y="3429000"/>
            <a:ext cx="3604334" cy="1200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EGITTO</a:t>
            </a:r>
          </a:p>
          <a:p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Tulunidi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e poi (969) Fatimidi che fondano il Cairo e fanno edificare la moschea di al-Azhar</a:t>
            </a:r>
            <a:endParaRPr lang="en-US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6CFEBFA-85EC-44D3-980C-F15E8E688398}"/>
              </a:ext>
            </a:extLst>
          </p:cNvPr>
          <p:cNvSpPr txBox="1"/>
          <p:nvPr/>
        </p:nvSpPr>
        <p:spPr>
          <a:xfrm>
            <a:off x="6409679" y="681790"/>
            <a:ext cx="1722266" cy="1200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SIRIA</a:t>
            </a:r>
          </a:p>
          <a:p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929-1003 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Ḥamdànidi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Sayf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ad-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Dawla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/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33A19A4E-3FBD-4345-8EAA-C5EAED2F8152}"/>
              </a:ext>
            </a:extLst>
          </p:cNvPr>
          <p:cNvCxnSpPr/>
          <p:nvPr/>
        </p:nvCxnSpPr>
        <p:spPr>
          <a:xfrm flipH="1" flipV="1">
            <a:off x="4687410" y="1775534"/>
            <a:ext cx="432000" cy="6480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31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6C6A658-9F85-4B98-A9E0-D74995506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590675"/>
            <a:ext cx="11010900" cy="367665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55E0F7-130A-43B9-ACE7-03635B3F4837}"/>
              </a:ext>
            </a:extLst>
          </p:cNvPr>
          <p:cNvSpPr txBox="1"/>
          <p:nvPr/>
        </p:nvSpPr>
        <p:spPr>
          <a:xfrm>
            <a:off x="590549" y="456303"/>
            <a:ext cx="59700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Gli abbasidi (750-1258)</a:t>
            </a:r>
          </a:p>
          <a:p>
            <a:pPr algn="just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Nuova capitale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Baghdad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fondata da al-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Manṣūr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nel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762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Ci si allontana dalla Siria mediterranea verso l’oriente.</a:t>
            </a:r>
          </a:p>
          <a:p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EE9DC4D-5FA7-4A73-A898-5F6A73B31905}"/>
              </a:ext>
            </a:extLst>
          </p:cNvPr>
          <p:cNvSpPr txBox="1"/>
          <p:nvPr/>
        </p:nvSpPr>
        <p:spPr>
          <a:xfrm>
            <a:off x="3994950" y="5267325"/>
            <a:ext cx="76064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Nel 945 il potere califfale effettivo ebbe termine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L’unità politica del territorio musulmano e diverse aree divennero autonome</a:t>
            </a:r>
          </a:p>
          <a:p>
            <a:pPr algn="r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1055 selgiuchidi</a:t>
            </a:r>
          </a:p>
          <a:p>
            <a:pPr algn="r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1258 mongoli</a:t>
            </a:r>
          </a:p>
        </p:txBody>
      </p:sp>
    </p:spTree>
    <p:extLst>
      <p:ext uri="{BB962C8B-B14F-4D97-AF65-F5344CB8AC3E}">
        <p14:creationId xmlns:p14="http://schemas.microsoft.com/office/powerpoint/2010/main" val="300688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6F4151-BF38-4FA8-AAEA-A54E0ADF9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446" y="-577759"/>
            <a:ext cx="11085014" cy="1499616"/>
          </a:xfrm>
        </p:spPr>
        <p:txBody>
          <a:bodyPr>
            <a:normAutofit/>
          </a:bodyPr>
          <a:lstStyle/>
          <a:p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Periodizzazione della letteratura abbaside</a:t>
            </a:r>
            <a:endParaRPr lang="it-IT" sz="4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035AE1-E78D-4D6E-9A82-92B9A0C354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8446" y="1791869"/>
            <a:ext cx="10854314" cy="4768730"/>
          </a:xfrm>
        </p:spPr>
        <p:txBody>
          <a:bodyPr>
            <a:noAutofit/>
          </a:bodyPr>
          <a:lstStyle/>
          <a:p>
            <a:pPr marL="585216" lvl="1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750-847 </a:t>
            </a:r>
            <a:r>
              <a:rPr lang="it-IT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 metà sec. VIII – prima metà sec- IX)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fino all’arrivo al potere di al-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Mutawakkil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Centro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del potere era l’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Iraq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Baṣra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Kūfa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e Baghdad la capitale)</a:t>
            </a:r>
            <a:endParaRPr lang="it-IT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76" lvl="3" indent="0" algn="just">
              <a:lnSpc>
                <a:spcPct val="100000"/>
              </a:lnSpc>
              <a:buNone/>
            </a:pP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0976" lvl="3" indent="-4572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5216" lvl="1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847-945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(seconda metà sec. IX – prima metà sec. X)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quando la dinastia sciita originaria dell’altopiano iranico dei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Buyidi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entra a Baghdad/   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Fatimidi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ismailiti al Cairo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5216" lvl="1" indent="-457200" algn="just">
              <a:lnSpc>
                <a:spcPct val="100000"/>
              </a:lnSpc>
              <a:buFont typeface="+mj-lt"/>
              <a:buAutoNum type="arabicPeriod"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5216" lvl="1" indent="-457200" algn="just">
              <a:lnSpc>
                <a:spcPct val="100000"/>
              </a:lnSpc>
              <a:buFont typeface="+mj-lt"/>
              <a:buAutoNum type="arabicPeriod"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5216" lvl="1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945-1055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(seconda metà sec. X prima metà secolo XI)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quando la dinastia turca sunnita dei 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selgiuchidi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entra a Baghdad.</a:t>
            </a:r>
          </a:p>
          <a:p>
            <a:pPr marL="128016" lvl="1" indent="0" algn="just">
              <a:lnSpc>
                <a:spcPct val="100000"/>
              </a:lnSpc>
              <a:buNone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8016" lvl="1" indent="0" algn="just">
              <a:lnSpc>
                <a:spcPct val="100000"/>
              </a:lnSpc>
              <a:buNone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5216" lvl="1" indent="-457200" algn="just">
              <a:lnSpc>
                <a:spcPct val="100000"/>
              </a:lnSpc>
              <a:buFont typeface="+mj-lt"/>
              <a:buAutoNum type="arabicPeriod"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8016" lvl="1" indent="0" algn="just">
              <a:lnSpc>
                <a:spcPct val="100000"/>
              </a:lnSpc>
              <a:buNone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328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0CE3AD-3777-4222-BAC8-B3175EF65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Caratteristiche generali della poesia ‘Abbaside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0664B3-3E99-4F9D-9178-5B28E9138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 poesia legata alla corte e al mecenatismo : aspetto che si accentua rispetto all’epoca Omayyade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La maggiore complessità sociale porta ad un cambiamento degli immaginari poetici, al contempo la libertà del poeta è maggiormente vincolata al gusto del mecenate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Il panegirico continua ad essere un genere molto diffuso</a:t>
            </a:r>
          </a:p>
          <a:p>
            <a:pPr algn="just">
              <a:lnSpc>
                <a:spcPct val="100000"/>
              </a:lnSpc>
            </a:pPr>
            <a:r>
              <a:rPr lang="it-IT" dirty="0"/>
              <a:t>Nascita di nuovi generi poetici: </a:t>
            </a:r>
            <a:r>
              <a:rPr lang="it-IT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zahriyyāt</a:t>
            </a:r>
            <a:r>
              <a:rPr lang="it-IT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it-IT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nawriyyāt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(genere che celebra le bellezze dei giardini); </a:t>
            </a:r>
            <a:r>
              <a:rPr lang="it-IT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Ṭardiyya</a:t>
            </a:r>
            <a:r>
              <a:rPr lang="it-IT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(caccia).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Introduzione di uno stile poetico chiamato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badī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‘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da parte di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Bashshàr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Ibn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Burd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(784)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it-IT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130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6F4151-BF38-4FA8-AAEA-A54E0ADF9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07" y="-444594"/>
            <a:ext cx="11085014" cy="1499616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Calibri" panose="020F0502020204030204" pitchFamily="34" charset="0"/>
                <a:cs typeface="Calibri" panose="020F0502020204030204" pitchFamily="34" charset="0"/>
              </a:rPr>
              <a:t>Poeti protagonisti della prima fase: 750-847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035AE1-E78D-4D6E-9A82-92B9A0C354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899" y="1349405"/>
            <a:ext cx="11958222" cy="5100949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Baššār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ibn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Burd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(m. 784)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considerato dalla critica il primo poeta tra i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mu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ḥdithūn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(«innovatori») vi si riscontra una prima traccia dello stile del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badī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‘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(innovazione). Segna il passaggio tra due ere (Amaldi, p. 87)</a:t>
            </a:r>
          </a:p>
          <a:p>
            <a:pPr algn="just">
              <a:lnSpc>
                <a:spcPct val="100000"/>
              </a:lnSpc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al-‘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Abbās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ibn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Aḥnaf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(750-808) 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3736" lvl="1" indent="0" algn="just">
              <a:lnSpc>
                <a:spcPct val="100000"/>
              </a:lnSpc>
              <a:buNone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Iracheno di origine, visse alla corte di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Hārūn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al-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Rašīd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e sotto i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barmecidi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; celebre per l’elegia amorosa («amor cortese»), diversa da quella Omayyade per linguaggio (più immediato, semplice e realistico) e l’immaginario, legato al tema dell’amore come «mal d’amore» riecheggiante l’amore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udhrita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(Amaldi, p. 88)</a:t>
            </a:r>
          </a:p>
          <a:p>
            <a:pPr marL="173736" lvl="1" indent="0" algn="just">
              <a:lnSpc>
                <a:spcPct val="100000"/>
              </a:lnSpc>
              <a:buNone/>
            </a:pP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Abū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Nuwās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(747/762 – 815)</a:t>
            </a:r>
          </a:p>
          <a:p>
            <a:pPr marL="173736" lvl="1" indent="0" algn="just">
              <a:lnSpc>
                <a:spcPct val="100000"/>
              </a:lnSpc>
              <a:buNone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Da molti considerato come il più talentuoso poeta arabo. Celebre per la poesia bacchica (</a:t>
            </a:r>
            <a:r>
              <a:rPr lang="it-IT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ḫamriyya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), creò nuovi generi autonomi la </a:t>
            </a:r>
            <a:r>
              <a:rPr lang="it-IT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tardiyya</a:t>
            </a:r>
            <a:r>
              <a:rPr lang="it-IT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e diede nuovo impulso al </a:t>
            </a:r>
            <a:r>
              <a:rPr lang="it-IT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ghazal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nella trattazione della poesia d’amore omosessuale (</a:t>
            </a:r>
            <a:r>
              <a:rPr lang="it-IT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ġazāl</a:t>
            </a:r>
            <a:r>
              <a:rPr lang="it-IT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muḏakkar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>
              <a:lnSpc>
                <a:spcPct val="100000"/>
              </a:lnSpc>
            </a:pP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Abū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Tammām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(800-845)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autore dell’antologia 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ḥamāsa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(“la bravura guerriera”)</a:t>
            </a:r>
          </a:p>
          <a:p>
            <a:pPr algn="just">
              <a:lnSpc>
                <a:spcPct val="100000"/>
              </a:lnSpc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Layla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Bint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Ṭarīf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(815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cca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la tradizione tramanda che fosse una guerriera e poetessa, sorella del Leader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kharijita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al-Walid Ibn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Tarif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al-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Shaybani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559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5410B7-71ED-4C7F-B4BD-52CDE061C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Baššār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ibn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Burd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(m. 784)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968958-B9FD-4F11-8784-24BACB0EF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9" y="2396149"/>
            <a:ext cx="4937760" cy="4023360"/>
          </a:xfrm>
        </p:spPr>
        <p:txBody>
          <a:bodyPr/>
          <a:lstStyle/>
          <a:p>
            <a:r>
              <a:rPr lang="it-IT" dirty="0"/>
              <a:t>Vita e opere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7286EE1-9C7B-48C4-A0A0-BEA68DE535BF}"/>
              </a:ext>
            </a:extLst>
          </p:cNvPr>
          <p:cNvSpPr txBox="1"/>
          <p:nvPr/>
        </p:nvSpPr>
        <p:spPr>
          <a:xfrm>
            <a:off x="569058" y="3053096"/>
            <a:ext cx="102572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Persiano di origine, fu attivo tra la fine del Califfato Omayyade e l’inizio di quello Abbaside.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Fu celebre per essere un poeta cieco, molto influente tra i contemporanei. Molti studiosi fanno risalire a lui la tecnica del </a:t>
            </a:r>
            <a:r>
              <a:rPr lang="it-IT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badī</a:t>
            </a:r>
            <a:r>
              <a:rPr lang="it-IT" i="1" dirty="0">
                <a:solidFill>
                  <a:srgbClr val="202122"/>
                </a:solidFill>
                <a:latin typeface="Arial" panose="020B0604020202020204" pitchFamily="34" charset="0"/>
              </a:rPr>
              <a:t> ‘ , 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caratterizzata da versi più brevi e un linguaggio più diretto.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b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Compose 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versi di </a:t>
            </a:r>
            <a:r>
              <a:rPr lang="it-IT" dirty="0" err="1">
                <a:solidFill>
                  <a:srgbClr val="202122"/>
                </a:solidFill>
                <a:latin typeface="Arial" panose="020B0604020202020204" pitchFamily="34" charset="0"/>
              </a:rPr>
              <a:t>Hija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’ (l’esempio mostra un misto di </a:t>
            </a:r>
            <a:r>
              <a:rPr lang="it-IT" dirty="0" err="1">
                <a:solidFill>
                  <a:srgbClr val="202122"/>
                </a:solidFill>
                <a:latin typeface="Arial" panose="020B0604020202020204" pitchFamily="34" charset="0"/>
              </a:rPr>
              <a:t>hijà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’ e </a:t>
            </a:r>
            <a:r>
              <a:rPr lang="it-IT" dirty="0" err="1">
                <a:solidFill>
                  <a:srgbClr val="202122"/>
                </a:solidFill>
                <a:latin typeface="Arial" panose="020B0604020202020204" pitchFamily="34" charset="0"/>
              </a:rPr>
              <a:t>fakhr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) 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 tenzone con vari poeti. Si traferì a Baghdad nel 762, dove divenne intimo del califfo al-Mahdi.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572579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2515</TotalTime>
  <Words>3202</Words>
  <Application>Microsoft Office PowerPoint</Application>
  <PresentationFormat>Widescreen</PresentationFormat>
  <Paragraphs>264</Paragraphs>
  <Slides>36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5" baseType="lpstr">
      <vt:lpstr>Al-Jazeera</vt:lpstr>
      <vt:lpstr>Arial</vt:lpstr>
      <vt:lpstr>Calibri</vt:lpstr>
      <vt:lpstr>Calibri Light</vt:lpstr>
      <vt:lpstr>Greta</vt:lpstr>
      <vt:lpstr>Merriweather</vt:lpstr>
      <vt:lpstr>Times New Roman</vt:lpstr>
      <vt:lpstr>Wingdings</vt:lpstr>
      <vt:lpstr>Retrospettivo</vt:lpstr>
      <vt:lpstr>Poesia della prima fase Abbaside  e poesia mistica</vt:lpstr>
      <vt:lpstr>Il frazionamento del califfato </vt:lpstr>
      <vt:lpstr>Il frazionamento del califfato</vt:lpstr>
      <vt:lpstr> </vt:lpstr>
      <vt:lpstr>Presentazione standard di PowerPoint</vt:lpstr>
      <vt:lpstr>Periodizzazione della letteratura abbaside</vt:lpstr>
      <vt:lpstr>Caratteristiche generali della poesia ‘Abbaside</vt:lpstr>
      <vt:lpstr>Poeti protagonisti della prima fase: 750-847</vt:lpstr>
      <vt:lpstr>Baššār ibn Burd (m. 784)</vt:lpstr>
      <vt:lpstr>Baššār ibn Burd (m. 784)</vt:lpstr>
      <vt:lpstr>Bashar Ibn Burd  (m. 783)</vt:lpstr>
      <vt:lpstr>Bashshar Ibn Burd: similitudini con temi dell’ «amore cortese»</vt:lpstr>
      <vt:lpstr>…seguito</vt:lpstr>
      <vt:lpstr>La concezione amorosa in Burd/Ibn Aḥnaf: ripresa parziale dei temi dell’amore udhrita con alcune differenzey</vt:lpstr>
      <vt:lpstr>al-‘Abbās ibn Aḥnaf (750-808)  </vt:lpstr>
      <vt:lpstr>al-‘Abbās ibn Aḥnaf (750-808)</vt:lpstr>
      <vt:lpstr>al-‘Abbās ibn Aḥnaf (750-808)  </vt:lpstr>
      <vt:lpstr>Abu Nuwas (Ahvaz 756 – Baghdad 815)   </vt:lpstr>
      <vt:lpstr>Generi in cui si espresse Abu Nuwas</vt:lpstr>
      <vt:lpstr>Presentazione standard di PowerPoint</vt:lpstr>
      <vt:lpstr>Abu Nuwas</vt:lpstr>
      <vt:lpstr>….seguito</vt:lpstr>
      <vt:lpstr>Abu Nuwas</vt:lpstr>
      <vt:lpstr>Abu Nuwas</vt:lpstr>
      <vt:lpstr>Caratteri generali della poesia di Abu Nuwas (cfr Le vin, le vent, la vie, a cura di V. Monteil)</vt:lpstr>
      <vt:lpstr>Abu Tammām (805-845)</vt:lpstr>
      <vt:lpstr>Abu Tammām (805-845) trad. Francesca Corrao</vt:lpstr>
      <vt:lpstr>Layla Bint Ṭarīf</vt:lpstr>
      <vt:lpstr>Il sufismo in zona Irachena a partire dall’VIII secolo</vt:lpstr>
      <vt:lpstr>Rabi‘a al-’Adawiyya al-Qaysiyya  (714cca - 801). Mistica e poetessa dell’Islam</vt:lpstr>
      <vt:lpstr>Rabi‘a al-’Adawiyya</vt:lpstr>
      <vt:lpstr>Altri esempi di poesia mistica: Al-Hallaj</vt:lpstr>
      <vt:lpstr>La poesia mistica di al-Hallaj</vt:lpstr>
      <vt:lpstr>Ibn al-‘Arabi poeta mistico</vt:lpstr>
      <vt:lpstr>Ibn ‘Arabi  tradotto da G. Scattolin</vt:lpstr>
      <vt:lpstr>    Il sufismo e le sue espressioni poetiche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Poesia Abbaside</dc:title>
  <dc:creator>maria elena paniconi</dc:creator>
  <cp:lastModifiedBy>maria elena paniconi</cp:lastModifiedBy>
  <cp:revision>93</cp:revision>
  <dcterms:created xsi:type="dcterms:W3CDTF">2020-10-26T10:25:31Z</dcterms:created>
  <dcterms:modified xsi:type="dcterms:W3CDTF">2022-11-01T21:53:43Z</dcterms:modified>
</cp:coreProperties>
</file>