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1"/>
  </p:notesMasterIdLst>
  <p:sldIdLst>
    <p:sldId id="259" r:id="rId5"/>
    <p:sldId id="257" r:id="rId6"/>
    <p:sldId id="362" r:id="rId7"/>
    <p:sldId id="318" r:id="rId8"/>
    <p:sldId id="269" r:id="rId9"/>
    <p:sldId id="258" r:id="rId10"/>
    <p:sldId id="320" r:id="rId11"/>
    <p:sldId id="340" r:id="rId12"/>
    <p:sldId id="341" r:id="rId13"/>
    <p:sldId id="321" r:id="rId14"/>
    <p:sldId id="342" r:id="rId15"/>
    <p:sldId id="260" r:id="rId16"/>
    <p:sldId id="280" r:id="rId17"/>
    <p:sldId id="263" r:id="rId18"/>
    <p:sldId id="264" r:id="rId19"/>
    <p:sldId id="277" r:id="rId20"/>
    <p:sldId id="279" r:id="rId21"/>
    <p:sldId id="266" r:id="rId22"/>
    <p:sldId id="267" r:id="rId23"/>
    <p:sldId id="287" r:id="rId24"/>
    <p:sldId id="288" r:id="rId25"/>
    <p:sldId id="289" r:id="rId26"/>
    <p:sldId id="326" r:id="rId27"/>
    <p:sldId id="353" r:id="rId28"/>
    <p:sldId id="338" r:id="rId29"/>
    <p:sldId id="344" r:id="rId30"/>
    <p:sldId id="349" r:id="rId31"/>
    <p:sldId id="356" r:id="rId32"/>
    <p:sldId id="345" r:id="rId33"/>
    <p:sldId id="350" r:id="rId34"/>
    <p:sldId id="363" r:id="rId35"/>
    <p:sldId id="351" r:id="rId36"/>
    <p:sldId id="357" r:id="rId37"/>
    <p:sldId id="339" r:id="rId38"/>
    <p:sldId id="348" r:id="rId39"/>
    <p:sldId id="361" r:id="rId40"/>
    <p:sldId id="354" r:id="rId41"/>
    <p:sldId id="271" r:id="rId42"/>
    <p:sldId id="275" r:id="rId43"/>
    <p:sldId id="364" r:id="rId44"/>
    <p:sldId id="297" r:id="rId45"/>
    <p:sldId id="301" r:id="rId46"/>
    <p:sldId id="332" r:id="rId47"/>
    <p:sldId id="335" r:id="rId48"/>
    <p:sldId id="337" r:id="rId49"/>
    <p:sldId id="355" r:id="rId50"/>
    <p:sldId id="359" r:id="rId51"/>
    <p:sldId id="296" r:id="rId52"/>
    <p:sldId id="276" r:id="rId53"/>
    <p:sldId id="304" r:id="rId54"/>
    <p:sldId id="306" r:id="rId55"/>
    <p:sldId id="307" r:id="rId56"/>
    <p:sldId id="310" r:id="rId57"/>
    <p:sldId id="316" r:id="rId58"/>
    <p:sldId id="311" r:id="rId59"/>
    <p:sldId id="312" r:id="rId60"/>
  </p:sldIdLst>
  <p:sldSz cx="9144000" cy="6858000" type="screen4x3"/>
  <p:notesSz cx="6888163" cy="100203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elena paniconi" initials="mep" lastIdx="6" clrIdx="0">
    <p:extLst>
      <p:ext uri="{19B8F6BF-5375-455C-9EA6-DF929625EA0E}">
        <p15:presenceInfo xmlns:p15="http://schemas.microsoft.com/office/powerpoint/2012/main" userId="fd500306780f37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3C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55B69-81CD-4BA2-8AFE-D790A875DD81}" v="1" dt="2021-11-17T08:53:45.166"/>
    <p1510:client id="{3FDB8AFD-A04F-457D-8D0F-DDD312A40BE2}" v="1" dt="2021-12-08T15:23:45.559"/>
    <p1510:client id="{440A6507-4979-4024-B1FD-6DAF686CB9B4}" v="1" dt="2021-11-25T15:21:43.526"/>
    <p1510:client id="{5F4364F9-5003-4958-9C8F-51B65CF235C2}" v="1" dt="2021-12-08T14:55:14.696"/>
    <p1510:client id="{82EFC8DA-1792-43D0-8569-3093E9BAEEE1}" v="3" dt="2021-11-26T13:30:56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6T09:59:23.217" idx="6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0T21:29:15.872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0T21:50:57.194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1915A4-F5D8-4585-8086-4215EFF72DC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9625702-A6B5-401E-A3FD-766A4E491E0A}">
      <dgm:prSet phldrT="[Testo]"/>
      <dgm:spPr/>
      <dgm:t>
        <a:bodyPr/>
        <a:lstStyle/>
        <a:p>
          <a:r>
            <a:rPr lang="it-IT"/>
            <a:t>Contro umili origini di un personaggio / poeta / stirpe</a:t>
          </a:r>
        </a:p>
      </dgm:t>
    </dgm:pt>
    <dgm:pt modelId="{7AE04EFF-2FCA-41FB-BEEC-5D1D63FE639D}" type="parTrans" cxnId="{A2CF287C-CAF2-42C5-9BCA-CCFA68C6D556}">
      <dgm:prSet/>
      <dgm:spPr/>
      <dgm:t>
        <a:bodyPr/>
        <a:lstStyle/>
        <a:p>
          <a:endParaRPr lang="it-IT"/>
        </a:p>
      </dgm:t>
    </dgm:pt>
    <dgm:pt modelId="{342D78A6-DFB5-48EF-8D20-7ECE305BD940}" type="sibTrans" cxnId="{A2CF287C-CAF2-42C5-9BCA-CCFA68C6D556}">
      <dgm:prSet/>
      <dgm:spPr/>
      <dgm:t>
        <a:bodyPr/>
        <a:lstStyle/>
        <a:p>
          <a:endParaRPr lang="it-IT"/>
        </a:p>
      </dgm:t>
    </dgm:pt>
    <dgm:pt modelId="{1658C377-D196-41E0-9F83-FB24FF62BBF7}">
      <dgm:prSet phldrT="[Testo]"/>
      <dgm:spPr/>
      <dgm:t>
        <a:bodyPr/>
        <a:lstStyle/>
        <a:p>
          <a:r>
            <a:rPr lang="it-IT"/>
            <a:t>Menzione / insulto alle donne di una tribù / stirpe dipinte come lascive, incestuose, depravate </a:t>
          </a:r>
          <a:r>
            <a:rPr lang="it-IT" err="1"/>
            <a:t>ecc</a:t>
          </a:r>
          <a:r>
            <a:rPr lang="it-IT"/>
            <a:t>…</a:t>
          </a:r>
        </a:p>
      </dgm:t>
    </dgm:pt>
    <dgm:pt modelId="{52E2B202-2FDF-40AB-AAC7-9C348458D567}" type="parTrans" cxnId="{6CD80C46-0FA8-4B4D-B7CD-B503C29D8CE5}">
      <dgm:prSet/>
      <dgm:spPr/>
      <dgm:t>
        <a:bodyPr/>
        <a:lstStyle/>
        <a:p>
          <a:endParaRPr lang="it-IT"/>
        </a:p>
      </dgm:t>
    </dgm:pt>
    <dgm:pt modelId="{618C1198-5733-4E7B-BC1C-55E89F590C7D}" type="sibTrans" cxnId="{6CD80C46-0FA8-4B4D-B7CD-B503C29D8CE5}">
      <dgm:prSet/>
      <dgm:spPr/>
      <dgm:t>
        <a:bodyPr/>
        <a:lstStyle/>
        <a:p>
          <a:endParaRPr lang="it-IT"/>
        </a:p>
      </dgm:t>
    </dgm:pt>
    <dgm:pt modelId="{DA0E0A31-18E5-41EE-A365-59E006CAC0A2}">
      <dgm:prSet phldrT="[Testo]"/>
      <dgm:spPr/>
      <dgm:t>
        <a:bodyPr/>
        <a:lstStyle/>
        <a:p>
          <a:r>
            <a:rPr lang="it-IT"/>
            <a:t>culto</a:t>
          </a:r>
        </a:p>
      </dgm:t>
    </dgm:pt>
    <dgm:pt modelId="{4DD4280F-8F83-42EB-ABFF-37535365A4F5}" type="parTrans" cxnId="{D3AE9E3F-4805-4670-B015-691F5E183EAB}">
      <dgm:prSet/>
      <dgm:spPr/>
      <dgm:t>
        <a:bodyPr/>
        <a:lstStyle/>
        <a:p>
          <a:endParaRPr lang="it-IT"/>
        </a:p>
      </dgm:t>
    </dgm:pt>
    <dgm:pt modelId="{96A6030D-EE1F-4EE5-9CB4-332155F7B883}" type="sibTrans" cxnId="{D3AE9E3F-4805-4670-B015-691F5E183EAB}">
      <dgm:prSet/>
      <dgm:spPr/>
      <dgm:t>
        <a:bodyPr/>
        <a:lstStyle/>
        <a:p>
          <a:endParaRPr lang="it-IT"/>
        </a:p>
      </dgm:t>
    </dgm:pt>
    <dgm:pt modelId="{1C2BA0BB-0A11-41CD-8903-F2CFDA8EED52}" type="pres">
      <dgm:prSet presAssocID="{4B1915A4-F5D8-4585-8086-4215EFF72DCF}" presName="diagram" presStyleCnt="0">
        <dgm:presLayoutVars>
          <dgm:dir/>
          <dgm:resizeHandles val="exact"/>
        </dgm:presLayoutVars>
      </dgm:prSet>
      <dgm:spPr/>
    </dgm:pt>
    <dgm:pt modelId="{6B5A0ED1-0189-4888-9C10-01DE3F2DA54E}" type="pres">
      <dgm:prSet presAssocID="{89625702-A6B5-401E-A3FD-766A4E491E0A}" presName="node" presStyleLbl="node1" presStyleIdx="0" presStyleCnt="3" custScaleX="29146" custScaleY="22540" custLinFactNeighborX="-6762" custLinFactNeighborY="13998">
        <dgm:presLayoutVars>
          <dgm:bulletEnabled val="1"/>
        </dgm:presLayoutVars>
      </dgm:prSet>
      <dgm:spPr/>
    </dgm:pt>
    <dgm:pt modelId="{004C2ACC-BB2D-4C5D-9050-FE826418D4DB}" type="pres">
      <dgm:prSet presAssocID="{342D78A6-DFB5-48EF-8D20-7ECE305BD940}" presName="sibTrans" presStyleCnt="0"/>
      <dgm:spPr/>
    </dgm:pt>
    <dgm:pt modelId="{E487EEEB-2FEB-45F9-8B09-79FCBD7C9BA6}" type="pres">
      <dgm:prSet presAssocID="{1658C377-D196-41E0-9F83-FB24FF62BBF7}" presName="node" presStyleLbl="node1" presStyleIdx="1" presStyleCnt="3" custScaleX="35757" custScaleY="48194" custLinFactNeighborX="16085" custLinFactNeighborY="20518">
        <dgm:presLayoutVars>
          <dgm:bulletEnabled val="1"/>
        </dgm:presLayoutVars>
      </dgm:prSet>
      <dgm:spPr/>
    </dgm:pt>
    <dgm:pt modelId="{57DE6926-4E46-400A-B183-BF7B2B9668F9}" type="pres">
      <dgm:prSet presAssocID="{618C1198-5733-4E7B-BC1C-55E89F590C7D}" presName="sibTrans" presStyleCnt="0"/>
      <dgm:spPr/>
    </dgm:pt>
    <dgm:pt modelId="{0E0132A1-256D-4476-9518-3F978E7ED8F5}" type="pres">
      <dgm:prSet presAssocID="{DA0E0A31-18E5-41EE-A365-59E006CAC0A2}" presName="node" presStyleLbl="node1" presStyleIdx="2" presStyleCnt="3" custScaleX="38751" custScaleY="26080">
        <dgm:presLayoutVars>
          <dgm:bulletEnabled val="1"/>
        </dgm:presLayoutVars>
      </dgm:prSet>
      <dgm:spPr/>
    </dgm:pt>
  </dgm:ptLst>
  <dgm:cxnLst>
    <dgm:cxn modelId="{4CEF0507-AC29-4217-81CF-3D4221FD85B4}" type="presOf" srcId="{4B1915A4-F5D8-4585-8086-4215EFF72DCF}" destId="{1C2BA0BB-0A11-41CD-8903-F2CFDA8EED52}" srcOrd="0" destOrd="0" presId="urn:microsoft.com/office/officeart/2005/8/layout/default"/>
    <dgm:cxn modelId="{BB7BD120-7A9B-4487-9AF2-9D890A9871D5}" type="presOf" srcId="{DA0E0A31-18E5-41EE-A365-59E006CAC0A2}" destId="{0E0132A1-256D-4476-9518-3F978E7ED8F5}" srcOrd="0" destOrd="0" presId="urn:microsoft.com/office/officeart/2005/8/layout/default"/>
    <dgm:cxn modelId="{D3AE9E3F-4805-4670-B015-691F5E183EAB}" srcId="{4B1915A4-F5D8-4585-8086-4215EFF72DCF}" destId="{DA0E0A31-18E5-41EE-A365-59E006CAC0A2}" srcOrd="2" destOrd="0" parTransId="{4DD4280F-8F83-42EB-ABFF-37535365A4F5}" sibTransId="{96A6030D-EE1F-4EE5-9CB4-332155F7B883}"/>
    <dgm:cxn modelId="{6CD80C46-0FA8-4B4D-B7CD-B503C29D8CE5}" srcId="{4B1915A4-F5D8-4585-8086-4215EFF72DCF}" destId="{1658C377-D196-41E0-9F83-FB24FF62BBF7}" srcOrd="1" destOrd="0" parTransId="{52E2B202-2FDF-40AB-AAC7-9C348458D567}" sibTransId="{618C1198-5733-4E7B-BC1C-55E89F590C7D}"/>
    <dgm:cxn modelId="{0A0DF67B-DB33-4AF3-A285-598C53782F8B}" type="presOf" srcId="{1658C377-D196-41E0-9F83-FB24FF62BBF7}" destId="{E487EEEB-2FEB-45F9-8B09-79FCBD7C9BA6}" srcOrd="0" destOrd="0" presId="urn:microsoft.com/office/officeart/2005/8/layout/default"/>
    <dgm:cxn modelId="{A2CF287C-CAF2-42C5-9BCA-CCFA68C6D556}" srcId="{4B1915A4-F5D8-4585-8086-4215EFF72DCF}" destId="{89625702-A6B5-401E-A3FD-766A4E491E0A}" srcOrd="0" destOrd="0" parTransId="{7AE04EFF-2FCA-41FB-BEEC-5D1D63FE639D}" sibTransId="{342D78A6-DFB5-48EF-8D20-7ECE305BD940}"/>
    <dgm:cxn modelId="{0C1340A0-6219-4F8E-8837-E6D860D11DA7}" type="presOf" srcId="{89625702-A6B5-401E-A3FD-766A4E491E0A}" destId="{6B5A0ED1-0189-4888-9C10-01DE3F2DA54E}" srcOrd="0" destOrd="0" presId="urn:microsoft.com/office/officeart/2005/8/layout/default"/>
    <dgm:cxn modelId="{40112458-13D0-4FF1-90D2-BA9605C5058B}" type="presParOf" srcId="{1C2BA0BB-0A11-41CD-8903-F2CFDA8EED52}" destId="{6B5A0ED1-0189-4888-9C10-01DE3F2DA54E}" srcOrd="0" destOrd="0" presId="urn:microsoft.com/office/officeart/2005/8/layout/default"/>
    <dgm:cxn modelId="{FC1E04A3-4CA4-45A4-8D86-368C261F4417}" type="presParOf" srcId="{1C2BA0BB-0A11-41CD-8903-F2CFDA8EED52}" destId="{004C2ACC-BB2D-4C5D-9050-FE826418D4DB}" srcOrd="1" destOrd="0" presId="urn:microsoft.com/office/officeart/2005/8/layout/default"/>
    <dgm:cxn modelId="{46240CB8-B2B4-4517-BA4C-69C06E9FA67E}" type="presParOf" srcId="{1C2BA0BB-0A11-41CD-8903-F2CFDA8EED52}" destId="{E487EEEB-2FEB-45F9-8B09-79FCBD7C9BA6}" srcOrd="2" destOrd="0" presId="urn:microsoft.com/office/officeart/2005/8/layout/default"/>
    <dgm:cxn modelId="{70F3D095-8DFF-43EA-905B-DB06265762B2}" type="presParOf" srcId="{1C2BA0BB-0A11-41CD-8903-F2CFDA8EED52}" destId="{57DE6926-4E46-400A-B183-BF7B2B9668F9}" srcOrd="3" destOrd="0" presId="urn:microsoft.com/office/officeart/2005/8/layout/default"/>
    <dgm:cxn modelId="{0D71B685-D43A-4A3C-944E-6BB8177BB117}" type="presParOf" srcId="{1C2BA0BB-0A11-41CD-8903-F2CFDA8EED52}" destId="{0E0132A1-256D-4476-9518-3F978E7ED8F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A0ED1-0189-4888-9C10-01DE3F2DA54E}">
      <dsp:nvSpPr>
        <dsp:cNvPr id="0" name=""/>
        <dsp:cNvSpPr/>
      </dsp:nvSpPr>
      <dsp:spPr>
        <a:xfrm>
          <a:off x="476205" y="1342319"/>
          <a:ext cx="2398599" cy="11129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Contro umili origini di un personaggio / poeta / stirpe</a:t>
          </a:r>
        </a:p>
      </dsp:txBody>
      <dsp:txXfrm>
        <a:off x="476205" y="1342319"/>
        <a:ext cx="2398599" cy="1112971"/>
      </dsp:txXfrm>
    </dsp:sp>
    <dsp:sp modelId="{E487EEEB-2FEB-45F9-8B09-79FCBD7C9BA6}">
      <dsp:nvSpPr>
        <dsp:cNvPr id="0" name=""/>
        <dsp:cNvSpPr/>
      </dsp:nvSpPr>
      <dsp:spPr>
        <a:xfrm>
          <a:off x="5286941" y="1030895"/>
          <a:ext cx="2942658" cy="2379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Menzione / insulto alle donne di una tribù / stirpe dipinte come lascive, incestuose, depravate </a:t>
          </a:r>
          <a:r>
            <a:rPr lang="it-IT" sz="2200" kern="1200" err="1"/>
            <a:t>ecc</a:t>
          </a:r>
          <a:r>
            <a:rPr lang="it-IT" sz="2200" kern="1200"/>
            <a:t>…</a:t>
          </a:r>
        </a:p>
      </dsp:txBody>
      <dsp:txXfrm>
        <a:off x="5286941" y="1030895"/>
        <a:ext cx="2942658" cy="2379704"/>
      </dsp:txXfrm>
    </dsp:sp>
    <dsp:sp modelId="{0E0132A1-256D-4476-9518-3F978E7ED8F5}">
      <dsp:nvSpPr>
        <dsp:cNvPr id="0" name=""/>
        <dsp:cNvSpPr/>
      </dsp:nvSpPr>
      <dsp:spPr>
        <a:xfrm>
          <a:off x="2520273" y="3220429"/>
          <a:ext cx="3189052" cy="12877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culto</a:t>
          </a:r>
        </a:p>
      </dsp:txBody>
      <dsp:txXfrm>
        <a:off x="2520273" y="3220429"/>
        <a:ext cx="3189052" cy="1287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9040B-6714-4454-AB6D-52B66EB27F8B}" type="datetimeFigureOut">
              <a:rPr lang="it-IT" smtClean="0"/>
              <a:t>09/10/2022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8F0F8-2363-4F29-8AAB-EA3923C7B5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53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F0F8-2363-4F29-8AAB-EA3923C7B5E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44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5885E-A453-664E-A04E-5CA9BE380652}" type="datetimeFigureOut">
              <a:rPr lang="it-IT" smtClean="0"/>
              <a:pPr/>
              <a:t>09/10/2022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7992D-4F5D-1A43-9CF8-8280423FCED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wikipedia.org/wiki/Yazid_I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t.wikipedia.org/wiki/%27Ali_ibn_Abi_T%C3%A0lib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it-IT" b="1"/>
            </a:br>
            <a:br>
              <a:rPr lang="it-IT" b="1"/>
            </a:br>
            <a:br>
              <a:rPr lang="it-IT" b="1"/>
            </a:br>
            <a:br>
              <a:rPr lang="it-IT" b="1"/>
            </a:br>
            <a:br>
              <a:rPr lang="it-IT" b="1"/>
            </a:br>
            <a:r>
              <a:rPr lang="it-IT" b="1">
                <a:solidFill>
                  <a:schemeClr val="bg1"/>
                </a:solidFill>
              </a:rPr>
              <a:t>La poesia in epoca </a:t>
            </a:r>
            <a:r>
              <a:rPr lang="it-IT" b="1" err="1">
                <a:solidFill>
                  <a:schemeClr val="bg1"/>
                </a:solidFill>
              </a:rPr>
              <a:t>Umayyade</a:t>
            </a:r>
            <a:r>
              <a:rPr lang="it-IT" b="1">
                <a:solidFill>
                  <a:schemeClr val="bg1"/>
                </a:solidFill>
              </a:rPr>
              <a:t> (660-750)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I- lode e satira</a:t>
            </a:r>
            <a:br>
              <a:rPr lang="it-IT" b="1"/>
            </a:br>
            <a:br>
              <a:rPr lang="it-IT" b="1"/>
            </a:br>
            <a:br>
              <a:rPr lang="it-IT"/>
            </a:br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1A5DC43-6781-4451-A1FE-2A0BC0045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286" y="2019049"/>
            <a:ext cx="5814590" cy="43609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5454" y="-15562796"/>
            <a:ext cx="5130000" cy="513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pic>
        <p:nvPicPr>
          <p:cNvPr id="4" name="Segnaposto contenuto 3" descr="MAP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6161" y="248593"/>
            <a:ext cx="8035865" cy="5153435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947CFB-078A-40C3-81EF-CE4FDA5998DF}"/>
              </a:ext>
            </a:extLst>
          </p:cNvPr>
          <p:cNvSpPr txBox="1"/>
          <p:nvPr/>
        </p:nvSpPr>
        <p:spPr>
          <a:xfrm>
            <a:off x="4944616" y="38628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162E2C8-147F-4251-BE73-654613E40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305" y="3246104"/>
            <a:ext cx="719390" cy="3657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68A94D-831F-463D-BB01-DC7406058486}"/>
              </a:ext>
            </a:extLst>
          </p:cNvPr>
          <p:cNvSpPr txBox="1"/>
          <p:nvPr/>
        </p:nvSpPr>
        <p:spPr>
          <a:xfrm>
            <a:off x="616161" y="6021288"/>
            <a:ext cx="604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Poitiers, 732</a:t>
            </a:r>
          </a:p>
        </p:txBody>
      </p:sp>
    </p:spTree>
    <p:extLst>
      <p:ext uri="{BB962C8B-B14F-4D97-AF65-F5344CB8AC3E}">
        <p14:creationId xmlns:p14="http://schemas.microsoft.com/office/powerpoint/2010/main" val="193232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7BABA-C0AA-4F7E-9AC9-3A031641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Battaglia di Poitiers (732) | Filoso-Fare.org">
            <a:extLst>
              <a:ext uri="{FF2B5EF4-FFF2-40B4-BE49-F238E27FC236}">
                <a16:creationId xmlns:a16="http://schemas.microsoft.com/office/drawing/2014/main" id="{F9BBB362-99AB-442D-A63A-E5B5166E5E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394"/>
            <a:ext cx="7200800" cy="674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7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61373" y="728700"/>
            <a:ext cx="9155360" cy="792088"/>
          </a:xfrm>
        </p:spPr>
        <p:txBody>
          <a:bodyPr>
            <a:normAutofit fontScale="90000"/>
          </a:bodyPr>
          <a:lstStyle/>
          <a:p>
            <a:pPr algn="l"/>
            <a:r>
              <a:rPr lang="it-IT">
                <a:solidFill>
                  <a:schemeClr val="bg1"/>
                </a:solidFill>
              </a:rPr>
              <a:t>Poeti  </a:t>
            </a:r>
            <a:r>
              <a:rPr lang="it-IT" err="1">
                <a:solidFill>
                  <a:schemeClr val="bg1"/>
                </a:solidFill>
              </a:rPr>
              <a:t>Umayyadi</a:t>
            </a:r>
            <a:r>
              <a:rPr lang="it-IT">
                <a:solidFill>
                  <a:schemeClr val="bg1"/>
                </a:solidFill>
              </a:rPr>
              <a:t> (661-750)</a:t>
            </a:r>
            <a:br>
              <a:rPr lang="it-IT">
                <a:solidFill>
                  <a:schemeClr val="bg1"/>
                </a:solidFill>
              </a:rPr>
            </a:br>
            <a:br>
              <a:rPr lang="it-IT">
                <a:solidFill>
                  <a:schemeClr val="bg1"/>
                </a:solidFill>
              </a:rPr>
            </a:br>
            <a:endParaRPr lang="it-IT">
              <a:solidFill>
                <a:schemeClr val="bg1"/>
              </a:solidFill>
            </a:endParaRPr>
          </a:p>
        </p:txBody>
      </p:sp>
      <p:pic>
        <p:nvPicPr>
          <p:cNvPr id="4" name="Segnaposto contenuto 3" descr="Damasco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0072" y="2304378"/>
            <a:ext cx="3278061" cy="1920007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1998D9-E4DC-4C1B-9DEE-1549CA3ECAF3}"/>
              </a:ext>
            </a:extLst>
          </p:cNvPr>
          <p:cNvSpPr txBox="1"/>
          <p:nvPr/>
        </p:nvSpPr>
        <p:spPr>
          <a:xfrm>
            <a:off x="107504" y="1412776"/>
            <a:ext cx="49685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1"/>
                </a:solidFill>
              </a:rPr>
              <a:t>Una nuova capitale, Damasco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1"/>
                </a:solidFill>
              </a:rPr>
              <a:t>Nuovi centri di cultura, Basra e </a:t>
            </a:r>
            <a:r>
              <a:rPr lang="it-IT" sz="2400" err="1">
                <a:solidFill>
                  <a:schemeClr val="bg1"/>
                </a:solidFill>
              </a:rPr>
              <a:t>Kufa</a:t>
            </a:r>
            <a:r>
              <a:rPr lang="it-IT" sz="2400">
                <a:solidFill>
                  <a:schemeClr val="bg1"/>
                </a:solidFill>
              </a:rPr>
              <a:t> (</a:t>
            </a:r>
            <a:r>
              <a:rPr lang="it-IT" sz="2400" err="1">
                <a:solidFill>
                  <a:schemeClr val="bg1"/>
                </a:solidFill>
              </a:rPr>
              <a:t>tribuù</a:t>
            </a:r>
            <a:r>
              <a:rPr lang="it-IT" sz="2400">
                <a:solidFill>
                  <a:schemeClr val="bg1"/>
                </a:solidFill>
              </a:rPr>
              <a:t> arabe beduine che importano stile di vita e poesia; popolazione locale + prigionieri persiani)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err="1">
                <a:solidFill>
                  <a:schemeClr val="bg1"/>
                </a:solidFill>
              </a:rPr>
              <a:t>Sùq</a:t>
            </a:r>
            <a:r>
              <a:rPr lang="it-IT" sz="2400">
                <a:solidFill>
                  <a:schemeClr val="bg1"/>
                </a:solidFill>
              </a:rPr>
              <a:t> al-</a:t>
            </a:r>
            <a:r>
              <a:rPr lang="it-IT" sz="2400" err="1">
                <a:solidFill>
                  <a:schemeClr val="bg1"/>
                </a:solidFill>
              </a:rPr>
              <a:t>Mirbad</a:t>
            </a:r>
            <a:r>
              <a:rPr lang="it-IT" sz="2400">
                <a:solidFill>
                  <a:schemeClr val="bg1"/>
                </a:solidFill>
              </a:rPr>
              <a:t> a </a:t>
            </a:r>
            <a:r>
              <a:rPr lang="it-IT" sz="2400" err="1">
                <a:solidFill>
                  <a:schemeClr val="bg1"/>
                </a:solidFill>
              </a:rPr>
              <a:t>Nasra</a:t>
            </a:r>
            <a:endParaRPr lang="it-IT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1"/>
                </a:solidFill>
              </a:rPr>
              <a:t>Cambia lo status del poeta che diviene poeta di Corte e si afferma il </a:t>
            </a:r>
            <a:r>
              <a:rPr lang="it-IT" sz="2400" i="1" err="1">
                <a:solidFill>
                  <a:schemeClr val="bg1"/>
                </a:solidFill>
              </a:rPr>
              <a:t>Madih</a:t>
            </a:r>
            <a:r>
              <a:rPr lang="it-IT" sz="2400">
                <a:solidFill>
                  <a:schemeClr val="bg1"/>
                </a:solidFill>
              </a:rPr>
              <a:t> (Amaldi 396), e il genere suo contrario (</a:t>
            </a:r>
            <a:r>
              <a:rPr lang="it-IT" sz="2400" err="1">
                <a:solidFill>
                  <a:schemeClr val="bg1"/>
                </a:solidFill>
              </a:rPr>
              <a:t>hijà</a:t>
            </a:r>
            <a:r>
              <a:rPr lang="it-IT" sz="2400">
                <a:solidFill>
                  <a:schemeClr val="bg1"/>
                </a:solidFill>
              </a:rPr>
              <a:t>’, invettiva)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1"/>
                </a:solidFill>
              </a:rPr>
              <a:t>La triade di poeti </a:t>
            </a:r>
            <a:r>
              <a:rPr lang="it-IT" sz="2400" err="1">
                <a:solidFill>
                  <a:schemeClr val="bg1"/>
                </a:solidFill>
              </a:rPr>
              <a:t>Umayyadi</a:t>
            </a:r>
            <a:r>
              <a:rPr lang="it-IT" sz="2400">
                <a:solidFill>
                  <a:schemeClr val="bg1"/>
                </a:solidFill>
              </a:rPr>
              <a:t>:</a:t>
            </a:r>
          </a:p>
          <a:p>
            <a:r>
              <a:rPr lang="it-IT" sz="2400" b="1">
                <a:solidFill>
                  <a:schemeClr val="bg1"/>
                </a:solidFill>
              </a:rPr>
              <a:t> JARIR –    FARAZDAQ    – </a:t>
            </a:r>
          </a:p>
          <a:p>
            <a:r>
              <a:rPr lang="it-IT" sz="2400" b="1">
                <a:solidFill>
                  <a:schemeClr val="bg1"/>
                </a:solidFill>
              </a:rPr>
              <a:t>AL_AKHTAL (cristiano)</a:t>
            </a:r>
          </a:p>
        </p:txBody>
      </p:sp>
      <p:sp>
        <p:nvSpPr>
          <p:cNvPr id="5" name="Parentesi graffa chiusa 4">
            <a:extLst>
              <a:ext uri="{FF2B5EF4-FFF2-40B4-BE49-F238E27FC236}">
                <a16:creationId xmlns:a16="http://schemas.microsoft.com/office/drawing/2014/main" id="{915DABD6-CF94-452B-BD08-2F688174774C}"/>
              </a:ext>
            </a:extLst>
          </p:cNvPr>
          <p:cNvSpPr/>
          <p:nvPr/>
        </p:nvSpPr>
        <p:spPr>
          <a:xfrm>
            <a:off x="4211960" y="5589240"/>
            <a:ext cx="792088" cy="10801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45F597-29CE-435A-A92B-50073AEBBFFA}"/>
              </a:ext>
            </a:extLst>
          </p:cNvPr>
          <p:cNvSpPr txBox="1"/>
          <p:nvPr/>
        </p:nvSpPr>
        <p:spPr>
          <a:xfrm>
            <a:off x="5292080" y="5538098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Le vicende personali e la produzione poetica dei tre si intrecciano, in questo ambiente culturale di corte la </a:t>
            </a:r>
            <a:r>
              <a:rPr lang="it-IT" b="1">
                <a:solidFill>
                  <a:schemeClr val="bg1"/>
                </a:solidFill>
              </a:rPr>
              <a:t>Poesia come atto politico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Generi della poesia in epoca </a:t>
            </a:r>
            <a:r>
              <a:rPr lang="it-IT" err="1">
                <a:solidFill>
                  <a:schemeClr val="bg1"/>
                </a:solidFill>
              </a:rPr>
              <a:t>Ommayade</a:t>
            </a:r>
            <a:r>
              <a:rPr lang="it-IT">
                <a:solidFill>
                  <a:schemeClr val="bg1"/>
                </a:solidFill>
              </a:rPr>
              <a:t> (VII-VIII sec)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it-IT"/>
          </a:p>
          <a:p>
            <a:r>
              <a:rPr lang="it-IT" err="1">
                <a:solidFill>
                  <a:schemeClr val="bg1"/>
                </a:solidFill>
              </a:rPr>
              <a:t>Qaṣīda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ar-SA">
                <a:solidFill>
                  <a:schemeClr val="bg1"/>
                </a:solidFill>
              </a:rPr>
              <a:t>قصيدة</a:t>
            </a:r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//</a:t>
            </a:r>
          </a:p>
          <a:p>
            <a:r>
              <a:rPr lang="it-IT">
                <a:solidFill>
                  <a:schemeClr val="bg1"/>
                </a:solidFill>
              </a:rPr>
              <a:t>Poesia breve e monotematica (a forma unificante della </a:t>
            </a:r>
            <a:r>
              <a:rPr lang="it-IT" err="1">
                <a:solidFill>
                  <a:schemeClr val="bg1"/>
                </a:solidFill>
              </a:rPr>
              <a:t>Qasida</a:t>
            </a:r>
            <a:r>
              <a:rPr lang="it-IT">
                <a:solidFill>
                  <a:schemeClr val="bg1"/>
                </a:solidFill>
              </a:rPr>
              <a:t> lascia il posto a odi più brevi e monotematiche)</a:t>
            </a:r>
          </a:p>
          <a:p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pPr>
              <a:buFont typeface="Wingdings" charset="2"/>
              <a:buChar char="²"/>
            </a:pPr>
            <a:r>
              <a:rPr lang="ar-SA" i="1">
                <a:solidFill>
                  <a:schemeClr val="bg1"/>
                </a:solidFill>
              </a:rPr>
              <a:t>مديح</a:t>
            </a:r>
            <a:r>
              <a:rPr lang="it-IT" i="1">
                <a:solidFill>
                  <a:schemeClr val="bg1"/>
                </a:solidFill>
              </a:rPr>
              <a:t> (elogio) -  </a:t>
            </a:r>
            <a:r>
              <a:rPr lang="it-IT" i="1" err="1">
                <a:solidFill>
                  <a:schemeClr val="bg1"/>
                </a:solidFill>
              </a:rPr>
              <a:t>Madìh</a:t>
            </a:r>
            <a:endParaRPr lang="it-IT" i="1">
              <a:solidFill>
                <a:schemeClr val="bg1"/>
              </a:solidFill>
            </a:endParaRPr>
          </a:p>
          <a:p>
            <a:pPr>
              <a:buFont typeface="Wingdings" charset="2"/>
              <a:buChar char="²"/>
            </a:pPr>
            <a:r>
              <a:rPr lang="ar-SA" i="1">
                <a:solidFill>
                  <a:schemeClr val="bg1"/>
                </a:solidFill>
              </a:rPr>
              <a:t>هجاء</a:t>
            </a:r>
            <a:r>
              <a:rPr lang="it-IT" i="1">
                <a:solidFill>
                  <a:schemeClr val="bg1"/>
                </a:solidFill>
              </a:rPr>
              <a:t> </a:t>
            </a:r>
            <a:r>
              <a:rPr lang="ar-SA" i="1">
                <a:solidFill>
                  <a:schemeClr val="bg1"/>
                </a:solidFill>
              </a:rPr>
              <a:t> </a:t>
            </a:r>
            <a:r>
              <a:rPr lang="it-IT" i="1">
                <a:solidFill>
                  <a:schemeClr val="bg1"/>
                </a:solidFill>
              </a:rPr>
              <a:t>(satira)</a:t>
            </a:r>
            <a:r>
              <a:rPr lang="it-IT">
                <a:solidFill>
                  <a:schemeClr val="bg1"/>
                </a:solidFill>
              </a:rPr>
              <a:t> – </a:t>
            </a:r>
            <a:r>
              <a:rPr lang="it-IT" err="1">
                <a:solidFill>
                  <a:schemeClr val="bg1"/>
                </a:solidFill>
              </a:rPr>
              <a:t>hijà</a:t>
            </a:r>
            <a:r>
              <a:rPr lang="it-IT">
                <a:solidFill>
                  <a:schemeClr val="bg1"/>
                </a:solidFill>
              </a:rPr>
              <a:t>’</a:t>
            </a:r>
          </a:p>
          <a:p>
            <a:endParaRPr lang="it-IT">
              <a:solidFill>
                <a:schemeClr val="bg1"/>
              </a:solidFill>
            </a:endParaRPr>
          </a:p>
          <a:p>
            <a:pPr>
              <a:buFont typeface="Wingdings" charset="2"/>
              <a:buChar char="²"/>
            </a:pPr>
            <a:r>
              <a:rPr lang="ar-SA" i="1">
                <a:solidFill>
                  <a:schemeClr val="bg1"/>
                </a:solidFill>
              </a:rPr>
              <a:t>غزل</a:t>
            </a:r>
            <a:r>
              <a:rPr lang="it-IT" i="1">
                <a:solidFill>
                  <a:schemeClr val="bg1"/>
                </a:solidFill>
              </a:rPr>
              <a:t> (poesia d’amore) - </a:t>
            </a:r>
            <a:r>
              <a:rPr lang="it-IT" i="1" err="1">
                <a:solidFill>
                  <a:schemeClr val="bg1"/>
                </a:solidFill>
              </a:rPr>
              <a:t>ghazal</a:t>
            </a:r>
            <a:endParaRPr lang="it-IT" i="1">
              <a:solidFill>
                <a:schemeClr val="bg1"/>
              </a:solidFill>
            </a:endParaRPr>
          </a:p>
          <a:p>
            <a:pPr>
              <a:buFont typeface="Wingdings" charset="2"/>
              <a:buChar char="²"/>
            </a:pPr>
            <a:r>
              <a:rPr lang="ar-SA" i="1">
                <a:solidFill>
                  <a:schemeClr val="bg1"/>
                </a:solidFill>
              </a:rPr>
              <a:t>خمرية</a:t>
            </a:r>
            <a:r>
              <a:rPr lang="it-IT" i="1">
                <a:solidFill>
                  <a:schemeClr val="bg1"/>
                </a:solidFill>
              </a:rPr>
              <a:t> (poesia sul vino) - </a:t>
            </a:r>
            <a:r>
              <a:rPr lang="it-IT" i="1" err="1">
                <a:solidFill>
                  <a:schemeClr val="bg1"/>
                </a:solidFill>
              </a:rPr>
              <a:t>khamriyya</a:t>
            </a:r>
            <a:endParaRPr lang="it-IT" i="1">
              <a:solidFill>
                <a:schemeClr val="bg1"/>
              </a:solidFill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03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Moschea di Damasco (706-715)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al-</a:t>
            </a:r>
            <a:r>
              <a:rPr lang="it-IT" sz="2400" err="1">
                <a:solidFill>
                  <a:schemeClr val="bg1"/>
                </a:solidFill>
              </a:rPr>
              <a:t>Walìd</a:t>
            </a:r>
            <a:r>
              <a:rPr lang="it-IT" sz="2400">
                <a:solidFill>
                  <a:schemeClr val="bg1"/>
                </a:solidFill>
              </a:rPr>
              <a:t> (sorge sul sito dove precedentemente c’era una basilica intitolata a San Giovanni Battista)</a:t>
            </a:r>
          </a:p>
        </p:txBody>
      </p:sp>
      <p:pic>
        <p:nvPicPr>
          <p:cNvPr id="4" name="Segnaposto contenuto 3" descr="ummawi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310" y="2035160"/>
            <a:ext cx="603461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Umayyad_Mosque-Mosaics_w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693351"/>
            <a:ext cx="6034617" cy="4525963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B25AB4-5292-421C-8F2D-5AAAFF02ACAC}"/>
              </a:ext>
            </a:extLst>
          </p:cNvPr>
          <p:cNvSpPr txBox="1"/>
          <p:nvPr/>
        </p:nvSpPr>
        <p:spPr>
          <a:xfrm>
            <a:off x="6516216" y="3356992"/>
            <a:ext cx="2304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Particolare Moschea 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Mosaici parietali in vetro colorato e oro.</a:t>
            </a:r>
          </a:p>
          <a:p>
            <a:r>
              <a:rPr lang="it-IT">
                <a:solidFill>
                  <a:schemeClr val="bg1"/>
                </a:solidFill>
              </a:rPr>
              <a:t>RAFFIGURAZIONE :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Paradiso/ idealizzazione del califfato, ispirato a modelli bizantini ma priva di figure di esseri viventi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Palazzi e ville della corte califfale*</a:t>
            </a:r>
          </a:p>
        </p:txBody>
      </p:sp>
      <p:pic>
        <p:nvPicPr>
          <p:cNvPr id="8" name="Segnaposto contenuto 7" descr="Screen-shot-2010-10-18-at-5.51.30-P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964" y="1844824"/>
            <a:ext cx="6350000" cy="36703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1D6CF5-1EEF-46AD-B5F6-3FE508B90C5D}"/>
              </a:ext>
            </a:extLst>
          </p:cNvPr>
          <p:cNvSpPr txBox="1"/>
          <p:nvPr/>
        </p:nvSpPr>
        <p:spPr>
          <a:xfrm>
            <a:off x="7164288" y="4221088"/>
            <a:ext cx="1656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 err="1">
                <a:solidFill>
                  <a:schemeClr val="bg1"/>
                </a:solidFill>
              </a:rPr>
              <a:t>Khirbat</a:t>
            </a:r>
            <a:r>
              <a:rPr lang="it-IT">
                <a:solidFill>
                  <a:schemeClr val="bg1"/>
                </a:solidFill>
              </a:rPr>
              <a:t> al-</a:t>
            </a:r>
            <a:r>
              <a:rPr lang="it-IT" err="1">
                <a:solidFill>
                  <a:schemeClr val="bg1"/>
                </a:solidFill>
              </a:rPr>
              <a:t>Mafjar</a:t>
            </a:r>
            <a:r>
              <a:rPr lang="it-IT">
                <a:solidFill>
                  <a:schemeClr val="bg1"/>
                </a:solidFill>
              </a:rPr>
              <a:t> : Si pensa venne costruito da uno dei figli di ‘</a:t>
            </a:r>
            <a:r>
              <a:rPr lang="it-IT" err="1">
                <a:solidFill>
                  <a:schemeClr val="bg1"/>
                </a:solidFill>
              </a:rPr>
              <a:t>Abd</a:t>
            </a:r>
            <a:r>
              <a:rPr lang="it-IT">
                <a:solidFill>
                  <a:schemeClr val="bg1"/>
                </a:solidFill>
              </a:rPr>
              <a:t> al-Malik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DC6815-00A2-4035-9596-128BAAAC9872}"/>
              </a:ext>
            </a:extLst>
          </p:cNvPr>
          <p:cNvSpPr txBox="1"/>
          <p:nvPr/>
        </p:nvSpPr>
        <p:spPr>
          <a:xfrm>
            <a:off x="395536" y="609329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* Testimoniano di come all’interno dei palazzi di corte gli </a:t>
            </a:r>
            <a:r>
              <a:rPr lang="it-IT" err="1">
                <a:solidFill>
                  <a:schemeClr val="bg1"/>
                </a:solidFill>
              </a:rPr>
              <a:t>Umayyadi</a:t>
            </a:r>
            <a:r>
              <a:rPr lang="it-IT">
                <a:solidFill>
                  <a:schemeClr val="bg1"/>
                </a:solidFill>
              </a:rPr>
              <a:t> avessero sviluppato una importante arte figurativa</a:t>
            </a:r>
          </a:p>
        </p:txBody>
      </p:sp>
    </p:spTree>
    <p:extLst>
      <p:ext uri="{BB962C8B-B14F-4D97-AF65-F5344CB8AC3E}">
        <p14:creationId xmlns:p14="http://schemas.microsoft.com/office/powerpoint/2010/main" val="10959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Arabischer_Mosaizist_um_735_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48" y="1268760"/>
            <a:ext cx="5979471" cy="4525963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FE4CAB-97D2-4232-93ED-512631C97ADF}"/>
              </a:ext>
            </a:extLst>
          </p:cNvPr>
          <p:cNvSpPr txBox="1"/>
          <p:nvPr/>
        </p:nvSpPr>
        <p:spPr>
          <a:xfrm>
            <a:off x="6171774" y="241470"/>
            <a:ext cx="283667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>
                <a:solidFill>
                  <a:schemeClr val="bg1"/>
                </a:solidFill>
              </a:rPr>
              <a:t>Khirbat</a:t>
            </a:r>
            <a:r>
              <a:rPr lang="it-IT" sz="2400">
                <a:solidFill>
                  <a:schemeClr val="bg1"/>
                </a:solidFill>
              </a:rPr>
              <a:t> al-</a:t>
            </a:r>
            <a:r>
              <a:rPr lang="it-IT" sz="2400" err="1">
                <a:solidFill>
                  <a:schemeClr val="bg1"/>
                </a:solidFill>
              </a:rPr>
              <a:t>Mafjar</a:t>
            </a:r>
            <a:r>
              <a:rPr lang="it-IT" sz="2400">
                <a:solidFill>
                  <a:schemeClr val="bg1"/>
                </a:solidFill>
              </a:rPr>
              <a:t>: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Mosaico pavimentale del palazzo, illustrante un melograno.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 b="1">
                <a:solidFill>
                  <a:schemeClr val="bg1"/>
                </a:solidFill>
              </a:rPr>
              <a:t>Interpretazione</a:t>
            </a:r>
            <a:r>
              <a:rPr lang="it-IT">
                <a:solidFill>
                  <a:schemeClr val="bg1"/>
                </a:solidFill>
              </a:rPr>
              <a:t> 1: Leone e gazzella come rappresentazione dello stato di guerra che vige al di fuori del mondo islamico vs la </a:t>
            </a:r>
            <a:r>
              <a:rPr lang="it-IT" err="1">
                <a:solidFill>
                  <a:schemeClr val="bg1"/>
                </a:solidFill>
              </a:rPr>
              <a:t>dàr</a:t>
            </a:r>
            <a:r>
              <a:rPr lang="it-IT">
                <a:solidFill>
                  <a:schemeClr val="bg1"/>
                </a:solidFill>
              </a:rPr>
              <a:t> al-islam</a:t>
            </a:r>
          </a:p>
          <a:p>
            <a:r>
              <a:rPr lang="it-IT" b="1">
                <a:solidFill>
                  <a:schemeClr val="bg1"/>
                </a:solidFill>
              </a:rPr>
              <a:t>Interpretazione</a:t>
            </a:r>
            <a:r>
              <a:rPr lang="it-IT">
                <a:solidFill>
                  <a:schemeClr val="bg1"/>
                </a:solidFill>
              </a:rPr>
              <a:t> 2:</a:t>
            </a:r>
          </a:p>
          <a:p>
            <a:r>
              <a:rPr lang="it-IT">
                <a:solidFill>
                  <a:schemeClr val="bg1"/>
                </a:solidFill>
              </a:rPr>
              <a:t>Alcuni studiosi analizzano il mosaico in base a versi poetici.  Si riscontrerebbe nella scena di lotta tra animali l’incontro amoroso.</a:t>
            </a:r>
          </a:p>
          <a:p>
            <a:r>
              <a:rPr lang="it-IT" b="1">
                <a:solidFill>
                  <a:schemeClr val="bg1"/>
                </a:solidFill>
              </a:rPr>
              <a:t>Interpretazione</a:t>
            </a:r>
            <a:r>
              <a:rPr lang="it-IT">
                <a:solidFill>
                  <a:schemeClr val="bg1"/>
                </a:solidFill>
              </a:rPr>
              <a:t> 3: </a:t>
            </a:r>
          </a:p>
          <a:p>
            <a:r>
              <a:rPr lang="it-IT">
                <a:solidFill>
                  <a:schemeClr val="bg1"/>
                </a:solidFill>
              </a:rPr>
              <a:t>Decorazione a tema secondo la funzione del luogo.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1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Gerusalemme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La cupola della Roccia, 691 ‘</a:t>
            </a:r>
            <a:r>
              <a:rPr lang="it-IT" sz="2400" err="1">
                <a:solidFill>
                  <a:schemeClr val="bg1"/>
                </a:solidFill>
              </a:rPr>
              <a:t>Abd</a:t>
            </a:r>
            <a:r>
              <a:rPr lang="it-IT" sz="2400">
                <a:solidFill>
                  <a:schemeClr val="bg1"/>
                </a:solidFill>
              </a:rPr>
              <a:t> al-Malik </a:t>
            </a:r>
          </a:p>
        </p:txBody>
      </p:sp>
      <p:pic>
        <p:nvPicPr>
          <p:cNvPr id="4" name="Segnaposto contenuto 3" descr="inde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276872"/>
            <a:ext cx="4800600" cy="37338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15B3F1-91AF-4CD2-8D3F-D56BD234D8D9}"/>
              </a:ext>
            </a:extLst>
          </p:cNvPr>
          <p:cNvSpPr txBox="1"/>
          <p:nvPr/>
        </p:nvSpPr>
        <p:spPr>
          <a:xfrm>
            <a:off x="5868144" y="2276872"/>
            <a:ext cx="25922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Edificio  ottagonale costruito attorno a una roccia di Gerusalemme.</a:t>
            </a:r>
          </a:p>
          <a:p>
            <a:r>
              <a:rPr lang="it-IT">
                <a:solidFill>
                  <a:schemeClr val="bg1"/>
                </a:solidFill>
              </a:rPr>
              <a:t>Il sito aveva ospitato il tempio ebraico di Salomone. </a:t>
            </a:r>
          </a:p>
          <a:p>
            <a:r>
              <a:rPr lang="it-IT">
                <a:solidFill>
                  <a:schemeClr val="bg1"/>
                </a:solidFill>
              </a:rPr>
              <a:t>Sfida gli edifici cristiani di Gerusalemme e commemora il luogo da cui la tradizione musulmana afferma ebbe inizio il «</a:t>
            </a:r>
            <a:r>
              <a:rPr lang="it-IT" err="1">
                <a:solidFill>
                  <a:schemeClr val="bg1"/>
                </a:solidFill>
              </a:rPr>
              <a:t>Miraj</a:t>
            </a:r>
            <a:r>
              <a:rPr lang="it-IT">
                <a:solidFill>
                  <a:schemeClr val="bg1"/>
                </a:solidFill>
              </a:rPr>
              <a:t>» o ascesa di Muhammad al cielo.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moschea della roc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916832"/>
            <a:ext cx="6172200" cy="3992562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B95DE1-1F8B-47CA-BD43-70F4681943A3}"/>
              </a:ext>
            </a:extLst>
          </p:cNvPr>
          <p:cNvSpPr txBox="1"/>
          <p:nvPr/>
        </p:nvSpPr>
        <p:spPr>
          <a:xfrm>
            <a:off x="6598568" y="4546288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L’edificio sorge al centro della «spianata» delle Moschee o «</a:t>
            </a:r>
            <a:r>
              <a:rPr lang="it-IT" b="1" err="1">
                <a:solidFill>
                  <a:schemeClr val="bg1"/>
                </a:solidFill>
              </a:rPr>
              <a:t>haram</a:t>
            </a:r>
            <a:r>
              <a:rPr lang="it-IT" b="1">
                <a:solidFill>
                  <a:schemeClr val="bg1"/>
                </a:solidFill>
              </a:rPr>
              <a:t> al –Sharif»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Le conquiste</a:t>
            </a:r>
          </a:p>
        </p:txBody>
      </p:sp>
      <p:pic>
        <p:nvPicPr>
          <p:cNvPr id="5" name="Segnaposto contenuto 4" descr="Ommayadi2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9687"/>
            <a:ext cx="8229600" cy="418698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err="1">
                <a:solidFill>
                  <a:schemeClr val="bg1"/>
                </a:solidFill>
              </a:rPr>
              <a:t>Quṣayr</a:t>
            </a:r>
            <a:r>
              <a:rPr lang="it-IT">
                <a:solidFill>
                  <a:schemeClr val="bg1"/>
                </a:solidFill>
              </a:rPr>
              <a:t> ‘</a:t>
            </a:r>
            <a:r>
              <a:rPr lang="it-IT" err="1">
                <a:solidFill>
                  <a:schemeClr val="bg1"/>
                </a:solidFill>
              </a:rPr>
              <a:t>Amra</a:t>
            </a:r>
            <a:br>
              <a:rPr lang="it-IT">
                <a:solidFill>
                  <a:schemeClr val="bg1"/>
                </a:solidFill>
              </a:rPr>
            </a:br>
            <a:r>
              <a:rPr lang="ar-SA">
                <a:solidFill>
                  <a:schemeClr val="bg1"/>
                </a:solidFill>
              </a:rPr>
              <a:t>ﻗﺼﻴﺮ عمرة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4" name="Segnaposto contenuto 3" descr="qasr_am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000" y="1556792"/>
            <a:ext cx="6400000" cy="3600000"/>
          </a:xfrm>
        </p:spPr>
      </p:pic>
    </p:spTree>
    <p:extLst>
      <p:ext uri="{BB962C8B-B14F-4D97-AF65-F5344CB8AC3E}">
        <p14:creationId xmlns:p14="http://schemas.microsoft.com/office/powerpoint/2010/main" val="629883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20051225-103846_Jordan_Qasr_Amra_[Quseir_Amra]_[Qusayr_Amra]_Fresco_Painting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581376"/>
            <a:ext cx="4332964" cy="6087984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369917-A6A0-44BB-A3FD-AAAF2F1A56FC}"/>
              </a:ext>
            </a:extLst>
          </p:cNvPr>
          <p:cNvSpPr txBox="1"/>
          <p:nvPr/>
        </p:nvSpPr>
        <p:spPr>
          <a:xfrm>
            <a:off x="5658897" y="3356992"/>
            <a:ext cx="20882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chemeClr val="bg1"/>
                </a:solidFill>
              </a:rPr>
              <a:t>Quṣayr</a:t>
            </a:r>
            <a:r>
              <a:rPr lang="it-IT">
                <a:solidFill>
                  <a:schemeClr val="bg1"/>
                </a:solidFill>
              </a:rPr>
              <a:t> ‘</a:t>
            </a:r>
            <a:r>
              <a:rPr lang="it-IT" err="1">
                <a:solidFill>
                  <a:schemeClr val="bg1"/>
                </a:solidFill>
              </a:rPr>
              <a:t>Amra</a:t>
            </a:r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raffigurazione («al-</a:t>
            </a:r>
            <a:r>
              <a:rPr lang="it-IT" err="1">
                <a:solidFill>
                  <a:schemeClr val="bg1"/>
                </a:solidFill>
              </a:rPr>
              <a:t>mutajarrida</a:t>
            </a:r>
            <a:r>
              <a:rPr lang="it-IT">
                <a:solidFill>
                  <a:schemeClr val="bg1"/>
                </a:solidFill>
              </a:rPr>
              <a:t>») di una inserviente o di una schiava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Epiteto simile ad altri che compaiono nella poesia </a:t>
            </a:r>
            <a:r>
              <a:rPr lang="it-IT" err="1">
                <a:solidFill>
                  <a:schemeClr val="bg1"/>
                </a:solidFill>
              </a:rPr>
              <a:t>umayyade</a:t>
            </a:r>
            <a:r>
              <a:rPr lang="it-IT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831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qasr-amra-visoterra-281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00200"/>
            <a:ext cx="6050374" cy="4525963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D1B41C-BD9C-4781-8CB4-6E8300AD8AB6}"/>
              </a:ext>
            </a:extLst>
          </p:cNvPr>
          <p:cNvSpPr txBox="1"/>
          <p:nvPr/>
        </p:nvSpPr>
        <p:spPr>
          <a:xfrm>
            <a:off x="6732240" y="4077072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chemeClr val="bg1"/>
                </a:solidFill>
              </a:rPr>
              <a:t>Quṣayr</a:t>
            </a:r>
            <a:r>
              <a:rPr lang="it-IT">
                <a:solidFill>
                  <a:schemeClr val="bg1"/>
                </a:solidFill>
              </a:rPr>
              <a:t> ‘</a:t>
            </a:r>
            <a:r>
              <a:rPr lang="it-IT" err="1">
                <a:solidFill>
                  <a:schemeClr val="bg1"/>
                </a:solidFill>
              </a:rPr>
              <a:t>Amra</a:t>
            </a:r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Suonatori e danzatori. </a:t>
            </a:r>
          </a:p>
        </p:txBody>
      </p:sp>
    </p:spTree>
    <p:extLst>
      <p:ext uri="{BB962C8B-B14F-4D97-AF65-F5344CB8AC3E}">
        <p14:creationId xmlns:p14="http://schemas.microsoft.com/office/powerpoint/2010/main" val="2431298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4438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17261"/>
            <a:ext cx="8229600" cy="3291840"/>
          </a:xfrm>
        </p:spPr>
      </p:pic>
    </p:spTree>
    <p:extLst>
      <p:ext uri="{BB962C8B-B14F-4D97-AF65-F5344CB8AC3E}">
        <p14:creationId xmlns:p14="http://schemas.microsoft.com/office/powerpoint/2010/main" val="3793930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5327DB-5111-4286-BEEE-1C4D550C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Nasce una cultura di corte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AA6410-0F86-46FA-BEB4-82D8A31CD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68" y="1649684"/>
            <a:ext cx="8229600" cy="4525963"/>
          </a:xfrm>
          <a:ln>
            <a:solidFill>
              <a:srgbClr val="FFCC99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‘</a:t>
            </a:r>
            <a:r>
              <a:rPr lang="it-IT" err="1">
                <a:solidFill>
                  <a:schemeClr val="bg1"/>
                </a:solidFill>
              </a:rPr>
              <a:t>ilm</a:t>
            </a:r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</a:rPr>
              <a:t>Sapere derivato dalle scienze rivelate e </a:t>
            </a:r>
          </a:p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</a:rPr>
              <a:t>Tramandato dalla autorità della tradizione</a:t>
            </a:r>
          </a:p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‘</a:t>
            </a:r>
            <a:r>
              <a:rPr lang="it-IT" err="1">
                <a:solidFill>
                  <a:schemeClr val="bg1"/>
                </a:solidFill>
              </a:rPr>
              <a:t>ulùm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insàniyya</a:t>
            </a:r>
            <a:r>
              <a:rPr lang="it-IT">
                <a:solidFill>
                  <a:schemeClr val="bg1"/>
                </a:solidFill>
              </a:rPr>
              <a:t>      					(Al- </a:t>
            </a:r>
            <a:r>
              <a:rPr lang="it-IT" err="1">
                <a:solidFill>
                  <a:schemeClr val="bg1"/>
                </a:solidFill>
              </a:rPr>
              <a:t>Kindi</a:t>
            </a:r>
            <a:r>
              <a:rPr lang="it-IT">
                <a:solidFill>
                  <a:schemeClr val="bg1"/>
                </a:solidFill>
              </a:rPr>
              <a:t> IX sec)</a:t>
            </a:r>
          </a:p>
          <a:p>
            <a:pPr marL="0" indent="0">
              <a:buNone/>
            </a:pPr>
            <a:r>
              <a:rPr lang="it-IT" sz="1800">
                <a:solidFill>
                  <a:schemeClr val="bg1"/>
                </a:solidFill>
              </a:rPr>
              <a:t>Sapere ereditato dalla conoscenza greca</a:t>
            </a:r>
            <a:r>
              <a:rPr lang="it-IT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185B94F-A995-4B05-AC81-284FE5637752}"/>
              </a:ext>
            </a:extLst>
          </p:cNvPr>
          <p:cNvSpPr/>
          <p:nvPr/>
        </p:nvSpPr>
        <p:spPr>
          <a:xfrm rot="10264233">
            <a:off x="411466" y="1494979"/>
            <a:ext cx="2088232" cy="1296144"/>
          </a:xfrm>
          <a:prstGeom prst="roundRect">
            <a:avLst/>
          </a:prstGeom>
          <a:noFill/>
          <a:ln>
            <a:solidFill>
              <a:srgbClr val="4383CF"/>
            </a:solidFill>
          </a:ln>
          <a:scene3d>
            <a:camera prst="perspective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7EBAD51-37F6-4C06-9720-8456A64E0251}"/>
              </a:ext>
            </a:extLst>
          </p:cNvPr>
          <p:cNvSpPr/>
          <p:nvPr/>
        </p:nvSpPr>
        <p:spPr>
          <a:xfrm>
            <a:off x="323527" y="4077072"/>
            <a:ext cx="2912181" cy="122413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580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F4151-BF38-4FA8-AAEA-A54E0ADF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300" dirty="0">
                <a:solidFill>
                  <a:schemeClr val="bg1"/>
                </a:solidFill>
                <a:ea typeface="+mj-lt"/>
                <a:cs typeface="+mj-lt"/>
              </a:rPr>
              <a:t>Tratti salienti della «triade» dei poeti </a:t>
            </a:r>
            <a:r>
              <a:rPr lang="it-IT" sz="3300" dirty="0" err="1">
                <a:solidFill>
                  <a:schemeClr val="bg1"/>
                </a:solidFill>
                <a:ea typeface="+mj-lt"/>
                <a:cs typeface="+mj-lt"/>
              </a:rPr>
              <a:t>Umayyadi</a:t>
            </a:r>
            <a:endParaRPr lang="it-IT" sz="33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035AE1-E78D-4D6E-9A82-92B9A0C35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8558621" cy="56166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it-IT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Ğarīr</a:t>
            </a: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Ibn ‘</a:t>
            </a:r>
            <a:r>
              <a:rPr lang="it-IT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Aṭiyya</a:t>
            </a: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Ibn Al-</a:t>
            </a:r>
            <a:r>
              <a:rPr lang="it-IT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Ḫaṭafā</a:t>
            </a: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(653-729)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temi : l’invettiva (</a:t>
            </a:r>
            <a:r>
              <a:rPr lang="it-IT" sz="180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hiğā</a:t>
            </a:r>
            <a:r>
              <a:rPr lang="it-IT" sz="18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contro altri poeti e le loro tribù, la lode (</a:t>
            </a:r>
            <a:r>
              <a:rPr lang="it-IT" sz="180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madīḥ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ai califfi omayyadi, di cui esalta anche le doti «islamiche», e l’elegia (</a:t>
            </a:r>
            <a:r>
              <a:rPr lang="it-IT" sz="180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riṯā</a:t>
            </a:r>
            <a:r>
              <a:rPr lang="it-IT" sz="18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perenne tenzone poetica (</a:t>
            </a:r>
            <a:r>
              <a:rPr lang="it-IT" sz="180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naqīḍa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con </a:t>
            </a:r>
            <a:r>
              <a:rPr lang="it-IT" sz="18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Farazdaq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cfr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testi, antologia Van Gelder). </a:t>
            </a:r>
          </a:p>
          <a:p>
            <a:pPr algn="just">
              <a:lnSpc>
                <a:spcPct val="150000"/>
              </a:lnSpc>
            </a:pP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Farzadaq</a:t>
            </a: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(640-728)</a:t>
            </a:r>
          </a:p>
          <a:p>
            <a:pPr marL="96012" lvl="1" indent="0" algn="just">
              <a:lnSpc>
                <a:spcPct val="150000"/>
              </a:lnSpc>
              <a:buNone/>
            </a:pP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Temi: invettiva, panegirico, epigrammi. Lascia un </a:t>
            </a:r>
            <a:r>
              <a:rPr lang="it-IT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monumetale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canzoniere di 800 poemi. Fu uno dei </a:t>
            </a:r>
            <a:r>
              <a:rPr lang="it-IT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Mukhadramùn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uno dei testimoni più importanti del tempo degli ‘</a:t>
            </a:r>
            <a:r>
              <a:rPr lang="it-IT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Umayyadi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Racconta in una </a:t>
            </a:r>
            <a:r>
              <a:rPr lang="it-IT" sz="180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qaṣīda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come il califfo al-</a:t>
            </a:r>
            <a:r>
              <a:rPr lang="it-IT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Walīd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avesse trasformato nella prima grande moschea di Damasco la chiesa di S. Giovanni Damasceno, già tempio di Giove </a:t>
            </a:r>
            <a:r>
              <a:rPr lang="it-IT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Dolicheno</a:t>
            </a:r>
            <a:r>
              <a:rPr lang="it-IT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Aḫṭal</a:t>
            </a:r>
            <a:r>
              <a:rPr lang="it-IT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(640-709)</a:t>
            </a:r>
            <a:endParaRPr lang="it-IT" sz="2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Temi: panegirici per i suoi mecenati – fu il poeta prediletto di corte – satire, poesia bacchica.  </a:t>
            </a:r>
            <a:endParaRPr lang="it-IT" sz="1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1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21DB42-D76E-4200-ACFA-ACC8B83A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Ğarīr</a:t>
            </a:r>
            <a:r>
              <a:rPr lang="it-IT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Ibn ‘</a:t>
            </a:r>
            <a:r>
              <a:rPr lang="it-IT" sz="4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Aṭiyya</a:t>
            </a:r>
            <a:r>
              <a:rPr lang="it-IT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Ibn Al-</a:t>
            </a:r>
            <a:r>
              <a:rPr lang="it-IT" sz="4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Ḫaṭafā</a:t>
            </a:r>
            <a:r>
              <a:rPr lang="it-IT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(653-729)</a:t>
            </a:r>
            <a:br>
              <a:rPr lang="it-IT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E2BB42-0D36-4AD7-942D-DF3B94863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Jarīr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ibn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ʿAṭiyya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della tribù dei </a:t>
            </a:r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Banu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Kulayb</a:t>
            </a:r>
            <a:r>
              <a:rPr lang="it-IT">
                <a:solidFill>
                  <a:srgbClr val="202122"/>
                </a:solidFill>
                <a:latin typeface="Arial" panose="020B0604020202020204" pitchFamily="34" charset="0"/>
              </a:rPr>
              <a:t>, poeta di corte, vive a Damasco </a:t>
            </a:r>
          </a:p>
          <a:p>
            <a:pPr algn="l"/>
            <a:r>
              <a:rPr lang="it-IT" b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Compone </a:t>
            </a:r>
            <a:r>
              <a:rPr lang="it-IT" b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qaside</a:t>
            </a:r>
            <a:r>
              <a:rPr lang="it-IT" b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 elogiative</a:t>
            </a:r>
            <a:r>
              <a:rPr lang="it-IT">
                <a:solidFill>
                  <a:srgbClr val="202122"/>
                </a:solidFill>
                <a:latin typeface="Arial" panose="020B0604020202020204" pitchFamily="34" charset="0"/>
              </a:rPr>
              <a:t> per </a:t>
            </a:r>
            <a:r>
              <a:rPr lang="it-IT" err="1">
                <a:solidFill>
                  <a:srgbClr val="202122"/>
                </a:solidFill>
                <a:latin typeface="Arial" panose="020B0604020202020204" pitchFamily="34" charset="0"/>
              </a:rPr>
              <a:t>Hajjaj</a:t>
            </a:r>
            <a:r>
              <a:rPr lang="it-IT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202122"/>
                </a:solidFill>
                <a:latin typeface="Arial" panose="020B0604020202020204" pitchFamily="34" charset="0"/>
              </a:rPr>
              <a:t>ibn</a:t>
            </a:r>
            <a:r>
              <a:rPr lang="it-IT">
                <a:solidFill>
                  <a:srgbClr val="202122"/>
                </a:solidFill>
                <a:latin typeface="Arial" panose="020B0604020202020204" pitchFamily="34" charset="0"/>
              </a:rPr>
              <a:t> Yusuf, governatore dell’Iraq </a:t>
            </a:r>
          </a:p>
          <a:p>
            <a:pPr algn="l"/>
            <a:r>
              <a:rPr lang="it-IT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coinvolto in un quarantennale confronto Vs </a:t>
            </a:r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Farazdaq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 al </a:t>
            </a:r>
            <a:r>
              <a:rPr lang="it-IT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Akhtal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pPr algn="l"/>
            <a:r>
              <a:rPr lang="it-IT" b="0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STILE E FORM</a:t>
            </a:r>
            <a:r>
              <a:rPr lang="it-IT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A: usa un linguaggio nuovo («spontaneo») che mima il parlato urbano</a:t>
            </a:r>
          </a:p>
          <a:p>
            <a:pPr algn="l"/>
            <a:r>
              <a:rPr lang="it-IT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Sente l’influenza dello stile coranico della ripetizione</a:t>
            </a:r>
          </a:p>
          <a:p>
            <a:pPr algn="l"/>
            <a:r>
              <a:rPr lang="it-IT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Si rivolge a un auditorio popolare </a:t>
            </a:r>
          </a:p>
          <a:p>
            <a:pPr algn="l"/>
            <a:endParaRPr lang="it-IT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endParaRPr lang="it-IT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it-IT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630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C5D49-0287-4F61-9097-F3D78D3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Polemica in versi: al-</a:t>
            </a:r>
            <a:r>
              <a:rPr lang="it-IT" err="1">
                <a:solidFill>
                  <a:schemeClr val="bg1"/>
                </a:solidFill>
              </a:rPr>
              <a:t>Akhtal</a:t>
            </a:r>
            <a:r>
              <a:rPr lang="it-IT">
                <a:solidFill>
                  <a:schemeClr val="bg1"/>
                </a:solidFill>
              </a:rPr>
              <a:t> contro </a:t>
            </a:r>
            <a:r>
              <a:rPr lang="it-IT" err="1">
                <a:solidFill>
                  <a:schemeClr val="bg1"/>
                </a:solidFill>
              </a:rPr>
              <a:t>Jarir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D60A81-7EF4-422F-B10E-8C4F61473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B2B599-8F1A-4D39-8396-F9508BE64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3" t="41140" r="28643" b="50057"/>
          <a:stretch/>
        </p:blipFill>
        <p:spPr>
          <a:xfrm>
            <a:off x="683568" y="1417638"/>
            <a:ext cx="6789326" cy="1080120"/>
          </a:xfrm>
          <a:prstGeom prst="rect">
            <a:avLst/>
          </a:prstGeom>
        </p:spPr>
      </p:pic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BD683F50-5F82-45F3-8AE2-DB279C2419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565" t="12291" r="14417"/>
          <a:stretch/>
        </p:blipFill>
        <p:spPr>
          <a:xfrm>
            <a:off x="-828600" y="2564904"/>
            <a:ext cx="7776864" cy="6973692"/>
          </a:xfrm>
        </p:spPr>
      </p:pic>
    </p:spTree>
    <p:extLst>
      <p:ext uri="{BB962C8B-B14F-4D97-AF65-F5344CB8AC3E}">
        <p14:creationId xmlns:p14="http://schemas.microsoft.com/office/powerpoint/2010/main" val="486830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35B8AC-6D25-4238-8E9B-11B2AB08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52" y="2264"/>
            <a:ext cx="8579296" cy="634082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Polemica in versi: risposta di </a:t>
            </a:r>
            <a:r>
              <a:rPr lang="it-IT" err="1">
                <a:solidFill>
                  <a:schemeClr val="bg1"/>
                </a:solidFill>
              </a:rPr>
              <a:t>Jarir</a:t>
            </a:r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BF208A5-53F2-40E6-ACAB-1CE6846DC5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5093" t="30888" r="21292" b="56433"/>
          <a:stretch/>
        </p:blipFill>
        <p:spPr>
          <a:xfrm>
            <a:off x="-7177280" y="836712"/>
            <a:ext cx="14581578" cy="1296145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48BE21-35A6-43E0-9DDA-3D28A5B5F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5698" y="3284984"/>
            <a:ext cx="4038600" cy="4525963"/>
          </a:xfrm>
        </p:spPr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AE7F3D-6C6D-45B3-807A-CC77A1A1A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11512" r="29919" b="68199"/>
          <a:stretch/>
        </p:blipFill>
        <p:spPr>
          <a:xfrm>
            <a:off x="-2832" y="1886885"/>
            <a:ext cx="5672270" cy="19342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E219122-9052-4F6A-BD2F-D08DC01BD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8" t="36000" r="28738" b="23400"/>
          <a:stretch/>
        </p:blipFill>
        <p:spPr>
          <a:xfrm>
            <a:off x="2890041" y="3436497"/>
            <a:ext cx="6047807" cy="363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0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70B94-E46F-411F-A1F3-19F1F65BD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92500" lnSpcReduction="20000"/>
          </a:bodyPr>
          <a:lstStyle/>
          <a:p>
            <a:r>
              <a:rPr lang="it-IT">
                <a:solidFill>
                  <a:schemeClr val="bg1"/>
                </a:solidFill>
              </a:rPr>
              <a:t>Famiglia nomade trasferitosi in territori irakeni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Tendenze libertine – polemiche  contro califfi del ramo omayyade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Nel 669 fugge da Basra – Medina</a:t>
            </a:r>
          </a:p>
          <a:p>
            <a:pPr>
              <a:buNone/>
            </a:pPr>
            <a:r>
              <a:rPr lang="it-IT">
                <a:solidFill>
                  <a:schemeClr val="bg1"/>
                </a:solidFill>
              </a:rPr>
              <a:t> </a:t>
            </a:r>
          </a:p>
          <a:p>
            <a:r>
              <a:rPr lang="it-IT">
                <a:solidFill>
                  <a:schemeClr val="bg1"/>
                </a:solidFill>
              </a:rPr>
              <a:t>Riadatta la tradizionale </a:t>
            </a:r>
            <a:r>
              <a:rPr lang="it-IT" i="1" err="1">
                <a:solidFill>
                  <a:schemeClr val="bg1"/>
                </a:solidFill>
              </a:rPr>
              <a:t>qasida</a:t>
            </a:r>
            <a:r>
              <a:rPr lang="it-IT">
                <a:solidFill>
                  <a:schemeClr val="bg1"/>
                </a:solidFill>
              </a:rPr>
              <a:t> aggiungendovi l'elemento realistico e la sensualità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Ricchezza linguistica e lessicale</a:t>
            </a:r>
          </a:p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C4084B-5346-4E42-AECE-E358A3ECA8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0DA2A040-313B-4E72-B0A2-923E8A7AD4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52038"/>
            <a:ext cx="8229600" cy="1388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it-IT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Farzadaq</a:t>
            </a:r>
            <a:r>
              <a:rPr lang="it-IT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(640-728</a:t>
            </a:r>
            <a:r>
              <a:rPr lang="it-IT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it-IT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616AB8-1DC4-4731-8E79-23F603D8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42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>
                <a:solidFill>
                  <a:schemeClr val="bg1"/>
                </a:solidFill>
              </a:rPr>
              <a:t>i quattro califfi ben guidati</a:t>
            </a:r>
            <a:br>
              <a:rPr lang="it-IT" b="1">
                <a:solidFill>
                  <a:schemeClr val="bg1"/>
                </a:solidFill>
              </a:rPr>
            </a:br>
            <a:r>
              <a:rPr lang="it-IT" b="1">
                <a:solidFill>
                  <a:schemeClr val="bg1"/>
                </a:solidFill>
              </a:rPr>
              <a:t>(Califfato dei </a:t>
            </a:r>
            <a:r>
              <a:rPr lang="it-IT" b="1" i="1" err="1">
                <a:solidFill>
                  <a:schemeClr val="bg1"/>
                </a:solidFill>
              </a:rPr>
              <a:t>Rashidùn</a:t>
            </a:r>
            <a:r>
              <a:rPr lang="it-IT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51D1BF-FE47-4929-B8B6-6D01A3933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20486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it-IT" b="1">
                <a:solidFill>
                  <a:schemeClr val="bg1"/>
                </a:solidFill>
              </a:rPr>
              <a:t>Abu </a:t>
            </a:r>
            <a:r>
              <a:rPr lang="it-IT" b="1" err="1">
                <a:solidFill>
                  <a:schemeClr val="bg1"/>
                </a:solidFill>
              </a:rPr>
              <a:t>Bakr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 sz="3200">
                <a:solidFill>
                  <a:schemeClr val="bg1"/>
                </a:solidFill>
              </a:rPr>
              <a:t>(632 - 634) – si concentra alla lotta contro le tribù che abiurano l’Islam nella Penisola</a:t>
            </a:r>
          </a:p>
          <a:p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b="1">
                <a:solidFill>
                  <a:schemeClr val="bg1"/>
                </a:solidFill>
              </a:rPr>
              <a:t>‘</a:t>
            </a:r>
            <a:r>
              <a:rPr lang="it-IT" b="1" err="1">
                <a:solidFill>
                  <a:schemeClr val="bg1"/>
                </a:solidFill>
              </a:rPr>
              <a:t>Umar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 b="1" err="1">
                <a:solidFill>
                  <a:schemeClr val="bg1"/>
                </a:solidFill>
              </a:rPr>
              <a:t>ibn</a:t>
            </a:r>
            <a:r>
              <a:rPr lang="it-IT" b="1">
                <a:solidFill>
                  <a:schemeClr val="bg1"/>
                </a:solidFill>
              </a:rPr>
              <a:t> al-Khattab </a:t>
            </a:r>
            <a:r>
              <a:rPr lang="it-IT">
                <a:solidFill>
                  <a:schemeClr val="bg1"/>
                </a:solidFill>
              </a:rPr>
              <a:t>(634 – 644): il califfo delle grandi conquiste e delle sconfitte inflitte ai persiani</a:t>
            </a:r>
          </a:p>
          <a:p>
            <a:r>
              <a:rPr lang="it-IT" b="1">
                <a:solidFill>
                  <a:schemeClr val="bg1"/>
                </a:solidFill>
              </a:rPr>
              <a:t>‘Uthman </a:t>
            </a:r>
            <a:r>
              <a:rPr lang="it-IT" b="1" err="1">
                <a:solidFill>
                  <a:schemeClr val="bg1"/>
                </a:solidFill>
              </a:rPr>
              <a:t>ibn</a:t>
            </a:r>
            <a:r>
              <a:rPr lang="it-IT" b="1">
                <a:solidFill>
                  <a:schemeClr val="bg1"/>
                </a:solidFill>
              </a:rPr>
              <a:t> ‘</a:t>
            </a:r>
            <a:r>
              <a:rPr lang="it-IT" b="1" err="1">
                <a:solidFill>
                  <a:schemeClr val="bg1"/>
                </a:solidFill>
              </a:rPr>
              <a:t>Affan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>
                <a:solidFill>
                  <a:schemeClr val="bg1"/>
                </a:solidFill>
              </a:rPr>
              <a:t>(fissazione del testo coranico)</a:t>
            </a:r>
          </a:p>
          <a:p>
            <a:r>
              <a:rPr lang="it-IT" b="1">
                <a:solidFill>
                  <a:schemeClr val="bg1"/>
                </a:solidFill>
              </a:rPr>
              <a:t>Ali </a:t>
            </a:r>
            <a:r>
              <a:rPr lang="it-IT" b="1" err="1">
                <a:solidFill>
                  <a:schemeClr val="bg1"/>
                </a:solidFill>
              </a:rPr>
              <a:t>ibn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 b="1" err="1">
                <a:solidFill>
                  <a:schemeClr val="bg1"/>
                </a:solidFill>
              </a:rPr>
              <a:t>Abi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 b="1" err="1">
                <a:solidFill>
                  <a:schemeClr val="bg1"/>
                </a:solidFill>
              </a:rPr>
              <a:t>Talib</a:t>
            </a:r>
            <a:r>
              <a:rPr lang="it-IT" b="1">
                <a:solidFill>
                  <a:schemeClr val="bg1"/>
                </a:solidFill>
              </a:rPr>
              <a:t> </a:t>
            </a:r>
            <a:r>
              <a:rPr lang="it-IT">
                <a:solidFill>
                  <a:schemeClr val="bg1"/>
                </a:solidFill>
              </a:rPr>
              <a:t>(scontro con alcuni compagni del profeta e con la vedova Aisha nella battaglia del cammello, 656)</a:t>
            </a:r>
          </a:p>
        </p:txBody>
      </p:sp>
    </p:spTree>
    <p:extLst>
      <p:ext uri="{BB962C8B-B14F-4D97-AF65-F5344CB8AC3E}">
        <p14:creationId xmlns:p14="http://schemas.microsoft.com/office/powerpoint/2010/main" val="1914771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374FE-6405-4342-B033-510C554C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683" y="2024015"/>
            <a:ext cx="11466274" cy="1477761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FC34CC-0CC4-4A56-BF00-94D6D6AAA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73683" y="2358776"/>
            <a:ext cx="5626968" cy="58515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21D839-A8B9-45EC-ACA2-FAE8A9C39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317" y="2358776"/>
            <a:ext cx="5626968" cy="5851525"/>
          </a:xfrm>
        </p:spPr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BCAA76-9BFF-4021-B021-DEFE0AF9B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9" t="2140" r="-13740" b="-262"/>
          <a:stretch/>
        </p:blipFill>
        <p:spPr>
          <a:xfrm rot="16200000">
            <a:off x="-3018854" y="-1286669"/>
            <a:ext cx="14314113" cy="86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5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D2D8A9-68A1-48FA-A1A2-2A5AC28F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7DB815-C1B1-40AE-AF09-3D2BC3CED5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D5BB61-CF6A-4BE7-B51C-10C0212AB9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17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88CB3-272F-45CA-B3FF-0475777C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7484"/>
            <a:ext cx="8229600" cy="114300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L’invettiva</a:t>
            </a:r>
          </a:p>
        </p:txBody>
      </p:sp>
      <p:graphicFrame>
        <p:nvGraphicFramePr>
          <p:cNvPr id="12" name="Segnaposto contenuto 11">
            <a:extLst>
              <a:ext uri="{FF2B5EF4-FFF2-40B4-BE49-F238E27FC236}">
                <a16:creationId xmlns:a16="http://schemas.microsoft.com/office/drawing/2014/main" id="{34E95926-6431-414E-9EA5-BB163ED397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9413437"/>
              </p:ext>
            </p:extLst>
          </p:nvPr>
        </p:nvGraphicFramePr>
        <p:xfrm>
          <a:off x="-108520" y="189061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2325C00-0DAF-4B41-A9F5-D8FD7676EEB7}"/>
              </a:ext>
            </a:extLst>
          </p:cNvPr>
          <p:cNvCxnSpPr/>
          <p:nvPr/>
        </p:nvCxnSpPr>
        <p:spPr>
          <a:xfrm flipH="1">
            <a:off x="1547664" y="1340768"/>
            <a:ext cx="2520280" cy="1656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F60B596-C152-422D-AE0E-03606927BD05}"/>
              </a:ext>
            </a:extLst>
          </p:cNvPr>
          <p:cNvCxnSpPr/>
          <p:nvPr/>
        </p:nvCxnSpPr>
        <p:spPr>
          <a:xfrm>
            <a:off x="4572000" y="1844824"/>
            <a:ext cx="0" cy="2304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40A628E-5F7A-4229-9BB9-C7C06527B45C}"/>
              </a:ext>
            </a:extLst>
          </p:cNvPr>
          <p:cNvCxnSpPr>
            <a:cxnSpLocks/>
          </p:cNvCxnSpPr>
          <p:nvPr/>
        </p:nvCxnSpPr>
        <p:spPr>
          <a:xfrm>
            <a:off x="5004048" y="1340768"/>
            <a:ext cx="2386608" cy="1656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56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0BCF52-C731-4851-B7D5-6575DAA4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L’invettiva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22C596-9D6B-4541-9CF4-BAF1D96A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Sovente mescolata al </a:t>
            </a:r>
            <a:r>
              <a:rPr lang="it-IT" err="1">
                <a:solidFill>
                  <a:schemeClr val="bg1"/>
                </a:solidFill>
              </a:rPr>
              <a:t>Fakhr</a:t>
            </a:r>
            <a:r>
              <a:rPr lang="it-IT">
                <a:solidFill>
                  <a:schemeClr val="bg1"/>
                </a:solidFill>
              </a:rPr>
              <a:t> (cfr. </a:t>
            </a:r>
            <a:r>
              <a:rPr lang="it-IT" err="1">
                <a:solidFill>
                  <a:schemeClr val="bg1"/>
                </a:solidFill>
              </a:rPr>
              <a:t>Jarir</a:t>
            </a:r>
            <a:r>
              <a:rPr lang="it-IT">
                <a:solidFill>
                  <a:schemeClr val="bg1"/>
                </a:solidFill>
              </a:rPr>
              <a:t>)</a:t>
            </a:r>
          </a:p>
          <a:p>
            <a:r>
              <a:rPr lang="it-IT">
                <a:solidFill>
                  <a:schemeClr val="bg1"/>
                </a:solidFill>
              </a:rPr>
              <a:t>Contiene fitti riferimenti a nomi, toponimi, situazioni e riferimenti della storia (battaglie intertribali) recente ai tempi della composizione </a:t>
            </a:r>
          </a:p>
          <a:p>
            <a:r>
              <a:rPr lang="it-IT">
                <a:solidFill>
                  <a:schemeClr val="bg1"/>
                </a:solidFill>
              </a:rPr>
              <a:t>Si usa lo stesso metro per replicare a un’invettiva. La replica si chiama </a:t>
            </a:r>
            <a:r>
              <a:rPr lang="it-IT" err="1">
                <a:solidFill>
                  <a:schemeClr val="bg1"/>
                </a:solidFill>
              </a:rPr>
              <a:t>naqìda</a:t>
            </a:r>
            <a:r>
              <a:rPr lang="it-IT">
                <a:solidFill>
                  <a:schemeClr val="bg1"/>
                </a:solidFill>
              </a:rPr>
              <a:t> (la serie </a:t>
            </a:r>
            <a:r>
              <a:rPr lang="it-IT" i="1" err="1">
                <a:solidFill>
                  <a:schemeClr val="bg1"/>
                </a:solidFill>
              </a:rPr>
              <a:t>naqà’id</a:t>
            </a:r>
            <a:r>
              <a:rPr lang="it-IT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379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17160-E967-4ADB-86AB-352D284B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2856"/>
            <a:ext cx="8229600" cy="4248472"/>
          </a:xfrm>
        </p:spPr>
        <p:txBody>
          <a:bodyPr>
            <a:normAutofit fontScale="90000"/>
          </a:bodyPr>
          <a:lstStyle/>
          <a:p>
            <a:pPr algn="l"/>
            <a:r>
              <a:rPr lang="it-IT" sz="3100">
                <a:solidFill>
                  <a:schemeClr val="bg1"/>
                </a:solidFill>
              </a:rPr>
              <a:t>-</a:t>
            </a: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r>
              <a:rPr lang="it-IT" sz="3100">
                <a:solidFill>
                  <a:schemeClr val="bg1"/>
                </a:solidFill>
              </a:rPr>
              <a:t>- poeta cristiano degli </a:t>
            </a:r>
            <a:r>
              <a:rPr lang="it-IT" sz="3100" err="1">
                <a:solidFill>
                  <a:schemeClr val="bg1"/>
                </a:solidFill>
              </a:rPr>
              <a:t>Ommayyadi</a:t>
            </a:r>
            <a:r>
              <a:rPr lang="it-IT" sz="3100">
                <a:solidFill>
                  <a:schemeClr val="bg1"/>
                </a:solidFill>
              </a:rPr>
              <a:t>, usa il tema del vino*</a:t>
            </a:r>
            <a:r>
              <a:rPr lang="it-IT" sz="3100" baseline="-25000">
                <a:solidFill>
                  <a:schemeClr val="bg1"/>
                </a:solidFill>
              </a:rPr>
              <a:t> </a:t>
            </a:r>
            <a:r>
              <a:rPr lang="it-IT" sz="3100">
                <a:solidFill>
                  <a:schemeClr val="bg1"/>
                </a:solidFill>
              </a:rPr>
              <a:t>per confermare la propria differenza di culto, con </a:t>
            </a:r>
            <a:r>
              <a:rPr lang="it-IT" sz="3100" err="1">
                <a:solidFill>
                  <a:schemeClr val="bg1"/>
                </a:solidFill>
              </a:rPr>
              <a:t>Jarir</a:t>
            </a:r>
            <a:r>
              <a:rPr lang="it-IT" sz="3100">
                <a:solidFill>
                  <a:schemeClr val="bg1"/>
                </a:solidFill>
              </a:rPr>
              <a:t> e </a:t>
            </a:r>
            <a:r>
              <a:rPr lang="it-IT" sz="3100" err="1">
                <a:solidFill>
                  <a:schemeClr val="bg1"/>
                </a:solidFill>
              </a:rPr>
              <a:t>Farazdaq</a:t>
            </a:r>
            <a:r>
              <a:rPr lang="it-IT" sz="3100">
                <a:solidFill>
                  <a:schemeClr val="bg1"/>
                </a:solidFill>
              </a:rPr>
              <a:t> forma il «trio» di poeti ‘</a:t>
            </a:r>
            <a:r>
              <a:rPr lang="it-IT" sz="3100" err="1">
                <a:solidFill>
                  <a:schemeClr val="bg1"/>
                </a:solidFill>
              </a:rPr>
              <a:t>ummayyadi</a:t>
            </a:r>
            <a:r>
              <a:rPr lang="it-IT" sz="3100">
                <a:solidFill>
                  <a:schemeClr val="bg1"/>
                </a:solidFill>
              </a:rPr>
              <a:t> più noti</a:t>
            </a: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r>
              <a:rPr lang="it-IT" sz="3100">
                <a:solidFill>
                  <a:schemeClr val="bg1"/>
                </a:solidFill>
              </a:rPr>
              <a:t>- noto per la satira, che mise al servizio dei suoi «mecenati», gli ‘</a:t>
            </a:r>
            <a:r>
              <a:rPr lang="it-IT" sz="3100" err="1">
                <a:solidFill>
                  <a:schemeClr val="bg1"/>
                </a:solidFill>
              </a:rPr>
              <a:t>Ummayyadi</a:t>
            </a:r>
            <a:r>
              <a:rPr lang="it-IT" sz="3100">
                <a:solidFill>
                  <a:schemeClr val="bg1"/>
                </a:solidFill>
              </a:rPr>
              <a:t>, di cui fu un favorito</a:t>
            </a: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r>
              <a:rPr lang="it-IT" sz="3100">
                <a:solidFill>
                  <a:schemeClr val="bg1"/>
                </a:solidFill>
              </a:rPr>
              <a:t>- visse in seguito in Mesopotamia, </a:t>
            </a: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br>
              <a:rPr lang="it-IT" sz="3100">
                <a:solidFill>
                  <a:schemeClr val="bg1"/>
                </a:solidFill>
              </a:rPr>
            </a:br>
            <a:br>
              <a:rPr lang="it-IT">
                <a:solidFill>
                  <a:schemeClr val="bg1"/>
                </a:solidFill>
              </a:rPr>
            </a:b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4D35AD-FCB7-4CEA-9B33-872C874FD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490283"/>
            <a:ext cx="8296436" cy="1224136"/>
          </a:xfrm>
        </p:spPr>
        <p:txBody>
          <a:bodyPr/>
          <a:lstStyle/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Al – </a:t>
            </a:r>
            <a:r>
              <a:rPr lang="it-IT" err="1">
                <a:solidFill>
                  <a:schemeClr val="bg1"/>
                </a:solidFill>
              </a:rPr>
              <a:t>Aktal</a:t>
            </a:r>
            <a:r>
              <a:rPr lang="it-IT">
                <a:solidFill>
                  <a:schemeClr val="bg1"/>
                </a:solidFill>
              </a:rPr>
              <a:t>  (640 - 710) </a:t>
            </a:r>
          </a:p>
        </p:txBody>
      </p:sp>
    </p:spTree>
    <p:extLst>
      <p:ext uri="{BB962C8B-B14F-4D97-AF65-F5344CB8AC3E}">
        <p14:creationId xmlns:p14="http://schemas.microsoft.com/office/powerpoint/2010/main" val="2561107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82CC75-6547-453E-BFE4-89753E40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Una poetessa </a:t>
            </a:r>
            <a:r>
              <a:rPr lang="it-IT" err="1">
                <a:solidFill>
                  <a:schemeClr val="bg1"/>
                </a:solidFill>
              </a:rPr>
              <a:t>umayyade</a:t>
            </a:r>
            <a:r>
              <a:rPr lang="it-IT">
                <a:solidFill>
                  <a:schemeClr val="bg1"/>
                </a:solidFill>
              </a:rPr>
              <a:t>: </a:t>
            </a:r>
            <a:r>
              <a:rPr lang="it-IT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Maysūn</a:t>
            </a:r>
            <a:r>
              <a:rPr lang="it-IT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bint</a:t>
            </a:r>
            <a:r>
              <a:rPr lang="it-IT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Baḥdal</a:t>
            </a:r>
            <a: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it-IT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F695E4-A65B-488C-8D48-EF39F0988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4" y="1591031"/>
            <a:ext cx="3102496" cy="3206122"/>
          </a:xfrm>
        </p:spPr>
        <p:txBody>
          <a:bodyPr>
            <a:normAutofit/>
          </a:bodyPr>
          <a:lstStyle/>
          <a:p>
            <a:pPr algn="l"/>
            <a:endParaRPr lang="it-IT" sz="150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it-IT" sz="15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(morta intorno al 700)</a:t>
            </a:r>
          </a:p>
          <a:p>
            <a:pPr algn="l"/>
            <a:r>
              <a:rPr lang="it-IT" sz="15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Moglie di Mu ‘</a:t>
            </a:r>
            <a:r>
              <a:rPr lang="it-IT" sz="1500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awiya</a:t>
            </a:r>
            <a:r>
              <a:rPr lang="it-IT" sz="15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(I) e madre del figlio e suo successore Yazid </a:t>
            </a:r>
            <a:r>
              <a:rPr lang="it-IT" sz="1500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ibn</a:t>
            </a:r>
            <a:r>
              <a:rPr lang="it-IT" sz="15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Mu </a:t>
            </a:r>
            <a:r>
              <a:rPr lang="it-IT" sz="1500" b="0" i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2" tooltip="Yazid I"/>
              </a:rPr>
              <a:t>‘</a:t>
            </a:r>
            <a:r>
              <a:rPr lang="it-IT" sz="1500" b="0" i="0" err="1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2" tooltip="Yazid I"/>
              </a:rPr>
              <a:t>awiyya</a:t>
            </a:r>
            <a:r>
              <a:rPr lang="it-IT" sz="1500" b="0" i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2" tooltip="Yazid I"/>
              </a:rPr>
              <a:t> </a:t>
            </a:r>
          </a:p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CBE1B9-604C-4F24-B480-3F34AD7D6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20601" r="41339" b="36000"/>
          <a:stretch/>
        </p:blipFill>
        <p:spPr>
          <a:xfrm>
            <a:off x="-900608" y="1721057"/>
            <a:ext cx="7058185" cy="4862305"/>
          </a:xfrm>
          <a:prstGeom prst="rect">
            <a:avLst/>
          </a:prstGeom>
        </p:spPr>
      </p:pic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F15E6316-4B0B-4F47-A166-C34E913021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216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78785-6537-431B-B0CF-D609C9E8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B6A554-9506-4B6C-970D-CEE34C5421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509519-1E85-4C64-8E52-5A1862284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5">
            <a:extLst>
              <a:ext uri="{FF2B5EF4-FFF2-40B4-BE49-F238E27FC236}">
                <a16:creationId xmlns:a16="http://schemas.microsoft.com/office/drawing/2014/main" id="{1E436A51-F447-4C19-BB04-256DEE856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0" t="25000" r="48617" b="2887"/>
          <a:stretch/>
        </p:blipFill>
        <p:spPr>
          <a:xfrm>
            <a:off x="683568" y="442175"/>
            <a:ext cx="5915000" cy="59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10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0B6BA-B40D-4432-ADB4-7FDAEC8D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Due poemi attribuiti a </a:t>
            </a:r>
            <a:r>
              <a:rPr lang="it-IT" err="1">
                <a:solidFill>
                  <a:schemeClr val="bg1"/>
                </a:solidFill>
              </a:rPr>
              <a:t>Majnùn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Layla</a:t>
            </a:r>
            <a:r>
              <a:rPr lang="it-IT">
                <a:solidFill>
                  <a:schemeClr val="bg1"/>
                </a:solidFill>
              </a:rPr>
              <a:t> (2)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B969CAA-E02A-4428-80D7-686591E553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7860" t="40313" r="34453" b="27967"/>
          <a:stretch/>
        </p:blipFill>
        <p:spPr>
          <a:xfrm>
            <a:off x="4196179" y="1473212"/>
            <a:ext cx="3240360" cy="2088232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A075DA-62E3-40A7-A699-8C748B8ACC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3428C9-A9BB-46A2-8CB7-B57B60DEB11B}"/>
              </a:ext>
            </a:extLst>
          </p:cNvPr>
          <p:cNvSpPr txBox="1"/>
          <p:nvPr/>
        </p:nvSpPr>
        <p:spPr>
          <a:xfrm>
            <a:off x="303305" y="1196752"/>
            <a:ext cx="2808312" cy="661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أُصَوِّرُ صورَةً في التُربِ مِنها</a:t>
            </a:r>
            <a:endParaRPr lang="it-IT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وَأَبكي إِنَّ قَلبي في عَذابِ</a:t>
            </a:r>
            <a:endParaRPr lang="it-IT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وَأَشكو هَجرَها مِنها إِلَيها</a:t>
            </a:r>
            <a:endParaRPr lang="it-IT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شِكايَةَ مُدنِفٍ عَظِمِ المُصابِ</a:t>
            </a:r>
            <a:endParaRPr lang="it-IT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وَأَشكو ما لَقيتُ وَكُلَّ وَجدٍ</a:t>
            </a:r>
            <a:endParaRPr lang="it-IT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>
                <a:solidFill>
                  <a:srgbClr val="21252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غَراماً بِالشِكايَةِ لِلتُرابِ</a:t>
            </a:r>
            <a:endParaRPr lang="it-IT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930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err="1">
                <a:solidFill>
                  <a:schemeClr val="bg1"/>
                </a:solidFill>
              </a:rPr>
              <a:t>Khamriyya</a:t>
            </a:r>
            <a:r>
              <a:rPr lang="it-IT" i="1">
                <a:solidFill>
                  <a:schemeClr val="bg1"/>
                </a:solidFill>
              </a:rPr>
              <a:t>*</a:t>
            </a:r>
            <a:br>
              <a:rPr lang="x-none" i="1">
                <a:solidFill>
                  <a:schemeClr val="bg1"/>
                </a:solidFill>
              </a:rPr>
            </a:br>
            <a:r>
              <a:rPr lang="x-none" i="1">
                <a:solidFill>
                  <a:schemeClr val="bg1"/>
                </a:solidFill>
              </a:rPr>
              <a:t>خمرية</a:t>
            </a:r>
            <a:endParaRPr lang="it-IT" i="1">
              <a:solidFill>
                <a:schemeClr val="bg1"/>
              </a:solidFill>
            </a:endParaRPr>
          </a:p>
        </p:txBody>
      </p:sp>
      <p:pic>
        <p:nvPicPr>
          <p:cNvPr id="4" name="Segnaposto contenuto 3" descr="Man_Filling_a_Wine_Cup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293" y="1196752"/>
            <a:ext cx="2922230" cy="3917032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A74AA6-155B-44AB-8035-D8333E1EF8DA}"/>
              </a:ext>
            </a:extLst>
          </p:cNvPr>
          <p:cNvSpPr txBox="1"/>
          <p:nvPr/>
        </p:nvSpPr>
        <p:spPr>
          <a:xfrm>
            <a:off x="4427984" y="1988840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Esperienza del vino come esperienza lecita. Tema «bacchico» come tropo letterario, sinonimo della libertà</a:t>
            </a:r>
          </a:p>
          <a:p>
            <a:endParaRPr lang="it-IT"/>
          </a:p>
          <a:p>
            <a:endParaRPr lang="it-IT"/>
          </a:p>
          <a:p>
            <a:pPr algn="ctr">
              <a:buNone/>
            </a:pPr>
            <a:r>
              <a:rPr lang="ar-SA">
                <a:solidFill>
                  <a:schemeClr val="bg1"/>
                </a:solidFill>
              </a:rPr>
              <a:t>طرفة بن العبد</a:t>
            </a:r>
            <a:endParaRPr lang="it-IT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i="1">
                <a:solidFill>
                  <a:schemeClr val="bg1"/>
                </a:solidFill>
              </a:rPr>
              <a:t>Quando mi raggiungerai ti offrirò al mattino un dissetante bicchiere/se non a te, a me serve e ne aumento la dose</a:t>
            </a:r>
          </a:p>
          <a:p>
            <a:pPr algn="ctr">
              <a:buNone/>
            </a:pPr>
            <a:r>
              <a:rPr lang="it-IT" i="1">
                <a:solidFill>
                  <a:schemeClr val="bg1"/>
                </a:solidFill>
              </a:rPr>
              <a:t>(</a:t>
            </a:r>
            <a:r>
              <a:rPr lang="mr-IN" i="1">
                <a:solidFill>
                  <a:schemeClr val="bg1"/>
                </a:solidFill>
              </a:rPr>
              <a:t>…</a:t>
            </a:r>
            <a:r>
              <a:rPr lang="it-IT" i="1">
                <a:solidFill>
                  <a:schemeClr val="bg1"/>
                </a:solidFill>
              </a:rPr>
              <a:t>) Chi è nobile beve finché vive</a:t>
            </a:r>
          </a:p>
          <a:p>
            <a:pPr algn="ctr">
              <a:buNone/>
            </a:pPr>
            <a:endParaRPr lang="it-IT" i="1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i="1">
                <a:solidFill>
                  <a:schemeClr val="bg1"/>
                </a:solidFill>
              </a:rPr>
              <a:t>Da </a:t>
            </a:r>
            <a:r>
              <a:rPr lang="it-IT" i="1" err="1">
                <a:solidFill>
                  <a:schemeClr val="bg1"/>
                </a:solidFill>
              </a:rPr>
              <a:t>Tarafa</a:t>
            </a:r>
            <a:r>
              <a:rPr lang="it-IT" i="1">
                <a:solidFill>
                  <a:schemeClr val="bg1"/>
                </a:solidFill>
              </a:rPr>
              <a:t> a Abu </a:t>
            </a:r>
            <a:r>
              <a:rPr lang="it-IT" i="1" err="1">
                <a:solidFill>
                  <a:schemeClr val="bg1"/>
                </a:solidFill>
              </a:rPr>
              <a:t>Nuwas</a:t>
            </a:r>
            <a:r>
              <a:rPr lang="it-IT" i="1">
                <a:solidFill>
                  <a:schemeClr val="bg1"/>
                </a:solidFill>
              </a:rPr>
              <a:t>, </a:t>
            </a:r>
            <a:r>
              <a:rPr lang="it-IT" i="1" err="1">
                <a:solidFill>
                  <a:schemeClr val="bg1"/>
                </a:solidFill>
              </a:rPr>
              <a:t>evoluzionne</a:t>
            </a:r>
            <a:r>
              <a:rPr lang="it-IT" i="1">
                <a:solidFill>
                  <a:schemeClr val="bg1"/>
                </a:solidFill>
              </a:rPr>
              <a:t> del tema</a:t>
            </a:r>
          </a:p>
          <a:p>
            <a:r>
              <a:rPr lang="it-IT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02727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err="1">
                <a:solidFill>
                  <a:schemeClr val="bg1"/>
                </a:solidFill>
              </a:rPr>
              <a:t>Khamriyya</a:t>
            </a:r>
            <a:r>
              <a:rPr lang="it-IT" i="1">
                <a:solidFill>
                  <a:schemeClr val="bg1"/>
                </a:solidFill>
              </a:rPr>
              <a:t>*</a:t>
            </a:r>
            <a:br>
              <a:rPr lang="x-none" i="1">
                <a:solidFill>
                  <a:schemeClr val="bg1"/>
                </a:solidFill>
              </a:rPr>
            </a:br>
            <a:r>
              <a:rPr lang="x-none" i="1">
                <a:solidFill>
                  <a:schemeClr val="bg1"/>
                </a:solidFill>
              </a:rPr>
              <a:t>خمرية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/>
          </a:p>
          <a:p>
            <a:r>
              <a:rPr lang="it-IT">
                <a:solidFill>
                  <a:schemeClr val="bg1"/>
                </a:solidFill>
              </a:rPr>
              <a:t>Il consumo del vino come momento di trasgressione: dissidenza  e stereotipo letterario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Vino come ebrezza mistica</a:t>
            </a:r>
            <a:r>
              <a:rPr lang="ar-SA">
                <a:solidFill>
                  <a:schemeClr val="bg1"/>
                </a:solidFill>
              </a:rPr>
              <a:t>  الخمري الرّوحي </a:t>
            </a:r>
          </a:p>
          <a:p>
            <a:endParaRPr lang="it-IT">
              <a:solidFill>
                <a:schemeClr val="bg1"/>
              </a:solidFill>
            </a:endParaRPr>
          </a:p>
          <a:p>
            <a:pPr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95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2487" y="0"/>
            <a:ext cx="8229600" cy="114300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Conquiste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 fontScale="70000" lnSpcReduction="20000"/>
          </a:bodyPr>
          <a:lstStyle/>
          <a:p>
            <a:r>
              <a:rPr lang="it-IT">
                <a:solidFill>
                  <a:schemeClr val="bg1"/>
                </a:solidFill>
              </a:rPr>
              <a:t>‘</a:t>
            </a:r>
            <a:r>
              <a:rPr lang="it-IT" err="1">
                <a:solidFill>
                  <a:schemeClr val="bg1"/>
                </a:solidFill>
              </a:rPr>
              <a:t>Umar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b="1">
                <a:solidFill>
                  <a:schemeClr val="bg1"/>
                </a:solidFill>
              </a:rPr>
              <a:t>634-644</a:t>
            </a:r>
            <a:r>
              <a:rPr lang="it-IT">
                <a:solidFill>
                  <a:schemeClr val="bg1"/>
                </a:solidFill>
              </a:rPr>
              <a:t>: inizio delle conquiste, Siria, Egitto e Mesopotamia (sconfitta Sasanidi a </a:t>
            </a:r>
            <a:r>
              <a:rPr lang="it-IT" err="1">
                <a:solidFill>
                  <a:schemeClr val="bg1"/>
                </a:solidFill>
              </a:rPr>
              <a:t>Qadisiyya</a:t>
            </a:r>
            <a:r>
              <a:rPr lang="it-IT">
                <a:solidFill>
                  <a:schemeClr val="bg1"/>
                </a:solidFill>
              </a:rPr>
              <a:t> )</a:t>
            </a: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		- </a:t>
            </a:r>
            <a:r>
              <a:rPr lang="it-IT" err="1">
                <a:solidFill>
                  <a:schemeClr val="bg1"/>
                </a:solidFill>
              </a:rPr>
              <a:t>Miṣr</a:t>
            </a:r>
            <a:r>
              <a:rPr lang="it-IT">
                <a:solidFill>
                  <a:schemeClr val="bg1"/>
                </a:solidFill>
              </a:rPr>
              <a:t> (</a:t>
            </a:r>
            <a:r>
              <a:rPr lang="it-IT" err="1">
                <a:solidFill>
                  <a:schemeClr val="bg1"/>
                </a:solidFill>
              </a:rPr>
              <a:t>Amṣār</a:t>
            </a:r>
            <a:r>
              <a:rPr lang="it-IT">
                <a:solidFill>
                  <a:schemeClr val="bg1"/>
                </a:solidFill>
              </a:rPr>
              <a:t>) : stanziamento militare in cui ogni tribù aveva il suo quartiere</a:t>
            </a: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		- Modello degli </a:t>
            </a:r>
            <a:r>
              <a:rPr lang="it-IT" i="1" err="1">
                <a:solidFill>
                  <a:schemeClr val="bg1"/>
                </a:solidFill>
              </a:rPr>
              <a:t>Amṣār</a:t>
            </a:r>
            <a:r>
              <a:rPr lang="it-IT" i="1">
                <a:solidFill>
                  <a:schemeClr val="bg1"/>
                </a:solidFill>
              </a:rPr>
              <a:t>: stanziamenti di epoca 	preislamica </a:t>
            </a:r>
          </a:p>
          <a:p>
            <a:pPr marL="0" indent="0">
              <a:buNone/>
            </a:pPr>
            <a:r>
              <a:rPr lang="it-IT" i="1">
                <a:solidFill>
                  <a:schemeClr val="bg1"/>
                </a:solidFill>
              </a:rPr>
              <a:t>		</a:t>
            </a:r>
            <a:r>
              <a:rPr lang="it-IT">
                <a:solidFill>
                  <a:schemeClr val="bg1"/>
                </a:solidFill>
              </a:rPr>
              <a:t>- Esempio della città di </a:t>
            </a:r>
            <a:r>
              <a:rPr lang="it-IT" err="1">
                <a:solidFill>
                  <a:schemeClr val="bg1"/>
                </a:solidFill>
              </a:rPr>
              <a:t>Kufa</a:t>
            </a:r>
            <a:r>
              <a:rPr lang="it-IT">
                <a:solidFill>
                  <a:schemeClr val="bg1"/>
                </a:solidFill>
              </a:rPr>
              <a:t>: nasce sotto ‘</a:t>
            </a:r>
            <a:r>
              <a:rPr lang="it-IT" err="1">
                <a:solidFill>
                  <a:schemeClr val="bg1"/>
                </a:solidFill>
              </a:rPr>
              <a:t>Umar</a:t>
            </a:r>
            <a:r>
              <a:rPr lang="it-IT">
                <a:solidFill>
                  <a:schemeClr val="bg1"/>
                </a:solidFill>
              </a:rPr>
              <a:t> nel 638 		come stanziamento militare</a:t>
            </a:r>
          </a:p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Rivalità interne tribù arabe e problemi di ordine  e governo interni alla </a:t>
            </a:r>
            <a:r>
              <a:rPr lang="it-IT" i="1">
                <a:solidFill>
                  <a:schemeClr val="bg1"/>
                </a:solidFill>
              </a:rPr>
              <a:t>Umma : </a:t>
            </a:r>
          </a:p>
          <a:p>
            <a:pPr lvl="1"/>
            <a:r>
              <a:rPr lang="it-IT" i="1">
                <a:solidFill>
                  <a:schemeClr val="bg1"/>
                </a:solidFill>
              </a:rPr>
              <a:t>Spinte autonomiste</a:t>
            </a:r>
          </a:p>
          <a:p>
            <a:pPr lvl="1"/>
            <a:r>
              <a:rPr lang="it-IT" i="1">
                <a:solidFill>
                  <a:schemeClr val="bg1"/>
                </a:solidFill>
              </a:rPr>
              <a:t>Lotta per il potere che porta alla frattura ideologico-religiosa della </a:t>
            </a:r>
          </a:p>
          <a:p>
            <a:pPr marL="457200" lvl="1" indent="0">
              <a:buNone/>
            </a:pPr>
            <a:r>
              <a:rPr lang="it-IT" i="1">
                <a:solidFill>
                  <a:schemeClr val="bg1"/>
                </a:solidFill>
              </a:rPr>
              <a:t>SHI ‘A (fazione). La SHI ‘A è partito di ‘Ali, genero e cugino di Muhammad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78C49F-A796-4B8B-88D7-BDBDA8B1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5F1FD9-7245-4897-8AB4-59C151AF5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2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/>
              <a:t> </a:t>
            </a:r>
            <a:r>
              <a:rPr lang="ar-SA">
                <a:solidFill>
                  <a:schemeClr val="bg1"/>
                </a:solidFill>
              </a:rPr>
              <a:t>عمر بن أبي ربيعة</a:t>
            </a:r>
            <a:r>
              <a:rPr lang="it-IT">
                <a:solidFill>
                  <a:schemeClr val="bg1"/>
                </a:solidFill>
              </a:rPr>
              <a:t>- ‘</a:t>
            </a:r>
            <a:r>
              <a:rPr lang="it-IT" err="1">
                <a:solidFill>
                  <a:schemeClr val="bg1"/>
                </a:solidFill>
              </a:rPr>
              <a:t>Umar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ibn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Abi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Rabi‘a</a:t>
            </a:r>
            <a:br>
              <a:rPr lang="it-IT">
                <a:solidFill>
                  <a:schemeClr val="bg1"/>
                </a:solidFill>
              </a:rPr>
            </a:br>
            <a:r>
              <a:rPr lang="it-IT">
                <a:solidFill>
                  <a:schemeClr val="bg1"/>
                </a:solidFill>
              </a:rPr>
              <a:t>644-712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it-IT"/>
          </a:p>
          <a:p>
            <a:r>
              <a:rPr lang="it-IT" err="1">
                <a:solidFill>
                  <a:schemeClr val="bg1"/>
                </a:solidFill>
              </a:rPr>
              <a:t>Banu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Quaraysh</a:t>
            </a:r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Esponente della poesia d’amore «</a:t>
            </a:r>
            <a:r>
              <a:rPr lang="it-IT" err="1">
                <a:solidFill>
                  <a:schemeClr val="bg1"/>
                </a:solidFill>
              </a:rPr>
              <a:t>ghazal</a:t>
            </a:r>
            <a:r>
              <a:rPr lang="it-IT">
                <a:solidFill>
                  <a:schemeClr val="bg1"/>
                </a:solidFill>
              </a:rPr>
              <a:t>» cittadino. 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Incontri in città o nel deserto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Libertinaggio e amori plurimi, su cui si staglia quello </a:t>
            </a:r>
            <a:r>
              <a:rPr lang="it-IT" err="1">
                <a:solidFill>
                  <a:schemeClr val="bg1"/>
                </a:solidFill>
              </a:rPr>
              <a:t>erp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Thuràya</a:t>
            </a:r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Discorso diretto </a:t>
            </a:r>
            <a:r>
              <a:rPr lang="it-IT" err="1">
                <a:solidFill>
                  <a:schemeClr val="bg1"/>
                </a:solidFill>
              </a:rPr>
              <a:t>–</a:t>
            </a:r>
            <a:r>
              <a:rPr lang="it-IT">
                <a:solidFill>
                  <a:schemeClr val="bg1"/>
                </a:solidFill>
              </a:rPr>
              <a:t> Realismo </a:t>
            </a:r>
            <a:r>
              <a:rPr lang="it-IT" err="1">
                <a:solidFill>
                  <a:schemeClr val="bg1"/>
                </a:solidFill>
              </a:rPr>
              <a:t>–</a:t>
            </a:r>
            <a:r>
              <a:rPr lang="it-IT">
                <a:solidFill>
                  <a:schemeClr val="bg1"/>
                </a:solidFill>
              </a:rPr>
              <a:t> Descrizioni particolareggiate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Poesia Ommayade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911465" y="-1374041"/>
            <a:ext cx="6547623" cy="985518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66AB2-6FCC-4B3D-ADE0-D76AD3FE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‘</a:t>
            </a:r>
            <a:r>
              <a:rPr lang="it-IT" err="1">
                <a:solidFill>
                  <a:schemeClr val="bg1"/>
                </a:solidFill>
              </a:rPr>
              <a:t>Umar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ibn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Abi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rabi</a:t>
            </a:r>
            <a:r>
              <a:rPr lang="it-IT">
                <a:solidFill>
                  <a:schemeClr val="bg1"/>
                </a:solidFill>
              </a:rPr>
              <a:t> ‘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E84AB1-13FC-4A96-82D6-8793F62C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00" t="32797" r="17600" b="14885"/>
          <a:stretch/>
        </p:blipFill>
        <p:spPr>
          <a:xfrm>
            <a:off x="2303748" y="3212976"/>
            <a:ext cx="4536504" cy="2160240"/>
          </a:xfrm>
        </p:spPr>
      </p:pic>
    </p:spTree>
    <p:extLst>
      <p:ext uri="{BB962C8B-B14F-4D97-AF65-F5344CB8AC3E}">
        <p14:creationId xmlns:p14="http://schemas.microsoft.com/office/powerpoint/2010/main" val="1894060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5BCA7-3913-4D91-AE2F-D82075CA0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‘</a:t>
            </a:r>
            <a:r>
              <a:rPr lang="it-IT" err="1">
                <a:solidFill>
                  <a:schemeClr val="bg1"/>
                </a:solidFill>
              </a:rPr>
              <a:t>Umar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ibn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Abi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Rabì</a:t>
            </a:r>
            <a:r>
              <a:rPr lang="it-IT">
                <a:solidFill>
                  <a:schemeClr val="bg1"/>
                </a:solidFill>
              </a:rPr>
              <a:t>‘</a:t>
            </a:r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8BCF010-F8B2-41F4-BE9E-ECBC822A2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580" t="13360" r="9728"/>
          <a:stretch/>
        </p:blipFill>
        <p:spPr>
          <a:xfrm>
            <a:off x="755576" y="1731572"/>
            <a:ext cx="3672408" cy="4877714"/>
          </a:xfrm>
        </p:spPr>
      </p:pic>
    </p:spTree>
    <p:extLst>
      <p:ext uri="{BB962C8B-B14F-4D97-AF65-F5344CB8AC3E}">
        <p14:creationId xmlns:p14="http://schemas.microsoft.com/office/powerpoint/2010/main" val="1028118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E7441-9185-4CCE-9840-D927E82A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‘</a:t>
            </a:r>
            <a:r>
              <a:rPr lang="it-IT" err="1">
                <a:solidFill>
                  <a:schemeClr val="bg1"/>
                </a:solidFill>
              </a:rPr>
              <a:t>Umar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ibn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Abi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Rabì</a:t>
            </a:r>
            <a:r>
              <a:rPr lang="it-IT">
                <a:solidFill>
                  <a:schemeClr val="bg1"/>
                </a:solidFill>
              </a:rPr>
              <a:t>‘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FFD8E9-5779-497A-BDDC-E18D37682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B065D0-C255-48DF-82BC-DF7FA6E5C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7" t="6003" r="11801" b="3241"/>
          <a:stretch/>
        </p:blipFill>
        <p:spPr>
          <a:xfrm>
            <a:off x="827584" y="1417638"/>
            <a:ext cx="394431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53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30153-50E7-41B2-9E27-B02C572B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2E9F5E-3D0B-4F4D-828C-F5B56E0B2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98" t="15484" r="22139" b="370"/>
          <a:stretch/>
        </p:blipFill>
        <p:spPr>
          <a:xfrm>
            <a:off x="30658" y="274638"/>
            <a:ext cx="6192688" cy="709571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69EAD3-55A9-4B22-AF03-89BF27BA6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8" t="47200" r="28737"/>
          <a:stretch/>
        </p:blipFill>
        <p:spPr>
          <a:xfrm>
            <a:off x="4860032" y="3717032"/>
            <a:ext cx="4407425" cy="43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95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BAF63-EF08-4AF9-9A7A-AC34F14B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Il </a:t>
            </a:r>
            <a:r>
              <a:rPr lang="it-IT" i="1" err="1">
                <a:solidFill>
                  <a:schemeClr val="bg1"/>
                </a:solidFill>
              </a:rPr>
              <a:t>ghazal</a:t>
            </a:r>
            <a:r>
              <a:rPr lang="it-IT">
                <a:solidFill>
                  <a:schemeClr val="bg1"/>
                </a:solidFill>
              </a:rPr>
              <a:t> (poesia d’amore) in epoca </a:t>
            </a:r>
            <a:r>
              <a:rPr lang="it-IT" err="1">
                <a:solidFill>
                  <a:schemeClr val="bg1"/>
                </a:solidFill>
              </a:rPr>
              <a:t>umayyade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3E9DF3-D7EC-4715-AF22-B0852D1C0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83" y="1700808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it-IT">
                <a:solidFill>
                  <a:srgbClr val="FF0000"/>
                </a:solidFill>
              </a:rPr>
              <a:t>Amore  beduino  / Amore ‘</a:t>
            </a:r>
            <a:r>
              <a:rPr lang="it-IT" err="1">
                <a:solidFill>
                  <a:srgbClr val="FF0000"/>
                </a:solidFill>
              </a:rPr>
              <a:t>udhrita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>
                <a:solidFill>
                  <a:schemeClr val="bg1"/>
                </a:solidFill>
              </a:rPr>
              <a:t>(al-</a:t>
            </a:r>
            <a:r>
              <a:rPr lang="it-IT" err="1">
                <a:solidFill>
                  <a:schemeClr val="bg1"/>
                </a:solidFill>
              </a:rPr>
              <a:t>ḥubb</a:t>
            </a:r>
            <a:r>
              <a:rPr lang="it-IT">
                <a:solidFill>
                  <a:schemeClr val="bg1"/>
                </a:solidFill>
              </a:rPr>
              <a:t> al- ‘</a:t>
            </a:r>
            <a:r>
              <a:rPr lang="it-IT" err="1">
                <a:solidFill>
                  <a:schemeClr val="bg1"/>
                </a:solidFill>
              </a:rPr>
              <a:t>udhrī</a:t>
            </a:r>
            <a:r>
              <a:rPr lang="it-IT">
                <a:solidFill>
                  <a:schemeClr val="bg1"/>
                </a:solidFill>
              </a:rPr>
              <a:t> – </a:t>
            </a:r>
            <a:r>
              <a:rPr lang="x-none">
                <a:solidFill>
                  <a:schemeClr val="bg1"/>
                </a:solidFill>
              </a:rPr>
              <a:t>الحب العذري</a:t>
            </a:r>
            <a:r>
              <a:rPr lang="it-IT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it-IT">
                <a:solidFill>
                  <a:schemeClr val="bg1"/>
                </a:solidFill>
              </a:rPr>
              <a:t> </a:t>
            </a:r>
            <a:endParaRPr lang="x-none">
              <a:solidFill>
                <a:schemeClr val="bg1"/>
              </a:solidFill>
            </a:endParaRPr>
          </a:p>
          <a:p>
            <a:pPr>
              <a:buFont typeface="Wingdings" charset="2"/>
              <a:buChar char="²"/>
            </a:pPr>
            <a:r>
              <a:rPr lang="it-IT" sz="3100">
                <a:solidFill>
                  <a:schemeClr val="bg1"/>
                </a:solidFill>
              </a:rPr>
              <a:t>Tribù dei </a:t>
            </a:r>
            <a:r>
              <a:rPr lang="it-IT" sz="3100" err="1">
                <a:solidFill>
                  <a:schemeClr val="bg1"/>
                </a:solidFill>
              </a:rPr>
              <a:t>Banu</a:t>
            </a:r>
            <a:r>
              <a:rPr lang="it-IT" sz="3100">
                <a:solidFill>
                  <a:schemeClr val="bg1"/>
                </a:solidFill>
              </a:rPr>
              <a:t> ‘</a:t>
            </a:r>
            <a:r>
              <a:rPr lang="it-IT" sz="3100" err="1">
                <a:solidFill>
                  <a:schemeClr val="bg1"/>
                </a:solidFill>
              </a:rPr>
              <a:t>Udhrà</a:t>
            </a:r>
            <a:r>
              <a:rPr lang="it-IT" sz="3100">
                <a:solidFill>
                  <a:schemeClr val="bg1"/>
                </a:solidFill>
              </a:rPr>
              <a:t> </a:t>
            </a:r>
          </a:p>
          <a:p>
            <a:pPr>
              <a:buFont typeface="Wingdings" charset="2"/>
              <a:buChar char="²"/>
            </a:pPr>
            <a:r>
              <a:rPr lang="it-IT" sz="3100">
                <a:solidFill>
                  <a:schemeClr val="bg1"/>
                </a:solidFill>
              </a:rPr>
              <a:t> Radice di ‘</a:t>
            </a:r>
            <a:r>
              <a:rPr lang="it-IT" sz="3100" err="1">
                <a:solidFill>
                  <a:schemeClr val="bg1"/>
                </a:solidFill>
              </a:rPr>
              <a:t>udhrà</a:t>
            </a:r>
            <a:r>
              <a:rPr lang="it-IT" sz="3100">
                <a:solidFill>
                  <a:schemeClr val="bg1"/>
                </a:solidFill>
              </a:rPr>
              <a:t>: verginità, castità</a:t>
            </a:r>
          </a:p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Vs</a:t>
            </a:r>
          </a:p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rgbClr val="FF0000"/>
                </a:solidFill>
              </a:rPr>
              <a:t>Amore urbano / cortese</a:t>
            </a:r>
          </a:p>
        </p:txBody>
      </p:sp>
    </p:spTree>
    <p:extLst>
      <p:ext uri="{BB962C8B-B14F-4D97-AF65-F5344CB8AC3E}">
        <p14:creationId xmlns:p14="http://schemas.microsoft.com/office/powerpoint/2010/main" val="1595771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1">
                <a:solidFill>
                  <a:schemeClr val="bg1"/>
                </a:solidFill>
              </a:rPr>
              <a:t>L’amore urbano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5259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L’amore per più donne </a:t>
            </a:r>
          </a:p>
          <a:p>
            <a:r>
              <a:rPr lang="it-IT">
                <a:solidFill>
                  <a:schemeClr val="bg1"/>
                </a:solidFill>
              </a:rPr>
              <a:t>Modello dell’incontro durante la stagione del pellegrinaggio alla Mecca:  “</a:t>
            </a:r>
            <a:r>
              <a:rPr lang="it-IT" i="1">
                <a:solidFill>
                  <a:schemeClr val="bg1"/>
                </a:solidFill>
              </a:rPr>
              <a:t>Bel luogo il pellegrinaggio! Bel santuario la </a:t>
            </a:r>
            <a:r>
              <a:rPr lang="it-IT" i="1" err="1">
                <a:solidFill>
                  <a:schemeClr val="bg1"/>
                </a:solidFill>
              </a:rPr>
              <a:t>Ka</a:t>
            </a:r>
            <a:r>
              <a:rPr lang="it-IT" i="1">
                <a:solidFill>
                  <a:schemeClr val="bg1"/>
                </a:solidFill>
              </a:rPr>
              <a:t>’</a:t>
            </a:r>
            <a:r>
              <a:rPr lang="it-IT" i="1" err="1">
                <a:solidFill>
                  <a:schemeClr val="bg1"/>
                </a:solidFill>
              </a:rPr>
              <a:t>ba</a:t>
            </a:r>
            <a:r>
              <a:rPr lang="it-IT" i="1">
                <a:solidFill>
                  <a:schemeClr val="bg1"/>
                </a:solidFill>
              </a:rPr>
              <a:t>! Viva le belle donne che si stringono addosso nella calca, nel bacio alla pietra nera!” (</a:t>
            </a:r>
            <a:r>
              <a:rPr lang="ar-SA">
                <a:solidFill>
                  <a:schemeClr val="bg1"/>
                </a:solidFill>
              </a:rPr>
              <a:t> عمر بن أبي ربيعة</a:t>
            </a:r>
            <a:r>
              <a:rPr lang="it-IT">
                <a:solidFill>
                  <a:schemeClr val="bg1"/>
                </a:solidFill>
              </a:rPr>
              <a:t>)</a:t>
            </a:r>
          </a:p>
          <a:p>
            <a:r>
              <a:rPr lang="it-IT">
                <a:solidFill>
                  <a:schemeClr val="bg1"/>
                </a:solidFill>
              </a:rPr>
              <a:t>Poeta come seduttore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solidFill>
                  <a:schemeClr val="bg1"/>
                </a:solidFill>
              </a:rPr>
              <a:t>الوليد بن يزيد</a:t>
            </a:r>
            <a:r>
              <a:rPr lang="it-IT">
                <a:solidFill>
                  <a:schemeClr val="bg1"/>
                </a:solidFill>
              </a:rPr>
              <a:t>  (706-744)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5259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Ritiro nel deserto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Amore per Salmā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Canti bacchici e musica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Libertà simbolo della condizione nobile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Creazione della </a:t>
            </a:r>
            <a:r>
              <a:rPr lang="it-IT" i="1" err="1">
                <a:solidFill>
                  <a:schemeClr val="bg1"/>
                </a:solidFill>
              </a:rPr>
              <a:t>Dār</a:t>
            </a:r>
            <a:r>
              <a:rPr lang="it-IT" i="1">
                <a:solidFill>
                  <a:schemeClr val="bg1"/>
                </a:solidFill>
              </a:rPr>
              <a:t> al-</a:t>
            </a:r>
            <a:r>
              <a:rPr lang="it-IT" i="1" err="1">
                <a:solidFill>
                  <a:schemeClr val="bg1"/>
                </a:solidFill>
              </a:rPr>
              <a:t>Islām</a:t>
            </a:r>
            <a:r>
              <a:rPr lang="it-IT" i="1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>
                <a:solidFill>
                  <a:schemeClr val="bg1"/>
                </a:solidFill>
              </a:rPr>
              <a:t>Impero multietnico, trans-regionale, plurilinguistico</a:t>
            </a:r>
          </a:p>
          <a:p>
            <a:r>
              <a:rPr lang="it-IT">
                <a:solidFill>
                  <a:schemeClr val="bg1"/>
                </a:solidFill>
              </a:rPr>
              <a:t>Permanenza culti (cristianesimo, ebraismo, zoroastrismo)</a:t>
            </a:r>
          </a:p>
          <a:p>
            <a:r>
              <a:rPr lang="it-IT">
                <a:solidFill>
                  <a:schemeClr val="bg1"/>
                </a:solidFill>
              </a:rPr>
              <a:t>«</a:t>
            </a:r>
            <a:r>
              <a:rPr lang="it-IT" err="1">
                <a:solidFill>
                  <a:schemeClr val="bg1"/>
                </a:solidFill>
              </a:rPr>
              <a:t>Ahl</a:t>
            </a:r>
            <a:r>
              <a:rPr lang="it-IT">
                <a:solidFill>
                  <a:schemeClr val="bg1"/>
                </a:solidFill>
              </a:rPr>
              <a:t> al-</a:t>
            </a:r>
            <a:r>
              <a:rPr lang="it-IT" err="1">
                <a:solidFill>
                  <a:schemeClr val="bg1"/>
                </a:solidFill>
              </a:rPr>
              <a:t>kitāb</a:t>
            </a:r>
            <a:r>
              <a:rPr lang="it-IT">
                <a:solidFill>
                  <a:schemeClr val="bg1"/>
                </a:solidFill>
              </a:rPr>
              <a:t>»: dhimmī - pagamento jizya (cfr. </a:t>
            </a:r>
            <a:r>
              <a:rPr lang="it-IT" err="1">
                <a:solidFill>
                  <a:schemeClr val="bg1"/>
                </a:solidFill>
              </a:rPr>
              <a:t>Vercellin</a:t>
            </a:r>
            <a:r>
              <a:rPr lang="it-IT">
                <a:solidFill>
                  <a:schemeClr val="bg1"/>
                </a:solidFill>
              </a:rPr>
              <a:t>, p. 22. Riflessioni sull’importanza del «movimento orizzontale» nella cultura islamica come retaggio delle strutture tribali).</a:t>
            </a:r>
          </a:p>
          <a:p>
            <a:r>
              <a:rPr lang="it-IT">
                <a:solidFill>
                  <a:schemeClr val="bg1"/>
                </a:solidFill>
              </a:rPr>
              <a:t>Crescente numero </a:t>
            </a:r>
            <a:r>
              <a:rPr lang="it-IT" i="1" err="1">
                <a:solidFill>
                  <a:schemeClr val="bg1"/>
                </a:solidFill>
              </a:rPr>
              <a:t>Mawlà</a:t>
            </a:r>
            <a:r>
              <a:rPr lang="it-IT">
                <a:solidFill>
                  <a:schemeClr val="bg1"/>
                </a:solidFill>
              </a:rPr>
              <a:t> (la parola inizialmente designa lo schiavo affrancato, passa poi a designare i convertiti non arabi, specie iranici) </a:t>
            </a:r>
            <a:r>
              <a:rPr lang="it-IT" err="1">
                <a:solidFill>
                  <a:schemeClr val="bg1"/>
                </a:solidFill>
              </a:rPr>
              <a:t>Vercellin</a:t>
            </a:r>
            <a:r>
              <a:rPr lang="it-IT">
                <a:solidFill>
                  <a:schemeClr val="bg1"/>
                </a:solidFill>
              </a:rPr>
              <a:t>, p.23.</a:t>
            </a:r>
          </a:p>
          <a:p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* Vs </a:t>
            </a:r>
            <a:r>
              <a:rPr lang="it-IT" i="1" err="1">
                <a:solidFill>
                  <a:schemeClr val="bg1"/>
                </a:solidFill>
                <a:latin typeface="+mj-lt"/>
              </a:rPr>
              <a:t>Dār</a:t>
            </a:r>
            <a:r>
              <a:rPr lang="it-IT" i="1">
                <a:solidFill>
                  <a:schemeClr val="bg1"/>
                </a:solidFill>
                <a:latin typeface="+mj-lt"/>
              </a:rPr>
              <a:t> al-</a:t>
            </a:r>
            <a:r>
              <a:rPr lang="it-IT" i="1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ḥarb</a:t>
            </a:r>
            <a:endParaRPr lang="it-IT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Poesia Ommayade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600487" y="-1391559"/>
            <a:ext cx="6799168" cy="964111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La donna amata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E’ unica e al lei il poeta si sacrifica per tutta la vita </a:t>
            </a:r>
          </a:p>
          <a:p>
            <a:r>
              <a:rPr lang="it-IT">
                <a:solidFill>
                  <a:schemeClr val="bg1"/>
                </a:solidFill>
              </a:rPr>
              <a:t>Appartenente alla stessa tribù</a:t>
            </a:r>
          </a:p>
          <a:p>
            <a:r>
              <a:rPr lang="it-IT">
                <a:solidFill>
                  <a:schemeClr val="bg1"/>
                </a:solidFill>
              </a:rPr>
              <a:t>Il poeta la conosce bambina</a:t>
            </a:r>
          </a:p>
          <a:p>
            <a:r>
              <a:rPr lang="it-IT">
                <a:solidFill>
                  <a:schemeClr val="bg1"/>
                </a:solidFill>
              </a:rPr>
              <a:t>Nobile, pura, intoccabile</a:t>
            </a:r>
          </a:p>
          <a:p>
            <a:r>
              <a:rPr lang="it-IT">
                <a:solidFill>
                  <a:schemeClr val="bg1"/>
                </a:solidFill>
              </a:rPr>
              <a:t>E’ irraggiungibile</a:t>
            </a:r>
          </a:p>
          <a:p>
            <a:endParaRPr lang="it-IT"/>
          </a:p>
          <a:p>
            <a:endParaRPr lang="it-I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L’amore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/>
          </a:p>
          <a:p>
            <a:pPr>
              <a:buFont typeface="Wingdings" charset="2"/>
              <a:buChar char="²"/>
            </a:pPr>
            <a:r>
              <a:rPr lang="it-IT" i="1"/>
              <a:t>   </a:t>
            </a:r>
            <a:r>
              <a:rPr lang="it-IT">
                <a:solidFill>
                  <a:schemeClr val="bg1"/>
                </a:solidFill>
              </a:rPr>
              <a:t>Idealizzato e assoluto</a:t>
            </a:r>
          </a:p>
          <a:p>
            <a:pPr>
              <a:buFont typeface="Wingdings" charset="2"/>
              <a:buChar char="²"/>
            </a:pPr>
            <a:r>
              <a:rPr lang="it-IT">
                <a:solidFill>
                  <a:schemeClr val="bg1"/>
                </a:solidFill>
              </a:rPr>
              <a:t>   Patto che lega i due amanti sino alla morte</a:t>
            </a:r>
          </a:p>
          <a:p>
            <a:pPr>
              <a:buFont typeface="Wingdings" charset="2"/>
              <a:buChar char="²"/>
            </a:pPr>
            <a:endParaRPr lang="it-IT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i="1">
                <a:solidFill>
                  <a:schemeClr val="bg1"/>
                </a:solidFill>
              </a:rPr>
              <a:t>“Legato è il mio spirito al suo prima che fossimo creati e ad quando eravamo attesi nella culla (…) permarrà immutabile in ogni situazione e ci visiterà nella tomba” (Jamīl)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/>
            </a:b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88640"/>
            <a:ext cx="7406580" cy="61926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it-IT" i="1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>
                <a:solidFill>
                  <a:schemeClr val="bg1"/>
                </a:solidFill>
              </a:rPr>
              <a:t>Vedendosi negare l’amata il poeta erra cantando l’amore e la sofferenza</a:t>
            </a:r>
          </a:p>
          <a:p>
            <a:pPr>
              <a:buNone/>
            </a:pPr>
            <a:endParaRPr lang="it-IT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>
                <a:solidFill>
                  <a:schemeClr val="bg1"/>
                </a:solidFill>
              </a:rPr>
              <a:t>Tema della follia, martirio e morte per amore – Sarrāj (m. 1106) Maṣāri‘ al-‘ushshāq (</a:t>
            </a:r>
            <a:r>
              <a:rPr lang="it-IT" i="1">
                <a:solidFill>
                  <a:schemeClr val="bg1"/>
                </a:solidFill>
              </a:rPr>
              <a:t>Le morti degli amanti</a:t>
            </a:r>
            <a:r>
              <a:rPr lang="it-IT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it-IT" i="1" err="1">
                <a:solidFill>
                  <a:schemeClr val="bg1"/>
                </a:solidFill>
              </a:rPr>
              <a:t>Laylà</a:t>
            </a:r>
            <a:r>
              <a:rPr lang="it-IT" i="1">
                <a:solidFill>
                  <a:schemeClr val="bg1"/>
                </a:solidFill>
              </a:rPr>
              <a:t> è il sole,. Vicina è la sua luce. Ma la si vuole afferrare? E’ inaccessibile</a:t>
            </a:r>
          </a:p>
          <a:p>
            <a:pPr>
              <a:buNone/>
            </a:pPr>
            <a:r>
              <a:rPr lang="it-IT" i="1">
                <a:solidFill>
                  <a:schemeClr val="bg1"/>
                </a:solidFill>
              </a:rPr>
              <a:t>Dell’acqua lo sciabordio quasi le scorticherà la pelle, tanto è sottile la sua pelle…Io la sfiorerò, e la rugiada imperlerà la mia mano (Jamīl Buthayna)</a:t>
            </a:r>
          </a:p>
          <a:p>
            <a:pPr>
              <a:buNone/>
            </a:pPr>
            <a:endParaRPr lang="it-IT"/>
          </a:p>
          <a:p>
            <a:pPr>
              <a:buNone/>
            </a:pPr>
            <a:endParaRPr lang="it-IT"/>
          </a:p>
          <a:p>
            <a:pPr>
              <a:buNone/>
            </a:pPr>
            <a:endParaRPr lang="it-IT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err="1"/>
              <a:t>Majnun</a:t>
            </a:r>
            <a:r>
              <a:rPr lang="it-IT"/>
              <a:t> e </a:t>
            </a:r>
            <a:r>
              <a:rPr lang="it-IT" err="1"/>
              <a:t>Layla</a:t>
            </a:r>
            <a:r>
              <a:rPr lang="it-IT"/>
              <a:t>, </a:t>
            </a:r>
            <a:r>
              <a:rPr lang="it-IT" err="1"/>
              <a:t>Jamil</a:t>
            </a:r>
            <a:r>
              <a:rPr lang="it-IT"/>
              <a:t> e </a:t>
            </a:r>
            <a:r>
              <a:rPr lang="it-IT" err="1"/>
              <a:t>Buthayna</a:t>
            </a:r>
            <a:r>
              <a:rPr lang="it-IT"/>
              <a:t> e gli </a:t>
            </a:r>
            <a:r>
              <a:rPr lang="it-IT" err="1"/>
              <a:t>altri…</a:t>
            </a:r>
            <a:endParaRPr lang="it-IT"/>
          </a:p>
        </p:txBody>
      </p:sp>
      <p:pic>
        <p:nvPicPr>
          <p:cNvPr id="4" name="Segnaposto contenuto 3" descr="wri-lit-islamic-period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920480"/>
            <a:ext cx="6172200" cy="3531394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/>
              <a:t>Majnūn</a:t>
            </a:r>
            <a:r>
              <a:rPr lang="it-IT"/>
              <a:t> e Laylà a scuola</a:t>
            </a:r>
          </a:p>
        </p:txBody>
      </p:sp>
      <p:pic>
        <p:nvPicPr>
          <p:cNvPr id="4" name="Segnaposto contenuto 3" descr="at schoo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808820"/>
            <a:ext cx="3314700" cy="405765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>
                <a:solidFill>
                  <a:schemeClr val="bg1"/>
                </a:solidFill>
              </a:rPr>
              <a:t>Majnun</a:t>
            </a:r>
            <a:r>
              <a:rPr lang="it-IT">
                <a:solidFill>
                  <a:schemeClr val="bg1"/>
                </a:solidFill>
              </a:rPr>
              <a:t> - pazzo</a:t>
            </a:r>
          </a:p>
        </p:txBody>
      </p:sp>
      <p:pic>
        <p:nvPicPr>
          <p:cNvPr id="4" name="Segnaposto contenuto 3" descr="majnu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20478"/>
            <a:ext cx="5372100" cy="3794522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D682D3-F5B6-4CB2-B848-304C76C35ABB}"/>
              </a:ext>
            </a:extLst>
          </p:cNvPr>
          <p:cNvSpPr txBox="1"/>
          <p:nvPr/>
        </p:nvSpPr>
        <p:spPr>
          <a:xfrm>
            <a:off x="6624228" y="4185085"/>
            <a:ext cx="113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>
                <a:solidFill>
                  <a:schemeClr val="bg1"/>
                </a:solidFill>
              </a:rPr>
              <a:t>Tabriz, 1539</a:t>
            </a:r>
          </a:p>
          <a:p>
            <a:endParaRPr lang="it-IT" sz="1350">
              <a:solidFill>
                <a:schemeClr val="bg1"/>
              </a:solidFill>
            </a:endParaRPr>
          </a:p>
          <a:p>
            <a:r>
              <a:rPr lang="it-IT" sz="1350">
                <a:solidFill>
                  <a:schemeClr val="bg1"/>
                </a:solidFill>
              </a:rPr>
              <a:t>(miniatura Safavide)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‘Uthmān (644-656)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88640"/>
            <a:ext cx="8805664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Fissazione testo coranico (su invito di esperti religiosi e linguisti di Basra)  </a:t>
            </a:r>
          </a:p>
          <a:p>
            <a:r>
              <a:rPr lang="it-IT">
                <a:solidFill>
                  <a:schemeClr val="bg1"/>
                </a:solidFill>
              </a:rPr>
              <a:t>Viene ucciso nella moschea di Medina: nello stesso anno il nuovo califfo ‘Ali b. </a:t>
            </a:r>
            <a:r>
              <a:rPr lang="it-IT" sz="2800" b="0" i="0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 tooltip="'Ali ibn Abi Tàli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Abī</a:t>
            </a:r>
            <a:r>
              <a:rPr lang="it-IT" sz="2800" b="0" i="0" strike="noStrike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 tooltip="'Ali ibn Abi Tàli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2800" b="0" i="0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 tooltip="'Ali ibn Abi Tàli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Ṭālib</a:t>
            </a:r>
            <a:r>
              <a:rPr lang="it-IT" sz="2800" strike="noStrike">
                <a:solidFill>
                  <a:schemeClr val="bg1"/>
                </a:solidFill>
              </a:rPr>
              <a:t> </a:t>
            </a:r>
            <a:r>
              <a:rPr lang="it-IT" sz="2800">
                <a:solidFill>
                  <a:srgbClr val="202122"/>
                </a:solidFill>
                <a:latin typeface="Arial" panose="020B0604020202020204" pitchFamily="34" charset="0"/>
              </a:rPr>
              <a:t>si scontra con alcuni compagni del profeta e la vedova ‘Aisha nella battaglia del cammello.</a:t>
            </a:r>
            <a:endParaRPr lang="it-IT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bg1"/>
                </a:solidFill>
              </a:rPr>
              <a:t> </a:t>
            </a:r>
            <a:r>
              <a:rPr err="1">
                <a:solidFill>
                  <a:schemeClr val="bg1"/>
                </a:solidFill>
              </a:rPr>
              <a:t>موقعة</a:t>
            </a:r>
            <a:r>
              <a:rPr>
                <a:solidFill>
                  <a:schemeClr val="bg1"/>
                </a:solidFill>
              </a:rPr>
              <a:t> </a:t>
            </a:r>
            <a:r>
              <a:rPr err="1">
                <a:solidFill>
                  <a:schemeClr val="bg1"/>
                </a:solidFill>
              </a:rPr>
              <a:t>الجمل</a:t>
            </a:r>
            <a:r>
              <a:rPr lang="x-none">
                <a:solidFill>
                  <a:schemeClr val="bg1"/>
                </a:solidFill>
              </a:rPr>
              <a:t> 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x-none">
                <a:solidFill>
                  <a:schemeClr val="bg1"/>
                </a:solidFill>
              </a:rPr>
              <a:t>656 </a:t>
            </a:r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Pur avendo la meglio nella battaglia le tensioni interne non si placano. Ali si stabilisce a </a:t>
            </a:r>
            <a:r>
              <a:rPr lang="it-IT" err="1">
                <a:solidFill>
                  <a:schemeClr val="bg1"/>
                </a:solidFill>
              </a:rPr>
              <a:t>Kufa</a:t>
            </a:r>
            <a:r>
              <a:rPr lang="it-IT">
                <a:solidFill>
                  <a:schemeClr val="bg1"/>
                </a:solidFill>
              </a:rPr>
              <a:t>, dove si scontra con </a:t>
            </a:r>
            <a:r>
              <a:rPr lang="it-IT" err="1">
                <a:solidFill>
                  <a:schemeClr val="bg1"/>
                </a:solidFill>
              </a:rPr>
              <a:t>Mu‘awiya</a:t>
            </a:r>
            <a:r>
              <a:rPr lang="it-IT">
                <a:solidFill>
                  <a:schemeClr val="bg1"/>
                </a:solidFill>
              </a:rPr>
              <a:t> governatore della Siria  </a:t>
            </a:r>
          </a:p>
          <a:p>
            <a:endParaRPr lang="it-IT">
              <a:solidFill>
                <a:schemeClr val="bg1"/>
              </a:solidFill>
            </a:endParaRPr>
          </a:p>
          <a:p>
            <a:endParaRPr lang="it-IT">
              <a:solidFill>
                <a:schemeClr val="bg1"/>
              </a:solidFill>
            </a:endParaRPr>
          </a:p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886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chemeClr val="bg1"/>
                </a:solidFill>
              </a:rPr>
              <a:t>Primo califfo Omayyade: </a:t>
            </a:r>
            <a:br>
              <a:rPr lang="it-IT">
                <a:solidFill>
                  <a:schemeClr val="bg1"/>
                </a:solidFill>
              </a:rPr>
            </a:br>
            <a:r>
              <a:rPr lang="it-IT" err="1">
                <a:solidFill>
                  <a:schemeClr val="bg1"/>
                </a:solidFill>
              </a:rPr>
              <a:t>Mu‘āwiyya</a:t>
            </a:r>
            <a:r>
              <a:rPr lang="it-IT">
                <a:solidFill>
                  <a:schemeClr val="bg1"/>
                </a:solidFill>
              </a:rPr>
              <a:t> (Quraysh – Banū ‘</a:t>
            </a:r>
            <a:r>
              <a:rPr lang="it-IT" err="1">
                <a:solidFill>
                  <a:schemeClr val="bg1"/>
                </a:solidFill>
              </a:rPr>
              <a:t>Umaya</a:t>
            </a:r>
            <a:r>
              <a:rPr lang="it-IT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800">
              <a:solidFill>
                <a:schemeClr val="bg1"/>
              </a:solidFill>
            </a:endParaRPr>
          </a:p>
          <a:p>
            <a:r>
              <a:rPr lang="it-IT" sz="240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+mj-cs"/>
              </a:rPr>
              <a:t>L'avvenimento di </a:t>
            </a:r>
            <a:r>
              <a:rPr lang="it-IT" sz="240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+mj-cs"/>
              </a:rPr>
              <a:t>Ṣiffīn</a:t>
            </a:r>
            <a:r>
              <a:rPr lang="it-IT" sz="240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+mj-cs"/>
              </a:rPr>
              <a:t> o «arbitrato» di </a:t>
            </a:r>
            <a:r>
              <a:rPr lang="it-IT" sz="240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+mj-cs"/>
              </a:rPr>
              <a:t>Siffin</a:t>
            </a:r>
            <a:r>
              <a:rPr lang="it-IT" sz="240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+mj-cs"/>
              </a:rPr>
              <a:t>  </a:t>
            </a:r>
            <a:r>
              <a:rPr lang="ar-AE" sz="2400" i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+mj-cs"/>
              </a:rPr>
              <a:t>وقعة صفين</a:t>
            </a:r>
            <a:r>
              <a:rPr lang="it-IT" sz="2400" i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+mj-cs"/>
              </a:rPr>
              <a:t> 657</a:t>
            </a:r>
          </a:p>
          <a:p>
            <a:r>
              <a:rPr lang="it-IT" sz="2400" err="1">
                <a:solidFill>
                  <a:schemeClr val="bg1"/>
                </a:solidFill>
                <a:cs typeface="+mj-cs"/>
              </a:rPr>
              <a:t>Mu’awiyya</a:t>
            </a:r>
            <a:r>
              <a:rPr lang="it-IT" sz="2400">
                <a:solidFill>
                  <a:schemeClr val="bg1"/>
                </a:solidFill>
                <a:cs typeface="+mj-cs"/>
              </a:rPr>
              <a:t> reclama giustizia presso ‘Ali per l’assassinio di ‘Uthman e si ribella alla deposizione disposta da ‘Ali ai suoi danni L'esercito di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ʿAlī</a:t>
            </a:r>
            <a:r>
              <a:rPr lang="it-IT" sz="2400">
                <a:solidFill>
                  <a:schemeClr val="bg1"/>
                </a:solidFill>
                <a:cs typeface="+mj-cs"/>
              </a:rPr>
              <a:t> si scontrò con i seguaci di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Muʿāwiya</a:t>
            </a:r>
            <a:r>
              <a:rPr lang="it-IT" sz="2400">
                <a:solidFill>
                  <a:schemeClr val="bg1"/>
                </a:solidFill>
                <a:cs typeface="+mj-cs"/>
              </a:rPr>
              <a:t> b.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Abī</a:t>
            </a:r>
            <a:r>
              <a:rPr lang="it-IT" sz="2400">
                <a:solidFill>
                  <a:schemeClr val="bg1"/>
                </a:solidFill>
                <a:cs typeface="+mj-cs"/>
              </a:rPr>
              <a:t>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Sufyān</a:t>
            </a:r>
            <a:r>
              <a:rPr lang="it-IT" sz="2400">
                <a:solidFill>
                  <a:schemeClr val="bg1"/>
                </a:solidFill>
                <a:cs typeface="+mj-cs"/>
              </a:rPr>
              <a:t> nella Battaglia di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Siffin</a:t>
            </a:r>
            <a:r>
              <a:rPr lang="it-IT" sz="2400">
                <a:solidFill>
                  <a:schemeClr val="bg1"/>
                </a:solidFill>
                <a:cs typeface="+mj-cs"/>
              </a:rPr>
              <a:t>, sull'Eufrate (657), </a:t>
            </a:r>
          </a:p>
          <a:p>
            <a:r>
              <a:rPr lang="it-IT" sz="2400">
                <a:solidFill>
                  <a:schemeClr val="bg1"/>
                </a:solidFill>
                <a:cs typeface="+mj-cs"/>
              </a:rPr>
              <a:t>Un gruppo di sostenitori di ‘Ali  contestano sia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Muʿāwiya</a:t>
            </a:r>
            <a:r>
              <a:rPr lang="it-IT" sz="2400">
                <a:solidFill>
                  <a:schemeClr val="bg1"/>
                </a:solidFill>
                <a:cs typeface="+mj-cs"/>
              </a:rPr>
              <a:t>, reo di essersi ribellato al legittimo Califfo, sia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ʿAlī</a:t>
            </a:r>
            <a:r>
              <a:rPr lang="it-IT" sz="2400">
                <a:solidFill>
                  <a:schemeClr val="bg1"/>
                </a:solidFill>
                <a:cs typeface="+mj-cs"/>
              </a:rPr>
              <a:t>, reo di aver accettato un arbitrato col ribelle nonostante la certezza dei suoi diritti. </a:t>
            </a:r>
            <a:r>
              <a:rPr lang="it-IT" sz="2400" i="0">
                <a:solidFill>
                  <a:schemeClr val="bg1"/>
                </a:solidFill>
                <a:effectLst/>
                <a:cs typeface="+mj-cs"/>
              </a:rPr>
              <a:t>costituiranno il gruppo dei 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Khārijiti</a:t>
            </a:r>
            <a:r>
              <a:rPr lang="it-IT" sz="2400">
                <a:solidFill>
                  <a:schemeClr val="bg1"/>
                </a:solidFill>
                <a:cs typeface="+mj-cs"/>
              </a:rPr>
              <a:t> (prima «eresia» dell’Islam)</a:t>
            </a:r>
          </a:p>
          <a:p>
            <a:r>
              <a:rPr lang="it-IT" sz="2400">
                <a:solidFill>
                  <a:schemeClr val="bg1"/>
                </a:solidFill>
                <a:cs typeface="+mj-cs"/>
              </a:rPr>
              <a:t>Nel 661 Mu ‘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awiya</a:t>
            </a:r>
            <a:r>
              <a:rPr lang="it-IT" sz="2400">
                <a:solidFill>
                  <a:schemeClr val="bg1"/>
                </a:solidFill>
                <a:cs typeface="+mj-cs"/>
              </a:rPr>
              <a:t> prevale e sale al potere fondando la dinastie </a:t>
            </a:r>
            <a:r>
              <a:rPr lang="it-IT" sz="2400" err="1">
                <a:solidFill>
                  <a:schemeClr val="bg1"/>
                </a:solidFill>
                <a:cs typeface="+mj-cs"/>
              </a:rPr>
              <a:t>Umayyade</a:t>
            </a:r>
            <a:r>
              <a:rPr lang="it-IT" sz="2400">
                <a:solidFill>
                  <a:schemeClr val="bg1"/>
                </a:solidFill>
                <a:cs typeface="+mj-cs"/>
              </a:rPr>
              <a:t> (661 - 750)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D6A3CC-9CCC-4A0E-AD85-EB5C0E1F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E600C9-91D7-44B4-834D-36AD3D57B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Nel frattempo permangono fazioni e lotte interne alla Umma: </a:t>
            </a:r>
          </a:p>
          <a:p>
            <a:endParaRPr lang="it-IT">
              <a:solidFill>
                <a:schemeClr val="bg1"/>
              </a:solidFill>
            </a:endParaRPr>
          </a:p>
          <a:p>
            <a:pPr lvl="1"/>
            <a:r>
              <a:rPr lang="it-IT">
                <a:solidFill>
                  <a:schemeClr val="bg1"/>
                </a:solidFill>
              </a:rPr>
              <a:t>Lotte tribali</a:t>
            </a:r>
          </a:p>
          <a:p>
            <a:pPr marL="457200" lvl="1" indent="0">
              <a:buNone/>
            </a:pPr>
            <a:r>
              <a:rPr lang="it-IT">
                <a:solidFill>
                  <a:schemeClr val="bg1"/>
                </a:solidFill>
              </a:rPr>
              <a:t>Dovute al particolarismo</a:t>
            </a:r>
          </a:p>
          <a:p>
            <a:pPr marL="457200" lvl="1" indent="0">
              <a:buNone/>
            </a:pPr>
            <a:r>
              <a:rPr lang="it-IT">
                <a:solidFill>
                  <a:schemeClr val="bg1"/>
                </a:solidFill>
              </a:rPr>
              <a:t>Politico delle tribù beduine</a:t>
            </a:r>
          </a:p>
          <a:p>
            <a:pPr marL="457200" lvl="1" indent="0">
              <a:buNone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Freccia a incrocio 3">
            <a:extLst>
              <a:ext uri="{FF2B5EF4-FFF2-40B4-BE49-F238E27FC236}">
                <a16:creationId xmlns:a16="http://schemas.microsoft.com/office/drawing/2014/main" id="{CA400F1C-0B7C-4728-BFEA-69F03437A122}"/>
              </a:ext>
            </a:extLst>
          </p:cNvPr>
          <p:cNvSpPr/>
          <p:nvPr/>
        </p:nvSpPr>
        <p:spPr>
          <a:xfrm flipH="1">
            <a:off x="6156176" y="3415868"/>
            <a:ext cx="1512169" cy="1440160"/>
          </a:xfrm>
          <a:prstGeom prst="quad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959EFF-06A9-4C03-9012-DDA7119ECF63}"/>
              </a:ext>
            </a:extLst>
          </p:cNvPr>
          <p:cNvSpPr txBox="1"/>
          <p:nvPr/>
        </p:nvSpPr>
        <p:spPr>
          <a:xfrm>
            <a:off x="5986439" y="2772584"/>
            <a:ext cx="1851641" cy="441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DB8C3C-908E-451D-B953-7F448F7782D4}"/>
              </a:ext>
            </a:extLst>
          </p:cNvPr>
          <p:cNvSpPr txBox="1"/>
          <p:nvPr/>
        </p:nvSpPr>
        <p:spPr>
          <a:xfrm>
            <a:off x="6096682" y="2791594"/>
            <a:ext cx="1851641" cy="441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BD25D6-AA76-4B94-8381-D075D60202E2}"/>
              </a:ext>
            </a:extLst>
          </p:cNvPr>
          <p:cNvSpPr txBox="1"/>
          <p:nvPr/>
        </p:nvSpPr>
        <p:spPr>
          <a:xfrm>
            <a:off x="5834370" y="2590022"/>
            <a:ext cx="211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QAHTAN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14BFAA-E10C-44CF-A9D2-2CD1D01C97BB}"/>
              </a:ext>
            </a:extLst>
          </p:cNvPr>
          <p:cNvSpPr txBox="1"/>
          <p:nvPr/>
        </p:nvSpPr>
        <p:spPr>
          <a:xfrm>
            <a:off x="4114800" y="297415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1E1B0C-B84F-46F6-BDDB-C4DFDCAEFBFC}"/>
              </a:ext>
            </a:extLst>
          </p:cNvPr>
          <p:cNvSpPr txBox="1"/>
          <p:nvPr/>
        </p:nvSpPr>
        <p:spPr>
          <a:xfrm>
            <a:off x="596831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ADNAN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CD86FB-86CA-403D-86BE-589A6EF95842}"/>
              </a:ext>
            </a:extLst>
          </p:cNvPr>
          <p:cNvSpPr txBox="1"/>
          <p:nvPr/>
        </p:nvSpPr>
        <p:spPr>
          <a:xfrm>
            <a:off x="6300192" y="2959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578288-88BB-40D6-A4D3-32A01202D8D2}"/>
              </a:ext>
            </a:extLst>
          </p:cNvPr>
          <p:cNvSpPr txBox="1"/>
          <p:nvPr/>
        </p:nvSpPr>
        <p:spPr>
          <a:xfrm>
            <a:off x="4944616" y="38628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7EED31D-48C5-44A8-94A7-2E0053B2B3FF}"/>
              </a:ext>
            </a:extLst>
          </p:cNvPr>
          <p:cNvSpPr txBox="1"/>
          <p:nvPr/>
        </p:nvSpPr>
        <p:spPr>
          <a:xfrm>
            <a:off x="4885753" y="3879628"/>
            <a:ext cx="127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BANU QURAYSH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F98DD1-CCBD-4D7C-9617-A73976EFD825}"/>
              </a:ext>
            </a:extLst>
          </p:cNvPr>
          <p:cNvSpPr txBox="1"/>
          <p:nvPr/>
        </p:nvSpPr>
        <p:spPr>
          <a:xfrm>
            <a:off x="7838080" y="3888556"/>
            <a:ext cx="119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BANU QALB</a:t>
            </a:r>
          </a:p>
        </p:txBody>
      </p:sp>
    </p:spTree>
    <p:extLst>
      <p:ext uri="{BB962C8B-B14F-4D97-AF65-F5344CB8AC3E}">
        <p14:creationId xmlns:p14="http://schemas.microsoft.com/office/powerpoint/2010/main" val="36304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73171-8A5C-4CDD-8871-E1115308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>
                <a:solidFill>
                  <a:schemeClr val="bg1"/>
                </a:solidFill>
              </a:rPr>
              <a:t>Abd</a:t>
            </a:r>
            <a:r>
              <a:rPr lang="it-IT">
                <a:solidFill>
                  <a:schemeClr val="bg1"/>
                </a:solidFill>
              </a:rPr>
              <a:t> al-</a:t>
            </a:r>
            <a:r>
              <a:rPr lang="it-IT" err="1">
                <a:solidFill>
                  <a:schemeClr val="bg1"/>
                </a:solidFill>
              </a:rPr>
              <a:t>Màlik</a:t>
            </a:r>
            <a:r>
              <a:rPr lang="it-IT">
                <a:solidFill>
                  <a:schemeClr val="bg1"/>
                </a:solidFill>
              </a:rPr>
              <a:t> (685-705)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5EF1FC-5CD7-4356-96A4-DE805506F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>
                <a:solidFill>
                  <a:schemeClr val="bg1"/>
                </a:solidFill>
                <a:latin typeface="+mj-lt"/>
              </a:rPr>
              <a:t>Segue a </a:t>
            </a:r>
            <a:r>
              <a:rPr lang="it-IT" err="1">
                <a:solidFill>
                  <a:schemeClr val="bg1"/>
                </a:solidFill>
                <a:latin typeface="+mj-lt"/>
              </a:rPr>
              <a:t>Mu‘awiyya</a:t>
            </a:r>
            <a:r>
              <a:rPr lang="it-IT">
                <a:solidFill>
                  <a:schemeClr val="bg1"/>
                </a:solidFill>
                <a:latin typeface="+mj-lt"/>
              </a:rPr>
              <a:t> (m.680)  e si dedica a riforme amministrative per gestire i contrasti interni (pone l’arabo come lingua ufficiale)</a:t>
            </a:r>
          </a:p>
          <a:p>
            <a:endParaRPr lang="it-IT">
              <a:solidFill>
                <a:schemeClr val="bg1"/>
              </a:solidFill>
              <a:latin typeface="+mj-lt"/>
            </a:endParaRPr>
          </a:p>
          <a:p>
            <a:r>
              <a:rPr lang="it-IT">
                <a:solidFill>
                  <a:schemeClr val="bg1"/>
                </a:solidFill>
                <a:latin typeface="+mj-lt"/>
              </a:rPr>
              <a:t>Ulteriori espansioni: </a:t>
            </a:r>
            <a:r>
              <a:rPr lang="it-IT" err="1">
                <a:solidFill>
                  <a:schemeClr val="bg1"/>
                </a:solidFill>
                <a:latin typeface="+mj-lt"/>
              </a:rPr>
              <a:t>Transoxiana</a:t>
            </a:r>
            <a:r>
              <a:rPr lang="it-IT">
                <a:solidFill>
                  <a:schemeClr val="bg1"/>
                </a:solidFill>
                <a:latin typeface="+mj-lt"/>
              </a:rPr>
              <a:t>  e penisola iberica, dove pone fine al regno dei visigoti. Tenta di arrivare in Francia ma a seguito della Battaglia di Poitier (732) Carlo Martello ne blocca l’ascesa.</a:t>
            </a:r>
            <a:r>
              <a:rPr lang="it-IT" b="0" i="0">
                <a:solidFill>
                  <a:srgbClr val="222222"/>
                </a:solidFill>
                <a:effectLst/>
                <a:latin typeface="+mj-lt"/>
              </a:rPr>
              <a:t> </a:t>
            </a:r>
          </a:p>
          <a:p>
            <a:endParaRPr lang="it-IT">
              <a:solidFill>
                <a:srgbClr val="222222"/>
              </a:solidFill>
              <a:latin typeface="+mj-lt"/>
            </a:endParaRPr>
          </a:p>
          <a:p>
            <a:r>
              <a:rPr lang="it-IT" b="0" i="0">
                <a:solidFill>
                  <a:srgbClr val="222222"/>
                </a:solidFill>
                <a:effectLst/>
                <a:latin typeface="+mj-lt"/>
              </a:rPr>
              <a:t>Carlo Martello a Poitiers infligge numerosi morti tra gli arabo-berberi. La battaglia viene ricordata come  «</a:t>
            </a:r>
            <a:r>
              <a:rPr lang="it-IT" b="0" i="0">
                <a:solidFill>
                  <a:srgbClr val="202122"/>
                </a:solidFill>
                <a:effectLst/>
                <a:latin typeface="+mj-lt"/>
              </a:rPr>
              <a:t>il lastricato dei màrtiri» (</a:t>
            </a:r>
            <a:r>
              <a:rPr lang="it-IT" b="0" i="1" err="1">
                <a:solidFill>
                  <a:srgbClr val="202122"/>
                </a:solidFill>
                <a:effectLst/>
                <a:latin typeface="+mj-lt"/>
              </a:rPr>
              <a:t>balāt</a:t>
            </a:r>
            <a:r>
              <a:rPr lang="it-IT" b="0" i="1">
                <a:solidFill>
                  <a:srgbClr val="202122"/>
                </a:solidFill>
                <a:effectLst/>
                <a:latin typeface="+mj-lt"/>
              </a:rPr>
              <a:t> al-</a:t>
            </a:r>
            <a:r>
              <a:rPr lang="it-IT" b="0" i="1" err="1">
                <a:solidFill>
                  <a:srgbClr val="202122"/>
                </a:solidFill>
                <a:effectLst/>
                <a:latin typeface="+mj-lt"/>
              </a:rPr>
              <a:t>shuhadāʾ</a:t>
            </a:r>
            <a:r>
              <a:rPr lang="it-IT" b="0" i="0">
                <a:solidFill>
                  <a:srgbClr val="202122"/>
                </a:solidFill>
                <a:effectLst/>
                <a:latin typeface="+mj-lt"/>
              </a:rPr>
              <a:t>)</a:t>
            </a:r>
            <a:endParaRPr lang="it-IT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296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06C7ACB3634E44DBD17371184D94FF6" ma:contentTypeVersion="6" ma:contentTypeDescription="Creare un nuovo documento." ma:contentTypeScope="" ma:versionID="4adaf3270f79531a9d4b07c0c0c2f4d0">
  <xsd:schema xmlns:xsd="http://www.w3.org/2001/XMLSchema" xmlns:xs="http://www.w3.org/2001/XMLSchema" xmlns:p="http://schemas.microsoft.com/office/2006/metadata/properties" xmlns:ns2="fa268080-4957-4e82-9410-b3a3ca122c32" targetNamespace="http://schemas.microsoft.com/office/2006/metadata/properties" ma:root="true" ma:fieldsID="b5f3583b526d9aa00a4af107b3188ca1" ns2:_="">
    <xsd:import namespace="fa268080-4957-4e82-9410-b3a3ca122c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68080-4957-4e82-9410-b3a3ca122c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8D3633-169A-45C1-A073-2C77706FF5DE}">
  <ds:schemaRefs>
    <ds:schemaRef ds:uri="fa268080-4957-4e82-9410-b3a3ca122c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FEB79C-6288-442B-8DA9-19F03ED973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6B5A47-20EC-437A-B245-F243058DCC4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2170</Words>
  <Application>Microsoft Office PowerPoint</Application>
  <PresentationFormat>Presentazione su schermo (4:3)</PresentationFormat>
  <Paragraphs>249</Paragraphs>
  <Slides>56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1" baseType="lpstr">
      <vt:lpstr>Arial</vt:lpstr>
      <vt:lpstr>Calibri</vt:lpstr>
      <vt:lpstr>Times New Roman</vt:lpstr>
      <vt:lpstr>Wingdings</vt:lpstr>
      <vt:lpstr>Tema di Office</vt:lpstr>
      <vt:lpstr>     La poesia in epoca Umayyade (660-750) I- lode e satira   </vt:lpstr>
      <vt:lpstr>Le conquiste</vt:lpstr>
      <vt:lpstr>i quattro califfi ben guidati (Califfato dei Rashidùn)</vt:lpstr>
      <vt:lpstr>Conquiste</vt:lpstr>
      <vt:lpstr>Creazione della Dār al-Islām*</vt:lpstr>
      <vt:lpstr>‘Uthmān (644-656)</vt:lpstr>
      <vt:lpstr>Primo califfo Omayyade:  Mu‘āwiyya (Quraysh – Banū ‘Umaya)</vt:lpstr>
      <vt:lpstr>Presentazione standard di PowerPoint</vt:lpstr>
      <vt:lpstr>Abd al-Màlik (685-705)</vt:lpstr>
      <vt:lpstr>Presentazione standard di PowerPoint</vt:lpstr>
      <vt:lpstr>Presentazione standard di PowerPoint</vt:lpstr>
      <vt:lpstr>Poeti  Umayyadi (661-750)  </vt:lpstr>
      <vt:lpstr>Generi della poesia in epoca Ommayade (VII-VIII sec) </vt:lpstr>
      <vt:lpstr>Moschea di Damasco (706-715) al-Walìd (sorge sul sito dove precedentemente c’era una basilica intitolata a San Giovanni Battista)</vt:lpstr>
      <vt:lpstr>Presentazione standard di PowerPoint</vt:lpstr>
      <vt:lpstr>Palazzi e ville della corte califfale*</vt:lpstr>
      <vt:lpstr>Presentazione standard di PowerPoint</vt:lpstr>
      <vt:lpstr>Gerusalemme La cupola della Roccia, 691 ‘Abd al-Malik </vt:lpstr>
      <vt:lpstr>Presentazione standard di PowerPoint</vt:lpstr>
      <vt:lpstr>Quṣayr ‘Amra ﻗﺼﻴﺮ عمرة</vt:lpstr>
      <vt:lpstr>Presentazione standard di PowerPoint</vt:lpstr>
      <vt:lpstr>Presentazione standard di PowerPoint</vt:lpstr>
      <vt:lpstr>Presentazione standard di PowerPoint</vt:lpstr>
      <vt:lpstr>Nasce una cultura di corte</vt:lpstr>
      <vt:lpstr>Tratti salienti della «triade» dei poeti Umayyadi</vt:lpstr>
      <vt:lpstr>Ğarīr Ibn ‘Aṭiyya Ibn Al-Ḫaṭafā (653-729) </vt:lpstr>
      <vt:lpstr>Polemica in versi: al-Akhtal contro Jarir</vt:lpstr>
      <vt:lpstr>Polemica in versi: risposta di Jarir</vt:lpstr>
      <vt:lpstr>Al-Farzadaq (640-728) </vt:lpstr>
      <vt:lpstr>Presentazione standard di PowerPoint</vt:lpstr>
      <vt:lpstr>Presentazione standard di PowerPoint</vt:lpstr>
      <vt:lpstr>L’invettiva</vt:lpstr>
      <vt:lpstr>L’invettiva</vt:lpstr>
      <vt:lpstr>-   - poeta cristiano degli Ommayyadi, usa il tema del vino* per confermare la propria differenza di culto, con Jarir e Farazdaq forma il «trio» di poeti ‘ummayyadi più noti  - noto per la satira, che mise al servizio dei suoi «mecenati», gli ‘Ummayyadi, di cui fu un favorito  - visse in seguito in Mesopotamia,        </vt:lpstr>
      <vt:lpstr>Una poetessa umayyade: Maysūn bint Baḥdal  </vt:lpstr>
      <vt:lpstr>Presentazione standard di PowerPoint</vt:lpstr>
      <vt:lpstr>Due poemi attribuiti a Majnùn Layla (2)</vt:lpstr>
      <vt:lpstr>Khamriyya* خمرية</vt:lpstr>
      <vt:lpstr>Khamriyya* خمرية</vt:lpstr>
      <vt:lpstr>Presentazione standard di PowerPoint</vt:lpstr>
      <vt:lpstr> عمر بن أبي ربيعة- ‘Umar ibn Abi Rabi‘a 644-712</vt:lpstr>
      <vt:lpstr>Presentazione standard di PowerPoint</vt:lpstr>
      <vt:lpstr>‘Umar ibn Abi rabi ‘</vt:lpstr>
      <vt:lpstr>‘Umar ibn Abi Rabì‘</vt:lpstr>
      <vt:lpstr>‘Umar ibn Abi Rabì‘</vt:lpstr>
      <vt:lpstr>Presentazione standard di PowerPoint</vt:lpstr>
      <vt:lpstr>Il ghazal (poesia d’amore) in epoca umayyade</vt:lpstr>
      <vt:lpstr>L’amore urbano</vt:lpstr>
      <vt:lpstr>الوليد بن يزيد  (706-744)</vt:lpstr>
      <vt:lpstr>Presentazione standard di PowerPoint</vt:lpstr>
      <vt:lpstr>La donna amata</vt:lpstr>
      <vt:lpstr>L’amore</vt:lpstr>
      <vt:lpstr> </vt:lpstr>
      <vt:lpstr>Majnun e Layla, Jamil e Buthayna e gli altri…</vt:lpstr>
      <vt:lpstr>Majnūn e Laylà a scuola</vt:lpstr>
      <vt:lpstr>Majnun - pazzo</vt:lpstr>
    </vt:vector>
  </TitlesOfParts>
  <Company>Università La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quattro Califfi Rashidun</dc:title>
  <dc:creator>Elisabetta Benigni</dc:creator>
  <cp:lastModifiedBy>maria elena paniconi</cp:lastModifiedBy>
  <cp:revision>7</cp:revision>
  <dcterms:created xsi:type="dcterms:W3CDTF">2016-03-15T11:12:21Z</dcterms:created>
  <dcterms:modified xsi:type="dcterms:W3CDTF">2022-10-09T20:48:06Z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0x010100D06C7ACB3634E44DBD17371184D94FF6</vt:lpwstr>
  </property>
</Properties>
</file>