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df" ContentType="application/pdf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32"/>
  </p:notesMasterIdLst>
  <p:sldIdLst>
    <p:sldId id="260" r:id="rId2"/>
    <p:sldId id="261" r:id="rId3"/>
    <p:sldId id="300" r:id="rId4"/>
    <p:sldId id="301" r:id="rId5"/>
    <p:sldId id="302" r:id="rId6"/>
    <p:sldId id="303" r:id="rId7"/>
    <p:sldId id="304" r:id="rId8"/>
    <p:sldId id="308" r:id="rId9"/>
    <p:sldId id="309" r:id="rId10"/>
    <p:sldId id="258" r:id="rId11"/>
    <p:sldId id="262" r:id="rId12"/>
    <p:sldId id="268" r:id="rId13"/>
    <p:sldId id="319" r:id="rId14"/>
    <p:sldId id="269" r:id="rId15"/>
    <p:sldId id="310" r:id="rId16"/>
    <p:sldId id="305" r:id="rId17"/>
    <p:sldId id="270" r:id="rId18"/>
    <p:sldId id="306" r:id="rId19"/>
    <p:sldId id="276" r:id="rId20"/>
    <p:sldId id="307" r:id="rId21"/>
    <p:sldId id="315" r:id="rId22"/>
    <p:sldId id="314" r:id="rId23"/>
    <p:sldId id="318" r:id="rId24"/>
    <p:sldId id="317" r:id="rId25"/>
    <p:sldId id="320" r:id="rId26"/>
    <p:sldId id="321" r:id="rId27"/>
    <p:sldId id="322" r:id="rId28"/>
    <p:sldId id="263" r:id="rId29"/>
    <p:sldId id="264" r:id="rId30"/>
    <p:sldId id="265" r:id="rId3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Odetta" initials="O" lastIdx="1" clrIdx="0">
    <p:extLst>
      <p:ext uri="{19B8F6BF-5375-455C-9EA6-DF929625EA0E}">
        <p15:presenceInfo xmlns:p15="http://schemas.microsoft.com/office/powerpoint/2012/main" userId="Odetta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0352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Stile medio 4 - Color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3B4B98B0-60AC-42C2-AFA5-B58CD77FA1E5}" styleName="Stile chiaro 1 - Color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2D5ABB26-0587-4C30-8999-92F81FD0307C}" styleName="Nessuno stile, nessuna griglia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BC89EF96-8CEA-46FF-86C4-4CE0E7609802}" styleName="Stile chiaro 3 - Colore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997" autoAdjust="0"/>
    <p:restoredTop sz="96404" autoAdjust="0"/>
  </p:normalViewPr>
  <p:slideViewPr>
    <p:cSldViewPr snapToGrid="0" showGuides="1">
      <p:cViewPr varScale="1">
        <p:scale>
          <a:sx n="86" d="100"/>
          <a:sy n="86" d="100"/>
        </p:scale>
        <p:origin x="422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678A5F-3F68-4093-BDE0-D6F8AE7EE943}" type="datetimeFigureOut">
              <a:rPr lang="it-IT" smtClean="0"/>
              <a:t>10/10/2020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0E9956-4610-4FAA-A6C7-BE0AF216533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101060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0E9956-4610-4FAA-A6C7-BE0AF216533D}" type="slidenum">
              <a:rPr lang="it-IT" smtClean="0"/>
              <a:t>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199709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 marL="2286000" indent="0" algn="ctr">
              <a:buNone/>
              <a:defRPr sz="1800"/>
            </a:lvl6pPr>
            <a:lvl7pPr marL="2743200" indent="0" algn="ctr">
              <a:buNone/>
              <a:defRPr sz="1800"/>
            </a:lvl7pPr>
            <a:lvl8pPr marL="3200400" indent="0" algn="ctr">
              <a:buNone/>
              <a:defRPr sz="1800"/>
            </a:lvl8pPr>
            <a:lvl9pPr marL="3657600" indent="0" algn="ctr">
              <a:buNone/>
              <a:defRPr sz="1800"/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fld id="{6AD6EE87-EBD5-4F12-A48A-63ACA297AC8F}" type="datetimeFigureOut">
              <a:rPr lang="en-US" dirty="0"/>
              <a:t>10/10/2020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‹N›</a:t>
            </a:fld>
            <a:endParaRPr lang="en-US" dirty="0"/>
          </a:p>
        </p:txBody>
      </p:sp>
      <p:cxnSp>
        <p:nvCxnSpPr>
          <p:cNvPr id="13" name="Straight Connector 12"/>
          <p:cNvCxnSpPr/>
          <p:nvPr/>
        </p:nvCxnSpPr>
        <p:spPr>
          <a:xfrm flipV="1">
            <a:off x="8386842" y="5264106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0" y="0"/>
            <a:ext cx="12192000" cy="4572001"/>
          </a:xfrm>
          <a:prstGeom prst="rect">
            <a:avLst/>
          </a:prstGeom>
          <a:blipFill dpi="0" rotWithShape="1">
            <a:blip r:embed="rId2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-133350" ty="-6350" sx="50000" sy="5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73815-2707-4475-8F1A-B873CB631BB4}" type="datetimeFigureOut">
              <a:rPr lang="en-US" dirty="0"/>
              <a:t>10/10/2020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762000"/>
            <a:ext cx="2628900" cy="5410200"/>
          </a:xfrm>
        </p:spPr>
        <p:txBody>
          <a:bodyPr vert="eaVert" lIns="45720" tIns="91440" rIns="45720" bIns="91440"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90601" y="762000"/>
            <a:ext cx="7581900" cy="5410200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4AFB99-0EAB-4182-AFF8-E214C82A68F6}" type="datetimeFigureOut">
              <a:rPr lang="en-US" dirty="0"/>
              <a:t>10/10/2020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‹N›</a:t>
            </a:fld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 rot="5400000" flipV="1">
            <a:off x="10058400" y="59263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D3794B-289A-4A80-97D7-111025398D45}" type="datetimeFigureOut">
              <a:rPr lang="en-US" dirty="0"/>
              <a:t>10/10/2020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b="0" spc="200" baseline="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61015F-7CC6-4D0A-9D87-873EA4C304CC}" type="datetimeFigureOut">
              <a:rPr lang="en-US" dirty="0"/>
              <a:t>10/10/2020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‹N›</a:t>
            </a:fld>
            <a:endParaRPr lang="en-US" dirty="0"/>
          </a:p>
        </p:txBody>
      </p:sp>
      <p:cxnSp>
        <p:nvCxnSpPr>
          <p:cNvPr id="12" name="Straight Connector 11"/>
          <p:cNvCxnSpPr/>
          <p:nvPr/>
        </p:nvCxnSpPr>
        <p:spPr>
          <a:xfrm flipV="1">
            <a:off x="8386842" y="5264106"/>
            <a:ext cx="0" cy="914400"/>
          </a:xfrm>
          <a:prstGeom prst="line">
            <a:avLst/>
          </a:prstGeom>
          <a:ln w="190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0" y="-1"/>
            <a:ext cx="12192000" cy="4572000"/>
          </a:xfrm>
          <a:prstGeom prst="rect">
            <a:avLst/>
          </a:prstGeom>
          <a:blipFill dpi="0" rotWithShape="1">
            <a:blip r:embed="rId2"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rcRect/>
            <a:tile tx="-133350" ty="-6350" sx="50000" sy="5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24127" y="2286000"/>
            <a:ext cx="4754880" cy="4023360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89320" y="2286000"/>
            <a:ext cx="4754880" cy="4023360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6A301-0538-44EC-B09D-202E1042A48B}" type="datetimeFigureOut">
              <a:rPr lang="en-US" dirty="0"/>
              <a:t>10/10/2020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300" b="0" cap="none" baseline="0">
                <a:solidFill>
                  <a:schemeClr val="accent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24128" y="2967788"/>
            <a:ext cx="4754880" cy="3341572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99088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US" sz="2300" b="0" kern="1200" cap="none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None/>
            </a:pPr>
            <a:r>
              <a:rPr lang="it-IT"/>
              <a:t>Fare clic per modificare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990888" y="2967788"/>
            <a:ext cx="4754880" cy="3341572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89574A-8875-45EF-8EA2-3CAA0F7ABC4C}" type="datetimeFigureOut">
              <a:rPr lang="en-US" dirty="0"/>
              <a:t>10/10/2020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EF4D4C-5367-4C26-9E2B-D8088D7FCA81}" type="datetimeFigureOut">
              <a:rPr lang="en-US" dirty="0"/>
              <a:t>10/10/2020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E91E96-98B0-4413-9547-46F3504108EF}" type="datetimeFigureOut">
              <a:rPr lang="en-US" dirty="0"/>
              <a:t>10/10/2020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24128" y="471509"/>
            <a:ext cx="4389120" cy="1737360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40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0" y="822960"/>
            <a:ext cx="5678424" cy="518464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128" y="2257506"/>
            <a:ext cx="4389120" cy="3762294"/>
          </a:xfrm>
        </p:spPr>
        <p:txBody>
          <a:bodyPr lIns="91440" rIns="91440">
            <a:normAutofit/>
          </a:bodyPr>
          <a:lstStyle>
            <a:lvl1pPr marL="0" indent="0">
              <a:lnSpc>
                <a:spcPct val="108000"/>
              </a:lnSpc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C68B11-C5A8-448C-8CE9-B1A273C79CFC}" type="datetimeFigureOut">
              <a:rPr lang="en-US" dirty="0"/>
              <a:t>10/10/2020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8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-1"/>
            <a:ext cx="12188952" cy="4572000"/>
          </a:xfrm>
          <a:solidFill>
            <a:schemeClr val="accent1">
              <a:lumMod val="60000"/>
              <a:lumOff val="40000"/>
            </a:schemeClr>
          </a:solidFill>
        </p:spPr>
        <p:txBody>
          <a:bodyPr lIns="457200" tIns="365760" rIns="45720" bIns="4572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10600" y="4960138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16CA0-919D-4A49-9C8A-62FDFB3A5183}" type="datetimeFigureOut">
              <a:rPr lang="en-US" dirty="0"/>
              <a:t>10/10/2020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7E5644-1E61-4311-A31E-84CB9C7AA8A9}" type="slidenum">
              <a:rPr lang="en-US" dirty="0"/>
              <a:t>‹N›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286000"/>
            <a:ext cx="9720073" cy="4023360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24129" y="6470704"/>
            <a:ext cx="2154143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90298CD5-6C1E-4009-B41F-6DF62E31D3BE}" type="datetimeFigureOut">
              <a:rPr lang="en-US" dirty="0"/>
              <a:pPr/>
              <a:t>10/10/2020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842932" y="6470704"/>
            <a:ext cx="5901459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37333" y="6470704"/>
            <a:ext cx="973667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4FAB73BC-B049-4115-A692-8D63A059BFB8}" type="slidenum">
              <a:rPr lang="en-US" dirty="0"/>
              <a:pPr/>
              <a:t>‹N›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5000" kern="1200" cap="all" spc="100" baseline="0">
          <a:solidFill>
            <a:schemeClr val="tx1">
              <a:lumMod val="95000"/>
              <a:lumOff val="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Tw Cen MT" panose="020B0602020104020603" pitchFamily="34" charset="0"/>
        <a:buChar char=" 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26517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4480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59436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77724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91440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060704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216152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3624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almaany.com/ar/dict/ar-ar/%D8%B4%D8%B9%D8%B1/" TargetMode="Externa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uop.edu.jo/download/Research/members/imrualqays.pdf" TargetMode="External"/><Relationship Id="rId2" Type="http://schemas.openxmlformats.org/officeDocument/2006/relationships/hyperlink" Target="https://www.youtube.com/watch?v=fKeyuqfhfOo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4.pd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5.pd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6.pd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7.pd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8.pd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4E3970A-8965-4AE8-BB34-E658BF2520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z="4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4400" dirty="0">
                <a:latin typeface="Tw Cen MT Condensed Extra Bold" panose="020B0803020202020204" pitchFamily="34" charset="0"/>
                <a:cs typeface="Calibri" panose="020F0502020204030204" pitchFamily="34" charset="0"/>
              </a:rPr>
              <a:t>Il mondo arabo: cartina politica</a:t>
            </a:r>
          </a:p>
        </p:txBody>
      </p:sp>
      <p:pic>
        <p:nvPicPr>
          <p:cNvPr id="11" name="Segnaposto contenuto 10">
            <a:extLst>
              <a:ext uri="{FF2B5EF4-FFF2-40B4-BE49-F238E27FC236}">
                <a16:creationId xmlns:a16="http://schemas.microsoft.com/office/drawing/2014/main" id="{62162181-B62B-4E63-9D01-B665B165B3E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b="10303"/>
          <a:stretch/>
        </p:blipFill>
        <p:spPr>
          <a:xfrm>
            <a:off x="624633" y="2084832"/>
            <a:ext cx="7010163" cy="4232291"/>
          </a:xfrm>
        </p:spPr>
      </p:pic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EAA1B79B-33FD-4756-9A96-C9B22DAE6427}"/>
              </a:ext>
            </a:extLst>
          </p:cNvPr>
          <p:cNvSpPr txBox="1"/>
          <p:nvPr/>
        </p:nvSpPr>
        <p:spPr>
          <a:xfrm>
            <a:off x="8442664" y="2308730"/>
            <a:ext cx="334688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it-IT" dirty="0">
                <a:latin typeface="Calibri" panose="020F0502020204030204" pitchFamily="34" charset="0"/>
                <a:cs typeface="Calibri" panose="020F0502020204030204" pitchFamily="34" charset="0"/>
              </a:rPr>
              <a:t>Marocco, Algeria, Tunisia, Libia, Egitto, Sudan, Giordania, Siria, Libano, Palestina, Iraq, Arabia Saudita, Kuwait, Bahrein, Qatar, Oman, EAU e Yemen + Senegal, Mauritania e Ciad + Comore.</a:t>
            </a:r>
          </a:p>
        </p:txBody>
      </p:sp>
    </p:spTree>
    <p:extLst>
      <p:ext uri="{BB962C8B-B14F-4D97-AF65-F5344CB8AC3E}">
        <p14:creationId xmlns:p14="http://schemas.microsoft.com/office/powerpoint/2010/main" val="390762268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6332BCE-D102-490E-82B3-1AEE13141E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3208" y="549275"/>
            <a:ext cx="9720072" cy="1499616"/>
          </a:xfrm>
        </p:spPr>
        <p:txBody>
          <a:bodyPr>
            <a:normAutofit/>
          </a:bodyPr>
          <a:lstStyle/>
          <a:p>
            <a:r>
              <a:rPr lang="it-IT" sz="4400" dirty="0">
                <a:latin typeface="Tw Cen MT" panose="020B0602020104020603" pitchFamily="34" charset="0"/>
                <a:cs typeface="Calibri" panose="020F0502020204030204" pitchFamily="34" charset="0"/>
              </a:rPr>
              <a:t>L'Arabia preislamica: assetto sociale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C3C9F04D-40EE-4F8B-BA69-699AB0F99B8E}"/>
              </a:ext>
            </a:extLst>
          </p:cNvPr>
          <p:cNvSpPr txBox="1"/>
          <p:nvPr/>
        </p:nvSpPr>
        <p:spPr>
          <a:xfrm>
            <a:off x="7652552" y="1299083"/>
            <a:ext cx="3959440" cy="6740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>
                <a:latin typeface="Calibri" panose="020F0502020204030204" pitchFamily="34" charset="0"/>
                <a:cs typeface="Calibri" panose="020F0502020204030204" pitchFamily="34" charset="0"/>
              </a:rPr>
              <a:t>L’Arabia : terra vasta al confine di due grandi imperi in lotta per l’egemonia del Medio Oriente.</a:t>
            </a:r>
          </a:p>
          <a:p>
            <a:r>
              <a:rPr lang="it-IT" dirty="0"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Aveva con questi imperi contatti commerciali, militari e religiosi.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Presenza congregazioni tribali </a:t>
            </a:r>
            <a:r>
              <a:rPr lang="it-IT" dirty="0" err="1"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Banu</a:t>
            </a:r>
            <a:r>
              <a:rPr lang="it-IT" dirty="0"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 Ghassan e </a:t>
            </a:r>
            <a:r>
              <a:rPr lang="it-IT" dirty="0" err="1"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Banu</a:t>
            </a:r>
            <a:r>
              <a:rPr lang="it-IT" dirty="0"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dirty="0" err="1"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Lakhm</a:t>
            </a:r>
            <a:r>
              <a:rPr lang="it-IT" dirty="0"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 al confine con autorità bizantine e persiane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b="1" dirty="0">
                <a:latin typeface="Calibri" panose="020F0502020204030204" pitchFamily="34" charset="0"/>
                <a:cs typeface="Calibri" panose="020F0502020204030204" pitchFamily="34" charset="0"/>
              </a:rPr>
              <a:t>«Città»(agglomerati abitati sedentarizzati) maggiori: Mecca e Medina</a:t>
            </a:r>
          </a:p>
          <a:p>
            <a:endParaRPr lang="it-IT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b="1" dirty="0">
                <a:latin typeface="Calibri" panose="020F0502020204030204" pitchFamily="34" charset="0"/>
                <a:cs typeface="Calibri" panose="020F0502020204030204" pitchFamily="34" charset="0"/>
              </a:rPr>
              <a:t>Spiritualità : presenza di elementi cristiani, ebraici.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b="1" dirty="0">
                <a:latin typeface="Calibri" panose="020F0502020204030204" pitchFamily="34" charset="0"/>
                <a:cs typeface="Calibri" panose="020F0502020204030204" pitchFamily="34" charset="0"/>
              </a:rPr>
              <a:t>Ruolo importante della MECCA dove c’era la </a:t>
            </a:r>
            <a:r>
              <a:rPr lang="it-IT" b="1" dirty="0" err="1">
                <a:latin typeface="Calibri" panose="020F0502020204030204" pitchFamily="34" charset="0"/>
                <a:cs typeface="Calibri" panose="020F0502020204030204" pitchFamily="34" charset="0"/>
              </a:rPr>
              <a:t>Ka‘ba</a:t>
            </a:r>
            <a:r>
              <a:rPr lang="it-IT" b="1" dirty="0">
                <a:latin typeface="Calibri" panose="020F0502020204030204" pitchFamily="34" charset="0"/>
                <a:cs typeface="Calibri" panose="020F0502020204030204" pitchFamily="34" charset="0"/>
              </a:rPr>
              <a:t> (dedicata a </a:t>
            </a:r>
            <a:r>
              <a:rPr lang="it-IT" b="1" dirty="0" err="1">
                <a:latin typeface="Calibri" panose="020F0502020204030204" pitchFamily="34" charset="0"/>
                <a:cs typeface="Calibri" panose="020F0502020204030204" pitchFamily="34" charset="0"/>
              </a:rPr>
              <a:t>Hubal</a:t>
            </a:r>
            <a:r>
              <a:rPr lang="it-IT" b="1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r>
              <a:rPr lang="it-IT" dirty="0">
                <a:latin typeface="Calibri" panose="020F0502020204030204" pitchFamily="34" charset="0"/>
                <a:cs typeface="Calibri" panose="020F0502020204030204" pitchFamily="34" charset="0"/>
              </a:rPr>
              <a:t>Paganesimo e varie divinità preesistenti alle rivelazioni.</a:t>
            </a:r>
          </a:p>
          <a:p>
            <a:r>
              <a:rPr lang="it-IT" b="1" dirty="0">
                <a:latin typeface="Calibri" panose="020F0502020204030204" pitchFamily="34" charset="0"/>
                <a:cs typeface="Calibri" panose="020F0502020204030204" pitchFamily="34" charset="0"/>
              </a:rPr>
              <a:t>Vs</a:t>
            </a:r>
          </a:p>
          <a:p>
            <a:r>
              <a:rPr lang="it-IT" b="1" dirty="0">
                <a:latin typeface="Calibri" panose="020F0502020204030204" pitchFamily="34" charset="0"/>
                <a:cs typeface="Calibri" panose="020F0502020204030204" pitchFamily="34" charset="0"/>
              </a:rPr>
              <a:t>Negli imperi limitrofi </a:t>
            </a:r>
            <a:r>
              <a:rPr lang="it-IT" dirty="0">
                <a:latin typeface="Calibri" panose="020F0502020204030204" pitchFamily="34" charset="0"/>
                <a:cs typeface="Calibri" panose="020F0502020204030204" pitchFamily="34" charset="0"/>
              </a:rPr>
              <a:t>Religioni monoteistiche (</a:t>
            </a:r>
            <a:r>
              <a:rPr lang="it-IT" dirty="0" err="1">
                <a:latin typeface="Calibri" panose="020F0502020204030204" pitchFamily="34" charset="0"/>
                <a:cs typeface="Calibri" panose="020F0502020204030204" pitchFamily="34" charset="0"/>
              </a:rPr>
              <a:t>zoroastrianesimo</a:t>
            </a:r>
            <a:r>
              <a:rPr lang="it-IT" dirty="0">
                <a:latin typeface="Calibri" panose="020F0502020204030204" pitchFamily="34" charset="0"/>
                <a:cs typeface="Calibri" panose="020F0502020204030204" pitchFamily="34" charset="0"/>
              </a:rPr>
              <a:t>, cristianesimo, ebraismo)</a:t>
            </a:r>
          </a:p>
          <a:p>
            <a:endParaRPr lang="it-IT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it-IT" dirty="0"/>
          </a:p>
        </p:txBody>
      </p:sp>
      <p:pic>
        <p:nvPicPr>
          <p:cNvPr id="11" name="Segnaposto contenuto 10">
            <a:extLst>
              <a:ext uri="{FF2B5EF4-FFF2-40B4-BE49-F238E27FC236}">
                <a16:creationId xmlns:a16="http://schemas.microsoft.com/office/drawing/2014/main" id="{531BF105-841F-40B3-95A2-5B7A6368071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73208" y="1895383"/>
            <a:ext cx="6538284" cy="4413342"/>
          </a:xfrm>
        </p:spPr>
      </p:pic>
    </p:spTree>
    <p:extLst>
      <p:ext uri="{BB962C8B-B14F-4D97-AF65-F5344CB8AC3E}">
        <p14:creationId xmlns:p14="http://schemas.microsoft.com/office/powerpoint/2010/main" val="311033171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6332BCE-D102-490E-82B3-1AEE13141E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3207" y="549275"/>
            <a:ext cx="10827561" cy="1499616"/>
          </a:xfrm>
        </p:spPr>
        <p:txBody>
          <a:bodyPr>
            <a:normAutofit/>
          </a:bodyPr>
          <a:lstStyle/>
          <a:p>
            <a:r>
              <a:rPr lang="it-IT" sz="4000" dirty="0">
                <a:latin typeface="Tw Cen MT" panose="020B0602020104020603" pitchFamily="34" charset="0"/>
                <a:cs typeface="Calibri" panose="020F0502020204030204" pitchFamily="34" charset="0"/>
              </a:rPr>
              <a:t>La situazione linguistica prima dell’islam</a:t>
            </a:r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044CAF8D-4CF4-4343-BA8F-2F532CF3DF87}"/>
              </a:ext>
            </a:extLst>
          </p:cNvPr>
          <p:cNvSpPr/>
          <p:nvPr/>
        </p:nvSpPr>
        <p:spPr>
          <a:xfrm>
            <a:off x="873208" y="5175682"/>
            <a:ext cx="3112866" cy="140976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C7E89AB2-229D-41E7-B26F-F0588C76F4C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"/>
                    </a14:imgEffect>
                    <a14:imgEffect>
                      <a14:colorTemperature colorTemp="7200"/>
                    </a14:imgEffect>
                    <a14:imgEffect>
                      <a14:brightnessContrast bright="40000" contrast="-35000"/>
                    </a14:imgEffect>
                  </a14:imgLayer>
                </a14:imgProps>
              </a:ext>
            </a:extLst>
          </a:blip>
          <a:srcRect l="3588" t="16476" r="5417" b="4031"/>
          <a:stretch/>
        </p:blipFill>
        <p:spPr>
          <a:xfrm>
            <a:off x="886036" y="2325949"/>
            <a:ext cx="5209964" cy="3640938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50F0D63E-F68F-48CD-836B-1EA34A931203}"/>
              </a:ext>
            </a:extLst>
          </p:cNvPr>
          <p:cNvSpPr txBox="1"/>
          <p:nvPr/>
        </p:nvSpPr>
        <p:spPr>
          <a:xfrm>
            <a:off x="6357641" y="3429000"/>
            <a:ext cx="541415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u="sng" dirty="0">
                <a:latin typeface="Calibri" panose="020F0502020204030204" pitchFamily="34" charset="0"/>
                <a:cs typeface="Calibri" panose="020F0502020204030204" pitchFamily="34" charset="0"/>
              </a:rPr>
              <a:t>Yemen</a:t>
            </a:r>
            <a:r>
              <a:rPr lang="it-IT" dirty="0">
                <a:latin typeface="Calibri" panose="020F0502020204030204" pitchFamily="34" charset="0"/>
                <a:cs typeface="Calibri" panose="020F0502020204030204" pitchFamily="34" charset="0"/>
              </a:rPr>
              <a:t>: sudarabico</a:t>
            </a:r>
          </a:p>
          <a:p>
            <a:r>
              <a:rPr lang="it-IT" u="sng" dirty="0">
                <a:latin typeface="Calibri" panose="020F0502020204030204" pitchFamily="34" charset="0"/>
                <a:cs typeface="Calibri" panose="020F0502020204030204" pitchFamily="34" charset="0"/>
              </a:rPr>
              <a:t>Penisola araba </a:t>
            </a:r>
            <a:r>
              <a:rPr lang="it-IT" dirty="0">
                <a:latin typeface="Calibri" panose="020F0502020204030204" pitchFamily="34" charset="0"/>
                <a:cs typeface="Calibri" panose="020F0502020204030204" pitchFamily="34" charset="0"/>
              </a:rPr>
              <a:t>e </a:t>
            </a:r>
            <a:r>
              <a:rPr lang="it-IT" u="sng" dirty="0">
                <a:latin typeface="Calibri" panose="020F0502020204030204" pitchFamily="34" charset="0"/>
                <a:cs typeface="Calibri" panose="020F0502020204030204" pitchFamily="34" charset="0"/>
              </a:rPr>
              <a:t>Oman</a:t>
            </a:r>
            <a:r>
              <a:rPr lang="it-IT" dirty="0"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it-IT" b="1" dirty="0">
                <a:latin typeface="Calibri" panose="020F0502020204030204" pitchFamily="34" charset="0"/>
                <a:cs typeface="Calibri" panose="020F0502020204030204" pitchFamily="34" charset="0"/>
              </a:rPr>
              <a:t>arabo</a:t>
            </a:r>
          </a:p>
          <a:p>
            <a:r>
              <a:rPr lang="it-IT" u="sng" dirty="0">
                <a:latin typeface="Calibri" panose="020F0502020204030204" pitchFamily="34" charset="0"/>
                <a:cs typeface="Calibri" panose="020F0502020204030204" pitchFamily="34" charset="0"/>
              </a:rPr>
              <a:t>Siria</a:t>
            </a:r>
            <a:r>
              <a:rPr lang="it-IT" dirty="0">
                <a:latin typeface="Calibri" panose="020F0502020204030204" pitchFamily="34" charset="0"/>
                <a:cs typeface="Calibri" panose="020F0502020204030204" pitchFamily="34" charset="0"/>
              </a:rPr>
              <a:t> bizantina: aramaico e greco (amministrazione)</a:t>
            </a:r>
          </a:p>
          <a:p>
            <a:r>
              <a:rPr lang="it-IT" u="sng" dirty="0">
                <a:latin typeface="Calibri" panose="020F0502020204030204" pitchFamily="34" charset="0"/>
                <a:cs typeface="Calibri" panose="020F0502020204030204" pitchFamily="34" charset="0"/>
              </a:rPr>
              <a:t>Iraq</a:t>
            </a:r>
            <a:r>
              <a:rPr lang="it-IT" dirty="0">
                <a:latin typeface="Calibri" panose="020F0502020204030204" pitchFamily="34" charset="0"/>
                <a:cs typeface="Calibri" panose="020F0502020204030204" pitchFamily="34" charset="0"/>
              </a:rPr>
              <a:t> e </a:t>
            </a:r>
            <a:r>
              <a:rPr lang="it-IT" u="sng" dirty="0">
                <a:latin typeface="Calibri" panose="020F0502020204030204" pitchFamily="34" charset="0"/>
                <a:cs typeface="Calibri" panose="020F0502020204030204" pitchFamily="34" charset="0"/>
              </a:rPr>
              <a:t>Iran</a:t>
            </a:r>
            <a:r>
              <a:rPr lang="it-IT" dirty="0">
                <a:latin typeface="Calibri" panose="020F0502020204030204" pitchFamily="34" charset="0"/>
                <a:cs typeface="Calibri" panose="020F0502020204030204" pitchFamily="34" charset="0"/>
              </a:rPr>
              <a:t> (Mesopotamia e Persia sotto dominio sasanide): aramaico e medio persiano o pahlavi (amministrazione)</a:t>
            </a:r>
          </a:p>
          <a:p>
            <a:r>
              <a:rPr lang="it-IT" u="sng" dirty="0">
                <a:latin typeface="Calibri" panose="020F0502020204030204" pitchFamily="34" charset="0"/>
                <a:cs typeface="Calibri" panose="020F0502020204030204" pitchFamily="34" charset="0"/>
              </a:rPr>
              <a:t>Egitto</a:t>
            </a:r>
            <a:r>
              <a:rPr lang="it-IT" dirty="0">
                <a:latin typeface="Calibri" panose="020F0502020204030204" pitchFamily="34" charset="0"/>
                <a:cs typeface="Calibri" panose="020F0502020204030204" pitchFamily="34" charset="0"/>
              </a:rPr>
              <a:t>: copto (scritto con un alfabeto greco modificato)</a:t>
            </a:r>
          </a:p>
          <a:p>
            <a:r>
              <a:rPr lang="it-IT" u="sng" dirty="0">
                <a:latin typeface="Calibri" panose="020F0502020204030204" pitchFamily="34" charset="0"/>
                <a:cs typeface="Calibri" panose="020F0502020204030204" pitchFamily="34" charset="0"/>
              </a:rPr>
              <a:t>Nord Africa</a:t>
            </a:r>
            <a:r>
              <a:rPr lang="it-IT" dirty="0">
                <a:latin typeface="Calibri" panose="020F0502020204030204" pitchFamily="34" charset="0"/>
                <a:cs typeface="Calibri" panose="020F0502020204030204" pitchFamily="34" charset="0"/>
              </a:rPr>
              <a:t>: berbero (arabizzazione più lenta rispetto al </a:t>
            </a:r>
            <a:r>
              <a:rPr lang="it-IT" dirty="0" err="1">
                <a:latin typeface="Calibri" panose="020F0502020204030204" pitchFamily="34" charset="0"/>
                <a:cs typeface="Calibri" panose="020F0502020204030204" pitchFamily="34" charset="0"/>
              </a:rPr>
              <a:t>Mashreq</a:t>
            </a:r>
            <a:r>
              <a:rPr lang="it-IT" dirty="0">
                <a:latin typeface="Calibri" panose="020F0502020204030204" pitchFamily="34" charset="0"/>
                <a:cs typeface="Calibri" panose="020F0502020204030204" pitchFamily="34" charset="0"/>
              </a:rPr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160223438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4">
            <a:extLst>
              <a:ext uri="{FF2B5EF4-FFF2-40B4-BE49-F238E27FC236}">
                <a16:creationId xmlns:a16="http://schemas.microsoft.com/office/drawing/2014/main" id="{E8CFF35A-5BBD-406E-917F-D7610D3163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z="4400" dirty="0">
                <a:latin typeface="Tw Cen MT" panose="020B0602020104020603" pitchFamily="34" charset="0"/>
                <a:cs typeface="Calibri" panose="020F0502020204030204" pitchFamily="34" charset="0"/>
              </a:rPr>
              <a:t>L’ORGANIZZAZIONE TRIBALE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19FB19E2-75C0-4FB2-9561-44AEC12CE5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5452" y="2084832"/>
            <a:ext cx="9720073" cy="4023360"/>
          </a:xfrm>
        </p:spPr>
        <p:txBody>
          <a:bodyPr/>
          <a:lstStyle/>
          <a:p>
            <a:pPr algn="just">
              <a:buFont typeface="Arial" panose="020B0604020202020204" pitchFamily="34" charset="0"/>
              <a:buChar char="•"/>
            </a:pPr>
            <a:r>
              <a:rPr lang="it-IT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i="1" dirty="0" err="1">
                <a:latin typeface="Calibri" panose="020F0502020204030204" pitchFamily="34" charset="0"/>
                <a:cs typeface="Calibri" panose="020F0502020204030204" pitchFamily="34" charset="0"/>
              </a:rPr>
              <a:t>sayyid</a:t>
            </a:r>
            <a:r>
              <a:rPr lang="it-IT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dirty="0">
                <a:latin typeface="Calibri" panose="020F0502020204030204" pitchFamily="34" charset="0"/>
                <a:cs typeface="Calibri" panose="020F0502020204030204" pitchFamily="34" charset="0"/>
              </a:rPr>
              <a:t>capo tribù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it-IT" dirty="0">
                <a:latin typeface="Calibri" panose="020F0502020204030204" pitchFamily="34" charset="0"/>
                <a:cs typeface="Calibri" panose="020F0502020204030204" pitchFamily="34" charset="0"/>
              </a:rPr>
              <a:t> i </a:t>
            </a:r>
            <a:r>
              <a:rPr lang="it-IT" i="1" dirty="0" err="1">
                <a:latin typeface="Calibri" panose="020F0502020204030204" pitchFamily="34" charset="0"/>
                <a:cs typeface="Calibri" panose="020F0502020204030204" pitchFamily="34" charset="0"/>
              </a:rPr>
              <a:t>ṣarīḥ</a:t>
            </a:r>
            <a:r>
              <a:rPr lang="it-IT" dirty="0">
                <a:latin typeface="Calibri" panose="020F0502020204030204" pitchFamily="34" charset="0"/>
                <a:cs typeface="Calibri" panose="020F0502020204030204" pitchFamily="34" charset="0"/>
              </a:rPr>
              <a:t> arabi di sangue puro che vantavano una nobile discendenza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it-IT" dirty="0">
                <a:latin typeface="Calibri" panose="020F0502020204030204" pitchFamily="34" charset="0"/>
                <a:cs typeface="Calibri" panose="020F0502020204030204" pitchFamily="34" charset="0"/>
              </a:rPr>
              <a:t> i </a:t>
            </a:r>
            <a:r>
              <a:rPr lang="it-IT" i="1" dirty="0" err="1">
                <a:latin typeface="Calibri" panose="020F0502020204030204" pitchFamily="34" charset="0"/>
                <a:cs typeface="Calibri" panose="020F0502020204030204" pitchFamily="34" charset="0"/>
              </a:rPr>
              <a:t>mawālī</a:t>
            </a:r>
            <a:r>
              <a:rPr lang="it-IT" dirty="0">
                <a:latin typeface="Calibri" panose="020F0502020204030204" pitchFamily="34" charset="0"/>
                <a:cs typeface="Calibri" panose="020F0502020204030204" pitchFamily="34" charset="0"/>
              </a:rPr>
              <a:t> o </a:t>
            </a:r>
            <a:r>
              <a:rPr lang="it-IT" i="1" dirty="0" err="1">
                <a:latin typeface="Calibri" panose="020F0502020204030204" pitchFamily="34" charset="0"/>
                <a:cs typeface="Calibri" panose="020F0502020204030204" pitchFamily="34" charset="0"/>
              </a:rPr>
              <a:t>ğīrān</a:t>
            </a:r>
            <a:r>
              <a:rPr lang="it-IT" dirty="0">
                <a:latin typeface="Calibri" panose="020F0502020204030204" pitchFamily="34" charset="0"/>
                <a:cs typeface="Calibri" panose="020F0502020204030204" pitchFamily="34" charset="0"/>
              </a:rPr>
              <a:t> anch’essi arabi ma di altre tribù e aggregati in seguito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it-IT" dirty="0">
                <a:latin typeface="Calibri" panose="020F0502020204030204" pitchFamily="34" charset="0"/>
                <a:cs typeface="Calibri" panose="020F0502020204030204" pitchFamily="34" charset="0"/>
              </a:rPr>
              <a:t> gli schiavi vinti in battaglia o di origine africana</a:t>
            </a:r>
          </a:p>
          <a:p>
            <a:pPr marL="0" indent="0" algn="just">
              <a:buNone/>
            </a:pPr>
            <a:r>
              <a:rPr lang="it-IT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	 </a:t>
            </a:r>
            <a:r>
              <a:rPr lang="it-IT" dirty="0">
                <a:latin typeface="Calibri" panose="020F0502020204030204" pitchFamily="34" charset="0"/>
                <a:cs typeface="Calibri" panose="020F0502020204030204" pitchFamily="34" charset="0"/>
              </a:rPr>
              <a:t>A questi si univano i servitori della tribù, destinati a compiere mestieri 	considerati vili e disprezzati anche nell’Islam o le “genti delle capanne”.</a:t>
            </a:r>
          </a:p>
          <a:p>
            <a:pPr marL="0" indent="0">
              <a:buNone/>
            </a:pPr>
            <a:endParaRPr lang="it-IT" dirty="0"/>
          </a:p>
          <a:p>
            <a:pPr>
              <a:buFont typeface="Arial" panose="020B0604020202020204" pitchFamily="34" charset="0"/>
              <a:buChar char="•"/>
            </a:pP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69435228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1010765-A6F9-40F2-B4C4-89B2B696F7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z="4000" dirty="0">
                <a:latin typeface="Tw Cen MT" panose="020B0602020104020603" pitchFamily="34" charset="0"/>
                <a:cs typeface="Calibri" panose="020F0502020204030204" pitchFamily="34" charset="0"/>
              </a:rPr>
              <a:t>La situazione linguistica prima dell’islam nella penisola</a:t>
            </a:r>
            <a:endParaRPr lang="it-IT" sz="4000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1CB49B91-197C-483B-95B7-74A9CC1E38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35963" y="2383654"/>
            <a:ext cx="9720073" cy="4023360"/>
          </a:xfrm>
        </p:spPr>
        <p:txBody>
          <a:bodyPr/>
          <a:lstStyle/>
          <a:p>
            <a:endParaRPr lang="it-IT" dirty="0"/>
          </a:p>
          <a:p>
            <a:endParaRPr lang="it-IT" dirty="0"/>
          </a:p>
          <a:p>
            <a:r>
              <a:rPr lang="it-IT" dirty="0"/>
              <a:t>I linguisti ipotizzano una KOINE’ intertribale richiesta dai rapporti commerciali</a:t>
            </a:r>
          </a:p>
          <a:p>
            <a:r>
              <a:rPr lang="it-IT" dirty="0"/>
              <a:t>E politici tra tribù. </a:t>
            </a:r>
          </a:p>
          <a:p>
            <a:r>
              <a:rPr lang="it-IT" dirty="0"/>
              <a:t>Il rapporto di scambio tra le tribù (documentato) passava spesso per una tradizione</a:t>
            </a:r>
          </a:p>
          <a:p>
            <a:r>
              <a:rPr lang="it-IT" dirty="0"/>
              <a:t>Orale e poetica condivisa (</a:t>
            </a:r>
            <a:r>
              <a:rPr lang="it-IT" u="sng" dirty="0"/>
              <a:t>Amaldi, p.14</a:t>
            </a:r>
            <a:r>
              <a:rPr lang="it-IT" dirty="0"/>
              <a:t>) </a:t>
            </a:r>
          </a:p>
        </p:txBody>
      </p:sp>
    </p:spTree>
    <p:extLst>
      <p:ext uri="{BB962C8B-B14F-4D97-AF65-F5344CB8AC3E}">
        <p14:creationId xmlns:p14="http://schemas.microsoft.com/office/powerpoint/2010/main" val="251601486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4">
            <a:extLst>
              <a:ext uri="{FF2B5EF4-FFF2-40B4-BE49-F238E27FC236}">
                <a16:creationId xmlns:a16="http://schemas.microsoft.com/office/drawing/2014/main" id="{E8CFF35A-5BBD-406E-917F-D7610D3163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z="4400" dirty="0">
                <a:latin typeface="Tw Cen MT" panose="020B0602020104020603" pitchFamily="34" charset="0"/>
                <a:cs typeface="Calibri" panose="020F0502020204030204" pitchFamily="34" charset="0"/>
              </a:rPr>
              <a:t>Il ruolo del poeta*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19FB19E2-75C0-4FB2-9561-44AEC12CE5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lvl="0" algn="just">
              <a:buFont typeface="Arial" panose="020B0604020202020204" pitchFamily="34" charset="0"/>
              <a:buChar char="•"/>
            </a:pPr>
            <a:r>
              <a:rPr lang="it-IT" dirty="0"/>
              <a:t> </a:t>
            </a:r>
            <a:r>
              <a:rPr lang="it-IT" sz="3200" dirty="0"/>
              <a:t>poesia   </a:t>
            </a:r>
            <a:r>
              <a:rPr lang="ar-AE" sz="3200" dirty="0"/>
              <a:t>شِعر</a:t>
            </a:r>
            <a:r>
              <a:rPr lang="it-IT" sz="3200" dirty="0"/>
              <a:t> – dal verbo </a:t>
            </a:r>
            <a:r>
              <a:rPr lang="it-IT" sz="3200" dirty="0" err="1"/>
              <a:t>sha</a:t>
            </a:r>
            <a:r>
              <a:rPr lang="it-IT" sz="3200" dirty="0"/>
              <a:t> ‘ara</a:t>
            </a:r>
          </a:p>
          <a:p>
            <a:pPr lvl="0" algn="just">
              <a:buFont typeface="Arial" panose="020B0604020202020204" pitchFamily="34" charset="0"/>
              <a:buChar char="•"/>
            </a:pPr>
            <a:r>
              <a:rPr lang="it-IT" sz="3200" dirty="0">
                <a:hlinkClick r:id="rId2"/>
              </a:rPr>
              <a:t>https://www.almaany.com/ar/dict/ar-ar/%D8%B4%D8%B9%D8%B1/</a:t>
            </a:r>
            <a:endParaRPr lang="it-IT" sz="3200" dirty="0"/>
          </a:p>
          <a:p>
            <a:pPr lvl="0" algn="just">
              <a:buFont typeface="Arial" panose="020B0604020202020204" pitchFamily="34" charset="0"/>
              <a:buChar char="•"/>
            </a:pPr>
            <a:r>
              <a:rPr lang="it-IT" sz="2800" b="1" i="1" dirty="0" err="1">
                <a:latin typeface="Calibri" panose="020F0502020204030204" pitchFamily="34" charset="0"/>
                <a:cs typeface="Calibri" panose="020F0502020204030204" pitchFamily="34" charset="0"/>
              </a:rPr>
              <a:t>šā‘ir</a:t>
            </a:r>
            <a:r>
              <a:rPr lang="it-IT" sz="2800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2800" i="1" dirty="0" err="1">
                <a:latin typeface="Calibri" panose="020F0502020204030204" pitchFamily="34" charset="0"/>
                <a:cs typeface="Calibri" panose="020F0502020204030204" pitchFamily="34" charset="0"/>
              </a:rPr>
              <a:t>šu‘arā</a:t>
            </a:r>
            <a:r>
              <a:rPr lang="it-IT" sz="2800" i="1" dirty="0">
                <a:latin typeface="Calibri" panose="020F0502020204030204" pitchFamily="34" charset="0"/>
                <a:cs typeface="Calibri" panose="020F0502020204030204" pitchFamily="34" charset="0"/>
              </a:rPr>
              <a:t>’</a:t>
            </a:r>
            <a:r>
              <a:rPr lang="it-IT" sz="2800" dirty="0">
                <a:latin typeface="Calibri" panose="020F0502020204030204" pitchFamily="34" charset="0"/>
                <a:cs typeface="Calibri" panose="020F0502020204030204" pitchFamily="34" charset="0"/>
              </a:rPr>
              <a:t> “poeta”: individuo dotato di un «potere» </a:t>
            </a:r>
            <a:r>
              <a:rPr lang="it-IT" dirty="0">
                <a:latin typeface="Calibri" panose="020F0502020204030204" pitchFamily="34" charset="0"/>
                <a:cs typeface="Calibri" panose="020F0502020204030204" pitchFamily="34" charset="0"/>
              </a:rPr>
              <a:t>(lo si crede ispirato dal </a:t>
            </a:r>
            <a:r>
              <a:rPr lang="it-IT" b="1" i="1" dirty="0" err="1">
                <a:latin typeface="Calibri" panose="020F0502020204030204" pitchFamily="34" charset="0"/>
                <a:cs typeface="Calibri" panose="020F0502020204030204" pitchFamily="34" charset="0"/>
              </a:rPr>
              <a:t>ğinn</a:t>
            </a:r>
            <a:r>
              <a:rPr lang="it-IT" b="1" i="1" dirty="0">
                <a:latin typeface="Calibri" panose="020F0502020204030204" pitchFamily="34" charset="0"/>
                <a:cs typeface="Calibri" panose="020F0502020204030204" pitchFamily="34" charset="0"/>
              </a:rPr>
              <a:t>**</a:t>
            </a:r>
            <a:r>
              <a:rPr lang="it-IT" dirty="0">
                <a:latin typeface="Calibri" panose="020F0502020204030204" pitchFamily="34" charset="0"/>
                <a:cs typeface="Calibri" panose="020F0502020204030204" pitchFamily="34" charset="0"/>
              </a:rPr>
              <a:t>). Con le sue parole ha il potere di creare un mondo e trasmetterlo </a:t>
            </a:r>
          </a:p>
          <a:p>
            <a:pPr lvl="0" algn="just">
              <a:buFont typeface="Arial" panose="020B0604020202020204" pitchFamily="34" charset="0"/>
              <a:buChar char="•"/>
            </a:pPr>
            <a:r>
              <a:rPr lang="it-IT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Cfr</a:t>
            </a:r>
            <a:r>
              <a:rPr lang="it-IT" sz="2800" dirty="0">
                <a:latin typeface="Calibri" panose="020F0502020204030204" pitchFamily="34" charset="0"/>
                <a:cs typeface="Calibri" panose="020F0502020204030204" pitchFamily="34" charset="0"/>
              </a:rPr>
              <a:t>: Corano </a:t>
            </a:r>
            <a:r>
              <a:rPr lang="it-IT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sura</a:t>
            </a:r>
            <a:r>
              <a:rPr lang="it-IT" sz="2800" dirty="0">
                <a:latin typeface="Calibri" panose="020F0502020204030204" pitchFamily="34" charset="0"/>
                <a:cs typeface="Calibri" panose="020F0502020204030204" pitchFamily="34" charset="0"/>
              </a:rPr>
              <a:t> dei Poeti </a:t>
            </a:r>
            <a:r>
              <a:rPr lang="it-IT" sz="1800" dirty="0">
                <a:latin typeface="Calibri" panose="020F0502020204030204" pitchFamily="34" charset="0"/>
                <a:cs typeface="Calibri" panose="020F0502020204030204" pitchFamily="34" charset="0"/>
              </a:rPr>
              <a:t>(vedi slide che segue) </a:t>
            </a:r>
          </a:p>
          <a:p>
            <a:pPr marL="0" indent="0">
              <a:buNone/>
            </a:pPr>
            <a:endParaRPr lang="it-IT" dirty="0"/>
          </a:p>
          <a:p>
            <a:pPr>
              <a:buFont typeface="Arial" panose="020B0604020202020204" pitchFamily="34" charset="0"/>
              <a:buChar char="•"/>
            </a:pPr>
            <a:r>
              <a:rPr lang="it-IT" dirty="0"/>
              <a:t>* figura spesso sovrapposta a quello di capo tribù / </a:t>
            </a:r>
            <a:r>
              <a:rPr lang="it-IT" i="1" dirty="0"/>
              <a:t>sayyid</a:t>
            </a:r>
            <a:r>
              <a:rPr lang="it-IT" dirty="0"/>
              <a:t> o a quello di </a:t>
            </a:r>
            <a:r>
              <a:rPr lang="it-IT" i="1" dirty="0" err="1"/>
              <a:t>khatib</a:t>
            </a:r>
            <a:endParaRPr lang="it-IT" i="1" dirty="0"/>
          </a:p>
          <a:p>
            <a:pPr>
              <a:buFont typeface="Arial" panose="020B0604020202020204" pitchFamily="34" charset="0"/>
              <a:buChar char="•"/>
            </a:pPr>
            <a:r>
              <a:rPr lang="it-IT" i="1" dirty="0"/>
              <a:t>**</a:t>
            </a:r>
            <a:r>
              <a:rPr lang="it-IT" b="0" i="0" dirty="0">
                <a:solidFill>
                  <a:srgbClr val="202122"/>
                </a:solidFill>
                <a:effectLst/>
              </a:rPr>
              <a:t> l </a:t>
            </a:r>
            <a:r>
              <a:rPr lang="ar-AE" b="0" i="0" dirty="0">
                <a:solidFill>
                  <a:srgbClr val="202122"/>
                </a:solidFill>
                <a:effectLst/>
              </a:rPr>
              <a:t>جِنّ‎,</a:t>
            </a:r>
            <a:r>
              <a:rPr lang="it-IT" b="0" i="0" dirty="0">
                <a:solidFill>
                  <a:srgbClr val="202122"/>
                </a:solidFill>
                <a:effectLst/>
              </a:rPr>
              <a:t> (</a:t>
            </a:r>
            <a:r>
              <a:rPr lang="it-IT" b="1" i="1" dirty="0" err="1">
                <a:solidFill>
                  <a:srgbClr val="202122"/>
                </a:solidFill>
                <a:effectLst/>
              </a:rPr>
              <a:t>ǧinn</a:t>
            </a:r>
            <a:r>
              <a:rPr lang="it-IT" b="1" i="1" dirty="0">
                <a:solidFill>
                  <a:srgbClr val="202122"/>
                </a:solidFill>
                <a:effectLst/>
              </a:rPr>
              <a:t>)</a:t>
            </a:r>
            <a:r>
              <a:rPr lang="it-IT" b="0" i="0" dirty="0">
                <a:solidFill>
                  <a:srgbClr val="202122"/>
                </a:solidFill>
                <a:effectLst/>
              </a:rPr>
              <a:t> : designa un </a:t>
            </a:r>
            <a:r>
              <a:rPr lang="it-IT" b="1" i="0" dirty="0">
                <a:solidFill>
                  <a:srgbClr val="202122"/>
                </a:solidFill>
                <a:effectLst/>
              </a:rPr>
              <a:t>genio / folletto</a:t>
            </a:r>
            <a:endParaRPr lang="it-IT" dirty="0">
              <a:solidFill>
                <a:srgbClr val="202122"/>
              </a:solidFill>
            </a:endParaRPr>
          </a:p>
          <a:p>
            <a:pPr lvl="1">
              <a:buFont typeface="Arial" panose="020B0604020202020204" pitchFamily="34" charset="0"/>
              <a:buChar char="•"/>
            </a:pPr>
            <a:r>
              <a:rPr lang="it-IT" sz="2100" b="0" i="0" dirty="0">
                <a:solidFill>
                  <a:srgbClr val="202122"/>
                </a:solidFill>
                <a:effectLst/>
              </a:rPr>
              <a:t>Presente nel Corano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it-IT" sz="2100" b="0" i="0" dirty="0">
                <a:solidFill>
                  <a:srgbClr val="202122"/>
                </a:solidFill>
                <a:effectLst/>
              </a:rPr>
              <a:t>Nella cultura araba preislamica e musulmana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it-IT" sz="2100" dirty="0">
                <a:solidFill>
                  <a:srgbClr val="202122"/>
                </a:solidFill>
              </a:rPr>
              <a:t>Ha accezione prevalentemente negativa anche se può mostrarsi benevolo. Famosi sono gli «scherzi» dei </a:t>
            </a:r>
            <a:r>
              <a:rPr lang="it-IT" sz="2100" dirty="0" err="1">
                <a:solidFill>
                  <a:srgbClr val="202122"/>
                </a:solidFill>
              </a:rPr>
              <a:t>jinn</a:t>
            </a:r>
            <a:r>
              <a:rPr lang="it-IT" sz="2100" dirty="0">
                <a:solidFill>
                  <a:srgbClr val="202122"/>
                </a:solidFill>
              </a:rPr>
              <a:t> agli umani</a:t>
            </a:r>
            <a:endParaRPr lang="it-IT" sz="2100" dirty="0"/>
          </a:p>
        </p:txBody>
      </p:sp>
    </p:spTree>
    <p:extLst>
      <p:ext uri="{BB962C8B-B14F-4D97-AF65-F5344CB8AC3E}">
        <p14:creationId xmlns:p14="http://schemas.microsoft.com/office/powerpoint/2010/main" val="341333939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9B5E06D-D394-4BDD-A75D-8282E8A6EF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9AA5ECB2-5712-44CB-AE17-DC9305F3EF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9DBB7384-509B-4CB7-96EC-95AAAE856F62}"/>
              </a:ext>
            </a:extLst>
          </p:cNvPr>
          <p:cNvSpPr txBox="1"/>
          <p:nvPr/>
        </p:nvSpPr>
        <p:spPr>
          <a:xfrm>
            <a:off x="834500" y="338154"/>
            <a:ext cx="7907784" cy="61816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it-IT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213. Non invocare assieme ad Allah un'altra divinità, ché saresti tra i dannati.</a:t>
            </a:r>
            <a:endParaRPr lang="it-IT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it-IT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214. Danne l'annuncio ai tuoi parenti più stretti.</a:t>
            </a:r>
            <a:endParaRPr lang="it-IT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it-IT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215. e sii benevolo con i credenti che ti seguono.*</a:t>
            </a:r>
            <a:endParaRPr lang="it-IT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it-IT" sz="1050" dirty="0">
                <a:solidFill>
                  <a:srgbClr val="000000"/>
                </a:solidFill>
                <a:effectLst/>
                <a:latin typeface="Andalus"/>
                <a:ea typeface="Times New Roman" panose="02020603050405020304" pitchFamily="18" charset="0"/>
                <a:cs typeface="Times New Roman" panose="02020603050405020304" pitchFamily="18" charset="0"/>
              </a:rPr>
              <a:t>*[“e sii benevolo”: lett. “abbassa l'ala...”. La predicazione di Muhammad (pace e benedizioni su di lui) iniziò all'interno della sua famiglia; in seguito, dopo la conquista della Mecca riunì tutta la sua famiglia invitandola al rispetto rigoroso del culto e della legge islamica]</a:t>
            </a:r>
            <a:endParaRPr lang="it-IT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it-IT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216. Se poi ti disobbediscono allora di': “In verità, sconfesso quello che fate!”.</a:t>
            </a:r>
            <a:endParaRPr lang="it-IT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it-IT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217. E confida nell'Eccelso, nel Misericordioso,</a:t>
            </a:r>
            <a:endParaRPr lang="it-IT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it-IT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218. che ti vede quando ti alzi [per l'orazione],</a:t>
            </a:r>
            <a:endParaRPr lang="it-IT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it-IT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219. e [vede] i tuoi movimenti tra coloro che si prosternano.</a:t>
            </a:r>
            <a:endParaRPr lang="it-IT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it-IT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220. In verità Egli è Colui che tutto ascolta e conosce.</a:t>
            </a:r>
            <a:endParaRPr lang="it-IT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it-IT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221. [Volete che]vi indichi quelli sui quali scendono i diavoli?</a:t>
            </a:r>
            <a:endParaRPr lang="it-IT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it-IT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222. Scendono su ogni mentitore peccaminoso.</a:t>
            </a:r>
            <a:endParaRPr lang="it-IT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it-IT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223. Tendono l'orecchio, ma la maggior parte di loro sono bugiardi.</a:t>
            </a:r>
            <a:endParaRPr lang="it-IT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it-IT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224. </a:t>
            </a:r>
            <a:r>
              <a:rPr lang="it-IT" sz="1800" u="sng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 quanto ai poeti, sono i traviati che li seguono...</a:t>
            </a:r>
            <a:endParaRPr lang="it-IT" sz="1200" u="sng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it-IT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225. Non vedi come errano in ogni valle,</a:t>
            </a:r>
            <a:endParaRPr lang="it-IT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it-IT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226. e dicono cose che non fanno?</a:t>
            </a:r>
            <a:endParaRPr lang="it-IT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397916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133C774-80A7-49C2-A31E-91D7B505D5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poesia preislamica: </a:t>
            </a:r>
            <a:r>
              <a:rPr lang="it-IT" dirty="0" err="1"/>
              <a:t>generalitA’</a:t>
            </a:r>
            <a:br>
              <a:rPr lang="it-IT" dirty="0"/>
            </a:br>
            <a:endParaRPr lang="it-IT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53CEEDF9-7810-4E4D-A2AE-0DB403E5C9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it-IT" dirty="0"/>
              <a:t>Composizione (composizione su canovaccio «mentale», o «griglia di formule fisse», Amaldi, p.16)</a:t>
            </a:r>
          </a:p>
          <a:p>
            <a:pPr marL="457200" indent="-457200">
              <a:buFont typeface="+mj-lt"/>
              <a:buAutoNum type="arabicPeriod"/>
            </a:pPr>
            <a:r>
              <a:rPr lang="it-IT" dirty="0"/>
              <a:t>Ricezione  (recitazione orale)</a:t>
            </a:r>
          </a:p>
          <a:p>
            <a:pPr marL="457200" indent="-457200">
              <a:buFont typeface="+mj-lt"/>
              <a:buAutoNum type="arabicPeriod"/>
            </a:pPr>
            <a:r>
              <a:rPr lang="it-IT" dirty="0"/>
              <a:t>Trasmissione:  presenza del R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ĀWĪ (dalla radice RWY)</a:t>
            </a:r>
            <a:endParaRPr lang="it-IT" dirty="0"/>
          </a:p>
          <a:p>
            <a:pPr marL="457200" indent="-457200">
              <a:buFont typeface="+mj-lt"/>
              <a:buAutoNum type="arabicPeriod"/>
            </a:pPr>
            <a:r>
              <a:rPr lang="it-IT" dirty="0"/>
              <a:t>Filologia e teorie sul  plagio</a:t>
            </a:r>
          </a:p>
          <a:p>
            <a:pPr marL="457200" indent="-457200">
              <a:buFont typeface="+mj-lt"/>
              <a:buAutoNum type="arabicPeriod"/>
            </a:pPr>
            <a:r>
              <a:rPr lang="it-IT" dirty="0"/>
              <a:t>Tematiche e registri principali:  </a:t>
            </a:r>
          </a:p>
          <a:p>
            <a:pPr marL="0" indent="0">
              <a:buNone/>
            </a:pPr>
            <a:r>
              <a:rPr lang="it-IT" dirty="0"/>
              <a:t>tono elegiaco, dimensione del tempo che incontra lo spazio nel «tropo» dei resti (A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Ṭ</a:t>
            </a:r>
            <a:r>
              <a:rPr lang="it-IT" dirty="0"/>
              <a:t>L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Ā</a:t>
            </a:r>
            <a:r>
              <a:rPr lang="it-IT" dirty="0"/>
              <a:t>L), vita del tempo nella sua dimensione nomade, importanza della tribù, virtù beduine.</a:t>
            </a:r>
          </a:p>
          <a:p>
            <a:pPr marL="457200" indent="-457200">
              <a:buFont typeface="+mj-lt"/>
              <a:buAutoNum type="arabicPeriod"/>
            </a:pP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26984850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4">
            <a:extLst>
              <a:ext uri="{FF2B5EF4-FFF2-40B4-BE49-F238E27FC236}">
                <a16:creationId xmlns:a16="http://schemas.microsoft.com/office/drawing/2014/main" id="{E8CFF35A-5BBD-406E-917F-D7610D3163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z="4400" dirty="0">
                <a:solidFill>
                  <a:schemeClr val="accent2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 «poeti briganti» </a:t>
            </a:r>
            <a:r>
              <a:rPr lang="it-IT" sz="4400" i="1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ṣu‘lūk</a:t>
            </a:r>
            <a:r>
              <a:rPr lang="it-IT" sz="4400" i="1" dirty="0">
                <a:solidFill>
                  <a:schemeClr val="accent2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4400" i="1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ṣa‘ālīk</a:t>
            </a:r>
            <a:r>
              <a:rPr lang="it-IT" sz="4400" dirty="0">
                <a:solidFill>
                  <a:schemeClr val="accent2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19FB19E2-75C0-4FB2-9561-44AEC12CE5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algn="just">
              <a:buFont typeface="Arial" panose="020B0604020202020204" pitchFamily="34" charset="0"/>
              <a:buChar char="•"/>
            </a:pPr>
            <a:r>
              <a:rPr lang="it-IT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Ṯābit</a:t>
            </a:r>
            <a:r>
              <a:rPr lang="it-IT" sz="3200" b="1" dirty="0">
                <a:latin typeface="Calibri" panose="020F0502020204030204" pitchFamily="34" charset="0"/>
                <a:cs typeface="Calibri" panose="020F0502020204030204" pitchFamily="34" charset="0"/>
              </a:rPr>
              <a:t> ‘</a:t>
            </a:r>
            <a:r>
              <a:rPr lang="it-IT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Amr</a:t>
            </a:r>
            <a:r>
              <a:rPr lang="it-IT" sz="3200" b="1" dirty="0">
                <a:latin typeface="Calibri" panose="020F0502020204030204" pitchFamily="34" charset="0"/>
                <a:cs typeface="Calibri" panose="020F0502020204030204" pitchFamily="34" charset="0"/>
              </a:rPr>
              <a:t> Ibn </a:t>
            </a:r>
            <a:r>
              <a:rPr lang="it-IT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Mālik</a:t>
            </a:r>
            <a:r>
              <a:rPr lang="it-IT" sz="3200" dirty="0">
                <a:latin typeface="Calibri" panose="020F0502020204030204" pitchFamily="34" charset="0"/>
                <a:cs typeface="Calibri" panose="020F0502020204030204" pitchFamily="34" charset="0"/>
              </a:rPr>
              <a:t> noto come </a:t>
            </a:r>
            <a:r>
              <a:rPr lang="it-IT" sz="3200" b="1" i="1" dirty="0" err="1">
                <a:latin typeface="Calibri" panose="020F0502020204030204" pitchFamily="34" charset="0"/>
                <a:cs typeface="Calibri" panose="020F0502020204030204" pitchFamily="34" charset="0"/>
              </a:rPr>
              <a:t>aš-Šanfarā</a:t>
            </a:r>
            <a:r>
              <a:rPr lang="it-IT" sz="3200" b="1" i="1" dirty="0">
                <a:latin typeface="Calibri" panose="020F0502020204030204" pitchFamily="34" charset="0"/>
                <a:cs typeface="Calibri" panose="020F0502020204030204" pitchFamily="34" charset="0"/>
              </a:rPr>
              <a:t>, «</a:t>
            </a:r>
            <a:r>
              <a:rPr lang="it-IT" sz="3200" dirty="0">
                <a:latin typeface="Calibri" panose="020F0502020204030204" pitchFamily="34" charset="0"/>
                <a:cs typeface="Calibri" panose="020F0502020204030204" pitchFamily="34" charset="0"/>
              </a:rPr>
              <a:t>dalle grosse labbra» (VI secolo)</a:t>
            </a:r>
          </a:p>
          <a:p>
            <a:pPr lvl="0" algn="just">
              <a:buFont typeface="Arial" panose="020B0604020202020204" pitchFamily="34" charset="0"/>
              <a:buChar char="•"/>
            </a:pPr>
            <a:endParaRPr lang="it-IT" sz="3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 algn="just">
              <a:buFont typeface="Arial" panose="020B0604020202020204" pitchFamily="34" charset="0"/>
              <a:buChar char="•"/>
            </a:pPr>
            <a:r>
              <a:rPr lang="it-IT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Ṯābit</a:t>
            </a:r>
            <a:r>
              <a:rPr lang="it-IT" sz="3200" b="1" dirty="0">
                <a:latin typeface="Calibri" panose="020F0502020204030204" pitchFamily="34" charset="0"/>
                <a:cs typeface="Calibri" panose="020F0502020204030204" pitchFamily="34" charset="0"/>
              </a:rPr>
              <a:t> Ibn </a:t>
            </a:r>
            <a:r>
              <a:rPr lang="it-IT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Ğābir</a:t>
            </a:r>
            <a:r>
              <a:rPr lang="it-IT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3200" dirty="0">
                <a:latin typeface="Calibri" panose="020F0502020204030204" pitchFamily="34" charset="0"/>
                <a:cs typeface="Calibri" panose="020F0502020204030204" pitchFamily="34" charset="0"/>
              </a:rPr>
              <a:t>detto </a:t>
            </a:r>
            <a:r>
              <a:rPr lang="it-IT" sz="3200" b="1" i="1" dirty="0" err="1">
                <a:latin typeface="Calibri" panose="020F0502020204030204" pitchFamily="34" charset="0"/>
                <a:cs typeface="Calibri" panose="020F0502020204030204" pitchFamily="34" charset="0"/>
              </a:rPr>
              <a:t>Ta’abbaṭa</a:t>
            </a:r>
            <a:r>
              <a:rPr lang="it-IT" sz="3200" b="1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3200" b="1" i="1" dirty="0" err="1">
                <a:latin typeface="Calibri" panose="020F0502020204030204" pitchFamily="34" charset="0"/>
                <a:cs typeface="Calibri" panose="020F0502020204030204" pitchFamily="34" charset="0"/>
              </a:rPr>
              <a:t>Šarran</a:t>
            </a:r>
            <a:r>
              <a:rPr lang="it-IT" sz="3200" dirty="0">
                <a:latin typeface="Calibri" panose="020F0502020204030204" pitchFamily="34" charset="0"/>
                <a:cs typeface="Calibri" panose="020F0502020204030204" pitchFamily="34" charset="0"/>
              </a:rPr>
              <a:t>, letteralmente “che porta un male sotto braccio” (VI secolo) </a:t>
            </a:r>
          </a:p>
          <a:p>
            <a:pPr lvl="0" algn="just">
              <a:buFont typeface="Arial" panose="020B0604020202020204" pitchFamily="34" charset="0"/>
              <a:buChar char="•"/>
            </a:pPr>
            <a:endParaRPr lang="it-IT" sz="3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 algn="just">
              <a:buFont typeface="Arial" panose="020B0604020202020204" pitchFamily="34" charset="0"/>
              <a:buChar char="•"/>
            </a:pPr>
            <a:r>
              <a:rPr lang="it-IT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3200" b="1" dirty="0">
                <a:latin typeface="Calibri" panose="020F0502020204030204" pitchFamily="34" charset="0"/>
                <a:cs typeface="Calibri" panose="020F0502020204030204" pitchFamily="34" charset="0"/>
              </a:rPr>
              <a:t>‘</a:t>
            </a:r>
            <a:r>
              <a:rPr lang="it-IT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Urwa</a:t>
            </a:r>
            <a:r>
              <a:rPr lang="it-IT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ibn</a:t>
            </a:r>
            <a:r>
              <a:rPr lang="it-IT" sz="3200" b="1" dirty="0">
                <a:latin typeface="Calibri" panose="020F0502020204030204" pitchFamily="34" charset="0"/>
                <a:cs typeface="Calibri" panose="020F0502020204030204" pitchFamily="34" charset="0"/>
              </a:rPr>
              <a:t> al-</a:t>
            </a:r>
            <a:r>
              <a:rPr lang="it-IT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Ward</a:t>
            </a:r>
            <a:r>
              <a:rPr lang="it-IT" sz="3200" dirty="0">
                <a:latin typeface="Calibri" panose="020F0502020204030204" pitchFamily="34" charset="0"/>
                <a:cs typeface="Calibri" panose="020F0502020204030204" pitchFamily="34" charset="0"/>
              </a:rPr>
              <a:t> (metà VI secolo)</a:t>
            </a:r>
          </a:p>
          <a:p>
            <a:pPr>
              <a:buFont typeface="Arial" panose="020B0604020202020204" pitchFamily="34" charset="0"/>
              <a:buChar char="•"/>
            </a:pP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75417713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A1D48B1-F2C5-4794-9125-E6B667CC9B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La «QASIDA» (ode)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AA7EF214-96B9-4D44-9FCD-BE6A3230CF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it-IT" dirty="0"/>
              <a:t>Struttura	</a:t>
            </a:r>
          </a:p>
          <a:p>
            <a:r>
              <a:rPr lang="it-IT" dirty="0"/>
              <a:t>ODE politematica in versi. Ciascuno suddiviso in due emistichi, 	i versi sono terminanti con la stessa rima. IBN QUTAYBA (IX sec) la classifica come segue:</a:t>
            </a:r>
          </a:p>
          <a:p>
            <a:endParaRPr lang="it-IT" dirty="0"/>
          </a:p>
          <a:p>
            <a:r>
              <a:rPr lang="it-IT" dirty="0"/>
              <a:t>TEMI O PARTI																						NA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Ṣ</a:t>
            </a:r>
            <a:r>
              <a:rPr lang="it-IT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Ī</a:t>
            </a:r>
            <a:r>
              <a:rPr lang="it-IT" dirty="0"/>
              <a:t>B, preludio</a:t>
            </a:r>
          </a:p>
          <a:p>
            <a:pPr lvl="8"/>
            <a:endParaRPr lang="it-IT" dirty="0"/>
          </a:p>
          <a:p>
            <a:pPr lvl="8"/>
            <a:r>
              <a:rPr lang="it-IT" dirty="0"/>
              <a:t>                            </a:t>
            </a:r>
            <a:r>
              <a:rPr lang="it-IT" sz="2200" dirty="0"/>
              <a:t>RA</a:t>
            </a:r>
            <a:r>
              <a:rPr lang="it-IT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ḤĪ</a:t>
            </a:r>
            <a:r>
              <a:rPr lang="it-IT" sz="2200" dirty="0"/>
              <a:t>L, descrizione della cavalcatura</a:t>
            </a:r>
          </a:p>
          <a:p>
            <a:pPr lvl="8"/>
            <a:endParaRPr lang="it-IT" dirty="0"/>
          </a:p>
          <a:p>
            <a:pPr lvl="8"/>
            <a:r>
              <a:rPr lang="it-IT" dirty="0"/>
              <a:t>      											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</a:t>
            </a: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GHARAD</a:t>
            </a:r>
            <a:endParaRPr lang="it-IT" sz="2000" dirty="0"/>
          </a:p>
        </p:txBody>
      </p:sp>
      <p:cxnSp>
        <p:nvCxnSpPr>
          <p:cNvPr id="5" name="Connettore a gomito 4">
            <a:extLst>
              <a:ext uri="{FF2B5EF4-FFF2-40B4-BE49-F238E27FC236}">
                <a16:creationId xmlns:a16="http://schemas.microsoft.com/office/drawing/2014/main" id="{FF852FB6-C165-477E-AD92-D8D370B145DD}"/>
              </a:ext>
            </a:extLst>
          </p:cNvPr>
          <p:cNvCxnSpPr>
            <a:cxnSpLocks/>
          </p:cNvCxnSpPr>
          <p:nvPr/>
        </p:nvCxnSpPr>
        <p:spPr>
          <a:xfrm>
            <a:off x="2840854" y="4113662"/>
            <a:ext cx="862614" cy="545561"/>
          </a:xfrm>
          <a:prstGeom prst="bent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Connettore a gomito 5">
            <a:extLst>
              <a:ext uri="{FF2B5EF4-FFF2-40B4-BE49-F238E27FC236}">
                <a16:creationId xmlns:a16="http://schemas.microsoft.com/office/drawing/2014/main" id="{4E3AE6FF-EDAD-4019-B0D0-CD94FA9BE78C}"/>
              </a:ext>
            </a:extLst>
          </p:cNvPr>
          <p:cNvCxnSpPr/>
          <p:nvPr/>
        </p:nvCxnSpPr>
        <p:spPr>
          <a:xfrm>
            <a:off x="2469472" y="4535472"/>
            <a:ext cx="1233996" cy="583707"/>
          </a:xfrm>
          <a:prstGeom prst="bentConnector3">
            <a:avLst>
              <a:gd name="adj1" fmla="val 1079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nettore a gomito 7">
            <a:extLst>
              <a:ext uri="{FF2B5EF4-FFF2-40B4-BE49-F238E27FC236}">
                <a16:creationId xmlns:a16="http://schemas.microsoft.com/office/drawing/2014/main" id="{1ADE943C-AB6C-4701-AFBA-8694E156E004}"/>
              </a:ext>
            </a:extLst>
          </p:cNvPr>
          <p:cNvCxnSpPr>
            <a:cxnSpLocks/>
          </p:cNvCxnSpPr>
          <p:nvPr/>
        </p:nvCxnSpPr>
        <p:spPr>
          <a:xfrm>
            <a:off x="2469472" y="5515097"/>
            <a:ext cx="2848252" cy="374461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Freccia a destra 16">
            <a:extLst>
              <a:ext uri="{FF2B5EF4-FFF2-40B4-BE49-F238E27FC236}">
                <a16:creationId xmlns:a16="http://schemas.microsoft.com/office/drawing/2014/main" id="{57EACE24-109B-40AA-83D6-E8E108DC3DCF}"/>
              </a:ext>
            </a:extLst>
          </p:cNvPr>
          <p:cNvSpPr/>
          <p:nvPr/>
        </p:nvSpPr>
        <p:spPr>
          <a:xfrm>
            <a:off x="7346268" y="5250607"/>
            <a:ext cx="1038687" cy="42879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9" name="Freccia a destra 18">
            <a:extLst>
              <a:ext uri="{FF2B5EF4-FFF2-40B4-BE49-F238E27FC236}">
                <a16:creationId xmlns:a16="http://schemas.microsoft.com/office/drawing/2014/main" id="{499EFF44-B03F-4B90-B9F0-1DA4B2761670}"/>
              </a:ext>
            </a:extLst>
          </p:cNvPr>
          <p:cNvSpPr/>
          <p:nvPr/>
        </p:nvSpPr>
        <p:spPr>
          <a:xfrm>
            <a:off x="7346268" y="5675163"/>
            <a:ext cx="1038687" cy="42879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1" name="Freccia a destra 20">
            <a:extLst>
              <a:ext uri="{FF2B5EF4-FFF2-40B4-BE49-F238E27FC236}">
                <a16:creationId xmlns:a16="http://schemas.microsoft.com/office/drawing/2014/main" id="{25CE333F-A95B-45FC-A256-DF4B46B6E6E7}"/>
              </a:ext>
            </a:extLst>
          </p:cNvPr>
          <p:cNvSpPr/>
          <p:nvPr/>
        </p:nvSpPr>
        <p:spPr>
          <a:xfrm>
            <a:off x="7346268" y="6134277"/>
            <a:ext cx="1038687" cy="42879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3D2A5553-6AF5-4C0D-98AE-194D0F16552E}"/>
              </a:ext>
            </a:extLst>
          </p:cNvPr>
          <p:cNvSpPr/>
          <p:nvPr/>
        </p:nvSpPr>
        <p:spPr>
          <a:xfrm>
            <a:off x="8584707" y="4679858"/>
            <a:ext cx="3144915" cy="22120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it-IT" dirty="0">
                <a:latin typeface="Calibri" panose="020F0502020204030204" pitchFamily="34" charset="0"/>
                <a:cs typeface="Calibri" panose="020F0502020204030204" pitchFamily="34" charset="0"/>
              </a:rPr>
              <a:t>-panegirico (</a:t>
            </a:r>
            <a:r>
              <a:rPr lang="it-IT" i="1" u="sng" dirty="0" err="1">
                <a:latin typeface="Calibri" panose="020F0502020204030204" pitchFamily="34" charset="0"/>
                <a:cs typeface="Calibri" panose="020F0502020204030204" pitchFamily="34" charset="0"/>
              </a:rPr>
              <a:t>madīḥ</a:t>
            </a:r>
            <a:r>
              <a:rPr lang="it-IT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it-IT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dirty="0">
                <a:latin typeface="Calibri" panose="020F0502020204030204" pitchFamily="34" charset="0"/>
                <a:cs typeface="Calibri" panose="020F0502020204030204" pitchFamily="34" charset="0"/>
              </a:rPr>
              <a:t>indirizzato a un gruppo (tribù, clan) o a un personaggio</a:t>
            </a:r>
          </a:p>
          <a:p>
            <a:pPr marL="285750" indent="-285750" algn="just">
              <a:buFontTx/>
              <a:buChar char="-"/>
            </a:pPr>
            <a:r>
              <a:rPr lang="it-IT" dirty="0">
                <a:latin typeface="Calibri" panose="020F0502020204030204" pitchFamily="34" charset="0"/>
                <a:cs typeface="Calibri" panose="020F0502020204030204" pitchFamily="34" charset="0"/>
              </a:rPr>
              <a:t>l’invettiva (</a:t>
            </a:r>
            <a:r>
              <a:rPr lang="it-IT" i="1" u="sng" dirty="0" err="1">
                <a:latin typeface="Calibri" panose="020F0502020204030204" pitchFamily="34" charset="0"/>
                <a:cs typeface="Calibri" panose="020F0502020204030204" pitchFamily="34" charset="0"/>
              </a:rPr>
              <a:t>hiğā</a:t>
            </a:r>
            <a:r>
              <a:rPr lang="it-IT" i="1" dirty="0">
                <a:latin typeface="Calibri" panose="020F0502020204030204" pitchFamily="34" charset="0"/>
                <a:cs typeface="Calibri" panose="020F0502020204030204" pitchFamily="34" charset="0"/>
              </a:rPr>
              <a:t>’</a:t>
            </a:r>
            <a:r>
              <a:rPr lang="it-IT" dirty="0">
                <a:latin typeface="Calibri" panose="020F0502020204030204" pitchFamily="34" charset="0"/>
                <a:cs typeface="Calibri" panose="020F0502020204030204" pitchFamily="34" charset="0"/>
              </a:rPr>
              <a:t>) o l’elegia funebre (</a:t>
            </a:r>
            <a:r>
              <a:rPr lang="it-IT" i="1" u="sng" dirty="0" err="1">
                <a:latin typeface="Calibri" panose="020F0502020204030204" pitchFamily="34" charset="0"/>
                <a:cs typeface="Calibri" panose="020F0502020204030204" pitchFamily="34" charset="0"/>
              </a:rPr>
              <a:t>riṯā</a:t>
            </a:r>
            <a:r>
              <a:rPr lang="it-IT" dirty="0">
                <a:latin typeface="Calibri" panose="020F0502020204030204" pitchFamily="34" charset="0"/>
                <a:cs typeface="Calibri" panose="020F0502020204030204" pitchFamily="34" charset="0"/>
              </a:rPr>
              <a:t>).</a:t>
            </a:r>
          </a:p>
          <a:p>
            <a:pPr marL="285750" indent="-285750" algn="just">
              <a:buFontTx/>
              <a:buChar char="-"/>
            </a:pPr>
            <a:r>
              <a:rPr lang="it-IT" i="1" u="sng" dirty="0" err="1">
                <a:latin typeface="Calibri" panose="020F0502020204030204" pitchFamily="34" charset="0"/>
                <a:cs typeface="Calibri" panose="020F0502020204030204" pitchFamily="34" charset="0"/>
              </a:rPr>
              <a:t>mufāḫara</a:t>
            </a:r>
            <a:r>
              <a:rPr lang="it-IT" i="1" u="sng" dirty="0"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it-IT" i="1" u="sng" dirty="0" err="1">
                <a:latin typeface="Calibri" panose="020F0502020204030204" pitchFamily="34" charset="0"/>
                <a:cs typeface="Calibri" panose="020F0502020204030204" pitchFamily="34" charset="0"/>
              </a:rPr>
              <a:t>faḫr</a:t>
            </a:r>
            <a:r>
              <a:rPr lang="it-IT" dirty="0">
                <a:latin typeface="Calibri" panose="020F0502020204030204" pitchFamily="34" charset="0"/>
                <a:cs typeface="Calibri" panose="020F0502020204030204" pitchFamily="34" charset="0"/>
              </a:rPr>
              <a:t> (arroganza e tenzone d’onore)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65249873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BED6403-E4AB-4D29-81DA-58A8F691BF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z="4400" dirty="0">
                <a:latin typeface="Calibri" panose="020F0502020204030204" pitchFamily="34" charset="0"/>
                <a:cs typeface="Calibri" panose="020F0502020204030204" pitchFamily="34" charset="0"/>
              </a:rPr>
              <a:t>Sotto-temi della </a:t>
            </a:r>
            <a:r>
              <a:rPr lang="it-IT" sz="4400" i="1" dirty="0" err="1">
                <a:latin typeface="Calibri" panose="020F0502020204030204" pitchFamily="34" charset="0"/>
                <a:cs typeface="Calibri" panose="020F0502020204030204" pitchFamily="34" charset="0"/>
              </a:rPr>
              <a:t>qaṣīda</a:t>
            </a:r>
            <a:r>
              <a:rPr lang="it-IT" sz="4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5E032029-4890-464F-8A58-87B228BA4C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57200" indent="-457200" algn="just">
              <a:buFont typeface="+mj-lt"/>
              <a:buAutoNum type="arabicPeriod"/>
            </a:pPr>
            <a:r>
              <a:rPr lang="it-IT" sz="2600" dirty="0">
                <a:latin typeface="Calibri" panose="020F0502020204030204" pitchFamily="34" charset="0"/>
                <a:cs typeface="Calibri" panose="020F0502020204030204" pitchFamily="34" charset="0"/>
              </a:rPr>
              <a:t>Ricordo di accampamenti e degli abitanti che se ne sono allontanati attraverso l’osservazione dei suoi resti (</a:t>
            </a:r>
            <a:r>
              <a:rPr lang="it-IT" sz="2600" b="1" i="1" dirty="0" err="1">
                <a:latin typeface="Calibri" panose="020F0502020204030204" pitchFamily="34" charset="0"/>
                <a:cs typeface="Calibri" panose="020F0502020204030204" pitchFamily="34" charset="0"/>
              </a:rPr>
              <a:t>aṭlāl</a:t>
            </a:r>
            <a:r>
              <a:rPr lang="it-IT" sz="2600" dirty="0">
                <a:latin typeface="Calibri" panose="020F0502020204030204" pitchFamily="34" charset="0"/>
                <a:cs typeface="Calibri" panose="020F0502020204030204" pitchFamily="34" charset="0"/>
              </a:rPr>
              <a:t>), parte del </a:t>
            </a:r>
            <a:r>
              <a:rPr lang="it-IT" sz="2600" i="1" dirty="0" err="1">
                <a:latin typeface="Calibri" panose="020F0502020204030204" pitchFamily="34" charset="0"/>
                <a:cs typeface="Calibri" panose="020F0502020204030204" pitchFamily="34" charset="0"/>
              </a:rPr>
              <a:t>nasīb</a:t>
            </a:r>
            <a:endParaRPr lang="it-IT" sz="2600" i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 algn="just">
              <a:buFont typeface="+mj-lt"/>
              <a:buAutoNum type="arabicPeriod"/>
            </a:pPr>
            <a:r>
              <a:rPr lang="it-IT" sz="2600" b="1" i="1" dirty="0">
                <a:latin typeface="Calibri" panose="020F0502020204030204" pitchFamily="34" charset="0"/>
                <a:cs typeface="Calibri" panose="020F0502020204030204" pitchFamily="34" charset="0"/>
              </a:rPr>
              <a:t>waṣf</a:t>
            </a:r>
            <a:r>
              <a:rPr lang="it-IT" sz="2600" i="1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it-IT" sz="2600" dirty="0">
                <a:latin typeface="Calibri" panose="020F0502020204030204" pitchFamily="34" charset="0"/>
                <a:cs typeface="Calibri" panose="020F0502020204030204" pitchFamily="34" charset="0"/>
              </a:rPr>
              <a:t>la descrizione (WSF)</a:t>
            </a:r>
          </a:p>
          <a:p>
            <a:pPr lvl="1" algn="just">
              <a:buFont typeface="Arial" panose="020B0604020202020204" pitchFamily="34" charset="0"/>
              <a:buChar char="•"/>
            </a:pPr>
            <a:r>
              <a:rPr lang="it-IT" sz="2600" dirty="0">
                <a:latin typeface="Calibri" panose="020F0502020204030204" pitchFamily="34" charset="0"/>
                <a:cs typeface="Calibri" panose="020F0502020204030204" pitchFamily="34" charset="0"/>
              </a:rPr>
              <a:t> degli animali (</a:t>
            </a:r>
            <a:r>
              <a:rPr lang="it-IT" sz="2600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 </a:t>
            </a:r>
            <a:r>
              <a:rPr lang="it-IT" sz="2600" i="1" dirty="0" err="1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tradiyya</a:t>
            </a:r>
            <a:r>
              <a:rPr lang="it-IT" sz="2600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) </a:t>
            </a:r>
            <a:r>
              <a:rPr lang="it-IT" sz="2600" dirty="0">
                <a:latin typeface="Calibri" panose="020F0502020204030204" pitchFamily="34" charset="0"/>
                <a:cs typeface="Calibri" panose="020F0502020204030204" pitchFamily="34" charset="0"/>
              </a:rPr>
              <a:t>, soprattutto della cavalcatura del poeta viaggiatore (cavallo ma più spesso cammello </a:t>
            </a:r>
            <a:r>
              <a:rPr lang="it-IT" sz="2600" i="1" dirty="0">
                <a:latin typeface="Calibri" panose="020F0502020204030204" pitchFamily="34" charset="0"/>
                <a:cs typeface="Calibri" panose="020F0502020204030204" pitchFamily="34" charset="0"/>
              </a:rPr>
              <a:t>waṣf al-</a:t>
            </a:r>
            <a:r>
              <a:rPr lang="it-IT" sz="2600" i="1" dirty="0" err="1">
                <a:latin typeface="Calibri" panose="020F0502020204030204" pitchFamily="34" charset="0"/>
                <a:cs typeface="Calibri" panose="020F0502020204030204" pitchFamily="34" charset="0"/>
              </a:rPr>
              <a:t>ğamal</a:t>
            </a:r>
            <a:r>
              <a:rPr lang="it-IT" sz="2600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 lvl="1" algn="just">
              <a:buFont typeface="Arial" panose="020B0604020202020204" pitchFamily="34" charset="0"/>
              <a:buChar char="•"/>
            </a:pPr>
            <a:r>
              <a:rPr lang="it-IT" sz="2600" dirty="0">
                <a:latin typeface="Calibri" panose="020F0502020204030204" pitchFamily="34" charset="0"/>
                <a:cs typeface="Calibri" panose="020F0502020204030204" pitchFamily="34" charset="0"/>
              </a:rPr>
              <a:t>Commistione caratteri fisici e psicologici </a:t>
            </a:r>
          </a:p>
          <a:p>
            <a:pPr lvl="1" algn="just">
              <a:buFont typeface="Arial" panose="020B0604020202020204" pitchFamily="34" charset="0"/>
              <a:buChar char="•"/>
            </a:pPr>
            <a:endParaRPr lang="it-IT" sz="2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 algn="just">
              <a:buFont typeface="Arial" panose="020B0604020202020204" pitchFamily="34" charset="0"/>
              <a:buChar char="•"/>
            </a:pPr>
            <a:r>
              <a:rPr lang="it-IT" sz="2600" dirty="0">
                <a:latin typeface="Calibri" panose="020F0502020204030204" pitchFamily="34" charset="0"/>
                <a:cs typeface="Calibri" panose="020F0502020204030204" pitchFamily="34" charset="0"/>
              </a:rPr>
              <a:t>dell’ebbrezza </a:t>
            </a:r>
            <a:r>
              <a:rPr lang="it-IT" sz="2600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 </a:t>
            </a:r>
            <a:r>
              <a:rPr lang="it-IT" sz="2600" i="1" dirty="0" err="1">
                <a:latin typeface="Calibri" panose="020F0502020204030204" pitchFamily="34" charset="0"/>
                <a:cs typeface="Calibri" panose="020F0502020204030204" pitchFamily="34" charset="0"/>
              </a:rPr>
              <a:t>ḫamriyya</a:t>
            </a:r>
            <a:endParaRPr lang="it-IT" sz="2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 algn="just">
              <a:buFont typeface="+mj-lt"/>
              <a:buAutoNum type="arabicPeriod"/>
            </a:pPr>
            <a:endParaRPr lang="it-IT" dirty="0"/>
          </a:p>
          <a:p>
            <a:pPr marL="457200" indent="-457200" algn="just">
              <a:buFont typeface="+mj-lt"/>
              <a:buAutoNum type="arabicPeriod"/>
            </a:pP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5502513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6332BCE-D102-490E-82B3-1AEE13141E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3208" y="549275"/>
            <a:ext cx="9720072" cy="1499616"/>
          </a:xfrm>
        </p:spPr>
        <p:txBody>
          <a:bodyPr>
            <a:normAutofit/>
          </a:bodyPr>
          <a:lstStyle/>
          <a:p>
            <a:r>
              <a:rPr lang="it-IT" sz="4400" dirty="0">
                <a:latin typeface="Tw Cen MT Condensed" panose="020B0606020104020203" pitchFamily="34" charset="0"/>
                <a:cs typeface="Calibri" panose="020F0502020204030204" pitchFamily="34" charset="0"/>
              </a:rPr>
              <a:t>La lingua araba oggi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797F53F3-F443-4CD3-8339-E49195D8F7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9218" y="1700325"/>
            <a:ext cx="5850385" cy="4023360"/>
          </a:xfrm>
        </p:spPr>
        <p:txBody>
          <a:bodyPr>
            <a:normAutofit fontScale="85000" lnSpcReduction="20000"/>
          </a:bodyPr>
          <a:lstStyle/>
          <a:p>
            <a:pPr lvl="0" algn="just">
              <a:buFont typeface="Wingdings" panose="05000000000000000000" pitchFamily="2" charset="2"/>
              <a:buChar char="Ø"/>
            </a:pPr>
            <a:r>
              <a:rPr lang="it-IT" b="1" dirty="0">
                <a:latin typeface="Calibri" panose="020F0502020204030204" pitchFamily="34" charset="0"/>
                <a:cs typeface="Calibri" panose="020F0502020204030204" pitchFamily="34" charset="0"/>
              </a:rPr>
              <a:t>Oltre 200 milioni di parlanti </a:t>
            </a:r>
            <a:r>
              <a:rPr lang="it-IT" dirty="0">
                <a:latin typeface="Calibri" panose="020F0502020204030204" pitchFamily="34" charset="0"/>
                <a:cs typeface="Calibri" panose="020F0502020204030204" pitchFamily="34" charset="0"/>
              </a:rPr>
              <a:t>(quinta lingua più parlata al mondo)</a:t>
            </a:r>
          </a:p>
          <a:p>
            <a:pPr lvl="0" algn="just">
              <a:buFont typeface="Wingdings" panose="05000000000000000000" pitchFamily="2" charset="2"/>
              <a:buChar char="Ø"/>
            </a:pPr>
            <a:endParaRPr lang="it-IT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buFont typeface="Wingdings" panose="05000000000000000000" pitchFamily="2" charset="2"/>
              <a:buChar char="Ø"/>
            </a:pPr>
            <a:r>
              <a:rPr lang="it-IT" b="1" dirty="0">
                <a:latin typeface="Calibri" panose="020F0502020204030204" pitchFamily="34" charset="0"/>
                <a:cs typeface="Calibri" panose="020F0502020204030204" pitchFamily="34" charset="0"/>
              </a:rPr>
              <a:t>Lingua ufficiale della Lega Araba </a:t>
            </a:r>
            <a:r>
              <a:rPr lang="it-IT" dirty="0"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it-IT" i="1" dirty="0" err="1">
                <a:latin typeface="Calibri" panose="020F0502020204030204" pitchFamily="34" charset="0"/>
                <a:cs typeface="Calibri" panose="020F0502020204030204" pitchFamily="34" charset="0"/>
              </a:rPr>
              <a:t>ğāmi‘at</a:t>
            </a:r>
            <a:r>
              <a:rPr lang="it-IT" i="1" dirty="0">
                <a:latin typeface="Calibri" panose="020F0502020204030204" pitchFamily="34" charset="0"/>
                <a:cs typeface="Calibri" panose="020F0502020204030204" pitchFamily="34" charset="0"/>
              </a:rPr>
              <a:t> al-</a:t>
            </a:r>
            <a:r>
              <a:rPr lang="it-IT" i="1" dirty="0" err="1">
                <a:latin typeface="Calibri" panose="020F0502020204030204" pitchFamily="34" charset="0"/>
                <a:cs typeface="Calibri" panose="020F0502020204030204" pitchFamily="34" charset="0"/>
              </a:rPr>
              <a:t>duwal</a:t>
            </a:r>
            <a:r>
              <a:rPr lang="it-IT" i="1" dirty="0">
                <a:latin typeface="Calibri" panose="020F0502020204030204" pitchFamily="34" charset="0"/>
                <a:cs typeface="Calibri" panose="020F0502020204030204" pitchFamily="34" charset="0"/>
              </a:rPr>
              <a:t> al- ‘</a:t>
            </a:r>
            <a:r>
              <a:rPr lang="it-IT" i="1" dirty="0" err="1">
                <a:latin typeface="Calibri" panose="020F0502020204030204" pitchFamily="34" charset="0"/>
                <a:cs typeface="Calibri" panose="020F0502020204030204" pitchFamily="34" charset="0"/>
              </a:rPr>
              <a:t>arabiyya</a:t>
            </a:r>
            <a:r>
              <a:rPr lang="it-IT" dirty="0">
                <a:latin typeface="Calibri" panose="020F0502020204030204" pitchFamily="34" charset="0"/>
                <a:cs typeface="Calibri" panose="020F0502020204030204" pitchFamily="34" charset="0"/>
              </a:rPr>
              <a:t>, 1945)</a:t>
            </a:r>
          </a:p>
          <a:p>
            <a:pPr algn="just">
              <a:buFont typeface="Wingdings" panose="05000000000000000000" pitchFamily="2" charset="2"/>
              <a:buChar char="Ø"/>
            </a:pPr>
            <a:endParaRPr lang="it-IT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 algn="just">
              <a:buFont typeface="Wingdings" panose="05000000000000000000" pitchFamily="2" charset="2"/>
              <a:buChar char="Ø"/>
            </a:pPr>
            <a:r>
              <a:rPr lang="it-IT" b="1" dirty="0">
                <a:latin typeface="Calibri" panose="020F0502020204030204" pitchFamily="34" charset="0"/>
                <a:cs typeface="Calibri" panose="020F0502020204030204" pitchFamily="34" charset="0"/>
              </a:rPr>
              <a:t>Lingua di comunicazione in Senegal, Mauritania e Chad</a:t>
            </a:r>
            <a:r>
              <a:rPr lang="it-IT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lvl="0" indent="0" algn="just">
              <a:buNone/>
            </a:pPr>
            <a:endParaRPr lang="it-IT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 algn="just">
              <a:buFont typeface="Wingdings" panose="05000000000000000000" pitchFamily="2" charset="2"/>
              <a:buChar char="Ø"/>
            </a:pPr>
            <a:r>
              <a:rPr lang="it-IT" b="1" dirty="0">
                <a:latin typeface="Calibri" panose="020F0502020204030204" pitchFamily="34" charset="0"/>
                <a:cs typeface="Calibri" panose="020F0502020204030204" pitchFamily="34" charset="0"/>
              </a:rPr>
              <a:t>Lingua canonica dell’Islam in paesi musulmani non arabofoni</a:t>
            </a:r>
            <a:r>
              <a:rPr lang="it-IT" dirty="0">
                <a:latin typeface="Calibri" panose="020F0502020204030204" pitchFamily="34" charset="0"/>
                <a:cs typeface="Calibri" panose="020F0502020204030204" pitchFamily="34" charset="0"/>
              </a:rPr>
              <a:t>: Pakistan, Bangladesh, Malesia, Afghanistan, Indonesia e per minoranze consistenti in Tagikistan, India, Filippine, Cina, Francia, Gran Bretagna e USA.</a:t>
            </a:r>
          </a:p>
          <a:p>
            <a:pPr lvl="0" algn="just">
              <a:buFont typeface="Wingdings" panose="05000000000000000000" pitchFamily="2" charset="2"/>
              <a:buChar char="Ø"/>
            </a:pPr>
            <a:r>
              <a:rPr lang="it-IT" b="1" dirty="0">
                <a:latin typeface="Calibri" panose="020F0502020204030204" pitchFamily="34" charset="0"/>
                <a:cs typeface="Calibri" panose="020F0502020204030204" pitchFamily="34" charset="0"/>
              </a:rPr>
              <a:t>Una delle lingue ufficiali dell’ONU</a:t>
            </a:r>
            <a:r>
              <a:rPr lang="it-IT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endParaRPr lang="it-IT" dirty="0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D83009A8-5F09-4FEE-848C-D5EA67D718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14715" y="2123828"/>
            <a:ext cx="5261910" cy="3176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264524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A48808C-37FA-4B98-9905-54865ACB12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z="4800" dirty="0" err="1"/>
              <a:t>muallaq</a:t>
            </a:r>
            <a:r>
              <a:rPr lang="it-IT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Ā</a:t>
            </a:r>
            <a:r>
              <a:rPr lang="it-IT" sz="4800" dirty="0" err="1"/>
              <a:t>t</a:t>
            </a:r>
            <a:r>
              <a:rPr lang="it-IT" sz="4800" dirty="0"/>
              <a:t> (LE «APPESE»)*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B257E877-D793-4CFA-B5D7-2D6E2C5BB93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it-IT" dirty="0"/>
              <a:t>Definizione e origine del nome  (RADICE ‘ LQ): TRADIZIONE «STORICA» E ALTRE IPOTESI</a:t>
            </a:r>
          </a:p>
          <a:p>
            <a:endParaRPr lang="it-IT" dirty="0"/>
          </a:p>
          <a:p>
            <a:pPr>
              <a:buFont typeface="Arial" panose="020B0604020202020204" pitchFamily="34" charset="0"/>
              <a:buChar char="•"/>
            </a:pPr>
            <a:r>
              <a:rPr lang="it-IT" dirty="0"/>
              <a:t>CINQUE POETI COMUNI A TUTTE LE RACCOLTE: 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it-IT" dirty="0"/>
              <a:t>IMRU-L-QAYS (m.540)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it-IT" dirty="0"/>
              <a:t>TARAFA (m.569)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it-IT" dirty="0"/>
              <a:t>AMR IBN KULTHUM (</a:t>
            </a:r>
            <a:r>
              <a:rPr lang="it-IT" dirty="0" err="1"/>
              <a:t>VIsec</a:t>
            </a:r>
            <a:r>
              <a:rPr lang="it-IT" dirty="0"/>
              <a:t>))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it-IT" dirty="0"/>
              <a:t>HARITH IBN HILLIZA (</a:t>
            </a:r>
            <a:r>
              <a:rPr lang="it-IT" dirty="0" err="1"/>
              <a:t>VIsec</a:t>
            </a:r>
            <a:r>
              <a:rPr lang="it-IT" dirty="0"/>
              <a:t>)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it-IT" dirty="0"/>
              <a:t>LABID (m.661)</a:t>
            </a:r>
          </a:p>
          <a:p>
            <a:pPr lvl="8">
              <a:buFont typeface="Arial" panose="020B0604020202020204" pitchFamily="34" charset="0"/>
              <a:buChar char="•"/>
            </a:pPr>
            <a:endParaRPr lang="it-IT" dirty="0"/>
          </a:p>
          <a:p>
            <a:endParaRPr lang="it-IT" dirty="0"/>
          </a:p>
          <a:p>
            <a:pPr>
              <a:buFont typeface="Arial" panose="020B0604020202020204" pitchFamily="34" charset="0"/>
              <a:buChar char="•"/>
            </a:pPr>
            <a:r>
              <a:rPr lang="it-IT" dirty="0"/>
              <a:t>Caratteri comuni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it-IT" dirty="0"/>
              <a:t>Composizione molto codificata, cambia nei contenuti, poco nella struttura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it-IT" dirty="0"/>
              <a:t>* messe per iscritto nel settimo secolo, sono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it-IT" dirty="0"/>
              <a:t> frequentemente sospettate di essere apocrife</a:t>
            </a:r>
          </a:p>
          <a:p>
            <a:pPr lvl="1">
              <a:buFont typeface="Arial" panose="020B0604020202020204" pitchFamily="34" charset="0"/>
              <a:buChar char="•"/>
            </a:pPr>
            <a:endParaRPr lang="it-IT" dirty="0"/>
          </a:p>
          <a:p>
            <a:endParaRPr lang="it-IT" dirty="0"/>
          </a:p>
          <a:p>
            <a:endParaRPr lang="it-IT" dirty="0"/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2DC19E67-CE10-40B2-B65E-BA219D2FE6FF}"/>
              </a:ext>
            </a:extLst>
          </p:cNvPr>
          <p:cNvSpPr/>
          <p:nvPr/>
        </p:nvSpPr>
        <p:spPr>
          <a:xfrm>
            <a:off x="3355760" y="3808521"/>
            <a:ext cx="2171834" cy="110970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/>
              <a:t>1 </a:t>
            </a:r>
          </a:p>
          <a:p>
            <a:r>
              <a:rPr lang="it-IT" dirty="0"/>
              <a:t>-‘</a:t>
            </a:r>
            <a:r>
              <a:rPr lang="it-IT" dirty="0" err="1"/>
              <a:t>Antara</a:t>
            </a:r>
            <a:r>
              <a:rPr lang="it-IT" dirty="0"/>
              <a:t> al- ‘</a:t>
            </a:r>
            <a:r>
              <a:rPr lang="it-IT" dirty="0" err="1"/>
              <a:t>Absi</a:t>
            </a:r>
            <a:r>
              <a:rPr lang="it-IT" dirty="0"/>
              <a:t> (</a:t>
            </a:r>
            <a:r>
              <a:rPr lang="it-IT" dirty="0" err="1"/>
              <a:t>VIsec</a:t>
            </a:r>
            <a:r>
              <a:rPr lang="it-IT" dirty="0"/>
              <a:t>)</a:t>
            </a:r>
          </a:p>
          <a:p>
            <a:r>
              <a:rPr lang="it-IT" dirty="0"/>
              <a:t>- </a:t>
            </a:r>
            <a:r>
              <a:rPr lang="it-IT" dirty="0" err="1"/>
              <a:t>Zuhayr</a:t>
            </a:r>
            <a:r>
              <a:rPr lang="it-IT" dirty="0"/>
              <a:t> (VI sec)</a:t>
            </a:r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7A983764-17E2-450A-B84B-8836D24E8D84}"/>
              </a:ext>
            </a:extLst>
          </p:cNvPr>
          <p:cNvSpPr/>
          <p:nvPr/>
        </p:nvSpPr>
        <p:spPr>
          <a:xfrm>
            <a:off x="5980355" y="4172506"/>
            <a:ext cx="2006353" cy="110970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/>
              <a:t>2 </a:t>
            </a:r>
          </a:p>
          <a:p>
            <a:r>
              <a:rPr lang="it-IT" dirty="0"/>
              <a:t>-</a:t>
            </a:r>
            <a:r>
              <a:rPr lang="it-IT" dirty="0" err="1"/>
              <a:t>Nabigha</a:t>
            </a:r>
            <a:r>
              <a:rPr lang="it-IT" dirty="0"/>
              <a:t> al-</a:t>
            </a:r>
            <a:r>
              <a:rPr lang="it-IT" dirty="0" err="1"/>
              <a:t>Dhubyani</a:t>
            </a:r>
            <a:endParaRPr lang="it-IT" dirty="0"/>
          </a:p>
          <a:p>
            <a:r>
              <a:rPr lang="it-IT" dirty="0"/>
              <a:t>- ‘Abid Ibn al-</a:t>
            </a:r>
            <a:r>
              <a:rPr lang="it-IT" dirty="0" err="1"/>
              <a:t>Abras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80580840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BAD6588-7357-48EB-9584-F99288EC36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/>
              <a:t>Imru</a:t>
            </a:r>
            <a:r>
              <a:rPr lang="it-IT" dirty="0"/>
              <a:t>-l-</a:t>
            </a:r>
            <a:r>
              <a:rPr lang="it-IT" dirty="0" err="1"/>
              <a:t>Qays</a:t>
            </a:r>
            <a:r>
              <a:rPr lang="it-IT" dirty="0"/>
              <a:t>   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10558AEB-4F91-4FB6-A6FE-35F0FDE181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5310" y="1695635"/>
            <a:ext cx="11913832" cy="5024761"/>
          </a:xfrm>
        </p:spPr>
        <p:txBody>
          <a:bodyPr>
            <a:normAutofit fontScale="47500" lnSpcReduction="20000"/>
          </a:bodyPr>
          <a:lstStyle/>
          <a:p>
            <a:r>
              <a:rPr lang="it-IT" sz="4000" u="sng" dirty="0"/>
              <a:t>Elementi della tradizione</a:t>
            </a:r>
            <a:r>
              <a:rPr lang="it-IT" sz="4000" dirty="0"/>
              <a:t>: Principe, figlio dell’ultimo Re dei </a:t>
            </a:r>
            <a:r>
              <a:rPr lang="it-IT" sz="4000" dirty="0" err="1"/>
              <a:t>Kinda</a:t>
            </a:r>
            <a:r>
              <a:rPr lang="it-IT" sz="4000" dirty="0"/>
              <a:t>, definito anche</a:t>
            </a:r>
          </a:p>
          <a:p>
            <a:r>
              <a:rPr lang="it-IT" sz="4000" dirty="0"/>
              <a:t>«principe bandito» poiché fu bandito dalla tribù dal padre. Morto tragicamente</a:t>
            </a:r>
          </a:p>
          <a:p>
            <a:r>
              <a:rPr lang="it-IT" sz="4000" dirty="0"/>
              <a:t>Ad ‘Ankara –secondo la tradizione – tramite abito avvelenato fattogli recapitare</a:t>
            </a:r>
          </a:p>
          <a:p>
            <a:r>
              <a:rPr lang="it-IT" sz="4000" dirty="0"/>
              <a:t>Dall’imperatore Giustiniano.</a:t>
            </a:r>
          </a:p>
          <a:p>
            <a:endParaRPr lang="it-IT" sz="4000" dirty="0"/>
          </a:p>
          <a:p>
            <a:pPr marL="0" indent="0">
              <a:buNone/>
            </a:pPr>
            <a:r>
              <a:rPr lang="it-IT" sz="4000" u="sng" dirty="0"/>
              <a:t>Caratteristiche della sua </a:t>
            </a:r>
            <a:r>
              <a:rPr lang="it-IT" sz="4000" u="sng" dirty="0" err="1"/>
              <a:t>Qasida</a:t>
            </a:r>
            <a:r>
              <a:rPr lang="it-IT" sz="4000" dirty="0"/>
              <a:t>: dominata dal WASF/ contiene allusioni alla vita personale e alle conquiste amorose/</a:t>
            </a:r>
          </a:p>
          <a:p>
            <a:pPr marL="0" indent="0">
              <a:buNone/>
            </a:pPr>
            <a:r>
              <a:rPr lang="it-IT" sz="4000" dirty="0"/>
              <a:t>Ricchezza lessicale e </a:t>
            </a:r>
            <a:r>
              <a:rPr lang="it-IT" sz="4000" dirty="0" err="1"/>
              <a:t>sostantivizzazione</a:t>
            </a:r>
            <a:r>
              <a:rPr lang="it-IT" sz="4000" dirty="0"/>
              <a:t> aggettivi</a:t>
            </a:r>
          </a:p>
          <a:p>
            <a:endParaRPr lang="it-IT" sz="4000" dirty="0"/>
          </a:p>
          <a:p>
            <a:pPr marL="0" indent="0">
              <a:buNone/>
            </a:pPr>
            <a:r>
              <a:rPr lang="it-IT" sz="4000" dirty="0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Recitazione animata:</a:t>
            </a:r>
          </a:p>
          <a:p>
            <a:pPr marL="0" indent="0">
              <a:buNone/>
            </a:pPr>
            <a:r>
              <a:rPr lang="it-IT" sz="4000" dirty="0">
                <a:solidFill>
                  <a:srgbClr val="6B9F25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https://www.youtube.com/watch?v=fKeyuqfhfOo</a:t>
            </a:r>
            <a:endParaRPr lang="it-IT" sz="4000" dirty="0"/>
          </a:p>
          <a:p>
            <a:endParaRPr lang="it-IT" sz="4000" dirty="0"/>
          </a:p>
          <a:p>
            <a:pPr marL="0" indent="0">
              <a:buNone/>
            </a:pPr>
            <a:r>
              <a:rPr lang="it-IT" sz="4000" dirty="0"/>
              <a:t>in lingua araba:</a:t>
            </a:r>
          </a:p>
          <a:p>
            <a:pPr marL="0" indent="0">
              <a:buNone/>
            </a:pPr>
            <a:r>
              <a:rPr lang="it-IT" sz="4000" dirty="0">
                <a:hlinkClick r:id="rId3"/>
              </a:rPr>
              <a:t>https://www.uop.edu.jo/download/Research/members/imrualqays.pdf</a:t>
            </a:r>
            <a:endParaRPr lang="it-IT" sz="4000" dirty="0"/>
          </a:p>
          <a:p>
            <a:pPr marL="0" indent="0">
              <a:buNone/>
            </a:pPr>
            <a:endParaRPr lang="it-IT" dirty="0"/>
          </a:p>
        </p:txBody>
      </p:sp>
      <p:pic>
        <p:nvPicPr>
          <p:cNvPr id="5" name="Picture 2" descr="Flashback letterario: Imru' al Qays e le mu'allaqat - Arabpress">
            <a:extLst>
              <a:ext uri="{FF2B5EF4-FFF2-40B4-BE49-F238E27FC236}">
                <a16:creationId xmlns:a16="http://schemas.microsoft.com/office/drawing/2014/main" id="{105F1DF8-B9E4-4C9D-B2D4-6E7863ADB4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5314" y="974086"/>
            <a:ext cx="1935610" cy="2623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2067439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45DE84D-8924-4734-A827-3F4082AC8A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7230" y="257452"/>
            <a:ext cx="4156969" cy="1827380"/>
          </a:xfrm>
        </p:spPr>
        <p:txBody>
          <a:bodyPr>
            <a:normAutofit/>
          </a:bodyPr>
          <a:lstStyle/>
          <a:p>
            <a:r>
              <a:rPr lang="it-IT" sz="2800" dirty="0"/>
              <a:t>INCIPIT DELLA </a:t>
            </a:r>
            <a:br>
              <a:rPr lang="it-IT" sz="2800" dirty="0"/>
            </a:br>
            <a:r>
              <a:rPr lang="it-IT" sz="2800" dirty="0"/>
              <a:t>Mu ‘</a:t>
            </a:r>
            <a:r>
              <a:rPr lang="it-IT" sz="2800" dirty="0" err="1"/>
              <a:t>allaqa</a:t>
            </a:r>
            <a:r>
              <a:rPr lang="it-IT" sz="2800" dirty="0"/>
              <a:t> DI</a:t>
            </a:r>
            <a:br>
              <a:rPr lang="it-IT" sz="2800" dirty="0"/>
            </a:br>
            <a:r>
              <a:rPr lang="it-IT" sz="2800" dirty="0"/>
              <a:t>IMRU-L-QAYS </a:t>
            </a:r>
            <a:br>
              <a:rPr lang="it-IT" sz="2800" dirty="0"/>
            </a:br>
            <a:r>
              <a:rPr lang="it-IT" sz="2800" dirty="0"/>
              <a:t>(trad. </a:t>
            </a:r>
            <a:r>
              <a:rPr lang="it-IT" sz="2800" dirty="0" err="1"/>
              <a:t>francesca</a:t>
            </a:r>
            <a:r>
              <a:rPr lang="it-IT" sz="2800" dirty="0"/>
              <a:t> maria </a:t>
            </a:r>
            <a:r>
              <a:rPr lang="it-IT" sz="2800" dirty="0" err="1"/>
              <a:t>corrao</a:t>
            </a:r>
            <a:r>
              <a:rPr lang="it-IT" sz="2800" dirty="0"/>
              <a:t>)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B21F1D12-789C-4237-961C-3301130839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27433" y="2286000"/>
            <a:ext cx="4316768" cy="4023360"/>
          </a:xfrm>
        </p:spPr>
        <p:txBody>
          <a:bodyPr/>
          <a:lstStyle/>
          <a:p>
            <a:endParaRPr lang="it-IT" dirty="0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05093F3A-D728-463A-BA40-4956CF5C60B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240" t="13210" r="4324" b="-9782"/>
          <a:stretch/>
        </p:blipFill>
        <p:spPr>
          <a:xfrm rot="16200000">
            <a:off x="-1479686" y="-119359"/>
            <a:ext cx="9739324" cy="6779951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AA44C9D1-4492-4E6B-AE34-BD4E564FFC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2870597" y="315235"/>
            <a:ext cx="12192000" cy="6858000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045D8271-961F-4546-B3B0-1886C30009CA}"/>
              </a:ext>
            </a:extLst>
          </p:cNvPr>
          <p:cNvSpPr txBox="1"/>
          <p:nvPr/>
        </p:nvSpPr>
        <p:spPr>
          <a:xfrm>
            <a:off x="457200" y="329184"/>
            <a:ext cx="192024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800" dirty="0"/>
              <a:t>INCIPIT DELLA </a:t>
            </a:r>
            <a:br>
              <a:rPr lang="it-IT" sz="1800" dirty="0"/>
            </a:br>
            <a:r>
              <a:rPr lang="it-IT" sz="1800" dirty="0"/>
              <a:t>Mu ‘</a:t>
            </a:r>
            <a:r>
              <a:rPr lang="it-IT" sz="1800" dirty="0" err="1"/>
              <a:t>allaqa</a:t>
            </a:r>
            <a:r>
              <a:rPr lang="it-IT" sz="1800" dirty="0"/>
              <a:t> DI</a:t>
            </a:r>
            <a:br>
              <a:rPr lang="it-IT" sz="1800" dirty="0"/>
            </a:br>
            <a:r>
              <a:rPr lang="it-IT" sz="1800" dirty="0"/>
              <a:t>IMRU-L-QAYS </a:t>
            </a:r>
            <a:br>
              <a:rPr lang="it-IT" sz="1800" dirty="0"/>
            </a:br>
            <a:r>
              <a:rPr lang="it-IT" sz="1800" dirty="0"/>
              <a:t>(trad. </a:t>
            </a:r>
            <a:r>
              <a:rPr lang="it-IT" dirty="0"/>
              <a:t>F</a:t>
            </a:r>
            <a:r>
              <a:rPr lang="it-IT" sz="1800" dirty="0"/>
              <a:t>rancesca </a:t>
            </a:r>
            <a:r>
              <a:rPr lang="it-IT" dirty="0"/>
              <a:t>M</a:t>
            </a:r>
            <a:r>
              <a:rPr lang="it-IT" sz="1800" dirty="0"/>
              <a:t>aria </a:t>
            </a:r>
            <a:r>
              <a:rPr lang="it-IT" dirty="0"/>
              <a:t>C</a:t>
            </a:r>
            <a:r>
              <a:rPr lang="it-IT" sz="1800" dirty="0"/>
              <a:t>orrao)</a:t>
            </a:r>
            <a:endParaRPr lang="it-IT" dirty="0"/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CE1D2341-30BD-487D-B5C3-0D6C886E83CC}"/>
              </a:ext>
            </a:extLst>
          </p:cNvPr>
          <p:cNvSpPr txBox="1"/>
          <p:nvPr/>
        </p:nvSpPr>
        <p:spPr>
          <a:xfrm>
            <a:off x="9212446" y="-101247"/>
            <a:ext cx="215798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800" dirty="0"/>
              <a:t>INCIPIT DELLA </a:t>
            </a:r>
            <a:br>
              <a:rPr lang="it-IT" sz="1800" dirty="0"/>
            </a:br>
            <a:r>
              <a:rPr lang="it-IT" sz="1800" dirty="0"/>
              <a:t>Mu ‘</a:t>
            </a:r>
            <a:r>
              <a:rPr lang="it-IT" sz="1800" dirty="0" err="1"/>
              <a:t>allaqa</a:t>
            </a:r>
            <a:r>
              <a:rPr lang="it-IT" sz="1800" dirty="0"/>
              <a:t> DI</a:t>
            </a:r>
            <a:br>
              <a:rPr lang="it-IT" sz="1800" dirty="0"/>
            </a:br>
            <a:r>
              <a:rPr lang="it-IT" sz="1800" dirty="0"/>
              <a:t>IMRU-L-QAYS </a:t>
            </a:r>
            <a:br>
              <a:rPr lang="it-IT" sz="1800" dirty="0"/>
            </a:br>
            <a:r>
              <a:rPr lang="it-IT" sz="1800" dirty="0"/>
              <a:t>(trad. Daniela Amaldi)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52983363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B3B0927F-4348-4999-AF4F-E844913066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dirty="0"/>
              <a:t>Elementi della tradizione:</a:t>
            </a:r>
          </a:p>
          <a:p>
            <a:r>
              <a:rPr lang="it-IT" dirty="0"/>
              <a:t>Nato nella </a:t>
            </a:r>
            <a:r>
              <a:rPr lang="it-IT" i="1" dirty="0" err="1"/>
              <a:t>Jahiliyya</a:t>
            </a:r>
            <a:r>
              <a:rPr lang="it-IT" dirty="0"/>
              <a:t>, si convertì in seguito. Pare che raggiunse Medina quando il profeta era lì da 7 anni, nel 629, per portare a termine un accordo con il Profeta che portò alla conversione del poeta.</a:t>
            </a:r>
          </a:p>
          <a:p>
            <a:endParaRPr lang="it-IT" dirty="0"/>
          </a:p>
          <a:p>
            <a:r>
              <a:rPr lang="it-IT" dirty="0"/>
              <a:t>Caratteristiche della sua </a:t>
            </a:r>
            <a:r>
              <a:rPr lang="it-IT" dirty="0" err="1"/>
              <a:t>Qasida</a:t>
            </a:r>
            <a:r>
              <a:rPr lang="it-IT" dirty="0"/>
              <a:t>: l’ode è famosa per la descrizione complessa della cavalcatura </a:t>
            </a:r>
          </a:p>
          <a:p>
            <a:r>
              <a:rPr lang="it-IT" dirty="0"/>
              <a:t>Vi sono molti riferimenti ai pericoli nascosti nella vita del deserto.</a:t>
            </a:r>
          </a:p>
          <a:p>
            <a:endParaRPr lang="it-IT" dirty="0"/>
          </a:p>
        </p:txBody>
      </p:sp>
      <p:sp>
        <p:nvSpPr>
          <p:cNvPr id="4" name="Titolo 3">
            <a:extLst>
              <a:ext uri="{FF2B5EF4-FFF2-40B4-BE49-F238E27FC236}">
                <a16:creationId xmlns:a16="http://schemas.microsoft.com/office/drawing/2014/main" id="{464B8D6D-4DAB-4396-8D89-E7DC8C3274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/>
              <a:t>Labid</a:t>
            </a:r>
            <a:r>
              <a:rPr lang="it-IT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19326412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308D929-7808-452C-86CD-7949E611E7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 dirty="0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183E1D93-BA2F-4947-AE0C-31DE4936B9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-1912920" y="872044"/>
            <a:ext cx="9617476" cy="5976691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AC1E75F5-66A2-4494-8354-60C20C2226AE}"/>
              </a:ext>
            </a:extLst>
          </p:cNvPr>
          <p:cNvSpPr txBox="1"/>
          <p:nvPr/>
        </p:nvSpPr>
        <p:spPr>
          <a:xfrm>
            <a:off x="379521" y="134695"/>
            <a:ext cx="1582444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800" dirty="0"/>
              <a:t>INCIPIT DELLA </a:t>
            </a:r>
            <a:br>
              <a:rPr lang="it-IT" sz="1800" dirty="0"/>
            </a:br>
            <a:r>
              <a:rPr lang="it-IT" sz="1800" dirty="0" err="1"/>
              <a:t>Mu‘allaqa</a:t>
            </a:r>
            <a:r>
              <a:rPr lang="it-IT" sz="1800" dirty="0"/>
              <a:t> </a:t>
            </a:r>
            <a:r>
              <a:rPr lang="it-IT" dirty="0"/>
              <a:t>di</a:t>
            </a:r>
            <a:br>
              <a:rPr lang="it-IT" sz="1800" dirty="0"/>
            </a:br>
            <a:r>
              <a:rPr lang="it-IT" sz="1800" dirty="0"/>
              <a:t>IMRU-L-QAYS </a:t>
            </a:r>
            <a:br>
              <a:rPr lang="it-IT" sz="1800" dirty="0"/>
            </a:br>
            <a:r>
              <a:rPr lang="it-IT" sz="1800" dirty="0"/>
              <a:t>(trad. Daniela Amaldi)</a:t>
            </a:r>
            <a:endParaRPr lang="it-IT" dirty="0"/>
          </a:p>
        </p:txBody>
      </p:sp>
      <p:pic>
        <p:nvPicPr>
          <p:cNvPr id="14" name="Segnaposto contenuto 13">
            <a:extLst>
              <a:ext uri="{FF2B5EF4-FFF2-40B4-BE49-F238E27FC236}">
                <a16:creationId xmlns:a16="http://schemas.microsoft.com/office/drawing/2014/main" id="{4CF67D9F-200A-4EC7-A566-EB17AE4580E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 rot="5400000">
            <a:off x="3353696" y="1286236"/>
            <a:ext cx="9450101" cy="5315682"/>
          </a:xfrm>
        </p:spPr>
      </p:pic>
    </p:spTree>
    <p:extLst>
      <p:ext uri="{BB962C8B-B14F-4D97-AF65-F5344CB8AC3E}">
        <p14:creationId xmlns:p14="http://schemas.microsoft.com/office/powerpoint/2010/main" val="255190483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E996C64-BE07-4A21-8620-BC2EAD9CC0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Ṭ</a:t>
            </a:r>
            <a:r>
              <a:rPr lang="it-IT" dirty="0" err="1"/>
              <a:t>arafa</a:t>
            </a:r>
            <a:endParaRPr lang="it-IT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31FCD62D-1D86-4973-B85D-37BFD684A5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it-IT" dirty="0"/>
              <a:t>Elementi della tradizione:</a:t>
            </a:r>
          </a:p>
          <a:p>
            <a:r>
              <a:rPr lang="it-IT" dirty="0"/>
              <a:t>Nasce nella tribù dei  </a:t>
            </a:r>
            <a:r>
              <a:rPr lang="it-IT" dirty="0" err="1"/>
              <a:t>Banū</a:t>
            </a:r>
            <a:r>
              <a:rPr lang="it-IT" dirty="0"/>
              <a:t> </a:t>
            </a:r>
            <a:r>
              <a:rPr lang="it-IT" dirty="0" err="1"/>
              <a:t>Bakr</a:t>
            </a:r>
            <a:r>
              <a:rPr lang="it-IT" dirty="0"/>
              <a:t> </a:t>
            </a:r>
            <a:r>
              <a:rPr lang="it-IT" dirty="0" err="1"/>
              <a:t>ibn</a:t>
            </a:r>
            <a:r>
              <a:rPr lang="it-IT" dirty="0"/>
              <a:t> </a:t>
            </a:r>
            <a:r>
              <a:rPr lang="it-IT" dirty="0" err="1"/>
              <a:t>Wā’il</a:t>
            </a:r>
            <a:r>
              <a:rPr lang="it-IT" dirty="0"/>
              <a:t>. Orfano di padre, vive una vita dissipatrice e viene allontanato dalla tribù.  Dopo esservi stato riammesso, si distingue in battaglia. La tradizione vuole che la sua </a:t>
            </a:r>
            <a:r>
              <a:rPr lang="it-IT" dirty="0" err="1"/>
              <a:t>Qasida</a:t>
            </a:r>
            <a:r>
              <a:rPr lang="it-IT" dirty="0"/>
              <a:t> sia stata scritta in risposta al cugino </a:t>
            </a:r>
            <a:r>
              <a:rPr lang="it-IT" dirty="0" err="1"/>
              <a:t>Màlik</a:t>
            </a:r>
            <a:r>
              <a:rPr lang="it-IT" dirty="0"/>
              <a:t> che gli rinfacciò la sua vita prodiga.</a:t>
            </a:r>
          </a:p>
          <a:p>
            <a:endParaRPr lang="it-IT" dirty="0"/>
          </a:p>
          <a:p>
            <a:r>
              <a:rPr lang="it-IT" dirty="0"/>
              <a:t>Caratteristiche della sua </a:t>
            </a:r>
            <a:r>
              <a:rPr lang="it-IT" dirty="0" err="1"/>
              <a:t>Qasida</a:t>
            </a:r>
            <a:r>
              <a:rPr lang="it-IT" dirty="0"/>
              <a:t>: mu ‘</a:t>
            </a:r>
            <a:r>
              <a:rPr lang="it-IT" dirty="0" err="1"/>
              <a:t>allaqa</a:t>
            </a:r>
            <a:r>
              <a:rPr lang="it-IT" dirty="0"/>
              <a:t> in metro </a:t>
            </a:r>
            <a:r>
              <a:rPr lang="it-IT" i="1" dirty="0" err="1"/>
              <a:t>tawìl</a:t>
            </a:r>
            <a:r>
              <a:rPr lang="it-IT" dirty="0"/>
              <a:t>, l’ode è nota per l’immagine iniziale che compara i resti del campo alle tracce di tatuaggio sul dorso di una mano. Dopo il </a:t>
            </a:r>
            <a:r>
              <a:rPr lang="it-IT" dirty="0" err="1"/>
              <a:t>rahil</a:t>
            </a:r>
            <a:r>
              <a:rPr lang="it-IT" dirty="0"/>
              <a:t> (vv.11-39) prevalgono i temi dell’autocelebrazione e dell’elogio per il proprio coraggio (</a:t>
            </a:r>
            <a:r>
              <a:rPr lang="it-IT" dirty="0" err="1"/>
              <a:t>vv</a:t>
            </a:r>
            <a:r>
              <a:rPr lang="it-IT" dirty="0"/>
              <a:t>. ).</a:t>
            </a: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50148775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24128" y="585215"/>
            <a:ext cx="2509185" cy="2566357"/>
          </a:xfrm>
        </p:spPr>
        <p:txBody>
          <a:bodyPr>
            <a:normAutofit fontScale="90000"/>
          </a:bodyPr>
          <a:lstStyle/>
          <a:p>
            <a:br>
              <a:rPr lang="it-IT" sz="5400" dirty="0"/>
            </a:br>
            <a:r>
              <a:rPr lang="it-IT" sz="3100" dirty="0"/>
              <a:t>INCIPIT DELLA </a:t>
            </a:r>
            <a:br>
              <a:rPr lang="it-IT" sz="3100" dirty="0"/>
            </a:br>
            <a:r>
              <a:rPr lang="it-IT" sz="3100" dirty="0" err="1"/>
              <a:t>Mu‘allaqa</a:t>
            </a:r>
            <a:r>
              <a:rPr lang="it-IT" sz="3100" dirty="0"/>
              <a:t> di</a:t>
            </a:r>
            <a:br>
              <a:rPr lang="it-IT" sz="3100" dirty="0"/>
            </a:br>
            <a:r>
              <a:rPr lang="it-IT" sz="3100" dirty="0" err="1"/>
              <a:t>Tarafa</a:t>
            </a:r>
            <a:br>
              <a:rPr lang="it-IT" sz="3100" dirty="0"/>
            </a:br>
            <a:r>
              <a:rPr lang="it-IT" sz="3100" dirty="0"/>
              <a:t>(trad. Daniela Amaldi</a:t>
            </a:r>
            <a:r>
              <a:rPr lang="it-IT" sz="5400" dirty="0"/>
              <a:t>)</a:t>
            </a:r>
            <a:endParaRPr lang="it-IT" dirty="0"/>
          </a:p>
        </p:txBody>
      </p:sp>
      <p:pic>
        <p:nvPicPr>
          <p:cNvPr id="4" name="Segnaposto contenuto 3" descr="Tarafah copia.pdf"/>
          <p:cNvPicPr>
            <a:picLocks noGrp="1" noChangeAspect="1"/>
          </p:cNvPicPr>
          <p:nvPr>
            <p:ph idx="1"/>
          </p:nvPr>
        </p:nvPicPr>
        <mc:AlternateContent xmlns:mc="http://schemas.openxmlformats.org/markup-compatibility/2006">
          <mc:Choice xmlns="" xmlns:mv="urn:schemas-microsoft-com:mac:vml"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2893596" y="762001"/>
            <a:ext cx="6404808" cy="5364163"/>
          </a:xfr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 descr="Tarafah copia.pdf"/>
          <p:cNvPicPr>
            <a:picLocks noGrp="1" noChangeAspect="1"/>
          </p:cNvPicPr>
          <p:nvPr>
            <p:ph idx="1"/>
          </p:nvPr>
        </p:nvPicPr>
        <mc:AlternateContent xmlns:mc="http://schemas.openxmlformats.org/markup-compatibility/2006">
          <mc:Choice xmlns="" xmlns:mv="urn:schemas-microsoft-com:mac:vml"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2893596" y="1600201"/>
            <a:ext cx="6404808" cy="4525963"/>
          </a:xfr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 descr="Tarafah copia.pdf"/>
          <p:cNvPicPr>
            <a:picLocks noGrp="1" noChangeAspect="1"/>
          </p:cNvPicPr>
          <p:nvPr>
            <p:ph idx="1"/>
          </p:nvPr>
        </p:nvPicPr>
        <mc:AlternateContent xmlns:mc="http://schemas.openxmlformats.org/markup-compatibility/2006">
          <mc:Choice xmlns="" xmlns:mv="urn:schemas-microsoft-com:mac:vml"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2893596" y="1600201"/>
            <a:ext cx="6404808" cy="4525963"/>
          </a:xfr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 descr="Tarafah copia.pdf"/>
          <p:cNvPicPr>
            <a:picLocks noGrp="1" noChangeAspect="1"/>
          </p:cNvPicPr>
          <p:nvPr>
            <p:ph idx="1"/>
          </p:nvPr>
        </p:nvPicPr>
        <mc:AlternateContent xmlns:mc="http://schemas.openxmlformats.org/markup-compatibility/2006">
          <mc:Choice xmlns="" xmlns:mv="urn:schemas-microsoft-com:mac:vml"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2893596" y="1600201"/>
            <a:ext cx="6404808" cy="4525963"/>
          </a:xfr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199456" y="0"/>
            <a:ext cx="9227368" cy="1143000"/>
          </a:xfrm>
        </p:spPr>
        <p:txBody>
          <a:bodyPr>
            <a:noAutofit/>
          </a:bodyPr>
          <a:lstStyle/>
          <a:p>
            <a:r>
              <a:rPr lang="it-IT" sz="3200" dirty="0"/>
              <a:t>La penisola araba e le linee «direttrici» delle prime espansioni islamiche </a:t>
            </a: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1704" y="1165354"/>
            <a:ext cx="5913670" cy="57172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4" name="Connettore 2 3"/>
          <p:cNvCxnSpPr/>
          <p:nvPr/>
        </p:nvCxnSpPr>
        <p:spPr>
          <a:xfrm flipV="1">
            <a:off x="5159896" y="2636913"/>
            <a:ext cx="0" cy="1059733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4056510" y="3038356"/>
            <a:ext cx="493713" cy="131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9349556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 descr="Tarafah copia.pdf"/>
          <p:cNvPicPr>
            <a:picLocks noGrp="1" noChangeAspect="1"/>
          </p:cNvPicPr>
          <p:nvPr>
            <p:ph idx="1"/>
          </p:nvPr>
        </p:nvPicPr>
        <mc:AlternateContent xmlns:mc="http://schemas.openxmlformats.org/markup-compatibility/2006">
          <mc:Choice xmlns="" xmlns:mv="urn:schemas-microsoft-com:mac:vml"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2893596" y="1600201"/>
            <a:ext cx="6404808" cy="4525963"/>
          </a:xfr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tangolo 8"/>
          <p:cNvSpPr/>
          <p:nvPr/>
        </p:nvSpPr>
        <p:spPr>
          <a:xfrm>
            <a:off x="2044181" y="1552846"/>
            <a:ext cx="7200800" cy="518457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dirty="0"/>
              <a:t>Il fenomeno della </a:t>
            </a:r>
            <a:r>
              <a:rPr lang="it-IT" b="1" dirty="0"/>
              <a:t>diglossia</a:t>
            </a:r>
          </a:p>
        </p:txBody>
      </p:sp>
      <p:sp>
        <p:nvSpPr>
          <p:cNvPr id="3" name="CasellaDiTesto 2"/>
          <p:cNvSpPr txBox="1"/>
          <p:nvPr/>
        </p:nvSpPr>
        <p:spPr>
          <a:xfrm>
            <a:off x="3181816" y="1552846"/>
            <a:ext cx="5662748" cy="1477328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“</a:t>
            </a:r>
            <a:r>
              <a:rPr lang="en-US" sz="3600" i="1" dirty="0" err="1"/>
              <a:t>Fusha</a:t>
            </a:r>
            <a:r>
              <a:rPr lang="en-US" sz="3600" dirty="0"/>
              <a:t>” (</a:t>
            </a:r>
            <a:r>
              <a:rPr lang="en-US" sz="3600" dirty="0" err="1"/>
              <a:t>arabo</a:t>
            </a:r>
            <a:r>
              <a:rPr lang="en-US" sz="3600" dirty="0"/>
              <a:t> </a:t>
            </a:r>
            <a:r>
              <a:rPr lang="en-US" sz="3600" dirty="0" err="1"/>
              <a:t>classico</a:t>
            </a:r>
            <a:r>
              <a:rPr lang="en-US" sz="3600" dirty="0"/>
              <a:t> e </a:t>
            </a:r>
            <a:r>
              <a:rPr lang="en-US" sz="3600" dirty="0" err="1"/>
              <a:t>letterario</a:t>
            </a:r>
            <a:r>
              <a:rPr lang="en-US" sz="3600" dirty="0"/>
              <a:t>)  </a:t>
            </a:r>
            <a:endParaRPr lang="en-US" dirty="0"/>
          </a:p>
          <a:p>
            <a:endParaRPr lang="en-US" dirty="0"/>
          </a:p>
        </p:txBody>
      </p:sp>
      <p:sp>
        <p:nvSpPr>
          <p:cNvPr id="4" name="CasellaDiTesto 3"/>
          <p:cNvSpPr txBox="1"/>
          <p:nvPr/>
        </p:nvSpPr>
        <p:spPr>
          <a:xfrm>
            <a:off x="3036477" y="4902222"/>
            <a:ext cx="6408712" cy="1477328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600" dirty="0" err="1"/>
              <a:t>Neoarabo</a:t>
            </a:r>
            <a:r>
              <a:rPr lang="en-US" sz="3600" dirty="0"/>
              <a:t> o “</a:t>
            </a:r>
            <a:r>
              <a:rPr lang="en-US" sz="3600" dirty="0" err="1"/>
              <a:t>arabo</a:t>
            </a:r>
            <a:r>
              <a:rPr lang="en-US" sz="3600" dirty="0"/>
              <a:t> </a:t>
            </a:r>
            <a:r>
              <a:rPr lang="en-US" sz="3600" dirty="0" err="1"/>
              <a:t>dialettale</a:t>
            </a:r>
            <a:r>
              <a:rPr lang="en-US" sz="3600" dirty="0"/>
              <a:t>”</a:t>
            </a:r>
          </a:p>
          <a:p>
            <a:pPr algn="ctr"/>
            <a:r>
              <a:rPr lang="en-US" sz="3600" i="1" dirty="0"/>
              <a:t>‘</a:t>
            </a:r>
            <a:r>
              <a:rPr lang="en-US" sz="3600" i="1" dirty="0" err="1"/>
              <a:t>Ammiyya</a:t>
            </a:r>
            <a:r>
              <a:rPr lang="en-US" sz="3600" i="1" dirty="0"/>
              <a:t> </a:t>
            </a:r>
            <a:r>
              <a:rPr lang="en-US" sz="3600" dirty="0"/>
              <a:t>– </a:t>
            </a:r>
            <a:r>
              <a:rPr lang="en-US" sz="3600" i="1" dirty="0" err="1"/>
              <a:t>Darija</a:t>
            </a:r>
            <a:r>
              <a:rPr lang="en-US" sz="3600" dirty="0"/>
              <a:t> -  </a:t>
            </a:r>
            <a:r>
              <a:rPr lang="en-US" sz="3600" i="1" dirty="0" err="1"/>
              <a:t>Lahja</a:t>
            </a:r>
            <a:r>
              <a:rPr lang="en-US" sz="3600" dirty="0"/>
              <a:t> </a:t>
            </a:r>
          </a:p>
          <a:p>
            <a:endParaRPr lang="it-IT" dirty="0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8105" y="3100043"/>
            <a:ext cx="6633890" cy="1573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CasellaDiTesto 4"/>
          <p:cNvSpPr txBox="1"/>
          <p:nvPr/>
        </p:nvSpPr>
        <p:spPr>
          <a:xfrm>
            <a:off x="3431704" y="3717033"/>
            <a:ext cx="58464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MODERN STANDARD ARABIC</a:t>
            </a:r>
            <a:endParaRPr lang="it-IT" sz="3600" dirty="0"/>
          </a:p>
        </p:txBody>
      </p:sp>
      <p:sp>
        <p:nvSpPr>
          <p:cNvPr id="10" name="CasellaDiTesto 9"/>
          <p:cNvSpPr txBox="1"/>
          <p:nvPr/>
        </p:nvSpPr>
        <p:spPr>
          <a:xfrm>
            <a:off x="2349352" y="2060848"/>
            <a:ext cx="43204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/>
              <a:t>‘A</a:t>
            </a:r>
          </a:p>
          <a:p>
            <a:r>
              <a:rPr lang="it-IT" sz="2400" dirty="0"/>
              <a:t> R</a:t>
            </a:r>
          </a:p>
          <a:p>
            <a:r>
              <a:rPr lang="it-IT" dirty="0"/>
              <a:t> </a:t>
            </a:r>
            <a:r>
              <a:rPr lang="it-IT" sz="2400" dirty="0"/>
              <a:t>A</a:t>
            </a:r>
          </a:p>
          <a:p>
            <a:r>
              <a:rPr lang="it-IT" dirty="0"/>
              <a:t> </a:t>
            </a:r>
            <a:r>
              <a:rPr lang="it-IT" sz="2400" dirty="0"/>
              <a:t>B</a:t>
            </a:r>
          </a:p>
          <a:p>
            <a:r>
              <a:rPr lang="it-IT" dirty="0"/>
              <a:t> </a:t>
            </a:r>
            <a:r>
              <a:rPr lang="it-IT" sz="2400" dirty="0"/>
              <a:t>I</a:t>
            </a:r>
          </a:p>
          <a:p>
            <a:r>
              <a:rPr lang="it-IT" dirty="0"/>
              <a:t> </a:t>
            </a:r>
            <a:r>
              <a:rPr lang="it-IT" sz="2400" dirty="0"/>
              <a:t>Y</a:t>
            </a:r>
          </a:p>
          <a:p>
            <a:r>
              <a:rPr lang="it-IT" dirty="0"/>
              <a:t> </a:t>
            </a:r>
            <a:r>
              <a:rPr lang="it-IT" sz="2400" dirty="0"/>
              <a:t>Y</a:t>
            </a:r>
          </a:p>
          <a:p>
            <a:r>
              <a:rPr lang="it-IT" dirty="0"/>
              <a:t> </a:t>
            </a:r>
            <a:r>
              <a:rPr lang="it-IT" sz="2400" dirty="0"/>
              <a:t>A</a:t>
            </a:r>
          </a:p>
        </p:txBody>
      </p:sp>
    </p:spTree>
    <p:extLst>
      <p:ext uri="{BB962C8B-B14F-4D97-AF65-F5344CB8AC3E}">
        <p14:creationId xmlns:p14="http://schemas.microsoft.com/office/powerpoint/2010/main" val="50005654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dirty="0"/>
              <a:t>Cartina delle macroregioni e regioni delle «</a:t>
            </a:r>
            <a:r>
              <a:rPr lang="it-IT" dirty="0" err="1"/>
              <a:t>varieta’</a:t>
            </a:r>
            <a:r>
              <a:rPr lang="it-IT" dirty="0"/>
              <a:t> parlate» arabe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5544" y="2021391"/>
            <a:ext cx="8257239" cy="46653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126969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/>
              <a:t>Varietà</a:t>
            </a:r>
            <a:r>
              <a:rPr lang="en-US" dirty="0"/>
              <a:t> </a:t>
            </a:r>
            <a:r>
              <a:rPr lang="en-US" dirty="0" err="1"/>
              <a:t>parlate</a:t>
            </a:r>
            <a:r>
              <a:rPr lang="en-US" dirty="0"/>
              <a:t> a </a:t>
            </a:r>
            <a:r>
              <a:rPr lang="en-US" dirty="0" err="1"/>
              <a:t>confronto</a:t>
            </a:r>
            <a:r>
              <a:rPr lang="en-US" dirty="0"/>
              <a:t>:</a:t>
            </a:r>
            <a:br>
              <a:rPr lang="en-US" dirty="0"/>
            </a:br>
            <a:r>
              <a:rPr lang="en-US" dirty="0"/>
              <a:t> MODI PER DIRE…. </a:t>
            </a:r>
            <a:endParaRPr lang="it-IT" dirty="0"/>
          </a:p>
        </p:txBody>
      </p:sp>
      <p:graphicFrame>
        <p:nvGraphicFramePr>
          <p:cNvPr id="4" name="Segnaposto contenuto 3"/>
          <p:cNvGraphicFramePr>
            <a:graphicFrameLocks noGrp="1"/>
          </p:cNvGraphicFramePr>
          <p:nvPr>
            <p:ph idx="1"/>
          </p:nvPr>
        </p:nvGraphicFramePr>
        <p:xfrm>
          <a:off x="1975263" y="3068960"/>
          <a:ext cx="8229600" cy="2595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57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57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57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574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“TAVOLO”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“BOTTIGLIA”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“ADESSO”</a:t>
                      </a:r>
                      <a:endParaRPr lang="it-IT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FUSHA 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TAWILA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QARURA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AL-’AN</a:t>
                      </a:r>
                      <a:endParaRPr lang="it-IT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MAROCCO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MIDA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QER’A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DABA</a:t>
                      </a:r>
                      <a:endParaRPr lang="it-IT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TUNISIA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TAWLA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DABBUZA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TAWWA</a:t>
                      </a:r>
                      <a:endParaRPr lang="it-IT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EGITTO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TARABEZA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IZAZA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DILWA’TI </a:t>
                      </a:r>
                      <a:endParaRPr lang="it-IT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SIRIA 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TAWLE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‘ANNINE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HALLA’</a:t>
                      </a:r>
                      <a:endParaRPr lang="it-IT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IRAQ 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MEZ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BUTIL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HASSA</a:t>
                      </a:r>
                      <a:endParaRPr lang="it-IT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2515024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86271" y="70311"/>
            <a:ext cx="9720072" cy="1499616"/>
          </a:xfrm>
        </p:spPr>
        <p:txBody>
          <a:bodyPr>
            <a:normAutofit fontScale="90000"/>
          </a:bodyPr>
          <a:lstStyle/>
          <a:p>
            <a:br>
              <a:rPr lang="it-IT" dirty="0"/>
            </a:br>
            <a:br>
              <a:rPr lang="it-IT" dirty="0"/>
            </a:br>
            <a:r>
              <a:rPr lang="it-IT" dirty="0"/>
              <a:t>capire i termini arabi:</a:t>
            </a:r>
            <a:br>
              <a:rPr lang="it-IT" dirty="0"/>
            </a:br>
            <a:r>
              <a:rPr lang="it-IT" dirty="0"/>
              <a:t>Funzionamento per </a:t>
            </a:r>
            <a:r>
              <a:rPr lang="it-IT" b="1" dirty="0"/>
              <a:t>radici trilittere</a:t>
            </a:r>
          </a:p>
        </p:txBody>
      </p:sp>
      <p:sp>
        <p:nvSpPr>
          <p:cNvPr id="3" name="CasellaDiTesto 2"/>
          <p:cNvSpPr txBox="1"/>
          <p:nvPr/>
        </p:nvSpPr>
        <p:spPr>
          <a:xfrm>
            <a:off x="2423592" y="2348881"/>
            <a:ext cx="7560840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it-IT" sz="3600" dirty="0"/>
          </a:p>
          <a:p>
            <a:r>
              <a:rPr lang="it-IT" sz="3600" dirty="0"/>
              <a:t>SCRIVERE : «KATABA» </a:t>
            </a:r>
          </a:p>
          <a:p>
            <a:endParaRPr lang="it-IT" sz="3600" dirty="0"/>
          </a:p>
          <a:p>
            <a:r>
              <a:rPr lang="en-US" sz="3600" dirty="0"/>
              <a:t>ES.	√  KTB                KATIB, KITAB, 						KITABA</a:t>
            </a:r>
          </a:p>
          <a:p>
            <a:r>
              <a:rPr lang="en-US" sz="3600" dirty="0"/>
              <a:t>				MAKTAB, KUTTAB</a:t>
            </a:r>
          </a:p>
          <a:p>
            <a:pPr lvl="8"/>
            <a:r>
              <a:rPr lang="en-US" sz="3600" dirty="0"/>
              <a:t>MAKTUB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dirty="0"/>
          </a:p>
        </p:txBody>
      </p:sp>
      <p:sp>
        <p:nvSpPr>
          <p:cNvPr id="4" name="Freccia a destra 3"/>
          <p:cNvSpPr/>
          <p:nvPr/>
        </p:nvSpPr>
        <p:spPr>
          <a:xfrm>
            <a:off x="5117592" y="3541572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Cornice 4">
            <a:extLst>
              <a:ext uri="{FF2B5EF4-FFF2-40B4-BE49-F238E27FC236}">
                <a16:creationId xmlns:a16="http://schemas.microsoft.com/office/drawing/2014/main" id="{8DD9D15A-CB31-4244-AB5B-0C2F150E09DA}"/>
              </a:ext>
            </a:extLst>
          </p:cNvPr>
          <p:cNvSpPr/>
          <p:nvPr/>
        </p:nvSpPr>
        <p:spPr>
          <a:xfrm>
            <a:off x="383219" y="2162334"/>
            <a:ext cx="11425561" cy="4625355"/>
          </a:xfrm>
          <a:prstGeom prst="fra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63808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3DCA858-14B4-4A96-9FF9-BEB15274D6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Che cosa è la </a:t>
            </a:r>
            <a:r>
              <a:rPr lang="it-IT" b="1" dirty="0"/>
              <a:t>letteratura araba</a:t>
            </a:r>
            <a:r>
              <a:rPr lang="it-IT" dirty="0"/>
              <a:t>?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CE1630B6-A87A-48CE-84B6-CEC720C5A1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4128" y="2388092"/>
            <a:ext cx="9720073" cy="3921267"/>
          </a:xfrm>
        </p:spPr>
        <p:txBody>
          <a:bodyPr>
            <a:normAutofit fontScale="92500" lnSpcReduction="10000"/>
          </a:bodyPr>
          <a:lstStyle/>
          <a:p>
            <a:endParaRPr lang="it-IT" dirty="0"/>
          </a:p>
          <a:p>
            <a:pPr marL="0" indent="0">
              <a:buNone/>
            </a:pPr>
            <a:endParaRPr lang="it-IT" dirty="0"/>
          </a:p>
          <a:p>
            <a:pPr marL="0" indent="0">
              <a:buNone/>
            </a:pPr>
            <a:r>
              <a:rPr lang="it-IT" b="1" dirty="0"/>
              <a:t>Letteratura araba «classica» </a:t>
            </a:r>
            <a:r>
              <a:rPr lang="it-IT" dirty="0"/>
              <a:t>dell’epoca califfale</a:t>
            </a:r>
          </a:p>
          <a:p>
            <a:pPr lvl="1"/>
            <a:r>
              <a:rPr lang="it-IT" dirty="0"/>
              <a:t>Transregionale</a:t>
            </a:r>
          </a:p>
          <a:p>
            <a:pPr lvl="1"/>
            <a:r>
              <a:rPr lang="it-IT" dirty="0"/>
              <a:t>In lingua classica</a:t>
            </a:r>
          </a:p>
          <a:p>
            <a:pPr lvl="1"/>
            <a:endParaRPr lang="it-IT" dirty="0"/>
          </a:p>
          <a:p>
            <a:pPr marL="0" indent="0">
              <a:lnSpc>
                <a:spcPct val="100000"/>
              </a:lnSpc>
              <a:buNone/>
            </a:pPr>
            <a:r>
              <a:rPr lang="it-IT" b="1" dirty="0"/>
              <a:t>Letteratura del «periodo della decadenza» </a:t>
            </a:r>
            <a:r>
              <a:rPr lang="it-IT" dirty="0"/>
              <a:t>(periodo in cui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it-IT" dirty="0"/>
              <a:t>Tramonta il primato della lingua araba)</a:t>
            </a:r>
          </a:p>
          <a:p>
            <a:pPr marL="0" indent="0">
              <a:lnSpc>
                <a:spcPct val="100000"/>
              </a:lnSpc>
              <a:buNone/>
            </a:pPr>
            <a:endParaRPr lang="it-IT" dirty="0"/>
          </a:p>
          <a:p>
            <a:pPr marL="0" indent="0">
              <a:buNone/>
            </a:pPr>
            <a:r>
              <a:rPr lang="it-IT" b="1" dirty="0"/>
              <a:t>Letteratura araba moderna</a:t>
            </a:r>
            <a:r>
              <a:rPr lang="it-IT" dirty="0"/>
              <a:t>// ascesa delle identità nazionali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D4D467C7-9BA0-492A-A74B-2749D13846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80617" y="390108"/>
            <a:ext cx="1435686" cy="1909074"/>
          </a:xfrm>
          <a:prstGeom prst="rect">
            <a:avLst/>
          </a:prstGeom>
        </p:spPr>
      </p:pic>
      <p:pic>
        <p:nvPicPr>
          <p:cNvPr id="1026" name="Picture 2" descr="Flashback letterario: Imru' al Qays e le mu'allaqat - Arabpress">
            <a:extLst>
              <a:ext uri="{FF2B5EF4-FFF2-40B4-BE49-F238E27FC236}">
                <a16:creationId xmlns:a16="http://schemas.microsoft.com/office/drawing/2014/main" id="{F3718743-36C9-4740-BE29-398D2ECFE7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5195" y="1609340"/>
            <a:ext cx="1289297" cy="1747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295857B6-9A52-402F-82A3-6E7ECBACBE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41861" y="2388092"/>
            <a:ext cx="1714500" cy="2291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Taha Hussein - Wikipedia">
            <a:extLst>
              <a:ext uri="{FF2B5EF4-FFF2-40B4-BE49-F238E27FC236}">
                <a16:creationId xmlns:a16="http://schemas.microsoft.com/office/drawing/2014/main" id="{5F26FC69-AF10-4958-B5B7-8921197B80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7361" y="3429000"/>
            <a:ext cx="1714500" cy="22075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BF8C7306-55D7-4AA8-B645-D76A291185F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69570" y="4679287"/>
            <a:ext cx="152400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755427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360BABC-3565-4B8F-9952-2F1B394C77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Periodizzazione della letteratura araba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12630367-EC00-40ED-B62B-A550278822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532" y="2286000"/>
            <a:ext cx="12085468" cy="4390008"/>
          </a:xfrm>
        </p:spPr>
        <p:txBody>
          <a:bodyPr>
            <a:normAutofit fontScale="92500" lnSpcReduction="10000"/>
          </a:bodyPr>
          <a:lstStyle/>
          <a:p>
            <a:r>
              <a:rPr lang="it-IT" dirty="0"/>
              <a:t>V secolo			JAHILIYYA  (520cca - 622)</a:t>
            </a:r>
          </a:p>
          <a:p>
            <a:r>
              <a:rPr lang="it-IT" dirty="0"/>
              <a:t>VI secolo</a:t>
            </a:r>
          </a:p>
          <a:p>
            <a:pPr marL="0" indent="0">
              <a:buNone/>
            </a:pPr>
            <a:endParaRPr lang="it-IT" dirty="0"/>
          </a:p>
          <a:p>
            <a:pPr marL="0" indent="0">
              <a:buNone/>
            </a:pPr>
            <a:r>
              <a:rPr lang="it-IT" dirty="0"/>
              <a:t>Il califfato </a:t>
            </a:r>
            <a:r>
              <a:rPr lang="it-IT" dirty="0" err="1"/>
              <a:t>Ummayyade</a:t>
            </a:r>
            <a:r>
              <a:rPr lang="it-IT" dirty="0"/>
              <a:t>		LETTERATURA CLASSICA/CALIFFALE </a:t>
            </a:r>
            <a:r>
              <a:rPr lang="it-IT" dirty="0" err="1"/>
              <a:t>Ummayyade</a:t>
            </a:r>
            <a:r>
              <a:rPr lang="it-IT" dirty="0"/>
              <a:t> (         	750)</a:t>
            </a:r>
          </a:p>
          <a:p>
            <a:pPr marL="0" indent="0">
              <a:buNone/>
            </a:pPr>
            <a:r>
              <a:rPr lang="it-IT" dirty="0"/>
              <a:t>			</a:t>
            </a:r>
          </a:p>
          <a:p>
            <a:pPr marL="0" indent="0">
              <a:buNone/>
            </a:pPr>
            <a:r>
              <a:rPr lang="it-IT" dirty="0"/>
              <a:t>Il califfato Abbaside		LETTERATURA ABBASIDE (          	1258)</a:t>
            </a:r>
          </a:p>
          <a:p>
            <a:pPr marL="0" indent="0">
              <a:buNone/>
            </a:pPr>
            <a:endParaRPr lang="it-IT" dirty="0"/>
          </a:p>
          <a:p>
            <a:pPr marL="0" indent="0">
              <a:buNone/>
            </a:pPr>
            <a:r>
              <a:rPr lang="it-IT" dirty="0"/>
              <a:t>Regni mamelucchi e sultanato Ottomano		LETTERATURA MAMELUCCA/OTTOMANA </a:t>
            </a:r>
          </a:p>
          <a:p>
            <a:pPr marL="0" indent="0">
              <a:buNone/>
            </a:pPr>
            <a:r>
              <a:rPr lang="it-IT" dirty="0"/>
              <a:t>						(fino ad 	avvento modernità) </a:t>
            </a:r>
            <a:r>
              <a:rPr lang="ar-AE" dirty="0"/>
              <a:t>إانحطاط</a:t>
            </a:r>
            <a:r>
              <a:rPr lang="it-IT" dirty="0"/>
              <a:t> o «</a:t>
            </a:r>
            <a:r>
              <a:rPr lang="it-IT" dirty="0" err="1"/>
              <a:t>inhi</a:t>
            </a:r>
            <a:r>
              <a:rPr lang="it-IT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ṭāṭ</a:t>
            </a:r>
            <a:r>
              <a:rPr lang="it-IT" dirty="0"/>
              <a:t> decadenza»</a:t>
            </a:r>
          </a:p>
          <a:p>
            <a:r>
              <a:rPr lang="it-IT" dirty="0"/>
              <a:t>Epoca Moderna			LETTERATURA MODERNA  </a:t>
            </a:r>
            <a:r>
              <a:rPr lang="ar-AE" dirty="0"/>
              <a:t>نهضة </a:t>
            </a:r>
            <a:r>
              <a:rPr lang="it-IT" dirty="0"/>
              <a:t> </a:t>
            </a:r>
            <a:r>
              <a:rPr lang="it-IT" dirty="0" err="1"/>
              <a:t>nah</a:t>
            </a:r>
            <a:r>
              <a:rPr lang="it-IT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ḍa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it-IT" dirty="0"/>
              <a:t>(LETTERATURE NAZIONALI)</a:t>
            </a:r>
          </a:p>
        </p:txBody>
      </p:sp>
      <p:sp>
        <p:nvSpPr>
          <p:cNvPr id="4" name="Parentesi graffa chiusa 3">
            <a:extLst>
              <a:ext uri="{FF2B5EF4-FFF2-40B4-BE49-F238E27FC236}">
                <a16:creationId xmlns:a16="http://schemas.microsoft.com/office/drawing/2014/main" id="{F5644E42-C6E7-45A3-A2E3-15CCF2E0851A}"/>
              </a:ext>
            </a:extLst>
          </p:cNvPr>
          <p:cNvSpPr/>
          <p:nvPr/>
        </p:nvSpPr>
        <p:spPr>
          <a:xfrm>
            <a:off x="3154236" y="2450237"/>
            <a:ext cx="97654" cy="914400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Parentesi graffa chiusa 4">
            <a:extLst>
              <a:ext uri="{FF2B5EF4-FFF2-40B4-BE49-F238E27FC236}">
                <a16:creationId xmlns:a16="http://schemas.microsoft.com/office/drawing/2014/main" id="{8A2FF16B-0500-4C57-9EB6-87E31FD46685}"/>
              </a:ext>
            </a:extLst>
          </p:cNvPr>
          <p:cNvSpPr/>
          <p:nvPr/>
        </p:nvSpPr>
        <p:spPr>
          <a:xfrm>
            <a:off x="3206171" y="3565805"/>
            <a:ext cx="45719" cy="559294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Parentesi graffa chiusa 6">
            <a:extLst>
              <a:ext uri="{FF2B5EF4-FFF2-40B4-BE49-F238E27FC236}">
                <a16:creationId xmlns:a16="http://schemas.microsoft.com/office/drawing/2014/main" id="{4D2015F1-4288-46EE-975F-DB6BB3AF3105}"/>
              </a:ext>
            </a:extLst>
          </p:cNvPr>
          <p:cNvSpPr/>
          <p:nvPr/>
        </p:nvSpPr>
        <p:spPr>
          <a:xfrm>
            <a:off x="3229030" y="4498672"/>
            <a:ext cx="97654" cy="621437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Parentesi graffa chiusa 7">
            <a:extLst>
              <a:ext uri="{FF2B5EF4-FFF2-40B4-BE49-F238E27FC236}">
                <a16:creationId xmlns:a16="http://schemas.microsoft.com/office/drawing/2014/main" id="{3D5FA1B6-E300-480C-BE4C-AC89C5CBCC56}"/>
              </a:ext>
            </a:extLst>
          </p:cNvPr>
          <p:cNvSpPr/>
          <p:nvPr/>
        </p:nvSpPr>
        <p:spPr>
          <a:xfrm>
            <a:off x="4971495" y="5537713"/>
            <a:ext cx="45719" cy="443884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Parentesi graffa chiusa 8">
            <a:extLst>
              <a:ext uri="{FF2B5EF4-FFF2-40B4-BE49-F238E27FC236}">
                <a16:creationId xmlns:a16="http://schemas.microsoft.com/office/drawing/2014/main" id="{50659B36-BA9A-4D55-984F-455283FFD6C1}"/>
              </a:ext>
            </a:extLst>
          </p:cNvPr>
          <p:cNvSpPr/>
          <p:nvPr/>
        </p:nvSpPr>
        <p:spPr>
          <a:xfrm>
            <a:off x="3158009" y="5981597"/>
            <a:ext cx="45719" cy="529997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12" name="Connettore 2 11">
            <a:extLst>
              <a:ext uri="{FF2B5EF4-FFF2-40B4-BE49-F238E27FC236}">
                <a16:creationId xmlns:a16="http://schemas.microsoft.com/office/drawing/2014/main" id="{B620495A-61E2-43F9-ACCD-948186ADB092}"/>
              </a:ext>
            </a:extLst>
          </p:cNvPr>
          <p:cNvCxnSpPr/>
          <p:nvPr/>
        </p:nvCxnSpPr>
        <p:spPr>
          <a:xfrm>
            <a:off x="9436963" y="3915052"/>
            <a:ext cx="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Freccia a destra 14">
            <a:extLst>
              <a:ext uri="{FF2B5EF4-FFF2-40B4-BE49-F238E27FC236}">
                <a16:creationId xmlns:a16="http://schemas.microsoft.com/office/drawing/2014/main" id="{B8F68377-2C69-4E2D-B775-560173D9EB3C}"/>
              </a:ext>
            </a:extLst>
          </p:cNvPr>
          <p:cNvSpPr/>
          <p:nvPr/>
        </p:nvSpPr>
        <p:spPr>
          <a:xfrm>
            <a:off x="6449182" y="4579992"/>
            <a:ext cx="648070" cy="4571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/>
              <a:t> </a:t>
            </a:r>
          </a:p>
        </p:txBody>
      </p:sp>
      <p:sp>
        <p:nvSpPr>
          <p:cNvPr id="17" name="Freccia a destra 16">
            <a:extLst>
              <a:ext uri="{FF2B5EF4-FFF2-40B4-BE49-F238E27FC236}">
                <a16:creationId xmlns:a16="http://schemas.microsoft.com/office/drawing/2014/main" id="{F0002534-A531-4FF0-B9EE-100F0A75A62C}"/>
              </a:ext>
            </a:extLst>
          </p:cNvPr>
          <p:cNvSpPr/>
          <p:nvPr/>
        </p:nvSpPr>
        <p:spPr>
          <a:xfrm>
            <a:off x="8940112" y="3706252"/>
            <a:ext cx="701038" cy="4900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68542072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ntegrale">
  <a:themeElements>
    <a:clrScheme name="Integral">
      <a:dk1>
        <a:sysClr val="windowText" lastClr="000000"/>
      </a:dk1>
      <a:lt1>
        <a:sysClr val="window" lastClr="FFFFFF"/>
      </a:lt1>
      <a:dk2>
        <a:srgbClr val="455F51"/>
      </a:dk2>
      <a:lt2>
        <a:srgbClr val="E3DED1"/>
      </a:lt2>
      <a:accent1>
        <a:srgbClr val="99CB38"/>
      </a:accent1>
      <a:accent2>
        <a:srgbClr val="63A537"/>
      </a:accent2>
      <a:accent3>
        <a:srgbClr val="E6D024"/>
      </a:accent3>
      <a:accent4>
        <a:srgbClr val="CC9700"/>
      </a:accent4>
      <a:accent5>
        <a:srgbClr val="4EB3CF"/>
      </a:accent5>
      <a:accent6>
        <a:srgbClr val="378DA6"/>
      </a:accent6>
      <a:hlink>
        <a:srgbClr val="6B9F25"/>
      </a:hlink>
      <a:folHlink>
        <a:srgbClr val="B26B02"/>
      </a:folHlink>
    </a:clrScheme>
    <a:fontScheme name="Integral">
      <a:majorFont>
        <a:latin typeface="Tw Cen MT Condensed" panose="020B06060201040202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Integral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atMod val="100000"/>
                <a:lumMod val="100000"/>
              </a:schemeClr>
            </a:gs>
            <a:gs pos="100000">
              <a:schemeClr val="phClr"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tint val="100000"/>
                <a:shade val="85000"/>
                <a:satMod val="100000"/>
                <a:lumMod val="100000"/>
              </a:schemeClr>
            </a:gs>
            <a:gs pos="100000">
              <a:schemeClr val="phClr"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algn="ctr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76200" dist="25400" dir="5400000" algn="ct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contourW="12700" prstMaterial="flat">
            <a:bevelT w="38100" h="44450" prst="angle"/>
            <a:contourClr>
              <a:schemeClr val="phClr">
                <a:shade val="35000"/>
                <a:satMod val="16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85000"/>
            <a:satMod val="125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  <a:shade val="74000"/>
                <a:satMod val="230000"/>
              </a:schemeClr>
              <a:schemeClr val="phClr">
                <a:tint val="92000"/>
                <a:shade val="69000"/>
                <a:satMod val="250000"/>
              </a:schemeClr>
            </a:duotone>
          </a:blip>
          <a:tile tx="0" ty="0" sx="40000" sy="4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ntegral" id="{3577F8C9-A904-41D8-97D2-FD898F53F20E}" vid="{29F68FFC-748B-4FC3-BF39-7F84A6D5840F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Integral</Template>
  <TotalTime>8402</TotalTime>
  <Words>1930</Words>
  <Application>Microsoft Office PowerPoint</Application>
  <PresentationFormat>Widescreen</PresentationFormat>
  <Paragraphs>228</Paragraphs>
  <Slides>30</Slides>
  <Notes>1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9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30</vt:i4>
      </vt:variant>
    </vt:vector>
  </HeadingPairs>
  <TitlesOfParts>
    <vt:vector size="40" baseType="lpstr">
      <vt:lpstr>Andalus</vt:lpstr>
      <vt:lpstr>Arial</vt:lpstr>
      <vt:lpstr>Calibri</vt:lpstr>
      <vt:lpstr>Times New Roman</vt:lpstr>
      <vt:lpstr>Tw Cen MT</vt:lpstr>
      <vt:lpstr>Tw Cen MT Condensed</vt:lpstr>
      <vt:lpstr>Tw Cen MT Condensed Extra Bold</vt:lpstr>
      <vt:lpstr>Wingdings</vt:lpstr>
      <vt:lpstr>Wingdings 3</vt:lpstr>
      <vt:lpstr>Integrale</vt:lpstr>
      <vt:lpstr> Il mondo arabo: cartina politica</vt:lpstr>
      <vt:lpstr>La lingua araba oggi</vt:lpstr>
      <vt:lpstr>La penisola araba e le linee «direttrici» delle prime espansioni islamiche </vt:lpstr>
      <vt:lpstr>Il fenomeno della diglossia</vt:lpstr>
      <vt:lpstr>Cartina delle macroregioni e regioni delle «varieta’ parlate» arabe</vt:lpstr>
      <vt:lpstr>Varietà parlate a confronto:  MODI PER DIRE…. </vt:lpstr>
      <vt:lpstr>  capire i termini arabi: Funzionamento per radici trilittere</vt:lpstr>
      <vt:lpstr>Che cosa è la letteratura araba?</vt:lpstr>
      <vt:lpstr>Periodizzazione della letteratura araba</vt:lpstr>
      <vt:lpstr>L'Arabia preislamica: assetto sociale</vt:lpstr>
      <vt:lpstr>La situazione linguistica prima dell’islam</vt:lpstr>
      <vt:lpstr>L’ORGANIZZAZIONE TRIBALE</vt:lpstr>
      <vt:lpstr>La situazione linguistica prima dell’islam nella penisola</vt:lpstr>
      <vt:lpstr>Il ruolo del poeta*</vt:lpstr>
      <vt:lpstr>Presentazione standard di PowerPoint</vt:lpstr>
      <vt:lpstr>poesia preislamica: generalitA’ </vt:lpstr>
      <vt:lpstr>I «poeti briganti» ṣu‘lūk ṣa‘ālīk </vt:lpstr>
      <vt:lpstr>La «QASIDA» (ode)</vt:lpstr>
      <vt:lpstr>Sotto-temi della qaṣīda </vt:lpstr>
      <vt:lpstr>muallaqĀt (LE «APPESE»)*</vt:lpstr>
      <vt:lpstr>Imru-l-Qays   </vt:lpstr>
      <vt:lpstr>INCIPIT DELLA  Mu ‘allaqa DI IMRU-L-QAYS  (trad. francesca maria corrao)</vt:lpstr>
      <vt:lpstr>Labid </vt:lpstr>
      <vt:lpstr>Presentazione standard di PowerPoint</vt:lpstr>
      <vt:lpstr>Ṭarafa</vt:lpstr>
      <vt:lpstr> INCIPIT DELLA  Mu‘allaqa di Tarafa (trad. Daniela Amaldi)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Letteratura e cultura araba i</dc:title>
  <dc:creator>Odetta</dc:creator>
  <cp:lastModifiedBy>maria elena paniconi</cp:lastModifiedBy>
  <cp:revision>345</cp:revision>
  <dcterms:created xsi:type="dcterms:W3CDTF">2019-12-29T07:54:12Z</dcterms:created>
  <dcterms:modified xsi:type="dcterms:W3CDTF">2020-10-10T10:02:23Z</dcterms:modified>
</cp:coreProperties>
</file>