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Raleway" panose="020B0503030101060003" pitchFamily="34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YPTRfyvdWqqF/J7zFdyHTYivk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188" name="Google Shape;188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01" name="Google Shape;201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34" name="Google Shape;134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21/02/23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subTitle" idx="1"/>
          </p:nvPr>
        </p:nvSpPr>
        <p:spPr>
          <a:xfrm>
            <a:off x="2713218" y="3882452"/>
            <a:ext cx="8640580" cy="8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2713218" y="2067586"/>
            <a:ext cx="7373141" cy="164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8200" y="1244184"/>
            <a:ext cx="10515600" cy="11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4292408" y="-884429"/>
            <a:ext cx="360718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838200" y="6419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038600" y="641941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610600" y="64194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7613020" y="2436183"/>
            <a:ext cx="485266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2279020" y="-116517"/>
            <a:ext cx="485266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troduzione">
  <p:cSld name="3_Introduzion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>
            <a:spLocks noGrp="1"/>
          </p:cNvSpPr>
          <p:nvPr>
            <p:ph type="pic" idx="2"/>
          </p:nvPr>
        </p:nvSpPr>
        <p:spPr>
          <a:xfrm>
            <a:off x="0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1" name="Google Shape;21;p22"/>
          <p:cNvSpPr>
            <a:spLocks noGrp="1"/>
          </p:cNvSpPr>
          <p:nvPr>
            <p:ph type="pic" idx="3"/>
          </p:nvPr>
        </p:nvSpPr>
        <p:spPr>
          <a:xfrm>
            <a:off x="3054096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2" name="Google Shape;22;p22"/>
          <p:cNvSpPr>
            <a:spLocks noGrp="1"/>
          </p:cNvSpPr>
          <p:nvPr>
            <p:ph type="pic" idx="4"/>
          </p:nvPr>
        </p:nvSpPr>
        <p:spPr>
          <a:xfrm>
            <a:off x="6083808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3" name="Google Shape;23;p22"/>
          <p:cNvSpPr>
            <a:spLocks noGrp="1"/>
          </p:cNvSpPr>
          <p:nvPr>
            <p:ph type="pic" idx="5"/>
          </p:nvPr>
        </p:nvSpPr>
        <p:spPr>
          <a:xfrm>
            <a:off x="9137904" y="0"/>
            <a:ext cx="3054096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4351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4351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610600" y="64351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200" y="1594735"/>
            <a:ext cx="10515600" cy="183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6000"/>
              <a:buFont typeface="Ralew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1850" y="3687581"/>
            <a:ext cx="10515600" cy="240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4509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45094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45094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8200" y="1380152"/>
            <a:ext cx="10515600" cy="86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8200" y="2774731"/>
            <a:ext cx="5181600" cy="340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6172200" y="2774731"/>
            <a:ext cx="5181600" cy="340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914400" y="13821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921246" y="298326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921246" y="4082735"/>
            <a:ext cx="5157787" cy="210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3"/>
          </p:nvPr>
        </p:nvSpPr>
        <p:spPr>
          <a:xfrm>
            <a:off x="6253658" y="298326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4"/>
          </p:nvPr>
        </p:nvSpPr>
        <p:spPr>
          <a:xfrm>
            <a:off x="6246812" y="4097968"/>
            <a:ext cx="5183188" cy="209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8200" y="1386073"/>
            <a:ext cx="10515600" cy="86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382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40364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0600" y="6403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3200"/>
              <a:buFont typeface="Ralew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5183188" y="1581150"/>
            <a:ext cx="61722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839788" y="3429000"/>
            <a:ext cx="3932237" cy="243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435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4351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4351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836612" y="1340069"/>
            <a:ext cx="3932237" cy="208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3200"/>
              <a:buFont typeface="Ralew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5183188" y="1340068"/>
            <a:ext cx="6172200" cy="4520981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38589" y="3657600"/>
            <a:ext cx="3932237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38200" y="64351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038600" y="643517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610600" y="64351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1244184"/>
            <a:ext cx="10515600" cy="86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4000"/>
              <a:buFont typeface="Raleway"/>
              <a:buNone/>
              <a:defRPr sz="4000" b="1" i="0" u="none" strike="noStrike" cap="none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2293495"/>
            <a:ext cx="10515600" cy="388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apple.com/it-it/HT2081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epl.com/it/translato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 idx="4294967295"/>
          </p:nvPr>
        </p:nvSpPr>
        <p:spPr>
          <a:xfrm>
            <a:off x="2713220" y="2027549"/>
            <a:ext cx="9478780" cy="148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"/>
              <a:buNone/>
            </a:pPr>
            <a:r>
              <a:rPr lang="it-IT" b="0" dirty="0">
                <a:solidFill>
                  <a:schemeClr val="lt1"/>
                </a:solidFill>
              </a:rPr>
              <a:t>Introduzione all’Intelligenza Artificiale</a:t>
            </a:r>
            <a:endParaRPr sz="40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2713218" y="3882452"/>
            <a:ext cx="9478780" cy="89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2400" b="0"/>
              <a:t>Informatica Multimediale e Intelligenza Artificiale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Corso di LAUREA MAGISTRALE - Comunicazione e Culture Digitali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/>
          </p:nvPr>
        </p:nvSpPr>
        <p:spPr>
          <a:xfrm>
            <a:off x="923544" y="1970728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Raleway"/>
              <a:buNone/>
            </a:pPr>
            <a:r>
              <a:rPr lang="it-IT" sz="1800" dirty="0">
                <a:latin typeface="Raleway"/>
                <a:ea typeface="Raleway"/>
                <a:cs typeface="Raleway"/>
                <a:sym typeface="Raleway"/>
              </a:rPr>
              <a:t>AI nelle nostre vite:</a:t>
            </a:r>
            <a:endParaRPr dirty="0"/>
          </a:p>
        </p:txBody>
      </p:sp>
      <p:sp>
        <p:nvSpPr>
          <p:cNvPr id="192" name="Google Shape;192;p11"/>
          <p:cNvSpPr/>
          <p:nvPr/>
        </p:nvSpPr>
        <p:spPr>
          <a:xfrm>
            <a:off x="6632448" y="159389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838200" y="2758965"/>
            <a:ext cx="4091939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Arial"/>
              <a:buChar char="•"/>
            </a:pPr>
            <a:r>
              <a:rPr lang="it-IT" sz="1800" b="1" dirty="0" err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Facial</a:t>
            </a:r>
            <a:r>
              <a:rPr lang="it-IT" sz="18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it-IT" sz="1800" b="1" dirty="0" err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Recognition</a:t>
            </a:r>
            <a:r>
              <a:rPr lang="it-IT" sz="18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sbloccare I telefoni cellulari, il dispositivo acquisisce i dettagli che si sbloccherà soltanto nel momento in cui il volto è quello del proprietario, o delle altre persone autorizzate ad accedervi</a:t>
            </a:r>
            <a:r>
              <a:rPr lang="it-IT" sz="1800" b="1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dirty="0"/>
          </a:p>
          <a:p>
            <a:pPr marL="228600" marR="0" lvl="0" indent="-1143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marR="0" lvl="0" indent="-1143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38200" y="1224877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L’era dell’ Intelligenza Artificiale </a:t>
            </a:r>
            <a:endParaRPr sz="1200" dirty="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038" y="2061209"/>
            <a:ext cx="5294376" cy="27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5343144" y="5115030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Immagine da </a:t>
            </a:r>
            <a:r>
              <a:rPr lang="it-IT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https://support.apple.com/it-it/HT208109</a:t>
            </a: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923544" y="2023901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Raleway"/>
              <a:buNone/>
            </a:pPr>
            <a:r>
              <a:rPr lang="it-IT" sz="1800" dirty="0">
                <a:latin typeface="Raleway"/>
                <a:ea typeface="Raleway"/>
                <a:cs typeface="Raleway"/>
                <a:sym typeface="Raleway"/>
              </a:rPr>
              <a:t>AI nelle nostre vite:</a:t>
            </a:r>
            <a:endParaRPr dirty="0"/>
          </a:p>
        </p:txBody>
      </p:sp>
      <p:sp>
        <p:nvSpPr>
          <p:cNvPr id="205" name="Google Shape;205;p12"/>
          <p:cNvSpPr/>
          <p:nvPr/>
        </p:nvSpPr>
        <p:spPr>
          <a:xfrm>
            <a:off x="6632448" y="159389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838200" y="2631882"/>
            <a:ext cx="4091939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it-IT" sz="1600" b="1" dirty="0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Traduzione automatica: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Google </a:t>
            </a: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Translate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 </a:t>
            </a: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DeepL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hanno dietro algoritmi di AI che traducono e danno senso alle frasi che scriviamo. </a:t>
            </a:r>
            <a:endParaRPr sz="1200" dirty="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 5 anni fa ad ora anche </a:t>
            </a: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google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traduttore è migliorato moltissimo nelle performance. </a:t>
            </a:r>
            <a:endParaRPr sz="1200" dirty="0"/>
          </a:p>
          <a:p>
            <a:pPr marL="228600" marR="0" lvl="0" indent="-1143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marR="0" lvl="0" indent="-1143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marR="0" lvl="0" indent="-1143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1" dirty="0">
              <a:solidFill>
                <a:srgbClr val="0070C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838200" y="1308951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L’era dell’ Intelligenza Artificiale </a:t>
            </a:r>
            <a:endParaRPr sz="1200" dirty="0"/>
          </a:p>
        </p:txBody>
      </p:sp>
      <p:pic>
        <p:nvPicPr>
          <p:cNvPr id="208" name="Google Shape;208;p12" descr="Google Traduttore non è preciso quanto Deep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9318" y="2198141"/>
            <a:ext cx="6355170" cy="3350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 txBox="1"/>
          <p:nvPr/>
        </p:nvSpPr>
        <p:spPr>
          <a:xfrm>
            <a:off x="5428488" y="5549049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https://www.deepl.com/it/translator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838200" y="1505093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 err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Artificial</a:t>
            </a: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 Intelligence vs Human Intelligence</a:t>
            </a:r>
            <a:endParaRPr sz="1200" dirty="0"/>
          </a:p>
        </p:txBody>
      </p:sp>
      <p:sp>
        <p:nvSpPr>
          <p:cNvPr id="215" name="Google Shape;215;p13"/>
          <p:cNvSpPr txBox="1"/>
          <p:nvPr/>
        </p:nvSpPr>
        <p:spPr>
          <a:xfrm>
            <a:off x="1085088" y="2779776"/>
            <a:ext cx="501091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L’intelletto umano è migliore per: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Chiedere domande e risolvere problemi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Senso comune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Ragionamento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Intuizione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Creatività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Riconoscimento del parlato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Riconoscimento di volti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6096000" y="2791967"/>
            <a:ext cx="582777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L’AI è migliore per: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Gestione di grandi moli di dati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Riconoscimento di modelli nei dati, informazioni utili da estrapolare nei dati (Pattern Recognition)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Ragionamento Statistico e previsionale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Problemi descrivibile come un set di formule logiche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1114044" y="2625498"/>
            <a:ext cx="4721352" cy="2727408"/>
          </a:xfrm>
          <a:prstGeom prst="rect">
            <a:avLst/>
          </a:prstGeom>
          <a:noFill/>
          <a:ln w="28575" cap="flat" cmpd="sng">
            <a:solidFill>
              <a:srgbClr val="007B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5980176" y="2613307"/>
            <a:ext cx="5827776" cy="2739600"/>
          </a:xfrm>
          <a:prstGeom prst="rect">
            <a:avLst/>
          </a:prstGeom>
          <a:noFill/>
          <a:ln w="28575" cap="flat" cmpd="sng">
            <a:solidFill>
              <a:srgbClr val="007B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/>
        </p:nvSpPr>
        <p:spPr>
          <a:xfrm>
            <a:off x="838200" y="1438633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Macchine che pensano/agiscono razionalmente</a:t>
            </a:r>
            <a:endParaRPr sz="1200"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838200" y="2313767"/>
            <a:ext cx="10695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Comportamento razionale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eseguire un’azione il cui risultato atteso </a:t>
            </a:r>
            <a:r>
              <a:rPr lang="it-IT" sz="18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massimizza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un certo </a:t>
            </a:r>
            <a:r>
              <a:rPr lang="it-IT" sz="1800" u="sng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obiettivo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(perlomeno secondo l’informazione disponibile al momento dell’esecuzione).</a:t>
            </a:r>
            <a:endParaRPr sz="1800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838200" y="3127368"/>
            <a:ext cx="83058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 </a:t>
            </a:r>
            <a:r>
              <a:rPr lang="it-IT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agente intelligente</a:t>
            </a: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it-IT" sz="18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delibera</a:t>
            </a: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un’azione da eseguire (o nuovi fatti da aggiungere alla propria base di conoscenza) mediante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Deduzione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Abduzione</a:t>
            </a:r>
            <a:endParaRPr/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Induzione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/>
        </p:nvSpPr>
        <p:spPr>
          <a:xfrm>
            <a:off x="838200" y="1427208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Deduzione – Aristotele (300 </a:t>
            </a:r>
            <a:r>
              <a:rPr lang="it-IT" sz="2400" b="1" dirty="0" err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a.c.</a:t>
            </a: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200" dirty="0"/>
          </a:p>
        </p:txBody>
      </p:sp>
      <p:sp>
        <p:nvSpPr>
          <p:cNvPr id="231" name="Google Shape;231;p15"/>
          <p:cNvSpPr txBox="1"/>
          <p:nvPr/>
        </p:nvSpPr>
        <p:spPr>
          <a:xfrm>
            <a:off x="838200" y="2040634"/>
            <a:ext cx="10695432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Nel ragionamento deduttivo o sillogismo la verità delle premesse (caso generale) garantisce la verità della conclusione (caso particolare)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Regola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Tutti gli uomini sono Mortali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Caso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Socrate  un uomo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Conclusione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Socrate è mortale</a:t>
            </a:r>
            <a:endParaRPr sz="1200" dirty="0"/>
          </a:p>
        </p:txBody>
      </p:sp>
      <p:sp>
        <p:nvSpPr>
          <p:cNvPr id="232" name="Google Shape;232;p15"/>
          <p:cNvSpPr txBox="1"/>
          <p:nvPr/>
        </p:nvSpPr>
        <p:spPr>
          <a:xfrm>
            <a:off x="838200" y="4531457"/>
            <a:ext cx="106954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Il ragionamento deduttivo è alla base dei teoremi e delle dimostrazioni matematiche ma non ci permette di scoprire o prevedere fatti nuovi e quindi di ampliare le nostre conoscenze, compiendo un salto dal noto all’ignoto. È limitato alla conoscenza pregressa.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838200" y="1450508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Induttivo – Francis Bacon (secolo XVII)</a:t>
            </a:r>
            <a:endParaRPr sz="1200" dirty="0"/>
          </a:p>
        </p:txBody>
      </p:sp>
      <p:sp>
        <p:nvSpPr>
          <p:cNvPr id="238" name="Google Shape;238;p16"/>
          <p:cNvSpPr txBox="1"/>
          <p:nvPr/>
        </p:nvSpPr>
        <p:spPr>
          <a:xfrm>
            <a:off x="838200" y="2171263"/>
            <a:ext cx="106954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casi particolari forniscono un’evidenza più o meno forte alla conclusione ma non necessariamente ne garantiscono la probabilità che si verifichi. Questo tipo di ragionamento è più di tipo probabilistico.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Tipologia di apprendimento basato sulle osservazioni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Caso particolare: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Socrate era un uomo.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Risultato: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Socrate mori.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Regola: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Tutti gli uomini sono mortali.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forma più comune di ragionamento induttivo è la </a:t>
            </a: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generalizzazione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con cui otteniamo informazioni su un gruppo di cose, persone, eventi, oggetti e così via esaminando una porzione o campione di quel gruppo. </a:t>
            </a:r>
            <a:endParaRPr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/>
        </p:nvSpPr>
        <p:spPr>
          <a:xfrm>
            <a:off x="838200" y="1438633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Abduzione – Charles Sanders Peirce (1839-1914)</a:t>
            </a:r>
            <a:endParaRPr sz="1200"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endParaRPr sz="2400" b="1" dirty="0">
              <a:solidFill>
                <a:srgbClr val="007BB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838200" y="2183139"/>
            <a:ext cx="1069543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Anche in questo caso il ragionamento è probabilistico ma invece di generalizzare ci si muove lateralmente, ipotizzando che un’implicazione valga anche al contrario.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Schema di Ragionamento tipico della Diagnosi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Regola: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Tutti gli uomini sono Mortali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Risultato: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Socrate  morì</a:t>
            </a: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Caso Particolare: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Socrate era un uomo</a:t>
            </a:r>
            <a:endParaRPr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/>
        </p:nvSpPr>
        <p:spPr>
          <a:xfrm>
            <a:off x="838200" y="1486134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AI Simbolica vs AI Statistica</a:t>
            </a:r>
            <a:endParaRPr sz="1200"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endParaRPr sz="2400" b="1" dirty="0">
              <a:solidFill>
                <a:srgbClr val="007BB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838200" y="2230640"/>
            <a:ext cx="1069543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IA simbolica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rappresentazione logico-matematica del mondo. Esempi: ricerca nello spazio degli stati, problemi di ottimizzazione, ecc.: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Decisioni spiegabili per definizione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 è semplice trovare la rappresentazione opportuna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 tutto si può computare tempestivamente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IA statistica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apprendimento automatico, senza rappresentazione esplicita delle regole/funzioni apprese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Apprendimento autonomo di relazioni sconosciute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Numero di esempi rappresentativo della realtà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Scatola nera/decisioni non spiegabili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/>
        </p:nvSpPr>
        <p:spPr>
          <a:xfrm>
            <a:off x="838200" y="1426758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AI: Limiti e Aspetti Etici </a:t>
            </a:r>
            <a:endParaRPr sz="1200" dirty="0"/>
          </a:p>
        </p:txBody>
      </p:sp>
      <p:sp>
        <p:nvSpPr>
          <p:cNvPr id="256" name="Google Shape;256;p19"/>
          <p:cNvSpPr txBox="1"/>
          <p:nvPr/>
        </p:nvSpPr>
        <p:spPr>
          <a:xfrm>
            <a:off x="838199" y="2283546"/>
            <a:ext cx="1093024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Senso comune e ragionamento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Comprensione del linguaggio Naturale, Dialogo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Imparare da pochi  esempi e da concetti generali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Combinare Apprendimento e Ragionamento</a:t>
            </a:r>
            <a:endParaRPr sz="12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Aspetti Etici: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Un </a:t>
            </a: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bias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dei dati può portare a modelli che possono discriminare</a:t>
            </a:r>
            <a:endParaRPr sz="12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Spiegabilità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🡪 Black box: è necessario saper spiegare perché il modello è arrivato a darmi una certa decisione. Fornire all’uomo non solo l’output del modello ma il motivo per il quale il modello è arrivato a quella decisione. 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838200" y="2277650"/>
            <a:ext cx="10942122" cy="482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Intelligenza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Abilità di raggiungere un obiettivo in diversi ambienti</a:t>
            </a:r>
            <a:endParaRPr dirty="0"/>
          </a:p>
          <a:p>
            <a:pPr marL="342900" marR="0" lvl="0" indent="-3429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 – Intelligenza Artificiale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Intelligenza in un ambito che fa uso di agenti artificiali ossia che fa uso di metodi artificiali ossia propriamente svolti da computer</a:t>
            </a:r>
            <a:endParaRPr dirty="0"/>
          </a:p>
          <a:p>
            <a:pPr marL="342900" marR="0" lvl="0" indent="-3429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 Debole o Ristretta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La capacità di una macchina di implementare una parte di «intelligenza» per eseguire un compito preciso. L’intelligenza artificiale con cui abbiamo a che fare quotidianamente è di questo tipo (es. assistente vocale, riconoscimento immagini… tutte le applicazioni viste in precedenza!)</a:t>
            </a:r>
            <a:endParaRPr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1521269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800" dirty="0"/>
              <a:t>Definizioni: Intelligenza, AI, AGI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838200" y="2213293"/>
            <a:ext cx="10515600" cy="482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Intelligenza Artificiale Generale o Forte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La capacità di una macchina di comprendere o apprendere ogni tipo di compito «intellettuale» che un essere umano è in grado di comprendere o apprendere. In altre parole, una macchina che ha coscienza di sé. Si tratta di un’ Intelligenza di un agente artificiale che mira a riprodurre la capacità dell’Intelletto come:</a:t>
            </a:r>
            <a:endParaRPr lang="it-IT" dirty="0">
              <a:ea typeface="Raleway"/>
            </a:endParaRPr>
          </a:p>
          <a:p>
            <a:pPr marL="342900" lvl="3" indent="-342900" algn="just">
              <a:lnSpc>
                <a:spcPct val="110000"/>
              </a:lnSpc>
              <a:buClr>
                <a:schemeClr val="dk1"/>
              </a:buClr>
              <a:buSzPts val="1800"/>
              <a:buFont typeface="Arial"/>
              <a:buChar char="•"/>
            </a:pPr>
            <a:endParaRPr lang="it-IT"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lvl="6" indent="-342900" algn="just">
              <a:lnSpc>
                <a:spcPct val="11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Generalità, versatilità, completezza</a:t>
            </a:r>
            <a:endParaRPr lang="it-IT" dirty="0">
              <a:ea typeface="Raleway"/>
            </a:endParaRPr>
          </a:p>
          <a:p>
            <a:pPr marL="342900" lvl="3" indent="-342900" algn="just">
              <a:lnSpc>
                <a:spcPct val="11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Apprendimento profondo che vada oltre la </a:t>
            </a:r>
            <a:r>
              <a:rPr lang="it-IT" sz="1800" b="1" i="1" u="none" strike="noStrike" cap="none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capacità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 diventi </a:t>
            </a:r>
            <a:r>
              <a:rPr lang="it-IT" sz="1800" b="1" i="1" u="none" strike="noStrike" cap="none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conoscenza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1378765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800"/>
              <a:t>Definizioni: Intelligenza, AI, AGI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838201" y="1781042"/>
            <a:ext cx="6071885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Conferenza di Darmout,  1956.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Il termine fu coniato da John McCarty, per riassumere lo scenario che si stava diffondendo nell’ambito della ricerca accademica nell’ambito della Compute Science.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L’Intelligenza Artificiale viene dichiarata come nuova disciplina di ricerca e fu così definita: «</a:t>
            </a:r>
            <a:r>
              <a:rPr lang="it-IT" sz="18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science and engineering of making intelligent machines</a:t>
            </a:r>
            <a:r>
              <a:rPr lang="it-IT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»  - John McCarthy (1956)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838200" y="1224877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800"/>
              <a:t>Cenni Storici</a:t>
            </a:r>
            <a:endParaRPr/>
          </a:p>
        </p:txBody>
      </p:sp>
      <p:pic>
        <p:nvPicPr>
          <p:cNvPr id="127" name="Google Shape;127;p5" descr="Artificial Intelligence Defined As A New Research Discipline: This Week In  Tech His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500" y="1604996"/>
            <a:ext cx="4458637" cy="2396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7182500" y="4058466"/>
            <a:ext cx="44586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John McCarthy (</a:t>
            </a:r>
            <a:r>
              <a:rPr lang="it-IT" sz="1200" b="1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Dartmouth College</a:t>
            </a:r>
            <a:r>
              <a:rPr lang="it-IT" sz="1200" b="0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), Marvin Minsky (</a:t>
            </a:r>
            <a:r>
              <a:rPr lang="it-IT" sz="1200" b="1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Harvard University</a:t>
            </a:r>
            <a:r>
              <a:rPr lang="it-IT" sz="1200" b="0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), Nathaniel Rochester (</a:t>
            </a:r>
            <a:r>
              <a:rPr lang="it-IT" sz="1200" b="1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IBM</a:t>
            </a:r>
            <a:r>
              <a:rPr lang="it-IT" sz="1200" b="0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), and Claude Shannon (</a:t>
            </a:r>
            <a:r>
              <a:rPr lang="it-IT" sz="1200" b="1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Bell Telephone Laboratories</a:t>
            </a:r>
            <a:r>
              <a:rPr lang="it-IT" sz="1200" b="0" i="1" u="none" strike="noStrike" cap="none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838200" y="5165659"/>
            <a:ext cx="88372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«In 1968, a computer will be the world chess champion» (Simon &amp;Newell, 1958)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i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«In 20 years, Computers will be able to do any activity humans can do» (Simon, 1965)</a:t>
            </a:r>
            <a:endParaRPr sz="1600" i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838200" y="1816411"/>
            <a:ext cx="6071885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 previsioni sono state parzialmente azzeccate: </a:t>
            </a:r>
            <a:endParaRPr dirty="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prima previsione si è realizzata nel 1997 quando la potenza computazionale Deep Blue è riuscito a battere l’allora campione del mondo, Kasparov.</a:t>
            </a:r>
            <a:endParaRPr dirty="0"/>
          </a:p>
          <a:p>
            <a:pPr marL="228600" marR="0" lvl="0" indent="-114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38200" y="1321544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dirty="0"/>
              <a:t>Cenni Storici</a:t>
            </a:r>
            <a:endParaRPr sz="3600" dirty="0"/>
          </a:p>
        </p:txBody>
      </p:sp>
      <p:pic>
        <p:nvPicPr>
          <p:cNvPr id="139" name="Google Shape;139;p6" descr="Kasparov VS Deep Blue: storia dello scacco matto al genere um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916" y="3559130"/>
            <a:ext cx="4451426" cy="250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IBM Deep Blue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049" y="1886042"/>
            <a:ext cx="2779843" cy="417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838201" y="2062636"/>
            <a:ext cx="4324108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 previsioni sono state parzialmente azzeccate: </a:t>
            </a:r>
            <a:endParaRPr dirty="0"/>
          </a:p>
          <a:p>
            <a:pPr marL="0" marR="0" lvl="0" indent="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Comprensione del </a:t>
            </a:r>
            <a:r>
              <a:rPr lang="it-IT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liguaggio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Naturale (Siri e Alexa), 2011:</a:t>
            </a:r>
            <a:endParaRPr dirty="0"/>
          </a:p>
          <a:p>
            <a:pPr marL="0" marR="0" lvl="0" indent="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Watson (IBM) 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è al centro dei due concorrenti, è riuscito a batterli durante il  quiz </a:t>
            </a:r>
            <a:r>
              <a:rPr lang="it-IT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Jeopardy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 La macchina era in grado di capire la domanda posta dando una risposta corretta.</a:t>
            </a:r>
            <a:endParaRPr dirty="0"/>
          </a:p>
          <a:p>
            <a:pPr marL="228600" marR="0" lvl="0" indent="-114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838201" y="1321544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/>
              <a:t>Cenni Storici</a:t>
            </a:r>
            <a:endParaRPr sz="3600"/>
          </a:p>
        </p:txBody>
      </p:sp>
      <p:pic>
        <p:nvPicPr>
          <p:cNvPr id="150" name="Google Shape;150;p7" descr="Watson and the Jeopardy! Challenge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2066" y="1971047"/>
            <a:ext cx="5819071" cy="327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838200" y="2196678"/>
            <a:ext cx="4324108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 previsioni sono state parzialmente azzeccate: </a:t>
            </a:r>
            <a:endParaRPr dirty="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Deep Mind è riuscito a battere il campione del mondo di </a:t>
            </a:r>
            <a:r>
              <a:rPr lang="it-IT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AlphaGo</a:t>
            </a:r>
            <a:r>
              <a:rPr lang="it-IT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2017.</a:t>
            </a:r>
            <a:endParaRPr dirty="0"/>
          </a:p>
          <a:p>
            <a:pPr marL="228600" marR="0" lvl="0" indent="-114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838200" y="1296127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dirty="0"/>
              <a:t>Cenni Storici</a:t>
            </a:r>
            <a:endParaRPr sz="3600" dirty="0"/>
          </a:p>
        </p:txBody>
      </p:sp>
      <p:pic>
        <p:nvPicPr>
          <p:cNvPr id="160" name="Google Shape;160;p8" descr="Artificial intelligence: Google's AlphaGo beats Go master Lee Se-dol - BBC 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781042"/>
            <a:ext cx="5689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1890286"/>
            <a:ext cx="7505699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Perché parliamo solo ora di AI se il temine da più di 70 anni? 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Arial"/>
              <a:buChar char="•"/>
            </a:pPr>
            <a:r>
              <a:rPr lang="it-IT" sz="16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Crescita esponenziale del potere computazionale dei Computer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Grande incremento della capacità computazionale dei computer che ha avuto incremento negli ultimi 10 anni. La capacità computazionale duplica ogni 18 mesi (Moore, 1965)</a:t>
            </a:r>
            <a:endParaRPr sz="1200" dirty="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Arial"/>
              <a:buChar char="•"/>
            </a:pPr>
            <a:r>
              <a:rPr lang="it-IT" sz="16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Grande mole di Dati a disposizione: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Dati, utilizzati come esempi per l’apprendimento, sono stati definiti </a:t>
            </a:r>
            <a:r>
              <a:rPr lang="it-IT" sz="16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il petrolio del nostro secolo. Dato il grande ammontare dei dati a disposizione sono stati creati strumenti tecnologici che ci hanno permesso di accumularli : </a:t>
            </a:r>
            <a:r>
              <a:rPr lang="it-IT" sz="16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Hardisk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ambienti cloud grandi server di storage. </a:t>
            </a:r>
            <a:endParaRPr sz="1200" dirty="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Arial"/>
              <a:buChar char="•"/>
            </a:pPr>
            <a:r>
              <a:rPr lang="it-IT" sz="16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Algoritmi Migliori</a:t>
            </a:r>
            <a:r>
              <a:rPr lang="it-IT" sz="16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Anche l’aspetto tecnico relativo agli algoritmi si è evoluto. Gli algoritmi di ML elaborati negli anni 60-80 sono stati raffinati e si sono evoluti sempre di più. </a:t>
            </a:r>
            <a:endParaRPr sz="1200" dirty="0"/>
          </a:p>
          <a:p>
            <a:pPr marL="228600" marR="0" lvl="0" indent="-114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i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838200" y="1224877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dirty="0"/>
              <a:t>L’era dell’ Intelligenza Artificiale</a:t>
            </a:r>
            <a:r>
              <a:rPr lang="it-IT" sz="2400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3600" dirty="0"/>
          </a:p>
        </p:txBody>
      </p:sp>
      <p:pic>
        <p:nvPicPr>
          <p:cNvPr id="170" name="Google Shape;170;p9" descr="The Law of Accelerating Returns « Kurzwe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3899" y="1772848"/>
            <a:ext cx="3751430" cy="29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"/>
          <p:cNvSpPr txBox="1"/>
          <p:nvPr/>
        </p:nvSpPr>
        <p:spPr>
          <a:xfrm>
            <a:off x="8553691" y="4826929"/>
            <a:ext cx="3296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400 ore di Video Caricati al minuto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350 mln di immagini al giorno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Walmart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2.5 Petabytes di dati dei clienti al giorno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838200" y="1866768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Raleway"/>
              <a:buNone/>
            </a:pPr>
            <a:r>
              <a:rPr lang="it-IT" sz="1800" dirty="0">
                <a:latin typeface="Raleway"/>
                <a:ea typeface="Raleway"/>
                <a:cs typeface="Raleway"/>
                <a:sym typeface="Raleway"/>
              </a:rPr>
              <a:t>AI nelle nostre vite:</a:t>
            </a: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6632448" y="159389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0" descr="Netflix Italia | Gratis | Programmazione | Costo Abbonamento | Catalogo |  Film | Come Condividere | Apk | SmartWor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6677" y="2673270"/>
            <a:ext cx="6904607" cy="324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838200" y="2303711"/>
            <a:ext cx="4091939" cy="34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1800"/>
              <a:buFont typeface="Arial"/>
              <a:buChar char="•"/>
            </a:pPr>
            <a:r>
              <a:rPr lang="it-IT" sz="1600" b="1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Recommended systems</a:t>
            </a:r>
            <a:r>
              <a:rPr lang="it-IT" sz="1600" b="1">
                <a:solidFill>
                  <a:srgbClr val="0070C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20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Netflix: l’AI ci suggerisce che film vedere in base ai nostri gusti, rispetto a ciò che ho visto precedentemente, per maggiore tempo, o che ho valutato. Su di questo il modello viene adattato alle esigenze dell’utente. </a:t>
            </a:r>
            <a:endParaRPr sz="1200"/>
          </a:p>
          <a:p>
            <a:pPr marL="228600" marR="0" lvl="0" indent="-228600" algn="just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Suggerimenti Instagram, Tiktok e Facebook (es. persone che potresti cooscere)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838200" y="1279145"/>
            <a:ext cx="10515600" cy="4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BB6"/>
              </a:buClr>
              <a:buSzPts val="2800"/>
              <a:buFont typeface="Raleway"/>
              <a:buNone/>
            </a:pPr>
            <a:r>
              <a:rPr lang="it-IT" sz="2400" b="1" dirty="0">
                <a:solidFill>
                  <a:srgbClr val="007BB6"/>
                </a:solidFill>
                <a:latin typeface="Raleway"/>
                <a:ea typeface="Raleway"/>
                <a:cs typeface="Raleway"/>
                <a:sym typeface="Raleway"/>
              </a:rPr>
              <a:t>L’era dell’ Intelligenza Artificiale </a:t>
            </a:r>
            <a:endParaRPr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 2013-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1359</Words>
  <Application>Microsoft Macintosh PowerPoint</Application>
  <PresentationFormat>Widescreen</PresentationFormat>
  <Paragraphs>149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Raleway</vt:lpstr>
      <vt:lpstr>Calibri</vt:lpstr>
      <vt:lpstr>Arial</vt:lpstr>
      <vt:lpstr>Georgia</vt:lpstr>
      <vt:lpstr>Times</vt:lpstr>
      <vt:lpstr>Tema di Office</vt:lpstr>
      <vt:lpstr>Introduzione all’Intelligenza Artificiale</vt:lpstr>
      <vt:lpstr>Definizioni: Intelligenza, AI, AGI</vt:lpstr>
      <vt:lpstr>Definizioni: Intelligenza, AI, AGI</vt:lpstr>
      <vt:lpstr>Cenni Storici</vt:lpstr>
      <vt:lpstr>Cenni Storici</vt:lpstr>
      <vt:lpstr>Cenni Storici</vt:lpstr>
      <vt:lpstr>Cenni Storici</vt:lpstr>
      <vt:lpstr>L’era dell’ Intelligenza Artificiale </vt:lpstr>
      <vt:lpstr>AI nelle nostre vite:</vt:lpstr>
      <vt:lpstr>AI nelle nostre vite:</vt:lpstr>
      <vt:lpstr>AI nelle nostre vite: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all’Intelligenza Artificiale</dc:title>
  <dc:creator>Microsoft Office User</dc:creator>
  <cp:lastModifiedBy>PAOLANTI MARINA</cp:lastModifiedBy>
  <cp:revision>2</cp:revision>
  <dcterms:created xsi:type="dcterms:W3CDTF">2020-04-25T16:23:21Z</dcterms:created>
  <dcterms:modified xsi:type="dcterms:W3CDTF">2023-03-19T14:48:18Z</dcterms:modified>
</cp:coreProperties>
</file>