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Georgia" panose="02040502050405020303" pitchFamily="18" charset="0"/>
      <p:regular r:id="rId25"/>
      <p:bold r:id="rId26"/>
      <p:italic r:id="rId27"/>
      <p:boldItalic r:id="rId28"/>
    </p:embeddedFont>
    <p:embeddedFont>
      <p:font typeface="Raleway" panose="020B0503030101060003" pitchFamily="34" charset="77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3" roundtripDataSignature="AMtx7mjYPTRfyvdWqqF/J7zFdyHTYivkk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9"/>
  </p:normalViewPr>
  <p:slideViewPr>
    <p:cSldViewPr snapToGrid="0">
      <p:cViewPr varScale="1">
        <p:scale>
          <a:sx n="108" d="100"/>
          <a:sy n="108" d="100"/>
        </p:scale>
        <p:origin x="7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21" Type="http://schemas.openxmlformats.org/officeDocument/2006/relationships/font" Target="fonts/font1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Google Shape;186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10</a:t>
            </a:fld>
            <a:endParaRPr/>
          </a:p>
        </p:txBody>
      </p:sp>
      <p:sp>
        <p:nvSpPr>
          <p:cNvPr id="188" name="Google Shape;188;p1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21/02/23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11</a:t>
            </a:fld>
            <a:endParaRPr/>
          </a:p>
        </p:txBody>
      </p:sp>
      <p:sp>
        <p:nvSpPr>
          <p:cNvPr id="201" name="Google Shape;201;p12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21/02/23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</a:t>
            </a:fld>
            <a:endParaRPr/>
          </a:p>
        </p:txBody>
      </p:sp>
      <p:sp>
        <p:nvSpPr>
          <p:cNvPr id="104" name="Google Shape;104;p3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21/02/23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3</a:t>
            </a:fld>
            <a:endParaRPr/>
          </a:p>
        </p:txBody>
      </p:sp>
      <p:sp>
        <p:nvSpPr>
          <p:cNvPr id="113" name="Google Shape;113;p4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21/02/23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4</a:t>
            </a:fld>
            <a:endParaRPr/>
          </a:p>
        </p:txBody>
      </p:sp>
      <p:sp>
        <p:nvSpPr>
          <p:cNvPr id="122" name="Google Shape;122;p5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21/02/23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5</a:t>
            </a:fld>
            <a:endParaRPr/>
          </a:p>
        </p:txBody>
      </p:sp>
      <p:sp>
        <p:nvSpPr>
          <p:cNvPr id="134" name="Google Shape;134;p6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21/02/23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6</a:t>
            </a:fld>
            <a:endParaRPr/>
          </a:p>
        </p:txBody>
      </p:sp>
      <p:sp>
        <p:nvSpPr>
          <p:cNvPr id="145" name="Google Shape;145;p7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21/02/23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7</a:t>
            </a:fld>
            <a:endParaRPr/>
          </a:p>
        </p:txBody>
      </p:sp>
      <p:sp>
        <p:nvSpPr>
          <p:cNvPr id="155" name="Google Shape;155;p8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21/02/23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8</a:t>
            </a:fld>
            <a:endParaRPr/>
          </a:p>
        </p:txBody>
      </p:sp>
      <p:sp>
        <p:nvSpPr>
          <p:cNvPr id="165" name="Google Shape;165;p9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21/02/23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4" name="Google Shape;174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9</a:t>
            </a:fld>
            <a:endParaRPr/>
          </a:p>
        </p:txBody>
      </p:sp>
      <p:sp>
        <p:nvSpPr>
          <p:cNvPr id="176" name="Google Shape;176;p10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21/02/23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>
  <p:cSld name="Diapositiva titol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1"/>
          <p:cNvSpPr txBox="1">
            <a:spLocks noGrp="1"/>
          </p:cNvSpPr>
          <p:nvPr>
            <p:ph type="subTitle" idx="1"/>
          </p:nvPr>
        </p:nvSpPr>
        <p:spPr>
          <a:xfrm>
            <a:off x="2713218" y="3882452"/>
            <a:ext cx="8640580" cy="899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" name="Google Shape;17;p21"/>
          <p:cNvSpPr txBox="1">
            <a:spLocks noGrp="1"/>
          </p:cNvSpPr>
          <p:nvPr>
            <p:ph type="title"/>
          </p:nvPr>
        </p:nvSpPr>
        <p:spPr>
          <a:xfrm>
            <a:off x="2713218" y="2067586"/>
            <a:ext cx="7373141" cy="1642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aleway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0"/>
          <p:cNvSpPr txBox="1">
            <a:spLocks noGrp="1"/>
          </p:cNvSpPr>
          <p:nvPr>
            <p:ph type="title"/>
          </p:nvPr>
        </p:nvSpPr>
        <p:spPr>
          <a:xfrm>
            <a:off x="838200" y="1244184"/>
            <a:ext cx="10515600" cy="1146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0"/>
          <p:cNvSpPr txBox="1">
            <a:spLocks noGrp="1"/>
          </p:cNvSpPr>
          <p:nvPr>
            <p:ph type="body" idx="1"/>
          </p:nvPr>
        </p:nvSpPr>
        <p:spPr>
          <a:xfrm rot="5400000">
            <a:off x="4292408" y="-884429"/>
            <a:ext cx="3607184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30"/>
          <p:cNvSpPr txBox="1">
            <a:spLocks noGrp="1"/>
          </p:cNvSpPr>
          <p:nvPr>
            <p:ph type="dt" idx="10"/>
          </p:nvPr>
        </p:nvSpPr>
        <p:spPr>
          <a:xfrm>
            <a:off x="838200" y="641941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0"/>
          <p:cNvSpPr txBox="1">
            <a:spLocks noGrp="1"/>
          </p:cNvSpPr>
          <p:nvPr>
            <p:ph type="ftr" idx="11"/>
          </p:nvPr>
        </p:nvSpPr>
        <p:spPr>
          <a:xfrm>
            <a:off x="4038600" y="6419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0"/>
          <p:cNvSpPr txBox="1">
            <a:spLocks noGrp="1"/>
          </p:cNvSpPr>
          <p:nvPr>
            <p:ph type="sldNum" idx="12"/>
          </p:nvPr>
        </p:nvSpPr>
        <p:spPr>
          <a:xfrm>
            <a:off x="8610600" y="641941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1"/>
          <p:cNvSpPr txBox="1">
            <a:spLocks noGrp="1"/>
          </p:cNvSpPr>
          <p:nvPr>
            <p:ph type="title"/>
          </p:nvPr>
        </p:nvSpPr>
        <p:spPr>
          <a:xfrm rot="5400000">
            <a:off x="7613020" y="2436183"/>
            <a:ext cx="485266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1"/>
          <p:cNvSpPr txBox="1">
            <a:spLocks noGrp="1"/>
          </p:cNvSpPr>
          <p:nvPr>
            <p:ph type="body" idx="1"/>
          </p:nvPr>
        </p:nvSpPr>
        <p:spPr>
          <a:xfrm rot="5400000">
            <a:off x="2279020" y="-116517"/>
            <a:ext cx="485266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31"/>
          <p:cNvSpPr txBox="1">
            <a:spLocks noGrp="1"/>
          </p:cNvSpPr>
          <p:nvPr>
            <p:ph type="dt" idx="10"/>
          </p:nvPr>
        </p:nvSpPr>
        <p:spPr>
          <a:xfrm>
            <a:off x="838200" y="640364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1"/>
          <p:cNvSpPr txBox="1">
            <a:spLocks noGrp="1"/>
          </p:cNvSpPr>
          <p:nvPr>
            <p:ph type="ftr" idx="11"/>
          </p:nvPr>
        </p:nvSpPr>
        <p:spPr>
          <a:xfrm>
            <a:off x="4038600" y="6403648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1"/>
          <p:cNvSpPr txBox="1">
            <a:spLocks noGrp="1"/>
          </p:cNvSpPr>
          <p:nvPr>
            <p:ph type="sldNum" idx="12"/>
          </p:nvPr>
        </p:nvSpPr>
        <p:spPr>
          <a:xfrm>
            <a:off x="8610600" y="640364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Introduzione">
  <p:cSld name="3_Introduzion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2"/>
          <p:cNvSpPr txBox="1">
            <a:spLocks noGrp="1"/>
          </p:cNvSpPr>
          <p:nvPr>
            <p:ph type="title"/>
          </p:nvPr>
        </p:nvSpPr>
        <p:spPr>
          <a:xfrm>
            <a:off x="550863" y="4507200"/>
            <a:ext cx="4500562" cy="1562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2"/>
          <p:cNvSpPr>
            <a:spLocks noGrp="1"/>
          </p:cNvSpPr>
          <p:nvPr>
            <p:ph type="pic" idx="2"/>
          </p:nvPr>
        </p:nvSpPr>
        <p:spPr>
          <a:xfrm>
            <a:off x="0" y="0"/>
            <a:ext cx="3054096" cy="37764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</p:sp>
      <p:sp>
        <p:nvSpPr>
          <p:cNvPr id="21" name="Google Shape;21;p22"/>
          <p:cNvSpPr>
            <a:spLocks noGrp="1"/>
          </p:cNvSpPr>
          <p:nvPr>
            <p:ph type="pic" idx="3"/>
          </p:nvPr>
        </p:nvSpPr>
        <p:spPr>
          <a:xfrm>
            <a:off x="3054096" y="0"/>
            <a:ext cx="3054096" cy="37764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</p:sp>
      <p:sp>
        <p:nvSpPr>
          <p:cNvPr id="22" name="Google Shape;22;p22"/>
          <p:cNvSpPr>
            <a:spLocks noGrp="1"/>
          </p:cNvSpPr>
          <p:nvPr>
            <p:ph type="pic" idx="4"/>
          </p:nvPr>
        </p:nvSpPr>
        <p:spPr>
          <a:xfrm>
            <a:off x="6083808" y="0"/>
            <a:ext cx="3054096" cy="37764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</p:sp>
      <p:sp>
        <p:nvSpPr>
          <p:cNvPr id="23" name="Google Shape;23;p22"/>
          <p:cNvSpPr>
            <a:spLocks noGrp="1"/>
          </p:cNvSpPr>
          <p:nvPr>
            <p:ph type="pic" idx="5"/>
          </p:nvPr>
        </p:nvSpPr>
        <p:spPr>
          <a:xfrm>
            <a:off x="9137904" y="0"/>
            <a:ext cx="3054096" cy="37764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</p:sp>
      <p:sp>
        <p:nvSpPr>
          <p:cNvPr id="24" name="Google Shape;24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sp>
        <p:nvSpPr>
          <p:cNvPr id="27" name="Google Shape;27;p22"/>
          <p:cNvSpPr txBox="1">
            <a:spLocks noGrp="1"/>
          </p:cNvSpPr>
          <p:nvPr>
            <p:ph type="body" idx="1"/>
          </p:nvPr>
        </p:nvSpPr>
        <p:spPr>
          <a:xfrm>
            <a:off x="5262411" y="4508500"/>
            <a:ext cx="6221412" cy="156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3"/>
          <p:cNvSpPr txBox="1">
            <a:spLocks noGrp="1"/>
          </p:cNvSpPr>
          <p:nvPr>
            <p:ph type="dt" idx="10"/>
          </p:nvPr>
        </p:nvSpPr>
        <p:spPr>
          <a:xfrm>
            <a:off x="838200" y="643517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3"/>
          <p:cNvSpPr txBox="1">
            <a:spLocks noGrp="1"/>
          </p:cNvSpPr>
          <p:nvPr>
            <p:ph type="ftr" idx="11"/>
          </p:nvPr>
        </p:nvSpPr>
        <p:spPr>
          <a:xfrm>
            <a:off x="4038600" y="643517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3"/>
          <p:cNvSpPr txBox="1">
            <a:spLocks noGrp="1"/>
          </p:cNvSpPr>
          <p:nvPr>
            <p:ph type="sldNum" idx="12"/>
          </p:nvPr>
        </p:nvSpPr>
        <p:spPr>
          <a:xfrm>
            <a:off x="8610600" y="643517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4"/>
          <p:cNvSpPr txBox="1">
            <a:spLocks noGrp="1"/>
          </p:cNvSpPr>
          <p:nvPr>
            <p:ph type="title"/>
          </p:nvPr>
        </p:nvSpPr>
        <p:spPr>
          <a:xfrm>
            <a:off x="838200" y="1594735"/>
            <a:ext cx="10515600" cy="1834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6000"/>
              <a:buFont typeface="Ralew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4"/>
          <p:cNvSpPr txBox="1">
            <a:spLocks noGrp="1"/>
          </p:cNvSpPr>
          <p:nvPr>
            <p:ph type="body" idx="1"/>
          </p:nvPr>
        </p:nvSpPr>
        <p:spPr>
          <a:xfrm>
            <a:off x="831850" y="3687581"/>
            <a:ext cx="10515600" cy="2402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24"/>
          <p:cNvSpPr txBox="1">
            <a:spLocks noGrp="1"/>
          </p:cNvSpPr>
          <p:nvPr>
            <p:ph type="dt" idx="10"/>
          </p:nvPr>
        </p:nvSpPr>
        <p:spPr>
          <a:xfrm>
            <a:off x="838200" y="645094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4"/>
          <p:cNvSpPr txBox="1">
            <a:spLocks noGrp="1"/>
          </p:cNvSpPr>
          <p:nvPr>
            <p:ph type="ftr" idx="11"/>
          </p:nvPr>
        </p:nvSpPr>
        <p:spPr>
          <a:xfrm>
            <a:off x="4038600" y="645094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4"/>
          <p:cNvSpPr txBox="1">
            <a:spLocks noGrp="1"/>
          </p:cNvSpPr>
          <p:nvPr>
            <p:ph type="sldNum" idx="12"/>
          </p:nvPr>
        </p:nvSpPr>
        <p:spPr>
          <a:xfrm>
            <a:off x="8610600" y="645094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5"/>
          <p:cNvSpPr txBox="1">
            <a:spLocks noGrp="1"/>
          </p:cNvSpPr>
          <p:nvPr>
            <p:ph type="title"/>
          </p:nvPr>
        </p:nvSpPr>
        <p:spPr>
          <a:xfrm>
            <a:off x="838200" y="1380152"/>
            <a:ext cx="10515600" cy="869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5"/>
          <p:cNvSpPr txBox="1">
            <a:spLocks noGrp="1"/>
          </p:cNvSpPr>
          <p:nvPr>
            <p:ph type="body" idx="1"/>
          </p:nvPr>
        </p:nvSpPr>
        <p:spPr>
          <a:xfrm>
            <a:off x="838200" y="2774731"/>
            <a:ext cx="5181600" cy="3402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5"/>
          <p:cNvSpPr txBox="1">
            <a:spLocks noGrp="1"/>
          </p:cNvSpPr>
          <p:nvPr>
            <p:ph type="body" idx="2"/>
          </p:nvPr>
        </p:nvSpPr>
        <p:spPr>
          <a:xfrm>
            <a:off x="6172200" y="2774731"/>
            <a:ext cx="5181600" cy="3402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5"/>
          <p:cNvSpPr txBox="1">
            <a:spLocks noGrp="1"/>
          </p:cNvSpPr>
          <p:nvPr>
            <p:ph type="dt" idx="10"/>
          </p:nvPr>
        </p:nvSpPr>
        <p:spPr>
          <a:xfrm>
            <a:off x="838200" y="640364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5"/>
          <p:cNvSpPr txBox="1">
            <a:spLocks noGrp="1"/>
          </p:cNvSpPr>
          <p:nvPr>
            <p:ph type="ftr" idx="11"/>
          </p:nvPr>
        </p:nvSpPr>
        <p:spPr>
          <a:xfrm>
            <a:off x="4038600" y="6403648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5"/>
          <p:cNvSpPr txBox="1">
            <a:spLocks noGrp="1"/>
          </p:cNvSpPr>
          <p:nvPr>
            <p:ph type="sldNum" idx="12"/>
          </p:nvPr>
        </p:nvSpPr>
        <p:spPr>
          <a:xfrm>
            <a:off x="8610600" y="640364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6"/>
          <p:cNvSpPr txBox="1">
            <a:spLocks noGrp="1"/>
          </p:cNvSpPr>
          <p:nvPr>
            <p:ph type="title"/>
          </p:nvPr>
        </p:nvSpPr>
        <p:spPr>
          <a:xfrm>
            <a:off x="914400" y="138215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6"/>
          <p:cNvSpPr txBox="1">
            <a:spLocks noGrp="1"/>
          </p:cNvSpPr>
          <p:nvPr>
            <p:ph type="body" idx="1"/>
          </p:nvPr>
        </p:nvSpPr>
        <p:spPr>
          <a:xfrm>
            <a:off x="921246" y="2983269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26"/>
          <p:cNvSpPr txBox="1">
            <a:spLocks noGrp="1"/>
          </p:cNvSpPr>
          <p:nvPr>
            <p:ph type="body" idx="2"/>
          </p:nvPr>
        </p:nvSpPr>
        <p:spPr>
          <a:xfrm>
            <a:off x="921246" y="4082735"/>
            <a:ext cx="5157787" cy="2106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26"/>
          <p:cNvSpPr txBox="1">
            <a:spLocks noGrp="1"/>
          </p:cNvSpPr>
          <p:nvPr>
            <p:ph type="body" idx="3"/>
          </p:nvPr>
        </p:nvSpPr>
        <p:spPr>
          <a:xfrm>
            <a:off x="6253658" y="2983269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26"/>
          <p:cNvSpPr txBox="1">
            <a:spLocks noGrp="1"/>
          </p:cNvSpPr>
          <p:nvPr>
            <p:ph type="body" idx="4"/>
          </p:nvPr>
        </p:nvSpPr>
        <p:spPr>
          <a:xfrm>
            <a:off x="6246812" y="4097968"/>
            <a:ext cx="5183188" cy="2091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26"/>
          <p:cNvSpPr txBox="1">
            <a:spLocks noGrp="1"/>
          </p:cNvSpPr>
          <p:nvPr>
            <p:ph type="dt" idx="10"/>
          </p:nvPr>
        </p:nvSpPr>
        <p:spPr>
          <a:xfrm>
            <a:off x="838200" y="640364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6"/>
          <p:cNvSpPr txBox="1">
            <a:spLocks noGrp="1"/>
          </p:cNvSpPr>
          <p:nvPr>
            <p:ph type="ftr" idx="11"/>
          </p:nvPr>
        </p:nvSpPr>
        <p:spPr>
          <a:xfrm>
            <a:off x="4038600" y="6403648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6"/>
          <p:cNvSpPr txBox="1">
            <a:spLocks noGrp="1"/>
          </p:cNvSpPr>
          <p:nvPr>
            <p:ph type="sldNum" idx="12"/>
          </p:nvPr>
        </p:nvSpPr>
        <p:spPr>
          <a:xfrm>
            <a:off x="8610600" y="640364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7"/>
          <p:cNvSpPr txBox="1">
            <a:spLocks noGrp="1"/>
          </p:cNvSpPr>
          <p:nvPr>
            <p:ph type="title"/>
          </p:nvPr>
        </p:nvSpPr>
        <p:spPr>
          <a:xfrm>
            <a:off x="838200" y="1386073"/>
            <a:ext cx="10515600" cy="869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7"/>
          <p:cNvSpPr txBox="1">
            <a:spLocks noGrp="1"/>
          </p:cNvSpPr>
          <p:nvPr>
            <p:ph type="dt" idx="10"/>
          </p:nvPr>
        </p:nvSpPr>
        <p:spPr>
          <a:xfrm>
            <a:off x="838200" y="640364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7"/>
          <p:cNvSpPr txBox="1">
            <a:spLocks noGrp="1"/>
          </p:cNvSpPr>
          <p:nvPr>
            <p:ph type="ftr" idx="11"/>
          </p:nvPr>
        </p:nvSpPr>
        <p:spPr>
          <a:xfrm>
            <a:off x="4038600" y="6403648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7"/>
          <p:cNvSpPr txBox="1">
            <a:spLocks noGrp="1"/>
          </p:cNvSpPr>
          <p:nvPr>
            <p:ph type="sldNum" idx="12"/>
          </p:nvPr>
        </p:nvSpPr>
        <p:spPr>
          <a:xfrm>
            <a:off x="8610600" y="640364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8"/>
          <p:cNvSpPr txBox="1">
            <a:spLocks noGrp="1"/>
          </p:cNvSpPr>
          <p:nvPr>
            <p:ph type="title"/>
          </p:nvPr>
        </p:nvSpPr>
        <p:spPr>
          <a:xfrm>
            <a:off x="836612" y="158115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3200"/>
              <a:buFont typeface="Ralew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8"/>
          <p:cNvSpPr txBox="1">
            <a:spLocks noGrp="1"/>
          </p:cNvSpPr>
          <p:nvPr>
            <p:ph type="body" idx="1"/>
          </p:nvPr>
        </p:nvSpPr>
        <p:spPr>
          <a:xfrm>
            <a:off x="5183188" y="1581150"/>
            <a:ext cx="6172200" cy="42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28"/>
          <p:cNvSpPr txBox="1">
            <a:spLocks noGrp="1"/>
          </p:cNvSpPr>
          <p:nvPr>
            <p:ph type="body" idx="2"/>
          </p:nvPr>
        </p:nvSpPr>
        <p:spPr>
          <a:xfrm>
            <a:off x="839788" y="3429000"/>
            <a:ext cx="3932237" cy="2439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28"/>
          <p:cNvSpPr txBox="1">
            <a:spLocks noGrp="1"/>
          </p:cNvSpPr>
          <p:nvPr>
            <p:ph type="dt" idx="10"/>
          </p:nvPr>
        </p:nvSpPr>
        <p:spPr>
          <a:xfrm>
            <a:off x="838200" y="64351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8"/>
          <p:cNvSpPr txBox="1">
            <a:spLocks noGrp="1"/>
          </p:cNvSpPr>
          <p:nvPr>
            <p:ph type="ftr" idx="11"/>
          </p:nvPr>
        </p:nvSpPr>
        <p:spPr>
          <a:xfrm>
            <a:off x="4038600" y="643518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8"/>
          <p:cNvSpPr txBox="1">
            <a:spLocks noGrp="1"/>
          </p:cNvSpPr>
          <p:nvPr>
            <p:ph type="sldNum" idx="12"/>
          </p:nvPr>
        </p:nvSpPr>
        <p:spPr>
          <a:xfrm>
            <a:off x="8610600" y="64351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9"/>
          <p:cNvSpPr txBox="1">
            <a:spLocks noGrp="1"/>
          </p:cNvSpPr>
          <p:nvPr>
            <p:ph type="title"/>
          </p:nvPr>
        </p:nvSpPr>
        <p:spPr>
          <a:xfrm>
            <a:off x="836612" y="1340069"/>
            <a:ext cx="3932237" cy="2088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3200"/>
              <a:buFont typeface="Ralew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9"/>
          <p:cNvSpPr>
            <a:spLocks noGrp="1"/>
          </p:cNvSpPr>
          <p:nvPr>
            <p:ph type="pic" idx="2"/>
          </p:nvPr>
        </p:nvSpPr>
        <p:spPr>
          <a:xfrm>
            <a:off x="5183188" y="1340068"/>
            <a:ext cx="6172200" cy="4520981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29"/>
          <p:cNvSpPr txBox="1">
            <a:spLocks noGrp="1"/>
          </p:cNvSpPr>
          <p:nvPr>
            <p:ph type="body" idx="1"/>
          </p:nvPr>
        </p:nvSpPr>
        <p:spPr>
          <a:xfrm>
            <a:off x="838589" y="3657600"/>
            <a:ext cx="3932237" cy="220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29"/>
          <p:cNvSpPr txBox="1">
            <a:spLocks noGrp="1"/>
          </p:cNvSpPr>
          <p:nvPr>
            <p:ph type="dt" idx="10"/>
          </p:nvPr>
        </p:nvSpPr>
        <p:spPr>
          <a:xfrm>
            <a:off x="838200" y="643517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9"/>
          <p:cNvSpPr txBox="1">
            <a:spLocks noGrp="1"/>
          </p:cNvSpPr>
          <p:nvPr>
            <p:ph type="ftr" idx="11"/>
          </p:nvPr>
        </p:nvSpPr>
        <p:spPr>
          <a:xfrm>
            <a:off x="4038600" y="643517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9"/>
          <p:cNvSpPr txBox="1">
            <a:spLocks noGrp="1"/>
          </p:cNvSpPr>
          <p:nvPr>
            <p:ph type="sldNum" idx="12"/>
          </p:nvPr>
        </p:nvSpPr>
        <p:spPr>
          <a:xfrm>
            <a:off x="8610600" y="643517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>
            <a:spLocks noGrp="1"/>
          </p:cNvSpPr>
          <p:nvPr>
            <p:ph type="title"/>
          </p:nvPr>
        </p:nvSpPr>
        <p:spPr>
          <a:xfrm>
            <a:off x="838200" y="1244184"/>
            <a:ext cx="10515600" cy="869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4000"/>
              <a:buFont typeface="Raleway"/>
              <a:buNone/>
              <a:defRPr sz="4000" b="1" i="0" u="none" strike="noStrike" cap="none">
                <a:solidFill>
                  <a:srgbClr val="007BB6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0"/>
          <p:cNvSpPr txBox="1">
            <a:spLocks noGrp="1"/>
          </p:cNvSpPr>
          <p:nvPr>
            <p:ph type="body" idx="1"/>
          </p:nvPr>
        </p:nvSpPr>
        <p:spPr>
          <a:xfrm>
            <a:off x="838200" y="2293495"/>
            <a:ext cx="10515600" cy="3883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upport.apple.com/it-it/HT208109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deepl.com/it/translator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>
            <a:spLocks noGrp="1"/>
          </p:cNvSpPr>
          <p:nvPr>
            <p:ph type="ctrTitle" idx="4294967295"/>
          </p:nvPr>
        </p:nvSpPr>
        <p:spPr>
          <a:xfrm>
            <a:off x="2713220" y="2027549"/>
            <a:ext cx="9478780" cy="1482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aleway"/>
              <a:buNone/>
            </a:pPr>
            <a:r>
              <a:rPr lang="it-IT" b="0" dirty="0">
                <a:solidFill>
                  <a:schemeClr val="lt1"/>
                </a:solidFill>
              </a:rPr>
              <a:t>Introduzione all’Intelligenza Artificiale</a:t>
            </a:r>
            <a:endParaRPr sz="4000" b="0" i="0" u="none" strike="noStrike" cap="none" dirty="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0" name="Google Shape;90;p1"/>
          <p:cNvSpPr txBox="1">
            <a:spLocks noGrp="1"/>
          </p:cNvSpPr>
          <p:nvPr>
            <p:ph type="subTitle" idx="1"/>
          </p:nvPr>
        </p:nvSpPr>
        <p:spPr>
          <a:xfrm>
            <a:off x="2713218" y="3882452"/>
            <a:ext cx="9478780" cy="899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it-IT" sz="2400" b="0"/>
              <a:t>Informatica Multimediale e Intelligenza Artificiale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it-IT"/>
              <a:t>Corso di LAUREA MAGISTRALE - Comunicazione e Culture Digitali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1"/>
          <p:cNvSpPr txBox="1">
            <a:spLocks noGrp="1"/>
          </p:cNvSpPr>
          <p:nvPr>
            <p:ph type="sldNum" idx="12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10</a:t>
            </a:fld>
            <a:endParaRPr/>
          </a:p>
        </p:txBody>
      </p:sp>
      <p:sp>
        <p:nvSpPr>
          <p:cNvPr id="191" name="Google Shape;191;p11"/>
          <p:cNvSpPr txBox="1">
            <a:spLocks noGrp="1"/>
          </p:cNvSpPr>
          <p:nvPr>
            <p:ph type="title"/>
          </p:nvPr>
        </p:nvSpPr>
        <p:spPr>
          <a:xfrm>
            <a:off x="923544" y="1970728"/>
            <a:ext cx="10515600" cy="459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1800"/>
              <a:buFont typeface="Raleway"/>
              <a:buNone/>
            </a:pPr>
            <a:r>
              <a:rPr lang="it-IT" sz="1800" dirty="0">
                <a:latin typeface="Raleway"/>
                <a:ea typeface="Raleway"/>
                <a:cs typeface="Raleway"/>
                <a:sym typeface="Raleway"/>
              </a:rPr>
              <a:t>AI nelle nostre vite:</a:t>
            </a:r>
            <a:endParaRPr dirty="0"/>
          </a:p>
        </p:txBody>
      </p:sp>
      <p:sp>
        <p:nvSpPr>
          <p:cNvPr id="192" name="Google Shape;192;p11"/>
          <p:cNvSpPr/>
          <p:nvPr/>
        </p:nvSpPr>
        <p:spPr>
          <a:xfrm>
            <a:off x="6632448" y="1593893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1"/>
          <p:cNvSpPr txBox="1"/>
          <p:nvPr/>
        </p:nvSpPr>
        <p:spPr>
          <a:xfrm>
            <a:off x="838200" y="2758965"/>
            <a:ext cx="4091939" cy="3485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1800"/>
              <a:buFont typeface="Arial"/>
              <a:buChar char="•"/>
            </a:pPr>
            <a:r>
              <a:rPr lang="it-IT" sz="1800" b="1" dirty="0" err="1">
                <a:solidFill>
                  <a:srgbClr val="007BB6"/>
                </a:solidFill>
                <a:latin typeface="Raleway"/>
                <a:ea typeface="Raleway"/>
                <a:cs typeface="Raleway"/>
                <a:sym typeface="Raleway"/>
              </a:rPr>
              <a:t>Facial</a:t>
            </a:r>
            <a:r>
              <a:rPr lang="it-IT" sz="1800" b="1" dirty="0">
                <a:solidFill>
                  <a:srgbClr val="007BB6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it-IT" sz="1800" b="1" dirty="0" err="1">
                <a:solidFill>
                  <a:srgbClr val="007BB6"/>
                </a:solidFill>
                <a:latin typeface="Raleway"/>
                <a:ea typeface="Raleway"/>
                <a:cs typeface="Raleway"/>
                <a:sym typeface="Raleway"/>
              </a:rPr>
              <a:t>Recognition</a:t>
            </a:r>
            <a:r>
              <a:rPr lang="it-IT" sz="1800" b="1" dirty="0">
                <a:solidFill>
                  <a:srgbClr val="007BB6"/>
                </a:solidFill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it-IT" sz="18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per sbloccare I telefoni cellulari, il dispositivo acquisisce i dettagli che si sbloccherà soltanto nel momento in cui il volto è quello del proprietario, o delle altre persone autorizzate ad accedervi</a:t>
            </a:r>
            <a:r>
              <a:rPr lang="it-IT" sz="1800" b="1" dirty="0">
                <a:solidFill>
                  <a:srgbClr val="0070C0"/>
                </a:solidFill>
                <a:latin typeface="Raleway"/>
                <a:ea typeface="Raleway"/>
                <a:cs typeface="Raleway"/>
                <a:sym typeface="Raleway"/>
              </a:rPr>
              <a:t>. </a:t>
            </a:r>
            <a:endParaRPr dirty="0"/>
          </a:p>
          <a:p>
            <a:pPr marL="228600" marR="0" lvl="0" indent="-11430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dirty="0">
              <a:solidFill>
                <a:srgbClr val="0070C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228600" marR="0" lvl="0" indent="-11430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dirty="0">
              <a:solidFill>
                <a:srgbClr val="0070C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4" name="Google Shape;194;p11"/>
          <p:cNvSpPr txBox="1"/>
          <p:nvPr/>
        </p:nvSpPr>
        <p:spPr>
          <a:xfrm>
            <a:off x="838200" y="1224877"/>
            <a:ext cx="10515600" cy="459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2800"/>
              <a:buFont typeface="Raleway"/>
              <a:buNone/>
            </a:pPr>
            <a:r>
              <a:rPr lang="it-IT" sz="2400" b="1" dirty="0">
                <a:solidFill>
                  <a:srgbClr val="007BB6"/>
                </a:solidFill>
                <a:latin typeface="Raleway"/>
                <a:ea typeface="Raleway"/>
                <a:cs typeface="Raleway"/>
                <a:sym typeface="Raleway"/>
              </a:rPr>
              <a:t>L’era dell’ Intelligenza Artificiale </a:t>
            </a:r>
            <a:endParaRPr sz="1200" dirty="0"/>
          </a:p>
        </p:txBody>
      </p:sp>
      <p:pic>
        <p:nvPicPr>
          <p:cNvPr id="195" name="Google Shape;195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58038" y="2061209"/>
            <a:ext cx="5294376" cy="2779548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11"/>
          <p:cNvSpPr txBox="1"/>
          <p:nvPr/>
        </p:nvSpPr>
        <p:spPr>
          <a:xfrm>
            <a:off x="5343144" y="5115030"/>
            <a:ext cx="60960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it-IT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Immagine da </a:t>
            </a:r>
            <a:r>
              <a:rPr lang="it-IT" sz="1800" u="sng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https://support.apple.com/it-it/HT208109</a:t>
            </a:r>
            <a:r>
              <a:rPr lang="it-IT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2"/>
          <p:cNvSpPr txBox="1">
            <a:spLocks noGrp="1"/>
          </p:cNvSpPr>
          <p:nvPr>
            <p:ph type="sldNum" idx="12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11</a:t>
            </a:fld>
            <a:endParaRPr/>
          </a:p>
        </p:txBody>
      </p:sp>
      <p:sp>
        <p:nvSpPr>
          <p:cNvPr id="204" name="Google Shape;204;p12"/>
          <p:cNvSpPr txBox="1">
            <a:spLocks noGrp="1"/>
          </p:cNvSpPr>
          <p:nvPr>
            <p:ph type="title"/>
          </p:nvPr>
        </p:nvSpPr>
        <p:spPr>
          <a:xfrm>
            <a:off x="923544" y="2023901"/>
            <a:ext cx="10515600" cy="459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1800"/>
              <a:buFont typeface="Raleway"/>
              <a:buNone/>
            </a:pPr>
            <a:r>
              <a:rPr lang="it-IT" sz="1800" dirty="0">
                <a:latin typeface="Raleway"/>
                <a:ea typeface="Raleway"/>
                <a:cs typeface="Raleway"/>
                <a:sym typeface="Raleway"/>
              </a:rPr>
              <a:t>AI nelle nostre vite:</a:t>
            </a:r>
            <a:endParaRPr dirty="0"/>
          </a:p>
        </p:txBody>
      </p:sp>
      <p:sp>
        <p:nvSpPr>
          <p:cNvPr id="205" name="Google Shape;205;p12"/>
          <p:cNvSpPr/>
          <p:nvPr/>
        </p:nvSpPr>
        <p:spPr>
          <a:xfrm>
            <a:off x="6632448" y="1593893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12"/>
          <p:cNvSpPr txBox="1"/>
          <p:nvPr/>
        </p:nvSpPr>
        <p:spPr>
          <a:xfrm>
            <a:off x="838200" y="2631882"/>
            <a:ext cx="4091939" cy="3485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</a:pPr>
            <a:r>
              <a:rPr lang="it-IT" sz="1600" b="1" dirty="0">
                <a:solidFill>
                  <a:srgbClr val="0070C0"/>
                </a:solidFill>
                <a:latin typeface="Raleway"/>
                <a:ea typeface="Raleway"/>
                <a:cs typeface="Raleway"/>
                <a:sym typeface="Raleway"/>
              </a:rPr>
              <a:t>Traduzione automatica: </a:t>
            </a: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Google </a:t>
            </a:r>
            <a:r>
              <a:rPr lang="it-IT" sz="1600" dirty="0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Translate</a:t>
            </a: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o </a:t>
            </a:r>
            <a:r>
              <a:rPr lang="it-IT" sz="1600" dirty="0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DeepL</a:t>
            </a: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 hanno dietro algoritmi di AI che traducono e danno senso alle frasi che scriviamo. </a:t>
            </a:r>
            <a:endParaRPr sz="1200" dirty="0"/>
          </a:p>
          <a:p>
            <a:pPr marL="228600" marR="0" lvl="0" indent="-22860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Da 5 anni fa ad ora anche </a:t>
            </a:r>
            <a:r>
              <a:rPr lang="it-IT" sz="1600" dirty="0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google</a:t>
            </a: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traduttore è migliorato moltissimo nelle performance. </a:t>
            </a:r>
            <a:endParaRPr sz="1200" dirty="0"/>
          </a:p>
          <a:p>
            <a:pPr marL="228600" marR="0" lvl="0" indent="-11430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600" b="1" dirty="0">
              <a:solidFill>
                <a:srgbClr val="0070C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228600" marR="0" lvl="0" indent="-11430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600" b="1" dirty="0">
              <a:solidFill>
                <a:srgbClr val="0070C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228600" marR="0" lvl="0" indent="-11430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600" b="1" dirty="0">
              <a:solidFill>
                <a:srgbClr val="0070C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07" name="Google Shape;207;p12"/>
          <p:cNvSpPr txBox="1"/>
          <p:nvPr/>
        </p:nvSpPr>
        <p:spPr>
          <a:xfrm>
            <a:off x="838200" y="1308951"/>
            <a:ext cx="10515600" cy="459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2800"/>
              <a:buFont typeface="Raleway"/>
              <a:buNone/>
            </a:pPr>
            <a:r>
              <a:rPr lang="it-IT" sz="2400" b="1" dirty="0">
                <a:solidFill>
                  <a:srgbClr val="007BB6"/>
                </a:solidFill>
                <a:latin typeface="Raleway"/>
                <a:ea typeface="Raleway"/>
                <a:cs typeface="Raleway"/>
                <a:sym typeface="Raleway"/>
              </a:rPr>
              <a:t>L’era dell’ Intelligenza Artificiale </a:t>
            </a:r>
            <a:endParaRPr sz="1200" dirty="0"/>
          </a:p>
        </p:txBody>
      </p:sp>
      <p:pic>
        <p:nvPicPr>
          <p:cNvPr id="208" name="Google Shape;208;p12" descr="Google Traduttore non è preciso quanto Deep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69318" y="2198141"/>
            <a:ext cx="6355170" cy="3350908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12"/>
          <p:cNvSpPr txBox="1"/>
          <p:nvPr/>
        </p:nvSpPr>
        <p:spPr>
          <a:xfrm>
            <a:off x="5428488" y="5549049"/>
            <a:ext cx="6096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it-IT" sz="1800" u="sng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https://www.deepl.com/it/translator</a:t>
            </a:r>
            <a:endParaRPr sz="18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3"/>
          <p:cNvSpPr txBox="1"/>
          <p:nvPr/>
        </p:nvSpPr>
        <p:spPr>
          <a:xfrm>
            <a:off x="838200" y="1505093"/>
            <a:ext cx="10515600" cy="459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2800"/>
              <a:buFont typeface="Raleway"/>
              <a:buNone/>
            </a:pPr>
            <a:r>
              <a:rPr lang="it-IT" sz="2400" b="1" dirty="0" err="1">
                <a:solidFill>
                  <a:srgbClr val="007BB6"/>
                </a:solidFill>
                <a:latin typeface="Raleway"/>
                <a:ea typeface="Raleway"/>
                <a:cs typeface="Raleway"/>
                <a:sym typeface="Raleway"/>
              </a:rPr>
              <a:t>Artificial</a:t>
            </a:r>
            <a:r>
              <a:rPr lang="it-IT" sz="2400" b="1" dirty="0">
                <a:solidFill>
                  <a:srgbClr val="007BB6"/>
                </a:solidFill>
                <a:latin typeface="Raleway"/>
                <a:ea typeface="Raleway"/>
                <a:cs typeface="Raleway"/>
                <a:sym typeface="Raleway"/>
              </a:rPr>
              <a:t> Intelligence vs Human Intelligence</a:t>
            </a:r>
            <a:endParaRPr sz="1200" dirty="0"/>
          </a:p>
        </p:txBody>
      </p:sp>
      <p:sp>
        <p:nvSpPr>
          <p:cNvPr id="215" name="Google Shape;215;p13"/>
          <p:cNvSpPr txBox="1"/>
          <p:nvPr/>
        </p:nvSpPr>
        <p:spPr>
          <a:xfrm>
            <a:off x="1085088" y="2779776"/>
            <a:ext cx="5010912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>
                <a:solidFill>
                  <a:srgbClr val="007BB6"/>
                </a:solidFill>
                <a:latin typeface="Raleway"/>
                <a:ea typeface="Raleway"/>
                <a:cs typeface="Raleway"/>
                <a:sym typeface="Raleway"/>
              </a:rPr>
              <a:t>L’intelletto umano è migliore per: 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Chiedere domande e risolvere problemi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Senso comune 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Ragionamento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Intuizione 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Creatività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Riconoscimento del parlato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Riconoscimento di volti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3"/>
          <p:cNvSpPr txBox="1"/>
          <p:nvPr/>
        </p:nvSpPr>
        <p:spPr>
          <a:xfrm>
            <a:off x="6096000" y="2791967"/>
            <a:ext cx="5827776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>
                <a:solidFill>
                  <a:srgbClr val="007BB6"/>
                </a:solidFill>
                <a:latin typeface="Raleway"/>
                <a:ea typeface="Raleway"/>
                <a:cs typeface="Raleway"/>
                <a:sym typeface="Raleway"/>
              </a:rPr>
              <a:t>L’AI è migliore per: 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Gestione di grandi moli di dati 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Riconoscimento di modelli nei dati, informazioni utili da estrapolare nei dati (Pattern Recognition)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Ragionamento Statistico e previsionale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Problemi descrivibile come un set di formule logiche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3"/>
          <p:cNvSpPr txBox="1"/>
          <p:nvPr/>
        </p:nvSpPr>
        <p:spPr>
          <a:xfrm>
            <a:off x="1114044" y="2625498"/>
            <a:ext cx="4721352" cy="2727408"/>
          </a:xfrm>
          <a:prstGeom prst="rect">
            <a:avLst/>
          </a:prstGeom>
          <a:noFill/>
          <a:ln w="28575" cap="flat" cmpd="sng">
            <a:solidFill>
              <a:srgbClr val="007BB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75" tIns="32125" rIns="64275" bIns="321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18" name="Google Shape;218;p13"/>
          <p:cNvSpPr txBox="1"/>
          <p:nvPr/>
        </p:nvSpPr>
        <p:spPr>
          <a:xfrm>
            <a:off x="5980176" y="2613307"/>
            <a:ext cx="5827776" cy="2739600"/>
          </a:xfrm>
          <a:prstGeom prst="rect">
            <a:avLst/>
          </a:prstGeom>
          <a:noFill/>
          <a:ln w="28575" cap="flat" cmpd="sng">
            <a:solidFill>
              <a:srgbClr val="007BB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75" tIns="32125" rIns="64275" bIns="321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4"/>
          <p:cNvSpPr txBox="1"/>
          <p:nvPr/>
        </p:nvSpPr>
        <p:spPr>
          <a:xfrm>
            <a:off x="838200" y="1438633"/>
            <a:ext cx="10515600" cy="459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2800"/>
              <a:buFont typeface="Raleway"/>
              <a:buNone/>
            </a:pPr>
            <a:r>
              <a:rPr lang="it-IT" sz="2400" b="1" dirty="0">
                <a:solidFill>
                  <a:srgbClr val="007BB6"/>
                </a:solidFill>
                <a:latin typeface="Raleway"/>
                <a:ea typeface="Raleway"/>
                <a:cs typeface="Raleway"/>
                <a:sym typeface="Raleway"/>
              </a:rPr>
              <a:t>Macchine che pensano/agiscono razionalmente</a:t>
            </a:r>
            <a:endParaRPr sz="1200" dirty="0"/>
          </a:p>
        </p:txBody>
      </p:sp>
      <p:sp>
        <p:nvSpPr>
          <p:cNvPr id="224" name="Google Shape;224;p14"/>
          <p:cNvSpPr txBox="1"/>
          <p:nvPr/>
        </p:nvSpPr>
        <p:spPr>
          <a:xfrm>
            <a:off x="838200" y="2313767"/>
            <a:ext cx="1069543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Comportamento razionale</a:t>
            </a:r>
            <a:r>
              <a:rPr lang="it-IT" sz="18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: eseguire un’azione il cui risultato atteso </a:t>
            </a:r>
            <a:r>
              <a:rPr lang="it-IT" sz="1800" u="sng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massimizza</a:t>
            </a:r>
            <a:r>
              <a:rPr lang="it-IT" sz="18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un certo </a:t>
            </a:r>
            <a:r>
              <a:rPr lang="it-IT" sz="1800" u="sng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obiettivo</a:t>
            </a:r>
            <a:r>
              <a:rPr lang="it-IT" sz="18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(perlomeno secondo l’informazione disponibile al momento dell’esecuzione).</a:t>
            </a:r>
            <a:endParaRPr sz="1800" u="sng" dirty="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25" name="Google Shape;225;p14"/>
          <p:cNvSpPr txBox="1"/>
          <p:nvPr/>
        </p:nvSpPr>
        <p:spPr>
          <a:xfrm>
            <a:off x="838200" y="3127368"/>
            <a:ext cx="8305800" cy="186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</a:pPr>
            <a:r>
              <a:rPr lang="it-IT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Un </a:t>
            </a:r>
            <a:r>
              <a:rPr lang="it-IT" sz="1800" u="sng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agente intelligente</a:t>
            </a:r>
            <a:r>
              <a:rPr lang="it-IT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it-IT" sz="1800" i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delibera</a:t>
            </a:r>
            <a:r>
              <a:rPr lang="it-IT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un’azione da eseguire (o nuovi fatti da aggiungere alla propria base di conoscenza) mediante</a:t>
            </a:r>
            <a:endParaRPr/>
          </a:p>
          <a:p>
            <a:pPr marL="285750" marR="0" lvl="0" indent="-2857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Deduzione</a:t>
            </a:r>
            <a:endParaRPr/>
          </a:p>
          <a:p>
            <a:pPr marL="285750" marR="0" lvl="0" indent="-2857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Abduzione</a:t>
            </a:r>
            <a:endParaRPr/>
          </a:p>
          <a:p>
            <a:pPr marL="285750" marR="0" lvl="0" indent="-2857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Induzione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5"/>
          <p:cNvSpPr txBox="1"/>
          <p:nvPr/>
        </p:nvSpPr>
        <p:spPr>
          <a:xfrm>
            <a:off x="838200" y="1427208"/>
            <a:ext cx="10515600" cy="459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2800"/>
              <a:buFont typeface="Raleway"/>
              <a:buNone/>
            </a:pPr>
            <a:r>
              <a:rPr lang="it-IT" sz="2400" b="1" dirty="0">
                <a:solidFill>
                  <a:srgbClr val="007BB6"/>
                </a:solidFill>
                <a:latin typeface="Raleway"/>
                <a:ea typeface="Raleway"/>
                <a:cs typeface="Raleway"/>
                <a:sym typeface="Raleway"/>
              </a:rPr>
              <a:t>Deduzione – Aristotele (300 </a:t>
            </a:r>
            <a:r>
              <a:rPr lang="it-IT" sz="2400" b="1" dirty="0" err="1">
                <a:solidFill>
                  <a:srgbClr val="007BB6"/>
                </a:solidFill>
                <a:latin typeface="Raleway"/>
                <a:ea typeface="Raleway"/>
                <a:cs typeface="Raleway"/>
                <a:sym typeface="Raleway"/>
              </a:rPr>
              <a:t>a.c.</a:t>
            </a:r>
            <a:r>
              <a:rPr lang="it-IT" sz="2400" b="1" dirty="0">
                <a:solidFill>
                  <a:srgbClr val="007BB6"/>
                </a:solidFill>
                <a:latin typeface="Raleway"/>
                <a:ea typeface="Raleway"/>
                <a:cs typeface="Raleway"/>
                <a:sym typeface="Raleway"/>
              </a:rPr>
              <a:t>)</a:t>
            </a:r>
            <a:endParaRPr sz="1200" dirty="0"/>
          </a:p>
        </p:txBody>
      </p:sp>
      <p:sp>
        <p:nvSpPr>
          <p:cNvPr id="231" name="Google Shape;231;p15"/>
          <p:cNvSpPr txBox="1"/>
          <p:nvPr/>
        </p:nvSpPr>
        <p:spPr>
          <a:xfrm>
            <a:off x="838200" y="2040634"/>
            <a:ext cx="10695432" cy="1877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Nel ragionamento deduttivo o sillogismo la verità delle premesse (caso generale) garantisce la verità della conclusione (caso particolare)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b="1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Regola</a:t>
            </a: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: Tutti gli uomini sono Mortali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b="1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Caso</a:t>
            </a: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: Socrate  un uomo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b="1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Conclusione</a:t>
            </a: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: Socrate è mortale</a:t>
            </a:r>
            <a:endParaRPr sz="1200" dirty="0"/>
          </a:p>
        </p:txBody>
      </p:sp>
      <p:sp>
        <p:nvSpPr>
          <p:cNvPr id="232" name="Google Shape;232;p15"/>
          <p:cNvSpPr txBox="1"/>
          <p:nvPr/>
        </p:nvSpPr>
        <p:spPr>
          <a:xfrm>
            <a:off x="838200" y="4531457"/>
            <a:ext cx="10695432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Il ragionamento deduttivo è alla base dei teoremi e delle dimostrazioni matematiche ma non ci permette di scoprire o prevedere fatti nuovi e quindi di ampliare le nostre conoscenze, compiendo un salto dal noto all’ignoto. È limitato alla conoscenza pregressa.</a:t>
            </a:r>
            <a:endParaRPr sz="12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6"/>
          <p:cNvSpPr txBox="1"/>
          <p:nvPr/>
        </p:nvSpPr>
        <p:spPr>
          <a:xfrm>
            <a:off x="838200" y="1450508"/>
            <a:ext cx="10515600" cy="459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2800"/>
              <a:buFont typeface="Raleway"/>
              <a:buNone/>
            </a:pPr>
            <a:r>
              <a:rPr lang="it-IT" sz="2400" b="1" dirty="0">
                <a:solidFill>
                  <a:srgbClr val="007BB6"/>
                </a:solidFill>
                <a:latin typeface="Raleway"/>
                <a:ea typeface="Raleway"/>
                <a:cs typeface="Raleway"/>
                <a:sym typeface="Raleway"/>
              </a:rPr>
              <a:t>Induttivo – Francis Bacon (secolo XVII)</a:t>
            </a:r>
            <a:endParaRPr sz="1200" dirty="0"/>
          </a:p>
        </p:txBody>
      </p:sp>
      <p:sp>
        <p:nvSpPr>
          <p:cNvPr id="238" name="Google Shape;238;p16"/>
          <p:cNvSpPr txBox="1"/>
          <p:nvPr/>
        </p:nvSpPr>
        <p:spPr>
          <a:xfrm>
            <a:off x="838200" y="2171263"/>
            <a:ext cx="10695432" cy="2800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 casi particolari forniscono un’evidenza più o meno forte alla conclusione ma non necessariamente ne garantiscono la probabilità che si verifichi. Questo tipo di ragionamento è più di tipo probabilistico. 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Tipologia di apprendimento basato sulle osservazioni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b="1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Caso particolare: </a:t>
            </a: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Socrate era un uomo. 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b="1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Risultato: </a:t>
            </a: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Socrate mori. 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b="1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Regola: </a:t>
            </a: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Tutti gli uomini sono mortali. 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 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La forma più comune di ragionamento induttivo è la </a:t>
            </a:r>
            <a:r>
              <a:rPr lang="it-IT" sz="1600" b="1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generalizzazione</a:t>
            </a: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con cui otteniamo informazioni su un gruppo di cose, persone, eventi, oggetti e così via esaminando una porzione o campione di quel gruppo. </a:t>
            </a:r>
            <a:endParaRPr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7"/>
          <p:cNvSpPr txBox="1"/>
          <p:nvPr/>
        </p:nvSpPr>
        <p:spPr>
          <a:xfrm>
            <a:off x="838200" y="1438633"/>
            <a:ext cx="10515600" cy="459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2800"/>
              <a:buFont typeface="Raleway"/>
              <a:buNone/>
            </a:pPr>
            <a:r>
              <a:rPr lang="it-IT" sz="2400" b="1" dirty="0">
                <a:solidFill>
                  <a:srgbClr val="007BB6"/>
                </a:solidFill>
                <a:latin typeface="Raleway"/>
                <a:ea typeface="Raleway"/>
                <a:cs typeface="Raleway"/>
                <a:sym typeface="Raleway"/>
              </a:rPr>
              <a:t>Abduzione – Charles Sanders Peirce (1839-1914)</a:t>
            </a:r>
            <a:endParaRPr sz="1200" dirty="0"/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2800"/>
              <a:buFont typeface="Raleway"/>
              <a:buNone/>
            </a:pPr>
            <a:endParaRPr sz="2400" b="1" dirty="0">
              <a:solidFill>
                <a:srgbClr val="007BB6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44" name="Google Shape;244;p17"/>
          <p:cNvSpPr txBox="1"/>
          <p:nvPr/>
        </p:nvSpPr>
        <p:spPr>
          <a:xfrm>
            <a:off x="838200" y="2183139"/>
            <a:ext cx="10695432" cy="206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Anche in questo caso il ragionamento è probabilistico ma invece di generalizzare ci si muove lateralmente, ipotizzando che un’implicazione valga anche al contrario. 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Schema di Ragionamento tipico della Diagnosi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b="1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Regola: </a:t>
            </a: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Tutti gli uomini sono Mortali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b="1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Risultato: </a:t>
            </a: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Socrate  morì</a:t>
            </a:r>
            <a:r>
              <a:rPr lang="it-IT" sz="1600" b="1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dirty="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b="1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Caso Particolare: </a:t>
            </a: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Socrate era un uomo</a:t>
            </a:r>
            <a:endParaRPr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8"/>
          <p:cNvSpPr txBox="1"/>
          <p:nvPr/>
        </p:nvSpPr>
        <p:spPr>
          <a:xfrm>
            <a:off x="838200" y="1486134"/>
            <a:ext cx="10515600" cy="459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2800"/>
              <a:buFont typeface="Raleway"/>
              <a:buNone/>
            </a:pPr>
            <a:r>
              <a:rPr lang="it-IT" sz="2400" b="1" dirty="0">
                <a:solidFill>
                  <a:srgbClr val="007BB6"/>
                </a:solidFill>
                <a:latin typeface="Raleway"/>
                <a:ea typeface="Raleway"/>
                <a:cs typeface="Raleway"/>
                <a:sym typeface="Raleway"/>
              </a:rPr>
              <a:t>AI Simbolica vs AI Statistica</a:t>
            </a:r>
            <a:endParaRPr sz="1200" dirty="0"/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2800"/>
              <a:buFont typeface="Raleway"/>
              <a:buNone/>
            </a:pPr>
            <a:endParaRPr sz="2400" b="1" dirty="0">
              <a:solidFill>
                <a:srgbClr val="007BB6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0" name="Google Shape;250;p18"/>
          <p:cNvSpPr txBox="1"/>
          <p:nvPr/>
        </p:nvSpPr>
        <p:spPr>
          <a:xfrm>
            <a:off x="838200" y="2230640"/>
            <a:ext cx="10695432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b="1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IA simbolica</a:t>
            </a: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: rappresentazione logico-matematica del mondo. Esempi: ricerca nello spazio degli stati, problemi di ottimizzazione, ecc.:</a:t>
            </a:r>
            <a:endParaRPr sz="1200"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Decisioni spiegabili per definizione</a:t>
            </a:r>
            <a:endParaRPr sz="1200"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Non è semplice trovare la rappresentazione opportuna</a:t>
            </a:r>
            <a:endParaRPr sz="1200"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Non tutto si può computare tempestivamente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b="1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IA statistica</a:t>
            </a: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: apprendimento automatico, senza rappresentazione esplicita delle regole/funzioni apprese</a:t>
            </a:r>
            <a:endParaRPr sz="1200"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Apprendimento autonomo di relazioni sconosciute</a:t>
            </a:r>
            <a:endParaRPr sz="1200"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Numero di esempi rappresentativo della realtà</a:t>
            </a:r>
            <a:endParaRPr sz="1200"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Scatola nera/decisioni non spiegabili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9"/>
          <p:cNvSpPr txBox="1"/>
          <p:nvPr/>
        </p:nvSpPr>
        <p:spPr>
          <a:xfrm>
            <a:off x="838200" y="1426758"/>
            <a:ext cx="10515600" cy="459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2800"/>
              <a:buFont typeface="Raleway"/>
              <a:buNone/>
            </a:pPr>
            <a:r>
              <a:rPr lang="it-IT" sz="2400" b="1" dirty="0">
                <a:solidFill>
                  <a:srgbClr val="007BB6"/>
                </a:solidFill>
                <a:latin typeface="Raleway"/>
                <a:ea typeface="Raleway"/>
                <a:cs typeface="Raleway"/>
                <a:sym typeface="Raleway"/>
              </a:rPr>
              <a:t>AI: Limiti e Aspetti Etici </a:t>
            </a:r>
            <a:endParaRPr sz="1200" dirty="0"/>
          </a:p>
        </p:txBody>
      </p:sp>
      <p:sp>
        <p:nvSpPr>
          <p:cNvPr id="256" name="Google Shape;256;p19"/>
          <p:cNvSpPr txBox="1"/>
          <p:nvPr/>
        </p:nvSpPr>
        <p:spPr>
          <a:xfrm>
            <a:off x="838199" y="2283546"/>
            <a:ext cx="10930247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Senso comune e ragionamento</a:t>
            </a:r>
            <a:endParaRPr sz="1200"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Comprensione del linguaggio Naturale, Dialogo</a:t>
            </a:r>
            <a:endParaRPr sz="1200"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Imparare da pochi  esempi e da concetti generali</a:t>
            </a:r>
            <a:endParaRPr sz="1200"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Combinare Apprendimento e Ragionamento</a:t>
            </a:r>
            <a:endParaRPr sz="1200" dirty="0"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600" dirty="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b="1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Aspetti Etici:</a:t>
            </a:r>
            <a:endParaRPr sz="1200"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Un </a:t>
            </a:r>
            <a:r>
              <a:rPr lang="it-IT" sz="1600" dirty="0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bias</a:t>
            </a: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dei dati può portare a modelli che possono discriminare</a:t>
            </a:r>
            <a:endParaRPr sz="1200" dirty="0"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600" dirty="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600" dirty="0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Spiegabilità</a:t>
            </a: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🡪 Black box: è necessario saper spiegare perché il modello è arrivato a darmi una certa decisione. Fornire all’uomo non solo l’output del modello ma il motivo per il quale il modello è arrivato a quella decisione. 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"/>
          <p:cNvSpPr txBox="1">
            <a:spLocks noGrp="1"/>
          </p:cNvSpPr>
          <p:nvPr>
            <p:ph type="sldNum" idx="12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</a:t>
            </a:fld>
            <a:endParaRPr/>
          </a:p>
        </p:txBody>
      </p:sp>
      <p:sp>
        <p:nvSpPr>
          <p:cNvPr id="107" name="Google Shape;107;p3"/>
          <p:cNvSpPr txBox="1"/>
          <p:nvPr/>
        </p:nvSpPr>
        <p:spPr>
          <a:xfrm>
            <a:off x="838200" y="2277650"/>
            <a:ext cx="10942122" cy="4822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 b="1" i="0" u="none" strike="noStrike" cap="none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Intelligenza</a:t>
            </a:r>
            <a:r>
              <a:rPr lang="it-IT" sz="1800" b="0" i="0" u="none" strike="noStrike" cap="none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: Abilità di raggiungere un obiettivo in diversi ambienti</a:t>
            </a:r>
            <a:endParaRPr dirty="0"/>
          </a:p>
          <a:p>
            <a:pPr marL="342900" marR="0" lvl="0" indent="-34290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 b="1" i="0" u="none" strike="noStrike" cap="none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AI – Intelligenza Artificiale</a:t>
            </a:r>
            <a:r>
              <a:rPr lang="it-IT" sz="1800" b="0" i="0" u="none" strike="noStrike" cap="none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: Intelligenza in un ambito che fa uso di agenti artificiali ossia che fa uso di metodi artificiali ossia propriamente svolti da computer</a:t>
            </a:r>
            <a:endParaRPr dirty="0"/>
          </a:p>
          <a:p>
            <a:pPr marL="342900" marR="0" lvl="0" indent="-34290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 b="1" i="0" u="none" strike="noStrike" cap="none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AI Debole o Ristretta</a:t>
            </a:r>
            <a:r>
              <a:rPr lang="it-IT" sz="1800" b="0" i="0" u="none" strike="noStrike" cap="none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: La capacità di una macchina di implementare una parte di «intelligenza» per eseguire un compito preciso. L’intelligenza artificiale con cui abbiamo a che fare quotidianamente è di questo tipo (es. assistente vocale, riconoscimento immagini… tutte le applicazioni viste in precedenza!)</a:t>
            </a:r>
            <a:endParaRPr dirty="0"/>
          </a:p>
        </p:txBody>
      </p:sp>
      <p:sp>
        <p:nvSpPr>
          <p:cNvPr id="108" name="Google Shape;108;p3"/>
          <p:cNvSpPr txBox="1">
            <a:spLocks noGrp="1"/>
          </p:cNvSpPr>
          <p:nvPr>
            <p:ph type="title"/>
          </p:nvPr>
        </p:nvSpPr>
        <p:spPr>
          <a:xfrm>
            <a:off x="838200" y="1521269"/>
            <a:ext cx="10515600" cy="459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2800"/>
              <a:buFont typeface="Raleway"/>
              <a:buNone/>
            </a:pPr>
            <a:r>
              <a:rPr lang="it-IT" sz="2800" dirty="0"/>
              <a:t>Definizioni: Intelligenza, AI, AGI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"/>
          <p:cNvSpPr txBox="1">
            <a:spLocks noGrp="1"/>
          </p:cNvSpPr>
          <p:nvPr>
            <p:ph type="sldNum" idx="12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3</a:t>
            </a:fld>
            <a:endParaRPr/>
          </a:p>
        </p:txBody>
      </p:sp>
      <p:sp>
        <p:nvSpPr>
          <p:cNvPr id="116" name="Google Shape;116;p4"/>
          <p:cNvSpPr txBox="1"/>
          <p:nvPr/>
        </p:nvSpPr>
        <p:spPr>
          <a:xfrm>
            <a:off x="838200" y="2213293"/>
            <a:ext cx="10515600" cy="4822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it-IT" sz="1800" b="1" i="0" u="none" strike="noStrike" cap="none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Intelligenza Artificiale Generale o Forte</a:t>
            </a:r>
            <a:r>
              <a:rPr lang="it-IT" sz="1800" b="0" i="0" u="none" strike="noStrike" cap="none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: La capacità di una macchina di comprendere o apprendere ogni tipo di compito «intellettuale» che un essere umano è in grado di comprendere o apprendere. In altre parole, una macchina che ha coscienza di sé. Si tratta di un’ Intelligenza di un agente artificiale che mira a riprodurre la capacità dell’Intelletto come:</a:t>
            </a:r>
            <a:endParaRPr lang="it-IT" dirty="0">
              <a:ea typeface="Raleway"/>
            </a:endParaRPr>
          </a:p>
          <a:p>
            <a:pPr marL="342900" lvl="3" indent="-342900" algn="just">
              <a:lnSpc>
                <a:spcPct val="110000"/>
              </a:lnSpc>
              <a:buClr>
                <a:schemeClr val="dk1"/>
              </a:buClr>
              <a:buSzPts val="1800"/>
              <a:buFont typeface="Arial"/>
              <a:buChar char="•"/>
            </a:pPr>
            <a:endParaRPr lang="it-IT" sz="1800" b="0" i="0" u="none" strike="noStrike" cap="none" dirty="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342900" lvl="6" indent="-342900" algn="just">
              <a:lnSpc>
                <a:spcPct val="110000"/>
              </a:lnSpc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 b="0" i="0" u="none" strike="noStrike" cap="none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Generalità, versatilità, completezza</a:t>
            </a:r>
            <a:endParaRPr lang="it-IT" dirty="0">
              <a:ea typeface="Raleway"/>
            </a:endParaRPr>
          </a:p>
          <a:p>
            <a:pPr marL="342900" lvl="3" indent="-342900" algn="just">
              <a:lnSpc>
                <a:spcPct val="110000"/>
              </a:lnSpc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 b="0" i="0" u="none" strike="noStrike" cap="none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Apprendimento profondo che vada oltre la </a:t>
            </a:r>
            <a:r>
              <a:rPr lang="it-IT" sz="1800" b="1" i="1" u="none" strike="noStrike" cap="none" dirty="0">
                <a:solidFill>
                  <a:srgbClr val="007BB6"/>
                </a:solidFill>
                <a:latin typeface="Raleway"/>
                <a:ea typeface="Raleway"/>
                <a:cs typeface="Raleway"/>
                <a:sym typeface="Raleway"/>
              </a:rPr>
              <a:t>capacità</a:t>
            </a:r>
            <a:r>
              <a:rPr lang="it-IT" sz="1800" b="0" i="0" u="none" strike="noStrike" cap="none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e diventi </a:t>
            </a:r>
            <a:r>
              <a:rPr lang="it-IT" sz="1800" b="1" i="1" u="none" strike="noStrike" cap="none" dirty="0">
                <a:solidFill>
                  <a:srgbClr val="007BB6"/>
                </a:solidFill>
                <a:latin typeface="Raleway"/>
                <a:ea typeface="Raleway"/>
                <a:cs typeface="Raleway"/>
                <a:sym typeface="Raleway"/>
              </a:rPr>
              <a:t>conoscenza</a:t>
            </a:r>
            <a:endParaRPr dirty="0"/>
          </a:p>
        </p:txBody>
      </p:sp>
      <p:sp>
        <p:nvSpPr>
          <p:cNvPr id="117" name="Google Shape;117;p4"/>
          <p:cNvSpPr txBox="1">
            <a:spLocks noGrp="1"/>
          </p:cNvSpPr>
          <p:nvPr>
            <p:ph type="title"/>
          </p:nvPr>
        </p:nvSpPr>
        <p:spPr>
          <a:xfrm>
            <a:off x="838200" y="1378765"/>
            <a:ext cx="10515600" cy="459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2800"/>
              <a:buFont typeface="Raleway"/>
              <a:buNone/>
            </a:pPr>
            <a:r>
              <a:rPr lang="it-IT" sz="2800"/>
              <a:t>Definizioni: Intelligenza, AI, AGI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"/>
          <p:cNvSpPr txBox="1">
            <a:spLocks noGrp="1"/>
          </p:cNvSpPr>
          <p:nvPr>
            <p:ph type="sldNum" idx="12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4</a:t>
            </a:fld>
            <a:endParaRPr/>
          </a:p>
        </p:txBody>
      </p:sp>
      <p:sp>
        <p:nvSpPr>
          <p:cNvPr id="125" name="Google Shape;125;p5"/>
          <p:cNvSpPr txBox="1"/>
          <p:nvPr/>
        </p:nvSpPr>
        <p:spPr>
          <a:xfrm>
            <a:off x="838201" y="1781042"/>
            <a:ext cx="6071885" cy="3485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Conferenza di Darmout,  1956. </a:t>
            </a:r>
            <a:endParaRPr/>
          </a:p>
          <a:p>
            <a:pPr marL="228600" marR="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Il termine fu coniato da John McCarty, per riassumere lo scenario che si stava diffondendo nell’ambito della ricerca accademica nell’ambito della Compute Science.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it-IT" sz="18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L’Intelligenza Artificiale viene dichiarata come nuova disciplina di ricerca e fu così definita: «</a:t>
            </a:r>
            <a:r>
              <a:rPr lang="it-IT" sz="1800" b="0" i="1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The science and engineering of making intelligent machines</a:t>
            </a:r>
            <a:r>
              <a:rPr lang="it-IT" sz="18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»  - John McCarthy (1956)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26" name="Google Shape;126;p5"/>
          <p:cNvSpPr txBox="1">
            <a:spLocks noGrp="1"/>
          </p:cNvSpPr>
          <p:nvPr>
            <p:ph type="title"/>
          </p:nvPr>
        </p:nvSpPr>
        <p:spPr>
          <a:xfrm>
            <a:off x="838200" y="1224877"/>
            <a:ext cx="10515600" cy="459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2800"/>
              <a:buFont typeface="Raleway"/>
              <a:buNone/>
            </a:pPr>
            <a:r>
              <a:rPr lang="it-IT" sz="2800"/>
              <a:t>Cenni Storici</a:t>
            </a:r>
            <a:endParaRPr/>
          </a:p>
        </p:txBody>
      </p:sp>
      <p:pic>
        <p:nvPicPr>
          <p:cNvPr id="127" name="Google Shape;127;p5" descr="Artificial Intelligence Defined As A New Research Discipline: This Week In  Tech Histor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82500" y="1604996"/>
            <a:ext cx="4458637" cy="2396517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5"/>
          <p:cNvSpPr txBox="1"/>
          <p:nvPr/>
        </p:nvSpPr>
        <p:spPr>
          <a:xfrm>
            <a:off x="7182500" y="4058466"/>
            <a:ext cx="445863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0" i="1" u="none" strike="noStrike" cap="none">
                <a:solidFill>
                  <a:srgbClr val="333333"/>
                </a:solidFill>
                <a:latin typeface="Georgia"/>
                <a:ea typeface="Georgia"/>
                <a:cs typeface="Georgia"/>
                <a:sym typeface="Georgia"/>
              </a:rPr>
              <a:t>John McCarthy (</a:t>
            </a:r>
            <a:r>
              <a:rPr lang="it-IT" sz="1200" b="1" i="1" u="none" strike="noStrike" cap="none">
                <a:solidFill>
                  <a:srgbClr val="333333"/>
                </a:solidFill>
                <a:latin typeface="Georgia"/>
                <a:ea typeface="Georgia"/>
                <a:cs typeface="Georgia"/>
                <a:sym typeface="Georgia"/>
              </a:rPr>
              <a:t>Dartmouth College</a:t>
            </a:r>
            <a:r>
              <a:rPr lang="it-IT" sz="1200" b="0" i="1" u="none" strike="noStrike" cap="none">
                <a:solidFill>
                  <a:srgbClr val="333333"/>
                </a:solidFill>
                <a:latin typeface="Georgia"/>
                <a:ea typeface="Georgia"/>
                <a:cs typeface="Georgia"/>
                <a:sym typeface="Georgia"/>
              </a:rPr>
              <a:t>), Marvin Minsky (</a:t>
            </a:r>
            <a:r>
              <a:rPr lang="it-IT" sz="1200" b="1" i="1" u="none" strike="noStrike" cap="none">
                <a:solidFill>
                  <a:srgbClr val="333333"/>
                </a:solidFill>
                <a:latin typeface="Georgia"/>
                <a:ea typeface="Georgia"/>
                <a:cs typeface="Georgia"/>
                <a:sym typeface="Georgia"/>
              </a:rPr>
              <a:t>Harvard University</a:t>
            </a:r>
            <a:r>
              <a:rPr lang="it-IT" sz="1200" b="0" i="1" u="none" strike="noStrike" cap="none">
                <a:solidFill>
                  <a:srgbClr val="333333"/>
                </a:solidFill>
                <a:latin typeface="Georgia"/>
                <a:ea typeface="Georgia"/>
                <a:cs typeface="Georgia"/>
                <a:sym typeface="Georgia"/>
              </a:rPr>
              <a:t>), Nathaniel Rochester (</a:t>
            </a:r>
            <a:r>
              <a:rPr lang="it-IT" sz="1200" b="1" i="1" u="none" strike="noStrike" cap="none">
                <a:solidFill>
                  <a:srgbClr val="333333"/>
                </a:solidFill>
                <a:latin typeface="Georgia"/>
                <a:ea typeface="Georgia"/>
                <a:cs typeface="Georgia"/>
                <a:sym typeface="Georgia"/>
              </a:rPr>
              <a:t>IBM</a:t>
            </a:r>
            <a:r>
              <a:rPr lang="it-IT" sz="1200" b="0" i="1" u="none" strike="noStrike" cap="none">
                <a:solidFill>
                  <a:srgbClr val="333333"/>
                </a:solidFill>
                <a:latin typeface="Georgia"/>
                <a:ea typeface="Georgia"/>
                <a:cs typeface="Georgia"/>
                <a:sym typeface="Georgia"/>
              </a:rPr>
              <a:t>), and Claude Shannon (</a:t>
            </a:r>
            <a:r>
              <a:rPr lang="it-IT" sz="1200" b="1" i="1" u="none" strike="noStrike" cap="none">
                <a:solidFill>
                  <a:srgbClr val="333333"/>
                </a:solidFill>
                <a:latin typeface="Georgia"/>
                <a:ea typeface="Georgia"/>
                <a:cs typeface="Georgia"/>
                <a:sym typeface="Georgia"/>
              </a:rPr>
              <a:t>Bell Telephone Laboratories</a:t>
            </a:r>
            <a:r>
              <a:rPr lang="it-IT" sz="1200" b="0" i="1" u="none" strike="noStrike" cap="none">
                <a:solidFill>
                  <a:srgbClr val="333333"/>
                </a:solidFill>
                <a:latin typeface="Georgia"/>
                <a:ea typeface="Georgia"/>
                <a:cs typeface="Georgia"/>
                <a:sym typeface="Georgia"/>
              </a:rPr>
              <a:t>)</a:t>
            </a:r>
            <a:endParaRPr sz="12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5"/>
          <p:cNvSpPr txBox="1"/>
          <p:nvPr/>
        </p:nvSpPr>
        <p:spPr>
          <a:xfrm>
            <a:off x="838200" y="5165659"/>
            <a:ext cx="883727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b="0" i="1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«In 1968, a computer will be the world chess champion» (Simon &amp;Newell, 1958)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i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«In 20 years, Computers will be able to do any activity humans can do» (Simon, 1965)</a:t>
            </a:r>
            <a:endParaRPr sz="1600" i="1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sldNum" idx="12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5</a:t>
            </a:fld>
            <a:endParaRPr/>
          </a:p>
        </p:txBody>
      </p:sp>
      <p:sp>
        <p:nvSpPr>
          <p:cNvPr id="137" name="Google Shape;137;p6"/>
          <p:cNvSpPr txBox="1"/>
          <p:nvPr/>
        </p:nvSpPr>
        <p:spPr>
          <a:xfrm>
            <a:off x="838200" y="1816411"/>
            <a:ext cx="6071885" cy="3485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it-IT" sz="18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Le previsioni sono state parzialmente azzeccate: </a:t>
            </a:r>
            <a:endParaRPr dirty="0"/>
          </a:p>
          <a:p>
            <a:pPr marL="228600" marR="0" lvl="0" indent="-22860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 i="1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La prima previsione si è realizzata nel 1997 quando la potenza computazionale Deep Blue è riuscito a battere l’allora campione del mondo, Kasparov.</a:t>
            </a:r>
            <a:endParaRPr dirty="0"/>
          </a:p>
          <a:p>
            <a:pPr marL="228600" marR="0" lvl="0" indent="-1143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i="1" dirty="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8" name="Google Shape;138;p6"/>
          <p:cNvSpPr txBox="1">
            <a:spLocks noGrp="1"/>
          </p:cNvSpPr>
          <p:nvPr>
            <p:ph type="title"/>
          </p:nvPr>
        </p:nvSpPr>
        <p:spPr>
          <a:xfrm>
            <a:off x="838200" y="1321544"/>
            <a:ext cx="10515600" cy="459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2800"/>
              <a:buFont typeface="Raleway"/>
              <a:buNone/>
            </a:pPr>
            <a:r>
              <a:rPr lang="it-IT" sz="2400" dirty="0"/>
              <a:t>Cenni Storici</a:t>
            </a:r>
            <a:endParaRPr sz="3600" dirty="0"/>
          </a:p>
        </p:txBody>
      </p:sp>
      <p:pic>
        <p:nvPicPr>
          <p:cNvPr id="139" name="Google Shape;139;p6" descr="Kasparov VS Deep Blue: storia dello scacco matto al genere uman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5916" y="3559130"/>
            <a:ext cx="4451426" cy="2503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6" descr="IBM Deep Blue - Wikip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53049" y="1886042"/>
            <a:ext cx="2779843" cy="4177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7"/>
          <p:cNvSpPr txBox="1">
            <a:spLocks noGrp="1"/>
          </p:cNvSpPr>
          <p:nvPr>
            <p:ph type="sldNum" idx="12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6</a:t>
            </a:fld>
            <a:endParaRPr/>
          </a:p>
        </p:txBody>
      </p:sp>
      <p:sp>
        <p:nvSpPr>
          <p:cNvPr id="148" name="Google Shape;148;p7"/>
          <p:cNvSpPr txBox="1"/>
          <p:nvPr/>
        </p:nvSpPr>
        <p:spPr>
          <a:xfrm>
            <a:off x="838201" y="2062636"/>
            <a:ext cx="4324108" cy="3485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it-IT" sz="18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Le previsioni sono state parzialmente azzeccate: </a:t>
            </a:r>
            <a:endParaRPr dirty="0"/>
          </a:p>
          <a:p>
            <a:pPr marL="0" marR="0" lvl="0" indent="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it-IT" sz="18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Comprensione del </a:t>
            </a:r>
            <a:r>
              <a:rPr lang="it-IT" sz="1800" dirty="0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liguaggio</a:t>
            </a:r>
            <a:r>
              <a:rPr lang="it-IT" sz="18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Naturale (Siri e Alexa), 2011:</a:t>
            </a:r>
            <a:endParaRPr dirty="0"/>
          </a:p>
          <a:p>
            <a:pPr marL="0" marR="0" lvl="0" indent="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it-IT" sz="1800" i="1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Watson (IBM) </a:t>
            </a:r>
            <a:r>
              <a:rPr lang="it-IT" sz="18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è al centro dei due concorrenti, è riuscito a batterli durante il  quiz </a:t>
            </a:r>
            <a:r>
              <a:rPr lang="it-IT" sz="1800" dirty="0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Jeopardy</a:t>
            </a:r>
            <a:r>
              <a:rPr lang="it-IT" sz="18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.  La macchina era in grado di capire la domanda posta dando una risposta corretta.</a:t>
            </a:r>
            <a:endParaRPr dirty="0"/>
          </a:p>
          <a:p>
            <a:pPr marL="228600" marR="0" lvl="0" indent="-1143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i="1" dirty="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9" name="Google Shape;149;p7"/>
          <p:cNvSpPr txBox="1">
            <a:spLocks noGrp="1"/>
          </p:cNvSpPr>
          <p:nvPr>
            <p:ph type="title"/>
          </p:nvPr>
        </p:nvSpPr>
        <p:spPr>
          <a:xfrm>
            <a:off x="838201" y="1321544"/>
            <a:ext cx="10515600" cy="459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2800"/>
              <a:buFont typeface="Raleway"/>
              <a:buNone/>
            </a:pPr>
            <a:r>
              <a:rPr lang="it-IT" sz="2400"/>
              <a:t>Cenni Storici</a:t>
            </a:r>
            <a:endParaRPr sz="3600"/>
          </a:p>
        </p:txBody>
      </p:sp>
      <p:pic>
        <p:nvPicPr>
          <p:cNvPr id="150" name="Google Shape;150;p7" descr="Watson and the Jeopardy! Challenge - YouTub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22066" y="1971047"/>
            <a:ext cx="5819071" cy="32732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8"/>
          <p:cNvSpPr txBox="1">
            <a:spLocks noGrp="1"/>
          </p:cNvSpPr>
          <p:nvPr>
            <p:ph type="sldNum" idx="12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7</a:t>
            </a:fld>
            <a:endParaRPr/>
          </a:p>
        </p:txBody>
      </p:sp>
      <p:sp>
        <p:nvSpPr>
          <p:cNvPr id="158" name="Google Shape;158;p8"/>
          <p:cNvSpPr txBox="1"/>
          <p:nvPr/>
        </p:nvSpPr>
        <p:spPr>
          <a:xfrm>
            <a:off x="838200" y="2196678"/>
            <a:ext cx="4324108" cy="3485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it-IT" sz="18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Le previsioni sono state parzialmente azzeccate: </a:t>
            </a:r>
            <a:endParaRPr dirty="0"/>
          </a:p>
          <a:p>
            <a:pPr marL="228600" marR="0" lvl="0" indent="-22860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Deep Mind è riuscito a battere il campione del mondo di </a:t>
            </a:r>
            <a:r>
              <a:rPr lang="it-IT" sz="1800" dirty="0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AlphaGo</a:t>
            </a:r>
            <a:r>
              <a:rPr lang="it-IT" sz="18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, 2017.</a:t>
            </a:r>
            <a:endParaRPr dirty="0"/>
          </a:p>
          <a:p>
            <a:pPr marL="228600" marR="0" lvl="0" indent="-1143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i="1" dirty="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9" name="Google Shape;159;p8"/>
          <p:cNvSpPr txBox="1">
            <a:spLocks noGrp="1"/>
          </p:cNvSpPr>
          <p:nvPr>
            <p:ph type="title"/>
          </p:nvPr>
        </p:nvSpPr>
        <p:spPr>
          <a:xfrm>
            <a:off x="838200" y="1296127"/>
            <a:ext cx="10515600" cy="459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2800"/>
              <a:buFont typeface="Raleway"/>
              <a:buNone/>
            </a:pPr>
            <a:r>
              <a:rPr lang="it-IT" sz="2400" dirty="0"/>
              <a:t>Cenni Storici</a:t>
            </a:r>
            <a:endParaRPr sz="3600" dirty="0"/>
          </a:p>
        </p:txBody>
      </p:sp>
      <p:pic>
        <p:nvPicPr>
          <p:cNvPr id="160" name="Google Shape;160;p8" descr="Artificial intelligence: Google's AlphaGo beats Go master Lee Se-dol - BBC  New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1781042"/>
            <a:ext cx="5689600" cy="320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9"/>
          <p:cNvSpPr txBox="1">
            <a:spLocks noGrp="1"/>
          </p:cNvSpPr>
          <p:nvPr>
            <p:ph type="sldNum" idx="12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8</a:t>
            </a:fld>
            <a:endParaRPr/>
          </a:p>
        </p:txBody>
      </p:sp>
      <p:sp>
        <p:nvSpPr>
          <p:cNvPr id="168" name="Google Shape;168;p9"/>
          <p:cNvSpPr txBox="1"/>
          <p:nvPr/>
        </p:nvSpPr>
        <p:spPr>
          <a:xfrm>
            <a:off x="838200" y="1890286"/>
            <a:ext cx="7505699" cy="3485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Perché parliamo solo ora di AI se il temine da più di 70 anni? </a:t>
            </a:r>
            <a:endParaRPr sz="1600" b="1" dirty="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228600" marR="0" lvl="0" indent="-22860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007BB6"/>
              </a:buClr>
              <a:buSzPts val="1800"/>
              <a:buFont typeface="Arial"/>
              <a:buChar char="•"/>
            </a:pPr>
            <a:r>
              <a:rPr lang="it-IT" sz="1600" b="1" dirty="0">
                <a:solidFill>
                  <a:srgbClr val="007BB6"/>
                </a:solidFill>
                <a:latin typeface="Raleway"/>
                <a:ea typeface="Raleway"/>
                <a:cs typeface="Raleway"/>
                <a:sym typeface="Raleway"/>
              </a:rPr>
              <a:t>Crescita esponenziale del potere computazionale dei Computer</a:t>
            </a: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: Grande incremento della capacità computazionale dei computer che ha avuto incremento negli ultimi 10 anni. La capacità computazionale duplica ogni 18 mesi (Moore, 1965)</a:t>
            </a:r>
            <a:endParaRPr sz="1200" dirty="0"/>
          </a:p>
          <a:p>
            <a:pPr marL="228600" marR="0" lvl="0" indent="-22860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007BB6"/>
              </a:buClr>
              <a:buSzPts val="1800"/>
              <a:buFont typeface="Arial"/>
              <a:buChar char="•"/>
            </a:pPr>
            <a:r>
              <a:rPr lang="it-IT" sz="1600" b="1" dirty="0">
                <a:solidFill>
                  <a:srgbClr val="007BB6"/>
                </a:solidFill>
                <a:latin typeface="Raleway"/>
                <a:ea typeface="Raleway"/>
                <a:cs typeface="Raleway"/>
                <a:sym typeface="Raleway"/>
              </a:rPr>
              <a:t>Grande mole di Dati a disposizione: </a:t>
            </a: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 Dati, utilizzati come esempi per l’apprendimento, sono stati definiti </a:t>
            </a:r>
            <a:r>
              <a:rPr lang="it-IT" sz="1600" b="1" dirty="0">
                <a:solidFill>
                  <a:srgbClr val="007BB6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il petrolio del nostro secolo. Dato il grande ammontare dei dati a disposizione sono stati creati strumenti tecnologici che ci hanno permesso di accumularli : </a:t>
            </a:r>
            <a:r>
              <a:rPr lang="it-IT" sz="1600" dirty="0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Hardisk</a:t>
            </a: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, ambienti cloud grandi server di storage. </a:t>
            </a:r>
            <a:endParaRPr sz="1200" dirty="0"/>
          </a:p>
          <a:p>
            <a:pPr marL="228600" marR="0" lvl="0" indent="-22860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007BB6"/>
              </a:buClr>
              <a:buSzPts val="1800"/>
              <a:buFont typeface="Arial"/>
              <a:buChar char="•"/>
            </a:pPr>
            <a:r>
              <a:rPr lang="it-IT" sz="1600" b="1" dirty="0">
                <a:solidFill>
                  <a:srgbClr val="007BB6"/>
                </a:solidFill>
                <a:latin typeface="Raleway"/>
                <a:ea typeface="Raleway"/>
                <a:cs typeface="Raleway"/>
                <a:sym typeface="Raleway"/>
              </a:rPr>
              <a:t>Algoritmi Migliori</a:t>
            </a:r>
            <a:r>
              <a:rPr lang="it-IT" sz="16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: Anche l’aspetto tecnico relativo agli algoritmi si è evoluto. Gli algoritmi di ML elaborati negli anni 60-80 sono stati raffinati e si sono evoluti sempre di più. </a:t>
            </a:r>
            <a:endParaRPr sz="1200" dirty="0"/>
          </a:p>
          <a:p>
            <a:pPr marL="228600" marR="0" lvl="0" indent="-1143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600" i="1" dirty="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600" dirty="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9" name="Google Shape;169;p9"/>
          <p:cNvSpPr txBox="1">
            <a:spLocks noGrp="1"/>
          </p:cNvSpPr>
          <p:nvPr>
            <p:ph type="title"/>
          </p:nvPr>
        </p:nvSpPr>
        <p:spPr>
          <a:xfrm>
            <a:off x="838200" y="1224877"/>
            <a:ext cx="10515600" cy="459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2800"/>
              <a:buFont typeface="Raleway"/>
              <a:buNone/>
            </a:pPr>
            <a:r>
              <a:rPr lang="it-IT" sz="2400" dirty="0"/>
              <a:t>L’era dell’ Intelligenza Artificiale</a:t>
            </a:r>
            <a:r>
              <a:rPr lang="it-IT" sz="2400" dirty="0">
                <a:latin typeface="Raleway"/>
                <a:ea typeface="Raleway"/>
                <a:cs typeface="Raleway"/>
                <a:sym typeface="Raleway"/>
              </a:rPr>
              <a:t> </a:t>
            </a:r>
            <a:endParaRPr sz="3600" dirty="0"/>
          </a:p>
        </p:txBody>
      </p:sp>
      <p:pic>
        <p:nvPicPr>
          <p:cNvPr id="170" name="Google Shape;170;p9" descr="The Law of Accelerating Returns « Kurzwei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43899" y="1772848"/>
            <a:ext cx="3751430" cy="2951125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9"/>
          <p:cNvSpPr txBox="1"/>
          <p:nvPr/>
        </p:nvSpPr>
        <p:spPr>
          <a:xfrm>
            <a:off x="8553691" y="4826929"/>
            <a:ext cx="329654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YouTube</a:t>
            </a:r>
            <a:r>
              <a:rPr lang="it-IT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400 ore di Video Caricati al minuto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Facebook:</a:t>
            </a:r>
            <a:r>
              <a:rPr lang="it-IT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350 mln di immagini al giorno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Walmart</a:t>
            </a:r>
            <a:r>
              <a:rPr lang="it-IT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2.5 Petabytes di dati dei clienti al giorno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0"/>
          <p:cNvSpPr txBox="1">
            <a:spLocks noGrp="1"/>
          </p:cNvSpPr>
          <p:nvPr>
            <p:ph type="sldNum" idx="12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9</a:t>
            </a:fld>
            <a:endParaRPr/>
          </a:p>
        </p:txBody>
      </p:sp>
      <p:sp>
        <p:nvSpPr>
          <p:cNvPr id="179" name="Google Shape;179;p10"/>
          <p:cNvSpPr txBox="1">
            <a:spLocks noGrp="1"/>
          </p:cNvSpPr>
          <p:nvPr>
            <p:ph type="title"/>
          </p:nvPr>
        </p:nvSpPr>
        <p:spPr>
          <a:xfrm>
            <a:off x="838200" y="1866768"/>
            <a:ext cx="10515600" cy="459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1800"/>
              <a:buFont typeface="Raleway"/>
              <a:buNone/>
            </a:pPr>
            <a:r>
              <a:rPr lang="it-IT" sz="1800" dirty="0">
                <a:latin typeface="Raleway"/>
                <a:ea typeface="Raleway"/>
                <a:cs typeface="Raleway"/>
                <a:sym typeface="Raleway"/>
              </a:rPr>
              <a:t>AI nelle nostre vite:</a:t>
            </a:r>
            <a:endParaRPr dirty="0"/>
          </a:p>
        </p:txBody>
      </p:sp>
      <p:sp>
        <p:nvSpPr>
          <p:cNvPr id="180" name="Google Shape;180;p10"/>
          <p:cNvSpPr/>
          <p:nvPr/>
        </p:nvSpPr>
        <p:spPr>
          <a:xfrm>
            <a:off x="6632448" y="1593893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" name="Google Shape;181;p10" descr="Netflix Italia | Gratis | Programmazione | Costo Abbonamento | Catalogo |  Film | Come Condividere | Apk | SmartWorl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6677" y="2673270"/>
            <a:ext cx="6904607" cy="3246319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10"/>
          <p:cNvSpPr txBox="1"/>
          <p:nvPr/>
        </p:nvSpPr>
        <p:spPr>
          <a:xfrm>
            <a:off x="838200" y="2303711"/>
            <a:ext cx="4091939" cy="3485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1800"/>
              <a:buFont typeface="Arial"/>
              <a:buChar char="•"/>
            </a:pPr>
            <a:r>
              <a:rPr lang="it-IT" sz="1600" b="1">
                <a:solidFill>
                  <a:srgbClr val="007BB6"/>
                </a:solidFill>
                <a:latin typeface="Raleway"/>
                <a:ea typeface="Raleway"/>
                <a:cs typeface="Raleway"/>
                <a:sym typeface="Raleway"/>
              </a:rPr>
              <a:t>Recommended systems</a:t>
            </a:r>
            <a:r>
              <a:rPr lang="it-IT" sz="1600" b="1">
                <a:solidFill>
                  <a:srgbClr val="0070C0"/>
                </a:solidFill>
                <a:latin typeface="Raleway"/>
                <a:ea typeface="Raleway"/>
                <a:cs typeface="Raleway"/>
                <a:sym typeface="Raleway"/>
              </a:rPr>
              <a:t>:</a:t>
            </a:r>
            <a:endParaRPr sz="1200"/>
          </a:p>
          <a:p>
            <a:pPr marL="228600" marR="0" lvl="0" indent="-22860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Netflix: l’AI ci suggerisce che film vedere in base ai nostri gusti, rispetto a ciò che ho visto precedentemente, per maggiore tempo, o che ho valutato. Su di questo il modello viene adattato alle esigenze dell’utente. </a:t>
            </a:r>
            <a:endParaRPr sz="1200"/>
          </a:p>
          <a:p>
            <a:pPr marL="228600" marR="0" lvl="0" indent="-22860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Suggerimenti Instagram, Tiktok e Facebook (es. persone che potresti cooscere)</a:t>
            </a:r>
            <a:endParaRPr sz="16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6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83" name="Google Shape;183;p10"/>
          <p:cNvSpPr txBox="1"/>
          <p:nvPr/>
        </p:nvSpPr>
        <p:spPr>
          <a:xfrm>
            <a:off x="838200" y="1279145"/>
            <a:ext cx="10515600" cy="459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BB6"/>
              </a:buClr>
              <a:buSzPts val="2800"/>
              <a:buFont typeface="Raleway"/>
              <a:buNone/>
            </a:pPr>
            <a:r>
              <a:rPr lang="it-IT" sz="2400" b="1" dirty="0">
                <a:solidFill>
                  <a:srgbClr val="007BB6"/>
                </a:solidFill>
                <a:latin typeface="Raleway"/>
                <a:ea typeface="Raleway"/>
                <a:cs typeface="Raleway"/>
                <a:sym typeface="Raleway"/>
              </a:rPr>
              <a:t>L’era dell’ Intelligenza Artificiale </a:t>
            </a:r>
            <a:endParaRPr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radazioni di grigio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 2013-2022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1359</Words>
  <Application>Microsoft Macintosh PowerPoint</Application>
  <PresentationFormat>Widescreen</PresentationFormat>
  <Paragraphs>149</Paragraphs>
  <Slides>18</Slides>
  <Notes>18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4" baseType="lpstr">
      <vt:lpstr>Raleway</vt:lpstr>
      <vt:lpstr>Calibri</vt:lpstr>
      <vt:lpstr>Arial</vt:lpstr>
      <vt:lpstr>Georgia</vt:lpstr>
      <vt:lpstr>Times</vt:lpstr>
      <vt:lpstr>Tema di Office</vt:lpstr>
      <vt:lpstr>Introduzione all’Intelligenza Artificiale</vt:lpstr>
      <vt:lpstr>Definizioni: Intelligenza, AI, AGI</vt:lpstr>
      <vt:lpstr>Definizioni: Intelligenza, AI, AGI</vt:lpstr>
      <vt:lpstr>Cenni Storici</vt:lpstr>
      <vt:lpstr>Cenni Storici</vt:lpstr>
      <vt:lpstr>Cenni Storici</vt:lpstr>
      <vt:lpstr>Cenni Storici</vt:lpstr>
      <vt:lpstr>L’era dell’ Intelligenza Artificiale </vt:lpstr>
      <vt:lpstr>AI nelle nostre vite:</vt:lpstr>
      <vt:lpstr>AI nelle nostre vite:</vt:lpstr>
      <vt:lpstr>AI nelle nostre vite: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Introduzione all’Intelligenza Artificiale</dc:title>
  <dc:creator>Microsoft Office User</dc:creator>
  <cp:lastModifiedBy>PAOLANTI MARINA</cp:lastModifiedBy>
  <cp:revision>2</cp:revision>
  <dcterms:created xsi:type="dcterms:W3CDTF">2020-04-25T16:23:21Z</dcterms:created>
  <dcterms:modified xsi:type="dcterms:W3CDTF">2023-03-19T14:48:18Z</dcterms:modified>
</cp:coreProperties>
</file>