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639" r:id="rId2"/>
    <p:sldId id="260" r:id="rId3"/>
    <p:sldId id="640" r:id="rId4"/>
    <p:sldId id="542" r:id="rId5"/>
    <p:sldId id="574" r:id="rId6"/>
    <p:sldId id="575" r:id="rId7"/>
    <p:sldId id="628" r:id="rId8"/>
    <p:sldId id="576" r:id="rId9"/>
    <p:sldId id="599" r:id="rId10"/>
    <p:sldId id="577" r:id="rId11"/>
    <p:sldId id="600" r:id="rId12"/>
    <p:sldId id="629" r:id="rId13"/>
    <p:sldId id="579" r:id="rId14"/>
    <p:sldId id="630" r:id="rId15"/>
    <p:sldId id="601" r:id="rId16"/>
    <p:sldId id="580" r:id="rId17"/>
    <p:sldId id="631" r:id="rId18"/>
    <p:sldId id="581" r:id="rId19"/>
    <p:sldId id="602" r:id="rId20"/>
    <p:sldId id="582" r:id="rId21"/>
    <p:sldId id="583" r:id="rId22"/>
    <p:sldId id="584" r:id="rId23"/>
    <p:sldId id="585" r:id="rId24"/>
    <p:sldId id="603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0"/>
    <p:restoredTop sz="95897"/>
  </p:normalViewPr>
  <p:slideViewPr>
    <p:cSldViewPr snapToGrid="0" snapToObjects="1">
      <p:cViewPr varScale="1">
        <p:scale>
          <a:sx n="109" d="100"/>
          <a:sy n="109" d="100"/>
        </p:scale>
        <p:origin x="9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B9F46-4739-7740-A87F-F6972C6C892A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9B4C1A-5C7C-7545-AF4C-2BDBE81D6C7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9849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6A8355-E0CA-426E-89E3-954DB765D4F4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217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601FA7F9-12DE-ED42-B12D-9953F30D0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8640580" cy="89941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Raleway" panose="020B0503030101060003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44F19C3A-61AF-6349-B009-01240C73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218" y="2067586"/>
            <a:ext cx="7373141" cy="16427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594821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7F374C-0DD9-BF49-95E5-25DECDA1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324303"/>
            <a:ext cx="2628900" cy="4852660"/>
          </a:xfrm>
        </p:spPr>
        <p:txBody>
          <a:bodyPr vert="eaVert"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F6BA3-830C-4E4B-B489-7EACBE7E6C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324303"/>
            <a:ext cx="7734300" cy="4852660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AFAA6C-918C-5940-8D9D-8665E97EA3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E58354-0C2D-474C-A379-E866638D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CC8012-130C-4642-938C-A3F25DB1A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752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1190625" y="2268141"/>
            <a:ext cx="9810750" cy="232171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984297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47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C81AEC-CBEF-2349-ADAC-694AAB045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4735"/>
            <a:ext cx="10515600" cy="183426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B61BBD-DC46-DC48-BE46-C1396EF7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87581"/>
            <a:ext cx="10515600" cy="240207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71D491-8608-674A-9D82-578950F9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5094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481B03-386C-684E-ABCE-7478D809A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50944"/>
            <a:ext cx="4114800" cy="3651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870F3AB-3307-1746-99C6-48544C9E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5094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54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C8475D-7526-E046-B96C-CF5DF57F4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0152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0AC8C8B-C1F5-AC4D-B6FC-E61B03DDDC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774731"/>
            <a:ext cx="5181600" cy="3402232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B27E3DD-D9BF-CE4E-A799-838C5ADCE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774731"/>
            <a:ext cx="5181600" cy="340223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0CAE719-FFFB-D44F-B925-7437D686A5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24A362F-97FF-0540-8CA1-5C15FA646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B03FB6-9D21-5F46-890A-673BF11E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8714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7F380A-2025-104F-A50B-E2571587C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82151"/>
            <a:ext cx="10515600" cy="1325563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C35060-75A4-C342-8D8B-7789D2516F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1246" y="2983269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2D176E5-CE4C-5447-AF7A-B538C7CEC3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1246" y="4082735"/>
            <a:ext cx="5157787" cy="2106927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7EDEF16-CD2C-074D-B271-F44F76B81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3658" y="2983269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F1E8DE2-0079-7B44-8428-4F5C17CD34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6812" y="4097968"/>
            <a:ext cx="5183188" cy="2091694"/>
          </a:xfrm>
        </p:spPr>
        <p:txBody>
          <a:bodyPr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180FAC4-A06E-E94C-9A76-C2F1B703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3A91576-A15A-BD44-99BB-0DAEA976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2F55F22-26BF-654B-ADC0-629A5D21C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59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33DCF1-0C08-4D46-A818-6EB683D07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6073"/>
            <a:ext cx="10515600" cy="869924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1F6FA8-F741-4849-AA76-B2B5B78B39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03648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7A95D4B-7BC6-E34D-943A-845FF13F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03648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16E4EF-52DB-B947-B7C2-B64EE8F45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03648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44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E94AE3-42D6-6344-8967-D8452263BC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0B20478-C96F-1C45-9765-C56796426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D729070-1FA0-4B46-A8F3-24662683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9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BC81D9-F22F-5C4B-AC68-E136786E2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8115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237EEC-3180-F041-864E-B2C0221B9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81150"/>
            <a:ext cx="6172200" cy="42799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A3B782C-0DCD-A94D-B620-362DA760D2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429000"/>
            <a:ext cx="3932237" cy="24399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5E2638-156C-8740-A1F7-DF4182D995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80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304A7F-EDD3-4440-9E86-57D8D8AC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80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A914550-14E8-8841-8CAB-D367CCCF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80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2223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CF315C-0734-014E-AB37-D7E823E86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340069"/>
            <a:ext cx="3932237" cy="20889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DBD5771-BB4A-3B49-BCE4-3B550D0E3F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40068"/>
            <a:ext cx="6172200" cy="452098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D1FDF3B-475F-D249-AC54-9ADF90E4E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589" y="3657600"/>
            <a:ext cx="3932237" cy="2203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dirty="0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E3BD24-40F9-0C4D-B4D3-099578C1C2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35179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21102C4-CB9D-9843-AB20-9C84D5281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35179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8800B-7444-DA47-A26C-BCA483939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35179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47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1E532E-34DC-0441-ACE7-10BF804C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1146208"/>
          </a:xfrm>
        </p:spPr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C7C49F-A357-A54B-911E-C61D59579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569779"/>
            <a:ext cx="10515600" cy="3607184"/>
          </a:xfrm>
        </p:spPr>
        <p:txBody>
          <a:bodyPr vert="eaVert"/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E0899B-5F07-4144-9F69-AE008DCE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19414"/>
            <a:ext cx="2743200" cy="365125"/>
          </a:xfrm>
        </p:spPr>
        <p:txBody>
          <a:bodyPr/>
          <a:lstStyle/>
          <a:p>
            <a:fld id="{A3750EE6-F4FC-E84C-AF13-5CDD6CE7CC66}" type="datetimeFigureOut">
              <a:rPr lang="it-IT" smtClean="0"/>
              <a:t>13/03/23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640A71-5027-1B40-BDC4-26798F939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19414"/>
            <a:ext cx="4114800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504EA-2BB4-574D-BE45-BBD2A8F53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19414"/>
            <a:ext cx="2743200" cy="365125"/>
          </a:xfrm>
        </p:spPr>
        <p:txBody>
          <a:bodyPr/>
          <a:lstStyle/>
          <a:p>
            <a:fld id="{521F8777-1489-2D4A-93C2-4300528E9C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0454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62A5B01-81DF-F94E-93C7-559EE94CF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44184"/>
            <a:ext cx="10515600" cy="8699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AF2986-DE06-DE4C-9395-E031CB3878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93495"/>
            <a:ext cx="10515600" cy="38834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E76108-1715-774E-90C6-BAF7F529E9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A3750EE6-F4FC-E84C-AF13-5CDD6CE7CC66}" type="datetimeFigureOut">
              <a:rPr lang="it-IT" smtClean="0"/>
              <a:pPr/>
              <a:t>13/03/23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93133D-901F-F041-8BF9-04104E663D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5EA247-C9B6-7947-BF94-5DF875E42C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aleway" panose="020B0503030101060003" pitchFamily="34" charset="77"/>
              </a:defRPr>
            </a:lvl1pPr>
          </a:lstStyle>
          <a:p>
            <a:fld id="{521F8777-1489-2D4A-93C2-4300528E9CD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590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4" r:id="rId11"/>
    <p:sldLayoutId id="214748366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007BB6"/>
          </a:solidFill>
          <a:latin typeface="Raleway" panose="020B0503030101060003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" panose="020B0503030101060003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0C1307-183D-CB4E-83E4-965CAC12A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027549"/>
            <a:ext cx="9478780" cy="1482413"/>
          </a:xfrm>
        </p:spPr>
        <p:txBody>
          <a:bodyPr/>
          <a:lstStyle/>
          <a:p>
            <a:r>
              <a:rPr lang="it-IT" b="0" dirty="0"/>
              <a:t>Machine Learning </a:t>
            </a:r>
            <a:br>
              <a:rPr lang="it-IT" b="0" dirty="0"/>
            </a:br>
            <a:endParaRPr lang="it-IT" sz="2000" b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ECAB6-6677-A34F-A194-030954E4B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13218" y="3882452"/>
            <a:ext cx="9478780" cy="899410"/>
          </a:xfrm>
        </p:spPr>
        <p:txBody>
          <a:bodyPr>
            <a:normAutofit fontScale="92500"/>
          </a:bodyPr>
          <a:lstStyle/>
          <a:p>
            <a:r>
              <a:rPr lang="it-IT" sz="2400" b="0" dirty="0"/>
              <a:t>Informatica Multimediale e Intelligenza Artificiale </a:t>
            </a:r>
            <a:endParaRPr lang="it-IT" dirty="0"/>
          </a:p>
          <a:p>
            <a:r>
              <a:rPr lang="it-IT" dirty="0"/>
              <a:t>Corso di LAUREA MAGISTRALE - Comunicazione e Culture Digitali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5345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838199" y="2118952"/>
            <a:ext cx="1007496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it-IT" sz="2000" dirty="0">
              <a:latin typeface="Times" pitchFamily="2" charset="0"/>
            </a:endParaRPr>
          </a:p>
          <a:p>
            <a:pPr algn="just"/>
            <a:r>
              <a:rPr lang="it-IT" dirty="0">
                <a:latin typeface="Raleway" pitchFamily="2" charset="77"/>
              </a:rPr>
              <a:t>Gli algoritmi di apprendimento automatico standard (escluso il </a:t>
            </a:r>
            <a:r>
              <a:rPr lang="it-IT" dirty="0" err="1">
                <a:latin typeface="Raleway" pitchFamily="2" charset="77"/>
              </a:rPr>
              <a:t>deep</a:t>
            </a:r>
            <a:r>
              <a:rPr lang="it-IT" dirty="0">
                <a:latin typeface="Raleway" pitchFamily="2" charset="77"/>
              </a:rPr>
              <a:t> </a:t>
            </a:r>
            <a:r>
              <a:rPr lang="it-IT" dirty="0" err="1">
                <a:latin typeface="Raleway" pitchFamily="2" charset="77"/>
              </a:rPr>
              <a:t>learning</a:t>
            </a:r>
            <a:r>
              <a:rPr lang="it-IT" dirty="0">
                <a:latin typeface="Raleway" pitchFamily="2" charset="77"/>
              </a:rPr>
              <a:t>) lavorano su </a:t>
            </a:r>
            <a:r>
              <a:rPr lang="it-IT" b="1" i="1" dirty="0" err="1">
                <a:latin typeface="Raleway" pitchFamily="2" charset="77"/>
              </a:rPr>
              <a:t>features</a:t>
            </a:r>
            <a:r>
              <a:rPr lang="it-IT" b="1" i="1" dirty="0">
                <a:latin typeface="Raleway" pitchFamily="2" charset="77"/>
              </a:rPr>
              <a:t> </a:t>
            </a:r>
            <a:r>
              <a:rPr lang="it-IT" dirty="0">
                <a:latin typeface="Raleway" pitchFamily="2" charset="77"/>
              </a:rPr>
              <a:t>estratte dai dati (→ non lavorano direttamente sui dati a livello di pixel). Queste caratteristiche sono dette </a:t>
            </a:r>
            <a:r>
              <a:rPr lang="it-IT" i="1" dirty="0" err="1">
                <a:latin typeface="Raleway" pitchFamily="2" charset="77"/>
                <a:sym typeface="Wingdings" pitchFamily="2" charset="2"/>
              </a:rPr>
              <a:t>Hand</a:t>
            </a:r>
            <a:r>
              <a:rPr lang="it-IT" i="1" dirty="0">
                <a:latin typeface="Raleway" pitchFamily="2" charset="77"/>
                <a:sym typeface="Wingdings" pitchFamily="2" charset="2"/>
              </a:rPr>
              <a:t> </a:t>
            </a:r>
            <a:r>
              <a:rPr lang="it-IT" i="1" dirty="0" err="1">
                <a:latin typeface="Raleway" pitchFamily="2" charset="77"/>
                <a:sym typeface="Wingdings" pitchFamily="2" charset="2"/>
              </a:rPr>
              <a:t>Crafted</a:t>
            </a:r>
            <a:r>
              <a:rPr lang="it-IT" i="1" dirty="0">
                <a:latin typeface="Raleway" pitchFamily="2" charset="77"/>
                <a:sym typeface="Wingdings" pitchFamily="2" charset="2"/>
              </a:rPr>
              <a:t> </a:t>
            </a:r>
            <a:r>
              <a:rPr lang="it-IT" i="1" dirty="0" err="1">
                <a:latin typeface="Raleway" pitchFamily="2" charset="77"/>
                <a:sym typeface="Wingdings" pitchFamily="2" charset="2"/>
              </a:rPr>
              <a:t>features</a:t>
            </a:r>
            <a:r>
              <a:rPr lang="it-IT" i="1" dirty="0">
                <a:latin typeface="Raleway" pitchFamily="2" charset="77"/>
                <a:sym typeface="Wingdings" pitchFamily="2" charset="2"/>
              </a:rPr>
              <a:t>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perché siamo noi (chi allena il modello) a decidere la formulazione matematica di queste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(ad esempio l'intensità media, la standard deviation dell'intensità dell'immagine, l'istogramma dell'intensità, l'istogramma dei gradienti) </a:t>
            </a:r>
          </a:p>
          <a:p>
            <a:pPr algn="just"/>
            <a:endParaRPr lang="it-IT" dirty="0">
              <a:latin typeface="Raleway" pitchFamily="2" charset="77"/>
            </a:endParaRPr>
          </a:p>
          <a:p>
            <a:pPr algn="just"/>
            <a:r>
              <a:rPr lang="it-IT" dirty="0">
                <a:latin typeface="Raleway" pitchFamily="2" charset="77"/>
              </a:rPr>
              <a:t>Una </a:t>
            </a:r>
            <a:r>
              <a:rPr lang="it-IT" b="1" i="1" dirty="0" err="1">
                <a:latin typeface="Raleway" pitchFamily="2" charset="77"/>
              </a:rPr>
              <a:t>feature</a:t>
            </a:r>
            <a:r>
              <a:rPr lang="it-IT" dirty="0">
                <a:latin typeface="Raleway" pitchFamily="2" charset="77"/>
              </a:rPr>
              <a:t> è un informazione relativa al dato che è rilevante per risolvere il compito computazionale relativo a una certa applicazione.</a:t>
            </a:r>
          </a:p>
        </p:txBody>
      </p:sp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Titolo 1">
            <a:extLst>
              <a:ext uri="{FF2B5EF4-FFF2-40B4-BE49-F238E27FC236}">
                <a16:creationId xmlns:a16="http://schemas.microsoft.com/office/drawing/2014/main" id="{A068DA2E-1324-4C46-AA46-6826F0278F5F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–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Hand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Crafted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Features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8741080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o 5">
            <a:extLst>
              <a:ext uri="{FF2B5EF4-FFF2-40B4-BE49-F238E27FC236}">
                <a16:creationId xmlns:a16="http://schemas.microsoft.com/office/drawing/2014/main" id="{22219485-5F9A-1845-B5C0-4FED9B42207F}"/>
              </a:ext>
            </a:extLst>
          </p:cNvPr>
          <p:cNvGrpSpPr/>
          <p:nvPr/>
        </p:nvGrpSpPr>
        <p:grpSpPr>
          <a:xfrm>
            <a:off x="3124753" y="2163953"/>
            <a:ext cx="6811727" cy="2021427"/>
            <a:chOff x="490338" y="3211533"/>
            <a:chExt cx="10798946" cy="2861201"/>
          </a:xfrm>
        </p:grpSpPr>
        <p:grpSp>
          <p:nvGrpSpPr>
            <p:cNvPr id="7" name="Google Shape;565;p43">
              <a:extLst>
                <a:ext uri="{FF2B5EF4-FFF2-40B4-BE49-F238E27FC236}">
                  <a16:creationId xmlns:a16="http://schemas.microsoft.com/office/drawing/2014/main" id="{569B361C-CDF4-EF44-A30F-D6C5470A7753}"/>
                </a:ext>
              </a:extLst>
            </p:cNvPr>
            <p:cNvGrpSpPr/>
            <p:nvPr/>
          </p:nvGrpSpPr>
          <p:grpSpPr>
            <a:xfrm>
              <a:off x="749799" y="4099285"/>
              <a:ext cx="1830881" cy="1520208"/>
              <a:chOff x="1504333" y="3730665"/>
              <a:chExt cx="2633200" cy="2186385"/>
            </a:xfrm>
          </p:grpSpPr>
          <p:pic>
            <p:nvPicPr>
              <p:cNvPr id="26" name="Google Shape;566;p43">
                <a:extLst>
                  <a:ext uri="{FF2B5EF4-FFF2-40B4-BE49-F238E27FC236}">
                    <a16:creationId xmlns:a16="http://schemas.microsoft.com/office/drawing/2014/main" id="{E2E2BBBA-9DCE-744D-9815-032F4504C505}"/>
                  </a:ext>
                </a:extLst>
              </p:cNvPr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504334" y="3730665"/>
                <a:ext cx="2622755" cy="2185629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</p:pic>
          <p:cxnSp>
            <p:nvCxnSpPr>
              <p:cNvPr id="27" name="Google Shape;567;p43">
                <a:extLst>
                  <a:ext uri="{FF2B5EF4-FFF2-40B4-BE49-F238E27FC236}">
                    <a16:creationId xmlns:a16="http://schemas.microsoft.com/office/drawing/2014/main" id="{2BDB8381-7AA2-9846-9B10-2C0EB383DE2E}"/>
                  </a:ext>
                </a:extLst>
              </p:cNvPr>
              <p:cNvCxnSpPr>
                <a:stCxn id="26" idx="0"/>
              </p:cNvCxnSpPr>
              <p:nvPr/>
            </p:nvCxnSpPr>
            <p:spPr>
              <a:xfrm>
                <a:off x="2815711" y="3730665"/>
                <a:ext cx="0" cy="218580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28" name="Google Shape;568;p43">
                <a:extLst>
                  <a:ext uri="{FF2B5EF4-FFF2-40B4-BE49-F238E27FC236}">
                    <a16:creationId xmlns:a16="http://schemas.microsoft.com/office/drawing/2014/main" id="{8CA828E7-BD6A-204F-A4D5-AEB70027A159}"/>
                  </a:ext>
                </a:extLst>
              </p:cNvPr>
              <p:cNvCxnSpPr/>
              <p:nvPr/>
            </p:nvCxnSpPr>
            <p:spPr>
              <a:xfrm flipH="1">
                <a:off x="3471399" y="3730665"/>
                <a:ext cx="1" cy="2185629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29" name="Google Shape;569;p43">
                <a:extLst>
                  <a:ext uri="{FF2B5EF4-FFF2-40B4-BE49-F238E27FC236}">
                    <a16:creationId xmlns:a16="http://schemas.microsoft.com/office/drawing/2014/main" id="{15B05ECF-4966-CB43-A331-861EC7AA737E}"/>
                  </a:ext>
                </a:extLst>
              </p:cNvPr>
              <p:cNvCxnSpPr/>
              <p:nvPr/>
            </p:nvCxnSpPr>
            <p:spPr>
              <a:xfrm flipH="1">
                <a:off x="2160021" y="3731421"/>
                <a:ext cx="1" cy="2185629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30" name="Google Shape;570;p43">
                <a:extLst>
                  <a:ext uri="{FF2B5EF4-FFF2-40B4-BE49-F238E27FC236}">
                    <a16:creationId xmlns:a16="http://schemas.microsoft.com/office/drawing/2014/main" id="{3FF24B08-BF86-A144-AD74-270BB791439D}"/>
                  </a:ext>
                </a:extLst>
              </p:cNvPr>
              <p:cNvCxnSpPr>
                <a:stCxn id="26" idx="1"/>
                <a:endCxn id="26" idx="3"/>
              </p:cNvCxnSpPr>
              <p:nvPr/>
            </p:nvCxnSpPr>
            <p:spPr>
              <a:xfrm>
                <a:off x="1504334" y="4823479"/>
                <a:ext cx="2622900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31" name="Google Shape;571;p43">
                <a:extLst>
                  <a:ext uri="{FF2B5EF4-FFF2-40B4-BE49-F238E27FC236}">
                    <a16:creationId xmlns:a16="http://schemas.microsoft.com/office/drawing/2014/main" id="{7A4AC08B-18FB-EF4C-91C2-2CC1ECA799D2}"/>
                  </a:ext>
                </a:extLst>
              </p:cNvPr>
              <p:cNvCxnSpPr/>
              <p:nvPr/>
            </p:nvCxnSpPr>
            <p:spPr>
              <a:xfrm>
                <a:off x="1514778" y="4282706"/>
                <a:ext cx="2622755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32" name="Google Shape;572;p43">
                <a:extLst>
                  <a:ext uri="{FF2B5EF4-FFF2-40B4-BE49-F238E27FC236}">
                    <a16:creationId xmlns:a16="http://schemas.microsoft.com/office/drawing/2014/main" id="{61763925-6EEE-4240-B5B1-E714E6C1D425}"/>
                  </a:ext>
                </a:extLst>
              </p:cNvPr>
              <p:cNvCxnSpPr/>
              <p:nvPr/>
            </p:nvCxnSpPr>
            <p:spPr>
              <a:xfrm>
                <a:off x="1504333" y="5393751"/>
                <a:ext cx="2622755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33" name="Google Shape;573;p43">
                <a:extLst>
                  <a:ext uri="{FF2B5EF4-FFF2-40B4-BE49-F238E27FC236}">
                    <a16:creationId xmlns:a16="http://schemas.microsoft.com/office/drawing/2014/main" id="{747F7C83-3299-B34B-A19E-0950A35572DC}"/>
                  </a:ext>
                </a:extLst>
              </p:cNvPr>
              <p:cNvSpPr/>
              <p:nvPr/>
            </p:nvSpPr>
            <p:spPr>
              <a:xfrm>
                <a:off x="2825137" y="4277385"/>
                <a:ext cx="655689" cy="540773"/>
              </a:xfrm>
              <a:prstGeom prst="rect">
                <a:avLst/>
              </a:prstGeom>
              <a:noFill/>
              <a:ln w="63500" cap="flat" cmpd="sng">
                <a:solidFill>
                  <a:srgbClr val="C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8" name="Google Shape;574;p43">
              <a:extLst>
                <a:ext uri="{FF2B5EF4-FFF2-40B4-BE49-F238E27FC236}">
                  <a16:creationId xmlns:a16="http://schemas.microsoft.com/office/drawing/2014/main" id="{5D56E940-9244-EE40-AE94-9C9382B31660}"/>
                </a:ext>
              </a:extLst>
            </p:cNvPr>
            <p:cNvCxnSpPr>
              <a:stCxn id="33" idx="3"/>
            </p:cNvCxnSpPr>
            <p:nvPr/>
          </p:nvCxnSpPr>
          <p:spPr>
            <a:xfrm>
              <a:off x="2124067" y="4667425"/>
              <a:ext cx="1125300" cy="110100"/>
            </a:xfrm>
            <a:prstGeom prst="straightConnector1">
              <a:avLst/>
            </a:prstGeom>
            <a:noFill/>
            <a:ln w="63500" cap="flat" cmpd="sng">
              <a:solidFill>
                <a:srgbClr val="FF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grpSp>
          <p:nvGrpSpPr>
            <p:cNvPr id="9" name="Google Shape;575;p43">
              <a:extLst>
                <a:ext uri="{FF2B5EF4-FFF2-40B4-BE49-F238E27FC236}">
                  <a16:creationId xmlns:a16="http://schemas.microsoft.com/office/drawing/2014/main" id="{A9FEFC46-03CF-9D47-BB03-98BAA83A71EB}"/>
                </a:ext>
              </a:extLst>
            </p:cNvPr>
            <p:cNvGrpSpPr/>
            <p:nvPr/>
          </p:nvGrpSpPr>
          <p:grpSpPr>
            <a:xfrm>
              <a:off x="3244632" y="3690314"/>
              <a:ext cx="4150853" cy="2100800"/>
              <a:chOff x="5997380" y="3459875"/>
              <a:chExt cx="4686664" cy="2574968"/>
            </a:xfrm>
          </p:grpSpPr>
          <p:sp>
            <p:nvSpPr>
              <p:cNvPr id="22" name="Google Shape;576;p43">
                <a:extLst>
                  <a:ext uri="{FF2B5EF4-FFF2-40B4-BE49-F238E27FC236}">
                    <a16:creationId xmlns:a16="http://schemas.microsoft.com/office/drawing/2014/main" id="{A7C9D41C-4077-E34B-B4A8-FA5720E4576D}"/>
                  </a:ext>
                </a:extLst>
              </p:cNvPr>
              <p:cNvSpPr/>
              <p:nvPr/>
            </p:nvSpPr>
            <p:spPr>
              <a:xfrm>
                <a:off x="6068763" y="4067708"/>
                <a:ext cx="525607" cy="1609864"/>
              </a:xfrm>
              <a:prstGeom prst="leftBrace">
                <a:avLst>
                  <a:gd name="adj1" fmla="val 8333"/>
                  <a:gd name="adj2" fmla="val 50000"/>
                </a:avLst>
              </a:prstGeom>
              <a:noFill/>
              <a:ln w="38100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" name="Google Shape;577;p43">
                <a:extLst>
                  <a:ext uri="{FF2B5EF4-FFF2-40B4-BE49-F238E27FC236}">
                    <a16:creationId xmlns:a16="http://schemas.microsoft.com/office/drawing/2014/main" id="{B192AAF3-C7A8-2B42-8203-5092350C8527}"/>
                  </a:ext>
                </a:extLst>
              </p:cNvPr>
              <p:cNvSpPr txBox="1"/>
              <p:nvPr/>
            </p:nvSpPr>
            <p:spPr>
              <a:xfrm>
                <a:off x="6471632" y="4110897"/>
                <a:ext cx="4074504" cy="19239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Mean intensity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Intensity standard deviation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Histogram of gray-level intensities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Gabor filtering output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…</a:t>
                </a:r>
                <a:endParaRPr sz="1266" dirty="0"/>
              </a:p>
              <a:p>
                <a:endParaRPr sz="1125" dirty="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578;p43">
                <a:extLst>
                  <a:ext uri="{FF2B5EF4-FFF2-40B4-BE49-F238E27FC236}">
                    <a16:creationId xmlns:a16="http://schemas.microsoft.com/office/drawing/2014/main" id="{4599675E-80DF-744B-A1DF-8103D64C9F9A}"/>
                  </a:ext>
                </a:extLst>
              </p:cNvPr>
              <p:cNvSpPr/>
              <p:nvPr/>
            </p:nvSpPr>
            <p:spPr>
              <a:xfrm>
                <a:off x="6010192" y="3930277"/>
                <a:ext cx="4673852" cy="1861295"/>
              </a:xfrm>
              <a:prstGeom prst="rect">
                <a:avLst/>
              </a:prstGeom>
              <a:noFill/>
              <a:ln w="25400" cap="flat" cmpd="sng">
                <a:solidFill>
                  <a:srgbClr val="374753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" name="Google Shape;579;p43">
                <a:extLst>
                  <a:ext uri="{FF2B5EF4-FFF2-40B4-BE49-F238E27FC236}">
                    <a16:creationId xmlns:a16="http://schemas.microsoft.com/office/drawing/2014/main" id="{C17921E9-2565-6944-9603-C4DCD7DC5D60}"/>
                  </a:ext>
                </a:extLst>
              </p:cNvPr>
              <p:cNvSpPr txBox="1"/>
              <p:nvPr/>
            </p:nvSpPr>
            <p:spPr>
              <a:xfrm>
                <a:off x="5997380" y="3459875"/>
                <a:ext cx="1292649" cy="414968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stretch>
                  <a:fillRect t="-85705" b="-114279"/>
                </a:stretch>
              </a:blipFill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r>
                  <a:rPr lang="en-US" sz="1266">
                    <a:latin typeface="Arial"/>
                    <a:ea typeface="Arial"/>
                    <a:cs typeface="Arial"/>
                    <a:sym typeface="Arial"/>
                  </a:rPr>
                  <a:t> </a:t>
                </a:r>
                <a:endParaRPr sz="1266"/>
              </a:p>
            </p:txBody>
          </p:sp>
        </p:grpSp>
        <p:grpSp>
          <p:nvGrpSpPr>
            <p:cNvPr id="10" name="Google Shape;580;p43">
              <a:extLst>
                <a:ext uri="{FF2B5EF4-FFF2-40B4-BE49-F238E27FC236}">
                  <a16:creationId xmlns:a16="http://schemas.microsoft.com/office/drawing/2014/main" id="{5CE074CB-609C-5748-949D-AADB49685F7E}"/>
                </a:ext>
              </a:extLst>
            </p:cNvPr>
            <p:cNvGrpSpPr/>
            <p:nvPr/>
          </p:nvGrpSpPr>
          <p:grpSpPr>
            <a:xfrm>
              <a:off x="8126050" y="4422015"/>
              <a:ext cx="1914778" cy="1650719"/>
              <a:chOff x="7643707" y="4408334"/>
              <a:chExt cx="1914778" cy="1650719"/>
            </a:xfrm>
          </p:grpSpPr>
          <p:pic>
            <p:nvPicPr>
              <p:cNvPr id="20" name="Google Shape;581;p43">
                <a:extLst>
                  <a:ext uri="{FF2B5EF4-FFF2-40B4-BE49-F238E27FC236}">
                    <a16:creationId xmlns:a16="http://schemas.microsoft.com/office/drawing/2014/main" id="{8E661ADC-F2D1-DD43-9B3B-4719FE3C99C5}"/>
                  </a:ext>
                </a:extLst>
              </p:cNvPr>
              <p:cNvPicPr preferRelativeResize="0"/>
              <p:nvPr/>
            </p:nvPicPr>
            <p:blipFill rotWithShape="1">
              <a:blip r:embed="rId4">
                <a:alphaModFix/>
              </a:blip>
              <a:srcRect l="14237" t="12525" r="14444" b="25991"/>
              <a:stretch/>
            </p:blipFill>
            <p:spPr>
              <a:xfrm>
                <a:off x="7643707" y="4408334"/>
                <a:ext cx="1914778" cy="165071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21" name="Google Shape;582;p43">
                <a:extLst>
                  <a:ext uri="{FF2B5EF4-FFF2-40B4-BE49-F238E27FC236}">
                    <a16:creationId xmlns:a16="http://schemas.microsoft.com/office/drawing/2014/main" id="{4065D411-D115-5D4C-A626-7A228129A091}"/>
                  </a:ext>
                </a:extLst>
              </p:cNvPr>
              <p:cNvSpPr txBox="1"/>
              <p:nvPr/>
            </p:nvSpPr>
            <p:spPr>
              <a:xfrm>
                <a:off x="8070341" y="5169674"/>
                <a:ext cx="1061509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Matrix of </a:t>
                </a:r>
                <a:endParaRPr sz="1266"/>
              </a:p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features </a:t>
                </a:r>
                <a:endParaRPr sz="1266"/>
              </a:p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of image i</a:t>
                </a:r>
                <a:r>
                  <a:rPr lang="en-US" sz="984" baseline="30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th</a:t>
                </a:r>
                <a:endParaRPr sz="984" baseline="3000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Google Shape;583;p43">
              <a:extLst>
                <a:ext uri="{FF2B5EF4-FFF2-40B4-BE49-F238E27FC236}">
                  <a16:creationId xmlns:a16="http://schemas.microsoft.com/office/drawing/2014/main" id="{C2F10E43-FC17-2442-924E-4E725F6FA77E}"/>
                </a:ext>
              </a:extLst>
            </p:cNvPr>
            <p:cNvSpPr/>
            <p:nvPr/>
          </p:nvSpPr>
          <p:spPr>
            <a:xfrm>
              <a:off x="6175565" y="3728811"/>
              <a:ext cx="2593169" cy="1317511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63500" cap="flat" cmpd="sng">
              <a:solidFill>
                <a:srgbClr val="FF0000"/>
              </a:solidFill>
              <a:prstDash val="solid"/>
              <a:round/>
              <a:headEnd type="none" w="sm" len="sm"/>
              <a:tailEnd type="triangle" w="med" len="med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584;p43">
              <a:extLst>
                <a:ext uri="{FF2B5EF4-FFF2-40B4-BE49-F238E27FC236}">
                  <a16:creationId xmlns:a16="http://schemas.microsoft.com/office/drawing/2014/main" id="{F8D77CA5-AB5E-A74D-91A4-46813BB1014A}"/>
                </a:ext>
              </a:extLst>
            </p:cNvPr>
            <p:cNvSpPr/>
            <p:nvPr/>
          </p:nvSpPr>
          <p:spPr>
            <a:xfrm>
              <a:off x="506226" y="3526231"/>
              <a:ext cx="10783058" cy="2532821"/>
            </a:xfrm>
            <a:prstGeom prst="rect">
              <a:avLst/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585;p43">
              <a:extLst>
                <a:ext uri="{FF2B5EF4-FFF2-40B4-BE49-F238E27FC236}">
                  <a16:creationId xmlns:a16="http://schemas.microsoft.com/office/drawing/2014/main" id="{6012F304-4180-B142-9E77-007D22FA9D31}"/>
                </a:ext>
              </a:extLst>
            </p:cNvPr>
            <p:cNvSpPr txBox="1"/>
            <p:nvPr/>
          </p:nvSpPr>
          <p:spPr>
            <a:xfrm>
              <a:off x="490338" y="3211533"/>
              <a:ext cx="1132041" cy="33855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t="-89083" b="-116353"/>
              </a:stretch>
            </a:blipFill>
            <a:ln>
              <a:noFill/>
            </a:ln>
          </p:spPr>
          <p:txBody>
            <a:bodyPr spcFirstLastPara="1" wrap="square" lIns="64283" tIns="32133" rIns="64283" bIns="32133" anchor="t" anchorCtr="0">
              <a:noAutofit/>
            </a:bodyPr>
            <a:lstStyle/>
            <a:p>
              <a:r>
                <a:rPr lang="en-US" sz="1266"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266"/>
            </a:p>
          </p:txBody>
        </p:sp>
        <p:sp>
          <p:nvSpPr>
            <p:cNvPr id="14" name="Google Shape;586;p43">
              <a:extLst>
                <a:ext uri="{FF2B5EF4-FFF2-40B4-BE49-F238E27FC236}">
                  <a16:creationId xmlns:a16="http://schemas.microsoft.com/office/drawing/2014/main" id="{40BFB5F6-78C9-7B40-A017-45A14ED8BE7D}"/>
                </a:ext>
              </a:extLst>
            </p:cNvPr>
            <p:cNvSpPr txBox="1"/>
            <p:nvPr/>
          </p:nvSpPr>
          <p:spPr>
            <a:xfrm>
              <a:off x="8472487" y="3618621"/>
              <a:ext cx="28167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283" tIns="32133" rIns="64283" bIns="32133" anchor="t" anchorCtr="0">
              <a:noAutofit/>
            </a:bodyPr>
            <a:lstStyle/>
            <a:p>
              <a:r>
                <a:rPr lang="en-US"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f</a:t>
              </a:r>
              <a:r>
                <a:rPr lang="en-US" sz="1125" baseline="-2500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lang="en-US"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=[0.23, 0.12, 0.05, …, 0.78]</a:t>
              </a:r>
              <a:endParaRPr sz="1125" baseline="-2500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" name="Google Shape;587;p43">
              <a:extLst>
                <a:ext uri="{FF2B5EF4-FFF2-40B4-BE49-F238E27FC236}">
                  <a16:creationId xmlns:a16="http://schemas.microsoft.com/office/drawing/2014/main" id="{B41A5519-B8E5-FB48-A944-387C08E86AE4}"/>
                </a:ext>
              </a:extLst>
            </p:cNvPr>
            <p:cNvGrpSpPr/>
            <p:nvPr/>
          </p:nvGrpSpPr>
          <p:grpSpPr>
            <a:xfrm>
              <a:off x="9947151" y="4424223"/>
              <a:ext cx="908983" cy="1569660"/>
              <a:chOff x="9947151" y="4424223"/>
              <a:chExt cx="908983" cy="1569660"/>
            </a:xfrm>
          </p:grpSpPr>
          <p:sp>
            <p:nvSpPr>
              <p:cNvPr id="16" name="Google Shape;588;p43">
                <a:extLst>
                  <a:ext uri="{FF2B5EF4-FFF2-40B4-BE49-F238E27FC236}">
                    <a16:creationId xmlns:a16="http://schemas.microsoft.com/office/drawing/2014/main" id="{6C0744EC-5D4D-7B46-A7BF-8680C1D17AD5}"/>
                  </a:ext>
                </a:extLst>
              </p:cNvPr>
              <p:cNvSpPr txBox="1"/>
              <p:nvPr/>
            </p:nvSpPr>
            <p:spPr>
              <a:xfrm>
                <a:off x="10467462" y="4424223"/>
                <a:ext cx="388672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/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… 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n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…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N</a:t>
                </a:r>
                <a:endParaRPr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" name="Google Shape;589;p43">
                <a:extLst>
                  <a:ext uri="{FF2B5EF4-FFF2-40B4-BE49-F238E27FC236}">
                    <a16:creationId xmlns:a16="http://schemas.microsoft.com/office/drawing/2014/main" id="{3368329F-61BF-6F4D-87F7-B930E926F9E2}"/>
                  </a:ext>
                </a:extLst>
              </p:cNvPr>
              <p:cNvSpPr/>
              <p:nvPr/>
            </p:nvSpPr>
            <p:spPr>
              <a:xfrm>
                <a:off x="10482797" y="4451823"/>
                <a:ext cx="57059" cy="1514460"/>
              </a:xfrm>
              <a:prstGeom prst="leftBracket">
                <a:avLst>
                  <a:gd name="adj" fmla="val 8333"/>
                </a:avLst>
              </a:prstGeom>
              <a:noFill/>
              <a:ln w="9525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590;p43">
                <a:extLst>
                  <a:ext uri="{FF2B5EF4-FFF2-40B4-BE49-F238E27FC236}">
                    <a16:creationId xmlns:a16="http://schemas.microsoft.com/office/drawing/2014/main" id="{8B7CCDC0-0AD6-7246-874A-7F8166B67364}"/>
                  </a:ext>
                </a:extLst>
              </p:cNvPr>
              <p:cNvSpPr/>
              <p:nvPr/>
            </p:nvSpPr>
            <p:spPr>
              <a:xfrm>
                <a:off x="10761915" y="4451823"/>
                <a:ext cx="45719" cy="1514460"/>
              </a:xfrm>
              <a:prstGeom prst="rightBracket">
                <a:avLst>
                  <a:gd name="adj" fmla="val 8333"/>
                </a:avLst>
              </a:prstGeom>
              <a:noFill/>
              <a:ln w="9525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" name="Google Shape;591;p43">
                <a:extLst>
                  <a:ext uri="{FF2B5EF4-FFF2-40B4-BE49-F238E27FC236}">
                    <a16:creationId xmlns:a16="http://schemas.microsoft.com/office/drawing/2014/main" id="{EB307D6D-2B1B-8145-B177-660B2E19C09D}"/>
                  </a:ext>
                </a:extLst>
              </p:cNvPr>
              <p:cNvSpPr/>
              <p:nvPr/>
            </p:nvSpPr>
            <p:spPr>
              <a:xfrm>
                <a:off x="9947151" y="4993808"/>
                <a:ext cx="60144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r>
                  <a:rPr lang="en-US" sz="1266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</a:t>
                </a:r>
                <a:r>
                  <a:rPr lang="en-US" sz="1266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i </a:t>
                </a:r>
                <a:r>
                  <a:rPr lang="en-US" sz="1266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= </a:t>
                </a:r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F8333C64-204F-874F-9676-F5D228F747B5}"/>
              </a:ext>
            </a:extLst>
          </p:cNvPr>
          <p:cNvSpPr txBox="1"/>
          <p:nvPr/>
        </p:nvSpPr>
        <p:spPr>
          <a:xfrm>
            <a:off x="783127" y="1938816"/>
            <a:ext cx="99337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Prendiamo in considerazione l’immagine di seguito 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raffigurante dei fiori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FCB98BA7-8735-1345-A8E4-EDB443F97027}"/>
              </a:ext>
            </a:extLst>
          </p:cNvPr>
          <p:cNvSpPr txBox="1"/>
          <p:nvPr/>
        </p:nvSpPr>
        <p:spPr>
          <a:xfrm>
            <a:off x="783127" y="4246340"/>
            <a:ext cx="111330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L’immagine 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è stata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divisa in tante piccole sotto immagini che si chiamano </a:t>
            </a:r>
            <a:r>
              <a:rPr lang="it-IT" b="1" dirty="0">
                <a:effectLst/>
                <a:latin typeface="Raleway" pitchFamily="2" charset="77"/>
                <a:ea typeface="Times New Roman" panose="02020603050405020304" pitchFamily="18" charset="0"/>
              </a:rPr>
              <a:t>patch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quindi porzioni di immagine; </a:t>
            </a:r>
          </a:p>
          <a:p>
            <a:endParaRPr lang="it-IT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Q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uesto perché le caratteristiche a livello di immagine sono variabili da zona a zona dell'immagine: in basso a destra abbiamo il prato invece al centro abbiamo un fiore. Quindi vogliamo delle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dirty="0" err="1">
                <a:latin typeface="Raleway" pitchFamily="2" charset="77"/>
                <a:ea typeface="Times New Roman" panose="02020603050405020304" pitchFamily="18" charset="0"/>
              </a:rPr>
              <a:t>s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che siano locali e non globali all'immagine. </a:t>
            </a:r>
          </a:p>
        </p:txBody>
      </p:sp>
      <p:pic>
        <p:nvPicPr>
          <p:cNvPr id="36" name="Google Shape;566;p43">
            <a:extLst>
              <a:ext uri="{FF2B5EF4-FFF2-40B4-BE49-F238E27FC236}">
                <a16:creationId xmlns:a16="http://schemas.microsoft.com/office/drawing/2014/main" id="{FA604821-2B73-CF40-BB9C-364E2E783B9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91714" y="2614336"/>
            <a:ext cx="1384334" cy="1403154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38" name="Titolo 1">
            <a:extLst>
              <a:ext uri="{FF2B5EF4-FFF2-40B4-BE49-F238E27FC236}">
                <a16:creationId xmlns:a16="http://schemas.microsoft.com/office/drawing/2014/main" id="{4FBE6EA5-3914-8E41-9AF1-FD15030E8ECE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–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Hand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Crafted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Features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2868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F8333C64-204F-874F-9676-F5D228F747B5}"/>
              </a:ext>
            </a:extLst>
          </p:cNvPr>
          <p:cNvSpPr txBox="1"/>
          <p:nvPr/>
        </p:nvSpPr>
        <p:spPr>
          <a:xfrm>
            <a:off x="836259" y="1767300"/>
            <a:ext cx="1107532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it-IT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D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a ogni patch andiamo a estrarre una serie di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che saranno differenti a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 seconda dell’ambito di applicazione.</a:t>
            </a:r>
          </a:p>
          <a:p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Alcuni esempi di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 sono: </a:t>
            </a:r>
            <a:endParaRPr lang="it-IT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L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'intensità media </a:t>
            </a:r>
          </a:p>
          <a:p>
            <a:pPr marL="285750" indent="-285750">
              <a:buFontTx/>
              <a:buChar char="-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L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a standard deviation dell'intensità </a:t>
            </a:r>
          </a:p>
          <a:p>
            <a:pPr marL="285750" indent="-285750">
              <a:buFontTx/>
              <a:buChar char="-"/>
            </a:pP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l’Istogramma dei livelli di grigio </a:t>
            </a:r>
          </a:p>
          <a:p>
            <a:endParaRPr lang="it-IT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endParaRPr lang="it-IT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Le </a:t>
            </a:r>
            <a:r>
              <a:rPr lang="it-IT" dirty="0" err="1"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 di ciascun patch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vengono poi concatenate per creare la cosiddetta </a:t>
            </a:r>
            <a:r>
              <a:rPr lang="it-IT" b="1" dirty="0">
                <a:effectLst/>
                <a:latin typeface="Raleway" pitchFamily="2" charset="77"/>
                <a:ea typeface="Times New Roman" panose="02020603050405020304" pitchFamily="18" charset="0"/>
              </a:rPr>
              <a:t>matrice delle </a:t>
            </a:r>
            <a:r>
              <a:rPr lang="it-IT" b="1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b="1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dell'immagine.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A questo punto queste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verranno calcolate per diverse immagini e verranno poi date in ingresso al nostro algoritmo di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.</a:t>
            </a:r>
            <a:r>
              <a:rPr lang="it-IT" dirty="0">
                <a:effectLst/>
                <a:latin typeface="Raleway" pitchFamily="2" charset="77"/>
              </a:rPr>
              <a:t> </a:t>
            </a:r>
            <a:endParaRPr lang="it-IT" dirty="0">
              <a:latin typeface="Raleway" pitchFamily="2" charset="77"/>
            </a:endParaRPr>
          </a:p>
          <a:p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</p:txBody>
      </p:sp>
      <p:grpSp>
        <p:nvGrpSpPr>
          <p:cNvPr id="35" name="Gruppo 34">
            <a:extLst>
              <a:ext uri="{FF2B5EF4-FFF2-40B4-BE49-F238E27FC236}">
                <a16:creationId xmlns:a16="http://schemas.microsoft.com/office/drawing/2014/main" id="{0F04ACF5-165F-3C45-97C7-802E93B54551}"/>
              </a:ext>
            </a:extLst>
          </p:cNvPr>
          <p:cNvGrpSpPr/>
          <p:nvPr/>
        </p:nvGrpSpPr>
        <p:grpSpPr>
          <a:xfrm>
            <a:off x="5071872" y="2444432"/>
            <a:ext cx="6571488" cy="1969135"/>
            <a:chOff x="490338" y="3211533"/>
            <a:chExt cx="10798946" cy="2861201"/>
          </a:xfrm>
        </p:grpSpPr>
        <p:grpSp>
          <p:nvGrpSpPr>
            <p:cNvPr id="36" name="Google Shape;565;p43">
              <a:extLst>
                <a:ext uri="{FF2B5EF4-FFF2-40B4-BE49-F238E27FC236}">
                  <a16:creationId xmlns:a16="http://schemas.microsoft.com/office/drawing/2014/main" id="{ECC03B9F-8D58-BA49-99F4-FFD8DDB30B0A}"/>
                </a:ext>
              </a:extLst>
            </p:cNvPr>
            <p:cNvGrpSpPr/>
            <p:nvPr/>
          </p:nvGrpSpPr>
          <p:grpSpPr>
            <a:xfrm>
              <a:off x="749799" y="4099285"/>
              <a:ext cx="1830881" cy="1520208"/>
              <a:chOff x="1504333" y="3730665"/>
              <a:chExt cx="2633200" cy="2186385"/>
            </a:xfrm>
          </p:grpSpPr>
          <p:pic>
            <p:nvPicPr>
              <p:cNvPr id="55" name="Google Shape;566;p43">
                <a:extLst>
                  <a:ext uri="{FF2B5EF4-FFF2-40B4-BE49-F238E27FC236}">
                    <a16:creationId xmlns:a16="http://schemas.microsoft.com/office/drawing/2014/main" id="{53CD6E9B-F36E-F54B-B00E-F44CF35DB728}"/>
                  </a:ext>
                </a:extLst>
              </p:cNvPr>
              <p:cNvPicPr preferRelativeResize="0"/>
              <p:nvPr/>
            </p:nvPicPr>
            <p:blipFill rotWithShape="1">
              <a:blip r:embed="rId2">
                <a:alphaModFix/>
              </a:blip>
              <a:srcRect/>
              <a:stretch/>
            </p:blipFill>
            <p:spPr>
              <a:xfrm>
                <a:off x="1504334" y="3730665"/>
                <a:ext cx="2622755" cy="2185629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</p:pic>
          <p:cxnSp>
            <p:nvCxnSpPr>
              <p:cNvPr id="56" name="Google Shape;567;p43">
                <a:extLst>
                  <a:ext uri="{FF2B5EF4-FFF2-40B4-BE49-F238E27FC236}">
                    <a16:creationId xmlns:a16="http://schemas.microsoft.com/office/drawing/2014/main" id="{DD5191A0-9CAE-DF44-92AF-CA0C5B0EFB89}"/>
                  </a:ext>
                </a:extLst>
              </p:cNvPr>
              <p:cNvCxnSpPr>
                <a:stCxn id="55" idx="0"/>
              </p:cNvCxnSpPr>
              <p:nvPr/>
            </p:nvCxnSpPr>
            <p:spPr>
              <a:xfrm>
                <a:off x="2815711" y="3730665"/>
                <a:ext cx="0" cy="218580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57" name="Google Shape;568;p43">
                <a:extLst>
                  <a:ext uri="{FF2B5EF4-FFF2-40B4-BE49-F238E27FC236}">
                    <a16:creationId xmlns:a16="http://schemas.microsoft.com/office/drawing/2014/main" id="{3D92D678-8EFB-B647-9CE4-FF89757E3033}"/>
                  </a:ext>
                </a:extLst>
              </p:cNvPr>
              <p:cNvCxnSpPr/>
              <p:nvPr/>
            </p:nvCxnSpPr>
            <p:spPr>
              <a:xfrm flipH="1">
                <a:off x="3471399" y="3730665"/>
                <a:ext cx="1" cy="2185629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58" name="Google Shape;569;p43">
                <a:extLst>
                  <a:ext uri="{FF2B5EF4-FFF2-40B4-BE49-F238E27FC236}">
                    <a16:creationId xmlns:a16="http://schemas.microsoft.com/office/drawing/2014/main" id="{B411FAFF-1ECA-F04D-94FF-05E8F5BB9072}"/>
                  </a:ext>
                </a:extLst>
              </p:cNvPr>
              <p:cNvCxnSpPr/>
              <p:nvPr/>
            </p:nvCxnSpPr>
            <p:spPr>
              <a:xfrm flipH="1">
                <a:off x="2160021" y="3731421"/>
                <a:ext cx="1" cy="2185629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59" name="Google Shape;570;p43">
                <a:extLst>
                  <a:ext uri="{FF2B5EF4-FFF2-40B4-BE49-F238E27FC236}">
                    <a16:creationId xmlns:a16="http://schemas.microsoft.com/office/drawing/2014/main" id="{9B793E38-A068-BD4B-91A8-3BCD6F25D2E4}"/>
                  </a:ext>
                </a:extLst>
              </p:cNvPr>
              <p:cNvCxnSpPr>
                <a:stCxn id="55" idx="1"/>
                <a:endCxn id="55" idx="3"/>
              </p:cNvCxnSpPr>
              <p:nvPr/>
            </p:nvCxnSpPr>
            <p:spPr>
              <a:xfrm>
                <a:off x="1504334" y="4823479"/>
                <a:ext cx="2622900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60" name="Google Shape;571;p43">
                <a:extLst>
                  <a:ext uri="{FF2B5EF4-FFF2-40B4-BE49-F238E27FC236}">
                    <a16:creationId xmlns:a16="http://schemas.microsoft.com/office/drawing/2014/main" id="{3D1C1A4F-D6E1-594C-88AD-2950BD98E968}"/>
                  </a:ext>
                </a:extLst>
              </p:cNvPr>
              <p:cNvCxnSpPr/>
              <p:nvPr/>
            </p:nvCxnSpPr>
            <p:spPr>
              <a:xfrm>
                <a:off x="1514778" y="4282706"/>
                <a:ext cx="2622755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cxnSp>
            <p:nvCxnSpPr>
              <p:cNvPr id="61" name="Google Shape;572;p43">
                <a:extLst>
                  <a:ext uri="{FF2B5EF4-FFF2-40B4-BE49-F238E27FC236}">
                    <a16:creationId xmlns:a16="http://schemas.microsoft.com/office/drawing/2014/main" id="{96639435-189A-3E4F-B41E-896F46D5AB13}"/>
                  </a:ext>
                </a:extLst>
              </p:cNvPr>
              <p:cNvCxnSpPr/>
              <p:nvPr/>
            </p:nvCxnSpPr>
            <p:spPr>
              <a:xfrm>
                <a:off x="1504333" y="5393751"/>
                <a:ext cx="2622755" cy="0"/>
              </a:xfrm>
              <a:prstGeom prst="straightConnector1">
                <a:avLst/>
              </a:prstGeom>
              <a:noFill/>
              <a:ln w="635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62" name="Google Shape;573;p43">
                <a:extLst>
                  <a:ext uri="{FF2B5EF4-FFF2-40B4-BE49-F238E27FC236}">
                    <a16:creationId xmlns:a16="http://schemas.microsoft.com/office/drawing/2014/main" id="{38644B88-4C0D-6C4B-ABFF-1D251C7387FC}"/>
                  </a:ext>
                </a:extLst>
              </p:cNvPr>
              <p:cNvSpPr/>
              <p:nvPr/>
            </p:nvSpPr>
            <p:spPr>
              <a:xfrm>
                <a:off x="2825137" y="4277385"/>
                <a:ext cx="655689" cy="540773"/>
              </a:xfrm>
              <a:prstGeom prst="rect">
                <a:avLst/>
              </a:prstGeom>
              <a:noFill/>
              <a:ln w="63500" cap="flat" cmpd="sng">
                <a:solidFill>
                  <a:srgbClr val="C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7" name="Google Shape;574;p43">
              <a:extLst>
                <a:ext uri="{FF2B5EF4-FFF2-40B4-BE49-F238E27FC236}">
                  <a16:creationId xmlns:a16="http://schemas.microsoft.com/office/drawing/2014/main" id="{0A73D2FA-6AA0-B640-ADA6-9D066ACA3D18}"/>
                </a:ext>
              </a:extLst>
            </p:cNvPr>
            <p:cNvCxnSpPr>
              <a:stCxn id="62" idx="3"/>
            </p:cNvCxnSpPr>
            <p:nvPr/>
          </p:nvCxnSpPr>
          <p:spPr>
            <a:xfrm>
              <a:off x="2124067" y="4667425"/>
              <a:ext cx="1125300" cy="110100"/>
            </a:xfrm>
            <a:prstGeom prst="straightConnector1">
              <a:avLst/>
            </a:prstGeom>
            <a:noFill/>
            <a:ln w="63500" cap="flat" cmpd="sng">
              <a:solidFill>
                <a:srgbClr val="FF0000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grpSp>
          <p:nvGrpSpPr>
            <p:cNvPr id="38" name="Google Shape;575;p43">
              <a:extLst>
                <a:ext uri="{FF2B5EF4-FFF2-40B4-BE49-F238E27FC236}">
                  <a16:creationId xmlns:a16="http://schemas.microsoft.com/office/drawing/2014/main" id="{4C7F3989-46C5-1047-B981-CCE505486F98}"/>
                </a:ext>
              </a:extLst>
            </p:cNvPr>
            <p:cNvGrpSpPr/>
            <p:nvPr/>
          </p:nvGrpSpPr>
          <p:grpSpPr>
            <a:xfrm>
              <a:off x="3244632" y="3690314"/>
              <a:ext cx="4150853" cy="2100800"/>
              <a:chOff x="5997380" y="3459875"/>
              <a:chExt cx="4686664" cy="2574968"/>
            </a:xfrm>
          </p:grpSpPr>
          <p:sp>
            <p:nvSpPr>
              <p:cNvPr id="51" name="Google Shape;576;p43">
                <a:extLst>
                  <a:ext uri="{FF2B5EF4-FFF2-40B4-BE49-F238E27FC236}">
                    <a16:creationId xmlns:a16="http://schemas.microsoft.com/office/drawing/2014/main" id="{DF83EB85-5554-684C-BA5C-952C68A36545}"/>
                  </a:ext>
                </a:extLst>
              </p:cNvPr>
              <p:cNvSpPr/>
              <p:nvPr/>
            </p:nvSpPr>
            <p:spPr>
              <a:xfrm>
                <a:off x="6068763" y="4067708"/>
                <a:ext cx="525607" cy="1609864"/>
              </a:xfrm>
              <a:prstGeom prst="leftBrace">
                <a:avLst>
                  <a:gd name="adj1" fmla="val 8333"/>
                  <a:gd name="adj2" fmla="val 50000"/>
                </a:avLst>
              </a:prstGeom>
              <a:noFill/>
              <a:ln w="38100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" name="Google Shape;577;p43">
                <a:extLst>
                  <a:ext uri="{FF2B5EF4-FFF2-40B4-BE49-F238E27FC236}">
                    <a16:creationId xmlns:a16="http://schemas.microsoft.com/office/drawing/2014/main" id="{7A5EAA8E-87EF-EA4E-8066-674DCD8539E2}"/>
                  </a:ext>
                </a:extLst>
              </p:cNvPr>
              <p:cNvSpPr txBox="1"/>
              <p:nvPr/>
            </p:nvSpPr>
            <p:spPr>
              <a:xfrm>
                <a:off x="6471632" y="4110897"/>
                <a:ext cx="4074504" cy="19239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Mean intensity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Intensity standard deviation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Histogram of gray-level intensities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Gabor filtering output</a:t>
                </a:r>
                <a:endParaRPr sz="1266" dirty="0"/>
              </a:p>
              <a:p>
                <a:pPr marL="200911" indent="-200911">
                  <a:buClr>
                    <a:srgbClr val="374753"/>
                  </a:buClr>
                  <a:buSzPts val="1600"/>
                  <a:buFont typeface="Arial"/>
                  <a:buChar char="•"/>
                </a:pPr>
                <a:r>
                  <a:rPr lang="en-US" sz="1125" dirty="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…</a:t>
                </a:r>
                <a:endParaRPr sz="1266" dirty="0"/>
              </a:p>
              <a:p>
                <a:endParaRPr sz="1125" dirty="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" name="Google Shape;578;p43">
                <a:extLst>
                  <a:ext uri="{FF2B5EF4-FFF2-40B4-BE49-F238E27FC236}">
                    <a16:creationId xmlns:a16="http://schemas.microsoft.com/office/drawing/2014/main" id="{48A14DB7-9564-A14E-9BFB-BC2073B6D188}"/>
                  </a:ext>
                </a:extLst>
              </p:cNvPr>
              <p:cNvSpPr/>
              <p:nvPr/>
            </p:nvSpPr>
            <p:spPr>
              <a:xfrm>
                <a:off x="6010192" y="3930277"/>
                <a:ext cx="4673852" cy="1861295"/>
              </a:xfrm>
              <a:prstGeom prst="rect">
                <a:avLst/>
              </a:prstGeom>
              <a:noFill/>
              <a:ln w="25400" cap="flat" cmpd="sng">
                <a:solidFill>
                  <a:srgbClr val="374753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" name="Google Shape;579;p43">
                <a:extLst>
                  <a:ext uri="{FF2B5EF4-FFF2-40B4-BE49-F238E27FC236}">
                    <a16:creationId xmlns:a16="http://schemas.microsoft.com/office/drawing/2014/main" id="{177BC4AD-243C-3C48-9046-0C54F22A8E2F}"/>
                  </a:ext>
                </a:extLst>
              </p:cNvPr>
              <p:cNvSpPr txBox="1"/>
              <p:nvPr/>
            </p:nvSpPr>
            <p:spPr>
              <a:xfrm>
                <a:off x="5997380" y="3459875"/>
                <a:ext cx="1292649" cy="414968"/>
              </a:xfrm>
              <a:prstGeom prst="rect">
                <a:avLst/>
              </a:prstGeom>
              <a:blipFill rotWithShape="1">
                <a:blip r:embed="rId3">
                  <a:alphaModFix/>
                </a:blip>
                <a:stretch>
                  <a:fillRect t="-85705" b="-114279"/>
                </a:stretch>
              </a:blipFill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r>
                  <a:rPr lang="en-US" sz="1266">
                    <a:latin typeface="Arial"/>
                    <a:ea typeface="Arial"/>
                    <a:cs typeface="Arial"/>
                    <a:sym typeface="Arial"/>
                  </a:rPr>
                  <a:t> </a:t>
                </a:r>
                <a:endParaRPr sz="1266"/>
              </a:p>
            </p:txBody>
          </p:sp>
        </p:grpSp>
        <p:grpSp>
          <p:nvGrpSpPr>
            <p:cNvPr id="39" name="Google Shape;580;p43">
              <a:extLst>
                <a:ext uri="{FF2B5EF4-FFF2-40B4-BE49-F238E27FC236}">
                  <a16:creationId xmlns:a16="http://schemas.microsoft.com/office/drawing/2014/main" id="{338D70E3-906D-C84B-A747-DFA71D3B2C0B}"/>
                </a:ext>
              </a:extLst>
            </p:cNvPr>
            <p:cNvGrpSpPr/>
            <p:nvPr/>
          </p:nvGrpSpPr>
          <p:grpSpPr>
            <a:xfrm>
              <a:off x="8126050" y="4422015"/>
              <a:ext cx="1914778" cy="1650719"/>
              <a:chOff x="7643707" y="4408334"/>
              <a:chExt cx="1914778" cy="1650719"/>
            </a:xfrm>
          </p:grpSpPr>
          <p:pic>
            <p:nvPicPr>
              <p:cNvPr id="49" name="Google Shape;581;p43">
                <a:extLst>
                  <a:ext uri="{FF2B5EF4-FFF2-40B4-BE49-F238E27FC236}">
                    <a16:creationId xmlns:a16="http://schemas.microsoft.com/office/drawing/2014/main" id="{1AE892AA-446E-A447-8E13-029F01445985}"/>
                  </a:ext>
                </a:extLst>
              </p:cNvPr>
              <p:cNvPicPr preferRelativeResize="0"/>
              <p:nvPr/>
            </p:nvPicPr>
            <p:blipFill rotWithShape="1">
              <a:blip r:embed="rId4">
                <a:alphaModFix/>
              </a:blip>
              <a:srcRect l="14237" t="12525" r="14444" b="25991"/>
              <a:stretch/>
            </p:blipFill>
            <p:spPr>
              <a:xfrm>
                <a:off x="7643707" y="4408334"/>
                <a:ext cx="1914778" cy="1650719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50" name="Google Shape;582;p43">
                <a:extLst>
                  <a:ext uri="{FF2B5EF4-FFF2-40B4-BE49-F238E27FC236}">
                    <a16:creationId xmlns:a16="http://schemas.microsoft.com/office/drawing/2014/main" id="{1F9FCFB4-74F2-8440-8B55-516BA03FE2BE}"/>
                  </a:ext>
                </a:extLst>
              </p:cNvPr>
              <p:cNvSpPr txBox="1"/>
              <p:nvPr/>
            </p:nvSpPr>
            <p:spPr>
              <a:xfrm>
                <a:off x="8070341" y="5169674"/>
                <a:ext cx="1061509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Matrix of </a:t>
                </a:r>
                <a:endParaRPr sz="1266"/>
              </a:p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features </a:t>
                </a:r>
                <a:endParaRPr sz="1266"/>
              </a:p>
              <a:p>
                <a:pPr algn="ctr"/>
                <a:r>
                  <a:rPr lang="en-US" sz="984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of image i</a:t>
                </a:r>
                <a:r>
                  <a:rPr lang="en-US" sz="984" baseline="30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th</a:t>
                </a:r>
                <a:endParaRPr sz="984" baseline="3000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0" name="Google Shape;583;p43">
              <a:extLst>
                <a:ext uri="{FF2B5EF4-FFF2-40B4-BE49-F238E27FC236}">
                  <a16:creationId xmlns:a16="http://schemas.microsoft.com/office/drawing/2014/main" id="{A8B7C925-A6D0-F64D-91C0-5C42FDC362EB}"/>
                </a:ext>
              </a:extLst>
            </p:cNvPr>
            <p:cNvSpPr/>
            <p:nvPr/>
          </p:nvSpPr>
          <p:spPr>
            <a:xfrm>
              <a:off x="6175565" y="3728811"/>
              <a:ext cx="2593169" cy="1317511"/>
            </a:xfrm>
            <a:prstGeom prst="arc">
              <a:avLst>
                <a:gd name="adj1" fmla="val 16200000"/>
                <a:gd name="adj2" fmla="val 0"/>
              </a:avLst>
            </a:prstGeom>
            <a:noFill/>
            <a:ln w="63500" cap="flat" cmpd="sng">
              <a:solidFill>
                <a:srgbClr val="FF0000"/>
              </a:solidFill>
              <a:prstDash val="solid"/>
              <a:round/>
              <a:headEnd type="none" w="sm" len="sm"/>
              <a:tailEnd type="triangle" w="med" len="med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584;p43">
              <a:extLst>
                <a:ext uri="{FF2B5EF4-FFF2-40B4-BE49-F238E27FC236}">
                  <a16:creationId xmlns:a16="http://schemas.microsoft.com/office/drawing/2014/main" id="{B07761DD-9D3B-E74B-BF22-CD3F44FE77BD}"/>
                </a:ext>
              </a:extLst>
            </p:cNvPr>
            <p:cNvSpPr/>
            <p:nvPr/>
          </p:nvSpPr>
          <p:spPr>
            <a:xfrm>
              <a:off x="506226" y="3526231"/>
              <a:ext cx="10783058" cy="2532821"/>
            </a:xfrm>
            <a:prstGeom prst="rect">
              <a:avLst/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585;p43">
              <a:extLst>
                <a:ext uri="{FF2B5EF4-FFF2-40B4-BE49-F238E27FC236}">
                  <a16:creationId xmlns:a16="http://schemas.microsoft.com/office/drawing/2014/main" id="{A5BF8259-C01E-BB41-BF4D-1164EC142F81}"/>
                </a:ext>
              </a:extLst>
            </p:cNvPr>
            <p:cNvSpPr txBox="1"/>
            <p:nvPr/>
          </p:nvSpPr>
          <p:spPr>
            <a:xfrm>
              <a:off x="490338" y="3211533"/>
              <a:ext cx="1132041" cy="338554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t="-89083" b="-116353"/>
              </a:stretch>
            </a:blipFill>
            <a:ln>
              <a:noFill/>
            </a:ln>
          </p:spPr>
          <p:txBody>
            <a:bodyPr spcFirstLastPara="1" wrap="square" lIns="64283" tIns="32133" rIns="64283" bIns="32133" anchor="t" anchorCtr="0">
              <a:noAutofit/>
            </a:bodyPr>
            <a:lstStyle/>
            <a:p>
              <a:r>
                <a:rPr lang="en-US" sz="1266">
                  <a:latin typeface="Arial"/>
                  <a:ea typeface="Arial"/>
                  <a:cs typeface="Arial"/>
                  <a:sym typeface="Arial"/>
                </a:rPr>
                <a:t> </a:t>
              </a:r>
              <a:endParaRPr sz="1266"/>
            </a:p>
          </p:txBody>
        </p:sp>
        <p:sp>
          <p:nvSpPr>
            <p:cNvPr id="43" name="Google Shape;586;p43">
              <a:extLst>
                <a:ext uri="{FF2B5EF4-FFF2-40B4-BE49-F238E27FC236}">
                  <a16:creationId xmlns:a16="http://schemas.microsoft.com/office/drawing/2014/main" id="{897E5986-3F79-174A-9B7C-EF0F810A4423}"/>
                </a:ext>
              </a:extLst>
            </p:cNvPr>
            <p:cNvSpPr txBox="1"/>
            <p:nvPr/>
          </p:nvSpPr>
          <p:spPr>
            <a:xfrm>
              <a:off x="8472487" y="3618621"/>
              <a:ext cx="2816797" cy="3385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4283" tIns="32133" rIns="64283" bIns="32133" anchor="t" anchorCtr="0">
              <a:noAutofit/>
            </a:bodyPr>
            <a:lstStyle/>
            <a:p>
              <a:r>
                <a:rPr lang="en-US"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f</a:t>
              </a:r>
              <a:r>
                <a:rPr lang="en-US" sz="1125" baseline="-25000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n</a:t>
              </a:r>
              <a:r>
                <a:rPr lang="en-US"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rPr>
                <a:t>=[0.23, 0.12, 0.05, …, 0.78]</a:t>
              </a:r>
              <a:endParaRPr sz="1125" baseline="-2500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4" name="Google Shape;587;p43">
              <a:extLst>
                <a:ext uri="{FF2B5EF4-FFF2-40B4-BE49-F238E27FC236}">
                  <a16:creationId xmlns:a16="http://schemas.microsoft.com/office/drawing/2014/main" id="{5769496C-D7E6-3144-B125-A881C0A6B85A}"/>
                </a:ext>
              </a:extLst>
            </p:cNvPr>
            <p:cNvGrpSpPr/>
            <p:nvPr/>
          </p:nvGrpSpPr>
          <p:grpSpPr>
            <a:xfrm>
              <a:off x="9947151" y="4424223"/>
              <a:ext cx="908983" cy="1569660"/>
              <a:chOff x="9947151" y="4424223"/>
              <a:chExt cx="908983" cy="1569660"/>
            </a:xfrm>
          </p:grpSpPr>
          <p:sp>
            <p:nvSpPr>
              <p:cNvPr id="45" name="Google Shape;588;p43">
                <a:extLst>
                  <a:ext uri="{FF2B5EF4-FFF2-40B4-BE49-F238E27FC236}">
                    <a16:creationId xmlns:a16="http://schemas.microsoft.com/office/drawing/2014/main" id="{C64A37AC-D979-7246-B11B-598C5CEEDA6A}"/>
                  </a:ext>
                </a:extLst>
              </p:cNvPr>
              <p:cNvSpPr txBox="1"/>
              <p:nvPr/>
            </p:nvSpPr>
            <p:spPr>
              <a:xfrm>
                <a:off x="10467462" y="4424223"/>
                <a:ext cx="388672" cy="1569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pPr algn="ctr"/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… 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n</a:t>
                </a:r>
                <a:r>
                  <a:rPr lang="en-US" sz="1125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    …   f</a:t>
                </a:r>
                <a:r>
                  <a:rPr lang="en-US" sz="1125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N</a:t>
                </a:r>
                <a:endParaRPr sz="1125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" name="Google Shape;589;p43">
                <a:extLst>
                  <a:ext uri="{FF2B5EF4-FFF2-40B4-BE49-F238E27FC236}">
                    <a16:creationId xmlns:a16="http://schemas.microsoft.com/office/drawing/2014/main" id="{5A4E22EC-1405-E841-B4E1-201D552EEF43}"/>
                  </a:ext>
                </a:extLst>
              </p:cNvPr>
              <p:cNvSpPr/>
              <p:nvPr/>
            </p:nvSpPr>
            <p:spPr>
              <a:xfrm>
                <a:off x="10482797" y="4451823"/>
                <a:ext cx="57059" cy="1514460"/>
              </a:xfrm>
              <a:prstGeom prst="leftBracket">
                <a:avLst>
                  <a:gd name="adj" fmla="val 8333"/>
                </a:avLst>
              </a:prstGeom>
              <a:noFill/>
              <a:ln w="9525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rgbClr val="374753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" name="Google Shape;590;p43">
                <a:extLst>
                  <a:ext uri="{FF2B5EF4-FFF2-40B4-BE49-F238E27FC236}">
                    <a16:creationId xmlns:a16="http://schemas.microsoft.com/office/drawing/2014/main" id="{457F8228-6D23-8C4D-B497-A5C5B1F7584F}"/>
                  </a:ext>
                </a:extLst>
              </p:cNvPr>
              <p:cNvSpPr/>
              <p:nvPr/>
            </p:nvSpPr>
            <p:spPr>
              <a:xfrm>
                <a:off x="10761915" y="4451823"/>
                <a:ext cx="45719" cy="1514460"/>
              </a:xfrm>
              <a:prstGeom prst="rightBracket">
                <a:avLst>
                  <a:gd name="adj" fmla="val 8333"/>
                </a:avLst>
              </a:prstGeom>
              <a:noFill/>
              <a:ln w="9525" cap="flat" cmpd="sng">
                <a:solidFill>
                  <a:srgbClr val="374753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64283" tIns="32133" rIns="64283" bIns="32133" anchor="ctr" anchorCtr="0">
                <a:noAutofit/>
              </a:bodyPr>
              <a:lstStyle/>
              <a:p>
                <a:pPr algn="ctr"/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8" name="Google Shape;591;p43">
                <a:extLst>
                  <a:ext uri="{FF2B5EF4-FFF2-40B4-BE49-F238E27FC236}">
                    <a16:creationId xmlns:a16="http://schemas.microsoft.com/office/drawing/2014/main" id="{6ABC9063-E8D5-394E-98A7-D2F5567A653A}"/>
                  </a:ext>
                </a:extLst>
              </p:cNvPr>
              <p:cNvSpPr/>
              <p:nvPr/>
            </p:nvSpPr>
            <p:spPr>
              <a:xfrm>
                <a:off x="9947151" y="4993808"/>
                <a:ext cx="60144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4283" tIns="32133" rIns="64283" bIns="32133" anchor="t" anchorCtr="0">
                <a:noAutofit/>
              </a:bodyPr>
              <a:lstStyle/>
              <a:p>
                <a:r>
                  <a:rPr lang="en-US" sz="1266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F</a:t>
                </a:r>
                <a:r>
                  <a:rPr lang="en-US" sz="1266" baseline="-25000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i </a:t>
                </a:r>
                <a:r>
                  <a:rPr lang="en-US" sz="1266">
                    <a:solidFill>
                      <a:srgbClr val="374753"/>
                    </a:solidFill>
                    <a:latin typeface="Arial"/>
                    <a:ea typeface="Arial"/>
                    <a:cs typeface="Arial"/>
                    <a:sym typeface="Arial"/>
                  </a:rPr>
                  <a:t>= </a:t>
                </a:r>
                <a:endParaRPr sz="1266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3" name="Titolo 1">
            <a:extLst>
              <a:ext uri="{FF2B5EF4-FFF2-40B4-BE49-F238E27FC236}">
                <a16:creationId xmlns:a16="http://schemas.microsoft.com/office/drawing/2014/main" id="{BF2B0B4C-AFEA-C74D-9515-1A43FDC91C3B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–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Hand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Crafted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Features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21957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53DEFA8-B2AD-A44B-AE7A-7894343EEA87}"/>
              </a:ext>
            </a:extLst>
          </p:cNvPr>
          <p:cNvSpPr txBox="1"/>
          <p:nvPr/>
        </p:nvSpPr>
        <p:spPr>
          <a:xfrm>
            <a:off x="838199" y="2118952"/>
            <a:ext cx="10873979" cy="37240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Raleway" pitchFamily="2" charset="77"/>
              </a:rPr>
              <a:t>Il Machine Learning utilizza due tipi di tecniche: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000" dirty="0">
              <a:latin typeface="Times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Apprendimento supervisionato</a:t>
            </a:r>
            <a:r>
              <a:rPr lang="it-IT" dirty="0">
                <a:latin typeface="Raleway" pitchFamily="2" charset="77"/>
              </a:rPr>
              <a:t>: addestra un modello su dati di input e output noti in modo da poter prevedere gli output futuri.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Nel caso degli algoritmi supervisionati alleniamo un modello dando in ingresso un input e un’ output conosciuti; quindi per questo si chiama supervisionato perché l’output almeno nella fase nella fase iniziale che è la fase di training è conosciuto. </a:t>
            </a:r>
            <a:r>
              <a:rPr lang="it-IT" dirty="0">
                <a:effectLst/>
                <a:latin typeface="Raleway" pitchFamily="2" charset="77"/>
              </a:rPr>
              <a:t>(es. classificazione e regressione) </a:t>
            </a: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Apprendimento non supervisionato</a:t>
            </a:r>
            <a:r>
              <a:rPr lang="it-IT" dirty="0">
                <a:latin typeface="Raleway" pitchFamily="2" charset="77"/>
              </a:rPr>
              <a:t>: trova modelli nascosti o strutture intrinseche nei dati di input.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Diversamente, nel caso dell’apprendimento non supervisionato non abbiamo a disposizione questo output e quindi lo scopo degli algoritmi non supervisionati, è quello invece di andare a cercare dei pattern nascosti o intrinseci dei nostri dati di input senza aver alcun tipo di diciamo match con l’output desiderato</a:t>
            </a:r>
            <a:r>
              <a:rPr lang="it-IT" dirty="0">
                <a:effectLst/>
                <a:latin typeface="Raleway" pitchFamily="2" charset="77"/>
              </a:rPr>
              <a:t>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(es.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clustering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)</a:t>
            </a: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A3861128-2721-3D44-A30F-7748E3D01A8C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Supervisionato vs non Supervisionato</a:t>
            </a:r>
          </a:p>
        </p:txBody>
      </p:sp>
    </p:spTree>
    <p:extLst>
      <p:ext uri="{BB962C8B-B14F-4D97-AF65-F5344CB8AC3E}">
        <p14:creationId xmlns:p14="http://schemas.microsoft.com/office/powerpoint/2010/main" val="93909605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Titolo 1">
            <a:extLst>
              <a:ext uri="{FF2B5EF4-FFF2-40B4-BE49-F238E27FC236}">
                <a16:creationId xmlns:a16="http://schemas.microsoft.com/office/drawing/2014/main" id="{A3861128-2721-3D44-A30F-7748E3D01A8C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Supervisionato vs non Supervisionato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2222160-D877-0448-A0F2-E8616B85870D}"/>
              </a:ext>
            </a:extLst>
          </p:cNvPr>
          <p:cNvSpPr/>
          <p:nvPr/>
        </p:nvSpPr>
        <p:spPr>
          <a:xfrm>
            <a:off x="743712" y="3267456"/>
            <a:ext cx="2645664" cy="792480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DC6997E-0B9F-A848-BA2A-C702F93DEEA2}"/>
              </a:ext>
            </a:extLst>
          </p:cNvPr>
          <p:cNvSpPr txBox="1"/>
          <p:nvPr/>
        </p:nvSpPr>
        <p:spPr>
          <a:xfrm>
            <a:off x="832873" y="3479030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latin typeface="Raleway" pitchFamily="2" charset="77"/>
              </a:rPr>
              <a:t>MACHINE LEARNING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2D34BBD0-3717-364B-9375-14476782A93C}"/>
              </a:ext>
            </a:extLst>
          </p:cNvPr>
          <p:cNvSpPr/>
          <p:nvPr/>
        </p:nvSpPr>
        <p:spPr>
          <a:xfrm>
            <a:off x="4206240" y="2052998"/>
            <a:ext cx="2950463" cy="1385736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D844130-EEA6-FC40-AEE8-FF9D57135AAA}"/>
              </a:ext>
            </a:extLst>
          </p:cNvPr>
          <p:cNvSpPr txBox="1"/>
          <p:nvPr/>
        </p:nvSpPr>
        <p:spPr>
          <a:xfrm>
            <a:off x="4061294" y="2281039"/>
            <a:ext cx="324035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Raleway" pitchFamily="2" charset="77"/>
              </a:rPr>
              <a:t>APPRENDIMENTO NON SUPERVISIONATO</a:t>
            </a:r>
          </a:p>
          <a:p>
            <a:pPr algn="ctr"/>
            <a:r>
              <a:rPr lang="it-IT" sz="1100" dirty="0" err="1">
                <a:latin typeface="Raleway" pitchFamily="2" charset="77"/>
              </a:rPr>
              <a:t>Ragruppa</a:t>
            </a:r>
            <a:r>
              <a:rPr lang="it-IT" sz="1100" dirty="0">
                <a:latin typeface="Raleway" pitchFamily="2" charset="77"/>
              </a:rPr>
              <a:t> e interpreta i dati </a:t>
            </a:r>
          </a:p>
          <a:p>
            <a:pPr algn="ctr"/>
            <a:r>
              <a:rPr lang="it-IT" sz="1100" dirty="0">
                <a:latin typeface="Raleway" pitchFamily="2" charset="77"/>
              </a:rPr>
              <a:t>basandosi solo sui dati di </a:t>
            </a:r>
            <a:r>
              <a:rPr lang="it-IT" sz="1100" dirty="0" err="1">
                <a:latin typeface="Raleway" pitchFamily="2" charset="77"/>
              </a:rPr>
              <a:t>imput</a:t>
            </a:r>
            <a:endParaRPr lang="it-IT" sz="1100" dirty="0">
              <a:latin typeface="Raleway" pitchFamily="2" charset="77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BE8FB8A5-1C6A-E540-B4A1-E7F6C633E3A9}"/>
              </a:ext>
            </a:extLst>
          </p:cNvPr>
          <p:cNvSpPr/>
          <p:nvPr/>
        </p:nvSpPr>
        <p:spPr>
          <a:xfrm>
            <a:off x="4206240" y="3554597"/>
            <a:ext cx="2950463" cy="1556550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B925927-FDAA-9842-BA87-1DF97C250A23}"/>
              </a:ext>
            </a:extLst>
          </p:cNvPr>
          <p:cNvSpPr txBox="1"/>
          <p:nvPr/>
        </p:nvSpPr>
        <p:spPr>
          <a:xfrm>
            <a:off x="4039456" y="3849935"/>
            <a:ext cx="3240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Raleway" pitchFamily="2" charset="77"/>
              </a:rPr>
              <a:t>APPRENDIMENTO SUPERVISIONATO</a:t>
            </a:r>
          </a:p>
          <a:p>
            <a:pPr algn="ctr"/>
            <a:r>
              <a:rPr lang="it-IT" sz="1100" dirty="0">
                <a:latin typeface="Raleway" pitchFamily="2" charset="77"/>
              </a:rPr>
              <a:t>Sviluppa modelli previsionali </a:t>
            </a:r>
          </a:p>
          <a:p>
            <a:pPr algn="ctr"/>
            <a:r>
              <a:rPr lang="it-IT" sz="1100" dirty="0">
                <a:latin typeface="Raleway" pitchFamily="2" charset="77"/>
              </a:rPr>
              <a:t>sulla base di dati di </a:t>
            </a:r>
            <a:r>
              <a:rPr lang="it-IT" sz="1100" dirty="0" err="1">
                <a:latin typeface="Raleway" pitchFamily="2" charset="77"/>
              </a:rPr>
              <a:t>imput</a:t>
            </a:r>
            <a:r>
              <a:rPr lang="it-IT" sz="1100" dirty="0">
                <a:latin typeface="Raleway" pitchFamily="2" charset="77"/>
              </a:rPr>
              <a:t> e di output</a:t>
            </a:r>
          </a:p>
        </p:txBody>
      </p:sp>
      <p:sp>
        <p:nvSpPr>
          <p:cNvPr id="15" name="Rettangolo 14">
            <a:extLst>
              <a:ext uri="{FF2B5EF4-FFF2-40B4-BE49-F238E27FC236}">
                <a16:creationId xmlns:a16="http://schemas.microsoft.com/office/drawing/2014/main" id="{2541140D-830E-014D-A659-0ACCF68673FC}"/>
              </a:ext>
            </a:extLst>
          </p:cNvPr>
          <p:cNvSpPr/>
          <p:nvPr/>
        </p:nvSpPr>
        <p:spPr>
          <a:xfrm>
            <a:off x="8125795" y="2199303"/>
            <a:ext cx="2645664" cy="792480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0D179081-538B-8E43-AB03-44AF53EDF046}"/>
              </a:ext>
            </a:extLst>
          </p:cNvPr>
          <p:cNvSpPr txBox="1"/>
          <p:nvPr/>
        </p:nvSpPr>
        <p:spPr>
          <a:xfrm>
            <a:off x="7828450" y="2417736"/>
            <a:ext cx="3240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Raleway" pitchFamily="2" charset="77"/>
              </a:rPr>
              <a:t>CLUSTERING</a:t>
            </a: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4915894D-C487-4D45-9473-37324EDE4E1C}"/>
              </a:ext>
            </a:extLst>
          </p:cNvPr>
          <p:cNvSpPr/>
          <p:nvPr/>
        </p:nvSpPr>
        <p:spPr>
          <a:xfrm>
            <a:off x="8158570" y="3290863"/>
            <a:ext cx="2645664" cy="792480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9892C98-FA9B-594F-A194-4C5E1AB0679D}"/>
              </a:ext>
            </a:extLst>
          </p:cNvPr>
          <p:cNvSpPr txBox="1"/>
          <p:nvPr/>
        </p:nvSpPr>
        <p:spPr>
          <a:xfrm>
            <a:off x="7861225" y="3509296"/>
            <a:ext cx="3240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Raleway" pitchFamily="2" charset="77"/>
              </a:rPr>
              <a:t>CLASSIFICAZIONE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534A525-3119-494F-AF0C-F3E62085F7EB}"/>
              </a:ext>
            </a:extLst>
          </p:cNvPr>
          <p:cNvSpPr/>
          <p:nvPr/>
        </p:nvSpPr>
        <p:spPr>
          <a:xfrm>
            <a:off x="8158570" y="4350920"/>
            <a:ext cx="2645664" cy="792480"/>
          </a:xfrm>
          <a:prstGeom prst="rect">
            <a:avLst/>
          </a:prstGeom>
          <a:noFill/>
          <a:ln w="38100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3AC7924-DD68-534B-A323-F49A851C5C48}"/>
              </a:ext>
            </a:extLst>
          </p:cNvPr>
          <p:cNvSpPr txBox="1"/>
          <p:nvPr/>
        </p:nvSpPr>
        <p:spPr>
          <a:xfrm>
            <a:off x="7861225" y="4569353"/>
            <a:ext cx="3240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latin typeface="Raleway" pitchFamily="2" charset="77"/>
              </a:rPr>
              <a:t>REGRESSIONE</a:t>
            </a:r>
          </a:p>
        </p:txBody>
      </p:sp>
      <p:cxnSp>
        <p:nvCxnSpPr>
          <p:cNvPr id="24" name="Connettore 2 23">
            <a:extLst>
              <a:ext uri="{FF2B5EF4-FFF2-40B4-BE49-F238E27FC236}">
                <a16:creationId xmlns:a16="http://schemas.microsoft.com/office/drawing/2014/main" id="{4593DA2A-7D42-3C40-86A4-F4081A038CAC}"/>
              </a:ext>
            </a:extLst>
          </p:cNvPr>
          <p:cNvCxnSpPr>
            <a:cxnSpLocks/>
          </p:cNvCxnSpPr>
          <p:nvPr/>
        </p:nvCxnSpPr>
        <p:spPr>
          <a:xfrm flipV="1">
            <a:off x="7261886" y="2640764"/>
            <a:ext cx="711509" cy="24804"/>
          </a:xfrm>
          <a:prstGeom prst="straightConnector1">
            <a:avLst/>
          </a:prstGeom>
          <a:ln w="38100">
            <a:solidFill>
              <a:srgbClr val="007BB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>
            <a:extLst>
              <a:ext uri="{FF2B5EF4-FFF2-40B4-BE49-F238E27FC236}">
                <a16:creationId xmlns:a16="http://schemas.microsoft.com/office/drawing/2014/main" id="{5B2467A8-6124-AA44-A024-C834C9BEFB0B}"/>
              </a:ext>
            </a:extLst>
          </p:cNvPr>
          <p:cNvCxnSpPr>
            <a:cxnSpLocks/>
          </p:cNvCxnSpPr>
          <p:nvPr/>
        </p:nvCxnSpPr>
        <p:spPr>
          <a:xfrm flipV="1">
            <a:off x="7314199" y="3917676"/>
            <a:ext cx="721264" cy="326455"/>
          </a:xfrm>
          <a:prstGeom prst="straightConnector1">
            <a:avLst/>
          </a:prstGeom>
          <a:ln w="38100">
            <a:solidFill>
              <a:srgbClr val="007BB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>
            <a:extLst>
              <a:ext uri="{FF2B5EF4-FFF2-40B4-BE49-F238E27FC236}">
                <a16:creationId xmlns:a16="http://schemas.microsoft.com/office/drawing/2014/main" id="{21567E18-997D-524B-A462-E44D42BCE4DD}"/>
              </a:ext>
            </a:extLst>
          </p:cNvPr>
          <p:cNvCxnSpPr>
            <a:cxnSpLocks/>
          </p:cNvCxnSpPr>
          <p:nvPr/>
        </p:nvCxnSpPr>
        <p:spPr>
          <a:xfrm>
            <a:off x="7321770" y="4371806"/>
            <a:ext cx="651625" cy="469481"/>
          </a:xfrm>
          <a:prstGeom prst="straightConnector1">
            <a:avLst/>
          </a:prstGeom>
          <a:ln w="38100">
            <a:solidFill>
              <a:srgbClr val="007BB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>
            <a:extLst>
              <a:ext uri="{FF2B5EF4-FFF2-40B4-BE49-F238E27FC236}">
                <a16:creationId xmlns:a16="http://schemas.microsoft.com/office/drawing/2014/main" id="{D32B21C7-6FB7-014C-A5D4-8A0B7A998699}"/>
              </a:ext>
            </a:extLst>
          </p:cNvPr>
          <p:cNvCxnSpPr>
            <a:cxnSpLocks/>
          </p:cNvCxnSpPr>
          <p:nvPr/>
        </p:nvCxnSpPr>
        <p:spPr>
          <a:xfrm flipV="1">
            <a:off x="3484976" y="2821216"/>
            <a:ext cx="688489" cy="522937"/>
          </a:xfrm>
          <a:prstGeom prst="straightConnector1">
            <a:avLst/>
          </a:prstGeom>
          <a:ln w="38100">
            <a:solidFill>
              <a:srgbClr val="007BB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>
            <a:extLst>
              <a:ext uri="{FF2B5EF4-FFF2-40B4-BE49-F238E27FC236}">
                <a16:creationId xmlns:a16="http://schemas.microsoft.com/office/drawing/2014/main" id="{7E3DE3EA-F1BB-F241-B5C0-C8F649E3E520}"/>
              </a:ext>
            </a:extLst>
          </p:cNvPr>
          <p:cNvCxnSpPr>
            <a:cxnSpLocks/>
          </p:cNvCxnSpPr>
          <p:nvPr/>
        </p:nvCxnSpPr>
        <p:spPr>
          <a:xfrm>
            <a:off x="3470964" y="3848362"/>
            <a:ext cx="612169" cy="720991"/>
          </a:xfrm>
          <a:prstGeom prst="straightConnector1">
            <a:avLst/>
          </a:prstGeom>
          <a:ln w="38100">
            <a:solidFill>
              <a:srgbClr val="007BB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428971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09FB592-54D5-5249-BCF0-E8D2BB8F5B13}"/>
              </a:ext>
            </a:extLst>
          </p:cNvPr>
          <p:cNvSpPr txBox="1"/>
          <p:nvPr/>
        </p:nvSpPr>
        <p:spPr>
          <a:xfrm>
            <a:off x="822012" y="1852515"/>
            <a:ext cx="106051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Nell’ Apprendimento non supervisionato abbiamo uno spazio con </a:t>
            </a:r>
            <a:r>
              <a:rPr lang="it-IT" dirty="0" err="1">
                <a:latin typeface="Raleway" pitchFamily="2" charset="77"/>
                <a:ea typeface="Times New Roman" panose="02020603050405020304" pitchFamily="18" charset="0"/>
              </a:rPr>
              <a:t>F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1 e </a:t>
            </a:r>
            <a:r>
              <a:rPr lang="it-IT" dirty="0" err="1">
                <a:latin typeface="Raleway" pitchFamily="2" charset="77"/>
                <a:ea typeface="Times New Roman" panose="02020603050405020304" pitchFamily="18" charset="0"/>
              </a:rPr>
              <a:t>F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2 che sono esattamente le stesse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hand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crafted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viste in precedenza. </a:t>
            </a:r>
          </a:p>
        </p:txBody>
      </p:sp>
      <p:grpSp>
        <p:nvGrpSpPr>
          <p:cNvPr id="4" name="Google Shape;501;p40">
            <a:extLst>
              <a:ext uri="{FF2B5EF4-FFF2-40B4-BE49-F238E27FC236}">
                <a16:creationId xmlns:a16="http://schemas.microsoft.com/office/drawing/2014/main" id="{14E4B9E1-7DD4-EC40-93CB-BA11932C1CFD}"/>
              </a:ext>
            </a:extLst>
          </p:cNvPr>
          <p:cNvGrpSpPr/>
          <p:nvPr/>
        </p:nvGrpSpPr>
        <p:grpSpPr>
          <a:xfrm>
            <a:off x="7419962" y="2772806"/>
            <a:ext cx="2492276" cy="2370928"/>
            <a:chOff x="804672" y="3844332"/>
            <a:chExt cx="2121408" cy="1807668"/>
          </a:xfrm>
        </p:grpSpPr>
        <p:cxnSp>
          <p:nvCxnSpPr>
            <p:cNvPr id="5" name="Google Shape;502;p40">
              <a:extLst>
                <a:ext uri="{FF2B5EF4-FFF2-40B4-BE49-F238E27FC236}">
                  <a16:creationId xmlns:a16="http://schemas.microsoft.com/office/drawing/2014/main" id="{75F10903-488B-F243-B0CE-D12BDC2E16C9}"/>
                </a:ext>
              </a:extLst>
            </p:cNvPr>
            <p:cNvCxnSpPr/>
            <p:nvPr/>
          </p:nvCxnSpPr>
          <p:spPr>
            <a:xfrm>
              <a:off x="804672" y="3844332"/>
              <a:ext cx="0" cy="1807668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6" name="Google Shape;503;p40">
              <a:extLst>
                <a:ext uri="{FF2B5EF4-FFF2-40B4-BE49-F238E27FC236}">
                  <a16:creationId xmlns:a16="http://schemas.microsoft.com/office/drawing/2014/main" id="{3E460A8D-CD56-9143-85AF-E5DD1FD1583E}"/>
                </a:ext>
              </a:extLst>
            </p:cNvPr>
            <p:cNvCxnSpPr/>
            <p:nvPr/>
          </p:nvCxnSpPr>
          <p:spPr>
            <a:xfrm flipH="1">
              <a:off x="804672" y="5637792"/>
              <a:ext cx="2121408" cy="7104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</p:grpSp>
      <p:sp>
        <p:nvSpPr>
          <p:cNvPr id="7" name="Google Shape;504;p40">
            <a:extLst>
              <a:ext uri="{FF2B5EF4-FFF2-40B4-BE49-F238E27FC236}">
                <a16:creationId xmlns:a16="http://schemas.microsoft.com/office/drawing/2014/main" id="{B20C33C7-BB1C-014C-B0D6-C65FD6B6F7D0}"/>
              </a:ext>
            </a:extLst>
          </p:cNvPr>
          <p:cNvSpPr/>
          <p:nvPr/>
        </p:nvSpPr>
        <p:spPr>
          <a:xfrm>
            <a:off x="7596621" y="3342064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05;p40">
            <a:extLst>
              <a:ext uri="{FF2B5EF4-FFF2-40B4-BE49-F238E27FC236}">
                <a16:creationId xmlns:a16="http://schemas.microsoft.com/office/drawing/2014/main" id="{0BA914C1-90D6-704B-8DC6-A1F7515B61A0}"/>
              </a:ext>
            </a:extLst>
          </p:cNvPr>
          <p:cNvSpPr/>
          <p:nvPr/>
        </p:nvSpPr>
        <p:spPr>
          <a:xfrm>
            <a:off x="8004838" y="2944825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06;p40">
            <a:extLst>
              <a:ext uri="{FF2B5EF4-FFF2-40B4-BE49-F238E27FC236}">
                <a16:creationId xmlns:a16="http://schemas.microsoft.com/office/drawing/2014/main" id="{D3372A9F-0CF3-DE4D-B8EB-9C80F453A60F}"/>
              </a:ext>
            </a:extLst>
          </p:cNvPr>
          <p:cNvSpPr/>
          <p:nvPr/>
        </p:nvSpPr>
        <p:spPr>
          <a:xfrm>
            <a:off x="8234748" y="3463948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507;p40">
            <a:extLst>
              <a:ext uri="{FF2B5EF4-FFF2-40B4-BE49-F238E27FC236}">
                <a16:creationId xmlns:a16="http://schemas.microsoft.com/office/drawing/2014/main" id="{4A1A0E91-BEA9-1D48-AD05-9701592C7DD5}"/>
              </a:ext>
            </a:extLst>
          </p:cNvPr>
          <p:cNvSpPr/>
          <p:nvPr/>
        </p:nvSpPr>
        <p:spPr>
          <a:xfrm>
            <a:off x="7597467" y="4307110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508;p40">
            <a:extLst>
              <a:ext uri="{FF2B5EF4-FFF2-40B4-BE49-F238E27FC236}">
                <a16:creationId xmlns:a16="http://schemas.microsoft.com/office/drawing/2014/main" id="{AD5C7EDD-7F50-4048-9804-4DB1A3829E37}"/>
              </a:ext>
            </a:extLst>
          </p:cNvPr>
          <p:cNvSpPr/>
          <p:nvPr/>
        </p:nvSpPr>
        <p:spPr>
          <a:xfrm>
            <a:off x="8031316" y="4127684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09;p40">
            <a:extLst>
              <a:ext uri="{FF2B5EF4-FFF2-40B4-BE49-F238E27FC236}">
                <a16:creationId xmlns:a16="http://schemas.microsoft.com/office/drawing/2014/main" id="{375C9608-D4E8-9741-BA86-2B321D5FDB1D}"/>
              </a:ext>
            </a:extLst>
          </p:cNvPr>
          <p:cNvSpPr/>
          <p:nvPr/>
        </p:nvSpPr>
        <p:spPr>
          <a:xfrm>
            <a:off x="8004838" y="4625450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10;p40">
            <a:extLst>
              <a:ext uri="{FF2B5EF4-FFF2-40B4-BE49-F238E27FC236}">
                <a16:creationId xmlns:a16="http://schemas.microsoft.com/office/drawing/2014/main" id="{83AEF44D-CCE6-C14F-A675-5FF5CCA6F1FB}"/>
              </a:ext>
            </a:extLst>
          </p:cNvPr>
          <p:cNvSpPr/>
          <p:nvPr/>
        </p:nvSpPr>
        <p:spPr>
          <a:xfrm>
            <a:off x="9402417" y="4133273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11;p40">
            <a:extLst>
              <a:ext uri="{FF2B5EF4-FFF2-40B4-BE49-F238E27FC236}">
                <a16:creationId xmlns:a16="http://schemas.microsoft.com/office/drawing/2014/main" id="{DF1E3A42-06B2-A544-B072-5B473C53243E}"/>
              </a:ext>
            </a:extLst>
          </p:cNvPr>
          <p:cNvSpPr/>
          <p:nvPr/>
        </p:nvSpPr>
        <p:spPr>
          <a:xfrm>
            <a:off x="9109210" y="3605978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512;p40">
            <a:extLst>
              <a:ext uri="{FF2B5EF4-FFF2-40B4-BE49-F238E27FC236}">
                <a16:creationId xmlns:a16="http://schemas.microsoft.com/office/drawing/2014/main" id="{FD1CF6C5-C0E0-2043-89C0-7DFC166F048C}"/>
              </a:ext>
            </a:extLst>
          </p:cNvPr>
          <p:cNvSpPr/>
          <p:nvPr/>
        </p:nvSpPr>
        <p:spPr>
          <a:xfrm>
            <a:off x="8789925" y="4589943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31;p40">
            <a:extLst>
              <a:ext uri="{FF2B5EF4-FFF2-40B4-BE49-F238E27FC236}">
                <a16:creationId xmlns:a16="http://schemas.microsoft.com/office/drawing/2014/main" id="{884D361A-4976-B64C-9934-C13F4EA50675}"/>
              </a:ext>
            </a:extLst>
          </p:cNvPr>
          <p:cNvSpPr txBox="1"/>
          <p:nvPr/>
        </p:nvSpPr>
        <p:spPr>
          <a:xfrm>
            <a:off x="8218539" y="5233678"/>
            <a:ext cx="1377027" cy="48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1</a:t>
            </a:r>
            <a:endParaRPr sz="1266" dirty="0"/>
          </a:p>
        </p:txBody>
      </p:sp>
      <p:sp>
        <p:nvSpPr>
          <p:cNvPr id="17" name="Google Shape;532;p40">
            <a:extLst>
              <a:ext uri="{FF2B5EF4-FFF2-40B4-BE49-F238E27FC236}">
                <a16:creationId xmlns:a16="http://schemas.microsoft.com/office/drawing/2014/main" id="{AE6AC2BD-0550-E840-8D5D-4B28927F6607}"/>
              </a:ext>
            </a:extLst>
          </p:cNvPr>
          <p:cNvSpPr txBox="1"/>
          <p:nvPr/>
        </p:nvSpPr>
        <p:spPr>
          <a:xfrm rot="16200000">
            <a:off x="6432783" y="3729246"/>
            <a:ext cx="1537341" cy="43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2</a:t>
            </a:r>
            <a:endParaRPr sz="1266" dirty="0">
              <a:solidFill>
                <a:srgbClr val="37475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Titolo 1">
            <a:extLst>
              <a:ext uri="{FF2B5EF4-FFF2-40B4-BE49-F238E27FC236}">
                <a16:creationId xmlns:a16="http://schemas.microsoft.com/office/drawing/2014/main" id="{26C8E4C9-9365-2044-BC9C-AA87B22CE9AB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non Supervisionato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57E16F59-1285-0A45-B3D8-4B427E6B59A7}"/>
              </a:ext>
            </a:extLst>
          </p:cNvPr>
          <p:cNvSpPr txBox="1"/>
          <p:nvPr/>
        </p:nvSpPr>
        <p:spPr>
          <a:xfrm>
            <a:off x="806950" y="2931979"/>
            <a:ext cx="539192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I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colori in questo grafico in realtà non hanno niente a che fare con la classe di appartenenza di questi campioni proprio perché l'apprendimento è di tipo non supervisionato, quindi la classe di appartenenza o il valore di appartenenza dei nostri dati in ingresso non sono noti</a:t>
            </a:r>
            <a:endParaRPr lang="it-IT" dirty="0"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820895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501;p40">
            <a:extLst>
              <a:ext uri="{FF2B5EF4-FFF2-40B4-BE49-F238E27FC236}">
                <a16:creationId xmlns:a16="http://schemas.microsoft.com/office/drawing/2014/main" id="{006AE459-04F4-354A-B698-8ABE80BF11DE}"/>
              </a:ext>
            </a:extLst>
          </p:cNvPr>
          <p:cNvGrpSpPr/>
          <p:nvPr/>
        </p:nvGrpSpPr>
        <p:grpSpPr>
          <a:xfrm>
            <a:off x="1764118" y="3540774"/>
            <a:ext cx="2492276" cy="2370928"/>
            <a:chOff x="804672" y="3844332"/>
            <a:chExt cx="2121408" cy="1807668"/>
          </a:xfrm>
        </p:grpSpPr>
        <p:cxnSp>
          <p:nvCxnSpPr>
            <p:cNvPr id="15" name="Google Shape;502;p40">
              <a:extLst>
                <a:ext uri="{FF2B5EF4-FFF2-40B4-BE49-F238E27FC236}">
                  <a16:creationId xmlns:a16="http://schemas.microsoft.com/office/drawing/2014/main" id="{A35D6D5B-AD69-764D-A8BD-D1EB43F8D191}"/>
                </a:ext>
              </a:extLst>
            </p:cNvPr>
            <p:cNvCxnSpPr/>
            <p:nvPr/>
          </p:nvCxnSpPr>
          <p:spPr>
            <a:xfrm>
              <a:off x="804672" y="3844332"/>
              <a:ext cx="0" cy="1807668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7" name="Google Shape;503;p40">
              <a:extLst>
                <a:ext uri="{FF2B5EF4-FFF2-40B4-BE49-F238E27FC236}">
                  <a16:creationId xmlns:a16="http://schemas.microsoft.com/office/drawing/2014/main" id="{4A7F36D2-4EDC-8A4D-AC1E-C87B9B7E146D}"/>
                </a:ext>
              </a:extLst>
            </p:cNvPr>
            <p:cNvCxnSpPr/>
            <p:nvPr/>
          </p:nvCxnSpPr>
          <p:spPr>
            <a:xfrm flipH="1">
              <a:off x="804672" y="5637792"/>
              <a:ext cx="2121408" cy="7104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</p:grpSp>
      <p:sp>
        <p:nvSpPr>
          <p:cNvPr id="25" name="Google Shape;504;p40">
            <a:extLst>
              <a:ext uri="{FF2B5EF4-FFF2-40B4-BE49-F238E27FC236}">
                <a16:creationId xmlns:a16="http://schemas.microsoft.com/office/drawing/2014/main" id="{AECF07A3-1FCA-5A41-88A3-52DCBB296FCE}"/>
              </a:ext>
            </a:extLst>
          </p:cNvPr>
          <p:cNvSpPr/>
          <p:nvPr/>
        </p:nvSpPr>
        <p:spPr>
          <a:xfrm>
            <a:off x="2000455" y="4135383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505;p40">
            <a:extLst>
              <a:ext uri="{FF2B5EF4-FFF2-40B4-BE49-F238E27FC236}">
                <a16:creationId xmlns:a16="http://schemas.microsoft.com/office/drawing/2014/main" id="{4582E1F0-8B10-AA47-AC77-90D20888AB8D}"/>
              </a:ext>
            </a:extLst>
          </p:cNvPr>
          <p:cNvSpPr/>
          <p:nvPr/>
        </p:nvSpPr>
        <p:spPr>
          <a:xfrm>
            <a:off x="2408672" y="3738144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506;p40">
            <a:extLst>
              <a:ext uri="{FF2B5EF4-FFF2-40B4-BE49-F238E27FC236}">
                <a16:creationId xmlns:a16="http://schemas.microsoft.com/office/drawing/2014/main" id="{1BE50737-33C9-3F49-A2C7-4548412A4458}"/>
              </a:ext>
            </a:extLst>
          </p:cNvPr>
          <p:cNvSpPr/>
          <p:nvPr/>
        </p:nvSpPr>
        <p:spPr>
          <a:xfrm>
            <a:off x="2638582" y="4257267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507;p40">
            <a:extLst>
              <a:ext uri="{FF2B5EF4-FFF2-40B4-BE49-F238E27FC236}">
                <a16:creationId xmlns:a16="http://schemas.microsoft.com/office/drawing/2014/main" id="{9CA2CBE9-0ECD-2741-BEDD-6C7AE2E76636}"/>
              </a:ext>
            </a:extLst>
          </p:cNvPr>
          <p:cNvSpPr/>
          <p:nvPr/>
        </p:nvSpPr>
        <p:spPr>
          <a:xfrm>
            <a:off x="2001301" y="5100429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508;p40">
            <a:extLst>
              <a:ext uri="{FF2B5EF4-FFF2-40B4-BE49-F238E27FC236}">
                <a16:creationId xmlns:a16="http://schemas.microsoft.com/office/drawing/2014/main" id="{87632474-340C-A840-A39A-A76E2BFE3739}"/>
              </a:ext>
            </a:extLst>
          </p:cNvPr>
          <p:cNvSpPr/>
          <p:nvPr/>
        </p:nvSpPr>
        <p:spPr>
          <a:xfrm>
            <a:off x="2435150" y="4921003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509;p40">
            <a:extLst>
              <a:ext uri="{FF2B5EF4-FFF2-40B4-BE49-F238E27FC236}">
                <a16:creationId xmlns:a16="http://schemas.microsoft.com/office/drawing/2014/main" id="{E0BD9601-F9EE-E044-ACDE-782B0822846C}"/>
              </a:ext>
            </a:extLst>
          </p:cNvPr>
          <p:cNvSpPr/>
          <p:nvPr/>
        </p:nvSpPr>
        <p:spPr>
          <a:xfrm>
            <a:off x="2408672" y="5418769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510;p40">
            <a:extLst>
              <a:ext uri="{FF2B5EF4-FFF2-40B4-BE49-F238E27FC236}">
                <a16:creationId xmlns:a16="http://schemas.microsoft.com/office/drawing/2014/main" id="{DD6E8689-EC3C-3547-A457-DEBB8472FC8C}"/>
              </a:ext>
            </a:extLst>
          </p:cNvPr>
          <p:cNvSpPr/>
          <p:nvPr/>
        </p:nvSpPr>
        <p:spPr>
          <a:xfrm>
            <a:off x="3806251" y="4926592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511;p40">
            <a:extLst>
              <a:ext uri="{FF2B5EF4-FFF2-40B4-BE49-F238E27FC236}">
                <a16:creationId xmlns:a16="http://schemas.microsoft.com/office/drawing/2014/main" id="{FA263C6B-4558-1944-9272-89CA4B09D077}"/>
              </a:ext>
            </a:extLst>
          </p:cNvPr>
          <p:cNvSpPr/>
          <p:nvPr/>
        </p:nvSpPr>
        <p:spPr>
          <a:xfrm>
            <a:off x="3513044" y="4399297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512;p40">
            <a:extLst>
              <a:ext uri="{FF2B5EF4-FFF2-40B4-BE49-F238E27FC236}">
                <a16:creationId xmlns:a16="http://schemas.microsoft.com/office/drawing/2014/main" id="{78DB55A4-9DF1-C14B-AE03-539738E1C173}"/>
              </a:ext>
            </a:extLst>
          </p:cNvPr>
          <p:cNvSpPr/>
          <p:nvPr/>
        </p:nvSpPr>
        <p:spPr>
          <a:xfrm>
            <a:off x="3193759" y="5383262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oogle Shape;513;p40">
            <a:extLst>
              <a:ext uri="{FF2B5EF4-FFF2-40B4-BE49-F238E27FC236}">
                <a16:creationId xmlns:a16="http://schemas.microsoft.com/office/drawing/2014/main" id="{F0B0F42E-D675-3741-83E3-E5FA72BE4B59}"/>
              </a:ext>
            </a:extLst>
          </p:cNvPr>
          <p:cNvGrpSpPr/>
          <p:nvPr/>
        </p:nvGrpSpPr>
        <p:grpSpPr>
          <a:xfrm>
            <a:off x="7882160" y="3548648"/>
            <a:ext cx="2492276" cy="2370928"/>
            <a:chOff x="1645920" y="3862620"/>
            <a:chExt cx="2121408" cy="1807668"/>
          </a:xfrm>
        </p:grpSpPr>
        <p:grpSp>
          <p:nvGrpSpPr>
            <p:cNvPr id="35" name="Google Shape;514;p40">
              <a:extLst>
                <a:ext uri="{FF2B5EF4-FFF2-40B4-BE49-F238E27FC236}">
                  <a16:creationId xmlns:a16="http://schemas.microsoft.com/office/drawing/2014/main" id="{F1F5A69E-BD18-F94C-B4A5-53A5F86DEEA5}"/>
                </a:ext>
              </a:extLst>
            </p:cNvPr>
            <p:cNvGrpSpPr/>
            <p:nvPr/>
          </p:nvGrpSpPr>
          <p:grpSpPr>
            <a:xfrm>
              <a:off x="1645920" y="3862620"/>
              <a:ext cx="2121408" cy="1807668"/>
              <a:chOff x="804672" y="3844332"/>
              <a:chExt cx="2121408" cy="1807668"/>
            </a:xfrm>
          </p:grpSpPr>
          <p:cxnSp>
            <p:nvCxnSpPr>
              <p:cNvPr id="45" name="Google Shape;515;p40">
                <a:extLst>
                  <a:ext uri="{FF2B5EF4-FFF2-40B4-BE49-F238E27FC236}">
                    <a16:creationId xmlns:a16="http://schemas.microsoft.com/office/drawing/2014/main" id="{5F414E13-3E90-4644-A5D8-9A6BBADFC552}"/>
                  </a:ext>
                </a:extLst>
              </p:cNvPr>
              <p:cNvCxnSpPr/>
              <p:nvPr/>
            </p:nvCxnSpPr>
            <p:spPr>
              <a:xfrm>
                <a:off x="804672" y="3844332"/>
                <a:ext cx="0" cy="1807668"/>
              </a:xfrm>
              <a:prstGeom prst="straightConnector1">
                <a:avLst/>
              </a:prstGeom>
              <a:noFill/>
              <a:ln w="28575" cap="flat" cmpd="sng">
                <a:solidFill>
                  <a:srgbClr val="718EA5"/>
                </a:solidFill>
                <a:prstDash val="solid"/>
                <a:round/>
                <a:headEnd type="triangle" w="med" len="med"/>
                <a:tailEnd type="none" w="sm" len="sm"/>
              </a:ln>
            </p:spPr>
          </p:cxnSp>
          <p:cxnSp>
            <p:nvCxnSpPr>
              <p:cNvPr id="46" name="Google Shape;516;p40">
                <a:extLst>
                  <a:ext uri="{FF2B5EF4-FFF2-40B4-BE49-F238E27FC236}">
                    <a16:creationId xmlns:a16="http://schemas.microsoft.com/office/drawing/2014/main" id="{A75F826B-E22E-FD45-BDCB-E80ED182D338}"/>
                  </a:ext>
                </a:extLst>
              </p:cNvPr>
              <p:cNvCxnSpPr/>
              <p:nvPr/>
            </p:nvCxnSpPr>
            <p:spPr>
              <a:xfrm flipH="1">
                <a:off x="804672" y="5637792"/>
                <a:ext cx="2121408" cy="7104"/>
              </a:xfrm>
              <a:prstGeom prst="straightConnector1">
                <a:avLst/>
              </a:prstGeom>
              <a:noFill/>
              <a:ln w="28575" cap="flat" cmpd="sng">
                <a:solidFill>
                  <a:srgbClr val="718EA5"/>
                </a:solidFill>
                <a:prstDash val="solid"/>
                <a:round/>
                <a:headEnd type="triangle" w="med" len="med"/>
                <a:tailEnd type="none" w="sm" len="sm"/>
              </a:ln>
            </p:spPr>
          </p:cxnSp>
        </p:grpSp>
        <p:sp>
          <p:nvSpPr>
            <p:cNvPr id="36" name="Google Shape;517;p40">
              <a:extLst>
                <a:ext uri="{FF2B5EF4-FFF2-40B4-BE49-F238E27FC236}">
                  <a16:creationId xmlns:a16="http://schemas.microsoft.com/office/drawing/2014/main" id="{FA4AF6FA-4C5C-614F-B2F5-27C9DB26A18F}"/>
                </a:ext>
              </a:extLst>
            </p:cNvPr>
            <p:cNvSpPr/>
            <p:nvPr/>
          </p:nvSpPr>
          <p:spPr>
            <a:xfrm>
              <a:off x="1847088" y="4315968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518;p40">
              <a:extLst>
                <a:ext uri="{FF2B5EF4-FFF2-40B4-BE49-F238E27FC236}">
                  <a16:creationId xmlns:a16="http://schemas.microsoft.com/office/drawing/2014/main" id="{A3165ECF-FC28-CB4F-848A-346D11B6C397}"/>
                </a:ext>
              </a:extLst>
            </p:cNvPr>
            <p:cNvSpPr/>
            <p:nvPr/>
          </p:nvSpPr>
          <p:spPr>
            <a:xfrm>
              <a:off x="2194559" y="4013101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519;p40">
              <a:extLst>
                <a:ext uri="{FF2B5EF4-FFF2-40B4-BE49-F238E27FC236}">
                  <a16:creationId xmlns:a16="http://schemas.microsoft.com/office/drawing/2014/main" id="{9D100D8D-111B-CA40-8531-21F2DFA80589}"/>
                </a:ext>
              </a:extLst>
            </p:cNvPr>
            <p:cNvSpPr/>
            <p:nvPr/>
          </p:nvSpPr>
          <p:spPr>
            <a:xfrm>
              <a:off x="2390257" y="4408896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520;p40">
              <a:extLst>
                <a:ext uri="{FF2B5EF4-FFF2-40B4-BE49-F238E27FC236}">
                  <a16:creationId xmlns:a16="http://schemas.microsoft.com/office/drawing/2014/main" id="{3AB0934E-779C-C94D-85AE-8959CC78012E}"/>
                </a:ext>
              </a:extLst>
            </p:cNvPr>
            <p:cNvSpPr/>
            <p:nvPr/>
          </p:nvSpPr>
          <p:spPr>
            <a:xfrm>
              <a:off x="1847808" y="5051749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521;p40">
              <a:extLst>
                <a:ext uri="{FF2B5EF4-FFF2-40B4-BE49-F238E27FC236}">
                  <a16:creationId xmlns:a16="http://schemas.microsoft.com/office/drawing/2014/main" id="{2EECACDC-5CB8-9F44-96A1-F7071FF6418E}"/>
                </a:ext>
              </a:extLst>
            </p:cNvPr>
            <p:cNvSpPr/>
            <p:nvPr/>
          </p:nvSpPr>
          <p:spPr>
            <a:xfrm>
              <a:off x="2217097" y="4914949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522;p40">
              <a:extLst>
                <a:ext uri="{FF2B5EF4-FFF2-40B4-BE49-F238E27FC236}">
                  <a16:creationId xmlns:a16="http://schemas.microsoft.com/office/drawing/2014/main" id="{E2D05A95-68C9-EA43-B13C-81485F08ED88}"/>
                </a:ext>
              </a:extLst>
            </p:cNvPr>
            <p:cNvSpPr/>
            <p:nvPr/>
          </p:nvSpPr>
          <p:spPr>
            <a:xfrm>
              <a:off x="2194559" y="5294461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523;p40">
              <a:extLst>
                <a:ext uri="{FF2B5EF4-FFF2-40B4-BE49-F238E27FC236}">
                  <a16:creationId xmlns:a16="http://schemas.microsoft.com/office/drawing/2014/main" id="{45D0B041-F9AD-C24A-84BA-CFF10D22C496}"/>
                </a:ext>
              </a:extLst>
            </p:cNvPr>
            <p:cNvSpPr/>
            <p:nvPr/>
          </p:nvSpPr>
          <p:spPr>
            <a:xfrm>
              <a:off x="3384169" y="4919210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524;p40">
              <a:extLst>
                <a:ext uri="{FF2B5EF4-FFF2-40B4-BE49-F238E27FC236}">
                  <a16:creationId xmlns:a16="http://schemas.microsoft.com/office/drawing/2014/main" id="{D844627E-ED95-AF43-83A8-19E69C34EB29}"/>
                </a:ext>
              </a:extLst>
            </p:cNvPr>
            <p:cNvSpPr/>
            <p:nvPr/>
          </p:nvSpPr>
          <p:spPr>
            <a:xfrm>
              <a:off x="3134593" y="4517184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525;p40">
              <a:extLst>
                <a:ext uri="{FF2B5EF4-FFF2-40B4-BE49-F238E27FC236}">
                  <a16:creationId xmlns:a16="http://schemas.microsoft.com/office/drawing/2014/main" id="{AC2EEBA1-9784-1E41-8FC3-41CE126FFBA6}"/>
                </a:ext>
              </a:extLst>
            </p:cNvPr>
            <p:cNvSpPr/>
            <p:nvPr/>
          </p:nvSpPr>
          <p:spPr>
            <a:xfrm>
              <a:off x="2862820" y="5267389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" name="Google Shape;526;p40">
            <a:extLst>
              <a:ext uri="{FF2B5EF4-FFF2-40B4-BE49-F238E27FC236}">
                <a16:creationId xmlns:a16="http://schemas.microsoft.com/office/drawing/2014/main" id="{AA5B405B-0E89-654D-AA04-191B0274364B}"/>
              </a:ext>
            </a:extLst>
          </p:cNvPr>
          <p:cNvSpPr/>
          <p:nvPr/>
        </p:nvSpPr>
        <p:spPr>
          <a:xfrm>
            <a:off x="8090177" y="3860803"/>
            <a:ext cx="1463186" cy="959458"/>
          </a:xfrm>
          <a:custGeom>
            <a:avLst/>
            <a:gdLst/>
            <a:ahLst/>
            <a:cxnLst/>
            <a:rect l="l" t="t" r="r" b="b"/>
            <a:pathLst>
              <a:path w="1245454" h="731520" extrusionOk="0">
                <a:moveTo>
                  <a:pt x="0" y="731520"/>
                </a:moveTo>
                <a:cubicBezTo>
                  <a:pt x="85344" y="725424"/>
                  <a:pt x="171255" y="724792"/>
                  <a:pt x="256032" y="713232"/>
                </a:cubicBezTo>
                <a:cubicBezTo>
                  <a:pt x="305840" y="706440"/>
                  <a:pt x="352092" y="678226"/>
                  <a:pt x="402336" y="676656"/>
                </a:cubicBezTo>
                <a:lnTo>
                  <a:pt x="987552" y="658368"/>
                </a:lnTo>
                <a:cubicBezTo>
                  <a:pt x="1005840" y="652272"/>
                  <a:pt x="1027607" y="652421"/>
                  <a:pt x="1042416" y="640080"/>
                </a:cubicBezTo>
                <a:cubicBezTo>
                  <a:pt x="1138990" y="559602"/>
                  <a:pt x="1060973" y="581236"/>
                  <a:pt x="1133856" y="493776"/>
                </a:cubicBezTo>
                <a:cubicBezTo>
                  <a:pt x="1147927" y="476891"/>
                  <a:pt x="1170432" y="469392"/>
                  <a:pt x="1188720" y="457200"/>
                </a:cubicBezTo>
                <a:cubicBezTo>
                  <a:pt x="1203987" y="350330"/>
                  <a:pt x="1203903" y="334014"/>
                  <a:pt x="1225296" y="237744"/>
                </a:cubicBezTo>
                <a:cubicBezTo>
                  <a:pt x="1230748" y="213208"/>
                  <a:pt x="1241656" y="189652"/>
                  <a:pt x="1243584" y="164592"/>
                </a:cubicBezTo>
                <a:cubicBezTo>
                  <a:pt x="1247792" y="109890"/>
                  <a:pt x="1243584" y="54864"/>
                  <a:pt x="1243584" y="0"/>
                </a:cubicBezTo>
              </a:path>
            </a:pathLst>
          </a:custGeom>
          <a:noFill/>
          <a:ln w="381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527;p40">
            <a:extLst>
              <a:ext uri="{FF2B5EF4-FFF2-40B4-BE49-F238E27FC236}">
                <a16:creationId xmlns:a16="http://schemas.microsoft.com/office/drawing/2014/main" id="{82ADC466-ABA0-9843-8DE6-889C67CA6A1C}"/>
              </a:ext>
            </a:extLst>
          </p:cNvPr>
          <p:cNvSpPr/>
          <p:nvPr/>
        </p:nvSpPr>
        <p:spPr>
          <a:xfrm>
            <a:off x="9094195" y="4940192"/>
            <a:ext cx="177665" cy="743580"/>
          </a:xfrm>
          <a:custGeom>
            <a:avLst/>
            <a:gdLst/>
            <a:ahLst/>
            <a:cxnLst/>
            <a:rect l="l" t="t" r="r" b="b"/>
            <a:pathLst>
              <a:path w="151227" h="566928" extrusionOk="0">
                <a:moveTo>
                  <a:pt x="151227" y="0"/>
                </a:moveTo>
                <a:cubicBezTo>
                  <a:pt x="132625" y="74409"/>
                  <a:pt x="137349" y="77995"/>
                  <a:pt x="96363" y="146304"/>
                </a:cubicBezTo>
                <a:cubicBezTo>
                  <a:pt x="73746" y="183998"/>
                  <a:pt x="23211" y="256032"/>
                  <a:pt x="23211" y="256032"/>
                </a:cubicBezTo>
                <a:cubicBezTo>
                  <a:pt x="-14297" y="406066"/>
                  <a:pt x="4923" y="304050"/>
                  <a:pt x="4923" y="566928"/>
                </a:cubicBezTo>
              </a:path>
            </a:pathLst>
          </a:custGeom>
          <a:noFill/>
          <a:ln w="38100" cap="flat" cmpd="sng">
            <a:solidFill>
              <a:schemeClr val="dk1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528;p40">
            <a:extLst>
              <a:ext uri="{FF2B5EF4-FFF2-40B4-BE49-F238E27FC236}">
                <a16:creationId xmlns:a16="http://schemas.microsoft.com/office/drawing/2014/main" id="{01300E5E-ABD5-8049-B970-F5D4B162DD6E}"/>
              </a:ext>
            </a:extLst>
          </p:cNvPr>
          <p:cNvSpPr/>
          <p:nvPr/>
        </p:nvSpPr>
        <p:spPr>
          <a:xfrm>
            <a:off x="5081763" y="4726238"/>
            <a:ext cx="1826236" cy="54034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5400" cap="flat" cmpd="sng">
            <a:solidFill>
              <a:srgbClr val="3747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31;p40">
            <a:extLst>
              <a:ext uri="{FF2B5EF4-FFF2-40B4-BE49-F238E27FC236}">
                <a16:creationId xmlns:a16="http://schemas.microsoft.com/office/drawing/2014/main" id="{00BB44CC-B535-7A48-9891-68443AE5B5E6}"/>
              </a:ext>
            </a:extLst>
          </p:cNvPr>
          <p:cNvSpPr txBox="1"/>
          <p:nvPr/>
        </p:nvSpPr>
        <p:spPr>
          <a:xfrm>
            <a:off x="2271499" y="6031183"/>
            <a:ext cx="1377027" cy="48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1</a:t>
            </a:r>
            <a:endParaRPr sz="1266" dirty="0"/>
          </a:p>
        </p:txBody>
      </p:sp>
      <p:sp>
        <p:nvSpPr>
          <p:cNvPr id="52" name="Google Shape;532;p40">
            <a:extLst>
              <a:ext uri="{FF2B5EF4-FFF2-40B4-BE49-F238E27FC236}">
                <a16:creationId xmlns:a16="http://schemas.microsoft.com/office/drawing/2014/main" id="{0BDA1D8C-4CD2-FE46-BC11-DBECE980FA78}"/>
              </a:ext>
            </a:extLst>
          </p:cNvPr>
          <p:cNvSpPr txBox="1"/>
          <p:nvPr/>
        </p:nvSpPr>
        <p:spPr>
          <a:xfrm rot="16200000">
            <a:off x="836617" y="4522565"/>
            <a:ext cx="1537341" cy="43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2</a:t>
            </a:r>
            <a:endParaRPr sz="1266" dirty="0">
              <a:solidFill>
                <a:srgbClr val="37475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3;p40">
            <a:extLst>
              <a:ext uri="{FF2B5EF4-FFF2-40B4-BE49-F238E27FC236}">
                <a16:creationId xmlns:a16="http://schemas.microsoft.com/office/drawing/2014/main" id="{D5542CE4-A652-264D-93EC-2B5E01A38715}"/>
              </a:ext>
            </a:extLst>
          </p:cNvPr>
          <p:cNvSpPr txBox="1"/>
          <p:nvPr/>
        </p:nvSpPr>
        <p:spPr>
          <a:xfrm rot="16200000">
            <a:off x="6862246" y="4568799"/>
            <a:ext cx="1603294" cy="43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2</a:t>
            </a:r>
            <a:endParaRPr sz="1266" dirty="0">
              <a:solidFill>
                <a:srgbClr val="37475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34;p40">
            <a:extLst>
              <a:ext uri="{FF2B5EF4-FFF2-40B4-BE49-F238E27FC236}">
                <a16:creationId xmlns:a16="http://schemas.microsoft.com/office/drawing/2014/main" id="{DD114BCE-1CDD-0A4A-998A-494328216B1C}"/>
              </a:ext>
            </a:extLst>
          </p:cNvPr>
          <p:cNvSpPr txBox="1"/>
          <p:nvPr/>
        </p:nvSpPr>
        <p:spPr>
          <a:xfrm>
            <a:off x="8494513" y="5999189"/>
            <a:ext cx="1377027" cy="48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Arial"/>
                <a:ea typeface="Arial"/>
                <a:cs typeface="Arial"/>
                <a:sym typeface="Arial"/>
              </a:rPr>
              <a:t>Feature 1</a:t>
            </a:r>
            <a:endParaRPr sz="1266" dirty="0"/>
          </a:p>
        </p:txBody>
      </p:sp>
      <p:sp>
        <p:nvSpPr>
          <p:cNvPr id="55" name="CasellaDiTesto 54">
            <a:extLst>
              <a:ext uri="{FF2B5EF4-FFF2-40B4-BE49-F238E27FC236}">
                <a16:creationId xmlns:a16="http://schemas.microsoft.com/office/drawing/2014/main" id="{08A486DA-57F3-6D43-8006-FBAD00EA36BA}"/>
              </a:ext>
            </a:extLst>
          </p:cNvPr>
          <p:cNvSpPr txBox="1"/>
          <p:nvPr/>
        </p:nvSpPr>
        <p:spPr>
          <a:xfrm>
            <a:off x="901169" y="1664504"/>
            <a:ext cx="103896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Raleway" pitchFamily="2" charset="77"/>
              </a:rPr>
              <a:t>L'apprendimento non supervisionato trova modelli nascosti o strutture intrinseche nei dati:</a:t>
            </a:r>
          </a:p>
          <a:p>
            <a:r>
              <a:rPr lang="it-IT" dirty="0">
                <a:latin typeface="Raleway" pitchFamily="2" charset="77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Viene utilizzato per trarre </a:t>
            </a:r>
            <a:r>
              <a:rPr lang="it-IT" b="1" dirty="0">
                <a:latin typeface="Raleway" pitchFamily="2" charset="77"/>
              </a:rPr>
              <a:t>inferenze</a:t>
            </a:r>
            <a:r>
              <a:rPr lang="it-IT" dirty="0">
                <a:latin typeface="Raleway" pitchFamily="2" charset="77"/>
              </a:rPr>
              <a:t> da insiemi di dati costituiti da dati di input senza risposte etichettate.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Il </a:t>
            </a:r>
            <a:r>
              <a:rPr lang="it-IT" b="1" dirty="0" err="1">
                <a:latin typeface="Raleway" pitchFamily="2" charset="77"/>
              </a:rPr>
              <a:t>clustering</a:t>
            </a:r>
            <a:r>
              <a:rPr lang="it-IT" dirty="0">
                <a:latin typeface="Raleway" pitchFamily="2" charset="77"/>
              </a:rPr>
              <a:t> è la tecnica di apprendimento non supervisionato più comune. Si usa per l'analisi esplorativa dei dati per trovare modelli o gruppi nascosti nei dati.</a:t>
            </a:r>
          </a:p>
        </p:txBody>
      </p:sp>
      <p:sp>
        <p:nvSpPr>
          <p:cNvPr id="56" name="CasellaDiTesto 55">
            <a:extLst>
              <a:ext uri="{FF2B5EF4-FFF2-40B4-BE49-F238E27FC236}">
                <a16:creationId xmlns:a16="http://schemas.microsoft.com/office/drawing/2014/main" id="{561AAD5B-5769-C842-9E00-DA4AA7A9617A}"/>
              </a:ext>
            </a:extLst>
          </p:cNvPr>
          <p:cNvSpPr txBox="1"/>
          <p:nvPr/>
        </p:nvSpPr>
        <p:spPr>
          <a:xfrm>
            <a:off x="4489542" y="4240169"/>
            <a:ext cx="279202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ea typeface="Calibri"/>
                <a:cs typeface="Calibri"/>
                <a:sym typeface="Calibri"/>
              </a:rPr>
              <a:t>Modelli</a:t>
            </a:r>
            <a:r>
              <a:rPr lang="en-US" sz="1600" dirty="0">
                <a:ea typeface="Calibri"/>
                <a:cs typeface="Calibri"/>
                <a:sym typeface="Calibri"/>
              </a:rPr>
              <a:t> di clustering </a:t>
            </a:r>
            <a:r>
              <a:rPr lang="en-US" sz="1600" dirty="0" err="1">
                <a:ea typeface="Calibri"/>
                <a:cs typeface="Calibri"/>
                <a:sym typeface="Calibri"/>
              </a:rPr>
              <a:t>nei</a:t>
            </a:r>
            <a:r>
              <a:rPr lang="en-US" sz="1600" dirty="0"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ea typeface="Calibri"/>
                <a:cs typeface="Calibri"/>
                <a:sym typeface="Calibri"/>
              </a:rPr>
              <a:t>dati</a:t>
            </a:r>
            <a:endParaRPr lang="en-US" sz="1600" dirty="0">
              <a:ea typeface="Arial"/>
              <a:cs typeface="Arial"/>
              <a:sym typeface="Arial"/>
            </a:endParaRPr>
          </a:p>
        </p:txBody>
      </p:sp>
      <p:sp>
        <p:nvSpPr>
          <p:cNvPr id="50" name="Titolo 1">
            <a:extLst>
              <a:ext uri="{FF2B5EF4-FFF2-40B4-BE49-F238E27FC236}">
                <a16:creationId xmlns:a16="http://schemas.microsoft.com/office/drawing/2014/main" id="{1EDDFDE5-B29A-B942-A39C-E61C7D6D755B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non Supervisionato</a:t>
            </a:r>
          </a:p>
        </p:txBody>
      </p:sp>
    </p:spTree>
    <p:extLst>
      <p:ext uri="{BB962C8B-B14F-4D97-AF65-F5344CB8AC3E}">
        <p14:creationId xmlns:p14="http://schemas.microsoft.com/office/powerpoint/2010/main" val="1765733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oogle Shape;501;p40">
            <a:extLst>
              <a:ext uri="{FF2B5EF4-FFF2-40B4-BE49-F238E27FC236}">
                <a16:creationId xmlns:a16="http://schemas.microsoft.com/office/drawing/2014/main" id="{006AE459-04F4-354A-B698-8ABE80BF11DE}"/>
              </a:ext>
            </a:extLst>
          </p:cNvPr>
          <p:cNvGrpSpPr/>
          <p:nvPr/>
        </p:nvGrpSpPr>
        <p:grpSpPr>
          <a:xfrm>
            <a:off x="1764118" y="3540774"/>
            <a:ext cx="2492276" cy="2370928"/>
            <a:chOff x="804672" y="3844332"/>
            <a:chExt cx="2121408" cy="1807668"/>
          </a:xfrm>
        </p:grpSpPr>
        <p:cxnSp>
          <p:nvCxnSpPr>
            <p:cNvPr id="15" name="Google Shape;502;p40">
              <a:extLst>
                <a:ext uri="{FF2B5EF4-FFF2-40B4-BE49-F238E27FC236}">
                  <a16:creationId xmlns:a16="http://schemas.microsoft.com/office/drawing/2014/main" id="{A35D6D5B-AD69-764D-A8BD-D1EB43F8D191}"/>
                </a:ext>
              </a:extLst>
            </p:cNvPr>
            <p:cNvCxnSpPr/>
            <p:nvPr/>
          </p:nvCxnSpPr>
          <p:spPr>
            <a:xfrm>
              <a:off x="804672" y="3844332"/>
              <a:ext cx="0" cy="1807668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7" name="Google Shape;503;p40">
              <a:extLst>
                <a:ext uri="{FF2B5EF4-FFF2-40B4-BE49-F238E27FC236}">
                  <a16:creationId xmlns:a16="http://schemas.microsoft.com/office/drawing/2014/main" id="{4A7F36D2-4EDC-8A4D-AC1E-C87B9B7E146D}"/>
                </a:ext>
              </a:extLst>
            </p:cNvPr>
            <p:cNvCxnSpPr/>
            <p:nvPr/>
          </p:nvCxnSpPr>
          <p:spPr>
            <a:xfrm flipH="1">
              <a:off x="804672" y="5637792"/>
              <a:ext cx="2121408" cy="7104"/>
            </a:xfrm>
            <a:prstGeom prst="straightConnector1">
              <a:avLst/>
            </a:prstGeom>
            <a:noFill/>
            <a:ln w="28575" cap="flat" cmpd="sng">
              <a:solidFill>
                <a:srgbClr val="718EA5"/>
              </a:solidFill>
              <a:prstDash val="solid"/>
              <a:round/>
              <a:headEnd type="triangle" w="med" len="med"/>
              <a:tailEnd type="none" w="sm" len="sm"/>
            </a:ln>
          </p:spPr>
        </p:cxnSp>
      </p:grpSp>
      <p:sp>
        <p:nvSpPr>
          <p:cNvPr id="25" name="Google Shape;504;p40">
            <a:extLst>
              <a:ext uri="{FF2B5EF4-FFF2-40B4-BE49-F238E27FC236}">
                <a16:creationId xmlns:a16="http://schemas.microsoft.com/office/drawing/2014/main" id="{AECF07A3-1FCA-5A41-88A3-52DCBB296FCE}"/>
              </a:ext>
            </a:extLst>
          </p:cNvPr>
          <p:cNvSpPr/>
          <p:nvPr/>
        </p:nvSpPr>
        <p:spPr>
          <a:xfrm>
            <a:off x="2000455" y="4135383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505;p40">
            <a:extLst>
              <a:ext uri="{FF2B5EF4-FFF2-40B4-BE49-F238E27FC236}">
                <a16:creationId xmlns:a16="http://schemas.microsoft.com/office/drawing/2014/main" id="{4582E1F0-8B10-AA47-AC77-90D20888AB8D}"/>
              </a:ext>
            </a:extLst>
          </p:cNvPr>
          <p:cNvSpPr/>
          <p:nvPr/>
        </p:nvSpPr>
        <p:spPr>
          <a:xfrm>
            <a:off x="2408672" y="3738144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506;p40">
            <a:extLst>
              <a:ext uri="{FF2B5EF4-FFF2-40B4-BE49-F238E27FC236}">
                <a16:creationId xmlns:a16="http://schemas.microsoft.com/office/drawing/2014/main" id="{1BE50737-33C9-3F49-A2C7-4548412A4458}"/>
              </a:ext>
            </a:extLst>
          </p:cNvPr>
          <p:cNvSpPr/>
          <p:nvPr/>
        </p:nvSpPr>
        <p:spPr>
          <a:xfrm>
            <a:off x="2638582" y="4257267"/>
            <a:ext cx="321431" cy="358853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507;p40">
            <a:extLst>
              <a:ext uri="{FF2B5EF4-FFF2-40B4-BE49-F238E27FC236}">
                <a16:creationId xmlns:a16="http://schemas.microsoft.com/office/drawing/2014/main" id="{9CA2CBE9-0ECD-2741-BEDD-6C7AE2E76636}"/>
              </a:ext>
            </a:extLst>
          </p:cNvPr>
          <p:cNvSpPr/>
          <p:nvPr/>
        </p:nvSpPr>
        <p:spPr>
          <a:xfrm>
            <a:off x="2001301" y="5100429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508;p40">
            <a:extLst>
              <a:ext uri="{FF2B5EF4-FFF2-40B4-BE49-F238E27FC236}">
                <a16:creationId xmlns:a16="http://schemas.microsoft.com/office/drawing/2014/main" id="{87632474-340C-A840-A39A-A76E2BFE3739}"/>
              </a:ext>
            </a:extLst>
          </p:cNvPr>
          <p:cNvSpPr/>
          <p:nvPr/>
        </p:nvSpPr>
        <p:spPr>
          <a:xfrm>
            <a:off x="2435150" y="4921003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509;p40">
            <a:extLst>
              <a:ext uri="{FF2B5EF4-FFF2-40B4-BE49-F238E27FC236}">
                <a16:creationId xmlns:a16="http://schemas.microsoft.com/office/drawing/2014/main" id="{E0BD9601-F9EE-E044-ACDE-782B0822846C}"/>
              </a:ext>
            </a:extLst>
          </p:cNvPr>
          <p:cNvSpPr/>
          <p:nvPr/>
        </p:nvSpPr>
        <p:spPr>
          <a:xfrm>
            <a:off x="2408672" y="5418769"/>
            <a:ext cx="321431" cy="358853"/>
          </a:xfrm>
          <a:prstGeom prst="rect">
            <a:avLst/>
          </a:prstGeom>
          <a:solidFill>
            <a:srgbClr val="FFC0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510;p40">
            <a:extLst>
              <a:ext uri="{FF2B5EF4-FFF2-40B4-BE49-F238E27FC236}">
                <a16:creationId xmlns:a16="http://schemas.microsoft.com/office/drawing/2014/main" id="{DD6E8689-EC3C-3547-A457-DEBB8472FC8C}"/>
              </a:ext>
            </a:extLst>
          </p:cNvPr>
          <p:cNvSpPr/>
          <p:nvPr/>
        </p:nvSpPr>
        <p:spPr>
          <a:xfrm>
            <a:off x="3806251" y="4926592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511;p40">
            <a:extLst>
              <a:ext uri="{FF2B5EF4-FFF2-40B4-BE49-F238E27FC236}">
                <a16:creationId xmlns:a16="http://schemas.microsoft.com/office/drawing/2014/main" id="{FA263C6B-4558-1944-9272-89CA4B09D077}"/>
              </a:ext>
            </a:extLst>
          </p:cNvPr>
          <p:cNvSpPr/>
          <p:nvPr/>
        </p:nvSpPr>
        <p:spPr>
          <a:xfrm>
            <a:off x="3513044" y="4399297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512;p40">
            <a:extLst>
              <a:ext uri="{FF2B5EF4-FFF2-40B4-BE49-F238E27FC236}">
                <a16:creationId xmlns:a16="http://schemas.microsoft.com/office/drawing/2014/main" id="{78DB55A4-9DF1-C14B-AE03-539738E1C173}"/>
              </a:ext>
            </a:extLst>
          </p:cNvPr>
          <p:cNvSpPr/>
          <p:nvPr/>
        </p:nvSpPr>
        <p:spPr>
          <a:xfrm>
            <a:off x="3193759" y="5383262"/>
            <a:ext cx="321431" cy="358853"/>
          </a:xfrm>
          <a:prstGeom prst="rect">
            <a:avLst/>
          </a:prstGeom>
          <a:solidFill>
            <a:srgbClr val="92D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oogle Shape;513;p40">
            <a:extLst>
              <a:ext uri="{FF2B5EF4-FFF2-40B4-BE49-F238E27FC236}">
                <a16:creationId xmlns:a16="http://schemas.microsoft.com/office/drawing/2014/main" id="{F0B0F42E-D675-3741-83E3-E5FA72BE4B59}"/>
              </a:ext>
            </a:extLst>
          </p:cNvPr>
          <p:cNvGrpSpPr/>
          <p:nvPr/>
        </p:nvGrpSpPr>
        <p:grpSpPr>
          <a:xfrm>
            <a:off x="7882160" y="3548648"/>
            <a:ext cx="2492276" cy="2370928"/>
            <a:chOff x="1645920" y="3862620"/>
            <a:chExt cx="2121408" cy="1807668"/>
          </a:xfrm>
        </p:grpSpPr>
        <p:grpSp>
          <p:nvGrpSpPr>
            <p:cNvPr id="35" name="Google Shape;514;p40">
              <a:extLst>
                <a:ext uri="{FF2B5EF4-FFF2-40B4-BE49-F238E27FC236}">
                  <a16:creationId xmlns:a16="http://schemas.microsoft.com/office/drawing/2014/main" id="{F1F5A69E-BD18-F94C-B4A5-53A5F86DEEA5}"/>
                </a:ext>
              </a:extLst>
            </p:cNvPr>
            <p:cNvGrpSpPr/>
            <p:nvPr/>
          </p:nvGrpSpPr>
          <p:grpSpPr>
            <a:xfrm>
              <a:off x="1645920" y="3862620"/>
              <a:ext cx="2121408" cy="1807668"/>
              <a:chOff x="804672" y="3844332"/>
              <a:chExt cx="2121408" cy="1807668"/>
            </a:xfrm>
          </p:grpSpPr>
          <p:cxnSp>
            <p:nvCxnSpPr>
              <p:cNvPr id="45" name="Google Shape;515;p40">
                <a:extLst>
                  <a:ext uri="{FF2B5EF4-FFF2-40B4-BE49-F238E27FC236}">
                    <a16:creationId xmlns:a16="http://schemas.microsoft.com/office/drawing/2014/main" id="{5F414E13-3E90-4644-A5D8-9A6BBADFC552}"/>
                  </a:ext>
                </a:extLst>
              </p:cNvPr>
              <p:cNvCxnSpPr/>
              <p:nvPr/>
            </p:nvCxnSpPr>
            <p:spPr>
              <a:xfrm>
                <a:off x="804672" y="3844332"/>
                <a:ext cx="0" cy="1807668"/>
              </a:xfrm>
              <a:prstGeom prst="straightConnector1">
                <a:avLst/>
              </a:prstGeom>
              <a:noFill/>
              <a:ln w="28575" cap="flat" cmpd="sng">
                <a:solidFill>
                  <a:srgbClr val="718EA5"/>
                </a:solidFill>
                <a:prstDash val="solid"/>
                <a:round/>
                <a:headEnd type="triangle" w="med" len="med"/>
                <a:tailEnd type="none" w="sm" len="sm"/>
              </a:ln>
            </p:spPr>
          </p:cxnSp>
          <p:cxnSp>
            <p:nvCxnSpPr>
              <p:cNvPr id="46" name="Google Shape;516;p40">
                <a:extLst>
                  <a:ext uri="{FF2B5EF4-FFF2-40B4-BE49-F238E27FC236}">
                    <a16:creationId xmlns:a16="http://schemas.microsoft.com/office/drawing/2014/main" id="{A75F826B-E22E-FD45-BDCB-E80ED182D338}"/>
                  </a:ext>
                </a:extLst>
              </p:cNvPr>
              <p:cNvCxnSpPr/>
              <p:nvPr/>
            </p:nvCxnSpPr>
            <p:spPr>
              <a:xfrm flipH="1">
                <a:off x="804672" y="5637792"/>
                <a:ext cx="2121408" cy="7104"/>
              </a:xfrm>
              <a:prstGeom prst="straightConnector1">
                <a:avLst/>
              </a:prstGeom>
              <a:noFill/>
              <a:ln w="28575" cap="flat" cmpd="sng">
                <a:solidFill>
                  <a:srgbClr val="718EA5"/>
                </a:solidFill>
                <a:prstDash val="solid"/>
                <a:round/>
                <a:headEnd type="triangle" w="med" len="med"/>
                <a:tailEnd type="none" w="sm" len="sm"/>
              </a:ln>
            </p:spPr>
          </p:cxnSp>
        </p:grpSp>
        <p:sp>
          <p:nvSpPr>
            <p:cNvPr id="36" name="Google Shape;517;p40">
              <a:extLst>
                <a:ext uri="{FF2B5EF4-FFF2-40B4-BE49-F238E27FC236}">
                  <a16:creationId xmlns:a16="http://schemas.microsoft.com/office/drawing/2014/main" id="{FA4AF6FA-4C5C-614F-B2F5-27C9DB26A18F}"/>
                </a:ext>
              </a:extLst>
            </p:cNvPr>
            <p:cNvSpPr/>
            <p:nvPr/>
          </p:nvSpPr>
          <p:spPr>
            <a:xfrm>
              <a:off x="1847088" y="4315968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518;p40">
              <a:extLst>
                <a:ext uri="{FF2B5EF4-FFF2-40B4-BE49-F238E27FC236}">
                  <a16:creationId xmlns:a16="http://schemas.microsoft.com/office/drawing/2014/main" id="{A3165ECF-FC28-CB4F-848A-346D11B6C397}"/>
                </a:ext>
              </a:extLst>
            </p:cNvPr>
            <p:cNvSpPr/>
            <p:nvPr/>
          </p:nvSpPr>
          <p:spPr>
            <a:xfrm>
              <a:off x="2194559" y="4013101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519;p40">
              <a:extLst>
                <a:ext uri="{FF2B5EF4-FFF2-40B4-BE49-F238E27FC236}">
                  <a16:creationId xmlns:a16="http://schemas.microsoft.com/office/drawing/2014/main" id="{9D100D8D-111B-CA40-8531-21F2DFA80589}"/>
                </a:ext>
              </a:extLst>
            </p:cNvPr>
            <p:cNvSpPr/>
            <p:nvPr/>
          </p:nvSpPr>
          <p:spPr>
            <a:xfrm>
              <a:off x="2390257" y="4408896"/>
              <a:ext cx="273600" cy="273600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520;p40">
              <a:extLst>
                <a:ext uri="{FF2B5EF4-FFF2-40B4-BE49-F238E27FC236}">
                  <a16:creationId xmlns:a16="http://schemas.microsoft.com/office/drawing/2014/main" id="{3AB0934E-779C-C94D-85AE-8959CC78012E}"/>
                </a:ext>
              </a:extLst>
            </p:cNvPr>
            <p:cNvSpPr/>
            <p:nvPr/>
          </p:nvSpPr>
          <p:spPr>
            <a:xfrm>
              <a:off x="1847808" y="5051749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521;p40">
              <a:extLst>
                <a:ext uri="{FF2B5EF4-FFF2-40B4-BE49-F238E27FC236}">
                  <a16:creationId xmlns:a16="http://schemas.microsoft.com/office/drawing/2014/main" id="{2EECACDC-5CB8-9F44-96A1-F7071FF6418E}"/>
                </a:ext>
              </a:extLst>
            </p:cNvPr>
            <p:cNvSpPr/>
            <p:nvPr/>
          </p:nvSpPr>
          <p:spPr>
            <a:xfrm>
              <a:off x="2217097" y="4914949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522;p40">
              <a:extLst>
                <a:ext uri="{FF2B5EF4-FFF2-40B4-BE49-F238E27FC236}">
                  <a16:creationId xmlns:a16="http://schemas.microsoft.com/office/drawing/2014/main" id="{E2D05A95-68C9-EA43-B13C-81485F08ED88}"/>
                </a:ext>
              </a:extLst>
            </p:cNvPr>
            <p:cNvSpPr/>
            <p:nvPr/>
          </p:nvSpPr>
          <p:spPr>
            <a:xfrm>
              <a:off x="2194559" y="5294461"/>
              <a:ext cx="273600" cy="273600"/>
            </a:xfrm>
            <a:prstGeom prst="rect">
              <a:avLst/>
            </a:prstGeom>
            <a:solidFill>
              <a:srgbClr val="FFC00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523;p40">
              <a:extLst>
                <a:ext uri="{FF2B5EF4-FFF2-40B4-BE49-F238E27FC236}">
                  <a16:creationId xmlns:a16="http://schemas.microsoft.com/office/drawing/2014/main" id="{45D0B041-F9AD-C24A-84BA-CFF10D22C496}"/>
                </a:ext>
              </a:extLst>
            </p:cNvPr>
            <p:cNvSpPr/>
            <p:nvPr/>
          </p:nvSpPr>
          <p:spPr>
            <a:xfrm>
              <a:off x="3384169" y="4919210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524;p40">
              <a:extLst>
                <a:ext uri="{FF2B5EF4-FFF2-40B4-BE49-F238E27FC236}">
                  <a16:creationId xmlns:a16="http://schemas.microsoft.com/office/drawing/2014/main" id="{D844627E-ED95-AF43-83A8-19E69C34EB29}"/>
                </a:ext>
              </a:extLst>
            </p:cNvPr>
            <p:cNvSpPr/>
            <p:nvPr/>
          </p:nvSpPr>
          <p:spPr>
            <a:xfrm>
              <a:off x="3134593" y="4517184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525;p40">
              <a:extLst>
                <a:ext uri="{FF2B5EF4-FFF2-40B4-BE49-F238E27FC236}">
                  <a16:creationId xmlns:a16="http://schemas.microsoft.com/office/drawing/2014/main" id="{AC2EEBA1-9784-1E41-8FC3-41CE126FFBA6}"/>
                </a:ext>
              </a:extLst>
            </p:cNvPr>
            <p:cNvSpPr/>
            <p:nvPr/>
          </p:nvSpPr>
          <p:spPr>
            <a:xfrm>
              <a:off x="2862820" y="5267389"/>
              <a:ext cx="273600" cy="273600"/>
            </a:xfrm>
            <a:prstGeom prst="rect">
              <a:avLst/>
            </a:prstGeom>
            <a:solidFill>
              <a:srgbClr val="92D050"/>
            </a:solidFill>
            <a:ln w="25400" cap="flat" cmpd="sng">
              <a:solidFill>
                <a:srgbClr val="395E8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4283" tIns="32133" rIns="64283" bIns="32133" anchor="ctr" anchorCtr="0">
              <a:noAutofit/>
            </a:bodyPr>
            <a:lstStyle/>
            <a:p>
              <a:pPr algn="ctr"/>
              <a:endParaRPr sz="126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" name="Google Shape;526;p40">
            <a:extLst>
              <a:ext uri="{FF2B5EF4-FFF2-40B4-BE49-F238E27FC236}">
                <a16:creationId xmlns:a16="http://schemas.microsoft.com/office/drawing/2014/main" id="{AA5B405B-0E89-654D-AA04-191B0274364B}"/>
              </a:ext>
            </a:extLst>
          </p:cNvPr>
          <p:cNvSpPr/>
          <p:nvPr/>
        </p:nvSpPr>
        <p:spPr>
          <a:xfrm>
            <a:off x="8090177" y="3860803"/>
            <a:ext cx="1463186" cy="959458"/>
          </a:xfrm>
          <a:custGeom>
            <a:avLst/>
            <a:gdLst/>
            <a:ahLst/>
            <a:cxnLst/>
            <a:rect l="l" t="t" r="r" b="b"/>
            <a:pathLst>
              <a:path w="1245454" h="731520" extrusionOk="0">
                <a:moveTo>
                  <a:pt x="0" y="731520"/>
                </a:moveTo>
                <a:cubicBezTo>
                  <a:pt x="85344" y="725424"/>
                  <a:pt x="171255" y="724792"/>
                  <a:pt x="256032" y="713232"/>
                </a:cubicBezTo>
                <a:cubicBezTo>
                  <a:pt x="305840" y="706440"/>
                  <a:pt x="352092" y="678226"/>
                  <a:pt x="402336" y="676656"/>
                </a:cubicBezTo>
                <a:lnTo>
                  <a:pt x="987552" y="658368"/>
                </a:lnTo>
                <a:cubicBezTo>
                  <a:pt x="1005840" y="652272"/>
                  <a:pt x="1027607" y="652421"/>
                  <a:pt x="1042416" y="640080"/>
                </a:cubicBezTo>
                <a:cubicBezTo>
                  <a:pt x="1138990" y="559602"/>
                  <a:pt x="1060973" y="581236"/>
                  <a:pt x="1133856" y="493776"/>
                </a:cubicBezTo>
                <a:cubicBezTo>
                  <a:pt x="1147927" y="476891"/>
                  <a:pt x="1170432" y="469392"/>
                  <a:pt x="1188720" y="457200"/>
                </a:cubicBezTo>
                <a:cubicBezTo>
                  <a:pt x="1203987" y="350330"/>
                  <a:pt x="1203903" y="334014"/>
                  <a:pt x="1225296" y="237744"/>
                </a:cubicBezTo>
                <a:cubicBezTo>
                  <a:pt x="1230748" y="213208"/>
                  <a:pt x="1241656" y="189652"/>
                  <a:pt x="1243584" y="164592"/>
                </a:cubicBezTo>
                <a:cubicBezTo>
                  <a:pt x="1247792" y="109890"/>
                  <a:pt x="1243584" y="54864"/>
                  <a:pt x="1243584" y="0"/>
                </a:cubicBezTo>
              </a:path>
            </a:pathLst>
          </a:custGeom>
          <a:noFill/>
          <a:ln w="381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527;p40">
            <a:extLst>
              <a:ext uri="{FF2B5EF4-FFF2-40B4-BE49-F238E27FC236}">
                <a16:creationId xmlns:a16="http://schemas.microsoft.com/office/drawing/2014/main" id="{82ADC466-ABA0-9843-8DE6-889C67CA6A1C}"/>
              </a:ext>
            </a:extLst>
          </p:cNvPr>
          <p:cNvSpPr/>
          <p:nvPr/>
        </p:nvSpPr>
        <p:spPr>
          <a:xfrm>
            <a:off x="9094195" y="4940192"/>
            <a:ext cx="177665" cy="743580"/>
          </a:xfrm>
          <a:custGeom>
            <a:avLst/>
            <a:gdLst/>
            <a:ahLst/>
            <a:cxnLst/>
            <a:rect l="l" t="t" r="r" b="b"/>
            <a:pathLst>
              <a:path w="151227" h="566928" extrusionOk="0">
                <a:moveTo>
                  <a:pt x="151227" y="0"/>
                </a:moveTo>
                <a:cubicBezTo>
                  <a:pt x="132625" y="74409"/>
                  <a:pt x="137349" y="77995"/>
                  <a:pt x="96363" y="146304"/>
                </a:cubicBezTo>
                <a:cubicBezTo>
                  <a:pt x="73746" y="183998"/>
                  <a:pt x="23211" y="256032"/>
                  <a:pt x="23211" y="256032"/>
                </a:cubicBezTo>
                <a:cubicBezTo>
                  <a:pt x="-14297" y="406066"/>
                  <a:pt x="4923" y="304050"/>
                  <a:pt x="4923" y="566928"/>
                </a:cubicBezTo>
              </a:path>
            </a:pathLst>
          </a:custGeom>
          <a:noFill/>
          <a:ln w="38100" cap="flat" cmpd="sng">
            <a:solidFill>
              <a:schemeClr val="dk1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528;p40">
            <a:extLst>
              <a:ext uri="{FF2B5EF4-FFF2-40B4-BE49-F238E27FC236}">
                <a16:creationId xmlns:a16="http://schemas.microsoft.com/office/drawing/2014/main" id="{01300E5E-ABD5-8049-B970-F5D4B162DD6E}"/>
              </a:ext>
            </a:extLst>
          </p:cNvPr>
          <p:cNvSpPr/>
          <p:nvPr/>
        </p:nvSpPr>
        <p:spPr>
          <a:xfrm>
            <a:off x="5081763" y="4726238"/>
            <a:ext cx="1826236" cy="54034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6">
              <a:lumMod val="60000"/>
              <a:lumOff val="40000"/>
            </a:schemeClr>
          </a:solidFill>
          <a:ln w="25400" cap="flat" cmpd="sng">
            <a:solidFill>
              <a:srgbClr val="37475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31;p40">
            <a:extLst>
              <a:ext uri="{FF2B5EF4-FFF2-40B4-BE49-F238E27FC236}">
                <a16:creationId xmlns:a16="http://schemas.microsoft.com/office/drawing/2014/main" id="{00BB44CC-B535-7A48-9891-68443AE5B5E6}"/>
              </a:ext>
            </a:extLst>
          </p:cNvPr>
          <p:cNvSpPr txBox="1"/>
          <p:nvPr/>
        </p:nvSpPr>
        <p:spPr>
          <a:xfrm>
            <a:off x="2271499" y="6031183"/>
            <a:ext cx="1377027" cy="48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Raleway" pitchFamily="2" charset="77"/>
                <a:ea typeface="Arial"/>
                <a:cs typeface="Arial"/>
                <a:sym typeface="Arial"/>
              </a:rPr>
              <a:t>Feature 1</a:t>
            </a:r>
            <a:endParaRPr sz="1266" dirty="0">
              <a:latin typeface="Raleway" pitchFamily="2" charset="77"/>
            </a:endParaRPr>
          </a:p>
        </p:txBody>
      </p:sp>
      <p:sp>
        <p:nvSpPr>
          <p:cNvPr id="52" name="Google Shape;532;p40">
            <a:extLst>
              <a:ext uri="{FF2B5EF4-FFF2-40B4-BE49-F238E27FC236}">
                <a16:creationId xmlns:a16="http://schemas.microsoft.com/office/drawing/2014/main" id="{0BDA1D8C-4CD2-FE46-BC11-DBECE980FA78}"/>
              </a:ext>
            </a:extLst>
          </p:cNvPr>
          <p:cNvSpPr txBox="1"/>
          <p:nvPr/>
        </p:nvSpPr>
        <p:spPr>
          <a:xfrm rot="16200000">
            <a:off x="836617" y="4522565"/>
            <a:ext cx="1537341" cy="43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Raleway" pitchFamily="2" charset="77"/>
                <a:ea typeface="Arial"/>
                <a:cs typeface="Arial"/>
                <a:sym typeface="Arial"/>
              </a:rPr>
              <a:t>Feature 2</a:t>
            </a:r>
            <a:endParaRPr sz="1266" dirty="0">
              <a:solidFill>
                <a:srgbClr val="374753"/>
              </a:solidFill>
              <a:latin typeface="Raleway" pitchFamily="2" charset="77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3;p40">
            <a:extLst>
              <a:ext uri="{FF2B5EF4-FFF2-40B4-BE49-F238E27FC236}">
                <a16:creationId xmlns:a16="http://schemas.microsoft.com/office/drawing/2014/main" id="{D5542CE4-A652-264D-93EC-2B5E01A38715}"/>
              </a:ext>
            </a:extLst>
          </p:cNvPr>
          <p:cNvSpPr txBox="1"/>
          <p:nvPr/>
        </p:nvSpPr>
        <p:spPr>
          <a:xfrm rot="16200000">
            <a:off x="6862246" y="4568799"/>
            <a:ext cx="1603294" cy="433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Raleway" pitchFamily="2" charset="77"/>
                <a:ea typeface="Arial"/>
                <a:cs typeface="Arial"/>
                <a:sym typeface="Arial"/>
              </a:rPr>
              <a:t>Feature 2</a:t>
            </a:r>
            <a:endParaRPr sz="1266" dirty="0">
              <a:solidFill>
                <a:srgbClr val="374753"/>
              </a:solidFill>
              <a:latin typeface="Raleway" pitchFamily="2" charset="77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34;p40">
            <a:extLst>
              <a:ext uri="{FF2B5EF4-FFF2-40B4-BE49-F238E27FC236}">
                <a16:creationId xmlns:a16="http://schemas.microsoft.com/office/drawing/2014/main" id="{DD114BCE-1CDD-0A4A-998A-494328216B1C}"/>
              </a:ext>
            </a:extLst>
          </p:cNvPr>
          <p:cNvSpPr txBox="1"/>
          <p:nvPr/>
        </p:nvSpPr>
        <p:spPr>
          <a:xfrm>
            <a:off x="8494513" y="5999189"/>
            <a:ext cx="1377027" cy="4844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r>
              <a:rPr lang="en-US" sz="1266" dirty="0">
                <a:solidFill>
                  <a:srgbClr val="374753"/>
                </a:solidFill>
                <a:latin typeface="Raleway" pitchFamily="2" charset="77"/>
                <a:ea typeface="Arial"/>
                <a:cs typeface="Arial"/>
                <a:sym typeface="Arial"/>
              </a:rPr>
              <a:t>Feature 1</a:t>
            </a:r>
            <a:endParaRPr sz="1266" dirty="0">
              <a:latin typeface="Raleway" pitchFamily="2" charset="77"/>
            </a:endParaRPr>
          </a:p>
        </p:txBody>
      </p:sp>
      <p:sp>
        <p:nvSpPr>
          <p:cNvPr id="55" name="CasellaDiTesto 54">
            <a:extLst>
              <a:ext uri="{FF2B5EF4-FFF2-40B4-BE49-F238E27FC236}">
                <a16:creationId xmlns:a16="http://schemas.microsoft.com/office/drawing/2014/main" id="{08A486DA-57F3-6D43-8006-FBAD00EA36BA}"/>
              </a:ext>
            </a:extLst>
          </p:cNvPr>
          <p:cNvSpPr txBox="1"/>
          <p:nvPr/>
        </p:nvSpPr>
        <p:spPr>
          <a:xfrm>
            <a:off x="800051" y="1643911"/>
            <a:ext cx="103896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Il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clustering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è la forma più comune di apprendimento non supervisionato, in questo caso si raggruppano i dati nello spazio delle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, andando a imporre delle metriche basate sulla distanza (es. distanza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Eucliedea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) fra i dati all'interno dello spazio delle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; quindi date due immagini, il modello andrà  a definire la distanza fra queste due immagini in termini delle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che rappresentano le immagini stesse, (intensità media standard deviation dell'intensità, istogramma e così via)</a:t>
            </a:r>
            <a:endParaRPr lang="it-IT" dirty="0">
              <a:latin typeface="Raleway" pitchFamily="2" charset="77"/>
            </a:endParaRPr>
          </a:p>
        </p:txBody>
      </p:sp>
      <p:sp>
        <p:nvSpPr>
          <p:cNvPr id="56" name="CasellaDiTesto 55">
            <a:extLst>
              <a:ext uri="{FF2B5EF4-FFF2-40B4-BE49-F238E27FC236}">
                <a16:creationId xmlns:a16="http://schemas.microsoft.com/office/drawing/2014/main" id="{561AAD5B-5769-C842-9E00-DA4AA7A9617A}"/>
              </a:ext>
            </a:extLst>
          </p:cNvPr>
          <p:cNvSpPr txBox="1"/>
          <p:nvPr/>
        </p:nvSpPr>
        <p:spPr>
          <a:xfrm>
            <a:off x="4322268" y="4280563"/>
            <a:ext cx="298440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 err="1">
                <a:latin typeface="Raleway" pitchFamily="2" charset="77"/>
                <a:ea typeface="Calibri"/>
                <a:cs typeface="Calibri"/>
                <a:sym typeface="Calibri"/>
              </a:rPr>
              <a:t>Modelli</a:t>
            </a:r>
            <a:r>
              <a:rPr lang="en-US" sz="1600" dirty="0">
                <a:latin typeface="Raleway" pitchFamily="2" charset="77"/>
                <a:ea typeface="Calibri"/>
                <a:cs typeface="Calibri"/>
                <a:sym typeface="Calibri"/>
              </a:rPr>
              <a:t> di clustering </a:t>
            </a:r>
            <a:r>
              <a:rPr lang="en-US" sz="1600" dirty="0" err="1">
                <a:latin typeface="Raleway" pitchFamily="2" charset="77"/>
                <a:ea typeface="Calibri"/>
                <a:cs typeface="Calibri"/>
                <a:sym typeface="Calibri"/>
              </a:rPr>
              <a:t>nei</a:t>
            </a:r>
            <a:r>
              <a:rPr lang="en-US" sz="1600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sz="1600" dirty="0" err="1">
                <a:latin typeface="Raleway" pitchFamily="2" charset="77"/>
                <a:ea typeface="Calibri"/>
                <a:cs typeface="Calibri"/>
                <a:sym typeface="Calibri"/>
              </a:rPr>
              <a:t>dati</a:t>
            </a:r>
            <a:endParaRPr lang="en-US" sz="1600" dirty="0">
              <a:latin typeface="Raleway" pitchFamily="2" charset="77"/>
              <a:ea typeface="Arial"/>
              <a:cs typeface="Arial"/>
              <a:sym typeface="Arial"/>
            </a:endParaRPr>
          </a:p>
        </p:txBody>
      </p:sp>
      <p:sp>
        <p:nvSpPr>
          <p:cNvPr id="50" name="Titolo 1">
            <a:extLst>
              <a:ext uri="{FF2B5EF4-FFF2-40B4-BE49-F238E27FC236}">
                <a16:creationId xmlns:a16="http://schemas.microsoft.com/office/drawing/2014/main" id="{7B6887D0-C8F2-9940-B42C-71B766FED289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non Supervisionato</a:t>
            </a:r>
          </a:p>
        </p:txBody>
      </p:sp>
    </p:spTree>
    <p:extLst>
      <p:ext uri="{BB962C8B-B14F-4D97-AF65-F5344CB8AC3E}">
        <p14:creationId xmlns:p14="http://schemas.microsoft.com/office/powerpoint/2010/main" val="2494333064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asellaDiTesto 54">
            <a:extLst>
              <a:ext uri="{FF2B5EF4-FFF2-40B4-BE49-F238E27FC236}">
                <a16:creationId xmlns:a16="http://schemas.microsoft.com/office/drawing/2014/main" id="{08A486DA-57F3-6D43-8006-FBAD00EA36BA}"/>
              </a:ext>
            </a:extLst>
          </p:cNvPr>
          <p:cNvSpPr txBox="1"/>
          <p:nvPr/>
        </p:nvSpPr>
        <p:spPr>
          <a:xfrm>
            <a:off x="923261" y="2052194"/>
            <a:ext cx="9943549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b="1" dirty="0">
                <a:latin typeface="Raleway" pitchFamily="2" charset="77"/>
              </a:rPr>
              <a:t>Nell’Apprendimento Supervisionato il dato è associato ad un etichetta (Label). Di conseguenza, guido la macchina nell’apprendimento fornendo informazioni relative alla classe di appartenenza dell’immagine. </a:t>
            </a:r>
          </a:p>
          <a:p>
            <a:pPr algn="just"/>
            <a:endParaRPr lang="it-IT" b="1" dirty="0">
              <a:latin typeface="Raleway" pitchFamily="2" charset="77"/>
            </a:endParaRPr>
          </a:p>
          <a:p>
            <a:pPr algn="just"/>
            <a:r>
              <a:rPr lang="it-IT" b="1" dirty="0">
                <a:latin typeface="Raleway" pitchFamily="2" charset="77"/>
              </a:rPr>
              <a:t>SCOPO</a:t>
            </a:r>
            <a:r>
              <a:rPr lang="it-IT" dirty="0">
                <a:latin typeface="Raleway" pitchFamily="2" charset="77"/>
              </a:rPr>
              <a:t>: costruire un modello che faccia </a:t>
            </a:r>
            <a:r>
              <a:rPr lang="it-IT" b="1" dirty="0">
                <a:latin typeface="Raleway" pitchFamily="2" charset="77"/>
              </a:rPr>
              <a:t>previsioni</a:t>
            </a:r>
            <a:r>
              <a:rPr lang="it-IT" dirty="0">
                <a:latin typeface="Raleway" pitchFamily="2" charset="77"/>
              </a:rPr>
              <a:t> basate sull'evidenza in presenza di incertezza.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Un algoritmo di apprendimento supervisionato prende un insieme noto di dati di input e risposte note ai dati (output) e addestra un modello per generare previsioni ragionevoli per la risposta a nuovi dati.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L'apprendimento supervisionato utilizza tecniche di </a:t>
            </a:r>
            <a:r>
              <a:rPr lang="it-IT" b="1" dirty="0">
                <a:latin typeface="Raleway" pitchFamily="2" charset="77"/>
              </a:rPr>
              <a:t>classificazione</a:t>
            </a:r>
            <a:r>
              <a:rPr lang="it-IT" dirty="0">
                <a:latin typeface="Raleway" pitchFamily="2" charset="77"/>
              </a:rPr>
              <a:t> e </a:t>
            </a:r>
            <a:r>
              <a:rPr lang="it-IT" b="1" dirty="0">
                <a:latin typeface="Raleway" pitchFamily="2" charset="77"/>
              </a:rPr>
              <a:t>regressione</a:t>
            </a:r>
            <a:r>
              <a:rPr lang="it-IT" dirty="0">
                <a:latin typeface="Raleway" pitchFamily="2" charset="77"/>
              </a:rPr>
              <a:t> per sviluppare modelli predittivi.</a:t>
            </a: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2001B7EA-0E80-1840-A1BB-BD7844BBB55D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Supervisionato</a:t>
            </a:r>
          </a:p>
        </p:txBody>
      </p:sp>
    </p:spTree>
    <p:extLst>
      <p:ext uri="{BB962C8B-B14F-4D97-AF65-F5344CB8AC3E}">
        <p14:creationId xmlns:p14="http://schemas.microsoft.com/office/powerpoint/2010/main" val="1981184792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3530FA58-C679-394B-B752-ACB14C20B8CA}"/>
              </a:ext>
            </a:extLst>
          </p:cNvPr>
          <p:cNvSpPr txBox="1"/>
          <p:nvPr/>
        </p:nvSpPr>
        <p:spPr>
          <a:xfrm>
            <a:off x="744279" y="1720840"/>
            <a:ext cx="1107912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Nel caso dell'apprendimento supervisionato lo scopo non è quello di  raggruppare i dati ma quello di definire una risposta di uscita per dati di ingresso. </a:t>
            </a:r>
          </a:p>
          <a:p>
            <a:pPr algn="just"/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Esempio: Voglio sapere se l'immagine rappresenta un cane un gatto, oppure se l'immagine rappresenta un bicchiere con 10 o 100 millilitri di acqua. In questo caso, i  Come dicono le parole stesse classificazione vuol dire che io ho a che fare con delle classi quindi i modelli di classificazione classificano i dati di input in categorie; anche in questo caso ricordiamoci che i dati di input sono le nostre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quindi il vettore di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per tutte le immagini di training.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Nel caso invece delle tecniche di regressione indi non andiamo a classificare in categorie, ma andiamo a predire risposte di tipo continuo come ad esempio i cambi della temperatura oppure le fluttuazioni nella richiesta di energia. </a:t>
            </a:r>
          </a:p>
        </p:txBody>
      </p:sp>
    </p:spTree>
    <p:extLst>
      <p:ext uri="{BB962C8B-B14F-4D97-AF65-F5344CB8AC3E}">
        <p14:creationId xmlns:p14="http://schemas.microsoft.com/office/powerpoint/2010/main" val="3278307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o 15">
            <a:extLst>
              <a:ext uri="{FF2B5EF4-FFF2-40B4-BE49-F238E27FC236}">
                <a16:creationId xmlns:a16="http://schemas.microsoft.com/office/drawing/2014/main" id="{858D7EAC-6D37-6D4D-81D8-14C220F51FC3}"/>
              </a:ext>
            </a:extLst>
          </p:cNvPr>
          <p:cNvGrpSpPr/>
          <p:nvPr/>
        </p:nvGrpSpPr>
        <p:grpSpPr>
          <a:xfrm>
            <a:off x="727881" y="1281025"/>
            <a:ext cx="10736237" cy="4969652"/>
            <a:chOff x="727881" y="1103602"/>
            <a:chExt cx="10736237" cy="4969652"/>
          </a:xfrm>
        </p:grpSpPr>
        <p:grpSp>
          <p:nvGrpSpPr>
            <p:cNvPr id="11" name="Gruppo 10">
              <a:extLst>
                <a:ext uri="{FF2B5EF4-FFF2-40B4-BE49-F238E27FC236}">
                  <a16:creationId xmlns:a16="http://schemas.microsoft.com/office/drawing/2014/main" id="{40A03C93-D00F-554E-827E-C072D9F4396E}"/>
                </a:ext>
              </a:extLst>
            </p:cNvPr>
            <p:cNvGrpSpPr/>
            <p:nvPr/>
          </p:nvGrpSpPr>
          <p:grpSpPr>
            <a:xfrm>
              <a:off x="727881" y="1103602"/>
              <a:ext cx="10736237" cy="4969652"/>
              <a:chOff x="441279" y="912529"/>
              <a:chExt cx="11568751" cy="5542862"/>
            </a:xfrm>
          </p:grpSpPr>
          <p:sp>
            <p:nvSpPr>
              <p:cNvPr id="10" name="Rettangolo con angoli arrotondati 9">
                <a:extLst>
                  <a:ext uri="{FF2B5EF4-FFF2-40B4-BE49-F238E27FC236}">
                    <a16:creationId xmlns:a16="http://schemas.microsoft.com/office/drawing/2014/main" id="{8F6C7BBD-39C6-1F41-B301-D7045D9FE6B6}"/>
                  </a:ext>
                </a:extLst>
              </p:cNvPr>
              <p:cNvSpPr/>
              <p:nvPr/>
            </p:nvSpPr>
            <p:spPr>
              <a:xfrm>
                <a:off x="441279" y="912529"/>
                <a:ext cx="11568751" cy="5542862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600"/>
              </a:p>
            </p:txBody>
          </p:sp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354A74A4-4410-DC4D-AC0A-BF601665C109}"/>
                  </a:ext>
                </a:extLst>
              </p:cNvPr>
              <p:cNvSpPr txBox="1"/>
              <p:nvPr/>
            </p:nvSpPr>
            <p:spPr>
              <a:xfrm>
                <a:off x="805218" y="1160060"/>
                <a:ext cx="10786281" cy="9268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ARTIFICIAL INTELLIGENCE </a:t>
                </a:r>
              </a:p>
              <a:p>
                <a:pPr algn="just"/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AI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the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broadest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term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,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applying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to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any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technique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that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enables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computers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to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mimic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human intelligence,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using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logic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,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if-then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rules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,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decision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tree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and machine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learning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including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deep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learning</a:t>
                </a:r>
                <a:endParaRPr lang="it-IT" sz="1600" dirty="0">
                  <a:latin typeface="Futura Medium" panose="020B0602020204020303" pitchFamily="34" charset="-79"/>
                  <a:cs typeface="Futura Medium" panose="020B0602020204020303" pitchFamily="34" charset="-79"/>
                </a:endParaRPr>
              </a:p>
            </p:txBody>
          </p:sp>
          <p:sp>
            <p:nvSpPr>
              <p:cNvPr id="8" name="Rettangolo con angoli arrotondati 7">
                <a:extLst>
                  <a:ext uri="{FF2B5EF4-FFF2-40B4-BE49-F238E27FC236}">
                    <a16:creationId xmlns:a16="http://schemas.microsoft.com/office/drawing/2014/main" id="{5EB460D2-597F-1045-9F1B-E1B518F02465}"/>
                  </a:ext>
                </a:extLst>
              </p:cNvPr>
              <p:cNvSpPr/>
              <p:nvPr/>
            </p:nvSpPr>
            <p:spPr>
              <a:xfrm>
                <a:off x="1978924" y="2483893"/>
                <a:ext cx="9771797" cy="3766778"/>
              </a:xfrm>
              <a:prstGeom prst="round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600"/>
              </a:p>
            </p:txBody>
          </p:sp>
          <p:sp>
            <p:nvSpPr>
              <p:cNvPr id="13" name="Rettangolo con angoli arrotondati 12">
                <a:extLst>
                  <a:ext uri="{FF2B5EF4-FFF2-40B4-BE49-F238E27FC236}">
                    <a16:creationId xmlns:a16="http://schemas.microsoft.com/office/drawing/2014/main" id="{A13F7F94-4538-A549-BE98-4A081F4FD8D3}"/>
                  </a:ext>
                </a:extLst>
              </p:cNvPr>
              <p:cNvSpPr/>
              <p:nvPr/>
            </p:nvSpPr>
            <p:spPr>
              <a:xfrm>
                <a:off x="5080630" y="3833902"/>
                <a:ext cx="6292882" cy="2111569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 sz="1600"/>
              </a:p>
            </p:txBody>
          </p:sp>
          <p:sp>
            <p:nvSpPr>
              <p:cNvPr id="9" name="Rettangolo 8">
                <a:extLst>
                  <a:ext uri="{FF2B5EF4-FFF2-40B4-BE49-F238E27FC236}">
                    <a16:creationId xmlns:a16="http://schemas.microsoft.com/office/drawing/2014/main" id="{E19847FD-49CD-294A-AE1E-AE118488EBBF}"/>
                  </a:ext>
                </a:extLst>
              </p:cNvPr>
              <p:cNvSpPr/>
              <p:nvPr/>
            </p:nvSpPr>
            <p:spPr>
              <a:xfrm>
                <a:off x="2210937" y="2690336"/>
                <a:ext cx="9244463" cy="9268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MACHINE LEARNING</a:t>
                </a:r>
              </a:p>
              <a:p>
                <a:pPr algn="just"/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The subset of AI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that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include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obstruse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(*)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statistical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techniques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that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enable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machines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to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improve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at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tasks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with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experience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. The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category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includes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deep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i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learning</a:t>
                </a:r>
                <a:r>
                  <a:rPr lang="it-IT" sz="1600" i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. </a:t>
                </a:r>
              </a:p>
            </p:txBody>
          </p:sp>
          <p:sp>
            <p:nvSpPr>
              <p:cNvPr id="14" name="Rettangolo 13">
                <a:extLst>
                  <a:ext uri="{FF2B5EF4-FFF2-40B4-BE49-F238E27FC236}">
                    <a16:creationId xmlns:a16="http://schemas.microsoft.com/office/drawing/2014/main" id="{6119BD85-3F4B-524F-9E84-3621A74979D4}"/>
                  </a:ext>
                </a:extLst>
              </p:cNvPr>
              <p:cNvSpPr/>
              <p:nvPr/>
            </p:nvSpPr>
            <p:spPr>
              <a:xfrm>
                <a:off x="5162518" y="4074837"/>
                <a:ext cx="6124182" cy="14760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DEEP LEARNING</a:t>
                </a:r>
              </a:p>
              <a:p>
                <a:pPr algn="just"/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The subset of machine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learning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composed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of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algorithms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that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permit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software to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train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itself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to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perfrom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tasks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,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like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speech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and image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recognition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, by </a:t>
                </a:r>
                <a:r>
                  <a:rPr lang="it-IT" sz="1600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exposing</a:t>
                </a:r>
                <a:r>
                  <a:rPr lang="it-IT" sz="1600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b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multilayered</a:t>
                </a:r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b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neural</a:t>
                </a:r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network to </a:t>
                </a:r>
                <a:r>
                  <a:rPr lang="it-IT" sz="1600" b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vast</a:t>
                </a:r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</a:t>
                </a:r>
                <a:r>
                  <a:rPr lang="it-IT" sz="1600" b="1" dirty="0" err="1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amounts</a:t>
                </a:r>
                <a:r>
                  <a:rPr lang="it-IT" sz="1600" b="1" dirty="0">
                    <a:latin typeface="FUTURA MEDIUM" panose="020B0602020204020303" pitchFamily="34" charset="-79"/>
                    <a:cs typeface="FUTURA MEDIUM" panose="020B0602020204020303" pitchFamily="34" charset="-79"/>
                  </a:rPr>
                  <a:t> of data.</a:t>
                </a:r>
              </a:p>
            </p:txBody>
          </p:sp>
        </p:grp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5F65BBAE-DDA2-2244-925D-BA64AB738CE7}"/>
                </a:ext>
              </a:extLst>
            </p:cNvPr>
            <p:cNvSpPr/>
            <p:nvPr/>
          </p:nvSpPr>
          <p:spPr>
            <a:xfrm>
              <a:off x="2488472" y="5487706"/>
              <a:ext cx="146065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it-IT" i="1" dirty="0">
                  <a:latin typeface="Futura Medium" panose="020B0602020204020303" pitchFamily="34" charset="-79"/>
                  <a:cs typeface="Futura Medium" panose="020B0602020204020303" pitchFamily="34" charset="-79"/>
                </a:rPr>
                <a:t>* I </a:t>
              </a:r>
              <a:r>
                <a:rPr lang="it-IT" i="1" dirty="0" err="1">
                  <a:latin typeface="Futura Medium" panose="020B0602020204020303" pitchFamily="34" charset="-79"/>
                  <a:cs typeface="Futura Medium" panose="020B0602020204020303" pitchFamily="34" charset="-79"/>
                </a:rPr>
                <a:t>disagree</a:t>
              </a:r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17879487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49E6E9EE-5384-864C-85A6-7C258D2AC13A}"/>
              </a:ext>
            </a:extLst>
          </p:cNvPr>
          <p:cNvSpPr txBox="1"/>
          <p:nvPr/>
        </p:nvSpPr>
        <p:spPr>
          <a:xfrm>
            <a:off x="993911" y="1931074"/>
            <a:ext cx="443947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Raleway" pitchFamily="2" charset="77"/>
              </a:rPr>
              <a:t>Le tecniche di </a:t>
            </a:r>
            <a:r>
              <a:rPr lang="it-IT" b="1" i="1" dirty="0">
                <a:solidFill>
                  <a:srgbClr val="007BB6"/>
                </a:solidFill>
                <a:latin typeface="Raleway" pitchFamily="2" charset="77"/>
              </a:rPr>
              <a:t>classificazione</a:t>
            </a:r>
            <a:r>
              <a:rPr lang="it-IT" dirty="0">
                <a:latin typeface="Raleway" pitchFamily="2" charset="77"/>
              </a:rPr>
              <a:t> prevedono risposte discrete, ad esempio se un'e-mail è autentica o spam, o se un tumore è canceroso o benigno. I modelli di classificazione classificano i dati in ingresso in categorie. Le applicazioni tipiche includono l'</a:t>
            </a:r>
            <a:r>
              <a:rPr lang="it-IT" dirty="0" err="1">
                <a:latin typeface="Raleway" pitchFamily="2" charset="77"/>
              </a:rPr>
              <a:t>imaging</a:t>
            </a:r>
            <a:r>
              <a:rPr lang="it-IT" dirty="0">
                <a:latin typeface="Raleway" pitchFamily="2" charset="77"/>
              </a:rPr>
              <a:t> medico, il riconoscimento vocale e il credit </a:t>
            </a:r>
            <a:r>
              <a:rPr lang="it-IT" dirty="0" err="1">
                <a:latin typeface="Raleway" pitchFamily="2" charset="77"/>
              </a:rPr>
              <a:t>scoring</a:t>
            </a:r>
            <a:r>
              <a:rPr lang="it-IT" dirty="0">
                <a:latin typeface="Raleway" pitchFamily="2" charset="77"/>
              </a:rPr>
              <a:t>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4EADADB-C503-E745-89CA-73E4D5017CDC}"/>
              </a:ext>
            </a:extLst>
          </p:cNvPr>
          <p:cNvSpPr txBox="1"/>
          <p:nvPr/>
        </p:nvSpPr>
        <p:spPr>
          <a:xfrm>
            <a:off x="6599582" y="2002507"/>
            <a:ext cx="377687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Raleway" pitchFamily="2" charset="77"/>
              </a:rPr>
              <a:t>Le tecniche di </a:t>
            </a:r>
            <a:r>
              <a:rPr lang="it-IT" b="1" i="1" dirty="0">
                <a:solidFill>
                  <a:srgbClr val="007BB6"/>
                </a:solidFill>
                <a:latin typeface="Raleway" pitchFamily="2" charset="77"/>
              </a:rPr>
              <a:t>regressione</a:t>
            </a:r>
            <a:r>
              <a:rPr lang="it-IT" dirty="0">
                <a:latin typeface="Raleway" pitchFamily="2" charset="77"/>
              </a:rPr>
              <a:t> prevedono risposte </a:t>
            </a:r>
            <a:r>
              <a:rPr lang="it-IT" b="1" dirty="0">
                <a:latin typeface="Raleway" pitchFamily="2" charset="77"/>
              </a:rPr>
              <a:t>continue</a:t>
            </a:r>
            <a:r>
              <a:rPr lang="it-IT" dirty="0">
                <a:latin typeface="Raleway" pitchFamily="2" charset="77"/>
              </a:rPr>
              <a:t>, ad esempio variazioni di temperatura o fluttuazioni della domanda di energia. Le applicazioni tipiche includono la previsione del carico elettrico e il trading algoritmico.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CDE88C3-8C2B-C14A-BA4F-7ACBEF5580E2}"/>
              </a:ext>
            </a:extLst>
          </p:cNvPr>
          <p:cNvSpPr/>
          <p:nvPr/>
        </p:nvSpPr>
        <p:spPr>
          <a:xfrm>
            <a:off x="838200" y="1846597"/>
            <a:ext cx="4992757" cy="3161338"/>
          </a:xfrm>
          <a:prstGeom prst="rect">
            <a:avLst/>
          </a:prstGeom>
          <a:noFill/>
          <a:ln w="28575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</a:t>
            </a: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68E919E-9BC0-1A41-9668-A3D3F3F33C38}"/>
              </a:ext>
            </a:extLst>
          </p:cNvPr>
          <p:cNvSpPr/>
          <p:nvPr/>
        </p:nvSpPr>
        <p:spPr>
          <a:xfrm>
            <a:off x="6361045" y="1846598"/>
            <a:ext cx="4373216" cy="3161338"/>
          </a:xfrm>
          <a:prstGeom prst="rect">
            <a:avLst/>
          </a:prstGeom>
          <a:noFill/>
          <a:ln w="28575">
            <a:solidFill>
              <a:srgbClr val="007B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V</a:t>
            </a: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3AD807F7-7241-2748-BEA7-430C1A453E23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Apprendimento Supervisionato</a:t>
            </a:r>
          </a:p>
        </p:txBody>
      </p:sp>
    </p:spTree>
    <p:extLst>
      <p:ext uri="{BB962C8B-B14F-4D97-AF65-F5344CB8AC3E}">
        <p14:creationId xmlns:p14="http://schemas.microsoft.com/office/powerpoint/2010/main" val="2528197978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353DEFA8-B2AD-A44B-AE7A-7894343EEA87}"/>
              </a:ext>
            </a:extLst>
          </p:cNvPr>
          <p:cNvSpPr txBox="1"/>
          <p:nvPr/>
        </p:nvSpPr>
        <p:spPr>
          <a:xfrm>
            <a:off x="774682" y="1690688"/>
            <a:ext cx="1087397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latin typeface="Raleway" pitchFamily="2" charset="77"/>
              </a:rPr>
              <a:t>Il Workflow di Machine Learning inizia con tre domande: </a:t>
            </a:r>
          </a:p>
          <a:p>
            <a:endParaRPr lang="it-IT" dirty="0">
              <a:latin typeface="Raleway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Con che tipo di dati si sta lavorando?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Quali intuizioni si vogliono ottenere da questi dati?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Come e dove verranno applicate queste intuizioni? </a:t>
            </a:r>
          </a:p>
          <a:p>
            <a:endParaRPr lang="it-IT" dirty="0">
              <a:latin typeface="Raleway" pitchFamily="2" charset="77"/>
            </a:endParaRPr>
          </a:p>
          <a:p>
            <a:pPr algn="just"/>
            <a:r>
              <a:rPr lang="it-IT" dirty="0">
                <a:latin typeface="Raleway" pitchFamily="2" charset="77"/>
              </a:rPr>
              <a:t>Le risposte a queste domande aiutano a decidere se utilizzare l'apprendimento supervisionato o non supervisionato.</a:t>
            </a:r>
          </a:p>
          <a:p>
            <a:pPr algn="just"/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Quindi, sulla base di queste informazioni possiamo capire come scegliere il nostro algoritmo. </a:t>
            </a:r>
          </a:p>
          <a:p>
            <a:pPr algn="just"/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La scelta dipende dalla tipologia di dati con cui stiamo lavorando, se sono categorici o numerici, e dalle informazioni che abbiamo a disposizione su quei dati.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Nel caso in cui abbiamo a disposizione un valore vero e quindi possiamo allenare il nostro modello, utilizziamo degli approcci supervisionati altrimenti utilizziamo degli approcci non supervisionati. Inoltre, se abbiamo a che fare con dati categorici ci occuperemo di classificazioni e con dati numerici ci occuperemo invece di regressione</a:t>
            </a:r>
            <a:r>
              <a:rPr lang="it-IT" dirty="0">
                <a:effectLst/>
                <a:latin typeface="Raleway" pitchFamily="2" charset="77"/>
              </a:rPr>
              <a:t> </a:t>
            </a:r>
            <a:endParaRPr lang="it-IT" dirty="0">
              <a:latin typeface="Raleway" pitchFamily="2" charset="77"/>
            </a:endParaRPr>
          </a:p>
        </p:txBody>
      </p:sp>
      <p:sp>
        <p:nvSpPr>
          <p:cNvPr id="8" name="Titolo 1">
            <a:extLst>
              <a:ext uri="{FF2B5EF4-FFF2-40B4-BE49-F238E27FC236}">
                <a16:creationId xmlns:a16="http://schemas.microsoft.com/office/drawing/2014/main" id="{9CFAC665-7DA0-F048-9E68-9C7F5E230899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Come scegliere la tipologia di apprendimento corretta?</a:t>
            </a:r>
          </a:p>
        </p:txBody>
      </p:sp>
    </p:spTree>
    <p:extLst>
      <p:ext uri="{BB962C8B-B14F-4D97-AF65-F5344CB8AC3E}">
        <p14:creationId xmlns:p14="http://schemas.microsoft.com/office/powerpoint/2010/main" val="2005599486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65D78BF-AC7F-1248-9ECC-4CEEE335C07C}"/>
              </a:ext>
            </a:extLst>
          </p:cNvPr>
          <p:cNvSpPr txBox="1"/>
          <p:nvPr/>
        </p:nvSpPr>
        <p:spPr>
          <a:xfrm>
            <a:off x="2332381" y="1973712"/>
            <a:ext cx="902141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Raleway" pitchFamily="2" charset="77"/>
              </a:rPr>
              <a:t>Scegliere l’ </a:t>
            </a:r>
            <a:r>
              <a:rPr lang="it-IT" b="1" i="1" dirty="0">
                <a:solidFill>
                  <a:srgbClr val="007BB6"/>
                </a:solidFill>
                <a:latin typeface="Raleway" pitchFamily="2" charset="77"/>
              </a:rPr>
              <a:t>apprendimento supervisionato</a:t>
            </a:r>
            <a:r>
              <a:rPr lang="it-IT" dirty="0">
                <a:latin typeface="Raleway" pitchFamily="2" charset="77"/>
              </a:rPr>
              <a:t> per addestrare un modello per fare una previsione (ad esempio, il valore futuro di una variabile continua, come la temperatura o il prezzo di un'azione) o una classificazione (ad esempio, identificare le auto da un video della webcam).    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1AC5E04-51A0-114F-B704-FE1341E4AE97}"/>
              </a:ext>
            </a:extLst>
          </p:cNvPr>
          <p:cNvSpPr txBox="1"/>
          <p:nvPr/>
        </p:nvSpPr>
        <p:spPr>
          <a:xfrm>
            <a:off x="2332381" y="3624675"/>
            <a:ext cx="902141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Raleway" pitchFamily="2" charset="77"/>
              </a:rPr>
              <a:t>Scegliete l’ </a:t>
            </a:r>
            <a:r>
              <a:rPr lang="it-IT" b="1" i="1" dirty="0">
                <a:solidFill>
                  <a:srgbClr val="007BB6"/>
                </a:solidFill>
                <a:latin typeface="Raleway" pitchFamily="2" charset="77"/>
              </a:rPr>
              <a:t>apprendimento non supervisionato</a:t>
            </a:r>
            <a:r>
              <a:rPr lang="it-IT" dirty="0">
                <a:latin typeface="Raleway" pitchFamily="2" charset="77"/>
              </a:rPr>
              <a:t> se si ha bisogno di esplorare i dati e di usare un modello per trovare una buona rappresentazione interna,   come la suddivisione dei dati in cluster. Quando è molto difficile avere un’etichetta del dato </a:t>
            </a:r>
          </a:p>
        </p:txBody>
      </p:sp>
      <p:sp>
        <p:nvSpPr>
          <p:cNvPr id="11" name="Google Shape;528;p40">
            <a:extLst>
              <a:ext uri="{FF2B5EF4-FFF2-40B4-BE49-F238E27FC236}">
                <a16:creationId xmlns:a16="http://schemas.microsoft.com/office/drawing/2014/main" id="{1BCA6C4E-52DE-DA4C-BAAF-ABA85AB3D0B9}"/>
              </a:ext>
            </a:extLst>
          </p:cNvPr>
          <p:cNvSpPr/>
          <p:nvPr/>
        </p:nvSpPr>
        <p:spPr>
          <a:xfrm>
            <a:off x="781678" y="2244486"/>
            <a:ext cx="1378672" cy="41920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28;p40">
            <a:extLst>
              <a:ext uri="{FF2B5EF4-FFF2-40B4-BE49-F238E27FC236}">
                <a16:creationId xmlns:a16="http://schemas.microsoft.com/office/drawing/2014/main" id="{D3CF281A-AC84-6F47-B528-A1C7EC9ED778}"/>
              </a:ext>
            </a:extLst>
          </p:cNvPr>
          <p:cNvSpPr/>
          <p:nvPr/>
        </p:nvSpPr>
        <p:spPr>
          <a:xfrm>
            <a:off x="838199" y="3876739"/>
            <a:ext cx="1378672" cy="419201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266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Titolo 1">
            <a:extLst>
              <a:ext uri="{FF2B5EF4-FFF2-40B4-BE49-F238E27FC236}">
                <a16:creationId xmlns:a16="http://schemas.microsoft.com/office/drawing/2014/main" id="{D6A38808-3470-514A-8F68-78B194365C67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Come scegliere la tipologia di apprendimento corretta?</a:t>
            </a:r>
          </a:p>
        </p:txBody>
      </p:sp>
    </p:spTree>
    <p:extLst>
      <p:ext uri="{BB962C8B-B14F-4D97-AF65-F5344CB8AC3E}">
        <p14:creationId xmlns:p14="http://schemas.microsoft.com/office/powerpoint/2010/main" val="1819170949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660;p50">
            <a:extLst>
              <a:ext uri="{FF2B5EF4-FFF2-40B4-BE49-F238E27FC236}">
                <a16:creationId xmlns:a16="http://schemas.microsoft.com/office/drawing/2014/main" id="{2119D3A9-5933-8F40-AB88-B0655FAC59DC}"/>
              </a:ext>
            </a:extLst>
          </p:cNvPr>
          <p:cNvSpPr/>
          <p:nvPr/>
        </p:nvSpPr>
        <p:spPr>
          <a:xfrm>
            <a:off x="838200" y="1975154"/>
            <a:ext cx="2825084" cy="1318209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sz="2000" dirty="0">
                <a:latin typeface="Times" pitchFamily="2" charset="0"/>
                <a:ea typeface="Arial"/>
                <a:cs typeface="Arial"/>
                <a:sym typeface="Arial"/>
              </a:rPr>
              <a:t>1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. Accesso ai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dati</a:t>
            </a:r>
            <a:endParaRPr dirty="0">
              <a:latin typeface="Raleway" pitchFamily="2" charset="77"/>
            </a:endParaRPr>
          </a:p>
        </p:txBody>
      </p:sp>
      <p:sp>
        <p:nvSpPr>
          <p:cNvPr id="20" name="Google Shape;661;p50">
            <a:extLst>
              <a:ext uri="{FF2B5EF4-FFF2-40B4-BE49-F238E27FC236}">
                <a16:creationId xmlns:a16="http://schemas.microsoft.com/office/drawing/2014/main" id="{C9C4F81C-1D14-974A-A0D9-E3778C423BC3}"/>
              </a:ext>
            </a:extLst>
          </p:cNvPr>
          <p:cNvSpPr/>
          <p:nvPr/>
        </p:nvSpPr>
        <p:spPr>
          <a:xfrm>
            <a:off x="4333377" y="1975153"/>
            <a:ext cx="2905220" cy="1318209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2.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Preprocessare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i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dati</a:t>
            </a:r>
            <a:endParaRPr dirty="0">
              <a:latin typeface="Raleway" pitchFamily="2" charset="77"/>
            </a:endParaRPr>
          </a:p>
        </p:txBody>
      </p:sp>
      <p:sp>
        <p:nvSpPr>
          <p:cNvPr id="21" name="Google Shape;662;p50">
            <a:extLst>
              <a:ext uri="{FF2B5EF4-FFF2-40B4-BE49-F238E27FC236}">
                <a16:creationId xmlns:a16="http://schemas.microsoft.com/office/drawing/2014/main" id="{6B42B322-92C5-774A-BD59-6133A8644C92}"/>
              </a:ext>
            </a:extLst>
          </p:cNvPr>
          <p:cNvSpPr/>
          <p:nvPr/>
        </p:nvSpPr>
        <p:spPr>
          <a:xfrm>
            <a:off x="8048077" y="1975153"/>
            <a:ext cx="3286455" cy="1358121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3.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Derivare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le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caratteristiche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utilizzando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i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dati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pre-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elaborati</a:t>
            </a:r>
            <a:endParaRPr dirty="0">
              <a:latin typeface="Raleway" pitchFamily="2" charset="77"/>
            </a:endParaRPr>
          </a:p>
        </p:txBody>
      </p:sp>
      <p:sp>
        <p:nvSpPr>
          <p:cNvPr id="23" name="Google Shape;664;p50">
            <a:extLst>
              <a:ext uri="{FF2B5EF4-FFF2-40B4-BE49-F238E27FC236}">
                <a16:creationId xmlns:a16="http://schemas.microsoft.com/office/drawing/2014/main" id="{74B9615A-1184-E642-8C1E-264EF8A15071}"/>
              </a:ext>
            </a:extLst>
          </p:cNvPr>
          <p:cNvSpPr/>
          <p:nvPr/>
        </p:nvSpPr>
        <p:spPr>
          <a:xfrm>
            <a:off x="4328423" y="3913984"/>
            <a:ext cx="2915128" cy="1539302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5.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Iterazione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per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trovare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il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modello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migliore</a:t>
            </a:r>
            <a:endParaRPr dirty="0">
              <a:latin typeface="Raleway" pitchFamily="2" charset="77"/>
            </a:endParaRPr>
          </a:p>
        </p:txBody>
      </p:sp>
      <p:sp>
        <p:nvSpPr>
          <p:cNvPr id="24" name="Google Shape;665;p50">
            <a:extLst>
              <a:ext uri="{FF2B5EF4-FFF2-40B4-BE49-F238E27FC236}">
                <a16:creationId xmlns:a16="http://schemas.microsoft.com/office/drawing/2014/main" id="{5799742C-2699-874B-88B6-CDD9E889AAF6}"/>
              </a:ext>
            </a:extLst>
          </p:cNvPr>
          <p:cNvSpPr/>
          <p:nvPr/>
        </p:nvSpPr>
        <p:spPr>
          <a:xfrm>
            <a:off x="7997461" y="3913984"/>
            <a:ext cx="3356339" cy="1539301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6.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Integrare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il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modello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meglio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addestrato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in un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sistema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di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produzione</a:t>
            </a:r>
            <a:endParaRPr dirty="0">
              <a:latin typeface="Raleway" pitchFamily="2" charset="77"/>
            </a:endParaRPr>
          </a:p>
        </p:txBody>
      </p:sp>
      <p:sp>
        <p:nvSpPr>
          <p:cNvPr id="27" name="Google Shape;668;p50">
            <a:extLst>
              <a:ext uri="{FF2B5EF4-FFF2-40B4-BE49-F238E27FC236}">
                <a16:creationId xmlns:a16="http://schemas.microsoft.com/office/drawing/2014/main" id="{BE80B02E-CD98-BA4F-8381-9AD41581798A}"/>
              </a:ext>
            </a:extLst>
          </p:cNvPr>
          <p:cNvSpPr/>
          <p:nvPr/>
        </p:nvSpPr>
        <p:spPr>
          <a:xfrm rot="16200000">
            <a:off x="3778610" y="2368904"/>
            <a:ext cx="439440" cy="53070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125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28" name="Google Shape;669;p50">
            <a:extLst>
              <a:ext uri="{FF2B5EF4-FFF2-40B4-BE49-F238E27FC236}">
                <a16:creationId xmlns:a16="http://schemas.microsoft.com/office/drawing/2014/main" id="{7680ACB9-10BF-924B-B7CF-9AEDE047A92F}"/>
              </a:ext>
            </a:extLst>
          </p:cNvPr>
          <p:cNvSpPr/>
          <p:nvPr/>
        </p:nvSpPr>
        <p:spPr>
          <a:xfrm rot="16200000">
            <a:off x="7423617" y="2361055"/>
            <a:ext cx="439440" cy="53070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125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3" name="Google Shape;667;p50">
            <a:extLst>
              <a:ext uri="{FF2B5EF4-FFF2-40B4-BE49-F238E27FC236}">
                <a16:creationId xmlns:a16="http://schemas.microsoft.com/office/drawing/2014/main" id="{5D25E24B-A9AB-5B4C-ABB5-841E417CE7DC}"/>
              </a:ext>
            </a:extLst>
          </p:cNvPr>
          <p:cNvSpPr/>
          <p:nvPr/>
        </p:nvSpPr>
        <p:spPr>
          <a:xfrm rot="16200000">
            <a:off x="3774474" y="4447497"/>
            <a:ext cx="439440" cy="53070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125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5" name="Google Shape;660;p50">
            <a:extLst>
              <a:ext uri="{FF2B5EF4-FFF2-40B4-BE49-F238E27FC236}">
                <a16:creationId xmlns:a16="http://schemas.microsoft.com/office/drawing/2014/main" id="{A8141AE2-649F-AA4F-9899-2696FDB5BCAB}"/>
              </a:ext>
            </a:extLst>
          </p:cNvPr>
          <p:cNvSpPr/>
          <p:nvPr/>
        </p:nvSpPr>
        <p:spPr>
          <a:xfrm>
            <a:off x="838200" y="3959878"/>
            <a:ext cx="2825084" cy="1539303"/>
          </a:xfrm>
          <a:prstGeom prst="roundRect">
            <a:avLst>
              <a:gd name="adj" fmla="val 16667"/>
            </a:avLst>
          </a:prstGeom>
          <a:noFill/>
          <a:ln w="25400" cap="flat" cmpd="sng">
            <a:solidFill>
              <a:srgbClr val="007B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4.Formare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i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modelli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utilizzando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le </a:t>
            </a:r>
            <a:r>
              <a:rPr lang="en-US" dirty="0" err="1">
                <a:latin typeface="Raleway" pitchFamily="2" charset="77"/>
                <a:ea typeface="Arial"/>
                <a:cs typeface="Arial"/>
                <a:sym typeface="Arial"/>
              </a:rPr>
              <a:t>caratteristiche</a:t>
            </a:r>
            <a:r>
              <a:rPr lang="en-US" dirty="0">
                <a:latin typeface="Raleway" pitchFamily="2" charset="77"/>
                <a:ea typeface="Arial"/>
                <a:cs typeface="Arial"/>
                <a:sym typeface="Arial"/>
              </a:rPr>
              <a:t> derivate al punto 3</a:t>
            </a:r>
            <a:endParaRPr dirty="0">
              <a:latin typeface="Raleway" pitchFamily="2" charset="77"/>
            </a:endParaRPr>
          </a:p>
        </p:txBody>
      </p:sp>
      <p:sp>
        <p:nvSpPr>
          <p:cNvPr id="36" name="Google Shape;669;p50">
            <a:extLst>
              <a:ext uri="{FF2B5EF4-FFF2-40B4-BE49-F238E27FC236}">
                <a16:creationId xmlns:a16="http://schemas.microsoft.com/office/drawing/2014/main" id="{455DBA96-1E99-BC4C-9C82-243BE9FC14C8}"/>
              </a:ext>
            </a:extLst>
          </p:cNvPr>
          <p:cNvSpPr/>
          <p:nvPr/>
        </p:nvSpPr>
        <p:spPr>
          <a:xfrm rot="16200000">
            <a:off x="7356400" y="4326703"/>
            <a:ext cx="439440" cy="53070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007BB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spcFirstLastPara="1" wrap="square" lIns="64283" tIns="32133" rIns="64283" bIns="32133" anchor="ctr" anchorCtr="0">
            <a:noAutofit/>
          </a:bodyPr>
          <a:lstStyle/>
          <a:p>
            <a:pPr algn="ctr"/>
            <a:endParaRPr sz="1125" dirty="0">
              <a:solidFill>
                <a:schemeClr val="lt1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CB2CFFA3-8041-584F-BA51-08A8C23BAA2E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Workflow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66754480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0A4DEC17-C9B8-0B42-BD95-35F45CE7AA17}"/>
              </a:ext>
            </a:extLst>
          </p:cNvPr>
          <p:cNvSpPr txBox="1"/>
          <p:nvPr/>
        </p:nvSpPr>
        <p:spPr>
          <a:xfrm>
            <a:off x="3019647" y="257307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222F8B-34BC-8D47-97AA-567B1407C61E}"/>
              </a:ext>
            </a:extLst>
          </p:cNvPr>
          <p:cNvSpPr txBox="1"/>
          <p:nvPr/>
        </p:nvSpPr>
        <p:spPr>
          <a:xfrm>
            <a:off x="838199" y="1779043"/>
            <a:ext cx="10873155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carichiamo i dati da un </a:t>
            </a:r>
            <a:r>
              <a:rPr lang="it-IT" dirty="0" err="1">
                <a:latin typeface="Raleway" pitchFamily="2" charset="77"/>
                <a:ea typeface="Times New Roman" panose="02020603050405020304" pitchFamily="18" charset="0"/>
              </a:rPr>
              <a:t>C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loud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oppure abbiamo a disposizione dal CRM di un'azienda</a:t>
            </a:r>
          </a:p>
          <a:p>
            <a:pPr marL="342900" indent="-342900" algn="just">
              <a:buFont typeface="+mj-lt"/>
              <a:buAutoNum type="arabicPeriod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Pre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-processiamo i nostri dati con coscienza perché conosciamo o meglio dobbiamo preoccuparci di conoscere l'ambito in cui lavoriamo, </a:t>
            </a:r>
          </a:p>
          <a:p>
            <a:pPr marL="342900" indent="-342900" algn="just">
              <a:buFont typeface="+mj-lt"/>
              <a:buAutoNum type="arabicPeriod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Estraiamo 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dai dati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pre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-p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rocessati</a:t>
            </a:r>
          </a:p>
          <a:p>
            <a:pPr marL="342900" indent="-342900" algn="just">
              <a:buFont typeface="+mj-lt"/>
              <a:buAutoNum type="arabicPeriod"/>
            </a:pPr>
            <a:endParaRPr lang="it-IT" sz="1800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A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lleniamo il nostro modello nel caso in cui abbiamo un tipo di apprendimento supervisionato con 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calcolate al punto 3, </a:t>
            </a:r>
          </a:p>
          <a:p>
            <a:pPr marL="342900" indent="-342900" algn="just">
              <a:buFont typeface="+mj-lt"/>
              <a:buAutoNum type="arabicPeriod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C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ontinuiamo a iterare fin quando non troviamo il modello migliore quindi quello che ci permette di avere una buona accuratezza, un buon tempo di predizione, una buona interpretabilità. </a:t>
            </a:r>
          </a:p>
          <a:p>
            <a:pPr marL="342900" indent="-342900" algn="just">
              <a:buFont typeface="+mj-lt"/>
              <a:buAutoNum type="arabicPeriod"/>
            </a:pPr>
            <a:endParaRPr lang="it-IT" sz="1800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I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ntegriamo il nostro modello all'interno di un sistema di produzione ci spostiamo quindi nel mondo reale.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7EB2743C-C329-D541-966C-BCDEDAE80937}"/>
              </a:ext>
            </a:extLst>
          </p:cNvPr>
          <p:cNvSpPr txBox="1">
            <a:spLocks/>
          </p:cNvSpPr>
          <p:nvPr/>
        </p:nvSpPr>
        <p:spPr>
          <a:xfrm>
            <a:off x="838199" y="80402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Workflow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0399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DE8CD98A-C065-334A-A240-6AF688162AAB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Che cos’è il Machine Learning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838200" y="1690688"/>
            <a:ext cx="10074964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Il Machine Learning (ML) è un sottoinsieme dell'intelligenza artificiale (AI) che si occupa di creare sistemi che apprendono o migliorano le performance in base ai dati che utilizzano.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  <a:p>
            <a:pPr algn="just"/>
            <a:r>
              <a:rPr lang="it-IT" dirty="0">
                <a:latin typeface="Raleway" pitchFamily="2" charset="77"/>
              </a:rPr>
              <a:t> </a:t>
            </a:r>
            <a:r>
              <a:rPr lang="it-IT" dirty="0">
                <a:latin typeface="Raleway" pitchFamily="2" charset="77"/>
                <a:sym typeface="Wingdings" pitchFamily="2" charset="2"/>
              </a:rPr>
              <a:t> </a:t>
            </a:r>
            <a:r>
              <a:rPr lang="it-IT" b="1" dirty="0">
                <a:solidFill>
                  <a:srgbClr val="007BB6"/>
                </a:solidFill>
                <a:latin typeface="Raleway" pitchFamily="2" charset="77"/>
              </a:rPr>
              <a:t>Imparare dall'esperienza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Gli algoritmi di apprendimento automatico utilizzano metodi computazionali per "apprendere" informazioni direttamente dai dati senza affidarsi a un'equazione predeterminata come modello.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latin typeface="Raleway" pitchFamily="2" charset="77"/>
              </a:rPr>
              <a:t>Gli algoritmi di apprendimento automatico trovano modelli naturali nei dati che generano intuizioni e aiutano a prendere decisioni e  ad elaborare previsioni migliori. Attraverso il  Machine Learning è possibile trovare modelli nei dati e utilizzare questi modelli per fare previsioni. </a:t>
            </a:r>
            <a:endParaRPr lang="it-IT" dirty="0"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2306865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DE8CD98A-C065-334A-A240-6AF688162AAB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Che cos’è il Machine Learning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838200" y="1690688"/>
            <a:ext cx="100749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</a:rPr>
              <a:t>Gli algoritmi migliorano in modo adattivo le loro prestazioni all'aumentare del numero di campioni disponibili per l'apprendimento. È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proprio quello che succede a noi esseri umani che, studiando e focalizzandosi sempre su esempi diversi riescono poi a raggiungere dei livelli di performance accettabili. </a:t>
            </a:r>
          </a:p>
          <a:p>
            <a:pPr algn="just"/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endParaRPr lang="it-IT" dirty="0">
              <a:latin typeface="Raleway" pitchFamily="2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9AC84DE-D652-6543-A00D-955EFF4B7945}"/>
              </a:ext>
            </a:extLst>
          </p:cNvPr>
          <p:cNvSpPr txBox="1"/>
          <p:nvPr/>
        </p:nvSpPr>
        <p:spPr>
          <a:xfrm>
            <a:off x="838200" y="3139259"/>
            <a:ext cx="1071981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Raleway" pitchFamily="2" charset="77"/>
              </a:rPr>
              <a:t>L'apprendimento automatico è diventato particolarmente importante per risolvere i problemi in: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Finanza computazionale</a:t>
            </a:r>
            <a:r>
              <a:rPr lang="it-IT" dirty="0">
                <a:latin typeface="Raleway" pitchFamily="2" charset="77"/>
              </a:rPr>
              <a:t>, per il credit </a:t>
            </a:r>
            <a:r>
              <a:rPr lang="it-IT" dirty="0" err="1">
                <a:latin typeface="Raleway" pitchFamily="2" charset="77"/>
              </a:rPr>
              <a:t>scoring</a:t>
            </a:r>
            <a:r>
              <a:rPr lang="it-IT" dirty="0">
                <a:latin typeface="Raleway" pitchFamily="2" charset="77"/>
              </a:rPr>
              <a:t> e il trading algoritmico.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Biologia computazionale</a:t>
            </a:r>
            <a:r>
              <a:rPr lang="it-IT" dirty="0">
                <a:latin typeface="Raleway" pitchFamily="2" charset="77"/>
              </a:rPr>
              <a:t>, per il rilevamento dei tumori, la scoperta di farmaci e il sequenziamento del DNA.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Produzione di energia</a:t>
            </a:r>
            <a:r>
              <a:rPr lang="it-IT" dirty="0">
                <a:latin typeface="Raleway" pitchFamily="2" charset="77"/>
              </a:rPr>
              <a:t>, per la previsione dei prezzi e dei carichi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Industria automobilistica, aerospaziale e manifatturiera</a:t>
            </a:r>
            <a:r>
              <a:rPr lang="it-IT" dirty="0">
                <a:latin typeface="Raleway" pitchFamily="2" charset="77"/>
              </a:rPr>
              <a:t>, per la manutenzione predittiva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Elaborazione del linguaggio naturale </a:t>
            </a:r>
            <a:r>
              <a:rPr lang="it-IT" dirty="0">
                <a:latin typeface="Raleway" pitchFamily="2" charset="77"/>
              </a:rPr>
              <a:t>(es. </a:t>
            </a:r>
            <a:r>
              <a:rPr lang="it-IT" dirty="0" err="1">
                <a:latin typeface="Raleway" pitchFamily="2" charset="77"/>
              </a:rPr>
              <a:t>Alexa</a:t>
            </a:r>
            <a:r>
              <a:rPr lang="it-IT" dirty="0">
                <a:latin typeface="Raleway" pitchFamily="2" charset="77"/>
              </a:rPr>
              <a:t>, Google Home)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latin typeface="Raleway" pitchFamily="2" charset="77"/>
              </a:rPr>
              <a:t>Elaborazione delle immagini e computer </a:t>
            </a:r>
            <a:r>
              <a:rPr lang="it-IT" b="1" i="1" dirty="0" err="1">
                <a:latin typeface="Raleway" pitchFamily="2" charset="77"/>
              </a:rPr>
              <a:t>vision</a:t>
            </a:r>
            <a:r>
              <a:rPr lang="it-IT" dirty="0">
                <a:latin typeface="Raleway" pitchFamily="2" charset="77"/>
              </a:rPr>
              <a:t>, per il riconoscimento dei volti, il rilevamento del movimento e degli oggetti (riconoscimento volti o rilevazione del movimento)</a:t>
            </a:r>
          </a:p>
        </p:txBody>
      </p:sp>
    </p:spTree>
    <p:extLst>
      <p:ext uri="{BB962C8B-B14F-4D97-AF65-F5344CB8AC3E}">
        <p14:creationId xmlns:p14="http://schemas.microsoft.com/office/powerpoint/2010/main" val="265748265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838200" y="1613558"/>
            <a:ext cx="1007496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U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tilizziamo il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quando abbiamo una grande quantità di dati e molte variabili e soprattutto quando non esiste un’ equazione o una formula che in grado di 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unirli insieme.</a:t>
            </a:r>
          </a:p>
          <a:p>
            <a:pPr algn="just"/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algn="just"/>
            <a:r>
              <a:rPr lang="it-IT" dirty="0">
                <a:latin typeface="Raleway" pitchFamily="2" charset="77"/>
              </a:rPr>
              <a:t>L'apprendimento automatico è una buona opzione per gestire situazioni in cui:</a:t>
            </a:r>
          </a:p>
        </p:txBody>
      </p:sp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Titolo 1">
            <a:extLst>
              <a:ext uri="{FF2B5EF4-FFF2-40B4-BE49-F238E27FC236}">
                <a16:creationId xmlns:a16="http://schemas.microsoft.com/office/drawing/2014/main" id="{9AB90772-3242-D54F-B3B0-080C23B4F64B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Che cos’è il Machine Learning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BFD8D948-0B47-C74C-B458-10C6D1D3A23A}"/>
              </a:ext>
            </a:extLst>
          </p:cNvPr>
          <p:cNvSpPr txBox="1"/>
          <p:nvPr/>
        </p:nvSpPr>
        <p:spPr>
          <a:xfrm>
            <a:off x="838199" y="2592632"/>
            <a:ext cx="9030605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Times" pitchFamily="2" charset="0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Regole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scritte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a mano /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equazioni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troppo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complesse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che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non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siamo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 in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grado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 di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modellare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tramite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 un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un'equazione</a:t>
            </a:r>
            <a:r>
              <a:rPr lang="en-US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Raleway" pitchFamily="2" charset="77"/>
                <a:ea typeface="Times New Roman" panose="02020603050405020304" pitchFamily="18" charset="0"/>
              </a:rPr>
              <a:t>matematica</a:t>
            </a:r>
            <a:r>
              <a:rPr lang="en-US" dirty="0">
                <a:effectLst/>
                <a:latin typeface="Raleway" pitchFamily="2" charset="77"/>
              </a:rPr>
              <a:t> </a:t>
            </a: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Le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regole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di un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compito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cambiano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continuamente</a:t>
            </a: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  <a:p>
            <a:pPr marL="286509" indent="-285750">
              <a:buFont typeface="Arial" panose="020B0604020202020204" pitchFamily="34" charset="0"/>
              <a:buChar char="•"/>
            </a:pP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  <a:p>
            <a:pPr marL="286509" indent="-285750">
              <a:buFont typeface="Arial" panose="020B0604020202020204" pitchFamily="34" charset="0"/>
              <a:buChar char="•"/>
            </a:pP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La natura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dei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dati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cambia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continuamente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, e il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programma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deve</a:t>
            </a:r>
            <a:r>
              <a:rPr lang="en-US" dirty="0">
                <a:latin typeface="Raleway" pitchFamily="2" charset="77"/>
                <a:ea typeface="Calibri"/>
                <a:cs typeface="Calibri"/>
                <a:sym typeface="Calibri"/>
              </a:rPr>
              <a:t> </a:t>
            </a:r>
            <a:r>
              <a:rPr lang="en-US" dirty="0" err="1">
                <a:latin typeface="Raleway" pitchFamily="2" charset="77"/>
                <a:ea typeface="Calibri"/>
                <a:cs typeface="Calibri"/>
                <a:sym typeface="Calibri"/>
              </a:rPr>
              <a:t>aggiornare</a:t>
            </a:r>
            <a:endParaRPr lang="en-US" dirty="0">
              <a:latin typeface="Raleway" pitchFamily="2" charset="77"/>
              <a:ea typeface="Arial"/>
              <a:cs typeface="Arial"/>
              <a:sym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Raleway" pitchFamily="2" charset="77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5113155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838199" y="1877449"/>
            <a:ext cx="10074964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it-IT" sz="2000" b="1" dirty="0">
              <a:latin typeface="Raleway" panose="020B0503030101060003" pitchFamily="34" charset="77"/>
            </a:endParaRPr>
          </a:p>
          <a:p>
            <a:pPr algn="just"/>
            <a:r>
              <a:rPr lang="it-IT" sz="2000" dirty="0">
                <a:latin typeface="Raleway" panose="020B0503030101060003" pitchFamily="34" charset="77"/>
              </a:rPr>
              <a:t>Gestione dei dati che possono presentarsi in diverse </a:t>
            </a:r>
            <a:r>
              <a:rPr lang="it-IT" sz="2000" b="1" i="1" dirty="0">
                <a:latin typeface="Raleway" panose="020B0503030101060003" pitchFamily="34" charset="77"/>
              </a:rPr>
              <a:t>forme</a:t>
            </a:r>
            <a:r>
              <a:rPr lang="it-IT" sz="2000" dirty="0">
                <a:latin typeface="Raleway" panose="020B0503030101060003" pitchFamily="34" charset="77"/>
              </a:rPr>
              <a:t> e </a:t>
            </a:r>
            <a:r>
              <a:rPr lang="it-IT" sz="2000" b="1" i="1" dirty="0">
                <a:latin typeface="Raleway" panose="020B0503030101060003" pitchFamily="34" charset="77"/>
              </a:rPr>
              <a:t>dimensioni</a:t>
            </a:r>
            <a:r>
              <a:rPr lang="it-IT" sz="2000" dirty="0">
                <a:latin typeface="Raleway" panose="020B0503030101060003" pitchFamily="34" charset="77"/>
              </a:rPr>
              <a:t>:</a:t>
            </a:r>
          </a:p>
          <a:p>
            <a:pPr algn="just"/>
            <a:endParaRPr lang="it-IT" sz="2000" dirty="0">
              <a:latin typeface="Raleway" panose="020B0503030101060003" pitchFamily="34" charset="77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000" dirty="0">
                <a:latin typeface="Raleway" panose="020B0503030101060003" pitchFamily="34" charset="77"/>
              </a:rPr>
              <a:t>Disordinati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000" dirty="0">
                <a:latin typeface="Raleway" panose="020B0503030101060003" pitchFamily="34" charset="77"/>
              </a:rPr>
              <a:t>Incompleti </a:t>
            </a:r>
            <a:r>
              <a:rPr lang="it-IT" sz="1800" dirty="0">
                <a:effectLst/>
                <a:latin typeface="Raleway" panose="020B0503030101060003" pitchFamily="34" charset="77"/>
                <a:ea typeface="Times New Roman" panose="02020603050405020304" pitchFamily="18" charset="0"/>
              </a:rPr>
              <a:t>perché ci manca la misura dell’ immagine in un determinato momento della giornata, perché il sensore si è rotto oppure perché gli operatori stavano facendo della manutenzione</a:t>
            </a:r>
            <a:r>
              <a:rPr lang="it-IT" sz="2000" dirty="0">
                <a:effectLst/>
                <a:latin typeface="Raleway" panose="020B0503030101060003" pitchFamily="34" charset="77"/>
              </a:rPr>
              <a:t> </a:t>
            </a:r>
            <a:endParaRPr lang="it-IT" sz="2000" dirty="0">
              <a:latin typeface="Raleway" panose="020B0503030101060003" pitchFamily="34" charset="77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sz="2000" dirty="0">
                <a:latin typeface="Raleway" panose="020B0503030101060003" pitchFamily="34" charset="77"/>
              </a:rPr>
              <a:t>Varietà di formati e tipologie (numerici, testi o immagini </a:t>
            </a:r>
            <a:r>
              <a:rPr lang="it-IT" sz="1800" dirty="0">
                <a:effectLst/>
                <a:latin typeface="Raleway" panose="020B0503030101060003" pitchFamily="34" charset="77"/>
                <a:ea typeface="Times New Roman" panose="02020603050405020304" pitchFamily="18" charset="0"/>
              </a:rPr>
              <a:t> pensiamo alle immagini possono essere </a:t>
            </a:r>
            <a:r>
              <a:rPr lang="it-IT" sz="1800" dirty="0" err="1">
                <a:effectLst/>
                <a:latin typeface="Raleway" panose="020B0503030101060003" pitchFamily="34" charset="77"/>
                <a:ea typeface="Times New Roman" panose="02020603050405020304" pitchFamily="18" charset="0"/>
              </a:rPr>
              <a:t>png</a:t>
            </a:r>
            <a:r>
              <a:rPr lang="it-IT" sz="1800" dirty="0">
                <a:effectLst/>
                <a:latin typeface="Raleway" panose="020B0503030101060003" pitchFamily="34" charset="77"/>
                <a:ea typeface="Times New Roman" panose="02020603050405020304" pitchFamily="18" charset="0"/>
              </a:rPr>
              <a:t> possono essere jpeg e così via</a:t>
            </a:r>
            <a:r>
              <a:rPr lang="it-IT" sz="2000" dirty="0">
                <a:effectLst/>
                <a:latin typeface="Raleway" panose="020B0503030101060003" pitchFamily="34" charset="77"/>
              </a:rPr>
              <a:t> </a:t>
            </a:r>
            <a:r>
              <a:rPr lang="it-IT" sz="2000" dirty="0">
                <a:latin typeface="Raleway" panose="020B0503030101060003" pitchFamily="34" charset="77"/>
              </a:rPr>
              <a:t>)</a:t>
            </a:r>
          </a:p>
          <a:p>
            <a:pPr algn="just"/>
            <a:endParaRPr lang="it-IT" sz="2400" dirty="0">
              <a:latin typeface="Raleway" panose="020B0503030101060003" pitchFamily="34" charset="77"/>
            </a:endParaRPr>
          </a:p>
          <a:p>
            <a:pPr algn="just"/>
            <a:endParaRPr lang="it-IT" sz="2000" dirty="0">
              <a:latin typeface="Raleway" panose="020B0503030101060003" pitchFamily="34" charset="77"/>
            </a:endParaRPr>
          </a:p>
        </p:txBody>
      </p:sp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1BFD9504-B3F2-B44C-99D2-F6CFC090BE87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- Sfide</a:t>
            </a:r>
          </a:p>
        </p:txBody>
      </p:sp>
    </p:spTree>
    <p:extLst>
      <p:ext uri="{BB962C8B-B14F-4D97-AF65-F5344CB8AC3E}">
        <p14:creationId xmlns:p14="http://schemas.microsoft.com/office/powerpoint/2010/main" val="195389219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965200" y="1118120"/>
            <a:ext cx="10074964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400" dirty="0">
              <a:latin typeface="Times" pitchFamily="2" charset="0"/>
            </a:endParaRPr>
          </a:p>
          <a:p>
            <a:pPr algn="just"/>
            <a:endParaRPr lang="it-IT" dirty="0">
              <a:latin typeface="Raleway" pitchFamily="2" charset="77"/>
            </a:endParaRPr>
          </a:p>
          <a:p>
            <a:pPr algn="just"/>
            <a:r>
              <a:rPr lang="it-IT" dirty="0">
                <a:latin typeface="Raleway" pitchFamily="2" charset="77"/>
              </a:rPr>
              <a:t>La </a:t>
            </a:r>
            <a:r>
              <a:rPr lang="it-IT" dirty="0" err="1">
                <a:latin typeface="Raleway" pitchFamily="2" charset="77"/>
              </a:rPr>
              <a:t>pre</a:t>
            </a:r>
            <a:r>
              <a:rPr lang="it-IT" dirty="0">
                <a:latin typeface="Raleway" pitchFamily="2" charset="77"/>
              </a:rPr>
              <a:t>-elaborazione dei dati potrebbe richiedere </a:t>
            </a:r>
            <a:r>
              <a:rPr lang="it-IT" b="1" dirty="0">
                <a:latin typeface="Raleway" pitchFamily="2" charset="77"/>
              </a:rPr>
              <a:t>conoscenze e strumenti specializzati</a:t>
            </a:r>
            <a:r>
              <a:rPr lang="it-IT" dirty="0">
                <a:latin typeface="Raleway" pitchFamily="2" charset="77"/>
              </a:rPr>
              <a:t>. Diversi tipi di dati richiedono approcci diversi alla </a:t>
            </a:r>
            <a:r>
              <a:rPr lang="it-IT" dirty="0" err="1">
                <a:latin typeface="Raleway" pitchFamily="2" charset="77"/>
              </a:rPr>
              <a:t>pre</a:t>
            </a:r>
            <a:r>
              <a:rPr lang="it-IT" dirty="0">
                <a:latin typeface="Raleway" pitchFamily="2" charset="77"/>
              </a:rPr>
              <a:t>-elaborazione, p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er far questo c'è bisogno di una conoscenza specializzata nell'ambito in cui stiamo allenando il modello.  </a:t>
            </a:r>
          </a:p>
          <a:p>
            <a:pPr algn="just"/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algn="just"/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Non possiamo inserire direttamente i dati e darli in ingresso al nostro algoritmo di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e sperare di ottenere un risultato. </a:t>
            </a:r>
          </a:p>
          <a:p>
            <a:pPr algn="just"/>
            <a:endParaRPr lang="it-IT" b="1" dirty="0">
              <a:solidFill>
                <a:srgbClr val="007BB6"/>
              </a:solidFill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rgbClr val="007BB6"/>
                </a:solidFill>
                <a:latin typeface="Raleway" pitchFamily="2" charset="77"/>
                <a:ea typeface="Times New Roman" panose="02020603050405020304" pitchFamily="18" charset="0"/>
              </a:rPr>
              <a:t>«G</a:t>
            </a:r>
            <a:r>
              <a:rPr lang="it-IT" b="1" dirty="0">
                <a:solidFill>
                  <a:srgbClr val="007BB6"/>
                </a:solidFill>
                <a:effectLst/>
                <a:latin typeface="Raleway" pitchFamily="2" charset="77"/>
                <a:ea typeface="Times New Roman" panose="02020603050405020304" pitchFamily="18" charset="0"/>
              </a:rPr>
              <a:t>arbage in, </a:t>
            </a:r>
            <a:r>
              <a:rPr lang="it-IT" b="1" dirty="0" err="1">
                <a:solidFill>
                  <a:srgbClr val="007BB6"/>
                </a:solidFill>
                <a:effectLst/>
                <a:latin typeface="Raleway" pitchFamily="2" charset="77"/>
                <a:ea typeface="Times New Roman" panose="02020603050405020304" pitchFamily="18" charset="0"/>
              </a:rPr>
              <a:t>garbage</a:t>
            </a:r>
            <a:r>
              <a:rPr lang="it-IT" b="1" dirty="0">
                <a:solidFill>
                  <a:srgbClr val="007BB6"/>
                </a:solidFill>
                <a:effectLst/>
                <a:latin typeface="Raleway" pitchFamily="2" charset="77"/>
                <a:ea typeface="Times New Roman" panose="02020603050405020304" pitchFamily="18" charset="0"/>
              </a:rPr>
              <a:t> out»: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se si forniscono dati «spazzatura» in ingresso (dati non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pre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- processati) all’ algoritmo di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, molto probabilmente quello che si avrà in uscita sarà qualcosa che non ha alcun alcun significato, o valenza pratica.  </a:t>
            </a:r>
          </a:p>
          <a:p>
            <a:pPr algn="just"/>
            <a:r>
              <a:rPr lang="it-IT" b="1" dirty="0">
                <a:latin typeface="Raleway" pitchFamily="2" charset="77"/>
              </a:rPr>
              <a:t>Esempio:</a:t>
            </a:r>
          </a:p>
          <a:p>
            <a:pPr algn="just"/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D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ati diversi richiedono diversi approcci: se vogliamo fare diagnosi, di un macchinario che non funziona in una fabbrica dobbiamo capire come questo macchinario è fatto. Stessa cosa se vogliamo fare diagnosi analizzando immagini di risonanza magnetica; dobbiamo capire come si verifica una determinata patologia e come si evidenzia e visualizza una determinata patologia all'interno di un'immagine di risonanza.</a:t>
            </a:r>
            <a:r>
              <a:rPr lang="it-IT" dirty="0">
                <a:effectLst/>
                <a:latin typeface="Raleway" pitchFamily="2" charset="77"/>
              </a:rPr>
              <a:t> </a:t>
            </a:r>
            <a:endParaRPr lang="it-IT" dirty="0">
              <a:latin typeface="Raleway" pitchFamily="2" charset="77"/>
            </a:endParaRPr>
          </a:p>
          <a:p>
            <a:pPr algn="just"/>
            <a:endParaRPr lang="it-IT" sz="2400" dirty="0">
              <a:latin typeface="Times" pitchFamily="2" charset="0"/>
            </a:endParaRPr>
          </a:p>
          <a:p>
            <a:pPr algn="just"/>
            <a:endParaRPr lang="it-IT" sz="2000" dirty="0">
              <a:latin typeface="Times" pitchFamily="2" charset="0"/>
            </a:endParaRPr>
          </a:p>
        </p:txBody>
      </p:sp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FF0A4CD4-1C69-084E-9C96-B38F109D318A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- Sfide</a:t>
            </a:r>
          </a:p>
        </p:txBody>
      </p:sp>
    </p:spTree>
    <p:extLst>
      <p:ext uri="{BB962C8B-B14F-4D97-AF65-F5344CB8AC3E}">
        <p14:creationId xmlns:p14="http://schemas.microsoft.com/office/powerpoint/2010/main" val="329868647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A5CE92E9-218F-B844-8442-5D973D6FBF0E}"/>
              </a:ext>
            </a:extLst>
          </p:cNvPr>
          <p:cNvSpPr txBox="1"/>
          <p:nvPr/>
        </p:nvSpPr>
        <p:spPr>
          <a:xfrm>
            <a:off x="559249" y="2146958"/>
            <a:ext cx="10515600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 startAt="2"/>
            </a:pPr>
            <a:r>
              <a:rPr lang="it-IT" dirty="0">
                <a:latin typeface="Raleway" pitchFamily="2" charset="77"/>
              </a:rPr>
              <a:t>Ricerca del modello migliore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che vada a “fittare” i nostri dati quindi a rappresentare la relazione che c'è tra i nostri dati e l'output del nostro modello</a:t>
            </a:r>
            <a:r>
              <a:rPr lang="it-IT" dirty="0">
                <a:effectLst/>
                <a:latin typeface="Raleway" pitchFamily="2" charset="77"/>
              </a:rPr>
              <a:t> </a:t>
            </a:r>
            <a:r>
              <a:rPr lang="it-IT" dirty="0">
                <a:latin typeface="Raleway" pitchFamily="2" charset="77"/>
              </a:rPr>
              <a:t>: compromesso tra </a:t>
            </a:r>
            <a:r>
              <a:rPr lang="it-IT" b="1" dirty="0">
                <a:latin typeface="Raleway" pitchFamily="2" charset="77"/>
              </a:rPr>
              <a:t>velocità, accuratezza </a:t>
            </a:r>
            <a:r>
              <a:rPr lang="it-IT" dirty="0">
                <a:latin typeface="Raleway" pitchFamily="2" charset="77"/>
              </a:rPr>
              <a:t>e </a:t>
            </a:r>
            <a:r>
              <a:rPr lang="it-IT" b="1" dirty="0">
                <a:latin typeface="Raleway" pitchFamily="2" charset="77"/>
              </a:rPr>
              <a:t>complessità</a:t>
            </a:r>
            <a:r>
              <a:rPr lang="it-IT" dirty="0">
                <a:latin typeface="Raleway" pitchFamily="2" charset="77"/>
              </a:rPr>
              <a:t> del modello. </a:t>
            </a:r>
          </a:p>
          <a:p>
            <a:pPr algn="just"/>
            <a:endParaRPr lang="it-IT" sz="1800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algn="just"/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Scegliere il modello giusto e non è semplice richiede una procedura di </a:t>
            </a:r>
            <a:r>
              <a:rPr lang="it-IT" sz="1800" b="1" i="1" dirty="0">
                <a:effectLst/>
                <a:latin typeface="Raleway" pitchFamily="2" charset="77"/>
                <a:ea typeface="Times New Roman" panose="02020603050405020304" pitchFamily="18" charset="0"/>
              </a:rPr>
              <a:t>trial and </a:t>
            </a:r>
            <a:r>
              <a:rPr lang="it-IT" sz="1800" b="1" i="1" dirty="0" err="1">
                <a:effectLst/>
                <a:latin typeface="Raleway" pitchFamily="2" charset="77"/>
                <a:ea typeface="Times New Roman" panose="02020603050405020304" pitchFamily="18" charset="0"/>
              </a:rPr>
              <a:t>error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; Il modello non solo accurato ma anche veloce.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La </a:t>
            </a:r>
            <a:r>
              <a:rPr lang="it-IT" b="1" i="1" dirty="0">
                <a:latin typeface="Raleway" pitchFamily="2" charset="77"/>
                <a:ea typeface="Times New Roman" panose="02020603050405020304" pitchFamily="18" charset="0"/>
              </a:rPr>
              <a:t>velocità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 è molto importante ad esempio 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nel riconoscimento real-time.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1" i="1" dirty="0">
                <a:effectLst/>
                <a:latin typeface="Raleway" pitchFamily="2" charset="77"/>
                <a:ea typeface="Times New Roman" panose="02020603050405020304" pitchFamily="18" charset="0"/>
              </a:rPr>
              <a:t>Complessità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: è necessario saper spiegare perché il nostro modello di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funziona</a:t>
            </a: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. 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A volte, il modello più accurato è anche il modello più complesso e non si è in grado di spiegare come funziona, quindi si preferisce rinunciare a parte dell'accuratezza in favore di una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spiegabilità</a:t>
            </a:r>
            <a:r>
              <a:rPr lang="it-IT" dirty="0">
                <a:effectLst/>
                <a:latin typeface="Raleway" pitchFamily="2" charset="77"/>
                <a:ea typeface="Times New Roman" panose="02020603050405020304" pitchFamily="18" charset="0"/>
              </a:rPr>
              <a:t> più alta dei meccanismi che governano l'algoritmo di machine </a:t>
            </a:r>
            <a:r>
              <a:rPr lang="it-IT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dirty="0">
                <a:effectLst/>
                <a:latin typeface="Raleway" pitchFamily="2" charset="77"/>
              </a:rPr>
              <a:t> </a:t>
            </a:r>
            <a:endParaRPr lang="it-IT" dirty="0">
              <a:latin typeface="Raleway" pitchFamily="2" charset="77"/>
            </a:endParaRPr>
          </a:p>
          <a:p>
            <a:pPr algn="just"/>
            <a:endParaRPr lang="it-IT" sz="2400" dirty="0">
              <a:latin typeface="Times" pitchFamily="2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dirty="0">
                <a:latin typeface="Raleway" pitchFamily="2" charset="77"/>
              </a:rPr>
              <a:t>I modelli molto flessibili tendono a sovra adattare i dati modellando variazioni minori.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it-IT" dirty="0">
                <a:latin typeface="Raleway" pitchFamily="2" charset="77"/>
              </a:rPr>
              <a:t>I modelli semplici possono dare per scontato troppo. </a:t>
            </a:r>
          </a:p>
        </p:txBody>
      </p:sp>
      <p:sp>
        <p:nvSpPr>
          <p:cNvPr id="13" name="Google Shape;456;p36">
            <a:extLst>
              <a:ext uri="{FF2B5EF4-FFF2-40B4-BE49-F238E27FC236}">
                <a16:creationId xmlns:a16="http://schemas.microsoft.com/office/drawing/2014/main" id="{83FC2B39-5AA2-3D4F-A6E8-FD77EF524B91}"/>
              </a:ext>
            </a:extLst>
          </p:cNvPr>
          <p:cNvSpPr/>
          <p:nvPr/>
        </p:nvSpPr>
        <p:spPr>
          <a:xfrm>
            <a:off x="5171091" y="5208733"/>
            <a:ext cx="3457044" cy="531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4283" tIns="32133" rIns="64283" bIns="32133" anchor="t" anchorCtr="0">
            <a:noAutofit/>
          </a:bodyPr>
          <a:lstStyle/>
          <a:p>
            <a:pPr marL="759" algn="ctr"/>
            <a:endParaRPr sz="1266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Titolo 1">
            <a:extLst>
              <a:ext uri="{FF2B5EF4-FFF2-40B4-BE49-F238E27FC236}">
                <a16:creationId xmlns:a16="http://schemas.microsoft.com/office/drawing/2014/main" id="{430CE386-A295-6748-BC79-77AE4A8F32FE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- Sfide</a:t>
            </a:r>
          </a:p>
        </p:txBody>
      </p:sp>
    </p:spTree>
    <p:extLst>
      <p:ext uri="{BB962C8B-B14F-4D97-AF65-F5344CB8AC3E}">
        <p14:creationId xmlns:p14="http://schemas.microsoft.com/office/powerpoint/2010/main" val="157355677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569C25C-FE3A-3A41-8138-5EE204B427C8}"/>
              </a:ext>
            </a:extLst>
          </p:cNvPr>
          <p:cNvSpPr txBox="1"/>
          <p:nvPr/>
        </p:nvSpPr>
        <p:spPr>
          <a:xfrm>
            <a:off x="838199" y="1936898"/>
            <a:ext cx="1089784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Negli algoritmi di machine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standard si lavora su delle cosiddette </a:t>
            </a:r>
            <a:r>
              <a:rPr lang="it-IT" sz="1800" b="1" i="1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b="1" i="1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quindi delle caratteristiche delle immagini che vengono estratte dai dati. </a:t>
            </a:r>
          </a:p>
          <a:p>
            <a:pPr algn="just"/>
            <a:endParaRPr lang="it-IT" sz="1800" dirty="0">
              <a:effectLst/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Gli 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algoritmi di machine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prevedono una prima fase di estrazione delle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e una seconda fase di analisi di queste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tramite il modello.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P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er estrarre queste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dobbiamo scegliere che tipo di informazione, di caratteristica  vogliamo estrarre dalle nostre immagini per questo queste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si chiamano </a:t>
            </a:r>
            <a:r>
              <a:rPr lang="it-IT" sz="1800" i="1" dirty="0" err="1">
                <a:effectLst/>
                <a:latin typeface="Raleway" pitchFamily="2" charset="77"/>
                <a:ea typeface="Times New Roman" panose="02020603050405020304" pitchFamily="18" charset="0"/>
              </a:rPr>
              <a:t>hand</a:t>
            </a:r>
            <a:r>
              <a:rPr lang="it-IT" sz="1800" i="1" dirty="0">
                <a:effectLst/>
                <a:latin typeface="Raleway" pitchFamily="2" charset="77"/>
                <a:ea typeface="Times New Roman" panose="02020603050405020304" pitchFamily="18" charset="0"/>
              </a:rPr>
              <a:t> </a:t>
            </a:r>
            <a:r>
              <a:rPr lang="it-IT" sz="1800" i="1" dirty="0" err="1">
                <a:effectLst/>
                <a:latin typeface="Raleway" pitchFamily="2" charset="77"/>
                <a:ea typeface="Times New Roman" panose="02020603050405020304" pitchFamily="18" charset="0"/>
              </a:rPr>
              <a:t>crafted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>
              <a:latin typeface="Raleway" pitchFamily="2" charset="77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dirty="0">
                <a:latin typeface="Raleway" pitchFamily="2" charset="77"/>
                <a:ea typeface="Times New Roman" panose="02020603050405020304" pitchFamily="18" charset="0"/>
              </a:rPr>
              <a:t>U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n modello di machine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learning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sarà tanto più buono quanto è più è buona la modellazione delle </a:t>
            </a:r>
            <a:r>
              <a:rPr lang="it-IT" sz="1800" dirty="0" err="1">
                <a:effectLst/>
                <a:latin typeface="Raleway" pitchFamily="2" charset="77"/>
                <a:ea typeface="Times New Roman" panose="02020603050405020304" pitchFamily="18" charset="0"/>
              </a:rPr>
              <a:t>features</a:t>
            </a:r>
            <a:r>
              <a:rPr lang="it-IT" sz="1800" dirty="0">
                <a:effectLst/>
                <a:latin typeface="Raleway" pitchFamily="2" charset="77"/>
                <a:ea typeface="Times New Roman" panose="02020603050405020304" pitchFamily="18" charset="0"/>
              </a:rPr>
              <a:t> fornite. </a:t>
            </a:r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10F835D5-62B6-2A44-8AF8-40C0ADD786A8}"/>
              </a:ext>
            </a:extLst>
          </p:cNvPr>
          <p:cNvSpPr txBox="1">
            <a:spLocks/>
          </p:cNvSpPr>
          <p:nvPr/>
        </p:nvSpPr>
        <p:spPr>
          <a:xfrm>
            <a:off x="838199" y="7933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Machine Learning –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Hand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Crafted</a:t>
            </a:r>
            <a:r>
              <a:rPr lang="it-IT" sz="2800" b="1" dirty="0">
                <a:solidFill>
                  <a:srgbClr val="007BB6"/>
                </a:solidFill>
                <a:latin typeface="Raleway" pitchFamily="2" charset="77"/>
              </a:rPr>
              <a:t> </a:t>
            </a:r>
            <a:r>
              <a:rPr lang="it-IT" sz="2800" b="1" dirty="0" err="1">
                <a:solidFill>
                  <a:srgbClr val="007BB6"/>
                </a:solidFill>
                <a:latin typeface="Raleway" pitchFamily="2" charset="77"/>
              </a:rPr>
              <a:t>Features</a:t>
            </a:r>
            <a:endParaRPr lang="it-IT" sz="2800" b="1" dirty="0">
              <a:solidFill>
                <a:srgbClr val="007BB6"/>
              </a:solidFill>
              <a:latin typeface="Raleway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7047926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Gradazioni di grigi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 2013-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6871</TotalTime>
  <Words>2533</Words>
  <Application>Microsoft Macintosh PowerPoint</Application>
  <PresentationFormat>Widescreen</PresentationFormat>
  <Paragraphs>214</Paragraphs>
  <Slides>24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2" baseType="lpstr">
      <vt:lpstr>Arial</vt:lpstr>
      <vt:lpstr>Calibri</vt:lpstr>
      <vt:lpstr>Futura Medium</vt:lpstr>
      <vt:lpstr>Futura Medium</vt:lpstr>
      <vt:lpstr>Raleway</vt:lpstr>
      <vt:lpstr>Times</vt:lpstr>
      <vt:lpstr>Wingdings</vt:lpstr>
      <vt:lpstr>Tema di Office</vt:lpstr>
      <vt:lpstr>Machine Learning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PAOLANTI MARINA</cp:lastModifiedBy>
  <cp:revision>53</cp:revision>
  <dcterms:created xsi:type="dcterms:W3CDTF">2020-04-25T16:23:21Z</dcterms:created>
  <dcterms:modified xsi:type="dcterms:W3CDTF">2023-03-15T07:36:22Z</dcterms:modified>
</cp:coreProperties>
</file>