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2" r:id="rId3"/>
    <p:sldId id="269" r:id="rId4"/>
    <p:sldId id="277" r:id="rId5"/>
    <p:sldId id="270" r:id="rId6"/>
    <p:sldId id="278" r:id="rId7"/>
    <p:sldId id="271" r:id="rId8"/>
    <p:sldId id="273" r:id="rId9"/>
    <p:sldId id="274" r:id="rId10"/>
    <p:sldId id="275" r:id="rId11"/>
    <p:sldId id="257" r:id="rId12"/>
    <p:sldId id="262" r:id="rId13"/>
    <p:sldId id="258" r:id="rId14"/>
    <p:sldId id="259" r:id="rId15"/>
    <p:sldId id="263" r:id="rId16"/>
    <p:sldId id="260" r:id="rId17"/>
    <p:sldId id="261" r:id="rId18"/>
    <p:sldId id="264" r:id="rId19"/>
    <p:sldId id="279" r:id="rId20"/>
    <p:sldId id="265" r:id="rId21"/>
    <p:sldId id="280" r:id="rId22"/>
    <p:sldId id="267" r:id="rId23"/>
    <p:sldId id="268" r:id="rId24"/>
    <p:sldId id="266" r:id="rId25"/>
    <p:sldId id="281" r:id="rId26"/>
    <p:sldId id="276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91" d="100"/>
          <a:sy n="91" d="100"/>
        </p:scale>
        <p:origin x="-48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8/27/2022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8/27/2022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8/27/2022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8/27/2022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8/27/2022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8/27/2022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8/27/2022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8/27/2022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8/27/2022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pPr/>
              <a:t>8/27/2022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0D7A0FEE-9BAE-4D6A-BE18-72E8802F79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sz="6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NARCISISMO-NICHILISMO E MODELLI EDUCATIVI</a:t>
            </a:r>
            <a:endParaRPr lang="it-IT" sz="6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B317238C-9C68-4CF0-B479-C3E3BB4C54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MARIO G.L. DE ROSA</a:t>
            </a:r>
          </a:p>
        </p:txBody>
      </p:sp>
    </p:spTree>
    <p:extLst>
      <p:ext uri="{BB962C8B-B14F-4D97-AF65-F5344CB8AC3E}">
        <p14:creationId xmlns="" xmlns:p14="http://schemas.microsoft.com/office/powerpoint/2010/main" val="3498506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BF7523F1-9C36-45D5-AE87-7C16A42FE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LA CULTURA DEL SE’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FE9EAE2A-D243-44D5-92F1-93B6A016E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b="1" dirty="0"/>
              <a:t>I GIOVANI NON HANNO FIDUCIA IN SE STESSI PERCHE’ RITENGONO CHE IL LORO SE’, LA LORO IDENTITA’ E’ CONFERMATA SOLO DALLO SGUARDO ESTERNO, DELL’ALTRO</a:t>
            </a:r>
            <a:r>
              <a:rPr lang="it-IT" sz="2400" b="1" dirty="0" smtClean="0"/>
              <a:t>! VIGE UN </a:t>
            </a:r>
            <a:r>
              <a:rPr lang="it-IT" sz="2400" b="1" dirty="0" smtClean="0">
                <a:solidFill>
                  <a:srgbClr val="FFFF00"/>
                </a:solidFill>
              </a:rPr>
              <a:t>IDEALE CRUDELE</a:t>
            </a:r>
            <a:endParaRPr lang="it-IT" sz="2400" b="1" dirty="0">
              <a:solidFill>
                <a:srgbClr val="FFFF00"/>
              </a:solidFill>
            </a:endParaRPr>
          </a:p>
          <a:p>
            <a:pPr algn="just"/>
            <a:r>
              <a:rPr lang="it-IT" sz="2400" b="1" dirty="0"/>
              <a:t>LE RELAZIONI DI COPPIA NON PREVEDONO DI SPOSARSI O AVERE FIGLI, L’OBIETTIVO E’ DI CURARE IL SE’, C’E’ L’AMORE NARCISISTICO NON PIU’ L’AMORE ROMANTICO. LA COPPIA E’ UN CONTRATTO TRANSITORIO….INFATTI </a:t>
            </a:r>
            <a:r>
              <a:rPr lang="it-IT" sz="2400" b="1" dirty="0" smtClean="0"/>
              <a:t>SPESSO NON </a:t>
            </a:r>
            <a:r>
              <a:rPr lang="it-IT" sz="2400" b="1" dirty="0"/>
              <a:t>DURA MOLTO! </a:t>
            </a:r>
          </a:p>
        </p:txBody>
      </p:sp>
    </p:spTree>
    <p:extLst>
      <p:ext uri="{BB962C8B-B14F-4D97-AF65-F5344CB8AC3E}">
        <p14:creationId xmlns="" xmlns:p14="http://schemas.microsoft.com/office/powerpoint/2010/main" val="1851704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2FDF210D-799D-4283-87DC-330D1417A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DESCRIZIONE DEL NARCISISMO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9A6A9117-DE81-4D9E-A176-102928BEC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persona rimane fissata e bloccata nella dimensione narcisista-onnipotente: posizione schizoparanoidea della Klein</a:t>
            </a: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cause possono risalire a una Relazione d’Attaccamento di tipo Evitante, perfezionistica, con lo sviluppo di un ipertrofico Ideale di Sé: la Grandiosità di Sé.</a:t>
            </a: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L’energia pulsionale erotica è identificata con l’IO.</a:t>
            </a:r>
          </a:p>
        </p:txBody>
      </p:sp>
    </p:spTree>
    <p:extLst>
      <p:ext uri="{BB962C8B-B14F-4D97-AF65-F5344CB8AC3E}">
        <p14:creationId xmlns="" xmlns:p14="http://schemas.microsoft.com/office/powerpoint/2010/main" val="2049212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L’Altro non esiste, ha solo un ruolo strumentale a confermare il potente desiderio di Affermazione di Sé</a:t>
            </a: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bambino è ego-centrico, non manifesta empatia verso l’Altro.</a:t>
            </a: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Domina la parola IO.</a:t>
            </a: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tollera critiche e la frustrazione rispetto ai suoi desideri. </a:t>
            </a:r>
          </a:p>
          <a:p>
            <a:pPr algn="just"/>
            <a:endParaRPr lang="it-I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3205228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EB83B024-E415-467C-BB66-CD827E860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074BE0BC-EE8B-4B83-8C7B-2086A5C3B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Rabbia da frustrazione è intensa e viene proiettata sull’Altro che diventa il colpevole di ogni suo insuccesso.</a:t>
            </a: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Cova Rancore e Vendetta.</a:t>
            </a: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sente la Colpa ma la Vergogna.</a:t>
            </a: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E’ particolarmente attento alla sua dimensione estetica….di come appare all’Altro dal quale vuole essere riconosciuto senza giudizi.</a:t>
            </a:r>
          </a:p>
        </p:txBody>
      </p:sp>
    </p:spTree>
    <p:extLst>
      <p:ext uri="{BB962C8B-B14F-4D97-AF65-F5344CB8AC3E}">
        <p14:creationId xmlns="" xmlns:p14="http://schemas.microsoft.com/office/powerpoint/2010/main" val="1804148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63F2E9B9-0045-487A-8AF9-C8C246191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E23B64D5-2907-4D31-88F4-7D688DEA0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tollera le Prove, gli generano ansia</a:t>
            </a:r>
          </a:p>
          <a:p>
            <a:pPr marL="0" indent="0" algn="just">
              <a:buNone/>
            </a:pPr>
            <a:endParaRPr lang="it-IT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Condotte di evitamento delle relazioni intime o che prevedono un giudizio</a:t>
            </a:r>
          </a:p>
          <a:p>
            <a:pPr marL="0" indent="0" algn="just">
              <a:buNone/>
            </a:pPr>
            <a:endParaRPr lang="it-IT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Vittimismo</a:t>
            </a:r>
          </a:p>
        </p:txBody>
      </p:sp>
    </p:spTree>
    <p:extLst>
      <p:ext uri="{BB962C8B-B14F-4D97-AF65-F5344CB8AC3E}">
        <p14:creationId xmlns="" xmlns:p14="http://schemas.microsoft.com/office/powerpoint/2010/main" val="32913924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DESCRIZIONE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Fragile e Spavaldo (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Pietropolli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Charmet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Genitori perfezionistici, freddi, razionali, esigenti, a loro volta narcisisti.</a:t>
            </a: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Facilità al Fallimento relazionale con ritiro in mondi virtuali nei quali non c’è un giudizio diretto (</a:t>
            </a:r>
            <a:r>
              <a:rPr lang="it-IT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narcisismo </a:t>
            </a:r>
            <a:r>
              <a:rPr lang="it-IT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covert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oppure sfrontatezza e aggressività verso l’Altro (</a:t>
            </a:r>
            <a:r>
              <a:rPr lang="it-IT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narcisismo </a:t>
            </a:r>
            <a:r>
              <a:rPr lang="it-IT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overt</a:t>
            </a:r>
            <a:r>
              <a:rPr lang="it-IT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38420520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EAC1BFF7-C110-4308-AD4D-631E2AF77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CAMBIAMENTO DEL MODELLO EDUCATIVO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4086E3B8-F906-4BA3-B2E5-5E6DB85FB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MODELLO ETICO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si basa sul rispetto di leggi e regole che limitano e determinano il comportamento e il modo d’essere della persona. Vige un’autorità che lo impone. La dialettica verso questo modello implica il conflitto con lo sviluppo di nuove idee. A livello psicologico si caratterizza per il conflitto nevrotico col Super Io, la dimensione della </a:t>
            </a:r>
            <a:r>
              <a:rPr lang="it-IT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Colpa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l’interiorità pensante ed elaborativa, la dimensione culturale e il collettivismo.</a:t>
            </a:r>
          </a:p>
        </p:txBody>
      </p:sp>
    </p:spTree>
    <p:extLst>
      <p:ext uri="{BB962C8B-B14F-4D97-AF65-F5344CB8AC3E}">
        <p14:creationId xmlns="" xmlns:p14="http://schemas.microsoft.com/office/powerpoint/2010/main" val="15914631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2E6BA0C8-7987-4083-9C5C-92F263C44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CAMBIAMENTO DEL MODELLO EDUCATIVO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AD6721AF-7798-4B30-9C1A-D7D27DBE1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MODELLO ESTETICO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libertà di espressione per tutti. Assenza di divieti e di limiti. Il bambino nasce già dotato è solo da favorirne le presunte capacità intrinseche. Si sviluppano ideali grandiosi di sé che se non si realizzano generano la </a:t>
            </a:r>
            <a:r>
              <a:rPr lang="it-IT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Vergogna</a:t>
            </a:r>
            <a:r>
              <a:rPr lang="it-IT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Vale la dimensione esteriore, domina l’individualismo e non la solidarietà e il collettivismo</a:t>
            </a:r>
          </a:p>
        </p:txBody>
      </p:sp>
    </p:spTree>
    <p:extLst>
      <p:ext uri="{BB962C8B-B14F-4D97-AF65-F5344CB8AC3E}">
        <p14:creationId xmlns="" xmlns:p14="http://schemas.microsoft.com/office/powerpoint/2010/main" val="26200521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9D117414-C484-4E7C-8BFF-355872EEB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FENOMENOLOGIA NARCISISMO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F081ED69-4E99-4BC8-BEEF-F4CEBA685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12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Modello Estetico </a:t>
            </a:r>
            <a:r>
              <a:rPr lang="it-IT" sz="1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sz="11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Superio</a:t>
            </a:r>
            <a:r>
              <a:rPr lang="it-IT" sz="1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generazionale basato sull’estetica e non più su valori etici, la persona deve essere “bella”, affascinante, leggera, divertente, senza discorsi pesanti, sorridente, simpatica, seduttiva per le femmine, attraente e potente per i maschi, essere speciale, di successo: modello narcisistico-competitivo-di potere)</a:t>
            </a:r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31549507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0B5D03B4-C098-4193-89AD-1C5B709DD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4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Modello Estetico</a:t>
            </a:r>
            <a:endParaRPr lang="it-IT" sz="44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7DE47900-CF35-4B3E-BF1D-AA2C5F569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4400" b="1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→</a:t>
            </a:r>
            <a:r>
              <a:rPr lang="it-IT" sz="14400" b="1" dirty="0">
                <a:ea typeface="Calibri" panose="020F0502020204030204" pitchFamily="34" charset="0"/>
                <a:cs typeface="Times New Roman" panose="02020603050405020304" pitchFamily="18" charset="0"/>
              </a:rPr>
              <a:t> Senso di Inadeguatezza rispetto al sentirsi “belli”, ci si sente brutti </a:t>
            </a:r>
            <a:r>
              <a:rPr lang="it-IT" sz="14400" b="1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→</a:t>
            </a:r>
            <a:r>
              <a:rPr lang="it-IT" sz="14400" b="1" dirty="0">
                <a:ea typeface="Calibri" panose="020F0502020204030204" pitchFamily="34" charset="0"/>
                <a:cs typeface="Times New Roman" panose="02020603050405020304" pitchFamily="18" charset="0"/>
              </a:rPr>
              <a:t> Perdita della Presentabilità di sé, soprattutto come CORPO </a:t>
            </a:r>
            <a:r>
              <a:rPr lang="it-IT" sz="14400" b="1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→</a:t>
            </a:r>
            <a:r>
              <a:rPr lang="it-IT" sz="14400" b="1" dirty="0">
                <a:ea typeface="Calibri" panose="020F0502020204030204" pitchFamily="34" charset="0"/>
                <a:cs typeface="Times New Roman" panose="02020603050405020304" pitchFamily="18" charset="0"/>
              </a:rPr>
              <a:t>Vergogna  Frustrazione (Rabbia) </a:t>
            </a:r>
            <a:r>
              <a:rPr lang="it-IT" sz="14400" b="1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→</a:t>
            </a:r>
            <a:r>
              <a:rPr lang="it-IT" sz="14400" b="1" dirty="0">
                <a:ea typeface="Calibri" panose="020F0502020204030204" pitchFamily="34" charset="0"/>
                <a:cs typeface="Times New Roman" panose="02020603050405020304" pitchFamily="18" charset="0"/>
              </a:rPr>
              <a:t>  Perdita della speranza per il FUTURO </a:t>
            </a:r>
            <a:r>
              <a:rPr lang="it-IT" sz="14400" b="1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→</a:t>
            </a:r>
            <a:r>
              <a:rPr lang="it-IT" sz="14400" b="1" dirty="0">
                <a:ea typeface="Calibri" panose="020F0502020204030204" pitchFamily="34" charset="0"/>
                <a:cs typeface="Times New Roman" panose="02020603050405020304" pitchFamily="18" charset="0"/>
              </a:rPr>
              <a:t> Vivere il Presente abolendo ogni significante del Futuro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9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</a:t>
            </a:r>
            <a:endParaRPr lang="it-IT" sz="9600" b="1" dirty="0">
              <a:solidFill>
                <a:srgbClr val="FFFF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767101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EBD87922-DEF7-44C2-8645-B1603C95E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LA CULTURA DEL SE’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1AAEBAB3-B682-4A84-A82A-F0698B0D6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/>
              <a:t>Nati negli anni 50-60: «</a:t>
            </a:r>
            <a:r>
              <a:rPr lang="it-IT" sz="2400" b="1" dirty="0">
                <a:solidFill>
                  <a:srgbClr val="FFFF00"/>
                </a:solidFill>
              </a:rPr>
              <a:t>baby </a:t>
            </a:r>
            <a:r>
              <a:rPr lang="it-IT" sz="2400" b="1" dirty="0" err="1">
                <a:solidFill>
                  <a:srgbClr val="FFFF00"/>
                </a:solidFill>
              </a:rPr>
              <a:t>boomers</a:t>
            </a:r>
            <a:r>
              <a:rPr lang="it-IT" sz="2400" b="1" dirty="0"/>
              <a:t>»</a:t>
            </a:r>
          </a:p>
          <a:p>
            <a:pPr marL="0" indent="0">
              <a:buNone/>
            </a:pPr>
            <a:endParaRPr lang="it-IT" sz="2400" b="1" dirty="0"/>
          </a:p>
          <a:p>
            <a:r>
              <a:rPr lang="it-IT" sz="2400" b="1" dirty="0"/>
              <a:t>Nati negli anni 70: «</a:t>
            </a:r>
            <a:r>
              <a:rPr lang="it-IT" sz="2400" b="1" dirty="0">
                <a:solidFill>
                  <a:srgbClr val="FFFF00"/>
                </a:solidFill>
              </a:rPr>
              <a:t>me decade</a:t>
            </a:r>
            <a:r>
              <a:rPr lang="it-IT" sz="2400" b="1" dirty="0"/>
              <a:t>» (Tom Wolfe)</a:t>
            </a:r>
          </a:p>
          <a:p>
            <a:pPr marL="0" indent="0">
              <a:buNone/>
            </a:pPr>
            <a:endParaRPr lang="it-IT" sz="2400" b="1" dirty="0"/>
          </a:p>
          <a:p>
            <a:r>
              <a:rPr lang="it-IT" sz="2400" b="1" dirty="0"/>
              <a:t>Nati </a:t>
            </a:r>
            <a:r>
              <a:rPr lang="it-IT" sz="2400" b="1" dirty="0" smtClean="0"/>
              <a:t>anni 80-90</a:t>
            </a:r>
            <a:r>
              <a:rPr lang="it-IT" sz="2400" b="1" dirty="0"/>
              <a:t>: «</a:t>
            </a:r>
            <a:r>
              <a:rPr lang="it-IT" sz="2400" b="1" dirty="0">
                <a:solidFill>
                  <a:srgbClr val="FFFF00"/>
                </a:solidFill>
              </a:rPr>
              <a:t>me generation</a:t>
            </a:r>
            <a:r>
              <a:rPr lang="it-IT" sz="2400" b="1" dirty="0"/>
              <a:t>» o «</a:t>
            </a:r>
            <a:r>
              <a:rPr lang="it-IT" sz="2400" b="1" dirty="0" err="1">
                <a:solidFill>
                  <a:srgbClr val="FFFF00"/>
                </a:solidFill>
              </a:rPr>
              <a:t>millenians</a:t>
            </a:r>
            <a:r>
              <a:rPr lang="it-IT" sz="2400" b="1" dirty="0"/>
              <a:t>» (Jean </a:t>
            </a:r>
            <a:r>
              <a:rPr lang="it-IT" sz="2400" b="1" dirty="0" err="1"/>
              <a:t>Twenge</a:t>
            </a:r>
            <a:r>
              <a:rPr lang="it-IT" sz="2400" b="1" dirty="0"/>
              <a:t>)</a:t>
            </a:r>
          </a:p>
          <a:p>
            <a:pPr marL="0" indent="0">
              <a:buNone/>
            </a:pPr>
            <a:endParaRPr lang="it-IT" sz="2400" b="1" dirty="0"/>
          </a:p>
          <a:p>
            <a:r>
              <a:rPr lang="it-IT" sz="2400" b="1" dirty="0"/>
              <a:t>Nati dopo il 1995: «</a:t>
            </a:r>
            <a:r>
              <a:rPr lang="it-IT" sz="2400" b="1" dirty="0">
                <a:solidFill>
                  <a:srgbClr val="FFFF00"/>
                </a:solidFill>
              </a:rPr>
              <a:t>i-generation</a:t>
            </a:r>
            <a:r>
              <a:rPr lang="it-IT" sz="2400" b="1" dirty="0"/>
              <a:t>» (</a:t>
            </a:r>
            <a:r>
              <a:rPr lang="it-IT" sz="2400" b="1" dirty="0" err="1"/>
              <a:t>Twenge</a:t>
            </a:r>
            <a:r>
              <a:rPr lang="it-IT" sz="2400" b="1" dirty="0" smtClean="0"/>
              <a:t>) o </a:t>
            </a:r>
            <a:r>
              <a:rPr lang="it-IT" sz="2400" b="1" dirty="0" smtClean="0">
                <a:solidFill>
                  <a:srgbClr val="FFFF00"/>
                </a:solidFill>
              </a:rPr>
              <a:t>generazione z: </a:t>
            </a:r>
            <a:r>
              <a:rPr lang="it-IT" sz="2400" b="1" dirty="0" smtClean="0"/>
              <a:t> </a:t>
            </a:r>
            <a:r>
              <a:rPr lang="it-IT" sz="2400" b="1" dirty="0" smtClean="0">
                <a:solidFill>
                  <a:srgbClr val="FFFF00"/>
                </a:solidFill>
              </a:rPr>
              <a:t>i nativi digitali</a:t>
            </a:r>
            <a:endParaRPr lang="it-IT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299730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F9CD9D54-5BA8-41AB-A8DF-513CA37A1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DUE EVOLUZIONI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279A0445-40E2-4D36-A9B6-6FE24F480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lvl="0" algn="just">
              <a:lnSpc>
                <a:spcPct val="107000"/>
              </a:lnSpc>
              <a:buSzPts val="1400"/>
              <a:buFont typeface="+mj-lt"/>
              <a:buAutoNum type="arabicParenR"/>
            </a:pPr>
            <a:r>
              <a:rPr lang="it-IT" sz="14400" b="1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FUGA</a:t>
            </a:r>
            <a:r>
              <a:rPr lang="it-IT" sz="14400" b="1" dirty="0">
                <a:ea typeface="Calibri" panose="020F0502020204030204" pitchFamily="34" charset="0"/>
                <a:cs typeface="Times New Roman" panose="02020603050405020304" pitchFamily="18" charset="0"/>
              </a:rPr>
              <a:t>: scomparire col corpo come </a:t>
            </a:r>
            <a:r>
              <a:rPr lang="it-IT" sz="144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presentificazione</a:t>
            </a:r>
            <a:r>
              <a:rPr lang="it-IT" sz="14400" b="1" dirty="0">
                <a:ea typeface="Calibri" panose="020F0502020204030204" pitchFamily="34" charset="0"/>
                <a:cs typeface="Times New Roman" panose="02020603050405020304" pitchFamily="18" charset="0"/>
              </a:rPr>
              <a:t> al mondo: eremiti, suicidi, schizoidi, anoressia. E’ un attacco al corpo, sono soprattutto narcisisti </a:t>
            </a:r>
            <a:r>
              <a:rPr lang="it-IT" sz="144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covert</a:t>
            </a:r>
            <a:r>
              <a:rPr lang="it-IT" sz="14400" b="1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buSzPts val="1400"/>
              <a:buFont typeface="+mj-lt"/>
              <a:buAutoNum type="arabicParenR"/>
            </a:pPr>
            <a:r>
              <a:rPr lang="it-IT" sz="14400" b="1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ATTACCO</a:t>
            </a:r>
            <a:r>
              <a:rPr lang="it-IT" sz="14400" b="1" dirty="0">
                <a:ea typeface="Calibri" panose="020F0502020204030204" pitchFamily="34" charset="0"/>
                <a:cs typeface="Times New Roman" panose="02020603050405020304" pitchFamily="18" charset="0"/>
              </a:rPr>
              <a:t>-Vendetta paranoicale: bullismo, stalker, distruttivi dei beni, aggressività, gruppi trasgressivi. Sono narcisisti </a:t>
            </a:r>
            <a:r>
              <a:rPr lang="it-IT" sz="144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overt</a:t>
            </a:r>
            <a:r>
              <a:rPr lang="it-IT" sz="14400" b="1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endParaRPr lang="it-IT" sz="25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21910852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444D40D8-7E57-49E2-B190-4A3024646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0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Modello Estetico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BE150A0E-8CD8-4DAA-9D37-FB54FADAFD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685800" algn="just">
              <a:lnSpc>
                <a:spcPct val="107000"/>
              </a:lnSpc>
            </a:pPr>
            <a:r>
              <a:rPr lang="it-IT" sz="1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entrambi i casi si verifica un Blocco dei Compiti evolutivi rispetto ai Codici Affettivi a-priori che dettano la sopravvivenza dell’uomo e devono essere elaborati senza che uno primeggi: Corpo/sessualità, Sé sociale, Gruppo, Relazione, Codice della Madre, Codice del Padre, Codice del Figlio, Codice del Fratello.</a:t>
            </a:r>
            <a:endParaRPr lang="it-IT" sz="1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it-IT" sz="1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Il giovane non ha sensi di colpa, non riconosce  l’autorità,  è pervaso da una rabbia narcisistica: non vale la frustrazione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19444096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FA0F4954-9C65-48E1-999A-A74D6049A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85800" lvl="0" indent="-342900" algn="ctr">
              <a:lnSpc>
                <a:spcPct val="107000"/>
              </a:lnSpc>
              <a:spcBef>
                <a:spcPts val="1000"/>
              </a:spcBef>
            </a:pPr>
            <a:r>
              <a:rPr lang="it-IT" sz="32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COMPITI EVOLUTIVI ADOLESCENZIALI (Havighurst,1953) </a:t>
            </a:r>
            <a:br>
              <a:rPr lang="it-IT" sz="32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9CA5AD40-BABC-47BA-89F5-C1FEB934C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algn="just">
              <a:lnSpc>
                <a:spcPct val="107000"/>
              </a:lnSpc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it-IT" sz="3100" b="1" dirty="0">
                <a:ea typeface="Calibri" panose="020F0502020204030204" pitchFamily="34" charset="0"/>
                <a:cs typeface="Times New Roman" panose="02020603050405020304" pitchFamily="18" charset="0"/>
              </a:rPr>
              <a:t>Instaurare nuove relazioni con coetanei di entrambi i sessi</a:t>
            </a:r>
          </a:p>
          <a:p>
            <a:pPr lvl="0" algn="just">
              <a:lnSpc>
                <a:spcPct val="107000"/>
              </a:lnSpc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it-IT" sz="3100" b="1" dirty="0">
                <a:ea typeface="Calibri" panose="020F0502020204030204" pitchFamily="34" charset="0"/>
                <a:cs typeface="Times New Roman" panose="02020603050405020304" pitchFamily="18" charset="0"/>
              </a:rPr>
              <a:t>Acquistare un ruolo sociale femminile o maschile</a:t>
            </a:r>
          </a:p>
          <a:p>
            <a:pPr lvl="0" algn="just">
              <a:lnSpc>
                <a:spcPct val="107000"/>
              </a:lnSpc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it-IT" sz="3100" b="1" dirty="0">
                <a:ea typeface="Calibri" panose="020F0502020204030204" pitchFamily="34" charset="0"/>
                <a:cs typeface="Times New Roman" panose="02020603050405020304" pitchFamily="18" charset="0"/>
              </a:rPr>
              <a:t>Accettare il proprio corpo e usarlo in modo efficace</a:t>
            </a:r>
          </a:p>
          <a:p>
            <a:pPr lvl="0" algn="just">
              <a:lnSpc>
                <a:spcPct val="107000"/>
              </a:lnSpc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it-IT" sz="3100" b="1" dirty="0">
                <a:ea typeface="Calibri" panose="020F0502020204030204" pitchFamily="34" charset="0"/>
                <a:cs typeface="Times New Roman" panose="02020603050405020304" pitchFamily="18" charset="0"/>
              </a:rPr>
              <a:t>Acquisire un’indipendenza emotiva dai genitori e dagli adulti (separazione/individuazione)</a:t>
            </a:r>
          </a:p>
          <a:p>
            <a:pPr lvl="0" algn="just">
              <a:lnSpc>
                <a:spcPct val="107000"/>
              </a:lnSpc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it-IT" sz="3100" b="1" dirty="0">
                <a:ea typeface="Calibri" panose="020F0502020204030204" pitchFamily="34" charset="0"/>
                <a:cs typeface="Times New Roman" panose="02020603050405020304" pitchFamily="18" charset="0"/>
              </a:rPr>
              <a:t>Raggiungere la sicurezza di indipendenza economica</a:t>
            </a:r>
          </a:p>
          <a:p>
            <a:pPr lvl="0" algn="just">
              <a:lnSpc>
                <a:spcPct val="107000"/>
              </a:lnSpc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it-IT" sz="3100" b="1" dirty="0">
                <a:ea typeface="Calibri" panose="020F0502020204030204" pitchFamily="34" charset="0"/>
                <a:cs typeface="Times New Roman" panose="02020603050405020304" pitchFamily="18" charset="0"/>
              </a:rPr>
              <a:t>Prepararsi per un’occupazione o professione</a:t>
            </a:r>
          </a:p>
          <a:p>
            <a:pPr lvl="0" algn="just">
              <a:lnSpc>
                <a:spcPct val="107000"/>
              </a:lnSpc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it-IT" sz="3100" b="1" dirty="0">
                <a:ea typeface="Calibri" panose="020F0502020204030204" pitchFamily="34" charset="0"/>
                <a:cs typeface="Times New Roman" panose="02020603050405020304" pitchFamily="18" charset="0"/>
              </a:rPr>
              <a:t>Sviluppare una competenza civica</a:t>
            </a:r>
          </a:p>
          <a:p>
            <a:pPr lvl="0" algn="just">
              <a:lnSpc>
                <a:spcPct val="107000"/>
              </a:lnSpc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it-IT" sz="3100" b="1" dirty="0">
                <a:ea typeface="Calibri" panose="020F0502020204030204" pitchFamily="34" charset="0"/>
                <a:cs typeface="Times New Roman" panose="02020603050405020304" pitchFamily="18" charset="0"/>
              </a:rPr>
              <a:t>Acquisire un comportamento socialmente responsabile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it-IT" sz="3100" b="1" dirty="0">
                <a:ea typeface="Calibri" panose="020F0502020204030204" pitchFamily="34" charset="0"/>
                <a:cs typeface="Times New Roman" panose="02020603050405020304" pitchFamily="18" charset="0"/>
              </a:rPr>
              <a:t>Acquisire un sistema di valori ed una coscienza etica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42391920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6D4B86D1-7954-4A98-84EE-E06360515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lvl="0" indent="-342900" algn="just">
              <a:lnSpc>
                <a:spcPct val="107000"/>
              </a:lnSpc>
              <a:spcBef>
                <a:spcPts val="1000"/>
              </a:spcBef>
            </a:pPr>
            <a:r>
              <a:rPr lang="it-IT" sz="44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Secondo </a:t>
            </a:r>
            <a:r>
              <a:rPr lang="it-IT" sz="4400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Charmet</a:t>
            </a:r>
            <a:r>
              <a:rPr lang="it-IT" sz="44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ciò passa per l’attivazione dei seguenti processi:</a:t>
            </a:r>
            <a:br>
              <a:rPr lang="it-IT" sz="44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4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D187B424-8F40-46C6-90B6-2BFE61119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07000"/>
              </a:lnSpc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it-IT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RI-SIMBOLIZZAZIONE</a:t>
            </a:r>
          </a:p>
          <a:p>
            <a:pPr lvl="0" algn="just">
              <a:lnSpc>
                <a:spcPct val="107000"/>
              </a:lnSpc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it-IT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VALORI NUOVI</a:t>
            </a:r>
          </a:p>
          <a:p>
            <a:pPr lvl="0" algn="just">
              <a:lnSpc>
                <a:spcPct val="107000"/>
              </a:lnSpc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it-IT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MENTALIZZAZIONE DEL CORPO</a:t>
            </a:r>
          </a:p>
          <a:p>
            <a:pPr lvl="0" algn="just">
              <a:lnSpc>
                <a:spcPct val="107000"/>
              </a:lnSpc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it-IT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SOCIALIZZAZZIONE</a:t>
            </a:r>
          </a:p>
          <a:p>
            <a:pPr marL="11430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41203557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A89D8395-D62A-4B63-89A4-57B596C67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TRATTAMENTO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3E6E501E-C509-4203-BAC9-80D1F197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>
              <a:lnSpc>
                <a:spcPct val="107000"/>
              </a:lnSpc>
              <a:buClr>
                <a:srgbClr val="1E5155">
                  <a:lumMod val="40000"/>
                  <a:lumOff val="60000"/>
                </a:srgbClr>
              </a:buClr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it-IT" sz="3600" b="1" dirty="0">
                <a:solidFill>
                  <a:prstClr val="whit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 terapeuta deve manifestarsi come il competente per aiutarlo nei compiti evolutivi che lo «bloccano» nella crescita.</a:t>
            </a:r>
          </a:p>
          <a:p>
            <a:pPr lvl="0" algn="just">
              <a:lnSpc>
                <a:spcPct val="107000"/>
              </a:lnSpc>
              <a:buClr>
                <a:srgbClr val="1E5155">
                  <a:lumMod val="40000"/>
                  <a:lumOff val="60000"/>
                </a:srgbClr>
              </a:buClr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it-IT" sz="3600" b="1" dirty="0">
                <a:solidFill>
                  <a:prstClr val="whit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Controllare il proprio controtransfert negativo</a:t>
            </a:r>
          </a:p>
          <a:p>
            <a:pPr lvl="0" algn="just">
              <a:lnSpc>
                <a:spcPct val="107000"/>
              </a:lnSpc>
              <a:buClr>
                <a:srgbClr val="1E5155">
                  <a:lumMod val="40000"/>
                  <a:lumOff val="60000"/>
                </a:srgbClr>
              </a:buClr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it-IT" sz="3600" b="1" dirty="0">
                <a:solidFill>
                  <a:prstClr val="whit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Setting flessibile</a:t>
            </a:r>
          </a:p>
          <a:p>
            <a:pPr lvl="0" algn="just">
              <a:lnSpc>
                <a:spcPct val="107000"/>
              </a:lnSpc>
              <a:buClr>
                <a:srgbClr val="1E5155">
                  <a:lumMod val="40000"/>
                  <a:lumOff val="60000"/>
                </a:srgbClr>
              </a:buClr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it-IT" sz="3600" b="1" dirty="0">
                <a:solidFill>
                  <a:prstClr val="whit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counseling separato con i genitori</a:t>
            </a:r>
          </a:p>
        </p:txBody>
      </p:sp>
    </p:spTree>
    <p:extLst>
      <p:ext uri="{BB962C8B-B14F-4D97-AF65-F5344CB8AC3E}">
        <p14:creationId xmlns="" xmlns:p14="http://schemas.microsoft.com/office/powerpoint/2010/main" val="17124242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8F233396-5FAA-4B01-AED9-DBFB654BF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TRATTAMENTO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D4BDE060-2D30-4F3F-9920-419D841E05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07000"/>
              </a:lnSpc>
              <a:buClr>
                <a:srgbClr val="1E5155">
                  <a:lumMod val="40000"/>
                  <a:lumOff val="60000"/>
                </a:srgbClr>
              </a:buClr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it-IT" sz="2800" b="1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Non Frustrare ma offrire un nutrimento: non è gratificazione ma espressione di fiducia.</a:t>
            </a:r>
          </a:p>
          <a:p>
            <a:pPr lvl="0" algn="just">
              <a:lnSpc>
                <a:spcPct val="107000"/>
              </a:lnSpc>
              <a:buClr>
                <a:srgbClr val="1E5155">
                  <a:lumMod val="40000"/>
                  <a:lumOff val="60000"/>
                </a:srgbClr>
              </a:buClr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it-IT" sz="2800" b="1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Strategie operative sulle aree esistenziali in cui è bloccato</a:t>
            </a:r>
          </a:p>
          <a:p>
            <a:pPr lvl="0" algn="just">
              <a:lnSpc>
                <a:spcPct val="107000"/>
              </a:lnSpc>
              <a:buClr>
                <a:srgbClr val="1E5155">
                  <a:lumMod val="40000"/>
                  <a:lumOff val="60000"/>
                </a:srgbClr>
              </a:buClr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it-IT" sz="2800" b="1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Interventi a scuola, a casa, nei luoghi informali di ritrovo</a:t>
            </a:r>
          </a:p>
          <a:p>
            <a:pPr lvl="0" algn="just">
              <a:lnSpc>
                <a:spcPct val="107000"/>
              </a:lnSpc>
              <a:buClr>
                <a:srgbClr val="1E5155">
                  <a:lumMod val="40000"/>
                  <a:lumOff val="60000"/>
                </a:srgbClr>
              </a:buClr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it-IT" sz="2800" b="1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Il ruolo del padre evaporizzato: da coinvolgere nella relazione col figlio</a:t>
            </a:r>
            <a:endParaRPr lang="it-IT" sz="2800" b="1" dirty="0"/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41266116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TRATTAMENTO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b="1" dirty="0"/>
              <a:t>Il Narcisismo ha diverse sfumature nella sua espressione per cui è importante individuare le «aree psichiche libere dal conflitto» per definire un progetto evolutivo verso il Sé sociale.</a:t>
            </a:r>
          </a:p>
          <a:p>
            <a:pPr algn="just"/>
            <a:r>
              <a:rPr lang="it-IT" sz="2400" b="1" dirty="0"/>
              <a:t>E’ importante che sia il soggetto stesso che esprima un interesse, una passione verso un progetto. Si può indirizzare allora verso attività laboratoristiche e/o associazioni che lo possano aiutare nella formazione.</a:t>
            </a:r>
          </a:p>
          <a:p>
            <a:pPr algn="just"/>
            <a:r>
              <a:rPr lang="it-IT" sz="2400" b="1" dirty="0"/>
              <a:t>In questa prospettiva è fondamentale considerare la differenza tra Passione-desiderio ed Eccitazione</a:t>
            </a:r>
          </a:p>
        </p:txBody>
      </p:sp>
    </p:spTree>
    <p:extLst>
      <p:ext uri="{BB962C8B-B14F-4D97-AF65-F5344CB8AC3E}">
        <p14:creationId xmlns="" xmlns:p14="http://schemas.microsoft.com/office/powerpoint/2010/main" val="3788979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96450C2E-D9A7-4BC5-9813-1D2ED3071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LA CULTURA DEL SE’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55C29EDA-D473-4A1D-93D9-B2AB1A477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sz="28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MODELLO MODERNO</a:t>
            </a:r>
            <a:endParaRPr lang="it-IT" sz="16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Fino agli anni 80 anche nei cartoni animati veniva comunicata un’etica, il bene e il male erano distinti anche nei personaggi e nelle narrazioni, si pensi ai cartoni giapponesi o comunque gli sceneggiati televisivi, i film, le tribune pubbliche, gli show televisivi e i personaggi che iniziavano ad essere tecnologici e la stessa tecnologia era mastodontica, così erano i primi televisori e computer. </a:t>
            </a:r>
            <a:endParaRPr lang="it-IT" sz="3500" dirty="0"/>
          </a:p>
        </p:txBody>
      </p:sp>
    </p:spTree>
    <p:extLst>
      <p:ext uri="{BB962C8B-B14F-4D97-AF65-F5344CB8AC3E}">
        <p14:creationId xmlns="" xmlns:p14="http://schemas.microsoft.com/office/powerpoint/2010/main" val="4102906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0F39DDDD-6F52-4ED2-9F04-39D48E8BF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LA CULTURA DEL SE’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C1F51645-FA2F-4421-8504-5C5106A55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sz="32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MODELLO MODERNO</a:t>
            </a:r>
            <a:endParaRPr lang="it-IT" sz="18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32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Si pensi a Goldrake e agli atri robot buoni che incutevano il bene, il buono, oggi invece la distinzione tra bene e male non c’è più in ogni trasmissione e comunicazione multimediale, i protagonisti spesso sono malvagi…si pensi ai telefilm di Gomorra. Inoltre il tecnologico è sempre più piccolo e così è suadente e viscido.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2096608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D9F74418-FEA5-48EC-87CC-0A927604E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</a:rPr>
              <a:t>LA CULTURA DEL SE’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192DFE3C-9D50-474A-973D-20F81FD7A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Tuttavia il fenomeno di decostruzione dell’etica classica, dell’ordine costituito già era avvenuto con l’affermarsi della controcultura degli anni 60. Nietzsche aveva presagito ciò che sarebbe successo…che all’ordine austero e classico apollineo si sarebbe opposto quello caotico dionisiaco. I giovani si sono ribellati alla cultura apollinea, classica dei padri e si sono messi a riscoprire la parte irrazionale ritendendo che questa è la libertà </a:t>
            </a:r>
            <a:r>
              <a:rPr lang="it-IT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individuativa</a:t>
            </a:r>
            <a:r>
              <a:rPr lang="it-IT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 se stessi, dell’uomo. </a:t>
            </a:r>
            <a:endParaRPr lang="it-IT" sz="2800" b="1" dirty="0"/>
          </a:p>
        </p:txBody>
      </p:sp>
    </p:spTree>
    <p:extLst>
      <p:ext uri="{BB962C8B-B14F-4D97-AF65-F5344CB8AC3E}">
        <p14:creationId xmlns="" xmlns:p14="http://schemas.microsoft.com/office/powerpoint/2010/main" val="3640108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4CC8186-6793-4F24-B7CA-211C71AD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</a:rPr>
              <a:t>LA CULTURA DEL SE’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17E61DDA-5A2B-4DD9-8A94-614BE4103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greci sapevano i pericoli di dover reprimere Dioniso, sarebbe resuscitato, ma sapevano anche cosa significava andare oltre il limite, un equilibrio tra razionalità apollinea e irrazionalità dionisiaca non era facile e ancora oggi ci facciamo i conti. I greci sul tempio di Delfi hanno scritto: “non lasciarsi andare agli eccessi”!</a:t>
            </a:r>
            <a:endParaRPr lang="it-IT" sz="3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2510359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830A7A00-B992-4147-8930-3E355AE8C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</a:rPr>
              <a:t>LA CULTURA  DEL SE’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FC0B09DB-C51A-4D9E-876A-7D6914136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sz="1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 i dionisiaci l’entusiasmo era lo stato di ebbrezza da cui origina la creatività dell’uomo.</a:t>
            </a:r>
            <a:endParaRPr lang="it-IT" sz="11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sz="1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Tuttavia il disordine dei comportamenti induce una </a:t>
            </a:r>
            <a:r>
              <a:rPr lang="it-IT" sz="11200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disregolazione</a:t>
            </a:r>
            <a:r>
              <a:rPr lang="it-IT" sz="112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psichica </a:t>
            </a:r>
            <a:r>
              <a:rPr lang="it-IT" sz="1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a livello neurobiologico ciò si caratterizza per una </a:t>
            </a:r>
            <a:r>
              <a:rPr lang="it-IT" sz="11200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disregolazione</a:t>
            </a:r>
            <a:r>
              <a:rPr lang="it-IT" sz="112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del sistema limbico</a:t>
            </a:r>
            <a:r>
              <a:rPr lang="it-IT" sz="1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La perdita della Regola comportamentale, etica, </a:t>
            </a:r>
            <a:r>
              <a:rPr lang="it-IT" sz="11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determina </a:t>
            </a:r>
            <a:r>
              <a:rPr lang="it-IT" sz="1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perdita della regola fisiologica della percezione del piacere e del dispiacere. Si aggiunga il consumo di sostanze stupefacenti che enfatizzano oltremodo la </a:t>
            </a:r>
            <a:r>
              <a:rPr lang="it-IT" sz="11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disregolazione</a:t>
            </a:r>
            <a:r>
              <a:rPr lang="it-IT" sz="1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t-IT" sz="11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sz="1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2199306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F94F80A5-4A57-497C-A2FB-D33CB6CCF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LA CULTURA DEL SE’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BB032FDD-DB14-4FCA-ADA4-E9CB082B8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b="1" dirty="0"/>
              <a:t>Morto Dio (Nietzsche) ed evaporato il Padre è il SE’ che indica cosa è bene e cosa è male. L’Altro non c’è più: si è dissolto il </a:t>
            </a:r>
            <a:r>
              <a:rPr lang="it-IT" sz="2400" b="1" dirty="0">
                <a:solidFill>
                  <a:srgbClr val="FFFF00"/>
                </a:solidFill>
              </a:rPr>
              <a:t>modello dell’Altro, quello etico</a:t>
            </a:r>
            <a:r>
              <a:rPr lang="it-IT" sz="2400" b="1" dirty="0"/>
              <a:t>: della comprensione, della solidarietà, dell’impegno sociale e politico….oggi si cura solo </a:t>
            </a:r>
            <a:r>
              <a:rPr lang="it-IT" sz="2400" b="1" dirty="0">
                <a:solidFill>
                  <a:srgbClr val="FFFF00"/>
                </a:solidFill>
              </a:rPr>
              <a:t>il Sé e in maniera estetica</a:t>
            </a:r>
            <a:r>
              <a:rPr lang="it-IT" sz="2400" b="1" dirty="0"/>
              <a:t>, per apparire ed essere ammirati.</a:t>
            </a:r>
          </a:p>
          <a:p>
            <a:pPr algn="just"/>
            <a:r>
              <a:rPr lang="it-IT" sz="2400" b="1" dirty="0"/>
              <a:t>Ha deluso la cultura esterna e quindi il Super Io è scomparso….si è dato valore alla Natura e quindi allo spontaneismo primitivo del Sé naturale della persona… di fatto ai desideri e alle pulsioni.</a:t>
            </a:r>
          </a:p>
        </p:txBody>
      </p:sp>
    </p:spTree>
    <p:extLst>
      <p:ext uri="{BB962C8B-B14F-4D97-AF65-F5344CB8AC3E}">
        <p14:creationId xmlns="" xmlns:p14="http://schemas.microsoft.com/office/powerpoint/2010/main" val="3468211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F4840934-5C2A-4BDB-863F-D99D857F1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LA CULTURA DEL SE’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7EC749F9-428A-4643-BC0B-4D82BE40A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800" b="1" dirty="0"/>
              <a:t>Per sentirsi adeguato questo Sé fragile deve cercare di essere riconosciuto e ammirato dagli altri, allora mutua il modello della sottocultura massmediale che non definisce il Sé per contenuti e valori come era nel modello etico ma lo definisce come Apparenza, come estetica. Se allora la persona non ha un Sé adeguato a questo modello avverte il vuoto interiore, la noia, la rabbia e la vergogna rispetto all’Ideale grandioso di Sé che possiede</a:t>
            </a:r>
          </a:p>
        </p:txBody>
      </p:sp>
    </p:spTree>
    <p:extLst>
      <p:ext uri="{BB962C8B-B14F-4D97-AF65-F5344CB8AC3E}">
        <p14:creationId xmlns="" xmlns:p14="http://schemas.microsoft.com/office/powerpoint/2010/main" val="27975156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136</TotalTime>
  <Words>1575</Words>
  <Application>Microsoft Office PowerPoint</Application>
  <PresentationFormat>Personalizzato</PresentationFormat>
  <Paragraphs>103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27" baseType="lpstr">
      <vt:lpstr>Ione</vt:lpstr>
      <vt:lpstr>NARCISISMO-NICHILISMO E MODELLI EDUCATIVI</vt:lpstr>
      <vt:lpstr>LA CULTURA DEL SE’</vt:lpstr>
      <vt:lpstr>LA CULTURA DEL SE’</vt:lpstr>
      <vt:lpstr>LA CULTURA DEL SE’</vt:lpstr>
      <vt:lpstr>LA CULTURA DEL SE’</vt:lpstr>
      <vt:lpstr>LA CULTURA DEL SE’</vt:lpstr>
      <vt:lpstr>LA CULTURA  DEL SE’</vt:lpstr>
      <vt:lpstr>LA CULTURA DEL SE’</vt:lpstr>
      <vt:lpstr>LA CULTURA DEL SE’</vt:lpstr>
      <vt:lpstr>LA CULTURA DEL SE’</vt:lpstr>
      <vt:lpstr>DESCRIZIONE DEL NARCISISMO</vt:lpstr>
      <vt:lpstr>DESCRIZIONE</vt:lpstr>
      <vt:lpstr>DESCRIZIONE</vt:lpstr>
      <vt:lpstr>DESCRIZIONE</vt:lpstr>
      <vt:lpstr>DESCRIZIONE</vt:lpstr>
      <vt:lpstr>IL CAMBIAMENTO DEL MODELLO EDUCATIVO</vt:lpstr>
      <vt:lpstr>IL CAMBIAMENTO DEL MODELLO EDUCATIVO</vt:lpstr>
      <vt:lpstr>FENOMENOLOGIA NARCISISMO</vt:lpstr>
      <vt:lpstr>Modello Estetico</vt:lpstr>
      <vt:lpstr>DUE EVOLUZIONI</vt:lpstr>
      <vt:lpstr>Modello Estetico</vt:lpstr>
      <vt:lpstr>I COMPITI EVOLUTIVI ADOLESCENZIALI (Havighurst,1953)  </vt:lpstr>
      <vt:lpstr>Secondo Charmet ciò passa per l’attivazione dei seguenti processi: </vt:lpstr>
      <vt:lpstr>TRATTAMENTO</vt:lpstr>
      <vt:lpstr>TRATTAMENTO</vt:lpstr>
      <vt:lpstr>TRATTAMENTO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SE’ NARCISISTICO</dc:title>
  <dc:creator>mario de rosa</dc:creator>
  <cp:lastModifiedBy>mario.derosa</cp:lastModifiedBy>
  <cp:revision>44</cp:revision>
  <dcterms:created xsi:type="dcterms:W3CDTF">2017-12-29T20:39:50Z</dcterms:created>
  <dcterms:modified xsi:type="dcterms:W3CDTF">2022-08-27T09:41:21Z</dcterms:modified>
</cp:coreProperties>
</file>