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70" r:id="rId5"/>
    <p:sldId id="276" r:id="rId6"/>
    <p:sldId id="275" r:id="rId7"/>
    <p:sldId id="277" r:id="rId8"/>
    <p:sldId id="282" r:id="rId9"/>
    <p:sldId id="259" r:id="rId10"/>
    <p:sldId id="289" r:id="rId11"/>
    <p:sldId id="299" r:id="rId12"/>
    <p:sldId id="290" r:id="rId13"/>
    <p:sldId id="298" r:id="rId14"/>
    <p:sldId id="291" r:id="rId15"/>
    <p:sldId id="297" r:id="rId16"/>
    <p:sldId id="292" r:id="rId17"/>
    <p:sldId id="296" r:id="rId18"/>
    <p:sldId id="294" r:id="rId19"/>
    <p:sldId id="295" r:id="rId20"/>
    <p:sldId id="293" r:id="rId21"/>
    <p:sldId id="260" r:id="rId22"/>
    <p:sldId id="284" r:id="rId23"/>
    <p:sldId id="283" r:id="rId24"/>
    <p:sldId id="261" r:id="rId25"/>
    <p:sldId id="288" r:id="rId26"/>
    <p:sldId id="278" r:id="rId27"/>
    <p:sldId id="263" r:id="rId28"/>
    <p:sldId id="264" r:id="rId29"/>
    <p:sldId id="272"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91" d="100"/>
          <a:sy n="91" d="100"/>
        </p:scale>
        <p:origin x="-486"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pPr/>
              <a:t>10/4/2022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4509A250-FF31-4206-8172-F9D3106AACB1}" type="datetimeFigureOut">
              <a:rPr lang="en-US" dirty="0"/>
              <a:pPr/>
              <a:t>10/4/2022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it-IT"/>
              <a:t>Fare clic per modificare lo stile del titolo dello schema</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4509A250-FF31-4206-8172-F9D3106AACB1}" type="datetimeFigureOut">
              <a:rPr lang="en-US" dirty="0"/>
              <a:pPr/>
              <a:t>10/4/2022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it-IT"/>
              <a:t>Fare clic per modificare lo stile del titolo dello schema</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it-IT"/>
              <a:t>Modifica gli stili del testo dello schema</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4509A250-FF31-4206-8172-F9D3106AACB1}" type="datetimeFigureOut">
              <a:rPr lang="en-US" dirty="0"/>
              <a:pPr/>
              <a:t>10/4/2022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‹N›</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4509A250-FF31-4206-8172-F9D3106AACB1}" type="datetimeFigureOut">
              <a:rPr lang="en-US" dirty="0"/>
              <a:pPr/>
              <a:t>10/4/2022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pPr/>
              <a:t>10/4/2022</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pPr/>
              <a:t>10/4/2022</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nchorCtr="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pPr/>
              <a:t>10/4/2022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pPr/>
              <a:t>10/4/2022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pPr/>
              <a:t>10/4/2022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9796027F-7875-4030-9381-8BD8C4F21935}" type="datetimeFigureOut">
              <a:rPr lang="en-US" dirty="0"/>
              <a:pPr/>
              <a:t>10/4/2022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pPr/>
              <a:t>10/4/2022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pPr/>
              <a:t>10/4/2022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pPr/>
              <a:t>10/4/2022</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pPr/>
              <a:t>10/4/2022</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7" name="Date Placeholder 4"/>
          <p:cNvSpPr>
            <a:spLocks noGrp="1"/>
          </p:cNvSpPr>
          <p:nvPr>
            <p:ph type="dt" sz="half" idx="10"/>
          </p:nvPr>
        </p:nvSpPr>
        <p:spPr/>
        <p:txBody>
          <a:bodyPr/>
          <a:lstStyle/>
          <a:p>
            <a:fld id="{4509A250-FF31-4206-8172-F9D3106AACB1}" type="datetimeFigureOut">
              <a:rPr lang="en-US" dirty="0"/>
              <a:pPr/>
              <a:t>10/4/2022</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4509A250-FF31-4206-8172-F9D3106AACB1}" type="datetimeFigureOut">
              <a:rPr lang="en-US" dirty="0"/>
              <a:pPr/>
              <a:t>10/4/2022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pPr/>
              <a:t>10/4/2022</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3C6258B7-FD42-45B5-83BD-07E96BFEFBB1}"/>
              </a:ext>
            </a:extLst>
          </p:cNvPr>
          <p:cNvSpPr>
            <a:spLocks noGrp="1"/>
          </p:cNvSpPr>
          <p:nvPr>
            <p:ph type="ctrTitle"/>
          </p:nvPr>
        </p:nvSpPr>
        <p:spPr/>
        <p:txBody>
          <a:bodyPr/>
          <a:lstStyle/>
          <a:p>
            <a:pPr algn="ctr"/>
            <a:r>
              <a:rPr lang="it-IT" sz="4800" b="1" dirty="0" smtClean="0">
                <a:solidFill>
                  <a:srgbClr val="FFFF00"/>
                </a:solidFill>
                <a:latin typeface="Times New Roman" panose="02020603050405020304" pitchFamily="18" charset="0"/>
                <a:cs typeface="Times New Roman" panose="02020603050405020304" pitchFamily="18" charset="0"/>
              </a:rPr>
              <a:t>PRINCIPI </a:t>
            </a:r>
            <a:r>
              <a:rPr lang="it-IT" sz="4800" b="1" dirty="0" err="1" smtClean="0">
                <a:solidFill>
                  <a:srgbClr val="FFFF00"/>
                </a:solidFill>
                <a:latin typeface="Times New Roman" panose="02020603050405020304" pitchFamily="18" charset="0"/>
                <a:cs typeface="Times New Roman" panose="02020603050405020304" pitchFamily="18" charset="0"/>
              </a:rPr>
              <a:t>DI</a:t>
            </a:r>
            <a:r>
              <a:rPr lang="it-IT" sz="4800" b="1" dirty="0" smtClean="0">
                <a:solidFill>
                  <a:srgbClr val="FFFF00"/>
                </a:solidFill>
                <a:latin typeface="Times New Roman" panose="02020603050405020304" pitchFamily="18" charset="0"/>
                <a:cs typeface="Times New Roman" panose="02020603050405020304" pitchFamily="18" charset="0"/>
              </a:rPr>
              <a:t> PSICOPATOLOGIA</a:t>
            </a:r>
            <a:endParaRPr lang="it-IT" sz="4800" b="1" dirty="0">
              <a:solidFill>
                <a:srgbClr val="FFFF00"/>
              </a:solidFill>
              <a:latin typeface="Times New Roman" panose="02020603050405020304" pitchFamily="18" charset="0"/>
              <a:cs typeface="Times New Roman" panose="02020603050405020304" pitchFamily="18" charset="0"/>
            </a:endParaRPr>
          </a:p>
        </p:txBody>
      </p:sp>
      <p:sp>
        <p:nvSpPr>
          <p:cNvPr id="3" name="Sottotitolo 2">
            <a:extLst>
              <a:ext uri="{FF2B5EF4-FFF2-40B4-BE49-F238E27FC236}">
                <a16:creationId xmlns="" xmlns:a16="http://schemas.microsoft.com/office/drawing/2014/main" id="{A956B895-3FEF-411A-96E2-707E6410291E}"/>
              </a:ext>
            </a:extLst>
          </p:cNvPr>
          <p:cNvSpPr>
            <a:spLocks noGrp="1"/>
          </p:cNvSpPr>
          <p:nvPr>
            <p:ph type="subTitle" idx="1"/>
          </p:nvPr>
        </p:nvSpPr>
        <p:spPr/>
        <p:txBody>
          <a:bodyPr>
            <a:normAutofit/>
          </a:bodyPr>
          <a:lstStyle/>
          <a:p>
            <a:pPr algn="ctr"/>
            <a:r>
              <a:rPr lang="it-IT" sz="2800" b="1" dirty="0">
                <a:solidFill>
                  <a:schemeClr val="tx1"/>
                </a:solidFill>
                <a:latin typeface="Times New Roman" panose="02020603050405020304" pitchFamily="18" charset="0"/>
                <a:cs typeface="Times New Roman" panose="02020603050405020304" pitchFamily="18" charset="0"/>
              </a:rPr>
              <a:t>PROF. Mario G.L. De Rosa</a:t>
            </a:r>
          </a:p>
        </p:txBody>
      </p:sp>
    </p:spTree>
    <p:extLst>
      <p:ext uri="{BB962C8B-B14F-4D97-AF65-F5344CB8AC3E}">
        <p14:creationId xmlns="" xmlns:p14="http://schemas.microsoft.com/office/powerpoint/2010/main" val="3984654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DA293656-41FE-45A9-8620-ECCA7AB50E45}"/>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MELANIE KLEIN</a:t>
            </a:r>
            <a:endParaRPr lang="it-IT" dirty="0"/>
          </a:p>
        </p:txBody>
      </p:sp>
      <p:sp>
        <p:nvSpPr>
          <p:cNvPr id="3" name="Segnaposto contenuto 2">
            <a:extLst>
              <a:ext uri="{FF2B5EF4-FFF2-40B4-BE49-F238E27FC236}">
                <a16:creationId xmlns="" xmlns:a16="http://schemas.microsoft.com/office/drawing/2014/main" id="{C278398B-1A2F-46F8-B766-594E1193928B}"/>
              </a:ext>
            </a:extLst>
          </p:cNvPr>
          <p:cNvSpPr>
            <a:spLocks noGrp="1"/>
          </p:cNvSpPr>
          <p:nvPr>
            <p:ph idx="1"/>
          </p:nvPr>
        </p:nvSpPr>
        <p:spPr/>
        <p:txBody>
          <a:bodyPr>
            <a:noAutofit/>
          </a:bodyPr>
          <a:lstStyle/>
          <a:p>
            <a:pPr marL="0" indent="0" algn="just">
              <a:buNone/>
            </a:pPr>
            <a:r>
              <a:rPr lang="it-IT" sz="3200" b="1" dirty="0">
                <a:effectLst/>
                <a:latin typeface="Times New Roman" pitchFamily="18" charset="0"/>
                <a:ea typeface="Cambria" panose="02040503050406030204" pitchFamily="18" charset="0"/>
                <a:cs typeface="Times New Roman" pitchFamily="18" charset="0"/>
              </a:rPr>
              <a:t>M. Klein ha ispirato la </a:t>
            </a:r>
            <a:r>
              <a:rPr lang="it-IT" sz="3200" b="1" dirty="0">
                <a:solidFill>
                  <a:srgbClr val="FFFF00"/>
                </a:solidFill>
                <a:effectLst/>
                <a:latin typeface="Times New Roman" pitchFamily="18" charset="0"/>
                <a:ea typeface="Cambria" panose="02040503050406030204" pitchFamily="18" charset="0"/>
                <a:cs typeface="Times New Roman" pitchFamily="18" charset="0"/>
              </a:rPr>
              <a:t>Teoria delle Relazioni oggettuali.</a:t>
            </a:r>
            <a:r>
              <a:rPr lang="it-IT" sz="3200" b="1" dirty="0">
                <a:effectLst/>
                <a:latin typeface="Times New Roman" pitchFamily="18" charset="0"/>
                <a:ea typeface="Cambria" panose="02040503050406030204" pitchFamily="18" charset="0"/>
                <a:cs typeface="Times New Roman" pitchFamily="18" charset="0"/>
              </a:rPr>
              <a:t> Rispetto a Freud considera non solo gli </a:t>
            </a:r>
            <a:r>
              <a:rPr lang="it-IT" sz="3200" b="1" i="1" dirty="0">
                <a:solidFill>
                  <a:srgbClr val="FFFF00"/>
                </a:solidFill>
                <a:effectLst/>
                <a:latin typeface="Times New Roman" pitchFamily="18" charset="0"/>
                <a:ea typeface="Cambria" panose="02040503050406030204" pitchFamily="18" charset="0"/>
                <a:cs typeface="Times New Roman" pitchFamily="18" charset="0"/>
              </a:rPr>
              <a:t>oggetti interni</a:t>
            </a:r>
            <a:r>
              <a:rPr lang="it-IT" sz="3200" b="1" dirty="0">
                <a:solidFill>
                  <a:srgbClr val="FFFF00"/>
                </a:solidFill>
                <a:effectLst/>
                <a:latin typeface="Times New Roman" pitchFamily="18" charset="0"/>
                <a:ea typeface="Cambria" panose="02040503050406030204" pitchFamily="18" charset="0"/>
                <a:cs typeface="Times New Roman" pitchFamily="18" charset="0"/>
              </a:rPr>
              <a:t> </a:t>
            </a:r>
            <a:r>
              <a:rPr lang="it-IT" sz="3200" b="1" dirty="0">
                <a:effectLst/>
                <a:latin typeface="Times New Roman" pitchFamily="18" charset="0"/>
                <a:ea typeface="Cambria" panose="02040503050406030204" pitchFamily="18" charset="0"/>
                <a:cs typeface="Times New Roman" pitchFamily="18" charset="0"/>
              </a:rPr>
              <a:t>ma anche gli </a:t>
            </a:r>
            <a:r>
              <a:rPr lang="it-IT" sz="3200" b="1" i="1" dirty="0">
                <a:solidFill>
                  <a:srgbClr val="FFFF00"/>
                </a:solidFill>
                <a:effectLst/>
                <a:latin typeface="Times New Roman" pitchFamily="18" charset="0"/>
                <a:ea typeface="Cambria" panose="02040503050406030204" pitchFamily="18" charset="0"/>
                <a:cs typeface="Times New Roman" pitchFamily="18" charset="0"/>
              </a:rPr>
              <a:t>oggetti esterni</a:t>
            </a:r>
            <a:r>
              <a:rPr lang="it-IT" sz="3200" b="1" dirty="0">
                <a:solidFill>
                  <a:srgbClr val="FFFF00"/>
                </a:solidFill>
                <a:effectLst/>
                <a:latin typeface="Times New Roman" pitchFamily="18" charset="0"/>
                <a:ea typeface="Cambria" panose="02040503050406030204" pitchFamily="18" charset="0"/>
                <a:cs typeface="Times New Roman" pitchFamily="18" charset="0"/>
              </a:rPr>
              <a:t> </a:t>
            </a:r>
            <a:r>
              <a:rPr lang="it-IT" sz="3200" b="1" dirty="0">
                <a:effectLst/>
                <a:latin typeface="Times New Roman" pitchFamily="18" charset="0"/>
                <a:ea typeface="Cambria" panose="02040503050406030204" pitchFamily="18" charset="0"/>
                <a:cs typeface="Times New Roman" pitchFamily="18" charset="0"/>
              </a:rPr>
              <a:t>con i quali il bambino si relaziona. L’</a:t>
            </a:r>
            <a:r>
              <a:rPr lang="it-IT" sz="3200" b="1" i="1" dirty="0">
                <a:effectLst/>
                <a:latin typeface="Times New Roman" pitchFamily="18" charset="0"/>
                <a:ea typeface="Cambria" panose="02040503050406030204" pitchFamily="18" charset="0"/>
                <a:cs typeface="Times New Roman" pitchFamily="18" charset="0"/>
              </a:rPr>
              <a:t>oggetto</a:t>
            </a:r>
            <a:r>
              <a:rPr lang="it-IT" sz="3200" b="1" dirty="0">
                <a:effectLst/>
                <a:latin typeface="Times New Roman" pitchFamily="18" charset="0"/>
                <a:ea typeface="Cambria" panose="02040503050406030204" pitchFamily="18" charset="0"/>
                <a:cs typeface="Times New Roman" pitchFamily="18" charset="0"/>
              </a:rPr>
              <a:t>, dunque, non è solo il motivo della scarica pulsionale come sosteneva Freud, ma ha </a:t>
            </a:r>
            <a:r>
              <a:rPr lang="it-IT" sz="3200" b="1" dirty="0" smtClean="0">
                <a:effectLst/>
                <a:latin typeface="Times New Roman" pitchFamily="18" charset="0"/>
                <a:ea typeface="Cambria" panose="02040503050406030204" pitchFamily="18" charset="0"/>
                <a:cs typeface="Times New Roman" pitchFamily="18" charset="0"/>
              </a:rPr>
              <a:t>anche un’importanza </a:t>
            </a:r>
            <a:r>
              <a:rPr lang="it-IT" sz="3200" b="1" dirty="0">
                <a:effectLst/>
                <a:latin typeface="Times New Roman" pitchFamily="18" charset="0"/>
                <a:ea typeface="Cambria" panose="02040503050406030204" pitchFamily="18" charset="0"/>
                <a:cs typeface="Times New Roman" pitchFamily="18" charset="0"/>
              </a:rPr>
              <a:t>fondamentale nelle fantasie del bambino che secondo la Klein sono innate e rappresentano l’Altro con cui viene in contatto. </a:t>
            </a:r>
            <a:endParaRPr lang="it-IT" sz="3200" dirty="0">
              <a:latin typeface="Times New Roman" pitchFamily="18" charset="0"/>
              <a:ea typeface="Cambria" panose="02040503050406030204" pitchFamily="18" charset="0"/>
              <a:cs typeface="Times New Roman" pitchFamily="18" charset="0"/>
            </a:endParaRPr>
          </a:p>
        </p:txBody>
      </p:sp>
    </p:spTree>
    <p:extLst>
      <p:ext uri="{BB962C8B-B14F-4D97-AF65-F5344CB8AC3E}">
        <p14:creationId xmlns="" xmlns:p14="http://schemas.microsoft.com/office/powerpoint/2010/main" val="12430429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8DDF8461-5278-43B4-AA48-C7AE33051F56}"/>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MELANIE KLEIN</a:t>
            </a:r>
            <a:endParaRPr lang="it-IT" dirty="0"/>
          </a:p>
        </p:txBody>
      </p:sp>
      <p:sp>
        <p:nvSpPr>
          <p:cNvPr id="3" name="Segnaposto contenuto 2">
            <a:extLst>
              <a:ext uri="{FF2B5EF4-FFF2-40B4-BE49-F238E27FC236}">
                <a16:creationId xmlns="" xmlns:a16="http://schemas.microsoft.com/office/drawing/2014/main" id="{74966258-F90B-46E0-A33C-6B6FF0509CF1}"/>
              </a:ext>
            </a:extLst>
          </p:cNvPr>
          <p:cNvSpPr>
            <a:spLocks noGrp="1"/>
          </p:cNvSpPr>
          <p:nvPr>
            <p:ph idx="1"/>
          </p:nvPr>
        </p:nvSpPr>
        <p:spPr/>
        <p:txBody>
          <a:bodyPr>
            <a:normAutofit/>
          </a:bodyPr>
          <a:lstStyle/>
          <a:p>
            <a:pPr marL="0" indent="0" algn="just">
              <a:buNone/>
            </a:pPr>
            <a:r>
              <a:rPr lang="it-IT" sz="3600" b="1" dirty="0">
                <a:latin typeface="Times New Roman" pitchFamily="18" charset="0"/>
                <a:ea typeface="Cambria" panose="02040503050406030204" pitchFamily="18" charset="0"/>
                <a:cs typeface="Times New Roman" pitchFamily="18" charset="0"/>
              </a:rPr>
              <a:t>L</a:t>
            </a:r>
            <a:r>
              <a:rPr lang="it-IT" sz="3600" b="1" dirty="0">
                <a:effectLst/>
                <a:latin typeface="Times New Roman" pitchFamily="18" charset="0"/>
                <a:ea typeface="Cambria" panose="02040503050406030204" pitchFamily="18" charset="0"/>
                <a:cs typeface="Times New Roman" pitchFamily="18" charset="0"/>
              </a:rPr>
              <a:t>a Relazione è quindi innata, è </a:t>
            </a:r>
            <a:r>
              <a:rPr lang="it-IT" sz="3600" b="1" dirty="0">
                <a:solidFill>
                  <a:srgbClr val="FFFF00"/>
                </a:solidFill>
                <a:effectLst/>
                <a:latin typeface="Times New Roman" pitchFamily="18" charset="0"/>
                <a:ea typeface="Cambria" panose="02040503050406030204" pitchFamily="18" charset="0"/>
                <a:cs typeface="Times New Roman" pitchFamily="18" charset="0"/>
              </a:rPr>
              <a:t>tra il Sé e l’oggetto </a:t>
            </a:r>
            <a:r>
              <a:rPr lang="it-IT" sz="3600" b="1" dirty="0">
                <a:effectLst/>
                <a:latin typeface="Times New Roman" pitchFamily="18" charset="0"/>
                <a:ea typeface="Cambria" panose="02040503050406030204" pitchFamily="18" charset="0"/>
                <a:cs typeface="Times New Roman" pitchFamily="18" charset="0"/>
              </a:rPr>
              <a:t>che viene ritenuto dal bambino dotato di impulsi propri, buoni o cattivi, possono essere persone, parti del corpo, funzioni ed escreti corporei.</a:t>
            </a:r>
            <a:endParaRPr lang="it-IT" sz="3600" dirty="0">
              <a:latin typeface="Times New Roman" pitchFamily="18" charset="0"/>
              <a:cs typeface="Times New Roman" pitchFamily="18" charset="0"/>
            </a:endParaRPr>
          </a:p>
        </p:txBody>
      </p:sp>
    </p:spTree>
    <p:extLst>
      <p:ext uri="{BB962C8B-B14F-4D97-AF65-F5344CB8AC3E}">
        <p14:creationId xmlns="" xmlns:p14="http://schemas.microsoft.com/office/powerpoint/2010/main" val="22325807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6BD061E0-4FFA-44B2-B36D-AF372B84DC23}"/>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MELANIE KLEIN</a:t>
            </a:r>
            <a:endParaRPr lang="it-IT" dirty="0"/>
          </a:p>
        </p:txBody>
      </p:sp>
      <p:sp>
        <p:nvSpPr>
          <p:cNvPr id="3" name="Segnaposto contenuto 2">
            <a:extLst>
              <a:ext uri="{FF2B5EF4-FFF2-40B4-BE49-F238E27FC236}">
                <a16:creationId xmlns="" xmlns:a16="http://schemas.microsoft.com/office/drawing/2014/main" id="{E9D3D495-248A-48FC-965C-3FFE45156385}"/>
              </a:ext>
            </a:extLst>
          </p:cNvPr>
          <p:cNvSpPr>
            <a:spLocks noGrp="1"/>
          </p:cNvSpPr>
          <p:nvPr>
            <p:ph idx="1"/>
          </p:nvPr>
        </p:nvSpPr>
        <p:spPr/>
        <p:txBody>
          <a:bodyPr>
            <a:noAutofit/>
          </a:bodyPr>
          <a:lstStyle/>
          <a:p>
            <a:pPr marL="0" indent="0" algn="just">
              <a:lnSpc>
                <a:spcPct val="107000"/>
              </a:lnSpc>
              <a:spcAft>
                <a:spcPts val="800"/>
              </a:spcAft>
              <a:buNone/>
            </a:pPr>
            <a:r>
              <a:rPr lang="it-IT" sz="3200" b="1" dirty="0">
                <a:effectLst/>
                <a:latin typeface="Times New Roman" pitchFamily="18" charset="0"/>
                <a:ea typeface="Calibri" panose="020F0502020204030204" pitchFamily="34" charset="0"/>
                <a:cs typeface="Times New Roman" pitchFamily="18" charset="0"/>
              </a:rPr>
              <a:t>Il bambino, secondo la Klein nasce già con un </a:t>
            </a:r>
            <a:r>
              <a:rPr lang="it-IT" sz="3200" b="1" dirty="0">
                <a:solidFill>
                  <a:srgbClr val="FFFF00"/>
                </a:solidFill>
                <a:effectLst/>
                <a:latin typeface="Times New Roman" pitchFamily="18" charset="0"/>
                <a:ea typeface="Calibri" panose="020F0502020204030204" pitchFamily="34" charset="0"/>
                <a:cs typeface="Times New Roman" pitchFamily="18" charset="0"/>
              </a:rPr>
              <a:t>Io rudimentale </a:t>
            </a:r>
            <a:r>
              <a:rPr lang="it-IT" sz="3200" b="1" dirty="0">
                <a:effectLst/>
                <a:latin typeface="Times New Roman" pitchFamily="18" charset="0"/>
                <a:ea typeface="Calibri" panose="020F0502020204030204" pitchFamily="34" charset="0"/>
                <a:cs typeface="Times New Roman" pitchFamily="18" charset="0"/>
              </a:rPr>
              <a:t>mentre per Freud ha solo l’Es. Tuttavia, non è ancora in grado di avere una coscienza di sé, non ravvisa come proprie le sensazioni che prova, non riesce a </a:t>
            </a:r>
            <a:r>
              <a:rPr lang="it-IT" sz="3200" b="1" dirty="0">
                <a:solidFill>
                  <a:srgbClr val="FFFF00"/>
                </a:solidFill>
                <a:effectLst/>
                <a:latin typeface="Times New Roman" pitchFamily="18" charset="0"/>
                <a:ea typeface="Calibri" panose="020F0502020204030204" pitchFamily="34" charset="0"/>
                <a:cs typeface="Times New Roman" pitchFamily="18" charset="0"/>
              </a:rPr>
              <a:t>distinguere tra sé e la realtà esterna</a:t>
            </a:r>
            <a:r>
              <a:rPr lang="it-IT" sz="3200" b="1" dirty="0">
                <a:effectLst/>
                <a:latin typeface="Times New Roman" pitchFamily="18" charset="0"/>
                <a:ea typeface="Calibri" panose="020F0502020204030204" pitchFamily="34" charset="0"/>
                <a:cs typeface="Times New Roman" pitchFamily="18" charset="0"/>
              </a:rPr>
              <a:t>. Vive quindi in una dimensione fantasmatica dove esterno e interno sono vissuti in maniera identica.</a:t>
            </a:r>
            <a:endParaRPr lang="it-IT" sz="3200" dirty="0">
              <a:effectLst/>
              <a:latin typeface="Times New Roman" pitchFamily="18" charset="0"/>
              <a:ea typeface="Calibri" panose="020F0502020204030204" pitchFamily="34" charset="0"/>
              <a:cs typeface="Times New Roman" pitchFamily="18" charset="0"/>
            </a:endParaRPr>
          </a:p>
        </p:txBody>
      </p:sp>
    </p:spTree>
    <p:extLst>
      <p:ext uri="{BB962C8B-B14F-4D97-AF65-F5344CB8AC3E}">
        <p14:creationId xmlns="" xmlns:p14="http://schemas.microsoft.com/office/powerpoint/2010/main" val="24998659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179FDBDC-525A-491A-B2C3-D427B5BB2415}"/>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MELANIE KLEIN</a:t>
            </a:r>
            <a:endParaRPr lang="it-IT" dirty="0"/>
          </a:p>
        </p:txBody>
      </p:sp>
      <p:sp>
        <p:nvSpPr>
          <p:cNvPr id="3" name="Segnaposto contenuto 2">
            <a:extLst>
              <a:ext uri="{FF2B5EF4-FFF2-40B4-BE49-F238E27FC236}">
                <a16:creationId xmlns="" xmlns:a16="http://schemas.microsoft.com/office/drawing/2014/main" id="{5FA01230-8DAD-4434-B2F4-3B6819DA1C49}"/>
              </a:ext>
            </a:extLst>
          </p:cNvPr>
          <p:cNvSpPr>
            <a:spLocks noGrp="1"/>
          </p:cNvSpPr>
          <p:nvPr>
            <p:ph idx="1"/>
          </p:nvPr>
        </p:nvSpPr>
        <p:spPr/>
        <p:txBody>
          <a:bodyPr>
            <a:normAutofit lnSpcReduction="10000"/>
          </a:bodyPr>
          <a:lstStyle/>
          <a:p>
            <a:pPr marL="0" indent="0" algn="just">
              <a:buNone/>
            </a:pPr>
            <a:r>
              <a:rPr lang="it-IT" sz="4000" b="1" dirty="0">
                <a:effectLst/>
                <a:latin typeface="Times New Roman" pitchFamily="18" charset="0"/>
                <a:ea typeface="Calibri" panose="020F0502020204030204" pitchFamily="34" charset="0"/>
                <a:cs typeface="Times New Roman" pitchFamily="18" charset="0"/>
              </a:rPr>
              <a:t>Ciò comporta che quando percepisce delle sensazioni le riferisce ad </a:t>
            </a:r>
            <a:r>
              <a:rPr lang="it-IT" sz="4000" b="1" i="1" dirty="0">
                <a:solidFill>
                  <a:srgbClr val="FFFF00"/>
                </a:solidFill>
                <a:effectLst/>
                <a:latin typeface="Times New Roman" pitchFamily="18" charset="0"/>
                <a:ea typeface="Calibri" panose="020F0502020204030204" pitchFamily="34" charset="0"/>
                <a:cs typeface="Times New Roman" pitchFamily="18" charset="0"/>
              </a:rPr>
              <a:t>oggetti interni</a:t>
            </a:r>
            <a:r>
              <a:rPr lang="it-IT" sz="4000" b="1" dirty="0">
                <a:effectLst/>
                <a:latin typeface="Times New Roman" pitchFamily="18" charset="0"/>
                <a:ea typeface="Calibri" panose="020F0502020204030204" pitchFamily="34" charset="0"/>
                <a:cs typeface="Times New Roman" pitchFamily="18" charset="0"/>
              </a:rPr>
              <a:t> che crede alberghino nel suo Io ma non vi fanno parte. Questi oggetti sono concepiti come aventi una volontà e un’intenzionalità propria nell’arrecargli del bene o del male.</a:t>
            </a:r>
            <a:endParaRPr lang="it-IT" sz="4000" dirty="0">
              <a:latin typeface="Times New Roman" pitchFamily="18" charset="0"/>
              <a:cs typeface="Times New Roman" pitchFamily="18" charset="0"/>
            </a:endParaRPr>
          </a:p>
          <a:p>
            <a:endParaRPr lang="it-IT" dirty="0"/>
          </a:p>
        </p:txBody>
      </p:sp>
    </p:spTree>
    <p:extLst>
      <p:ext uri="{BB962C8B-B14F-4D97-AF65-F5344CB8AC3E}">
        <p14:creationId xmlns="" xmlns:p14="http://schemas.microsoft.com/office/powerpoint/2010/main" val="42941465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AACD8B1B-BE32-47BA-BD32-6A81D5A0E4ED}"/>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MELANIE KLEIN</a:t>
            </a:r>
            <a:endParaRPr lang="it-IT" dirty="0"/>
          </a:p>
        </p:txBody>
      </p:sp>
      <p:sp>
        <p:nvSpPr>
          <p:cNvPr id="3" name="Segnaposto contenuto 2">
            <a:extLst>
              <a:ext uri="{FF2B5EF4-FFF2-40B4-BE49-F238E27FC236}">
                <a16:creationId xmlns="" xmlns:a16="http://schemas.microsoft.com/office/drawing/2014/main" id="{ACC0494D-98D7-4C34-ADCB-4FCB0C602B26}"/>
              </a:ext>
            </a:extLst>
          </p:cNvPr>
          <p:cNvSpPr>
            <a:spLocks noGrp="1"/>
          </p:cNvSpPr>
          <p:nvPr>
            <p:ph idx="1"/>
          </p:nvPr>
        </p:nvSpPr>
        <p:spPr>
          <a:xfrm>
            <a:off x="1334539" y="1495870"/>
            <a:ext cx="8946541" cy="4195481"/>
          </a:xfrm>
        </p:spPr>
        <p:txBody>
          <a:bodyPr>
            <a:noAutofit/>
          </a:bodyPr>
          <a:lstStyle/>
          <a:p>
            <a:pPr marL="0" indent="0" algn="just">
              <a:buNone/>
            </a:pPr>
            <a:r>
              <a:rPr lang="it-IT" sz="3600" b="1" dirty="0">
                <a:effectLst/>
                <a:latin typeface="Times New Roman" pitchFamily="18" charset="0"/>
                <a:ea typeface="Calibri" panose="020F0502020204030204" pitchFamily="34" charset="0"/>
                <a:cs typeface="Times New Roman" pitchFamily="18" charset="0"/>
              </a:rPr>
              <a:t>Così, ad esempio, se ha fame e non viene gratificato ritiene che è un </a:t>
            </a:r>
            <a:r>
              <a:rPr lang="it-IT" sz="3600" b="1" i="1" dirty="0">
                <a:solidFill>
                  <a:srgbClr val="FFFF00"/>
                </a:solidFill>
                <a:effectLst/>
                <a:latin typeface="Times New Roman" pitchFamily="18" charset="0"/>
                <a:ea typeface="Calibri" panose="020F0502020204030204" pitchFamily="34" charset="0"/>
                <a:cs typeface="Times New Roman" pitchFamily="18" charset="0"/>
              </a:rPr>
              <a:t>oggetto cattivo</a:t>
            </a:r>
            <a:r>
              <a:rPr lang="it-IT" sz="3600" b="1" dirty="0">
                <a:solidFill>
                  <a:srgbClr val="FFFF00"/>
                </a:solidFill>
                <a:effectLst/>
                <a:latin typeface="Times New Roman" pitchFamily="18" charset="0"/>
                <a:ea typeface="Calibri" panose="020F0502020204030204" pitchFamily="34" charset="0"/>
                <a:cs typeface="Times New Roman" pitchFamily="18" charset="0"/>
              </a:rPr>
              <a:t> </a:t>
            </a:r>
            <a:r>
              <a:rPr lang="it-IT" sz="3600" b="1" dirty="0">
                <a:effectLst/>
                <a:latin typeface="Times New Roman" pitchFamily="18" charset="0"/>
                <a:ea typeface="Calibri" panose="020F0502020204030204" pitchFamily="34" charset="0"/>
                <a:cs typeface="Times New Roman" pitchFamily="18" charset="0"/>
              </a:rPr>
              <a:t>che lo sta minacciando, d’altronde secondo la Klein il bambino ha innata la </a:t>
            </a:r>
            <a:r>
              <a:rPr lang="it-IT" sz="3600" b="1" dirty="0">
                <a:solidFill>
                  <a:srgbClr val="FFFF00"/>
                </a:solidFill>
                <a:effectLst/>
                <a:latin typeface="Times New Roman" pitchFamily="18" charset="0"/>
                <a:ea typeface="Calibri" panose="020F0502020204030204" pitchFamily="34" charset="0"/>
                <a:cs typeface="Times New Roman" pitchFamily="18" charset="0"/>
              </a:rPr>
              <a:t>Pulsione di Morte </a:t>
            </a:r>
            <a:r>
              <a:rPr lang="it-IT" sz="3600" b="1" dirty="0">
                <a:effectLst/>
                <a:latin typeface="Times New Roman" pitchFamily="18" charset="0"/>
                <a:ea typeface="Calibri" panose="020F0502020204030204" pitchFamily="34" charset="0"/>
                <a:cs typeface="Times New Roman" pitchFamily="18" charset="0"/>
              </a:rPr>
              <a:t>che ritiene lo voglia annientare frammentando il suo debole Io per cui teme profondamente di provare sensazioni spiacevoli che considera propedeutiche a una minaccia seria per l’integrità di sé. </a:t>
            </a:r>
            <a:endParaRPr lang="it-IT" sz="3600" dirty="0">
              <a:latin typeface="Times New Roman" pitchFamily="18" charset="0"/>
              <a:cs typeface="Times New Roman" pitchFamily="18" charset="0"/>
            </a:endParaRPr>
          </a:p>
        </p:txBody>
      </p:sp>
    </p:spTree>
    <p:extLst>
      <p:ext uri="{BB962C8B-B14F-4D97-AF65-F5344CB8AC3E}">
        <p14:creationId xmlns="" xmlns:p14="http://schemas.microsoft.com/office/powerpoint/2010/main" val="3296467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DFC7A18A-3CD2-49E4-85AA-BADDEBC97AAC}"/>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MELANIE KLEIN</a:t>
            </a:r>
            <a:endParaRPr lang="it-IT" dirty="0"/>
          </a:p>
        </p:txBody>
      </p:sp>
      <p:sp>
        <p:nvSpPr>
          <p:cNvPr id="3" name="Segnaposto contenuto 2">
            <a:extLst>
              <a:ext uri="{FF2B5EF4-FFF2-40B4-BE49-F238E27FC236}">
                <a16:creationId xmlns="" xmlns:a16="http://schemas.microsoft.com/office/drawing/2014/main" id="{1575AB66-619F-4F2F-9DFE-93A03C5B0C59}"/>
              </a:ext>
            </a:extLst>
          </p:cNvPr>
          <p:cNvSpPr>
            <a:spLocks noGrp="1"/>
          </p:cNvSpPr>
          <p:nvPr>
            <p:ph idx="1"/>
          </p:nvPr>
        </p:nvSpPr>
        <p:spPr/>
        <p:txBody>
          <a:bodyPr>
            <a:normAutofit/>
          </a:bodyPr>
          <a:lstStyle/>
          <a:p>
            <a:pPr marL="0" indent="0" algn="just">
              <a:buNone/>
            </a:pPr>
            <a:r>
              <a:rPr lang="it-IT" sz="3600" b="1" dirty="0">
                <a:effectLst/>
                <a:latin typeface="Times New Roman" pitchFamily="18" charset="0"/>
                <a:ea typeface="Calibri" panose="020F0502020204030204" pitchFamily="34" charset="0"/>
                <a:cs typeface="Times New Roman" pitchFamily="18" charset="0"/>
              </a:rPr>
              <a:t>Vive quindi una </a:t>
            </a:r>
            <a:r>
              <a:rPr lang="it-IT" sz="3600" b="1" dirty="0">
                <a:solidFill>
                  <a:srgbClr val="FFFF00"/>
                </a:solidFill>
                <a:effectLst/>
                <a:latin typeface="Times New Roman" pitchFamily="18" charset="0"/>
                <a:ea typeface="Calibri" panose="020F0502020204030204" pitchFamily="34" charset="0"/>
                <a:cs typeface="Times New Roman" pitchFamily="18" charset="0"/>
              </a:rPr>
              <a:t>scissione interiore </a:t>
            </a:r>
            <a:r>
              <a:rPr lang="it-IT" sz="3600" b="1" dirty="0">
                <a:effectLst/>
                <a:latin typeface="Times New Roman" pitchFamily="18" charset="0"/>
                <a:ea typeface="Calibri" panose="020F0502020204030204" pitchFamily="34" charset="0"/>
                <a:cs typeface="Times New Roman" pitchFamily="18" charset="0"/>
              </a:rPr>
              <a:t>rispetto agli oggetti che ritiene avulsi da sé e non avendo una percezione intera della realtà, ma parziale, identifica in essi le sue sensazioni buone e cattive, come accade per il seno materno che considera buono se lo gratifica, cattivo se lo frustra.</a:t>
            </a:r>
            <a:endParaRPr lang="it-IT" sz="3600" dirty="0">
              <a:latin typeface="Times New Roman" pitchFamily="18" charset="0"/>
              <a:cs typeface="Times New Roman" pitchFamily="18" charset="0"/>
            </a:endParaRPr>
          </a:p>
        </p:txBody>
      </p:sp>
    </p:spTree>
    <p:extLst>
      <p:ext uri="{BB962C8B-B14F-4D97-AF65-F5344CB8AC3E}">
        <p14:creationId xmlns="" xmlns:p14="http://schemas.microsoft.com/office/powerpoint/2010/main" val="15462151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139A19E1-4501-4C0E-9CC1-781D680B2B5E}"/>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MELANIE KLEIN</a:t>
            </a:r>
            <a:endParaRPr lang="it-IT" dirty="0"/>
          </a:p>
        </p:txBody>
      </p:sp>
      <p:sp>
        <p:nvSpPr>
          <p:cNvPr id="3" name="Segnaposto contenuto 2">
            <a:extLst>
              <a:ext uri="{FF2B5EF4-FFF2-40B4-BE49-F238E27FC236}">
                <a16:creationId xmlns="" xmlns:a16="http://schemas.microsoft.com/office/drawing/2014/main" id="{4C6638EF-A9A4-4B6B-97FE-E7EC19BD4801}"/>
              </a:ext>
            </a:extLst>
          </p:cNvPr>
          <p:cNvSpPr>
            <a:spLocks noGrp="1"/>
          </p:cNvSpPr>
          <p:nvPr>
            <p:ph idx="1"/>
          </p:nvPr>
        </p:nvSpPr>
        <p:spPr/>
        <p:txBody>
          <a:bodyPr>
            <a:noAutofit/>
          </a:bodyPr>
          <a:lstStyle/>
          <a:p>
            <a:pPr algn="just">
              <a:lnSpc>
                <a:spcPct val="107000"/>
              </a:lnSpc>
              <a:spcAft>
                <a:spcPts val="800"/>
              </a:spcAft>
            </a:pPr>
            <a:r>
              <a:rPr lang="it-IT" sz="2800" b="1" dirty="0">
                <a:effectLst/>
                <a:latin typeface="Times New Roman" pitchFamily="18" charset="0"/>
                <a:ea typeface="Calibri" panose="020F0502020204030204" pitchFamily="34" charset="0"/>
                <a:cs typeface="Times New Roman" pitchFamily="18" charset="0"/>
              </a:rPr>
              <a:t>In pratica opera una scissione iniziale tra sé e gli oggetti interni sui quali proietta la propria pulsione aggressiva o quella d’amore in base a come si sente gratificato. In definitiva quello che è esterno lo vive introiettato come un oggetto interno. </a:t>
            </a:r>
            <a:endParaRPr lang="it-IT" sz="2800" dirty="0">
              <a:effectLst/>
              <a:latin typeface="Times New Roman" pitchFamily="18" charset="0"/>
              <a:ea typeface="Calibri" panose="020F0502020204030204" pitchFamily="34" charset="0"/>
              <a:cs typeface="Times New Roman" pitchFamily="18" charset="0"/>
            </a:endParaRPr>
          </a:p>
          <a:p>
            <a:pPr algn="just">
              <a:lnSpc>
                <a:spcPct val="107000"/>
              </a:lnSpc>
              <a:spcAft>
                <a:spcPts val="800"/>
              </a:spcAft>
            </a:pPr>
            <a:r>
              <a:rPr lang="it-IT" sz="2800" b="1" dirty="0">
                <a:effectLst/>
                <a:latin typeface="Times New Roman" pitchFamily="18" charset="0"/>
                <a:ea typeface="Calibri" panose="020F0502020204030204" pitchFamily="34" charset="0"/>
                <a:cs typeface="Times New Roman" pitchFamily="18" charset="0"/>
              </a:rPr>
              <a:t> Usa quindi, oltre alla </a:t>
            </a:r>
            <a:r>
              <a:rPr lang="it-IT" sz="2800" b="1" i="1" dirty="0">
                <a:solidFill>
                  <a:srgbClr val="FFFF00"/>
                </a:solidFill>
                <a:effectLst/>
                <a:latin typeface="Times New Roman" pitchFamily="18" charset="0"/>
                <a:ea typeface="Calibri" panose="020F0502020204030204" pitchFamily="34" charset="0"/>
                <a:cs typeface="Times New Roman" pitchFamily="18" charset="0"/>
              </a:rPr>
              <a:t>scissione</a:t>
            </a:r>
            <a:r>
              <a:rPr lang="it-IT" sz="2800" b="1" dirty="0">
                <a:effectLst/>
                <a:latin typeface="Times New Roman" pitchFamily="18" charset="0"/>
                <a:ea typeface="Calibri" panose="020F0502020204030204" pitchFamily="34" charset="0"/>
                <a:cs typeface="Times New Roman" pitchFamily="18" charset="0"/>
              </a:rPr>
              <a:t> e alla </a:t>
            </a:r>
            <a:r>
              <a:rPr lang="it-IT" sz="2800" b="1" i="1" dirty="0">
                <a:solidFill>
                  <a:srgbClr val="FFFF00"/>
                </a:solidFill>
                <a:effectLst/>
                <a:latin typeface="Times New Roman" pitchFamily="18" charset="0"/>
                <a:ea typeface="Calibri" panose="020F0502020204030204" pitchFamily="34" charset="0"/>
                <a:cs typeface="Times New Roman" pitchFamily="18" charset="0"/>
              </a:rPr>
              <a:t>proiezione</a:t>
            </a:r>
            <a:r>
              <a:rPr lang="it-IT" sz="2800" b="1" dirty="0">
                <a:effectLst/>
                <a:latin typeface="Times New Roman" pitchFamily="18" charset="0"/>
                <a:ea typeface="Calibri" panose="020F0502020204030204" pitchFamily="34" charset="0"/>
                <a:cs typeface="Times New Roman" pitchFamily="18" charset="0"/>
              </a:rPr>
              <a:t>, il meccanismo della </a:t>
            </a:r>
            <a:r>
              <a:rPr lang="it-IT" sz="2800" b="1" i="1" dirty="0">
                <a:solidFill>
                  <a:srgbClr val="FFFF00"/>
                </a:solidFill>
                <a:effectLst/>
                <a:latin typeface="Times New Roman" pitchFamily="18" charset="0"/>
                <a:ea typeface="Calibri" panose="020F0502020204030204" pitchFamily="34" charset="0"/>
                <a:cs typeface="Times New Roman" pitchFamily="18" charset="0"/>
              </a:rPr>
              <a:t>negazione</a:t>
            </a:r>
            <a:r>
              <a:rPr lang="it-IT" sz="2800" b="1" dirty="0">
                <a:effectLst/>
                <a:latin typeface="Times New Roman" pitchFamily="18" charset="0"/>
                <a:ea typeface="Calibri" panose="020F0502020204030204" pitchFamily="34" charset="0"/>
                <a:cs typeface="Times New Roman" pitchFamily="18" charset="0"/>
              </a:rPr>
              <a:t> per cui non riconosce di essere lui stesso che prova istanze aggressive, utilizza anche </a:t>
            </a:r>
            <a:r>
              <a:rPr lang="it-IT" sz="2800" b="1" i="1" dirty="0">
                <a:effectLst/>
                <a:latin typeface="Times New Roman" pitchFamily="18" charset="0"/>
                <a:ea typeface="Calibri" panose="020F0502020204030204" pitchFamily="34" charset="0"/>
                <a:cs typeface="Times New Roman" pitchFamily="18" charset="0"/>
              </a:rPr>
              <a:t>l’</a:t>
            </a:r>
            <a:r>
              <a:rPr lang="it-IT" sz="2800" b="1" i="1" dirty="0">
                <a:solidFill>
                  <a:srgbClr val="FFFF00"/>
                </a:solidFill>
                <a:effectLst/>
                <a:latin typeface="Times New Roman" pitchFamily="18" charset="0"/>
                <a:ea typeface="Calibri" panose="020F0502020204030204" pitchFamily="34" charset="0"/>
                <a:cs typeface="Times New Roman" pitchFamily="18" charset="0"/>
              </a:rPr>
              <a:t>idealizzazione</a:t>
            </a:r>
            <a:r>
              <a:rPr lang="it-IT" sz="2800" b="1" dirty="0">
                <a:effectLst/>
                <a:latin typeface="Times New Roman" pitchFamily="18" charset="0"/>
                <a:ea typeface="Calibri" panose="020F0502020204030204" pitchFamily="34" charset="0"/>
                <a:cs typeface="Times New Roman" pitchFamily="18" charset="0"/>
              </a:rPr>
              <a:t> con la quale idealizza l’oggetto esterno a sé quando lo gratifica. </a:t>
            </a:r>
            <a:endParaRPr lang="it-IT" sz="2800" dirty="0">
              <a:effectLst/>
              <a:latin typeface="Times New Roman" pitchFamily="18" charset="0"/>
              <a:ea typeface="Calibri" panose="020F0502020204030204" pitchFamily="34" charset="0"/>
              <a:cs typeface="Times New Roman" pitchFamily="18" charset="0"/>
            </a:endParaRPr>
          </a:p>
        </p:txBody>
      </p:sp>
    </p:spTree>
    <p:extLst>
      <p:ext uri="{BB962C8B-B14F-4D97-AF65-F5344CB8AC3E}">
        <p14:creationId xmlns="" xmlns:p14="http://schemas.microsoft.com/office/powerpoint/2010/main" val="1096403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930A1492-1445-4B58-89BF-EA38ECB609D9}"/>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MELANIE KLEIN</a:t>
            </a:r>
            <a:endParaRPr lang="it-IT" dirty="0"/>
          </a:p>
        </p:txBody>
      </p:sp>
      <p:sp>
        <p:nvSpPr>
          <p:cNvPr id="3" name="Segnaposto contenuto 2">
            <a:extLst>
              <a:ext uri="{FF2B5EF4-FFF2-40B4-BE49-F238E27FC236}">
                <a16:creationId xmlns="" xmlns:a16="http://schemas.microsoft.com/office/drawing/2014/main" id="{8FC7F5DF-92DE-4A66-BA89-9D1719F784AE}"/>
              </a:ext>
            </a:extLst>
          </p:cNvPr>
          <p:cNvSpPr>
            <a:spLocks noGrp="1"/>
          </p:cNvSpPr>
          <p:nvPr>
            <p:ph idx="1"/>
          </p:nvPr>
        </p:nvSpPr>
        <p:spPr/>
        <p:txBody>
          <a:bodyPr/>
          <a:lstStyle/>
          <a:p>
            <a:pPr marL="0" indent="0" algn="just">
              <a:buNone/>
            </a:pPr>
            <a:r>
              <a:rPr lang="it-IT" sz="3600" b="1" dirty="0">
                <a:effectLst/>
                <a:latin typeface="Times New Roman" pitchFamily="18" charset="0"/>
                <a:ea typeface="Calibri" panose="020F0502020204030204" pitchFamily="34" charset="0"/>
                <a:cs typeface="Times New Roman" pitchFamily="18" charset="0"/>
              </a:rPr>
              <a:t>E’ questa la Posizione Schizoparanoidea che comprende i </a:t>
            </a:r>
            <a:r>
              <a:rPr lang="it-IT" sz="3600" b="1" u="sng" dirty="0">
                <a:effectLst/>
                <a:latin typeface="Times New Roman" pitchFamily="18" charset="0"/>
                <a:ea typeface="Calibri" panose="020F0502020204030204" pitchFamily="34" charset="0"/>
                <a:cs typeface="Times New Roman" pitchFamily="18" charset="0"/>
              </a:rPr>
              <a:t>primi 3 mesi</a:t>
            </a:r>
            <a:r>
              <a:rPr lang="it-IT" sz="3600" b="1" dirty="0">
                <a:effectLst/>
                <a:latin typeface="Times New Roman" pitchFamily="18" charset="0"/>
                <a:ea typeface="Calibri" panose="020F0502020204030204" pitchFamily="34" charset="0"/>
                <a:cs typeface="Times New Roman" pitchFamily="18" charset="0"/>
              </a:rPr>
              <a:t> di vita del bambino: in questa fase vive il conflitto tra </a:t>
            </a:r>
            <a:r>
              <a:rPr lang="it-IT" sz="3600" b="1" i="1" dirty="0">
                <a:solidFill>
                  <a:srgbClr val="FFFF00"/>
                </a:solidFill>
                <a:effectLst/>
                <a:latin typeface="Times New Roman" pitchFamily="18" charset="0"/>
                <a:ea typeface="Calibri" panose="020F0502020204030204" pitchFamily="34" charset="0"/>
                <a:cs typeface="Times New Roman" pitchFamily="18" charset="0"/>
              </a:rPr>
              <a:t>l’istinto di vita</a:t>
            </a:r>
            <a:r>
              <a:rPr lang="it-IT" sz="3600" b="1" dirty="0">
                <a:solidFill>
                  <a:srgbClr val="FFFF00"/>
                </a:solidFill>
                <a:effectLst/>
                <a:latin typeface="Times New Roman" pitchFamily="18" charset="0"/>
                <a:ea typeface="Calibri" panose="020F0502020204030204" pitchFamily="34" charset="0"/>
                <a:cs typeface="Times New Roman" pitchFamily="18" charset="0"/>
              </a:rPr>
              <a:t> </a:t>
            </a:r>
            <a:r>
              <a:rPr lang="it-IT" sz="3600" b="1" dirty="0">
                <a:effectLst/>
                <a:latin typeface="Times New Roman" pitchFamily="18" charset="0"/>
                <a:ea typeface="Calibri" panose="020F0502020204030204" pitchFamily="34" charset="0"/>
                <a:cs typeface="Times New Roman" pitchFamily="18" charset="0"/>
              </a:rPr>
              <a:t>nell’avere sensazioni buone che gli servono per percepire l’integrità dell’Io e </a:t>
            </a:r>
            <a:r>
              <a:rPr lang="it-IT" sz="3600" b="1" i="1" dirty="0">
                <a:solidFill>
                  <a:srgbClr val="FFFF00"/>
                </a:solidFill>
                <a:effectLst/>
                <a:latin typeface="Times New Roman" pitchFamily="18" charset="0"/>
                <a:ea typeface="Calibri" panose="020F0502020204030204" pitchFamily="34" charset="0"/>
                <a:cs typeface="Times New Roman" pitchFamily="18" charset="0"/>
              </a:rPr>
              <a:t>l’istinto di morte</a:t>
            </a:r>
            <a:r>
              <a:rPr lang="it-IT" sz="3600" b="1" dirty="0">
                <a:solidFill>
                  <a:srgbClr val="FFFF00"/>
                </a:solidFill>
                <a:effectLst/>
                <a:latin typeface="Times New Roman" pitchFamily="18" charset="0"/>
                <a:ea typeface="Calibri" panose="020F0502020204030204" pitchFamily="34" charset="0"/>
                <a:cs typeface="Times New Roman" pitchFamily="18" charset="0"/>
              </a:rPr>
              <a:t> </a:t>
            </a:r>
            <a:r>
              <a:rPr lang="it-IT" sz="3600" b="1" dirty="0">
                <a:effectLst/>
                <a:latin typeface="Times New Roman" pitchFamily="18" charset="0"/>
                <a:ea typeface="Calibri" panose="020F0502020204030204" pitchFamily="34" charset="0"/>
                <a:cs typeface="Times New Roman" pitchFamily="18" charset="0"/>
              </a:rPr>
              <a:t>dovuto a sensazioni negative, minacciose. </a:t>
            </a:r>
            <a:endParaRPr lang="it-IT" sz="3600" dirty="0">
              <a:latin typeface="Times New Roman" pitchFamily="18" charset="0"/>
              <a:cs typeface="Times New Roman" pitchFamily="18" charset="0"/>
            </a:endParaRPr>
          </a:p>
          <a:p>
            <a:endParaRPr lang="it-IT" dirty="0"/>
          </a:p>
        </p:txBody>
      </p:sp>
    </p:spTree>
    <p:extLst>
      <p:ext uri="{BB962C8B-B14F-4D97-AF65-F5344CB8AC3E}">
        <p14:creationId xmlns="" xmlns:p14="http://schemas.microsoft.com/office/powerpoint/2010/main" val="24215898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B14D8A44-DEA2-47D8-BB5F-C82EF3E98F7C}"/>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MELANIE KLEIN</a:t>
            </a:r>
            <a:endParaRPr lang="it-IT" dirty="0"/>
          </a:p>
        </p:txBody>
      </p:sp>
      <p:sp>
        <p:nvSpPr>
          <p:cNvPr id="3" name="Segnaposto contenuto 2">
            <a:extLst>
              <a:ext uri="{FF2B5EF4-FFF2-40B4-BE49-F238E27FC236}">
                <a16:creationId xmlns="" xmlns:a16="http://schemas.microsoft.com/office/drawing/2014/main" id="{80C316BD-1AE4-458D-A558-F688B5F330BE}"/>
              </a:ext>
            </a:extLst>
          </p:cNvPr>
          <p:cNvSpPr>
            <a:spLocks noGrp="1"/>
          </p:cNvSpPr>
          <p:nvPr>
            <p:ph idx="1"/>
          </p:nvPr>
        </p:nvSpPr>
        <p:spPr/>
        <p:txBody>
          <a:bodyPr>
            <a:noAutofit/>
          </a:bodyPr>
          <a:lstStyle/>
          <a:p>
            <a:pPr algn="just"/>
            <a:r>
              <a:rPr lang="it-IT" sz="3200" b="1" dirty="0">
                <a:effectLst/>
                <a:latin typeface="Times New Roman" pitchFamily="18" charset="0"/>
                <a:ea typeface="Calibri" panose="020F0502020204030204" pitchFamily="34" charset="0"/>
                <a:cs typeface="Times New Roman" pitchFamily="18" charset="0"/>
              </a:rPr>
              <a:t>Per la Klein il livello di tolleranza del bambino rispetto a questo turbinio emotivo dipende da fattori costituzionali, ma anche dalle cure materne. In questa fase l’obiettivo del piccolo è di introiettare </a:t>
            </a:r>
            <a:r>
              <a:rPr lang="it-IT" sz="3200" b="1" dirty="0">
                <a:solidFill>
                  <a:srgbClr val="FFFF00"/>
                </a:solidFill>
                <a:effectLst/>
                <a:latin typeface="Times New Roman" pitchFamily="18" charset="0"/>
                <a:ea typeface="Calibri" panose="020F0502020204030204" pitchFamily="34" charset="0"/>
                <a:cs typeface="Times New Roman" pitchFamily="18" charset="0"/>
              </a:rPr>
              <a:t>l’</a:t>
            </a:r>
            <a:r>
              <a:rPr lang="it-IT" sz="3200" b="1" i="1" dirty="0">
                <a:solidFill>
                  <a:srgbClr val="FFFF00"/>
                </a:solidFill>
                <a:effectLst/>
                <a:latin typeface="Times New Roman" pitchFamily="18" charset="0"/>
                <a:ea typeface="Calibri" panose="020F0502020204030204" pitchFamily="34" charset="0"/>
                <a:cs typeface="Times New Roman" pitchFamily="18" charset="0"/>
              </a:rPr>
              <a:t>oggetto buono</a:t>
            </a:r>
            <a:r>
              <a:rPr lang="it-IT" sz="3200" b="1" dirty="0">
                <a:solidFill>
                  <a:srgbClr val="FFFF00"/>
                </a:solidFill>
                <a:effectLst/>
                <a:latin typeface="Times New Roman" pitchFamily="18" charset="0"/>
                <a:ea typeface="Calibri" panose="020F0502020204030204" pitchFamily="34" charset="0"/>
                <a:cs typeface="Times New Roman" pitchFamily="18" charset="0"/>
              </a:rPr>
              <a:t> </a:t>
            </a:r>
            <a:r>
              <a:rPr lang="it-IT" sz="3200" b="1" dirty="0">
                <a:effectLst/>
                <a:latin typeface="Times New Roman" pitchFamily="18" charset="0"/>
                <a:ea typeface="Calibri" panose="020F0502020204030204" pitchFamily="34" charset="0"/>
                <a:cs typeface="Times New Roman" pitchFamily="18" charset="0"/>
              </a:rPr>
              <a:t>su cui strutturare la propria identità. Al contrario di Freud, la Klein considera le pulsioni di vita e di morte solo psicologiche, esprimono emozioni di odio, amore etc. e si riversano nel corpo, mentre per Freud sono </a:t>
            </a:r>
            <a:r>
              <a:rPr lang="it-IT" sz="3200" b="1" dirty="0" smtClean="0">
                <a:effectLst/>
                <a:latin typeface="Times New Roman" pitchFamily="18" charset="0"/>
                <a:ea typeface="Calibri" panose="020F0502020204030204" pitchFamily="34" charset="0"/>
                <a:cs typeface="Times New Roman" pitchFamily="18" charset="0"/>
              </a:rPr>
              <a:t>biologiche, </a:t>
            </a:r>
            <a:r>
              <a:rPr lang="it-IT" sz="3200" b="1" dirty="0">
                <a:effectLst/>
                <a:latin typeface="Times New Roman" pitchFamily="18" charset="0"/>
                <a:ea typeface="Calibri" panose="020F0502020204030204" pitchFamily="34" charset="0"/>
                <a:cs typeface="Times New Roman" pitchFamily="18" charset="0"/>
              </a:rPr>
              <a:t>somatiche. </a:t>
            </a:r>
            <a:endParaRPr lang="it-IT" sz="3200" dirty="0">
              <a:latin typeface="Times New Roman" pitchFamily="18" charset="0"/>
              <a:cs typeface="Times New Roman" pitchFamily="18" charset="0"/>
            </a:endParaRPr>
          </a:p>
        </p:txBody>
      </p:sp>
    </p:spTree>
    <p:extLst>
      <p:ext uri="{BB962C8B-B14F-4D97-AF65-F5344CB8AC3E}">
        <p14:creationId xmlns="" xmlns:p14="http://schemas.microsoft.com/office/powerpoint/2010/main" val="3811023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7D1C6687-C63B-47B8-A609-03D937BE6ADA}"/>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MELANIE KLEIN</a:t>
            </a:r>
            <a:endParaRPr lang="it-IT" dirty="0"/>
          </a:p>
        </p:txBody>
      </p:sp>
      <p:sp>
        <p:nvSpPr>
          <p:cNvPr id="3" name="Segnaposto contenuto 2">
            <a:extLst>
              <a:ext uri="{FF2B5EF4-FFF2-40B4-BE49-F238E27FC236}">
                <a16:creationId xmlns="" xmlns:a16="http://schemas.microsoft.com/office/drawing/2014/main" id="{BA828583-4022-4A47-95DF-85D97A49525A}"/>
              </a:ext>
            </a:extLst>
          </p:cNvPr>
          <p:cNvSpPr>
            <a:spLocks noGrp="1"/>
          </p:cNvSpPr>
          <p:nvPr>
            <p:ph idx="1"/>
          </p:nvPr>
        </p:nvSpPr>
        <p:spPr/>
        <p:txBody>
          <a:bodyPr/>
          <a:lstStyle/>
          <a:p>
            <a:pPr marL="0" indent="0" algn="just">
              <a:buNone/>
            </a:pPr>
            <a:r>
              <a:rPr lang="it-IT" sz="3600" b="1" dirty="0">
                <a:solidFill>
                  <a:srgbClr val="FFFF00"/>
                </a:solidFill>
                <a:effectLst/>
                <a:latin typeface="Times New Roman" pitchFamily="18" charset="0"/>
                <a:ea typeface="Calibri" panose="020F0502020204030204" pitchFamily="34" charset="0"/>
                <a:cs typeface="Times New Roman" pitchFamily="18" charset="0"/>
              </a:rPr>
              <a:t>L’Invidia primitiva </a:t>
            </a:r>
            <a:r>
              <a:rPr lang="it-IT" sz="3600" b="1" dirty="0">
                <a:effectLst/>
                <a:latin typeface="Times New Roman" pitchFamily="18" charset="0"/>
                <a:ea typeface="Calibri" panose="020F0502020204030204" pitchFamily="34" charset="0"/>
                <a:cs typeface="Times New Roman" pitchFamily="18" charset="0"/>
              </a:rPr>
              <a:t>del bambino significa, ad esempio, che la madre ha tesori di cui lui ha bisogno per cui vuole distruggerla per accaparrarseli; al contempo ha l’idea di espellere le sostanze pericolose del suo corpo e di collocarle nel corpo della madre che è sentita come un proprio </a:t>
            </a:r>
            <a:r>
              <a:rPr lang="it-IT" sz="3600" b="1" dirty="0" smtClean="0">
                <a:solidFill>
                  <a:srgbClr val="FFFF00"/>
                </a:solidFill>
                <a:effectLst/>
                <a:latin typeface="Times New Roman" pitchFamily="18" charset="0"/>
                <a:ea typeface="Calibri" panose="020F0502020204030204" pitchFamily="34" charset="0"/>
                <a:cs typeface="Times New Roman" pitchFamily="18" charset="0"/>
              </a:rPr>
              <a:t>oggetto </a:t>
            </a:r>
            <a:r>
              <a:rPr lang="it-IT" sz="3600" b="1" dirty="0">
                <a:solidFill>
                  <a:srgbClr val="FFFF00"/>
                </a:solidFill>
                <a:effectLst/>
                <a:latin typeface="Times New Roman" pitchFamily="18" charset="0"/>
                <a:ea typeface="Calibri" panose="020F0502020204030204" pitchFamily="34" charset="0"/>
                <a:cs typeface="Times New Roman" pitchFamily="18" charset="0"/>
              </a:rPr>
              <a:t>cattivo.</a:t>
            </a:r>
            <a:endParaRPr lang="it-IT" sz="3600" dirty="0">
              <a:solidFill>
                <a:srgbClr val="FFFF00"/>
              </a:solidFill>
              <a:effectLst/>
              <a:latin typeface="Times New Roman" pitchFamily="18" charset="0"/>
              <a:ea typeface="Calibri" panose="020F0502020204030204" pitchFamily="34" charset="0"/>
              <a:cs typeface="Times New Roman" pitchFamily="18" charset="0"/>
            </a:endParaRPr>
          </a:p>
          <a:p>
            <a:endParaRPr lang="it-IT" dirty="0"/>
          </a:p>
        </p:txBody>
      </p:sp>
    </p:spTree>
    <p:extLst>
      <p:ext uri="{BB962C8B-B14F-4D97-AF65-F5344CB8AC3E}">
        <p14:creationId xmlns="" xmlns:p14="http://schemas.microsoft.com/office/powerpoint/2010/main" val="1012656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2A222110-0967-45BB-BD0B-38465AD257DD}"/>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INTRODUZIONE</a:t>
            </a:r>
          </a:p>
        </p:txBody>
      </p:sp>
      <p:sp>
        <p:nvSpPr>
          <p:cNvPr id="3" name="Segnaposto contenuto 2">
            <a:extLst>
              <a:ext uri="{FF2B5EF4-FFF2-40B4-BE49-F238E27FC236}">
                <a16:creationId xmlns="" xmlns:a16="http://schemas.microsoft.com/office/drawing/2014/main" id="{89CDCDE2-69EE-4C3A-84B4-D74C37B67B4F}"/>
              </a:ext>
            </a:extLst>
          </p:cNvPr>
          <p:cNvSpPr>
            <a:spLocks noGrp="1"/>
          </p:cNvSpPr>
          <p:nvPr>
            <p:ph idx="1"/>
          </p:nvPr>
        </p:nvSpPr>
        <p:spPr/>
        <p:txBody>
          <a:bodyPr>
            <a:normAutofit/>
          </a:bodyPr>
          <a:lstStyle/>
          <a:p>
            <a:pPr algn="just"/>
            <a:r>
              <a:rPr lang="it-IT" sz="3200" b="1" dirty="0">
                <a:latin typeface="Times New Roman" panose="02020603050405020304" pitchFamily="18" charset="0"/>
                <a:cs typeface="Times New Roman" panose="02020603050405020304" pitchFamily="18" charset="0"/>
              </a:rPr>
              <a:t>LA PSICOPATOLOGIA NEL 1800</a:t>
            </a:r>
          </a:p>
          <a:p>
            <a:pPr algn="just"/>
            <a:r>
              <a:rPr lang="it-IT" sz="3200" b="1" dirty="0" err="1">
                <a:latin typeface="Times New Roman" panose="02020603050405020304" pitchFamily="18" charset="0"/>
                <a:cs typeface="Times New Roman" panose="02020603050405020304" pitchFamily="18" charset="0"/>
              </a:rPr>
              <a:t>Griesinger</a:t>
            </a:r>
            <a:r>
              <a:rPr lang="it-IT" sz="3200" b="1" dirty="0">
                <a:latin typeface="Times New Roman" panose="02020603050405020304" pitchFamily="18" charset="0"/>
                <a:cs typeface="Times New Roman" panose="02020603050405020304" pitchFamily="18" charset="0"/>
              </a:rPr>
              <a:t> e </a:t>
            </a:r>
            <a:r>
              <a:rPr lang="it-IT" sz="3200" b="1" dirty="0" err="1">
                <a:latin typeface="Times New Roman" panose="02020603050405020304" pitchFamily="18" charset="0"/>
                <a:cs typeface="Times New Roman" panose="02020603050405020304" pitchFamily="18" charset="0"/>
              </a:rPr>
              <a:t>Kraepelin</a:t>
            </a:r>
            <a:endParaRPr lang="it-IT" sz="3200" b="1" dirty="0">
              <a:latin typeface="Times New Roman" panose="02020603050405020304" pitchFamily="18" charset="0"/>
              <a:cs typeface="Times New Roman" panose="02020603050405020304" pitchFamily="18" charset="0"/>
            </a:endParaRPr>
          </a:p>
          <a:p>
            <a:pPr algn="just"/>
            <a:r>
              <a:rPr lang="it-IT" sz="3200" b="1" dirty="0">
                <a:latin typeface="Times New Roman" panose="02020603050405020304" pitchFamily="18" charset="0"/>
                <a:cs typeface="Times New Roman" panose="02020603050405020304" pitchFamily="18" charset="0"/>
              </a:rPr>
              <a:t>I Manicomi</a:t>
            </a:r>
          </a:p>
          <a:p>
            <a:r>
              <a:rPr lang="it-IT" sz="3200" b="1" dirty="0">
                <a:latin typeface="Times New Roman" panose="02020603050405020304" pitchFamily="18" charset="0"/>
                <a:cs typeface="Times New Roman" panose="02020603050405020304" pitchFamily="18" charset="0"/>
              </a:rPr>
              <a:t>Teoria biologista-organicista: Oligofrenia, Paralisi cerebrali, Paralisi Progressiva, Epilessia</a:t>
            </a:r>
          </a:p>
          <a:p>
            <a:pPr algn="just"/>
            <a:r>
              <a:rPr lang="it-IT" sz="3200" b="1" dirty="0">
                <a:latin typeface="Times New Roman" panose="02020603050405020304" pitchFamily="18" charset="0"/>
                <a:cs typeface="Times New Roman" panose="02020603050405020304" pitchFamily="18" charset="0"/>
              </a:rPr>
              <a:t>Cause: ereditarie, infezioni, traumi, tossicosi (alcol)</a:t>
            </a:r>
          </a:p>
        </p:txBody>
      </p:sp>
    </p:spTree>
    <p:extLst>
      <p:ext uri="{BB962C8B-B14F-4D97-AF65-F5344CB8AC3E}">
        <p14:creationId xmlns="" xmlns:p14="http://schemas.microsoft.com/office/powerpoint/2010/main" val="8548562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08DCADF5-51E9-443B-914C-EA1C2F338A13}"/>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MELANIE KLEIN</a:t>
            </a:r>
            <a:endParaRPr lang="it-IT" dirty="0"/>
          </a:p>
        </p:txBody>
      </p:sp>
      <p:sp>
        <p:nvSpPr>
          <p:cNvPr id="3" name="Segnaposto contenuto 2">
            <a:extLst>
              <a:ext uri="{FF2B5EF4-FFF2-40B4-BE49-F238E27FC236}">
                <a16:creationId xmlns="" xmlns:a16="http://schemas.microsoft.com/office/drawing/2014/main" id="{1C1FCE52-B75B-49E8-9534-7D3563FD0831}"/>
              </a:ext>
            </a:extLst>
          </p:cNvPr>
          <p:cNvSpPr>
            <a:spLocks noGrp="1"/>
          </p:cNvSpPr>
          <p:nvPr>
            <p:ph idx="1"/>
          </p:nvPr>
        </p:nvSpPr>
        <p:spPr/>
        <p:txBody>
          <a:bodyPr/>
          <a:lstStyle/>
          <a:p>
            <a:pPr marL="0" indent="0" algn="just">
              <a:buNone/>
            </a:pPr>
            <a:r>
              <a:rPr lang="it-IT" sz="3200" b="1" dirty="0">
                <a:effectLst/>
                <a:latin typeface="Times New Roman" pitchFamily="18" charset="0"/>
                <a:ea typeface="Calibri" panose="020F0502020204030204" pitchFamily="34" charset="0"/>
                <a:cs typeface="Times New Roman" pitchFamily="18" charset="0"/>
              </a:rPr>
              <a:t>Dal 3° al 6° mese di vita il bambino sperimenta, secondo la Klein, la </a:t>
            </a:r>
            <a:r>
              <a:rPr lang="it-IT" sz="3200" b="1" dirty="0">
                <a:solidFill>
                  <a:srgbClr val="FFFF00"/>
                </a:solidFill>
                <a:effectLst/>
                <a:latin typeface="Times New Roman" pitchFamily="18" charset="0"/>
                <a:ea typeface="Calibri" panose="020F0502020204030204" pitchFamily="34" charset="0"/>
                <a:cs typeface="Times New Roman" pitchFamily="18" charset="0"/>
              </a:rPr>
              <a:t>Posizione depressiva</a:t>
            </a:r>
            <a:r>
              <a:rPr lang="it-IT" sz="3200" b="1" dirty="0">
                <a:solidFill>
                  <a:srgbClr val="FFFF00"/>
                </a:solidFill>
                <a:latin typeface="Times New Roman" pitchFamily="18" charset="0"/>
                <a:ea typeface="Calibri" panose="020F0502020204030204" pitchFamily="34" charset="0"/>
                <a:cs typeface="Times New Roman" pitchFamily="18" charset="0"/>
              </a:rPr>
              <a:t> </a:t>
            </a:r>
            <a:r>
              <a:rPr lang="it-IT" sz="3200" b="1" dirty="0">
                <a:latin typeface="Times New Roman" pitchFamily="18" charset="0"/>
                <a:ea typeface="Calibri" panose="020F0502020204030204" pitchFamily="34" charset="0"/>
                <a:cs typeface="Times New Roman" pitchFamily="18" charset="0"/>
              </a:rPr>
              <a:t>che</a:t>
            </a:r>
            <a:r>
              <a:rPr lang="it-IT" sz="3200" b="1" dirty="0">
                <a:effectLst/>
                <a:latin typeface="Times New Roman" pitchFamily="18" charset="0"/>
                <a:ea typeface="Calibri" panose="020F0502020204030204" pitchFamily="34" charset="0"/>
                <a:cs typeface="Times New Roman" pitchFamily="18" charset="0"/>
              </a:rPr>
              <a:t> si verifica quando l’Io transita in maniera integra la posizione schizoparanoidea per cui il bambino riesce ad avere una visione dell’oggetto esterno non più parziale ma intero, avrà quindi fantasie onnipotenti di </a:t>
            </a:r>
            <a:r>
              <a:rPr lang="it-IT" sz="3200" b="1" dirty="0">
                <a:solidFill>
                  <a:srgbClr val="FFFF00"/>
                </a:solidFill>
                <a:effectLst/>
                <a:latin typeface="Times New Roman" pitchFamily="18" charset="0"/>
                <a:ea typeface="Calibri" panose="020F0502020204030204" pitchFamily="34" charset="0"/>
                <a:cs typeface="Times New Roman" pitchFamily="18" charset="0"/>
              </a:rPr>
              <a:t>Riparazione</a:t>
            </a:r>
            <a:r>
              <a:rPr lang="it-IT" sz="3200" b="1" dirty="0">
                <a:effectLst/>
                <a:latin typeface="Times New Roman" pitchFamily="18" charset="0"/>
                <a:ea typeface="Calibri" panose="020F0502020204030204" pitchFamily="34" charset="0"/>
                <a:cs typeface="Times New Roman" pitchFamily="18" charset="0"/>
              </a:rPr>
              <a:t> dell’oggetto, la madre, che riteneva di avere distrutto.</a:t>
            </a:r>
          </a:p>
          <a:p>
            <a:endParaRPr lang="it-IT" dirty="0"/>
          </a:p>
        </p:txBody>
      </p:sp>
    </p:spTree>
    <p:extLst>
      <p:ext uri="{BB962C8B-B14F-4D97-AF65-F5344CB8AC3E}">
        <p14:creationId xmlns="" xmlns:p14="http://schemas.microsoft.com/office/powerpoint/2010/main" val="3870418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09386FA8-08AB-4BFC-9E77-B9F132DF6D6A}"/>
              </a:ext>
            </a:extLst>
          </p:cNvPr>
          <p:cNvSpPr>
            <a:spLocks noGrp="1"/>
          </p:cNvSpPr>
          <p:nvPr>
            <p:ph type="title"/>
          </p:nvPr>
        </p:nvSpPr>
        <p:spPr/>
        <p:txBody>
          <a:bodyPr/>
          <a:lstStyle/>
          <a:p>
            <a:pPr algn="ctr"/>
            <a:r>
              <a:rPr lang="it-IT" sz="4800" b="1" dirty="0">
                <a:solidFill>
                  <a:srgbClr val="FFFF00"/>
                </a:solidFill>
                <a:latin typeface="Times New Roman" panose="02020603050405020304" pitchFamily="18" charset="0"/>
                <a:cs typeface="Times New Roman" panose="02020603050405020304" pitchFamily="18" charset="0"/>
              </a:rPr>
              <a:t>MARGARET MAHLER</a:t>
            </a:r>
          </a:p>
        </p:txBody>
      </p:sp>
      <p:sp>
        <p:nvSpPr>
          <p:cNvPr id="3" name="Segnaposto contenuto 2">
            <a:extLst>
              <a:ext uri="{FF2B5EF4-FFF2-40B4-BE49-F238E27FC236}">
                <a16:creationId xmlns="" xmlns:a16="http://schemas.microsoft.com/office/drawing/2014/main" id="{013104F3-3C3E-44ED-9C52-A9FDFCF8042E}"/>
              </a:ext>
            </a:extLst>
          </p:cNvPr>
          <p:cNvSpPr>
            <a:spLocks noGrp="1"/>
          </p:cNvSpPr>
          <p:nvPr>
            <p:ph idx="1"/>
          </p:nvPr>
        </p:nvSpPr>
        <p:spPr/>
        <p:txBody>
          <a:bodyPr>
            <a:normAutofit fontScale="62500" lnSpcReduction="20000"/>
          </a:bodyPr>
          <a:lstStyle/>
          <a:p>
            <a:r>
              <a:rPr lang="it-IT" sz="8000" b="1" dirty="0">
                <a:latin typeface="Times New Roman" panose="02020603050405020304" pitchFamily="18" charset="0"/>
                <a:cs typeface="Times New Roman" panose="02020603050405020304" pitchFamily="18" charset="0"/>
              </a:rPr>
              <a:t>1° mese: </a:t>
            </a:r>
            <a:r>
              <a:rPr lang="it-IT" sz="8000" b="1" dirty="0">
                <a:solidFill>
                  <a:srgbClr val="FFFF00"/>
                </a:solidFill>
                <a:latin typeface="Times New Roman" panose="02020603050405020304" pitchFamily="18" charset="0"/>
                <a:cs typeface="Times New Roman" panose="02020603050405020304" pitchFamily="18" charset="0"/>
              </a:rPr>
              <a:t>Fase Autistica fisiologica: </a:t>
            </a:r>
            <a:r>
              <a:rPr lang="it-IT" sz="8000" b="1" dirty="0">
                <a:latin typeface="Times New Roman" panose="02020603050405020304" pitchFamily="18" charset="0"/>
                <a:cs typeface="Times New Roman" panose="02020603050405020304" pitchFamily="18" charset="0"/>
              </a:rPr>
              <a:t>è il primo stadio del narcisismo primario, prevalgono i bisogni fisiologici e si ha un ridotto investimento all’esterno: → </a:t>
            </a:r>
            <a:r>
              <a:rPr lang="it-IT" sz="8000" b="1" u="sng" dirty="0">
                <a:latin typeface="Times New Roman" panose="02020603050405020304" pitchFamily="18" charset="0"/>
                <a:cs typeface="Times New Roman" panose="02020603050405020304" pitchFamily="18" charset="0"/>
              </a:rPr>
              <a:t>Psicosi autistica</a:t>
            </a:r>
          </a:p>
          <a:p>
            <a:pPr marL="0" indent="0">
              <a:buNone/>
            </a:pPr>
            <a:endParaRPr lang="it-IT" sz="8000" b="1" dirty="0">
              <a:latin typeface="Times New Roman" panose="02020603050405020304" pitchFamily="18" charset="0"/>
              <a:cs typeface="Times New Roman" panose="02020603050405020304" pitchFamily="18" charset="0"/>
            </a:endParaRPr>
          </a:p>
          <a:p>
            <a:pPr marL="0" indent="0">
              <a:buNone/>
            </a:pPr>
            <a:endParaRPr lang="it-IT" sz="5200" b="1" dirty="0">
              <a:latin typeface="Times New Roman" panose="02020603050405020304" pitchFamily="18" charset="0"/>
              <a:cs typeface="Times New Roman" panose="02020603050405020304" pitchFamily="18" charset="0"/>
            </a:endParaRPr>
          </a:p>
          <a:p>
            <a:endParaRPr lang="it-IT" b="1" dirty="0"/>
          </a:p>
          <a:p>
            <a:endParaRPr lang="it-IT" dirty="0"/>
          </a:p>
        </p:txBody>
      </p:sp>
    </p:spTree>
    <p:extLst>
      <p:ext uri="{BB962C8B-B14F-4D97-AF65-F5344CB8AC3E}">
        <p14:creationId xmlns="" xmlns:p14="http://schemas.microsoft.com/office/powerpoint/2010/main" val="16127344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AAD3E30E-59EA-439D-AFD9-D155EAFD20DE}"/>
              </a:ext>
            </a:extLst>
          </p:cNvPr>
          <p:cNvSpPr>
            <a:spLocks noGrp="1"/>
          </p:cNvSpPr>
          <p:nvPr>
            <p:ph type="title"/>
          </p:nvPr>
        </p:nvSpPr>
        <p:spPr/>
        <p:txBody>
          <a:bodyPr/>
          <a:lstStyle/>
          <a:p>
            <a:pPr algn="ctr"/>
            <a:r>
              <a:rPr lang="it-IT" sz="4400" b="1" dirty="0">
                <a:solidFill>
                  <a:srgbClr val="FFFF00"/>
                </a:solidFill>
                <a:latin typeface="Times New Roman" panose="02020603050405020304" pitchFamily="18" charset="0"/>
                <a:cs typeface="Times New Roman" panose="02020603050405020304" pitchFamily="18" charset="0"/>
              </a:rPr>
              <a:t>MARGARET MAHLER</a:t>
            </a:r>
            <a:endParaRPr lang="it-IT" dirty="0"/>
          </a:p>
        </p:txBody>
      </p:sp>
      <p:sp>
        <p:nvSpPr>
          <p:cNvPr id="3" name="Segnaposto contenuto 2">
            <a:extLst>
              <a:ext uri="{FF2B5EF4-FFF2-40B4-BE49-F238E27FC236}">
                <a16:creationId xmlns="" xmlns:a16="http://schemas.microsoft.com/office/drawing/2014/main" id="{1F5573B7-5F2F-4DBD-A279-FA2E3F1C4126}"/>
              </a:ext>
            </a:extLst>
          </p:cNvPr>
          <p:cNvSpPr>
            <a:spLocks noGrp="1"/>
          </p:cNvSpPr>
          <p:nvPr>
            <p:ph idx="1"/>
          </p:nvPr>
        </p:nvSpPr>
        <p:spPr/>
        <p:txBody>
          <a:bodyPr/>
          <a:lstStyle/>
          <a:p>
            <a:pPr algn="just"/>
            <a:r>
              <a:rPr lang="it-IT" sz="3200" b="1" dirty="0">
                <a:latin typeface="Times New Roman" panose="02020603050405020304" pitchFamily="18" charset="0"/>
                <a:cs typeface="Times New Roman" panose="02020603050405020304" pitchFamily="18" charset="0"/>
              </a:rPr>
              <a:t>Dal 2° mese fino al 4° mese: </a:t>
            </a:r>
            <a:r>
              <a:rPr lang="it-IT" sz="3200" b="1" dirty="0">
                <a:solidFill>
                  <a:srgbClr val="FFFF00"/>
                </a:solidFill>
                <a:latin typeface="Times New Roman" panose="02020603050405020304" pitchFamily="18" charset="0"/>
                <a:cs typeface="Times New Roman" panose="02020603050405020304" pitchFamily="18" charset="0"/>
              </a:rPr>
              <a:t>Fase Simbiotica normale: </a:t>
            </a:r>
            <a:r>
              <a:rPr lang="it-IT" sz="3200" b="1" dirty="0">
                <a:latin typeface="Times New Roman" panose="02020603050405020304" pitchFamily="18" charset="0"/>
                <a:cs typeface="Times New Roman" panose="02020603050405020304" pitchFamily="18" charset="0"/>
              </a:rPr>
              <a:t>è il secondo stadio del narcisismo primario in cui l’Io non è ancora differenziato dal non-Io, il bambino inizia ad avere una scarsa consapevolezza dell’oggetto materno con il quale però si sente ancora fuso in un’unità duale onnipotente: → </a:t>
            </a:r>
            <a:r>
              <a:rPr lang="it-IT" sz="3200" b="1" u="sng" dirty="0">
                <a:latin typeface="Times New Roman" panose="02020603050405020304" pitchFamily="18" charset="0"/>
                <a:cs typeface="Times New Roman" panose="02020603050405020304" pitchFamily="18" charset="0"/>
              </a:rPr>
              <a:t>Psicosi simbiotica infantile </a:t>
            </a:r>
            <a:r>
              <a:rPr lang="it-IT" sz="3200" b="1" dirty="0">
                <a:latin typeface="Times New Roman" panose="02020603050405020304" pitchFamily="18" charset="0"/>
                <a:cs typeface="Times New Roman" panose="02020603050405020304" pitchFamily="18" charset="0"/>
              </a:rPr>
              <a:t>(si manifesta nel 3° e 4° anno)</a:t>
            </a:r>
          </a:p>
          <a:p>
            <a:endParaRPr lang="it-IT" dirty="0"/>
          </a:p>
        </p:txBody>
      </p:sp>
    </p:spTree>
    <p:extLst>
      <p:ext uri="{BB962C8B-B14F-4D97-AF65-F5344CB8AC3E}">
        <p14:creationId xmlns="" xmlns:p14="http://schemas.microsoft.com/office/powerpoint/2010/main" val="21203796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A9DA2F95-2E1B-4084-B7EB-063B935C644D}"/>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MARGARET MAHLER</a:t>
            </a:r>
            <a:endParaRPr lang="it-IT" dirty="0"/>
          </a:p>
        </p:txBody>
      </p:sp>
      <p:sp>
        <p:nvSpPr>
          <p:cNvPr id="3" name="Segnaposto contenuto 2">
            <a:extLst>
              <a:ext uri="{FF2B5EF4-FFF2-40B4-BE49-F238E27FC236}">
                <a16:creationId xmlns="" xmlns:a16="http://schemas.microsoft.com/office/drawing/2014/main" id="{34E56E67-21DA-41B4-BB3B-0404202A9C52}"/>
              </a:ext>
            </a:extLst>
          </p:cNvPr>
          <p:cNvSpPr>
            <a:spLocks noGrp="1"/>
          </p:cNvSpPr>
          <p:nvPr>
            <p:ph idx="1"/>
          </p:nvPr>
        </p:nvSpPr>
        <p:spPr/>
        <p:txBody>
          <a:bodyPr/>
          <a:lstStyle/>
          <a:p>
            <a:r>
              <a:rPr lang="it-IT" sz="3200" b="1" dirty="0">
                <a:latin typeface="Times New Roman" panose="02020603050405020304" pitchFamily="18" charset="0"/>
                <a:cs typeface="Times New Roman" panose="02020603050405020304" pitchFamily="18" charset="0"/>
              </a:rPr>
              <a:t>Dal 5° mese al 3° anno: </a:t>
            </a:r>
            <a:r>
              <a:rPr lang="it-IT" sz="3200" b="1" dirty="0">
                <a:solidFill>
                  <a:srgbClr val="FFFF00"/>
                </a:solidFill>
                <a:latin typeface="Times New Roman" panose="02020603050405020304" pitchFamily="18" charset="0"/>
                <a:cs typeface="Times New Roman" panose="02020603050405020304" pitchFamily="18" charset="0"/>
              </a:rPr>
              <a:t>Fase della Separazione –Individuazione, </a:t>
            </a:r>
            <a:r>
              <a:rPr lang="it-IT" sz="3200" b="1" dirty="0">
                <a:latin typeface="Times New Roman" panose="02020603050405020304" pitchFamily="18" charset="0"/>
                <a:cs typeface="Times New Roman" panose="02020603050405020304" pitchFamily="18" charset="0"/>
              </a:rPr>
              <a:t>il bambino prende progressivamente coscienza di essere separato dalla madre e inizia ad elaborare una percezione della propria identità →</a:t>
            </a:r>
            <a:r>
              <a:rPr lang="it-IT" sz="3200" b="1" u="sng" dirty="0">
                <a:latin typeface="Times New Roman" panose="02020603050405020304" pitchFamily="18" charset="0"/>
                <a:cs typeface="Times New Roman" panose="02020603050405020304" pitchFamily="18" charset="0"/>
              </a:rPr>
              <a:t>Psicosi infantili, Panico, Borderline </a:t>
            </a:r>
          </a:p>
          <a:p>
            <a:endParaRPr lang="it-IT" dirty="0"/>
          </a:p>
        </p:txBody>
      </p:sp>
    </p:spTree>
    <p:extLst>
      <p:ext uri="{BB962C8B-B14F-4D97-AF65-F5344CB8AC3E}">
        <p14:creationId xmlns="" xmlns:p14="http://schemas.microsoft.com/office/powerpoint/2010/main" val="3953590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3FE4BECF-A10F-41DA-A550-F72A19C061C8}"/>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RENE’ SPITZ</a:t>
            </a:r>
          </a:p>
        </p:txBody>
      </p:sp>
      <p:sp>
        <p:nvSpPr>
          <p:cNvPr id="3" name="Segnaposto contenuto 2">
            <a:extLst>
              <a:ext uri="{FF2B5EF4-FFF2-40B4-BE49-F238E27FC236}">
                <a16:creationId xmlns="" xmlns:a16="http://schemas.microsoft.com/office/drawing/2014/main" id="{680B8F2E-898D-4572-994F-A721BC84604B}"/>
              </a:ext>
            </a:extLst>
          </p:cNvPr>
          <p:cNvSpPr>
            <a:spLocks noGrp="1"/>
          </p:cNvSpPr>
          <p:nvPr>
            <p:ph idx="1"/>
          </p:nvPr>
        </p:nvSpPr>
        <p:spPr/>
        <p:txBody>
          <a:bodyPr>
            <a:normAutofit fontScale="25000" lnSpcReduction="20000"/>
          </a:bodyPr>
          <a:lstStyle/>
          <a:p>
            <a:r>
              <a:rPr lang="it-IT" sz="16000" b="1" dirty="0">
                <a:latin typeface="Garamond" panose="02020404030301010803" pitchFamily="18" charset="0"/>
                <a:cs typeface="Times New Roman" panose="02020603050405020304" pitchFamily="18" charset="0"/>
              </a:rPr>
              <a:t>Ha studiato lo sviluppo delle Relazioni oggettuali del bambino</a:t>
            </a:r>
          </a:p>
          <a:p>
            <a:endParaRPr lang="it-IT" sz="16000" b="1" dirty="0">
              <a:solidFill>
                <a:srgbClr val="FFFF00"/>
              </a:solidFill>
              <a:latin typeface="Garamond" panose="02020404030301010803" pitchFamily="18" charset="0"/>
              <a:cs typeface="Times New Roman" panose="02020603050405020304" pitchFamily="18" charset="0"/>
            </a:endParaRPr>
          </a:p>
          <a:p>
            <a:r>
              <a:rPr lang="it-IT" sz="16000" b="1" dirty="0">
                <a:solidFill>
                  <a:srgbClr val="FFFF00"/>
                </a:solidFill>
                <a:latin typeface="Garamond" panose="02020404030301010803" pitchFamily="18" charset="0"/>
                <a:cs typeface="Times New Roman" panose="02020603050405020304" pitchFamily="18" charset="0"/>
              </a:rPr>
              <a:t>STADIO PRE-OGGETTUALE-NARCISISTICO</a:t>
            </a:r>
            <a:r>
              <a:rPr lang="it-IT" sz="16000" dirty="0">
                <a:latin typeface="Garamond" panose="02020404030301010803" pitchFamily="18" charset="0"/>
                <a:cs typeface="Times New Roman" panose="02020603050405020304" pitchFamily="18" charset="0"/>
              </a:rPr>
              <a:t>: </a:t>
            </a:r>
            <a:r>
              <a:rPr lang="it-IT" sz="16000" b="1" dirty="0">
                <a:latin typeface="Garamond" panose="02020404030301010803" pitchFamily="18" charset="0"/>
                <a:cs typeface="Times New Roman" panose="02020603050405020304" pitchFamily="18" charset="0"/>
              </a:rPr>
              <a:t>primi 3 mesi: non esiste una differenziazione tra mondo interno ed esterno</a:t>
            </a:r>
          </a:p>
          <a:p>
            <a:pPr marL="0" indent="0">
              <a:buNone/>
            </a:pPr>
            <a:endParaRPr lang="it-IT" sz="16000" b="1" dirty="0">
              <a:latin typeface="Garamond" panose="02020404030301010803" pitchFamily="18" charset="0"/>
              <a:cs typeface="Times New Roman" panose="02020603050405020304" pitchFamily="18" charset="0"/>
            </a:endParaRPr>
          </a:p>
          <a:p>
            <a:endParaRPr lang="it-IT" dirty="0"/>
          </a:p>
        </p:txBody>
      </p:sp>
    </p:spTree>
    <p:extLst>
      <p:ext uri="{BB962C8B-B14F-4D97-AF65-F5344CB8AC3E}">
        <p14:creationId xmlns="" xmlns:p14="http://schemas.microsoft.com/office/powerpoint/2010/main" val="22657416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31D738BD-774F-41F3-A9F9-B1085E223390}"/>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RENE’ SPITZ</a:t>
            </a:r>
            <a:endParaRPr lang="it-IT" dirty="0"/>
          </a:p>
        </p:txBody>
      </p:sp>
      <p:sp>
        <p:nvSpPr>
          <p:cNvPr id="3" name="Segnaposto contenuto 2">
            <a:extLst>
              <a:ext uri="{FF2B5EF4-FFF2-40B4-BE49-F238E27FC236}">
                <a16:creationId xmlns="" xmlns:a16="http://schemas.microsoft.com/office/drawing/2014/main" id="{4E3A7122-D36A-4422-AFFE-7E236BBB4F9E}"/>
              </a:ext>
            </a:extLst>
          </p:cNvPr>
          <p:cNvSpPr>
            <a:spLocks noGrp="1"/>
          </p:cNvSpPr>
          <p:nvPr>
            <p:ph idx="1"/>
          </p:nvPr>
        </p:nvSpPr>
        <p:spPr/>
        <p:txBody>
          <a:bodyPr>
            <a:normAutofit fontScale="25000" lnSpcReduction="20000"/>
          </a:bodyPr>
          <a:lstStyle/>
          <a:p>
            <a:r>
              <a:rPr lang="it-IT" sz="16000" b="1" dirty="0">
                <a:solidFill>
                  <a:srgbClr val="FFFF00"/>
                </a:solidFill>
                <a:latin typeface="Times New Roman" pitchFamily="18" charset="0"/>
                <a:cs typeface="Times New Roman" pitchFamily="18" charset="0"/>
              </a:rPr>
              <a:t>STADIO DELL’OGGETTO PRECURSORE</a:t>
            </a:r>
            <a:r>
              <a:rPr lang="it-IT" sz="16000" b="1" dirty="0">
                <a:latin typeface="Times New Roman" pitchFamily="18" charset="0"/>
                <a:cs typeface="Times New Roman" pitchFamily="18" charset="0"/>
              </a:rPr>
              <a:t>: inizia al 3° mese col «sorriso del 3° mese» e va fino ad 8 mesi: Il sorriso è il «primo organizzatore». Il bambino reagisce col dispiacere e col pianto quando la madre si allontana. Inizia ad avere consapevolezza di oggetti parziali, ad esempio il volto e la voce della madre</a:t>
            </a:r>
          </a:p>
          <a:p>
            <a:pPr marL="0" indent="0">
              <a:buNone/>
            </a:pPr>
            <a:endParaRPr lang="it-IT" sz="2000" b="1" dirty="0">
              <a:latin typeface="Garamond" panose="02020404030301010803" pitchFamily="18" charset="0"/>
              <a:cs typeface="Times New Roman" panose="02020603050405020304" pitchFamily="18" charset="0"/>
            </a:endParaRPr>
          </a:p>
          <a:p>
            <a:endParaRPr lang="it-IT" dirty="0"/>
          </a:p>
        </p:txBody>
      </p:sp>
    </p:spTree>
    <p:extLst>
      <p:ext uri="{BB962C8B-B14F-4D97-AF65-F5344CB8AC3E}">
        <p14:creationId xmlns="" xmlns:p14="http://schemas.microsoft.com/office/powerpoint/2010/main" val="15208945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0B9F35DC-EB55-4CF9-9FFD-36627B988B4D}"/>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RENE’ SPITZ</a:t>
            </a:r>
            <a:endParaRPr lang="it-IT" dirty="0"/>
          </a:p>
        </p:txBody>
      </p:sp>
      <p:sp>
        <p:nvSpPr>
          <p:cNvPr id="3" name="Segnaposto contenuto 2">
            <a:extLst>
              <a:ext uri="{FF2B5EF4-FFF2-40B4-BE49-F238E27FC236}">
                <a16:creationId xmlns="" xmlns:a16="http://schemas.microsoft.com/office/drawing/2014/main" id="{633FEC29-1CB1-496C-A08F-179A9A7C6DCE}"/>
              </a:ext>
            </a:extLst>
          </p:cNvPr>
          <p:cNvSpPr>
            <a:spLocks noGrp="1"/>
          </p:cNvSpPr>
          <p:nvPr>
            <p:ph idx="1"/>
          </p:nvPr>
        </p:nvSpPr>
        <p:spPr/>
        <p:txBody>
          <a:bodyPr/>
          <a:lstStyle/>
          <a:p>
            <a:r>
              <a:rPr lang="it-IT" sz="3600" b="1" dirty="0">
                <a:solidFill>
                  <a:srgbClr val="FFFF00"/>
                </a:solidFill>
                <a:latin typeface="Times New Roman" pitchFamily="18" charset="0"/>
                <a:cs typeface="Times New Roman" pitchFamily="18" charset="0"/>
              </a:rPr>
              <a:t>STADIO DELL’OGGETTO PRECURSORE</a:t>
            </a:r>
            <a:r>
              <a:rPr lang="it-IT" sz="3600" b="1" dirty="0">
                <a:latin typeface="Times New Roman" pitchFamily="18" charset="0"/>
                <a:cs typeface="Times New Roman" pitchFamily="18" charset="0"/>
              </a:rPr>
              <a:t>: 8° mese: «Angoscia dell’8° mese». E’ il secondo organizzatore.</a:t>
            </a:r>
          </a:p>
          <a:p>
            <a:pPr marL="0" indent="0">
              <a:buNone/>
            </a:pPr>
            <a:r>
              <a:rPr lang="it-IT" sz="3600" b="1" dirty="0">
                <a:latin typeface="Times New Roman" pitchFamily="18" charset="0"/>
                <a:cs typeface="Times New Roman" pitchFamily="18" charset="0"/>
              </a:rPr>
              <a:t> </a:t>
            </a:r>
          </a:p>
          <a:p>
            <a:r>
              <a:rPr lang="it-IT" sz="3600" b="1" dirty="0">
                <a:solidFill>
                  <a:srgbClr val="FFFF00"/>
                </a:solidFill>
                <a:latin typeface="Times New Roman" pitchFamily="18" charset="0"/>
                <a:cs typeface="Times New Roman" pitchFamily="18" charset="0"/>
              </a:rPr>
              <a:t>STADIO DELL’OGGETTO PRIMARIO</a:t>
            </a:r>
            <a:r>
              <a:rPr lang="it-IT" sz="3600" b="1" dirty="0">
                <a:latin typeface="Times New Roman" pitchFamily="18" charset="0"/>
                <a:cs typeface="Times New Roman" pitchFamily="18" charset="0"/>
              </a:rPr>
              <a:t>: dopo l’8° mese si ha il terzo organizzatore: la comunicazione semantica. </a:t>
            </a:r>
          </a:p>
          <a:p>
            <a:endParaRPr lang="it-IT" dirty="0"/>
          </a:p>
        </p:txBody>
      </p:sp>
    </p:spTree>
    <p:extLst>
      <p:ext uri="{BB962C8B-B14F-4D97-AF65-F5344CB8AC3E}">
        <p14:creationId xmlns="" xmlns:p14="http://schemas.microsoft.com/office/powerpoint/2010/main" val="14274944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B753D2C5-0415-45A5-B5CB-F025D204EAB3}"/>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RENE’ SPITZ</a:t>
            </a:r>
          </a:p>
        </p:txBody>
      </p:sp>
      <p:sp>
        <p:nvSpPr>
          <p:cNvPr id="3" name="Segnaposto contenuto 2">
            <a:extLst>
              <a:ext uri="{FF2B5EF4-FFF2-40B4-BE49-F238E27FC236}">
                <a16:creationId xmlns="" xmlns:a16="http://schemas.microsoft.com/office/drawing/2014/main" id="{9B51C0D5-AC21-4794-847F-CF813ECC2838}"/>
              </a:ext>
            </a:extLst>
          </p:cNvPr>
          <p:cNvSpPr>
            <a:spLocks noGrp="1"/>
          </p:cNvSpPr>
          <p:nvPr>
            <p:ph idx="1"/>
          </p:nvPr>
        </p:nvSpPr>
        <p:spPr/>
        <p:txBody>
          <a:bodyPr>
            <a:noAutofit/>
          </a:bodyPr>
          <a:lstStyle/>
          <a:p>
            <a:r>
              <a:rPr lang="it-IT" sz="3200" b="1" dirty="0">
                <a:latin typeface="Times New Roman" panose="02020603050405020304" pitchFamily="18" charset="0"/>
                <a:cs typeface="Times New Roman" panose="02020603050405020304" pitchFamily="18" charset="0"/>
              </a:rPr>
              <a:t>E’ importante una relazione armonica con la madre entro il primo anno di vita.</a:t>
            </a:r>
          </a:p>
          <a:p>
            <a:r>
              <a:rPr lang="it-IT" sz="3200" b="1" dirty="0">
                <a:latin typeface="Times New Roman" panose="02020603050405020304" pitchFamily="18" charset="0"/>
                <a:cs typeface="Times New Roman" panose="02020603050405020304" pitchFamily="18" charset="0"/>
              </a:rPr>
              <a:t>La relazione è problematica quando la madre ha un’istanza narcisistica verso il figlio</a:t>
            </a:r>
          </a:p>
          <a:p>
            <a:r>
              <a:rPr lang="it-IT" sz="3200" b="1" dirty="0">
                <a:latin typeface="Times New Roman" panose="02020603050405020304" pitchFamily="18" charset="0"/>
                <a:cs typeface="Times New Roman" panose="02020603050405020304" pitchFamily="18" charset="0"/>
              </a:rPr>
              <a:t>Devono essere garantiti fisiologicamente i diversi stadi di sviluppo.</a:t>
            </a:r>
          </a:p>
          <a:p>
            <a:pPr algn="just"/>
            <a:r>
              <a:rPr lang="it-IT" sz="3200" b="1" dirty="0">
                <a:latin typeface="Times New Roman" panose="02020603050405020304" pitchFamily="18" charset="0"/>
                <a:cs typeface="Times New Roman" panose="02020603050405020304" pitchFamily="18" charset="0"/>
              </a:rPr>
              <a:t>La separazione dalla madre dopo il 6° mese può determinare quella che Spitz ha definito </a:t>
            </a:r>
            <a:r>
              <a:rPr lang="it-IT" sz="3200" b="1" dirty="0">
                <a:solidFill>
                  <a:srgbClr val="FFFF00"/>
                </a:solidFill>
                <a:latin typeface="Times New Roman" panose="02020603050405020304" pitchFamily="18" charset="0"/>
                <a:cs typeface="Times New Roman" panose="02020603050405020304" pitchFamily="18" charset="0"/>
              </a:rPr>
              <a:t>Depressione Anaclitica</a:t>
            </a:r>
          </a:p>
        </p:txBody>
      </p:sp>
    </p:spTree>
    <p:extLst>
      <p:ext uri="{BB962C8B-B14F-4D97-AF65-F5344CB8AC3E}">
        <p14:creationId xmlns="" xmlns:p14="http://schemas.microsoft.com/office/powerpoint/2010/main" val="12551042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D89DCD81-3BA7-4458-9E72-385364B7E43C}"/>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DONALD WINNICOTT</a:t>
            </a:r>
          </a:p>
        </p:txBody>
      </p:sp>
      <p:sp>
        <p:nvSpPr>
          <p:cNvPr id="3" name="Segnaposto contenuto 2">
            <a:extLst>
              <a:ext uri="{FF2B5EF4-FFF2-40B4-BE49-F238E27FC236}">
                <a16:creationId xmlns="" xmlns:a16="http://schemas.microsoft.com/office/drawing/2014/main" id="{F788B9D9-87C4-49DB-BF25-37D11E2B56FF}"/>
              </a:ext>
            </a:extLst>
          </p:cNvPr>
          <p:cNvSpPr>
            <a:spLocks noGrp="1"/>
          </p:cNvSpPr>
          <p:nvPr>
            <p:ph idx="1"/>
          </p:nvPr>
        </p:nvSpPr>
        <p:spPr/>
        <p:txBody>
          <a:bodyPr>
            <a:noAutofit/>
          </a:bodyPr>
          <a:lstStyle/>
          <a:p>
            <a:pPr algn="just"/>
            <a:r>
              <a:rPr lang="it-IT" sz="3200" b="1" dirty="0">
                <a:latin typeface="Times New Roman" pitchFamily="18" charset="0"/>
                <a:cs typeface="Times New Roman" pitchFamily="18" charset="0"/>
              </a:rPr>
              <a:t>Tra la Realtà interna ed esterna c’è un’area intermedia che si costituisce con </a:t>
            </a:r>
            <a:r>
              <a:rPr lang="it-IT" sz="3200" dirty="0">
                <a:latin typeface="Times New Roman" pitchFamily="18" charset="0"/>
                <a:cs typeface="Times New Roman" pitchFamily="18" charset="0"/>
              </a:rPr>
              <a:t>l’</a:t>
            </a:r>
            <a:r>
              <a:rPr lang="it-IT" sz="3200" b="1" dirty="0">
                <a:solidFill>
                  <a:srgbClr val="FFFF00"/>
                </a:solidFill>
                <a:latin typeface="Times New Roman" pitchFamily="18" charset="0"/>
                <a:cs typeface="Times New Roman" pitchFamily="18" charset="0"/>
              </a:rPr>
              <a:t>oggetto transizionale</a:t>
            </a:r>
          </a:p>
          <a:p>
            <a:pPr algn="just"/>
            <a:r>
              <a:rPr lang="it-IT" sz="3200" b="1" dirty="0">
                <a:latin typeface="Times New Roman" pitchFamily="18" charset="0"/>
                <a:cs typeface="Times New Roman" pitchFamily="18" charset="0"/>
              </a:rPr>
              <a:t>L’oggetto transizionale è scelto dal bambino tra i 4 e i 12 mesi: ha una funzione consolatoria e di difesa dalle ansie da frustrazione e di separazione</a:t>
            </a:r>
          </a:p>
          <a:p>
            <a:pPr algn="just"/>
            <a:r>
              <a:rPr lang="it-IT" sz="3200" b="1" dirty="0">
                <a:latin typeface="Times New Roman" pitchFamily="18" charset="0"/>
                <a:cs typeface="Times New Roman" pitchFamily="18" charset="0"/>
              </a:rPr>
              <a:t>Conoscere l’oggetto permette di sapere dello psichismo del bambino</a:t>
            </a:r>
          </a:p>
        </p:txBody>
      </p:sp>
    </p:spTree>
    <p:extLst>
      <p:ext uri="{BB962C8B-B14F-4D97-AF65-F5344CB8AC3E}">
        <p14:creationId xmlns="" xmlns:p14="http://schemas.microsoft.com/office/powerpoint/2010/main" val="14286468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DONALD WINNICOTT</a:t>
            </a:r>
            <a:endParaRPr lang="it-IT" dirty="0"/>
          </a:p>
        </p:txBody>
      </p:sp>
      <p:sp>
        <p:nvSpPr>
          <p:cNvPr id="3" name="Segnaposto contenuto 2"/>
          <p:cNvSpPr>
            <a:spLocks noGrp="1"/>
          </p:cNvSpPr>
          <p:nvPr>
            <p:ph idx="1"/>
          </p:nvPr>
        </p:nvSpPr>
        <p:spPr/>
        <p:txBody>
          <a:bodyPr/>
          <a:lstStyle/>
          <a:p>
            <a:pPr algn="just"/>
            <a:r>
              <a:rPr lang="it-IT" sz="3600" b="1" dirty="0">
                <a:latin typeface="Times New Roman" pitchFamily="18" charset="0"/>
                <a:cs typeface="Times New Roman" pitchFamily="18" charset="0"/>
              </a:rPr>
              <a:t>La </a:t>
            </a:r>
            <a:r>
              <a:rPr lang="it-IT" sz="3600" b="1" dirty="0">
                <a:solidFill>
                  <a:srgbClr val="FFFF00"/>
                </a:solidFill>
                <a:latin typeface="Times New Roman" pitchFamily="18" charset="0"/>
                <a:cs typeface="Times New Roman" pitchFamily="18" charset="0"/>
              </a:rPr>
              <a:t>madre sufficientemente buona </a:t>
            </a:r>
            <a:r>
              <a:rPr lang="it-IT" sz="3600" b="1" dirty="0">
                <a:latin typeface="Times New Roman" pitchFamily="18" charset="0"/>
                <a:cs typeface="Times New Roman" pitchFamily="18" charset="0"/>
              </a:rPr>
              <a:t>va incontro all’onnipotenza del figlio e le dà un senso trasformando il Sé onnipotente del bambino in un </a:t>
            </a:r>
            <a:r>
              <a:rPr lang="it-IT" sz="3600" b="1" dirty="0">
                <a:solidFill>
                  <a:srgbClr val="FFFF00"/>
                </a:solidFill>
                <a:latin typeface="Times New Roman" pitchFamily="18" charset="0"/>
                <a:cs typeface="Times New Roman" pitchFamily="18" charset="0"/>
              </a:rPr>
              <a:t>vero Sé</a:t>
            </a:r>
            <a:r>
              <a:rPr lang="it-IT" sz="3600" b="1" dirty="0">
                <a:latin typeface="Times New Roman" pitchFamily="18" charset="0"/>
                <a:cs typeface="Times New Roman" pitchFamily="18" charset="0"/>
              </a:rPr>
              <a:t>.</a:t>
            </a:r>
          </a:p>
          <a:p>
            <a:pPr algn="just"/>
            <a:r>
              <a:rPr lang="it-IT" sz="3600" b="1" dirty="0">
                <a:latin typeface="Times New Roman" pitchFamily="18" charset="0"/>
                <a:cs typeface="Times New Roman" pitchFamily="18" charset="0"/>
              </a:rPr>
              <a:t>La </a:t>
            </a:r>
            <a:r>
              <a:rPr lang="it-IT" sz="3600" b="1" dirty="0">
                <a:solidFill>
                  <a:srgbClr val="FFFF00"/>
                </a:solidFill>
                <a:latin typeface="Times New Roman" pitchFamily="18" charset="0"/>
                <a:cs typeface="Times New Roman" pitchFamily="18" charset="0"/>
              </a:rPr>
              <a:t>madre non sufficientemente buona </a:t>
            </a:r>
            <a:r>
              <a:rPr lang="it-IT" sz="3600" b="1" dirty="0">
                <a:latin typeface="Times New Roman" pitchFamily="18" charset="0"/>
                <a:cs typeface="Times New Roman" pitchFamily="18" charset="0"/>
              </a:rPr>
              <a:t>non tollera l’onnipotenza del figlio che strutturerà un </a:t>
            </a:r>
            <a:r>
              <a:rPr lang="it-IT" sz="3600" b="1" dirty="0">
                <a:solidFill>
                  <a:srgbClr val="FFFF00"/>
                </a:solidFill>
                <a:latin typeface="Times New Roman" pitchFamily="18" charset="0"/>
                <a:cs typeface="Times New Roman" pitchFamily="18" charset="0"/>
              </a:rPr>
              <a:t>falso Sé</a:t>
            </a:r>
            <a:r>
              <a:rPr lang="it-IT" sz="3600" b="1" dirty="0">
                <a:latin typeface="Times New Roman" pitchFamily="18" charset="0"/>
                <a:cs typeface="Times New Roman" pitchFamily="18" charset="0"/>
              </a:rPr>
              <a:t>.</a:t>
            </a:r>
          </a:p>
          <a:p>
            <a:endParaRPr lang="it-IT"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A03F3F4D-C4E3-4D81-A384-0B2E7B4E9F92}"/>
              </a:ext>
            </a:extLst>
          </p:cNvPr>
          <p:cNvSpPr>
            <a:spLocks noGrp="1"/>
          </p:cNvSpPr>
          <p:nvPr>
            <p:ph type="title"/>
          </p:nvPr>
        </p:nvSpPr>
        <p:spPr/>
        <p:txBody>
          <a:bodyPr/>
          <a:lstStyle/>
          <a:p>
            <a:pPr algn="ctr"/>
            <a:r>
              <a:rPr lang="it-IT" sz="3200" b="1" dirty="0">
                <a:solidFill>
                  <a:srgbClr val="FFFF00"/>
                </a:solidFill>
                <a:latin typeface="Times New Roman" panose="02020603050405020304" pitchFamily="18" charset="0"/>
                <a:cs typeface="Times New Roman" panose="02020603050405020304" pitchFamily="18" charset="0"/>
              </a:rPr>
              <a:t>LA TEORIA PSICOSESSUALE DI S. FREUD</a:t>
            </a:r>
          </a:p>
        </p:txBody>
      </p:sp>
      <p:sp>
        <p:nvSpPr>
          <p:cNvPr id="3" name="Segnaposto contenuto 2">
            <a:extLst>
              <a:ext uri="{FF2B5EF4-FFF2-40B4-BE49-F238E27FC236}">
                <a16:creationId xmlns="" xmlns:a16="http://schemas.microsoft.com/office/drawing/2014/main" id="{C77416A2-39C7-4EC7-ADB1-7E318D73FA3E}"/>
              </a:ext>
            </a:extLst>
          </p:cNvPr>
          <p:cNvSpPr>
            <a:spLocks noGrp="1"/>
          </p:cNvSpPr>
          <p:nvPr>
            <p:ph idx="1"/>
          </p:nvPr>
        </p:nvSpPr>
        <p:spPr/>
        <p:txBody>
          <a:bodyPr>
            <a:normAutofit/>
          </a:bodyPr>
          <a:lstStyle/>
          <a:p>
            <a:r>
              <a:rPr lang="it-IT" sz="3200" b="1" dirty="0">
                <a:latin typeface="Times New Roman" panose="02020603050405020304" pitchFamily="18" charset="0"/>
                <a:cs typeface="Times New Roman" panose="02020603050405020304" pitchFamily="18" charset="0"/>
              </a:rPr>
              <a:t>L’INCONSCIO</a:t>
            </a:r>
          </a:p>
          <a:p>
            <a:r>
              <a:rPr lang="it-IT" sz="3200" b="1" dirty="0">
                <a:latin typeface="Times New Roman" panose="02020603050405020304" pitchFamily="18" charset="0"/>
                <a:cs typeface="Times New Roman" panose="02020603050405020304" pitchFamily="18" charset="0"/>
              </a:rPr>
              <a:t>IO/SUPER-IO/PULSIONI INCONSCE: SESSUALE E AGGRESSIVA</a:t>
            </a:r>
          </a:p>
          <a:p>
            <a:r>
              <a:rPr lang="it-IT" sz="3200" b="1" dirty="0">
                <a:latin typeface="Times New Roman" panose="02020603050405020304" pitchFamily="18" charset="0"/>
                <a:cs typeface="Times New Roman" panose="02020603050405020304" pitchFamily="18" charset="0"/>
              </a:rPr>
              <a:t>IL CONFLITTO</a:t>
            </a:r>
          </a:p>
          <a:p>
            <a:r>
              <a:rPr lang="it-IT" sz="3200" b="1" dirty="0">
                <a:latin typeface="Times New Roman" panose="02020603050405020304" pitchFamily="18" charset="0"/>
                <a:cs typeface="Times New Roman" panose="02020603050405020304" pitchFamily="18" charset="0"/>
              </a:rPr>
              <a:t>LE NEVROSI</a:t>
            </a:r>
          </a:p>
        </p:txBody>
      </p:sp>
    </p:spTree>
    <p:extLst>
      <p:ext uri="{BB962C8B-B14F-4D97-AF65-F5344CB8AC3E}">
        <p14:creationId xmlns="" xmlns:p14="http://schemas.microsoft.com/office/powerpoint/2010/main" val="38859973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solidFill>
                  <a:srgbClr val="FFFF00"/>
                </a:solidFill>
                <a:latin typeface="Times New Roman" pitchFamily="18" charset="0"/>
                <a:cs typeface="Times New Roman" pitchFamily="18" charset="0"/>
              </a:rPr>
              <a:t>LA FISSAZIONE ORALE</a:t>
            </a:r>
            <a:endParaRPr lang="it-IT" b="1" dirty="0">
              <a:solidFill>
                <a:srgbClr val="FFFF00"/>
              </a:solidFill>
              <a:latin typeface="Times New Roman" pitchFamily="18" charset="0"/>
              <a:cs typeface="Times New Roman" pitchFamily="18" charset="0"/>
            </a:endParaRPr>
          </a:p>
        </p:txBody>
      </p:sp>
      <p:sp>
        <p:nvSpPr>
          <p:cNvPr id="3" name="Segnaposto contenuto 2"/>
          <p:cNvSpPr>
            <a:spLocks noGrp="1"/>
          </p:cNvSpPr>
          <p:nvPr>
            <p:ph idx="1"/>
          </p:nvPr>
        </p:nvSpPr>
        <p:spPr/>
        <p:txBody>
          <a:bodyPr>
            <a:normAutofit/>
          </a:bodyPr>
          <a:lstStyle/>
          <a:p>
            <a:pPr algn="just"/>
            <a:r>
              <a:rPr lang="it-IT" sz="3200" b="1" dirty="0">
                <a:solidFill>
                  <a:srgbClr val="FFFF00"/>
                </a:solidFill>
              </a:rPr>
              <a:t>FASE ORALE</a:t>
            </a:r>
            <a:r>
              <a:rPr lang="it-IT" sz="3200" dirty="0"/>
              <a:t>: </a:t>
            </a:r>
            <a:r>
              <a:rPr lang="it-IT" sz="3200" b="1" dirty="0"/>
              <a:t>SI HA NEL PRIMO ANNO DI VITA, LE ZONE EROGENE DOVE SI DIREZIONA L’ENERGIA SESSUALE, LA LIBIDO, CHE SPINGE LA PULSIONE EROTICA SONO QUELLE DELLA BOCCA. IL TEMA è QUELLO DELLA RELAZIONE, UNA FISSAZIONE DETERMINA DIPENDENZA.</a:t>
            </a:r>
          </a:p>
          <a:p>
            <a:endParaRPr lang="it-IT" sz="28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CEDA1DD4-3E14-445E-967F-7C5A1AB5796F}"/>
              </a:ext>
            </a:extLst>
          </p:cNvPr>
          <p:cNvSpPr>
            <a:spLocks noGrp="1"/>
          </p:cNvSpPr>
          <p:nvPr>
            <p:ph type="title"/>
          </p:nvPr>
        </p:nvSpPr>
        <p:spPr/>
        <p:txBody>
          <a:bodyPr/>
          <a:lstStyle/>
          <a:p>
            <a:pPr algn="ctr"/>
            <a:r>
              <a:rPr lang="it-IT" b="1" dirty="0">
                <a:solidFill>
                  <a:srgbClr val="FFFF00"/>
                </a:solidFill>
                <a:latin typeface="Times New Roman" pitchFamily="18" charset="0"/>
                <a:cs typeface="Times New Roman" pitchFamily="18" charset="0"/>
              </a:rPr>
              <a:t>LE FASI DI SVILUPPO SECONDO FREUD</a:t>
            </a:r>
            <a:endParaRPr lang="it-IT" dirty="0">
              <a:latin typeface="Times New Roman" pitchFamily="18" charset="0"/>
              <a:cs typeface="Times New Roman" pitchFamily="18" charset="0"/>
            </a:endParaRPr>
          </a:p>
        </p:txBody>
      </p:sp>
      <p:sp>
        <p:nvSpPr>
          <p:cNvPr id="3" name="Segnaposto contenuto 2">
            <a:extLst>
              <a:ext uri="{FF2B5EF4-FFF2-40B4-BE49-F238E27FC236}">
                <a16:creationId xmlns="" xmlns:a16="http://schemas.microsoft.com/office/drawing/2014/main" id="{93F845B9-5BD6-4119-9633-1F22E7155EC8}"/>
              </a:ext>
            </a:extLst>
          </p:cNvPr>
          <p:cNvSpPr>
            <a:spLocks noGrp="1"/>
          </p:cNvSpPr>
          <p:nvPr>
            <p:ph idx="1"/>
          </p:nvPr>
        </p:nvSpPr>
        <p:spPr/>
        <p:txBody>
          <a:bodyPr>
            <a:normAutofit fontScale="92500" lnSpcReduction="20000"/>
          </a:bodyPr>
          <a:lstStyle/>
          <a:p>
            <a:pPr algn="just"/>
            <a:r>
              <a:rPr lang="it-IT" sz="3200" b="1" dirty="0">
                <a:solidFill>
                  <a:srgbClr val="FFFF00"/>
                </a:solidFill>
                <a:latin typeface="Times New Roman" pitchFamily="18" charset="0"/>
                <a:cs typeface="Times New Roman" pitchFamily="18" charset="0"/>
              </a:rPr>
              <a:t>FASE ANALE</a:t>
            </a:r>
            <a:r>
              <a:rPr lang="it-IT" sz="3200" dirty="0">
                <a:latin typeface="Times New Roman" pitchFamily="18" charset="0"/>
                <a:cs typeface="Times New Roman" pitchFamily="18" charset="0"/>
              </a:rPr>
              <a:t>: </a:t>
            </a:r>
            <a:r>
              <a:rPr lang="it-IT" sz="3200" b="1" dirty="0">
                <a:latin typeface="Times New Roman" pitchFamily="18" charset="0"/>
                <a:cs typeface="Times New Roman" pitchFamily="18" charset="0"/>
              </a:rPr>
              <a:t>SI HA NEL SECONDO ANNO DI VITA, LA ZONA EROGENA E’ QUELLA ANALE, IL TEMA E’ L’AUTONOMIA, IL CONTROLLO, IL POTERE. LA FISSAZIONE DETERMINA OSTINAZIONE E OSSESSIVITA’. DA UN LATO DESIDERA ESSERE AUTONOMO E AGIRE I DESIDERI INCONSCI, D’ALTRO CANTO DEVE SOTTOSTARE AL SUPER IO. IL LAVORO PSICOTERAPEUTICO E’ DI ALLEGGERIRE IL SUPER IO.</a:t>
            </a:r>
            <a:endParaRPr lang="it-IT" sz="3200" dirty="0">
              <a:latin typeface="Times New Roman" pitchFamily="18" charset="0"/>
              <a:cs typeface="Times New Roman" pitchFamily="18" charset="0"/>
            </a:endParaRPr>
          </a:p>
          <a:p>
            <a:endParaRPr lang="it-IT" dirty="0"/>
          </a:p>
        </p:txBody>
      </p:sp>
    </p:spTree>
    <p:extLst>
      <p:ext uri="{BB962C8B-B14F-4D97-AF65-F5344CB8AC3E}">
        <p14:creationId xmlns="" xmlns:p14="http://schemas.microsoft.com/office/powerpoint/2010/main" val="27840756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FF00"/>
                </a:solidFill>
                <a:latin typeface="Times New Roman" pitchFamily="18" charset="0"/>
                <a:cs typeface="Times New Roman" pitchFamily="18" charset="0"/>
              </a:rPr>
              <a:t>FISSAZIONE ALLA FASE ANALE</a:t>
            </a:r>
          </a:p>
        </p:txBody>
      </p:sp>
      <p:sp>
        <p:nvSpPr>
          <p:cNvPr id="3" name="Segnaposto contenuto 2"/>
          <p:cNvSpPr>
            <a:spLocks noGrp="1"/>
          </p:cNvSpPr>
          <p:nvPr>
            <p:ph idx="1"/>
          </p:nvPr>
        </p:nvSpPr>
        <p:spPr/>
        <p:txBody>
          <a:bodyPr>
            <a:normAutofit/>
          </a:bodyPr>
          <a:lstStyle/>
          <a:p>
            <a:pPr algn="just"/>
            <a:r>
              <a:rPr lang="it-IT" sz="3600" b="1" dirty="0">
                <a:latin typeface="Times New Roman" pitchFamily="18" charset="0"/>
                <a:cs typeface="Times New Roman" pitchFamily="18" charset="0"/>
              </a:rPr>
              <a:t>In definitiva il bambino si fissa nel </a:t>
            </a:r>
            <a:r>
              <a:rPr lang="it-IT" sz="3600" b="1" i="1" dirty="0">
                <a:latin typeface="Times New Roman" pitchFamily="18" charset="0"/>
                <a:cs typeface="Times New Roman" pitchFamily="18" charset="0"/>
              </a:rPr>
              <a:t>dover essere</a:t>
            </a:r>
            <a:r>
              <a:rPr lang="it-IT" sz="3600" b="1" dirty="0">
                <a:latin typeface="Times New Roman" pitchFamily="18" charset="0"/>
                <a:cs typeface="Times New Roman" pitchFamily="18" charset="0"/>
              </a:rPr>
              <a:t> sempre “controllante” la sua evacuazione secondo la regola rigida imposta dai genitori.</a:t>
            </a:r>
          </a:p>
          <a:p>
            <a:pPr algn="just"/>
            <a:r>
              <a:rPr lang="it-IT" sz="3600" b="1" dirty="0">
                <a:latin typeface="Times New Roman" pitchFamily="18" charset="0"/>
                <a:cs typeface="Times New Roman" pitchFamily="18" charset="0"/>
              </a:rPr>
              <a:t>Allora in ogni trasgressione si sente “sporco” un po’ come i genitori gli fanno notare.</a:t>
            </a:r>
          </a:p>
          <a:p>
            <a:endParaRPr lang="it-IT"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2A4EDDC0-0D3B-4BD0-A551-F99DDAF8AA8F}"/>
              </a:ext>
            </a:extLst>
          </p:cNvPr>
          <p:cNvSpPr>
            <a:spLocks noGrp="1"/>
          </p:cNvSpPr>
          <p:nvPr>
            <p:ph type="title"/>
          </p:nvPr>
        </p:nvSpPr>
        <p:spPr/>
        <p:txBody>
          <a:bodyPr/>
          <a:lstStyle/>
          <a:p>
            <a:pPr algn="ctr"/>
            <a:r>
              <a:rPr lang="it-IT" b="1" dirty="0">
                <a:solidFill>
                  <a:srgbClr val="FFFF00"/>
                </a:solidFill>
                <a:latin typeface="Times New Roman" pitchFamily="18" charset="0"/>
                <a:cs typeface="Times New Roman" pitchFamily="18" charset="0"/>
              </a:rPr>
              <a:t>FISSAZIONE ALLA FASE ANALE</a:t>
            </a:r>
            <a:endParaRPr lang="it-IT" dirty="0">
              <a:latin typeface="Times New Roman" pitchFamily="18" charset="0"/>
              <a:cs typeface="Times New Roman" pitchFamily="18" charset="0"/>
            </a:endParaRPr>
          </a:p>
        </p:txBody>
      </p:sp>
      <p:sp>
        <p:nvSpPr>
          <p:cNvPr id="3" name="Segnaposto contenuto 2">
            <a:extLst>
              <a:ext uri="{FF2B5EF4-FFF2-40B4-BE49-F238E27FC236}">
                <a16:creationId xmlns="" xmlns:a16="http://schemas.microsoft.com/office/drawing/2014/main" id="{07769281-D1D0-420E-8B60-4F5E11FAA9F9}"/>
              </a:ext>
            </a:extLst>
          </p:cNvPr>
          <p:cNvSpPr>
            <a:spLocks noGrp="1"/>
          </p:cNvSpPr>
          <p:nvPr>
            <p:ph idx="1"/>
          </p:nvPr>
        </p:nvSpPr>
        <p:spPr/>
        <p:txBody>
          <a:bodyPr>
            <a:normAutofit fontScale="85000" lnSpcReduction="20000"/>
          </a:bodyPr>
          <a:lstStyle/>
          <a:p>
            <a:pPr algn="just"/>
            <a:r>
              <a:rPr lang="it-IT" sz="3500" b="1" dirty="0">
                <a:latin typeface="Times New Roman" pitchFamily="18" charset="0"/>
                <a:cs typeface="Times New Roman" pitchFamily="18" charset="0"/>
              </a:rPr>
              <a:t>Il bambino si conforma ad un modo di Essere “fissato” a </a:t>
            </a:r>
            <a:r>
              <a:rPr lang="it-IT" sz="3500" b="1" dirty="0" smtClean="0">
                <a:latin typeface="Times New Roman" pitchFamily="18" charset="0"/>
                <a:cs typeface="Times New Roman" pitchFamily="18" charset="0"/>
              </a:rPr>
              <a:t>una modalità </a:t>
            </a:r>
            <a:r>
              <a:rPr lang="it-IT" sz="3500" b="1" dirty="0">
                <a:latin typeface="Times New Roman" pitchFamily="18" charset="0"/>
                <a:cs typeface="Times New Roman" pitchFamily="18" charset="0"/>
              </a:rPr>
              <a:t>rigida, osservante, controllante </a:t>
            </a:r>
            <a:r>
              <a:rPr lang="it-IT" sz="3500" b="1" dirty="0" smtClean="0">
                <a:latin typeface="Times New Roman" pitchFamily="18" charset="0"/>
                <a:cs typeface="Times New Roman" pitchFamily="18" charset="0"/>
              </a:rPr>
              <a:t>ogni aspetto </a:t>
            </a:r>
            <a:r>
              <a:rPr lang="it-IT" sz="3500" b="1" dirty="0">
                <a:latin typeface="Times New Roman" pitchFamily="18" charset="0"/>
                <a:cs typeface="Times New Roman" pitchFamily="18" charset="0"/>
              </a:rPr>
              <a:t>desiderante che </a:t>
            </a:r>
            <a:r>
              <a:rPr lang="it-IT" sz="3500" b="1" dirty="0" smtClean="0">
                <a:latin typeface="Times New Roman" pitchFamily="18" charset="0"/>
                <a:cs typeface="Times New Roman" pitchFamily="18" charset="0"/>
              </a:rPr>
              <a:t>determina un </a:t>
            </a:r>
            <a:r>
              <a:rPr lang="it-IT" sz="3500" b="1" dirty="0">
                <a:latin typeface="Times New Roman" pitchFamily="18" charset="0"/>
                <a:cs typeface="Times New Roman" pitchFamily="18" charset="0"/>
              </a:rPr>
              <a:t>“disordine” rispetto alla </a:t>
            </a:r>
            <a:r>
              <a:rPr lang="it-IT" sz="3500" b="1" dirty="0" smtClean="0">
                <a:latin typeface="Times New Roman" pitchFamily="18" charset="0"/>
                <a:cs typeface="Times New Roman" pitchFamily="18" charset="0"/>
              </a:rPr>
              <a:t>regola </a:t>
            </a:r>
            <a:r>
              <a:rPr lang="it-IT" sz="3500" b="1" dirty="0" err="1">
                <a:latin typeface="Times New Roman" pitchFamily="18" charset="0"/>
                <a:cs typeface="Times New Roman" pitchFamily="18" charset="0"/>
              </a:rPr>
              <a:t>superegoica</a:t>
            </a:r>
            <a:r>
              <a:rPr lang="it-IT" sz="3500" b="1" dirty="0">
                <a:latin typeface="Times New Roman" pitchFamily="18" charset="0"/>
                <a:cs typeface="Times New Roman" pitchFamily="18" charset="0"/>
              </a:rPr>
              <a:t> di “pulizia e ordine”. </a:t>
            </a:r>
            <a:r>
              <a:rPr lang="it-IT" sz="3500" b="1" dirty="0" smtClean="0">
                <a:latin typeface="Times New Roman" pitchFamily="18" charset="0"/>
                <a:cs typeface="Times New Roman" pitchFamily="18" charset="0"/>
              </a:rPr>
              <a:t>Per questo vive come un “perfezionista”, “ordinato”, “controllato”, “pulito” «puro» che non “trasgredisce” la Morale ferrea imposta dal Super Io. Al </a:t>
            </a:r>
            <a:r>
              <a:rPr lang="it-IT" sz="3500" b="1" dirty="0">
                <a:latin typeface="Times New Roman" pitchFamily="18" charset="0"/>
                <a:cs typeface="Times New Roman" pitchFamily="18" charset="0"/>
              </a:rPr>
              <a:t>contempo per compensazione “il desiderio di disordine e di trasgressione” è sempre latente nel voler </a:t>
            </a:r>
            <a:r>
              <a:rPr lang="it-IT" sz="3500" b="1" dirty="0" smtClean="0">
                <a:latin typeface="Times New Roman" pitchFamily="18" charset="0"/>
                <a:cs typeface="Times New Roman" pitchFamily="18" charset="0"/>
              </a:rPr>
              <a:t>affiorare. </a:t>
            </a:r>
            <a:endParaRPr lang="it-IT" sz="3500" b="1" dirty="0">
              <a:latin typeface="Times New Roman" pitchFamily="18" charset="0"/>
              <a:cs typeface="Times New Roman" pitchFamily="18" charset="0"/>
            </a:endParaRPr>
          </a:p>
          <a:p>
            <a:endParaRPr lang="it-IT" dirty="0"/>
          </a:p>
        </p:txBody>
      </p:sp>
    </p:spTree>
    <p:extLst>
      <p:ext uri="{BB962C8B-B14F-4D97-AF65-F5344CB8AC3E}">
        <p14:creationId xmlns="" xmlns:p14="http://schemas.microsoft.com/office/powerpoint/2010/main" val="1156906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FF00"/>
                </a:solidFill>
                <a:latin typeface="Times New Roman" pitchFamily="18" charset="0"/>
                <a:cs typeface="Times New Roman" pitchFamily="18" charset="0"/>
              </a:rPr>
              <a:t>LA NEVROSI SECONDO FREUD</a:t>
            </a:r>
          </a:p>
        </p:txBody>
      </p:sp>
      <p:sp>
        <p:nvSpPr>
          <p:cNvPr id="3" name="Segnaposto contenuto 2"/>
          <p:cNvSpPr>
            <a:spLocks noGrp="1"/>
          </p:cNvSpPr>
          <p:nvPr>
            <p:ph idx="1"/>
          </p:nvPr>
        </p:nvSpPr>
        <p:spPr/>
        <p:txBody>
          <a:bodyPr>
            <a:noAutofit/>
          </a:bodyPr>
          <a:lstStyle/>
          <a:p>
            <a:pPr algn="just"/>
            <a:r>
              <a:rPr lang="it-IT" sz="2400" b="1" dirty="0">
                <a:latin typeface="Times New Roman" pitchFamily="18" charset="0"/>
                <a:cs typeface="Times New Roman" pitchFamily="18" charset="0"/>
              </a:rPr>
              <a:t>Rispetto a pulsioni inaccettabili secondo la Regola introiettata (Super Io) esse vengono albergate nell’inconscio tramite il meccanismo di difesa della </a:t>
            </a:r>
            <a:r>
              <a:rPr lang="it-IT" sz="2400" b="1" dirty="0">
                <a:solidFill>
                  <a:srgbClr val="FFFF00"/>
                </a:solidFill>
                <a:latin typeface="Times New Roman" pitchFamily="18" charset="0"/>
                <a:cs typeface="Times New Roman" pitchFamily="18" charset="0"/>
              </a:rPr>
              <a:t>Rimozione</a:t>
            </a:r>
            <a:r>
              <a:rPr lang="it-IT" sz="2400" b="1" dirty="0">
                <a:latin typeface="Times New Roman" pitchFamily="18" charset="0"/>
                <a:cs typeface="Times New Roman" pitchFamily="18" charset="0"/>
              </a:rPr>
              <a:t>. Nel momento in cui la Rimozione non è in grado di contenere la pulsione il primo segnale è l’</a:t>
            </a:r>
            <a:r>
              <a:rPr lang="it-IT" sz="2400" b="1" dirty="0">
                <a:solidFill>
                  <a:srgbClr val="FFFF00"/>
                </a:solidFill>
                <a:latin typeface="Times New Roman" pitchFamily="18" charset="0"/>
                <a:cs typeface="Times New Roman" pitchFamily="18" charset="0"/>
              </a:rPr>
              <a:t>Ansia</a:t>
            </a:r>
            <a:r>
              <a:rPr lang="it-IT" sz="2400" b="1" dirty="0">
                <a:latin typeface="Times New Roman" pitchFamily="18" charset="0"/>
                <a:cs typeface="Times New Roman" pitchFamily="18" charset="0"/>
              </a:rPr>
              <a:t> alla quale segue un ulteriore meccanismo di difesa che da un lato blocca la espressione consapevole del contenuto della pulsione, d’altro canto la manifesta ma in maniera mascherata, in maniera simbolica per cui in parte la fa esprimere e scaricare nella sua energia libidica. Si crea così il </a:t>
            </a:r>
            <a:r>
              <a:rPr lang="it-IT" sz="2400" b="1" dirty="0">
                <a:solidFill>
                  <a:srgbClr val="FFFF00"/>
                </a:solidFill>
                <a:latin typeface="Times New Roman" pitchFamily="18" charset="0"/>
                <a:cs typeface="Times New Roman" pitchFamily="18" charset="0"/>
              </a:rPr>
              <a:t>sintomo</a:t>
            </a:r>
            <a:r>
              <a:rPr lang="it-IT" sz="2400" b="1" dirty="0">
                <a:latin typeface="Times New Roman" pitchFamily="18" charset="0"/>
                <a:cs typeface="Times New Roman" pitchFamily="18" charset="0"/>
              </a:rPr>
              <a:t> che corrisponde a un compromesso tra la pulsione e la difesa.</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D5AC5470-1757-433E-B361-A4F19C37F210}"/>
              </a:ext>
            </a:extLst>
          </p:cNvPr>
          <p:cNvSpPr>
            <a:spLocks noGrp="1"/>
          </p:cNvSpPr>
          <p:nvPr>
            <p:ph type="title"/>
          </p:nvPr>
        </p:nvSpPr>
        <p:spPr/>
        <p:txBody>
          <a:bodyPr/>
          <a:lstStyle/>
          <a:p>
            <a:pPr algn="ctr"/>
            <a:r>
              <a:rPr lang="it-IT" b="1" dirty="0">
                <a:solidFill>
                  <a:srgbClr val="FFFF00"/>
                </a:solidFill>
                <a:latin typeface="Times New Roman" panose="02020603050405020304" pitchFamily="18" charset="0"/>
                <a:cs typeface="Times New Roman" panose="02020603050405020304" pitchFamily="18" charset="0"/>
              </a:rPr>
              <a:t>MELANIE KLEIN</a:t>
            </a:r>
          </a:p>
        </p:txBody>
      </p:sp>
      <p:sp>
        <p:nvSpPr>
          <p:cNvPr id="3" name="Segnaposto contenuto 2">
            <a:extLst>
              <a:ext uri="{FF2B5EF4-FFF2-40B4-BE49-F238E27FC236}">
                <a16:creationId xmlns="" xmlns:a16="http://schemas.microsoft.com/office/drawing/2014/main" id="{6478C341-8092-4BF3-A111-AE3F2B302859}"/>
              </a:ext>
            </a:extLst>
          </p:cNvPr>
          <p:cNvSpPr>
            <a:spLocks noGrp="1"/>
          </p:cNvSpPr>
          <p:nvPr>
            <p:ph idx="1"/>
          </p:nvPr>
        </p:nvSpPr>
        <p:spPr/>
        <p:txBody>
          <a:bodyPr>
            <a:normAutofit/>
          </a:bodyPr>
          <a:lstStyle/>
          <a:p>
            <a:r>
              <a:rPr lang="it-IT" sz="3200" b="1" dirty="0">
                <a:solidFill>
                  <a:srgbClr val="FFFF00"/>
                </a:solidFill>
                <a:latin typeface="Times New Roman" panose="02020603050405020304" pitchFamily="18" charset="0"/>
                <a:cs typeface="Times New Roman" panose="02020603050405020304" pitchFamily="18" charset="0"/>
              </a:rPr>
              <a:t>POSIZIONE SCHIZOPARANOIDE </a:t>
            </a:r>
            <a:r>
              <a:rPr lang="it-IT" sz="3200" b="1" dirty="0">
                <a:latin typeface="Times New Roman" panose="02020603050405020304" pitchFamily="18" charset="0"/>
                <a:cs typeface="Times New Roman" panose="02020603050405020304" pitchFamily="18" charset="0"/>
              </a:rPr>
              <a:t>(la scissione dell’oggetto) fino a 3 mesi.</a:t>
            </a:r>
          </a:p>
          <a:p>
            <a:pPr marL="0" indent="0">
              <a:buNone/>
            </a:pPr>
            <a:endParaRPr lang="it-IT" sz="3200" b="1" dirty="0">
              <a:latin typeface="Times New Roman" panose="02020603050405020304" pitchFamily="18" charset="0"/>
              <a:cs typeface="Times New Roman" panose="02020603050405020304" pitchFamily="18" charset="0"/>
            </a:endParaRPr>
          </a:p>
          <a:p>
            <a:r>
              <a:rPr lang="it-IT" sz="3200" b="1" dirty="0">
                <a:solidFill>
                  <a:srgbClr val="FFFF00"/>
                </a:solidFill>
                <a:latin typeface="Times New Roman" panose="02020603050405020304" pitchFamily="18" charset="0"/>
                <a:cs typeface="Times New Roman" panose="02020603050405020304" pitchFamily="18" charset="0"/>
              </a:rPr>
              <a:t>POSIZIONE DEPRESSIVA </a:t>
            </a:r>
            <a:r>
              <a:rPr lang="it-IT" sz="3200" b="1" dirty="0">
                <a:latin typeface="Times New Roman" panose="02020603050405020304" pitchFamily="18" charset="0"/>
                <a:cs typeface="Times New Roman" panose="02020603050405020304" pitchFamily="18" charset="0"/>
              </a:rPr>
              <a:t>(colpa e riparazione: il senso della gratitudine che supera l’invidia e l’odio persecutorio)</a:t>
            </a:r>
          </a:p>
        </p:txBody>
      </p:sp>
    </p:spTree>
    <p:extLst>
      <p:ext uri="{BB962C8B-B14F-4D97-AF65-F5344CB8AC3E}">
        <p14:creationId xmlns="" xmlns:p14="http://schemas.microsoft.com/office/powerpoint/2010/main" val="240043577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e">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279</TotalTime>
  <Words>1569</Words>
  <Application>Microsoft Office PowerPoint</Application>
  <PresentationFormat>Personalizzato</PresentationFormat>
  <Paragraphs>81</Paragraphs>
  <Slides>29</Slides>
  <Notes>0</Notes>
  <HiddenSlides>0</HiddenSlides>
  <MMClips>0</MMClips>
  <ScaleCrop>false</ScaleCrop>
  <HeadingPairs>
    <vt:vector size="4" baseType="variant">
      <vt:variant>
        <vt:lpstr>Tema</vt:lpstr>
      </vt:variant>
      <vt:variant>
        <vt:i4>1</vt:i4>
      </vt:variant>
      <vt:variant>
        <vt:lpstr>Titoli diapositive</vt:lpstr>
      </vt:variant>
      <vt:variant>
        <vt:i4>29</vt:i4>
      </vt:variant>
    </vt:vector>
  </HeadingPairs>
  <TitlesOfParts>
    <vt:vector size="30" baseType="lpstr">
      <vt:lpstr>Ione</vt:lpstr>
      <vt:lpstr>PRINCIPI DI PSICOPATOLOGIA</vt:lpstr>
      <vt:lpstr>INTRODUZIONE</vt:lpstr>
      <vt:lpstr>LA TEORIA PSICOSESSUALE DI S. FREUD</vt:lpstr>
      <vt:lpstr>LA FISSAZIONE ORALE</vt:lpstr>
      <vt:lpstr>LE FASI DI SVILUPPO SECONDO FREUD</vt:lpstr>
      <vt:lpstr>FISSAZIONE ALLA FASE ANALE</vt:lpstr>
      <vt:lpstr>FISSAZIONE ALLA FASE ANALE</vt:lpstr>
      <vt:lpstr>LA NEVROSI SECONDO FREUD</vt:lpstr>
      <vt:lpstr>MELANIE KLEIN</vt:lpstr>
      <vt:lpstr>MELANIE KLEIN</vt:lpstr>
      <vt:lpstr>MELANIE KLEIN</vt:lpstr>
      <vt:lpstr>MELANIE KLEIN</vt:lpstr>
      <vt:lpstr>MELANIE KLEIN</vt:lpstr>
      <vt:lpstr>MELANIE KLEIN</vt:lpstr>
      <vt:lpstr>MELANIE KLEIN</vt:lpstr>
      <vt:lpstr>MELANIE KLEIN</vt:lpstr>
      <vt:lpstr>MELANIE KLEIN</vt:lpstr>
      <vt:lpstr>MELANIE KLEIN</vt:lpstr>
      <vt:lpstr>MELANIE KLEIN</vt:lpstr>
      <vt:lpstr>MELANIE KLEIN</vt:lpstr>
      <vt:lpstr>MARGARET MAHLER</vt:lpstr>
      <vt:lpstr>MARGARET MAHLER</vt:lpstr>
      <vt:lpstr>MARGARET MAHLER</vt:lpstr>
      <vt:lpstr>RENE’ SPITZ</vt:lpstr>
      <vt:lpstr>RENE’ SPITZ</vt:lpstr>
      <vt:lpstr>RENE’ SPITZ</vt:lpstr>
      <vt:lpstr>RENE’ SPITZ</vt:lpstr>
      <vt:lpstr>DONALD WINNICOTT</vt:lpstr>
      <vt:lpstr>DONALD WINNICOTT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PSICOLOGIA E PSICOPATOLOGIA</dc:title>
  <dc:creator>mario de rosa</dc:creator>
  <cp:lastModifiedBy>mario.derosa</cp:lastModifiedBy>
  <cp:revision>67</cp:revision>
  <dcterms:created xsi:type="dcterms:W3CDTF">2017-12-25T10:41:26Z</dcterms:created>
  <dcterms:modified xsi:type="dcterms:W3CDTF">2022-10-04T07:52:38Z</dcterms:modified>
</cp:coreProperties>
</file>