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87" r:id="rId5"/>
    <p:sldId id="288" r:id="rId6"/>
    <p:sldId id="283" r:id="rId7"/>
    <p:sldId id="259" r:id="rId8"/>
    <p:sldId id="263" r:id="rId9"/>
    <p:sldId id="261" r:id="rId10"/>
    <p:sldId id="276" r:id="rId11"/>
    <p:sldId id="266" r:id="rId12"/>
    <p:sldId id="277" r:id="rId13"/>
    <p:sldId id="267" r:id="rId14"/>
    <p:sldId id="278" r:id="rId15"/>
    <p:sldId id="268" r:id="rId16"/>
    <p:sldId id="279" r:id="rId17"/>
    <p:sldId id="264" r:id="rId18"/>
    <p:sldId id="284" r:id="rId19"/>
    <p:sldId id="285" r:id="rId20"/>
    <p:sldId id="282" r:id="rId21"/>
    <p:sldId id="280" r:id="rId22"/>
    <p:sldId id="269" r:id="rId23"/>
    <p:sldId id="281" r:id="rId24"/>
    <p:sldId id="265" r:id="rId25"/>
    <p:sldId id="270" r:id="rId26"/>
    <p:sldId id="271" r:id="rId27"/>
    <p:sldId id="272" r:id="rId28"/>
    <p:sldId id="273" r:id="rId29"/>
    <p:sldId id="274" r:id="rId30"/>
    <p:sldId id="27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91" d="100"/>
          <a:sy n="91" d="100"/>
        </p:scale>
        <p:origin x="-48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Modifica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7"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10/4/2022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AD8172A-B641-4F55-AFB9-22F0B610AB8A}"/>
              </a:ext>
            </a:extLst>
          </p:cNvPr>
          <p:cNvSpPr>
            <a:spLocks noGrp="1"/>
          </p:cNvSpPr>
          <p:nvPr>
            <p:ph type="ctr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Disturbi dello spettro autistico</a:t>
            </a:r>
          </a:p>
        </p:txBody>
      </p:sp>
      <p:sp>
        <p:nvSpPr>
          <p:cNvPr id="3" name="Sottotitolo 2">
            <a:extLst>
              <a:ext uri="{FF2B5EF4-FFF2-40B4-BE49-F238E27FC236}">
                <a16:creationId xmlns:a16="http://schemas.microsoft.com/office/drawing/2014/main" xmlns="" id="{BEE199DF-BB35-480D-980E-8193599F7007}"/>
              </a:ext>
            </a:extLst>
          </p:cNvPr>
          <p:cNvSpPr>
            <a:spLocks noGrp="1"/>
          </p:cNvSpPr>
          <p:nvPr>
            <p:ph type="subTitle" idx="1"/>
          </p:nvPr>
        </p:nvSpPr>
        <p:spPr/>
        <p:txBody>
          <a:bodyPr>
            <a:normAutofit/>
          </a:bodyPr>
          <a:lstStyle/>
          <a:p>
            <a:pPr algn="ctr"/>
            <a:r>
              <a:rPr lang="it-IT" sz="3200" b="1" dirty="0">
                <a:solidFill>
                  <a:schemeClr val="tx1"/>
                </a:solidFill>
                <a:latin typeface="Times New Roman" panose="02020603050405020304" pitchFamily="18" charset="0"/>
                <a:cs typeface="Times New Roman" panose="02020603050405020304" pitchFamily="18" charset="0"/>
              </a:rPr>
              <a:t>PROF. Mario G.L. De Rosa</a:t>
            </a:r>
          </a:p>
        </p:txBody>
      </p:sp>
    </p:spTree>
    <p:extLst>
      <p:ext uri="{BB962C8B-B14F-4D97-AF65-F5344CB8AC3E}">
        <p14:creationId xmlns:p14="http://schemas.microsoft.com/office/powerpoint/2010/main" xmlns="" val="190376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CAUSE</a:t>
            </a:r>
          </a:p>
        </p:txBody>
      </p:sp>
      <p:sp>
        <p:nvSpPr>
          <p:cNvPr id="3" name="Segnaposto contenuto 2"/>
          <p:cNvSpPr>
            <a:spLocks noGrp="1"/>
          </p:cNvSpPr>
          <p:nvPr>
            <p:ph idx="1"/>
          </p:nvPr>
        </p:nvSpPr>
        <p:spPr/>
        <p:txBody>
          <a:bodyPr/>
          <a:lstStyle/>
          <a:p>
            <a:pPr algn="just"/>
            <a:r>
              <a:rPr lang="it-IT" sz="3200" b="1" dirty="0">
                <a:solidFill>
                  <a:srgbClr val="FFFF00"/>
                </a:solidFill>
                <a:latin typeface="Times New Roman" panose="02020603050405020304" pitchFamily="18" charset="0"/>
                <a:cs typeface="Times New Roman" panose="02020603050405020304" pitchFamily="18" charset="0"/>
              </a:rPr>
              <a:t>TEORIA DELLA MENTE</a:t>
            </a:r>
            <a:r>
              <a:rPr lang="it-IT" sz="3600" b="1" dirty="0">
                <a:latin typeface="Times New Roman" panose="02020603050405020304" pitchFamily="18" charset="0"/>
                <a:cs typeface="Times New Roman" panose="02020603050405020304" pitchFamily="18" charset="0"/>
              </a:rPr>
              <a:t>: il bambino non ha </a:t>
            </a:r>
            <a:r>
              <a:rPr lang="it-IT" sz="3600" b="1" dirty="0">
                <a:solidFill>
                  <a:srgbClr val="FFFF00"/>
                </a:solidFill>
                <a:latin typeface="Times New Roman" panose="02020603050405020304" pitchFamily="18" charset="0"/>
                <a:cs typeface="Times New Roman" panose="02020603050405020304" pitchFamily="18" charset="0"/>
              </a:rPr>
              <a:t>empatia</a:t>
            </a:r>
            <a:r>
              <a:rPr lang="it-IT" sz="3600" b="1" dirty="0">
                <a:latin typeface="Times New Roman" panose="02020603050405020304" pitchFamily="18" charset="0"/>
                <a:cs typeface="Times New Roman" panose="02020603050405020304" pitchFamily="18" charset="0"/>
              </a:rPr>
              <a:t> col mondo esterno, non sente in sé l’altro, non lo comprende nelle sue attività. Ciò verrebbe ben spiegato dalla scoperta dei «neuroni specchio»</a:t>
            </a:r>
          </a:p>
          <a:p>
            <a:endParaRPr lang="it-IT" dirty="0"/>
          </a:p>
        </p:txBody>
      </p:sp>
    </p:spTree>
    <p:extLst>
      <p:ext uri="{BB962C8B-B14F-4D97-AF65-F5344CB8AC3E}">
        <p14:creationId xmlns:p14="http://schemas.microsoft.com/office/powerpoint/2010/main" xmlns="" val="2040641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DE7099B-0B88-4FC2-8B1C-DB7DCCF011E2}"/>
              </a:ext>
            </a:extLst>
          </p:cNvPr>
          <p:cNvSpPr>
            <a:spLocks noGrp="1"/>
          </p:cNvSpPr>
          <p:nvPr>
            <p:ph type="title"/>
          </p:nvPr>
        </p:nvSpPr>
        <p:spPr/>
        <p:txBody>
          <a:bodyPr/>
          <a:lstStyle/>
          <a:p>
            <a:pPr algn="ctr"/>
            <a:r>
              <a:rPr lang="it-IT" b="1" dirty="0" smtClean="0">
                <a:solidFill>
                  <a:srgbClr val="FFFF00"/>
                </a:solidFill>
                <a:latin typeface="Times New Roman" panose="02020603050405020304" pitchFamily="18" charset="0"/>
                <a:cs typeface="Times New Roman" panose="02020603050405020304" pitchFamily="18" charset="0"/>
              </a:rPr>
              <a:t>Autismo ad alto funzionamento </a:t>
            </a:r>
            <a:r>
              <a:rPr lang="it-IT" b="1" dirty="0" smtClean="0">
                <a:solidFill>
                  <a:srgbClr val="FFFF00"/>
                </a:solidFill>
                <a:latin typeface="Times New Roman" panose="02020603050405020304" pitchFamily="18" charset="0"/>
                <a:cs typeface="Times New Roman" panose="02020603050405020304" pitchFamily="18" charset="0"/>
              </a:rPr>
              <a:t>SINDROME </a:t>
            </a:r>
            <a:r>
              <a:rPr lang="it-IT" b="1" dirty="0">
                <a:solidFill>
                  <a:srgbClr val="FFFF00"/>
                </a:solidFill>
                <a:latin typeface="Times New Roman" panose="02020603050405020304" pitchFamily="18" charset="0"/>
                <a:cs typeface="Times New Roman" panose="02020603050405020304" pitchFamily="18" charset="0"/>
              </a:rPr>
              <a:t>DI ASPERGER</a:t>
            </a:r>
          </a:p>
        </p:txBody>
      </p:sp>
      <p:sp>
        <p:nvSpPr>
          <p:cNvPr id="3" name="Segnaposto contenuto 2">
            <a:extLst>
              <a:ext uri="{FF2B5EF4-FFF2-40B4-BE49-F238E27FC236}">
                <a16:creationId xmlns:a16="http://schemas.microsoft.com/office/drawing/2014/main" xmlns="" id="{ED7D8797-8BBA-4814-A96F-CA7AD7BDC7E7}"/>
              </a:ext>
            </a:extLst>
          </p:cNvPr>
          <p:cNvSpPr>
            <a:spLocks noGrp="1"/>
          </p:cNvSpPr>
          <p:nvPr>
            <p:ph idx="1"/>
          </p:nvPr>
        </p:nvSpPr>
        <p:spPr/>
        <p:txBody>
          <a:bodyPr>
            <a:normAutofit/>
          </a:bodyPr>
          <a:lstStyle/>
          <a:p>
            <a:pPr algn="just"/>
            <a:r>
              <a:rPr lang="it-IT" sz="2800" b="1" dirty="0">
                <a:latin typeface="Times New Roman" panose="02020603050405020304" pitchFamily="18" charset="0"/>
                <a:cs typeface="Times New Roman" panose="02020603050405020304" pitchFamily="18" charset="0"/>
              </a:rPr>
              <a:t>Bambini bizzarri, distaccati emotivamente, con interessi circoscritti, egocentrici, idee originali, linguaggio normale anche se pedante e letterale con voce monotona.</a:t>
            </a:r>
          </a:p>
          <a:p>
            <a:pPr algn="just"/>
            <a:r>
              <a:rPr lang="it-IT" sz="2800" b="1" dirty="0">
                <a:latin typeface="Times New Roman" panose="02020603050405020304" pitchFamily="18" charset="0"/>
                <a:cs typeface="Times New Roman" panose="02020603050405020304" pitchFamily="18" charset="0"/>
              </a:rPr>
              <a:t>Manierismi motori stereotipati o ripetitivi, ritualistici.</a:t>
            </a:r>
          </a:p>
          <a:p>
            <a:pPr algn="just"/>
            <a:r>
              <a:rPr lang="it-IT" sz="2800" b="1" dirty="0">
                <a:latin typeface="Times New Roman" panose="02020603050405020304" pitchFamily="18" charset="0"/>
                <a:cs typeface="Times New Roman" panose="02020603050405020304" pitchFamily="18" charset="0"/>
              </a:rPr>
              <a:t>Sviluppo intellettivo normale, ma hanno difficoltà nel comprendere le metafore, i proverbi.</a:t>
            </a:r>
          </a:p>
        </p:txBody>
      </p:sp>
    </p:spTree>
    <p:extLst>
      <p:ext uri="{BB962C8B-B14F-4D97-AF65-F5344CB8AC3E}">
        <p14:creationId xmlns:p14="http://schemas.microsoft.com/office/powerpoint/2010/main" xmlns="" val="3127628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SINDROME DI ASPERGER</a:t>
            </a:r>
          </a:p>
        </p:txBody>
      </p:sp>
      <p:sp>
        <p:nvSpPr>
          <p:cNvPr id="3" name="Segnaposto contenuto 2"/>
          <p:cNvSpPr>
            <a:spLocks noGrp="1"/>
          </p:cNvSpPr>
          <p:nvPr>
            <p:ph idx="1"/>
          </p:nvPr>
        </p:nvSpPr>
        <p:spPr/>
        <p:txBody>
          <a:bodyPr>
            <a:normAutofit/>
          </a:bodyPr>
          <a:lstStyle/>
          <a:p>
            <a:pPr algn="just"/>
            <a:r>
              <a:rPr lang="it-IT" sz="3600" b="1" dirty="0">
                <a:latin typeface="Times New Roman" panose="02020603050405020304" pitchFamily="18" charset="0"/>
                <a:cs typeface="Times New Roman" panose="02020603050405020304" pitchFamily="18" charset="0"/>
              </a:rPr>
              <a:t>3/1000, in genere maschi</a:t>
            </a:r>
          </a:p>
          <a:p>
            <a:pPr algn="just"/>
            <a:r>
              <a:rPr lang="it-IT" sz="3600" b="1" dirty="0">
                <a:latin typeface="Times New Roman" panose="02020603050405020304" pitchFamily="18" charset="0"/>
                <a:cs typeface="Times New Roman" panose="02020603050405020304" pitchFamily="18" charset="0"/>
              </a:rPr>
              <a:t>Presenza di uno sviluppo intellettivo normale e interesse monotematico: possono diventare persone con un’abilità specifica superiore alla norma.</a:t>
            </a:r>
          </a:p>
          <a:p>
            <a:pPr algn="just"/>
            <a:r>
              <a:rPr lang="it-IT" sz="3600" b="1" dirty="0">
                <a:latin typeface="Times New Roman" panose="02020603050405020304" pitchFamily="18" charset="0"/>
                <a:cs typeface="Times New Roman" panose="02020603050405020304" pitchFamily="18" charset="0"/>
              </a:rPr>
              <a:t>In passato considerati una Personalità Schizoide o </a:t>
            </a:r>
            <a:r>
              <a:rPr lang="it-IT" sz="3600" b="1" dirty="0" err="1">
                <a:latin typeface="Times New Roman" panose="02020603050405020304" pitchFamily="18" charset="0"/>
                <a:cs typeface="Times New Roman" panose="02020603050405020304" pitchFamily="18" charset="0"/>
              </a:rPr>
              <a:t>Schizotipica</a:t>
            </a:r>
            <a:endParaRPr lang="it-IT"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33512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AA619F6-CDF8-4341-A9DB-B5381A0119F4}"/>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DISINTEGRATIVO DELLA FANCIULLEZZA</a:t>
            </a:r>
          </a:p>
        </p:txBody>
      </p:sp>
      <p:sp>
        <p:nvSpPr>
          <p:cNvPr id="3" name="Segnaposto contenuto 2">
            <a:extLst>
              <a:ext uri="{FF2B5EF4-FFF2-40B4-BE49-F238E27FC236}">
                <a16:creationId xmlns:a16="http://schemas.microsoft.com/office/drawing/2014/main" xmlns="" id="{115224DA-1D3D-435C-AF57-D9334CEB7301}"/>
              </a:ext>
            </a:extLst>
          </p:cNvPr>
          <p:cNvSpPr>
            <a:spLocks noGrp="1"/>
          </p:cNvSpPr>
          <p:nvPr>
            <p:ph idx="1"/>
          </p:nvPr>
        </p:nvSpPr>
        <p:spPr/>
        <p:txBody>
          <a:bodyPr>
            <a:normAutofit/>
          </a:bodyPr>
          <a:lstStyle/>
          <a:p>
            <a:pPr algn="just"/>
            <a:r>
              <a:rPr lang="it-IT" sz="3600" b="1" dirty="0">
                <a:latin typeface="Times New Roman" panose="02020603050405020304" pitchFamily="18" charset="0"/>
                <a:cs typeface="Times New Roman" panose="02020603050405020304" pitchFamily="18" charset="0"/>
              </a:rPr>
              <a:t>Molto raro con esordio dopo i 3 anni in bambini che prima erano sviluppati normalmente.</a:t>
            </a:r>
          </a:p>
          <a:p>
            <a:pPr algn="just"/>
            <a:r>
              <a:rPr lang="it-IT" sz="3600" b="1" dirty="0">
                <a:latin typeface="Times New Roman" panose="02020603050405020304" pitchFamily="18" charset="0"/>
                <a:cs typeface="Times New Roman" panose="02020603050405020304" pitchFamily="18" charset="0"/>
              </a:rPr>
              <a:t>Si manifesta con una regressione cognitiva, relazionale, del linguaggio e delle interazioni sociali.</a:t>
            </a:r>
          </a:p>
          <a:p>
            <a:pPr marL="0" indent="0">
              <a:buNone/>
            </a:pPr>
            <a:endParaRPr lang="it-IT" b="1" dirty="0"/>
          </a:p>
        </p:txBody>
      </p:sp>
    </p:spTree>
    <p:extLst>
      <p:ext uri="{BB962C8B-B14F-4D97-AF65-F5344CB8AC3E}">
        <p14:creationId xmlns:p14="http://schemas.microsoft.com/office/powerpoint/2010/main" xmlns="" val="1009720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DISINTEGRATIVO DELLA FANCIULLEZZA</a:t>
            </a:r>
          </a:p>
        </p:txBody>
      </p:sp>
      <p:sp>
        <p:nvSpPr>
          <p:cNvPr id="3" name="Segnaposto contenuto 2"/>
          <p:cNvSpPr>
            <a:spLocks noGrp="1"/>
          </p:cNvSpPr>
          <p:nvPr>
            <p:ph idx="1"/>
          </p:nvPr>
        </p:nvSpPr>
        <p:spPr/>
        <p:txBody>
          <a:bodyPr/>
          <a:lstStyle/>
          <a:p>
            <a:pPr algn="just"/>
            <a:r>
              <a:rPr lang="it-IT" sz="3200" b="1" dirty="0">
                <a:latin typeface="Times New Roman" panose="02020603050405020304" pitchFamily="18" charset="0"/>
                <a:cs typeface="Times New Roman" panose="02020603050405020304" pitchFamily="18" charset="0"/>
              </a:rPr>
              <a:t>L’andamento è progressivo e produce una perdita delle competenze acquisite fino a un quadro grave di autismo</a:t>
            </a:r>
          </a:p>
          <a:p>
            <a:pPr marL="0" indent="0" algn="just">
              <a:buNone/>
            </a:pPr>
            <a:endParaRPr lang="it-IT" sz="3200" b="1" dirty="0">
              <a:latin typeface="Times New Roman" panose="02020603050405020304" pitchFamily="18" charset="0"/>
              <a:cs typeface="Times New Roman" panose="02020603050405020304" pitchFamily="18" charset="0"/>
            </a:endParaRPr>
          </a:p>
          <a:p>
            <a:pPr algn="just"/>
            <a:r>
              <a:rPr lang="it-IT" sz="3200" b="1" dirty="0">
                <a:latin typeface="Times New Roman" panose="02020603050405020304" pitchFamily="18" charset="0"/>
                <a:cs typeface="Times New Roman" panose="02020603050405020304" pitchFamily="18" charset="0"/>
              </a:rPr>
              <a:t>Non si rilevano alterazioni biochimiche o neurofisiologiche, probabilmente ha un’origine metabolica.</a:t>
            </a:r>
          </a:p>
          <a:p>
            <a:endParaRPr lang="it-IT" dirty="0"/>
          </a:p>
        </p:txBody>
      </p:sp>
    </p:spTree>
    <p:extLst>
      <p:ext uri="{BB962C8B-B14F-4D97-AF65-F5344CB8AC3E}">
        <p14:creationId xmlns:p14="http://schemas.microsoft.com/office/powerpoint/2010/main" xmlns="" val="2203182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5A4A0FC-130B-4062-977F-17FAABDDF9B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SINDROME DI RETT</a:t>
            </a:r>
          </a:p>
        </p:txBody>
      </p:sp>
      <p:sp>
        <p:nvSpPr>
          <p:cNvPr id="3" name="Segnaposto contenuto 2">
            <a:extLst>
              <a:ext uri="{FF2B5EF4-FFF2-40B4-BE49-F238E27FC236}">
                <a16:creationId xmlns:a16="http://schemas.microsoft.com/office/drawing/2014/main" xmlns="" id="{395BBF59-355E-4293-B629-72CF67E269EB}"/>
              </a:ext>
            </a:extLst>
          </p:cNvPr>
          <p:cNvSpPr>
            <a:spLocks noGrp="1"/>
          </p:cNvSpPr>
          <p:nvPr>
            <p:ph idx="1"/>
          </p:nvPr>
        </p:nvSpPr>
        <p:spPr/>
        <p:txBody>
          <a:bodyPr/>
          <a:lstStyle/>
          <a:p>
            <a:pPr algn="just"/>
            <a:r>
              <a:rPr lang="it-IT" sz="3200" b="1" dirty="0">
                <a:latin typeface="Times New Roman" panose="02020603050405020304" pitchFamily="18" charset="0"/>
                <a:cs typeface="Times New Roman" panose="02020603050405020304" pitchFamily="18" charset="0"/>
              </a:rPr>
              <a:t>Malattia neurodegenerativa che colpisce quasi esclusivamente il sesso femminile e si caratterizza per uno sviluppo psicomotorio normale fino agli 8 mesi di vita.</a:t>
            </a:r>
          </a:p>
          <a:p>
            <a:pPr algn="just"/>
            <a:r>
              <a:rPr lang="it-IT" sz="3200" b="1" dirty="0">
                <a:latin typeface="Times New Roman" panose="02020603050405020304" pitchFamily="18" charset="0"/>
                <a:cs typeface="Times New Roman" panose="02020603050405020304" pitchFamily="18" charset="0"/>
              </a:rPr>
              <a:t>Colpisce 1 bambino su 15.000.</a:t>
            </a:r>
          </a:p>
          <a:p>
            <a:pPr algn="just"/>
            <a:r>
              <a:rPr lang="it-IT" sz="3200" b="1" dirty="0">
                <a:latin typeface="Times New Roman" panose="02020603050405020304" pitchFamily="18" charset="0"/>
                <a:cs typeface="Times New Roman" panose="02020603050405020304" pitchFamily="18" charset="0"/>
              </a:rPr>
              <a:t>Causata da un’alterazione genetica del cromosoma X</a:t>
            </a:r>
          </a:p>
        </p:txBody>
      </p:sp>
    </p:spTree>
    <p:extLst>
      <p:ext uri="{BB962C8B-B14F-4D97-AF65-F5344CB8AC3E}">
        <p14:creationId xmlns:p14="http://schemas.microsoft.com/office/powerpoint/2010/main" xmlns="" val="1126494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SINDROME DI RETT</a:t>
            </a:r>
          </a:p>
        </p:txBody>
      </p:sp>
      <p:sp>
        <p:nvSpPr>
          <p:cNvPr id="3" name="Segnaposto contenuto 2"/>
          <p:cNvSpPr>
            <a:spLocks noGrp="1"/>
          </p:cNvSpPr>
          <p:nvPr>
            <p:ph idx="1"/>
          </p:nvPr>
        </p:nvSpPr>
        <p:spPr/>
        <p:txBody>
          <a:bodyPr>
            <a:normAutofit lnSpcReduction="10000"/>
          </a:bodyPr>
          <a:lstStyle/>
          <a:p>
            <a:pPr algn="just"/>
            <a:r>
              <a:rPr lang="it-IT" sz="3200" b="1" dirty="0">
                <a:latin typeface="Times New Roman" panose="02020603050405020304" pitchFamily="18" charset="0"/>
                <a:cs typeface="Times New Roman" panose="02020603050405020304" pitchFamily="18" charset="0"/>
              </a:rPr>
              <a:t>Si ha una perdita delle funzioni acquisite fino ai 7-18 mesi, si manifesta in maniera conclamata tra il primo e il secondo anno.</a:t>
            </a:r>
          </a:p>
          <a:p>
            <a:pPr algn="just"/>
            <a:r>
              <a:rPr lang="it-IT" sz="3200" b="1" dirty="0">
                <a:latin typeface="Times New Roman" panose="02020603050405020304" pitchFamily="18" charset="0"/>
                <a:cs typeface="Times New Roman" panose="02020603050405020304" pitchFamily="18" charset="0"/>
              </a:rPr>
              <a:t>Interessa funzioni intellettive, relazionali, di linguaggio e prassiche.</a:t>
            </a:r>
          </a:p>
          <a:p>
            <a:pPr algn="just"/>
            <a:r>
              <a:rPr lang="it-IT" sz="3200" b="1" dirty="0">
                <a:latin typeface="Times New Roman" panose="02020603050405020304" pitchFamily="18" charset="0"/>
                <a:cs typeface="Times New Roman" panose="02020603050405020304" pitchFamily="18" charset="0"/>
              </a:rPr>
              <a:t>Sono presenti stereotipie e verso i 3 anni si evidenzia un quadro autistico con </a:t>
            </a:r>
            <a:r>
              <a:rPr lang="it-IT" sz="3200" b="1" dirty="0">
                <a:solidFill>
                  <a:srgbClr val="FFFF00"/>
                </a:solidFill>
                <a:latin typeface="Times New Roman" panose="02020603050405020304" pitchFamily="18" charset="0"/>
                <a:cs typeface="Times New Roman" panose="02020603050405020304" pitchFamily="18" charset="0"/>
              </a:rPr>
              <a:t>atassia</a:t>
            </a:r>
            <a:r>
              <a:rPr lang="it-IT" sz="3200" b="1" dirty="0">
                <a:latin typeface="Times New Roman" panose="02020603050405020304" pitchFamily="18" charset="0"/>
                <a:cs typeface="Times New Roman" panose="02020603050405020304" pitchFamily="18" charset="0"/>
              </a:rPr>
              <a:t> e un </a:t>
            </a:r>
            <a:r>
              <a:rPr lang="it-IT" sz="3200" b="1" dirty="0">
                <a:solidFill>
                  <a:srgbClr val="FFFF00"/>
                </a:solidFill>
                <a:latin typeface="Times New Roman" panose="02020603050405020304" pitchFamily="18" charset="0"/>
                <a:cs typeface="Times New Roman" panose="02020603050405020304" pitchFamily="18" charset="0"/>
              </a:rPr>
              <a:t>ritardo mentale grave </a:t>
            </a:r>
            <a:r>
              <a:rPr lang="it-IT" sz="3200" b="1" dirty="0">
                <a:latin typeface="Times New Roman" panose="02020603050405020304" pitchFamily="18" charset="0"/>
                <a:cs typeface="Times New Roman" panose="02020603050405020304" pitchFamily="18" charset="0"/>
              </a:rPr>
              <a:t>con </a:t>
            </a:r>
            <a:r>
              <a:rPr lang="it-IT" sz="3200" b="1" dirty="0">
                <a:solidFill>
                  <a:srgbClr val="FFFF00"/>
                </a:solidFill>
                <a:latin typeface="Times New Roman" panose="02020603050405020304" pitchFamily="18" charset="0"/>
                <a:cs typeface="Times New Roman" panose="02020603050405020304" pitchFamily="18" charset="0"/>
              </a:rPr>
              <a:t>crisi epilettiche</a:t>
            </a:r>
          </a:p>
          <a:p>
            <a:endParaRPr lang="it-IT" dirty="0"/>
          </a:p>
        </p:txBody>
      </p:sp>
    </p:spTree>
    <p:extLst>
      <p:ext uri="{BB962C8B-B14F-4D97-AF65-F5344CB8AC3E}">
        <p14:creationId xmlns:p14="http://schemas.microsoft.com/office/powerpoint/2010/main" xmlns="" val="603731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56AC5AE-9E06-4DAF-A159-859B23F809B8}"/>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DIAGNOSI E INTERVENTO PRECOCE NELL’AUTISMO</a:t>
            </a:r>
          </a:p>
        </p:txBody>
      </p:sp>
      <p:sp>
        <p:nvSpPr>
          <p:cNvPr id="3" name="Segnaposto contenuto 2">
            <a:extLst>
              <a:ext uri="{FF2B5EF4-FFF2-40B4-BE49-F238E27FC236}">
                <a16:creationId xmlns:a16="http://schemas.microsoft.com/office/drawing/2014/main" xmlns="" id="{F0238381-CF16-46D5-8912-C9611CA044F6}"/>
              </a:ext>
            </a:extLst>
          </p:cNvPr>
          <p:cNvSpPr>
            <a:spLocks noGrp="1"/>
          </p:cNvSpPr>
          <p:nvPr>
            <p:ph idx="1"/>
          </p:nvPr>
        </p:nvSpPr>
        <p:spPr/>
        <p:txBody>
          <a:bodyPr>
            <a:noAutofit/>
          </a:bodyPr>
          <a:lstStyle/>
          <a:p>
            <a:pPr marL="0" indent="0" algn="just">
              <a:buNone/>
            </a:pPr>
            <a:r>
              <a:rPr lang="it-IT" sz="3600" b="1" dirty="0">
                <a:latin typeface="Times New Roman" panose="02020603050405020304" pitchFamily="18" charset="0"/>
                <a:cs typeface="Times New Roman" panose="02020603050405020304" pitchFamily="18" charset="0"/>
              </a:rPr>
              <a:t>E’ importante fare una diagnosi precoce perché se si fa la diagnosi tra i 2-4 anni di età un intervento intensivo può determinare un significativo aumento del QI, in media intorno ai 20 punti oltre a un progresso linguistico. I programmi devono coinvolgere insegnanti e genitori.</a:t>
            </a:r>
          </a:p>
        </p:txBody>
      </p:sp>
    </p:spTree>
    <p:extLst>
      <p:ext uri="{BB962C8B-B14F-4D97-AF65-F5344CB8AC3E}">
        <p14:creationId xmlns:p14="http://schemas.microsoft.com/office/powerpoint/2010/main" xmlns="" val="1618211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rgbClr val="FFFF00"/>
                </a:solidFill>
                <a:latin typeface="Times New Roman" pitchFamily="18" charset="0"/>
                <a:cs typeface="Times New Roman" pitchFamily="18" charset="0"/>
              </a:rPr>
              <a:t>DIAGNOSI</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sz="2800" b="1" dirty="0" smtClean="0">
                <a:latin typeface="Times New Roman" pitchFamily="18" charset="0"/>
                <a:cs typeface="Times New Roman" pitchFamily="18" charset="0"/>
              </a:rPr>
              <a:t>Lo specialista che effettua l’osservazione si avvale del supporto di test riconosciuti a livello sanitario nazionale come </a:t>
            </a:r>
            <a:r>
              <a:rPr lang="it-IT" sz="2800" b="1" dirty="0" smtClean="0">
                <a:solidFill>
                  <a:srgbClr val="FFFF00"/>
                </a:solidFill>
                <a:latin typeface="Times New Roman" pitchFamily="18" charset="0"/>
                <a:cs typeface="Times New Roman" pitchFamily="18" charset="0"/>
              </a:rPr>
              <a:t>ADOS-2 modulo 4 </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Autism</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Diagnostic</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Observation</a:t>
            </a:r>
            <a:r>
              <a:rPr lang="it-IT" sz="2800" b="1" dirty="0" smtClean="0">
                <a:latin typeface="Times New Roman" pitchFamily="18" charset="0"/>
                <a:cs typeface="Times New Roman" pitchFamily="18" charset="0"/>
              </a:rPr>
              <a:t> Schedule) oppure </a:t>
            </a:r>
            <a:r>
              <a:rPr lang="it-IT" sz="2800" b="1" dirty="0" smtClean="0">
                <a:solidFill>
                  <a:srgbClr val="FFFF00"/>
                </a:solidFill>
                <a:latin typeface="Times New Roman" pitchFamily="18" charset="0"/>
                <a:cs typeface="Times New Roman" pitchFamily="18" charset="0"/>
              </a:rPr>
              <a:t>ADI-R</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Autism</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Diagnostic</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Interview</a:t>
            </a:r>
            <a:r>
              <a:rPr lang="it-IT" sz="2800" b="1" dirty="0" smtClean="0">
                <a:latin typeface="Times New Roman" pitchFamily="18" charset="0"/>
                <a:cs typeface="Times New Roman" pitchFamily="18" charset="0"/>
              </a:rPr>
              <a:t>, </a:t>
            </a:r>
            <a:r>
              <a:rPr lang="it-IT" sz="2800" b="1" dirty="0" err="1" smtClean="0">
                <a:latin typeface="Times New Roman" pitchFamily="18" charset="0"/>
                <a:cs typeface="Times New Roman" pitchFamily="18" charset="0"/>
              </a:rPr>
              <a:t>Revised</a:t>
            </a:r>
            <a:r>
              <a:rPr lang="it-IT" sz="2800" b="1" dirty="0" smtClean="0">
                <a:latin typeface="Times New Roman" pitchFamily="18" charset="0"/>
                <a:cs typeface="Times New Roman" pitchFamily="18" charset="0"/>
              </a:rPr>
              <a:t>).</a:t>
            </a:r>
          </a:p>
          <a:p>
            <a:pPr algn="just"/>
            <a:r>
              <a:rPr lang="it-IT" sz="2800" b="1" dirty="0" smtClean="0">
                <a:latin typeface="Times New Roman" pitchFamily="18" charset="0"/>
                <a:cs typeface="Times New Roman" pitchFamily="18" charset="0"/>
              </a:rPr>
              <a:t>L’ADOS-2 è considerato il test più accurato per confermare la presenza di un disturbo dello spettro autistico, è articolato in quattro moduli, la persona viene valutata in base all’età e allo sviluppo verbale. L’ADI-R è invece utilizzato in combinazione all’ADOS-2 e struttura un’intervista con i genitori di bambini affetti da un possibile disturbo dello spettro autistico. </a:t>
            </a:r>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rgbClr val="FFFF00"/>
                </a:solidFill>
                <a:latin typeface="Times New Roman" pitchFamily="18" charset="0"/>
                <a:cs typeface="Times New Roman" pitchFamily="18" charset="0"/>
              </a:rPr>
              <a:t>DIAGNOSI</a:t>
            </a:r>
            <a:endParaRPr lang="it-IT" dirty="0"/>
          </a:p>
        </p:txBody>
      </p:sp>
      <p:sp>
        <p:nvSpPr>
          <p:cNvPr id="3" name="Segnaposto contenuto 2"/>
          <p:cNvSpPr>
            <a:spLocks noGrp="1"/>
          </p:cNvSpPr>
          <p:nvPr>
            <p:ph idx="1"/>
          </p:nvPr>
        </p:nvSpPr>
        <p:spPr/>
        <p:txBody>
          <a:bodyPr>
            <a:normAutofit lnSpcReduction="10000"/>
          </a:bodyPr>
          <a:lstStyle/>
          <a:p>
            <a:pPr algn="just"/>
            <a:r>
              <a:rPr lang="it-IT" sz="3200" b="1" dirty="0" smtClean="0"/>
              <a:t>Un’altra tipologia di scala diagnostica è la </a:t>
            </a:r>
            <a:r>
              <a:rPr lang="it-IT" sz="3200" b="1" dirty="0" smtClean="0">
                <a:solidFill>
                  <a:srgbClr val="FFFF00"/>
                </a:solidFill>
              </a:rPr>
              <a:t>CARS</a:t>
            </a:r>
            <a:r>
              <a:rPr lang="it-IT" sz="3200" b="1" dirty="0" smtClean="0"/>
              <a:t> (</a:t>
            </a:r>
            <a:r>
              <a:rPr lang="it-IT" sz="3200" b="1" dirty="0" err="1" smtClean="0"/>
              <a:t>Childhood</a:t>
            </a:r>
            <a:r>
              <a:rPr lang="it-IT" sz="3200" b="1" dirty="0" smtClean="0"/>
              <a:t> </a:t>
            </a:r>
            <a:r>
              <a:rPr lang="it-IT" sz="3200" b="1" dirty="0" err="1" smtClean="0"/>
              <a:t>Autism</a:t>
            </a:r>
            <a:r>
              <a:rPr lang="it-IT" sz="3200" b="1" dirty="0" smtClean="0"/>
              <a:t> Rating Scale) che identifica soggetti con autismo a partire dai due anni di età e si basa sull’osservazione del comportamento secondo dei parametri specifici. E’ divisa in 15 item relativi a delle aree del comportamento e a ciascuna viene stabilito un punteggio in base alla gravità. </a:t>
            </a: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3DF9F79-324C-49F7-AAEE-D4AE2C84F7B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DISTURBI SPETTRO AUTISTICO (Disturbi pervasivi dello sviluppo)</a:t>
            </a:r>
          </a:p>
        </p:txBody>
      </p:sp>
      <p:sp>
        <p:nvSpPr>
          <p:cNvPr id="3" name="Segnaposto contenuto 2">
            <a:extLst>
              <a:ext uri="{FF2B5EF4-FFF2-40B4-BE49-F238E27FC236}">
                <a16:creationId xmlns:a16="http://schemas.microsoft.com/office/drawing/2014/main" xmlns="" id="{7D8A1729-DE14-4476-82EA-AA5E40086682}"/>
              </a:ext>
            </a:extLst>
          </p:cNvPr>
          <p:cNvSpPr>
            <a:spLocks noGrp="1"/>
          </p:cNvSpPr>
          <p:nvPr>
            <p:ph idx="1"/>
          </p:nvPr>
        </p:nvSpPr>
        <p:spPr/>
        <p:txBody>
          <a:bodyPr>
            <a:normAutofit fontScale="92500"/>
          </a:bodyPr>
          <a:lstStyle/>
          <a:p>
            <a:pPr marL="0" indent="0" algn="just">
              <a:buNone/>
            </a:pPr>
            <a:r>
              <a:rPr lang="it-IT" sz="2800" b="1" dirty="0">
                <a:latin typeface="Times New Roman" panose="02020603050405020304" pitchFamily="18" charset="0"/>
                <a:cs typeface="Times New Roman" panose="02020603050405020304" pitchFamily="18" charset="0"/>
              </a:rPr>
              <a:t>Si tratta fondamentalmente dell’Autismo.</a:t>
            </a:r>
          </a:p>
          <a:p>
            <a:pPr marL="0" indent="0" algn="just">
              <a:buNone/>
            </a:pPr>
            <a:r>
              <a:rPr lang="it-IT" sz="2800" b="1" dirty="0">
                <a:solidFill>
                  <a:srgbClr val="FFFF00"/>
                </a:solidFill>
                <a:latin typeface="Times New Roman" panose="02020603050405020304" pitchFamily="18" charset="0"/>
                <a:cs typeface="Times New Roman" panose="02020603050405020304" pitchFamily="18" charset="0"/>
              </a:rPr>
              <a:t>Autismo</a:t>
            </a:r>
            <a:r>
              <a:rPr lang="it-IT" sz="2800" b="1" dirty="0">
                <a:latin typeface="Times New Roman" panose="02020603050405020304" pitchFamily="18" charset="0"/>
                <a:cs typeface="Times New Roman" panose="02020603050405020304" pitchFamily="18" charset="0"/>
              </a:rPr>
              <a:t> deriva dal termine greco: </a:t>
            </a:r>
            <a:r>
              <a:rPr lang="it-IT" sz="2800" b="1" i="1" dirty="0" err="1">
                <a:latin typeface="Times New Roman" panose="02020603050405020304" pitchFamily="18" charset="0"/>
                <a:cs typeface="Times New Roman" panose="02020603050405020304" pitchFamily="18" charset="0"/>
              </a:rPr>
              <a:t>authos</a:t>
            </a:r>
            <a:r>
              <a:rPr lang="it-IT" sz="2800" b="1" dirty="0">
                <a:latin typeface="Times New Roman" panose="02020603050405020304" pitchFamily="18" charset="0"/>
                <a:cs typeface="Times New Roman" panose="02020603050405020304" pitchFamily="18" charset="0"/>
              </a:rPr>
              <a:t> che significa «se stesso»</a:t>
            </a:r>
          </a:p>
          <a:p>
            <a:pPr marL="0" indent="0" algn="just">
              <a:buNone/>
            </a:pPr>
            <a:r>
              <a:rPr lang="it-IT" sz="2800" b="1" dirty="0">
                <a:latin typeface="Times New Roman" panose="02020603050405020304" pitchFamily="18" charset="0"/>
                <a:cs typeface="Times New Roman" panose="02020603050405020304" pitchFamily="18" charset="0"/>
              </a:rPr>
              <a:t>La persona affetta da autismo presenta come sintomo primario la </a:t>
            </a:r>
            <a:r>
              <a:rPr lang="it-IT" sz="2800" b="1" dirty="0">
                <a:solidFill>
                  <a:srgbClr val="FFFF00"/>
                </a:solidFill>
                <a:latin typeface="Times New Roman" panose="02020603050405020304" pitchFamily="18" charset="0"/>
                <a:cs typeface="Times New Roman" panose="02020603050405020304" pitchFamily="18" charset="0"/>
              </a:rPr>
              <a:t>chiusura in se stesso</a:t>
            </a:r>
            <a:r>
              <a:rPr lang="it-IT" sz="2800" b="1" dirty="0">
                <a:latin typeface="Times New Roman" panose="02020603050405020304" pitchFamily="18" charset="0"/>
                <a:cs typeface="Times New Roman" panose="02020603050405020304" pitchFamily="18" charset="0"/>
              </a:rPr>
              <a:t> con </a:t>
            </a:r>
            <a:r>
              <a:rPr lang="it-IT" sz="2800" b="1" dirty="0">
                <a:solidFill>
                  <a:srgbClr val="FFFF00"/>
                </a:solidFill>
                <a:latin typeface="Times New Roman" panose="02020603050405020304" pitchFamily="18" charset="0"/>
                <a:cs typeface="Times New Roman" panose="02020603050405020304" pitchFamily="18" charset="0"/>
              </a:rPr>
              <a:t>deficit della relazione sociale</a:t>
            </a:r>
            <a:r>
              <a:rPr lang="it-IT" sz="2800" b="1" dirty="0">
                <a:latin typeface="Times New Roman" panose="02020603050405020304" pitchFamily="18" charset="0"/>
                <a:cs typeface="Times New Roman" panose="02020603050405020304" pitchFamily="18" charset="0"/>
              </a:rPr>
              <a:t>.  Ha scarsa </a:t>
            </a:r>
            <a:r>
              <a:rPr lang="it-IT" sz="2800" b="1" dirty="0">
                <a:solidFill>
                  <a:srgbClr val="FFFF00"/>
                </a:solidFill>
                <a:latin typeface="Times New Roman" panose="02020603050405020304" pitchFamily="18" charset="0"/>
                <a:cs typeface="Times New Roman" panose="02020603050405020304" pitchFamily="18" charset="0"/>
              </a:rPr>
              <a:t>empatia</a:t>
            </a:r>
            <a:r>
              <a:rPr lang="it-IT" sz="2800" b="1" dirty="0">
                <a:latin typeface="Times New Roman" panose="02020603050405020304" pitchFamily="18" charset="0"/>
                <a:cs typeface="Times New Roman" panose="02020603050405020304" pitchFamily="18" charset="0"/>
              </a:rPr>
              <a:t>. L’insorgenza è </a:t>
            </a:r>
            <a:r>
              <a:rPr lang="it-IT" sz="2800" b="1" dirty="0">
                <a:solidFill>
                  <a:srgbClr val="FFFF00"/>
                </a:solidFill>
                <a:latin typeface="Times New Roman" panose="02020603050405020304" pitchFamily="18" charset="0"/>
                <a:cs typeface="Times New Roman" panose="02020603050405020304" pitchFamily="18" charset="0"/>
              </a:rPr>
              <a:t>entro i due anni</a:t>
            </a:r>
            <a:r>
              <a:rPr lang="it-IT" sz="2800" b="1" dirty="0">
                <a:latin typeface="Times New Roman" panose="02020603050405020304" pitchFamily="18" charset="0"/>
                <a:cs typeface="Times New Roman" panose="02020603050405020304" pitchFamily="18" charset="0"/>
              </a:rPr>
              <a:t>.</a:t>
            </a:r>
          </a:p>
          <a:p>
            <a:pPr marL="0" indent="0" algn="just">
              <a:buNone/>
            </a:pPr>
            <a:r>
              <a:rPr lang="it-IT" sz="2800" b="1" dirty="0">
                <a:latin typeface="Times New Roman" panose="02020603050405020304" pitchFamily="18" charset="0"/>
                <a:cs typeface="Times New Roman" panose="02020603050405020304" pitchFamily="18" charset="0"/>
              </a:rPr>
              <a:t>Inoltre manifesta </a:t>
            </a:r>
            <a:r>
              <a:rPr lang="it-IT" sz="2800" b="1" dirty="0">
                <a:solidFill>
                  <a:srgbClr val="FFFF00"/>
                </a:solidFill>
                <a:latin typeface="Times New Roman" panose="02020603050405020304" pitchFamily="18" charset="0"/>
                <a:cs typeface="Times New Roman" panose="02020603050405020304" pitchFamily="18" charset="0"/>
              </a:rPr>
              <a:t>stereotipie</a:t>
            </a:r>
            <a:r>
              <a:rPr lang="it-IT" sz="2800" b="1" dirty="0">
                <a:latin typeface="Times New Roman" panose="02020603050405020304" pitchFamily="18" charset="0"/>
                <a:cs typeface="Times New Roman" panose="02020603050405020304" pitchFamily="18" charset="0"/>
              </a:rPr>
              <a:t> nei comportamenti, nelle attività, negli interessi e una </a:t>
            </a:r>
            <a:r>
              <a:rPr lang="it-IT" sz="2800" b="1" dirty="0">
                <a:solidFill>
                  <a:srgbClr val="FFFF00"/>
                </a:solidFill>
                <a:latin typeface="Times New Roman" panose="02020603050405020304" pitchFamily="18" charset="0"/>
                <a:cs typeface="Times New Roman" panose="02020603050405020304" pitchFamily="18" charset="0"/>
              </a:rPr>
              <a:t>menomazione qualitativa del linguaggio e della comunicazione</a:t>
            </a:r>
            <a:r>
              <a:rPr lang="it-IT" sz="2800" b="1" dirty="0">
                <a:latin typeface="Times New Roman" panose="02020603050405020304" pitchFamily="18" charset="0"/>
                <a:cs typeface="Times New Roman" panose="02020603050405020304" pitchFamily="18" charset="0"/>
              </a:rPr>
              <a:t>.</a:t>
            </a:r>
          </a:p>
          <a:p>
            <a:pPr marL="0" indent="0">
              <a:buNone/>
            </a:pPr>
            <a:endParaRPr lang="it-IT" dirty="0"/>
          </a:p>
        </p:txBody>
      </p:sp>
    </p:spTree>
    <p:extLst>
      <p:ext uri="{BB962C8B-B14F-4D97-AF65-F5344CB8AC3E}">
        <p14:creationId xmlns:p14="http://schemas.microsoft.com/office/powerpoint/2010/main" xmlns="" val="2784278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DIAGNOSI</a:t>
            </a:r>
          </a:p>
        </p:txBody>
      </p:sp>
      <p:sp>
        <p:nvSpPr>
          <p:cNvPr id="3" name="Segnaposto contenuto 2"/>
          <p:cNvSpPr>
            <a:spLocks noGrp="1"/>
          </p:cNvSpPr>
          <p:nvPr>
            <p:ph idx="1"/>
          </p:nvPr>
        </p:nvSpPr>
        <p:spPr/>
        <p:txBody>
          <a:bodyPr>
            <a:noAutofit/>
          </a:bodyPr>
          <a:lstStyle/>
          <a:p>
            <a:r>
              <a:rPr lang="it-IT" sz="3200" b="1" dirty="0">
                <a:solidFill>
                  <a:srgbClr val="FFFF00"/>
                </a:solidFill>
                <a:latin typeface="Times New Roman" pitchFamily="18" charset="0"/>
                <a:cs typeface="Times New Roman" pitchFamily="18" charset="0"/>
              </a:rPr>
              <a:t>Test cognitivi</a:t>
            </a:r>
            <a:r>
              <a:rPr lang="it-IT" sz="3200" dirty="0">
                <a:solidFill>
                  <a:srgbClr val="FFFF00"/>
                </a:solidFill>
                <a:latin typeface="Times New Roman" pitchFamily="18" charset="0"/>
                <a:cs typeface="Times New Roman" pitchFamily="18" charset="0"/>
              </a:rPr>
              <a:t>: </a:t>
            </a:r>
            <a:r>
              <a:rPr lang="it-IT" sz="3200" b="1" dirty="0">
                <a:latin typeface="Times New Roman" pitchFamily="18" charset="0"/>
                <a:cs typeface="Times New Roman" pitchFamily="18" charset="0"/>
              </a:rPr>
              <a:t>PM 38; WISC;Prova dei attenzione selettiva MF; Test delle Campanelle; Prova specifica di memoria a breve termine </a:t>
            </a:r>
            <a:r>
              <a:rPr lang="it-IT" sz="3200" b="1" dirty="0" smtClean="0">
                <a:latin typeface="Times New Roman" pitchFamily="18" charset="0"/>
                <a:cs typeface="Times New Roman" pitchFamily="18" charset="0"/>
              </a:rPr>
              <a:t>verbale</a:t>
            </a:r>
            <a:endParaRPr lang="it-IT" sz="3200" b="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DIAGNOSI E INTERVENTO PRECOCE</a:t>
            </a:r>
          </a:p>
        </p:txBody>
      </p:sp>
      <p:sp>
        <p:nvSpPr>
          <p:cNvPr id="3" name="Segnaposto contenuto 2"/>
          <p:cNvSpPr>
            <a:spLocks noGrp="1"/>
          </p:cNvSpPr>
          <p:nvPr>
            <p:ph idx="1"/>
          </p:nvPr>
        </p:nvSpPr>
        <p:spPr/>
        <p:txBody>
          <a:bodyPr/>
          <a:lstStyle/>
          <a:p>
            <a:pPr marL="0" indent="0" algn="just">
              <a:buNone/>
            </a:pPr>
            <a:r>
              <a:rPr lang="it-IT" sz="3200" b="1" dirty="0">
                <a:latin typeface="Times New Roman" panose="02020603050405020304" pitchFamily="18" charset="0"/>
                <a:cs typeface="Times New Roman" panose="02020603050405020304" pitchFamily="18" charset="0"/>
              </a:rPr>
              <a:t>L’intervento più seguito è il </a:t>
            </a:r>
            <a:r>
              <a:rPr lang="it-IT" sz="3200" b="1" dirty="0">
                <a:solidFill>
                  <a:srgbClr val="FFFF00"/>
                </a:solidFill>
                <a:latin typeface="Times New Roman" panose="02020603050405020304" pitchFamily="18" charset="0"/>
                <a:cs typeface="Times New Roman" panose="02020603050405020304" pitchFamily="18" charset="0"/>
              </a:rPr>
              <a:t>TEACCH (Treatment and </a:t>
            </a:r>
            <a:r>
              <a:rPr lang="it-IT" sz="3200" b="1" dirty="0" err="1">
                <a:solidFill>
                  <a:srgbClr val="FFFF00"/>
                </a:solidFill>
                <a:latin typeface="Times New Roman" panose="02020603050405020304" pitchFamily="18" charset="0"/>
                <a:cs typeface="Times New Roman" panose="02020603050405020304" pitchFamily="18" charset="0"/>
              </a:rPr>
              <a:t>Education</a:t>
            </a:r>
            <a:r>
              <a:rPr lang="it-IT" sz="3200" b="1" dirty="0">
                <a:solidFill>
                  <a:srgbClr val="FFFF00"/>
                </a:solidFill>
                <a:latin typeface="Times New Roman" panose="02020603050405020304" pitchFamily="18" charset="0"/>
                <a:cs typeface="Times New Roman" panose="02020603050405020304" pitchFamily="18" charset="0"/>
              </a:rPr>
              <a:t> of </a:t>
            </a:r>
            <a:r>
              <a:rPr lang="it-IT" sz="3200" b="1" dirty="0" err="1">
                <a:solidFill>
                  <a:srgbClr val="FFFF00"/>
                </a:solidFill>
                <a:latin typeface="Times New Roman" panose="02020603050405020304" pitchFamily="18" charset="0"/>
                <a:cs typeface="Times New Roman" panose="02020603050405020304" pitchFamily="18" charset="0"/>
              </a:rPr>
              <a:t>Autistic</a:t>
            </a:r>
            <a:r>
              <a:rPr lang="it-IT" sz="3200" b="1" dirty="0">
                <a:solidFill>
                  <a:srgbClr val="FFFF00"/>
                </a:solidFill>
                <a:latin typeface="Times New Roman" panose="02020603050405020304" pitchFamily="18" charset="0"/>
                <a:cs typeface="Times New Roman" panose="02020603050405020304" pitchFamily="18" charset="0"/>
              </a:rPr>
              <a:t> and </a:t>
            </a:r>
            <a:r>
              <a:rPr lang="it-IT" sz="3200" b="1" dirty="0" err="1">
                <a:solidFill>
                  <a:srgbClr val="FFFF00"/>
                </a:solidFill>
                <a:latin typeface="Times New Roman" panose="02020603050405020304" pitchFamily="18" charset="0"/>
                <a:cs typeface="Times New Roman" panose="02020603050405020304" pitchFamily="18" charset="0"/>
              </a:rPr>
              <a:t>Communication</a:t>
            </a:r>
            <a:r>
              <a:rPr lang="it-IT" sz="3200" b="1" dirty="0">
                <a:solidFill>
                  <a:srgbClr val="FFFF00"/>
                </a:solidFill>
                <a:latin typeface="Times New Roman" panose="02020603050405020304" pitchFamily="18" charset="0"/>
                <a:cs typeface="Times New Roman" panose="02020603050405020304" pitchFamily="18" charset="0"/>
              </a:rPr>
              <a:t> </a:t>
            </a:r>
            <a:r>
              <a:rPr lang="it-IT" sz="3200" b="1" dirty="0" err="1">
                <a:solidFill>
                  <a:srgbClr val="FFFF00"/>
                </a:solidFill>
                <a:latin typeface="Times New Roman" panose="02020603050405020304" pitchFamily="18" charset="0"/>
                <a:cs typeface="Times New Roman" panose="02020603050405020304" pitchFamily="18" charset="0"/>
              </a:rPr>
              <a:t>Handicapped</a:t>
            </a:r>
            <a:r>
              <a:rPr lang="it-IT" sz="3200" b="1" dirty="0">
                <a:solidFill>
                  <a:srgbClr val="FFFF00"/>
                </a:solidFill>
                <a:latin typeface="Times New Roman" panose="02020603050405020304" pitchFamily="18" charset="0"/>
                <a:cs typeface="Times New Roman" panose="02020603050405020304" pitchFamily="18" charset="0"/>
              </a:rPr>
              <a:t> </a:t>
            </a:r>
            <a:r>
              <a:rPr lang="it-IT" sz="3200" b="1" dirty="0" err="1">
                <a:solidFill>
                  <a:srgbClr val="FFFF00"/>
                </a:solidFill>
                <a:latin typeface="Times New Roman" panose="02020603050405020304" pitchFamily="18" charset="0"/>
                <a:cs typeface="Times New Roman" panose="02020603050405020304" pitchFamily="18" charset="0"/>
              </a:rPr>
              <a:t>Children</a:t>
            </a:r>
            <a:r>
              <a:rPr lang="it-IT" sz="3200" b="1" dirty="0">
                <a:solidFill>
                  <a:srgbClr val="FFFF00"/>
                </a:solidFill>
                <a:latin typeface="Times New Roman" panose="02020603050405020304" pitchFamily="18" charset="0"/>
                <a:cs typeface="Times New Roman" panose="02020603050405020304" pitchFamily="18" charset="0"/>
              </a:rPr>
              <a:t>) </a:t>
            </a:r>
            <a:r>
              <a:rPr lang="it-IT" sz="3200" b="1" dirty="0">
                <a:latin typeface="Times New Roman" panose="02020603050405020304" pitchFamily="18" charset="0"/>
                <a:cs typeface="Times New Roman" panose="02020603050405020304" pitchFamily="18" charset="0"/>
              </a:rPr>
              <a:t>che prevede uno specifico addestramento degli insegnanti e dei genitori. Si concentra sulle aree dell’autonomia, della comunicazione e della socializzazione. Si dà importanza alla strutturazione dell’ambiente, del tempo</a:t>
            </a:r>
          </a:p>
          <a:p>
            <a:endParaRPr lang="it-IT" dirty="0"/>
          </a:p>
        </p:txBody>
      </p:sp>
    </p:spTree>
    <p:extLst>
      <p:ext uri="{BB962C8B-B14F-4D97-AF65-F5344CB8AC3E}">
        <p14:creationId xmlns:p14="http://schemas.microsoft.com/office/powerpoint/2010/main" xmlns="" val="102000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8C43387-1881-4BAA-A953-B653E988CEC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SEGNI PRODROMICI</a:t>
            </a:r>
          </a:p>
        </p:txBody>
      </p:sp>
      <p:sp>
        <p:nvSpPr>
          <p:cNvPr id="3" name="Segnaposto contenuto 2">
            <a:extLst>
              <a:ext uri="{FF2B5EF4-FFF2-40B4-BE49-F238E27FC236}">
                <a16:creationId xmlns:a16="http://schemas.microsoft.com/office/drawing/2014/main" xmlns="" id="{49A9E3AC-0C2C-4D69-A8C5-6E0CDCAE50C7}"/>
              </a:ext>
            </a:extLst>
          </p:cNvPr>
          <p:cNvSpPr>
            <a:spLocks noGrp="1"/>
          </p:cNvSpPr>
          <p:nvPr>
            <p:ph idx="1"/>
          </p:nvPr>
        </p:nvSpPr>
        <p:spPr/>
        <p:txBody>
          <a:bodyPr/>
          <a:lstStyle/>
          <a:p>
            <a:pPr algn="just"/>
            <a:r>
              <a:rPr lang="it-IT" sz="3600" b="1" dirty="0">
                <a:latin typeface="Times New Roman" panose="02020603050405020304" pitchFamily="18" charset="0"/>
                <a:cs typeface="Times New Roman" panose="02020603050405020304" pitchFamily="18" charset="0"/>
              </a:rPr>
              <a:t>Durante il </a:t>
            </a:r>
            <a:r>
              <a:rPr lang="it-IT" sz="3600" b="1" dirty="0">
                <a:solidFill>
                  <a:srgbClr val="FFFF00"/>
                </a:solidFill>
                <a:latin typeface="Times New Roman" panose="02020603050405020304" pitchFamily="18" charset="0"/>
                <a:cs typeface="Times New Roman" panose="02020603050405020304" pitchFamily="18" charset="0"/>
              </a:rPr>
              <a:t>primo anno </a:t>
            </a:r>
            <a:r>
              <a:rPr lang="it-IT" sz="3600" b="1" dirty="0">
                <a:latin typeface="Times New Roman" panose="02020603050405020304" pitchFamily="18" charset="0"/>
                <a:cs typeface="Times New Roman" panose="02020603050405020304" pitchFamily="18" charset="0"/>
              </a:rPr>
              <a:t>non è presente il «sorriso del 3° mese» e l’angoscia di fronte all’estraneo all’8° mese. Non girano la testa se entra la madre, sembrano felici nel loro mondo, non tendono le braccia. Presi in braccio sono come un «sacco vuoto»…ipotonici. </a:t>
            </a:r>
          </a:p>
          <a:p>
            <a:pPr marL="0" indent="0">
              <a:buNone/>
            </a:pPr>
            <a:endParaRPr lang="it-IT" dirty="0"/>
          </a:p>
        </p:txBody>
      </p:sp>
    </p:spTree>
    <p:extLst>
      <p:ext uri="{BB962C8B-B14F-4D97-AF65-F5344CB8AC3E}">
        <p14:creationId xmlns:p14="http://schemas.microsoft.com/office/powerpoint/2010/main" xmlns="" val="929220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SEGNI PRODROMICI</a:t>
            </a:r>
          </a:p>
        </p:txBody>
      </p:sp>
      <p:sp>
        <p:nvSpPr>
          <p:cNvPr id="3" name="Segnaposto contenuto 2"/>
          <p:cNvSpPr>
            <a:spLocks noGrp="1"/>
          </p:cNvSpPr>
          <p:nvPr>
            <p:ph idx="1"/>
          </p:nvPr>
        </p:nvSpPr>
        <p:spPr/>
        <p:txBody>
          <a:bodyPr/>
          <a:lstStyle/>
          <a:p>
            <a:pPr algn="just"/>
            <a:r>
              <a:rPr lang="it-IT" sz="2800" b="1" dirty="0">
                <a:latin typeface="Times New Roman" panose="02020603050405020304" pitchFamily="18" charset="0"/>
                <a:cs typeface="Times New Roman" panose="02020603050405020304" pitchFamily="18" charset="0"/>
              </a:rPr>
              <a:t>Durante il </a:t>
            </a:r>
            <a:r>
              <a:rPr lang="it-IT" sz="2800" b="1" dirty="0">
                <a:solidFill>
                  <a:srgbClr val="FFFF00"/>
                </a:solidFill>
                <a:latin typeface="Times New Roman" panose="02020603050405020304" pitchFamily="18" charset="0"/>
                <a:cs typeface="Times New Roman" panose="02020603050405020304" pitchFamily="18" charset="0"/>
              </a:rPr>
              <a:t>secondo e terzo anno </a:t>
            </a:r>
            <a:r>
              <a:rPr lang="it-IT" sz="2800" b="1" dirty="0">
                <a:latin typeface="Times New Roman" panose="02020603050405020304" pitchFamily="18" charset="0"/>
                <a:cs typeface="Times New Roman" panose="02020603050405020304" pitchFamily="18" charset="0"/>
              </a:rPr>
              <a:t>l’autismo diventa evidente: spesso la madre ha la sensazione di non essere riconosciuta, lo sguardo è vuoto e assente, spesso guarda l’adulto dall’angolo. Il contatto fisico è rifiutato, s’interessa solo di parti del corpo dell’adulto. All’allontanamento dei genitori non piangono. Usano gli oggetti con manipolazioni ripetitive e stereotipate. Non amano giocare. Il linguaggio può essere del tutto assente: è ritardato a 4-5 anni.</a:t>
            </a:r>
          </a:p>
          <a:p>
            <a:endParaRPr lang="it-IT" dirty="0"/>
          </a:p>
        </p:txBody>
      </p:sp>
    </p:spTree>
    <p:extLst>
      <p:ext uri="{BB962C8B-B14F-4D97-AF65-F5344CB8AC3E}">
        <p14:creationId xmlns:p14="http://schemas.microsoft.com/office/powerpoint/2010/main" xmlns="" val="1688741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3B37081-687F-4A3A-8D58-42E098891B66}"/>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EVOLUZIONE DEL DIST. AUTISTICO</a:t>
            </a:r>
          </a:p>
        </p:txBody>
      </p:sp>
      <p:sp>
        <p:nvSpPr>
          <p:cNvPr id="3" name="Segnaposto contenuto 2">
            <a:extLst>
              <a:ext uri="{FF2B5EF4-FFF2-40B4-BE49-F238E27FC236}">
                <a16:creationId xmlns:a16="http://schemas.microsoft.com/office/drawing/2014/main" xmlns="" id="{B78AAF44-04A8-4D21-9FD3-16E92498A8D5}"/>
              </a:ext>
            </a:extLst>
          </p:cNvPr>
          <p:cNvSpPr>
            <a:spLocks noGrp="1"/>
          </p:cNvSpPr>
          <p:nvPr>
            <p:ph idx="1"/>
          </p:nvPr>
        </p:nvSpPr>
        <p:spPr/>
        <p:txBody>
          <a:bodyPr>
            <a:normAutofit/>
          </a:bodyPr>
          <a:lstStyle/>
          <a:p>
            <a:pPr algn="just"/>
            <a:r>
              <a:rPr lang="it-IT" sz="2400" b="1" dirty="0"/>
              <a:t>Il soggetto può presentare un progressivo miglioramento. Nel 5% si è descritta un’uscita dall’autismo.</a:t>
            </a:r>
          </a:p>
          <a:p>
            <a:pPr algn="just"/>
            <a:r>
              <a:rPr lang="it-IT" sz="2400" b="1" dirty="0"/>
              <a:t>Una complicanza medica nel 30% è l’insorgenza dell’Epilessia.</a:t>
            </a:r>
          </a:p>
          <a:p>
            <a:pPr algn="just"/>
            <a:r>
              <a:rPr lang="it-IT" sz="2400" b="1" dirty="0"/>
              <a:t>In casi gravi si è usato il </a:t>
            </a:r>
            <a:r>
              <a:rPr lang="it-IT" sz="2400" b="1" dirty="0" err="1"/>
              <a:t>Risperidone</a:t>
            </a:r>
            <a:endParaRPr lang="it-IT" sz="2400" b="1" dirty="0"/>
          </a:p>
          <a:p>
            <a:pPr algn="just"/>
            <a:r>
              <a:rPr lang="it-IT" sz="2400" b="1" dirty="0"/>
              <a:t>Nei casi gravi di disturbi dell’attenzione con iperattività è stato usato il </a:t>
            </a:r>
            <a:r>
              <a:rPr lang="it-IT" sz="2400" b="1" dirty="0" err="1"/>
              <a:t>metilfenidato</a:t>
            </a:r>
            <a:r>
              <a:rPr lang="it-IT" sz="2400" b="1" dirty="0"/>
              <a:t> (</a:t>
            </a:r>
            <a:r>
              <a:rPr lang="it-IT" sz="2400" b="1" dirty="0" err="1"/>
              <a:t>Ritalin</a:t>
            </a:r>
            <a:r>
              <a:rPr lang="it-IT" sz="2400" b="1" dirty="0"/>
              <a:t>)</a:t>
            </a:r>
          </a:p>
          <a:p>
            <a:pPr algn="just"/>
            <a:r>
              <a:rPr lang="it-IT" sz="2400" b="1" dirty="0"/>
              <a:t>Nei disturbi depressivi: gli SSRI</a:t>
            </a:r>
          </a:p>
        </p:txBody>
      </p:sp>
    </p:spTree>
    <p:extLst>
      <p:ext uri="{BB962C8B-B14F-4D97-AF65-F5344CB8AC3E}">
        <p14:creationId xmlns:p14="http://schemas.microsoft.com/office/powerpoint/2010/main" xmlns="" val="411585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EE66841-ADDF-4601-8D0B-F12C4AEE5015}"/>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9238CC03-D9B8-4F15-A519-699A8B206384}"/>
              </a:ext>
            </a:extLst>
          </p:cNvPr>
          <p:cNvSpPr>
            <a:spLocks noGrp="1"/>
          </p:cNvSpPr>
          <p:nvPr>
            <p:ph idx="1"/>
          </p:nvPr>
        </p:nvSpPr>
        <p:spPr/>
        <p:txBody>
          <a:bodyPr/>
          <a:lstStyle/>
          <a:p>
            <a:pPr algn="just"/>
            <a:r>
              <a:rPr lang="it-IT" b="1" dirty="0">
                <a:solidFill>
                  <a:srgbClr val="FFFF00"/>
                </a:solidFill>
              </a:rPr>
              <a:t>Adattare la voce </a:t>
            </a:r>
            <a:r>
              <a:rPr lang="it-IT" b="1" dirty="0"/>
              <a:t>alle caratteristiche uditive del soggetto: bassa e pacata oppure forte e incisiva se non presta attenzione alle parole o ai richiami verbali.</a:t>
            </a:r>
          </a:p>
          <a:p>
            <a:pPr algn="just"/>
            <a:r>
              <a:rPr lang="it-IT" b="1" dirty="0">
                <a:solidFill>
                  <a:srgbClr val="FFFF00"/>
                </a:solidFill>
              </a:rPr>
              <a:t>Analisi del compito</a:t>
            </a:r>
            <a:r>
              <a:rPr lang="it-IT" b="1" dirty="0"/>
              <a:t>: indicare con precisione la sequenza motoria per farlo arrivare in un posto stabilito orientandolo con le mani sulle spalle e coprendo col nostro corpo eventuali oggetti che potrebbero distrarre la sua attenzione.</a:t>
            </a:r>
          </a:p>
          <a:p>
            <a:pPr algn="just"/>
            <a:r>
              <a:rPr lang="it-IT" b="1" dirty="0"/>
              <a:t>Associare alla richiesta verbale alla </a:t>
            </a:r>
            <a:r>
              <a:rPr lang="it-IT" b="1" dirty="0">
                <a:solidFill>
                  <a:srgbClr val="FFFF00"/>
                </a:solidFill>
              </a:rPr>
              <a:t>richiesta</a:t>
            </a:r>
            <a:r>
              <a:rPr lang="it-IT" b="1" dirty="0"/>
              <a:t> </a:t>
            </a:r>
            <a:r>
              <a:rPr lang="it-IT" b="1" dirty="0">
                <a:solidFill>
                  <a:srgbClr val="FFFF00"/>
                </a:solidFill>
              </a:rPr>
              <a:t>scritta</a:t>
            </a:r>
            <a:r>
              <a:rPr lang="it-IT" b="1" dirty="0"/>
              <a:t>.</a:t>
            </a:r>
          </a:p>
          <a:p>
            <a:pPr algn="just"/>
            <a:r>
              <a:rPr lang="it-IT" b="1" dirty="0">
                <a:solidFill>
                  <a:srgbClr val="FFFF00"/>
                </a:solidFill>
              </a:rPr>
              <a:t>Calendarizzare le attività giornaliere </a:t>
            </a:r>
            <a:r>
              <a:rPr lang="it-IT" b="1" dirty="0"/>
              <a:t>in modo preciso e sistematico: si usa solo la scrittura se i disegni e i colori interferiscono con la sua attenzione</a:t>
            </a:r>
          </a:p>
        </p:txBody>
      </p:sp>
    </p:spTree>
    <p:extLst>
      <p:ext uri="{BB962C8B-B14F-4D97-AF65-F5344CB8AC3E}">
        <p14:creationId xmlns:p14="http://schemas.microsoft.com/office/powerpoint/2010/main" xmlns="" val="3809672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F5286A7-36D8-4F9D-B2D8-7CF73F9DFE8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F952381C-B414-4910-A63D-ACF769BDC557}"/>
              </a:ext>
            </a:extLst>
          </p:cNvPr>
          <p:cNvSpPr>
            <a:spLocks noGrp="1"/>
          </p:cNvSpPr>
          <p:nvPr>
            <p:ph idx="1"/>
          </p:nvPr>
        </p:nvSpPr>
        <p:spPr/>
        <p:txBody>
          <a:bodyPr>
            <a:normAutofit/>
          </a:bodyPr>
          <a:lstStyle/>
          <a:p>
            <a:pPr algn="just"/>
            <a:r>
              <a:rPr lang="it-IT" sz="2400" b="1" dirty="0">
                <a:solidFill>
                  <a:srgbClr val="FFFF00"/>
                </a:solidFill>
                <a:latin typeface="Times New Roman" panose="02020603050405020304" pitchFamily="18" charset="0"/>
                <a:cs typeface="Times New Roman" panose="02020603050405020304" pitchFamily="18" charset="0"/>
              </a:rPr>
              <a:t>Parcellizzazione della sequenza delle azioni </a:t>
            </a:r>
            <a:r>
              <a:rPr lang="it-IT" sz="2400" b="1" dirty="0">
                <a:latin typeface="Times New Roman" panose="02020603050405020304" pitchFamily="18" charset="0"/>
                <a:cs typeface="Times New Roman" panose="02020603050405020304" pitchFamily="18" charset="0"/>
              </a:rPr>
              <a:t>per ottimizzare il raggiungimento di un obiettivo motorio, comportamentale e </a:t>
            </a:r>
            <a:r>
              <a:rPr lang="it-IT" sz="2400" b="1" dirty="0" err="1">
                <a:latin typeface="Times New Roman" panose="02020603050405020304" pitchFamily="18" charset="0"/>
                <a:cs typeface="Times New Roman" panose="02020603050405020304" pitchFamily="18" charset="0"/>
              </a:rPr>
              <a:t>attentivo</a:t>
            </a:r>
            <a:r>
              <a:rPr lang="it-IT" sz="2400" b="1" dirty="0">
                <a:latin typeface="Times New Roman" panose="02020603050405020304" pitchFamily="18" charset="0"/>
                <a:cs typeface="Times New Roman" panose="02020603050405020304" pitchFamily="18" charset="0"/>
              </a:rPr>
              <a:t>.</a:t>
            </a:r>
          </a:p>
          <a:p>
            <a:pPr algn="just"/>
            <a:r>
              <a:rPr lang="it-IT" sz="2400" b="1" dirty="0">
                <a:solidFill>
                  <a:srgbClr val="FFFF00"/>
                </a:solidFill>
                <a:latin typeface="Times New Roman" panose="02020603050405020304" pitchFamily="18" charset="0"/>
                <a:cs typeface="Times New Roman" panose="02020603050405020304" pitchFamily="18" charset="0"/>
              </a:rPr>
              <a:t>Risposte attive</a:t>
            </a:r>
            <a:r>
              <a:rPr lang="it-IT" sz="2400" b="1" dirty="0">
                <a:latin typeface="Times New Roman" panose="02020603050405020304" pitchFamily="18" charset="0"/>
                <a:cs typeface="Times New Roman" panose="02020603050405020304" pitchFamily="18" charset="0"/>
              </a:rPr>
              <a:t>: fare richieste a risposta aperta </a:t>
            </a:r>
            <a:r>
              <a:rPr lang="it-IT" sz="2400" b="1" dirty="0" err="1">
                <a:latin typeface="Times New Roman" panose="02020603050405020304" pitchFamily="18" charset="0"/>
                <a:cs typeface="Times New Roman" panose="02020603050405020304" pitchFamily="18" charset="0"/>
              </a:rPr>
              <a:t>presentadogli</a:t>
            </a:r>
            <a:r>
              <a:rPr lang="it-IT" sz="2400" b="1" dirty="0">
                <a:latin typeface="Times New Roman" panose="02020603050405020304" pitchFamily="18" charset="0"/>
                <a:cs typeface="Times New Roman" panose="02020603050405020304" pitchFamily="18" charset="0"/>
              </a:rPr>
              <a:t> richieste con risposte a scelta multipla (tre) come completamento di frasi. Le domande non devono contenere negazioni, risposte vaghe o troppo complesse che lo confondono e provocano ansia da prestazione o risposte di fuga o aggressive.</a:t>
            </a:r>
          </a:p>
          <a:p>
            <a:pPr algn="just"/>
            <a:r>
              <a:rPr lang="it-IT" sz="2400" b="1" dirty="0">
                <a:solidFill>
                  <a:srgbClr val="FFFF00"/>
                </a:solidFill>
                <a:latin typeface="Times New Roman" panose="02020603050405020304" pitchFamily="18" charset="0"/>
                <a:cs typeface="Times New Roman" panose="02020603050405020304" pitchFamily="18" charset="0"/>
              </a:rPr>
              <a:t>Non fare richieste o dare incarichi</a:t>
            </a:r>
            <a:r>
              <a:rPr lang="it-IT" sz="2400" b="1" dirty="0">
                <a:latin typeface="Times New Roman" panose="02020603050405020304" pitchFamily="18" charset="0"/>
                <a:cs typeface="Times New Roman" panose="02020603050405020304" pitchFamily="18" charset="0"/>
              </a:rPr>
              <a:t> nei momenti di particolare ansia/eccitazione.</a:t>
            </a:r>
          </a:p>
        </p:txBody>
      </p:sp>
    </p:spTree>
    <p:extLst>
      <p:ext uri="{BB962C8B-B14F-4D97-AF65-F5344CB8AC3E}">
        <p14:creationId xmlns:p14="http://schemas.microsoft.com/office/powerpoint/2010/main" xmlns="" val="2263939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F85D658-7C48-4411-9ABA-9207576057CB}"/>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F4039047-A729-46C0-B0E6-A1779078454E}"/>
              </a:ext>
            </a:extLst>
          </p:cNvPr>
          <p:cNvSpPr>
            <a:spLocks noGrp="1"/>
          </p:cNvSpPr>
          <p:nvPr>
            <p:ph idx="1"/>
          </p:nvPr>
        </p:nvSpPr>
        <p:spPr/>
        <p:txBody>
          <a:bodyPr/>
          <a:lstStyle/>
          <a:p>
            <a:pPr algn="just"/>
            <a:r>
              <a:rPr lang="it-IT" b="1" dirty="0"/>
              <a:t>Quando è </a:t>
            </a:r>
            <a:r>
              <a:rPr lang="it-IT" b="1" dirty="0">
                <a:solidFill>
                  <a:srgbClr val="FFFF00"/>
                </a:solidFill>
              </a:rPr>
              <a:t>euforico</a:t>
            </a:r>
            <a:r>
              <a:rPr lang="it-IT" b="1" dirty="0"/>
              <a:t> eliminare il più possibile il messaggio orale sostituendolo con quello scritto o fotografico e dare maggiore sostegno fisico.</a:t>
            </a:r>
          </a:p>
          <a:p>
            <a:pPr algn="just"/>
            <a:r>
              <a:rPr lang="it-IT" b="1" dirty="0"/>
              <a:t>A volte una </a:t>
            </a:r>
            <a:r>
              <a:rPr lang="it-IT" b="1" dirty="0">
                <a:solidFill>
                  <a:srgbClr val="FFFF00"/>
                </a:solidFill>
              </a:rPr>
              <a:t>comunicazione «cantata» </a:t>
            </a:r>
            <a:r>
              <a:rPr lang="it-IT" b="1" dirty="0"/>
              <a:t>lo tranquillizza.</a:t>
            </a:r>
          </a:p>
          <a:p>
            <a:pPr algn="just"/>
            <a:r>
              <a:rPr lang="it-IT" b="1" dirty="0">
                <a:solidFill>
                  <a:srgbClr val="FFFF00"/>
                </a:solidFill>
              </a:rPr>
              <a:t>Non puntualizzare troppo </a:t>
            </a:r>
            <a:r>
              <a:rPr lang="it-IT" b="1" dirty="0"/>
              <a:t>certi suoi comportamenti come ad es.: «graffiare è male», «non si picchiano le maestre». E’ spesso controproducente perché genera nel bambino un rinforzo del comportamento stesso in quanto la sua attenzione potrebbe cogliere solo la parola «graffiare» o «picchiare» e non il resto della frase. Se possibile è meglio proporre alternative con ironia evitando di usare il «non» ma affermazioni</a:t>
            </a:r>
          </a:p>
        </p:txBody>
      </p:sp>
    </p:spTree>
    <p:extLst>
      <p:ext uri="{BB962C8B-B14F-4D97-AF65-F5344CB8AC3E}">
        <p14:creationId xmlns:p14="http://schemas.microsoft.com/office/powerpoint/2010/main" xmlns="" val="22341007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1F02629-2A65-4182-BAAB-903F9EFB46A5}"/>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448E3DA2-9452-4117-ABA8-E6C7A352AFFB}"/>
              </a:ext>
            </a:extLst>
          </p:cNvPr>
          <p:cNvSpPr>
            <a:spLocks noGrp="1"/>
          </p:cNvSpPr>
          <p:nvPr>
            <p:ph idx="1"/>
          </p:nvPr>
        </p:nvSpPr>
        <p:spPr/>
        <p:txBody>
          <a:bodyPr/>
          <a:lstStyle/>
          <a:p>
            <a:pPr algn="just"/>
            <a:r>
              <a:rPr lang="it-IT" b="1" dirty="0"/>
              <a:t>A volte </a:t>
            </a:r>
            <a:r>
              <a:rPr lang="it-IT" b="1" dirty="0">
                <a:solidFill>
                  <a:srgbClr val="FFFF00"/>
                </a:solidFill>
              </a:rPr>
              <a:t>la ripetizione di frasi o parole </a:t>
            </a:r>
            <a:r>
              <a:rPr lang="it-IT" b="1" dirty="0"/>
              <a:t>non sono indicative dei suoi bisogni reali ma produzioni coattive che purtroppo determinano risposte dell’adulto spesso contrarie alle reali sue richieste innescando così reazioni di contrarietà che all’adulto risultano incomprensibili. Allora  si scrive se si è capito ciò che vuole invitandolo a scrivere «SI o NO».</a:t>
            </a:r>
          </a:p>
          <a:p>
            <a:pPr algn="just"/>
            <a:r>
              <a:rPr lang="it-IT" b="1" dirty="0">
                <a:solidFill>
                  <a:srgbClr val="FFFF00"/>
                </a:solidFill>
              </a:rPr>
              <a:t>Informarlo</a:t>
            </a:r>
            <a:r>
              <a:rPr lang="it-IT" b="1" dirty="0"/>
              <a:t> su eventi e/o cambiamenti in anticipo.</a:t>
            </a:r>
          </a:p>
          <a:p>
            <a:pPr algn="just"/>
            <a:r>
              <a:rPr lang="it-IT" b="1" dirty="0">
                <a:solidFill>
                  <a:srgbClr val="FFFF00"/>
                </a:solidFill>
              </a:rPr>
              <a:t>Spesso si concentra e apprende </a:t>
            </a:r>
            <a:r>
              <a:rPr lang="it-IT" b="1" dirty="0"/>
              <a:t>di più se cammina e si muove, per cui rispetto allo stare seduto sulla sedia è bene programmare delle pause che gli vanno comunicate quando avverranno ma sono comunque decise dall’adulto.</a:t>
            </a:r>
          </a:p>
        </p:txBody>
      </p:sp>
    </p:spTree>
    <p:extLst>
      <p:ext uri="{BB962C8B-B14F-4D97-AF65-F5344CB8AC3E}">
        <p14:creationId xmlns:p14="http://schemas.microsoft.com/office/powerpoint/2010/main" xmlns="" val="3949787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C07C8A9-7AF9-44E2-8C50-BF594FBB7FB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6203B2B2-2E9A-4872-951F-898D1A2020A1}"/>
              </a:ext>
            </a:extLst>
          </p:cNvPr>
          <p:cNvSpPr>
            <a:spLocks noGrp="1"/>
          </p:cNvSpPr>
          <p:nvPr>
            <p:ph idx="1"/>
          </p:nvPr>
        </p:nvSpPr>
        <p:spPr/>
        <p:txBody>
          <a:bodyPr/>
          <a:lstStyle/>
          <a:p>
            <a:pPr algn="just"/>
            <a:r>
              <a:rPr lang="it-IT" b="1" dirty="0">
                <a:solidFill>
                  <a:srgbClr val="FFFF00"/>
                </a:solidFill>
              </a:rPr>
              <a:t>A pranzo</a:t>
            </a:r>
            <a:r>
              <a:rPr lang="it-IT" b="1" dirty="0"/>
              <a:t>: i rumori interferiscono con la coordinazione delle sue azioni, soprattutto sulle abilità oculo-manuali per cui è importante fargli guardare la mano, dare pressioni sulla mano che impugna la posata per indurgli una maggiore percezione dell’oggetto e dello scopo dell’azione.</a:t>
            </a:r>
          </a:p>
          <a:p>
            <a:pPr algn="just"/>
            <a:r>
              <a:rPr lang="it-IT" b="1" dirty="0"/>
              <a:t>Le </a:t>
            </a:r>
            <a:r>
              <a:rPr lang="it-IT" b="1" dirty="0">
                <a:solidFill>
                  <a:srgbClr val="FFFF00"/>
                </a:solidFill>
              </a:rPr>
              <a:t>gratificazioni</a:t>
            </a:r>
            <a:r>
              <a:rPr lang="it-IT" b="1" dirty="0"/>
              <a:t> devono essere puntuali ma pacate, poco ridondanti perché possono evocare emozioni intense.</a:t>
            </a:r>
          </a:p>
          <a:p>
            <a:pPr algn="just"/>
            <a:r>
              <a:rPr lang="it-IT" b="1" dirty="0">
                <a:solidFill>
                  <a:srgbClr val="FFFF00"/>
                </a:solidFill>
              </a:rPr>
              <a:t>Non programmare una partecipazione standard </a:t>
            </a:r>
            <a:r>
              <a:rPr lang="it-IT" b="1" dirty="0"/>
              <a:t>alle attività della classe, è necessario partire dalla conoscenza delle abilità del bambino altrimenti si frustra e diventa insofferente risultandone comportamenti aggressivi e/o autolesionistici.</a:t>
            </a:r>
          </a:p>
        </p:txBody>
      </p:sp>
    </p:spTree>
    <p:extLst>
      <p:ext uri="{BB962C8B-B14F-4D97-AF65-F5344CB8AC3E}">
        <p14:creationId xmlns:p14="http://schemas.microsoft.com/office/powerpoint/2010/main" xmlns="" val="132835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414652C-72CD-4DA0-BB8E-FF41908BC253}"/>
              </a:ext>
            </a:extLst>
          </p:cNvPr>
          <p:cNvSpPr>
            <a:spLocks noGrp="1"/>
          </p:cNvSpPr>
          <p:nvPr>
            <p:ph type="title"/>
          </p:nvPr>
        </p:nvSpPr>
        <p:spPr/>
        <p:txBody>
          <a:bodyPr/>
          <a:lstStyle/>
          <a:p>
            <a:pPr algn="ctr"/>
            <a:r>
              <a:rPr lang="it-IT" b="1" dirty="0">
                <a:solidFill>
                  <a:srgbClr val="FFFF00"/>
                </a:solidFill>
              </a:rPr>
              <a:t>EPIDEMIOLOGIA</a:t>
            </a:r>
          </a:p>
        </p:txBody>
      </p:sp>
      <p:sp>
        <p:nvSpPr>
          <p:cNvPr id="3" name="Segnaposto contenuto 2">
            <a:extLst>
              <a:ext uri="{FF2B5EF4-FFF2-40B4-BE49-F238E27FC236}">
                <a16:creationId xmlns:a16="http://schemas.microsoft.com/office/drawing/2014/main" xmlns="" id="{7A34B3CB-C166-4E3F-8304-7C0A39FA6EA4}"/>
              </a:ext>
            </a:extLst>
          </p:cNvPr>
          <p:cNvSpPr>
            <a:spLocks noGrp="1"/>
          </p:cNvSpPr>
          <p:nvPr>
            <p:ph idx="1"/>
          </p:nvPr>
        </p:nvSpPr>
        <p:spPr/>
        <p:txBody>
          <a:bodyPr>
            <a:normAutofit/>
          </a:bodyPr>
          <a:lstStyle/>
          <a:p>
            <a:pPr algn="just"/>
            <a:r>
              <a:rPr lang="it-IT" sz="4000" b="1" dirty="0">
                <a:latin typeface="Times New Roman" panose="02020603050405020304" pitchFamily="18" charset="0"/>
                <a:cs typeface="Times New Roman" panose="02020603050405020304" pitchFamily="18" charset="0"/>
              </a:rPr>
              <a:t>Ha una prevalenza di 6/1000</a:t>
            </a:r>
          </a:p>
          <a:p>
            <a:pPr marL="0" indent="0" algn="just">
              <a:buNone/>
            </a:pPr>
            <a:endParaRPr lang="it-IT" sz="4000" b="1" dirty="0">
              <a:latin typeface="Times New Roman" panose="02020603050405020304" pitchFamily="18" charset="0"/>
              <a:cs typeface="Times New Roman" panose="02020603050405020304" pitchFamily="18" charset="0"/>
            </a:endParaRPr>
          </a:p>
          <a:p>
            <a:pPr algn="just"/>
            <a:r>
              <a:rPr lang="it-IT" sz="4000" b="1" dirty="0">
                <a:latin typeface="Times New Roman" panose="02020603050405020304" pitchFamily="18" charset="0"/>
                <a:cs typeface="Times New Roman" panose="02020603050405020304" pitchFamily="18" charset="0"/>
              </a:rPr>
              <a:t>Il rapporto M/F è pari a 4:1</a:t>
            </a:r>
          </a:p>
        </p:txBody>
      </p:sp>
    </p:spTree>
    <p:extLst>
      <p:ext uri="{BB962C8B-B14F-4D97-AF65-F5344CB8AC3E}">
        <p14:creationId xmlns:p14="http://schemas.microsoft.com/office/powerpoint/2010/main" xmlns="" val="3382354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D009361-BC25-4EA3-BB29-37BE61E3C784}"/>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IL COMPORTAMENTO COL BAMBINO AUTISTICO</a:t>
            </a:r>
          </a:p>
        </p:txBody>
      </p:sp>
      <p:sp>
        <p:nvSpPr>
          <p:cNvPr id="3" name="Segnaposto contenuto 2">
            <a:extLst>
              <a:ext uri="{FF2B5EF4-FFF2-40B4-BE49-F238E27FC236}">
                <a16:creationId xmlns:a16="http://schemas.microsoft.com/office/drawing/2014/main" xmlns="" id="{3E1DA6E5-3381-45CE-A7C4-B59FF8B45561}"/>
              </a:ext>
            </a:extLst>
          </p:cNvPr>
          <p:cNvSpPr>
            <a:spLocks noGrp="1"/>
          </p:cNvSpPr>
          <p:nvPr>
            <p:ph idx="1"/>
          </p:nvPr>
        </p:nvSpPr>
        <p:spPr/>
        <p:txBody>
          <a:bodyPr>
            <a:noAutofit/>
          </a:bodyPr>
          <a:lstStyle/>
          <a:p>
            <a:pPr marL="0" indent="0" algn="just">
              <a:buNone/>
            </a:pPr>
            <a:r>
              <a:rPr lang="it-IT" sz="3200" b="1" dirty="0"/>
              <a:t>In alcuni momenti è importante distanziarsi fisicamente, psicologicamente e verbalmente dal bambino per lasciare che eventi, comportamenti e/o stimoli ed emozioni abbiano il tempo di decantarsi e ridursi. Sia il bambino che l’insegnante hanno bisogno a volte di recuperare uno spazio personale ed emotivo che riequilibri la relazione.</a:t>
            </a:r>
          </a:p>
        </p:txBody>
      </p:sp>
    </p:spTree>
    <p:extLst>
      <p:ext uri="{BB962C8B-B14F-4D97-AF65-F5344CB8AC3E}">
        <p14:creationId xmlns:p14="http://schemas.microsoft.com/office/powerpoint/2010/main" xmlns="" val="4117971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E028BE5-B56E-4DCC-89DC-9BAE3757E05A}"/>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Spettro Autistico</a:t>
            </a:r>
          </a:p>
        </p:txBody>
      </p:sp>
      <p:sp>
        <p:nvSpPr>
          <p:cNvPr id="3" name="Segnaposto contenuto 2">
            <a:extLst>
              <a:ext uri="{FF2B5EF4-FFF2-40B4-BE49-F238E27FC236}">
                <a16:creationId xmlns:a16="http://schemas.microsoft.com/office/drawing/2014/main" xmlns="" id="{4FF3E9C5-5439-4730-99CB-D1614797B716}"/>
              </a:ext>
            </a:extLst>
          </p:cNvPr>
          <p:cNvSpPr>
            <a:spLocks noGrp="1"/>
          </p:cNvSpPr>
          <p:nvPr>
            <p:ph idx="1"/>
          </p:nvPr>
        </p:nvSpPr>
        <p:spPr/>
        <p:txBody>
          <a:bodyPr>
            <a:normAutofit/>
          </a:bodyPr>
          <a:lstStyle/>
          <a:p>
            <a:pPr marL="0" indent="0" algn="just">
              <a:buNone/>
            </a:pPr>
            <a:r>
              <a:rPr lang="it-IT" sz="2800" b="1" dirty="0"/>
              <a:t>Si parla di spettro autistico perché esiste una diversa intensità sintomatologica del disturbo: forme ad alto e basso funzionamento.</a:t>
            </a:r>
          </a:p>
          <a:p>
            <a:pPr marL="0" indent="0" algn="just">
              <a:buNone/>
            </a:pPr>
            <a:r>
              <a:rPr lang="it-IT" sz="2800" b="1" dirty="0" err="1">
                <a:solidFill>
                  <a:srgbClr val="FFFF00"/>
                </a:solidFill>
              </a:rPr>
              <a:t>Bleuler</a:t>
            </a:r>
            <a:r>
              <a:rPr lang="it-IT" sz="2800" b="1" dirty="0"/>
              <a:t> (1911) ha coniato il termine AUTISMO per caratterizzare i soggetti schizofrenici.</a:t>
            </a:r>
          </a:p>
          <a:p>
            <a:pPr marL="0" indent="0" algn="just">
              <a:buNone/>
            </a:pPr>
            <a:r>
              <a:rPr lang="it-IT" sz="2800" b="1" dirty="0"/>
              <a:t>Successivamente </a:t>
            </a:r>
            <a:r>
              <a:rPr lang="it-IT" sz="2800" b="1" dirty="0" err="1">
                <a:solidFill>
                  <a:srgbClr val="FFFF00"/>
                </a:solidFill>
              </a:rPr>
              <a:t>Kanner</a:t>
            </a:r>
            <a:r>
              <a:rPr lang="it-IT" sz="2800" b="1" dirty="0"/>
              <a:t> (1943) ha considerato la Sindrome Autistica un’entità patologica a se stante, differente dalla schizofrenia e dal Ritardo mentale</a:t>
            </a:r>
          </a:p>
        </p:txBody>
      </p:sp>
    </p:spTree>
    <p:extLst>
      <p:ext uri="{BB962C8B-B14F-4D97-AF65-F5344CB8AC3E}">
        <p14:creationId xmlns:p14="http://schemas.microsoft.com/office/powerpoint/2010/main" xmlns="" val="306907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rgbClr val="FFFF00"/>
                </a:solidFill>
                <a:latin typeface="Times New Roman" panose="02020603050405020304" pitchFamily="18" charset="0"/>
                <a:cs typeface="Times New Roman" panose="02020603050405020304" pitchFamily="18" charset="0"/>
              </a:rPr>
              <a:t>LE SINDROMI DELLO SPETTRO AUTISTICO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sz="3200" b="1" dirty="0" smtClean="0"/>
              <a:t>IL </a:t>
            </a:r>
            <a:r>
              <a:rPr lang="it-IT" sz="3200" b="1" dirty="0" smtClean="0">
                <a:latin typeface="Times New Roman" panose="02020603050405020304" pitchFamily="18" charset="0"/>
                <a:cs typeface="Times New Roman" panose="02020603050405020304" pitchFamily="18" charset="0"/>
              </a:rPr>
              <a:t>DISTURBO AUTISTICO (KANNER)</a:t>
            </a:r>
          </a:p>
          <a:p>
            <a:pPr marL="0" indent="0" algn="just">
              <a:buNone/>
            </a:pPr>
            <a:endParaRPr lang="it-IT" sz="3200" b="1" dirty="0" smtClean="0">
              <a:latin typeface="Times New Roman" panose="02020603050405020304" pitchFamily="18" charset="0"/>
              <a:cs typeface="Times New Roman" panose="02020603050405020304" pitchFamily="18" charset="0"/>
            </a:endParaRPr>
          </a:p>
          <a:p>
            <a:pPr algn="just"/>
            <a:r>
              <a:rPr lang="it-IT" sz="3200" b="1" dirty="0" smtClean="0">
                <a:latin typeface="Times New Roman" panose="02020603050405020304" pitchFamily="18" charset="0"/>
                <a:cs typeface="Times New Roman" panose="02020603050405020304" pitchFamily="18" charset="0"/>
              </a:rPr>
              <a:t>LA SINDROME </a:t>
            </a:r>
            <a:r>
              <a:rPr lang="it-IT" sz="3200" b="1" dirty="0" err="1" smtClean="0">
                <a:latin typeface="Times New Roman" panose="02020603050405020304" pitchFamily="18" charset="0"/>
                <a:cs typeface="Times New Roman" panose="02020603050405020304" pitchFamily="18" charset="0"/>
              </a:rPr>
              <a:t>DI</a:t>
            </a:r>
            <a:r>
              <a:rPr lang="it-IT" sz="3200" b="1" dirty="0" smtClean="0">
                <a:latin typeface="Times New Roman" panose="02020603050405020304" pitchFamily="18" charset="0"/>
                <a:cs typeface="Times New Roman" panose="02020603050405020304" pitchFamily="18" charset="0"/>
              </a:rPr>
              <a:t> ASPERGER</a:t>
            </a:r>
          </a:p>
          <a:p>
            <a:pPr marL="0" indent="0" algn="just">
              <a:buNone/>
            </a:pPr>
            <a:endParaRPr lang="it-IT" sz="3200" b="1" dirty="0" smtClean="0">
              <a:latin typeface="Times New Roman" panose="02020603050405020304" pitchFamily="18" charset="0"/>
              <a:cs typeface="Times New Roman" panose="02020603050405020304" pitchFamily="18" charset="0"/>
            </a:endParaRPr>
          </a:p>
          <a:p>
            <a:pPr algn="just"/>
            <a:r>
              <a:rPr lang="it-IT" sz="3200" b="1" dirty="0" smtClean="0">
                <a:latin typeface="Times New Roman" panose="02020603050405020304" pitchFamily="18" charset="0"/>
                <a:cs typeface="Times New Roman" panose="02020603050405020304" pitchFamily="18" charset="0"/>
              </a:rPr>
              <a:t>IL DISTURBO DISINTEGRATIVO DELLA FANCIULLEZZA</a:t>
            </a:r>
          </a:p>
          <a:p>
            <a:pPr marL="0" indent="0" algn="just">
              <a:buNone/>
            </a:pPr>
            <a:endParaRPr lang="it-IT" sz="3200" b="1" dirty="0" smtClean="0">
              <a:latin typeface="Times New Roman" panose="02020603050405020304" pitchFamily="18" charset="0"/>
              <a:cs typeface="Times New Roman" panose="02020603050405020304" pitchFamily="18" charset="0"/>
            </a:endParaRPr>
          </a:p>
          <a:p>
            <a:pPr algn="just"/>
            <a:r>
              <a:rPr lang="it-IT" sz="3200" b="1" dirty="0" smtClean="0">
                <a:latin typeface="Times New Roman" panose="02020603050405020304" pitchFamily="18" charset="0"/>
                <a:cs typeface="Times New Roman" panose="02020603050405020304" pitchFamily="18" charset="0"/>
              </a:rPr>
              <a:t>LA SINDROME </a:t>
            </a:r>
            <a:r>
              <a:rPr lang="it-IT" sz="3200" b="1" dirty="0" err="1" smtClean="0">
                <a:latin typeface="Times New Roman" panose="02020603050405020304" pitchFamily="18" charset="0"/>
                <a:cs typeface="Times New Roman" panose="02020603050405020304" pitchFamily="18" charset="0"/>
              </a:rPr>
              <a:t>DI</a:t>
            </a:r>
            <a:r>
              <a:rPr lang="it-IT" sz="3200" b="1" dirty="0" smtClean="0">
                <a:latin typeface="Times New Roman" panose="02020603050405020304" pitchFamily="18" charset="0"/>
                <a:cs typeface="Times New Roman" panose="02020603050405020304" pitchFamily="18" charset="0"/>
              </a:rPr>
              <a:t> RETT</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rgbClr val="FFFF00"/>
                </a:solidFill>
                <a:latin typeface="Times New Roman" pitchFamily="18" charset="0"/>
                <a:cs typeface="Times New Roman" pitchFamily="18" charset="0"/>
              </a:rPr>
              <a:t>AUTISMO A BASSO FUNZIONAMENTO: S. KANNER</a:t>
            </a:r>
            <a:endParaRPr lang="it-IT" b="1" dirty="0">
              <a:solidFill>
                <a:srgbClr val="FFFF00"/>
              </a:solidFill>
            </a:endParaRPr>
          </a:p>
        </p:txBody>
      </p:sp>
      <p:sp>
        <p:nvSpPr>
          <p:cNvPr id="3" name="Segnaposto contenuto 2"/>
          <p:cNvSpPr>
            <a:spLocks noGrp="1"/>
          </p:cNvSpPr>
          <p:nvPr>
            <p:ph idx="1"/>
          </p:nvPr>
        </p:nvSpPr>
        <p:spPr/>
        <p:txBody>
          <a:bodyPr>
            <a:noAutofit/>
          </a:bodyPr>
          <a:lstStyle/>
          <a:p>
            <a:r>
              <a:rPr lang="it-IT" sz="2400" b="1" dirty="0">
                <a:solidFill>
                  <a:srgbClr val="FFFF00"/>
                </a:solidFill>
                <a:latin typeface="Times New Roman" pitchFamily="18" charset="0"/>
                <a:cs typeface="Times New Roman" pitchFamily="18" charset="0"/>
              </a:rPr>
              <a:t>0-6 MESI</a:t>
            </a:r>
            <a:r>
              <a:rPr lang="it-IT" sz="2400" b="1" dirty="0">
                <a:latin typeface="Times New Roman" pitchFamily="18" charset="0"/>
                <a:cs typeface="Times New Roman" pitchFamily="18" charset="0"/>
              </a:rPr>
              <a:t>: NON PIANGE MAI, PASSA INOSSERVATO, NON ATTIRA L’ATTENZIONE, EVITAMENTO DELLO SGUARDO, DISTURBI ALIMENTAZIONE, ASSENZA DEL SORRISO DEL 3° MESE</a:t>
            </a:r>
          </a:p>
          <a:p>
            <a:r>
              <a:rPr lang="it-IT" sz="2400" b="1" dirty="0">
                <a:solidFill>
                  <a:srgbClr val="FFFF00"/>
                </a:solidFill>
                <a:latin typeface="Times New Roman" pitchFamily="18" charset="0"/>
                <a:cs typeface="Times New Roman" pitchFamily="18" charset="0"/>
              </a:rPr>
              <a:t>6-12 MESI</a:t>
            </a:r>
            <a:r>
              <a:rPr lang="it-IT" sz="2400" b="1" dirty="0">
                <a:latin typeface="Times New Roman" pitchFamily="18" charset="0"/>
                <a:cs typeface="Times New Roman" pitchFamily="18" charset="0"/>
              </a:rPr>
              <a:t>: ASSENZA DELL’ANGOSCIA DELL’8° MESE, IPOTONICO, RIFUTA IL CONTATTO, NON GIOCA, APPARE SERIO, EVITA LO SGUARDO</a:t>
            </a:r>
          </a:p>
          <a:p>
            <a:r>
              <a:rPr lang="it-IT" sz="2400" b="1" dirty="0">
                <a:solidFill>
                  <a:srgbClr val="FFFF00"/>
                </a:solidFill>
                <a:latin typeface="Times New Roman" pitchFamily="18" charset="0"/>
                <a:cs typeface="Times New Roman" pitchFamily="18" charset="0"/>
              </a:rPr>
              <a:t>12-24 MESI</a:t>
            </a:r>
            <a:r>
              <a:rPr lang="it-IT" sz="2400" b="1" dirty="0">
                <a:latin typeface="Times New Roman" pitchFamily="18" charset="0"/>
                <a:cs typeface="Times New Roman" pitchFamily="18" charset="0"/>
              </a:rPr>
              <a:t>: ASSENZA DEL LINGUAGGIO, RIFIUTO DEL CONTATTO, INTERESSE PER OGGETTI INSOLITI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94753D2-F9FD-449A-AD96-69D7F686CF0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SPETTRO </a:t>
            </a:r>
            <a:r>
              <a:rPr lang="it-IT" b="1" dirty="0" smtClean="0">
                <a:solidFill>
                  <a:srgbClr val="FFFF00"/>
                </a:solidFill>
                <a:latin typeface="Times New Roman" panose="02020603050405020304" pitchFamily="18" charset="0"/>
                <a:cs typeface="Times New Roman" panose="02020603050405020304" pitchFamily="18" charset="0"/>
              </a:rPr>
              <a:t>AUTISTICO- KANNER: </a:t>
            </a:r>
            <a:r>
              <a:rPr lang="it-IT" b="1" dirty="0">
                <a:solidFill>
                  <a:srgbClr val="FFFF00"/>
                </a:solidFill>
                <a:latin typeface="Times New Roman" panose="02020603050405020304" pitchFamily="18" charset="0"/>
                <a:cs typeface="Times New Roman" panose="02020603050405020304" pitchFamily="18" charset="0"/>
              </a:rPr>
              <a:t>ALTRI SINTOMI CORRELATI</a:t>
            </a:r>
          </a:p>
        </p:txBody>
      </p:sp>
      <p:sp>
        <p:nvSpPr>
          <p:cNvPr id="3" name="Segnaposto contenuto 2">
            <a:extLst>
              <a:ext uri="{FF2B5EF4-FFF2-40B4-BE49-F238E27FC236}">
                <a16:creationId xmlns:a16="http://schemas.microsoft.com/office/drawing/2014/main" xmlns="" id="{C2FF5E3C-A20B-4400-97C9-8947AC309BC7}"/>
              </a:ext>
            </a:extLst>
          </p:cNvPr>
          <p:cNvSpPr>
            <a:spLocks noGrp="1"/>
          </p:cNvSpPr>
          <p:nvPr>
            <p:ph idx="1"/>
          </p:nvPr>
        </p:nvSpPr>
        <p:spPr/>
        <p:txBody>
          <a:bodyPr>
            <a:noAutofit/>
          </a:bodyPr>
          <a:lstStyle/>
          <a:p>
            <a:r>
              <a:rPr lang="it-IT" sz="2400" b="1" dirty="0"/>
              <a:t>Ricerca di immutabilità</a:t>
            </a:r>
          </a:p>
          <a:p>
            <a:r>
              <a:rPr lang="it-IT" sz="2400" b="1" dirty="0"/>
              <a:t>Rituali ossessivo-compulsivi</a:t>
            </a:r>
          </a:p>
          <a:p>
            <a:r>
              <a:rPr lang="it-IT" sz="2400" b="1" dirty="0"/>
              <a:t>Ritardo mentale (70% con Q.I. inferiore alla norma)</a:t>
            </a:r>
          </a:p>
          <a:p>
            <a:r>
              <a:rPr lang="it-IT" sz="2400" b="1" dirty="0"/>
              <a:t>Autolesionismo</a:t>
            </a:r>
          </a:p>
          <a:p>
            <a:r>
              <a:rPr lang="it-IT" sz="2400" b="1" dirty="0"/>
              <a:t>Sguardo obliquo</a:t>
            </a:r>
          </a:p>
          <a:p>
            <a:r>
              <a:rPr lang="it-IT" sz="2400" b="1" dirty="0"/>
              <a:t>Anomalie percettive: </a:t>
            </a:r>
            <a:r>
              <a:rPr lang="it-IT" sz="2400" b="1" dirty="0" err="1"/>
              <a:t>ipo</a:t>
            </a:r>
            <a:r>
              <a:rPr lang="it-IT" sz="2400" b="1" dirty="0"/>
              <a:t>-ipersensibilità</a:t>
            </a:r>
          </a:p>
          <a:p>
            <a:r>
              <a:rPr lang="it-IT" sz="2400" b="1" dirty="0"/>
              <a:t>Ecolalie</a:t>
            </a:r>
          </a:p>
          <a:p>
            <a:r>
              <a:rPr lang="it-IT" sz="2400" b="1" dirty="0"/>
              <a:t>Disarmonie motorie</a:t>
            </a:r>
          </a:p>
          <a:p>
            <a:r>
              <a:rPr lang="it-IT" sz="2400" b="1" dirty="0"/>
              <a:t>Iperattività-passività</a:t>
            </a:r>
          </a:p>
        </p:txBody>
      </p:sp>
    </p:spTree>
    <p:extLst>
      <p:ext uri="{BB962C8B-B14F-4D97-AF65-F5344CB8AC3E}">
        <p14:creationId xmlns:p14="http://schemas.microsoft.com/office/powerpoint/2010/main" xmlns="" val="364020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D15A0FF-4931-41AD-865A-18B8B9FAE64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RITARDO MENTALE ASSOCIATO</a:t>
            </a:r>
          </a:p>
        </p:txBody>
      </p:sp>
      <p:sp>
        <p:nvSpPr>
          <p:cNvPr id="3" name="Segnaposto contenuto 2">
            <a:extLst>
              <a:ext uri="{FF2B5EF4-FFF2-40B4-BE49-F238E27FC236}">
                <a16:creationId xmlns:a16="http://schemas.microsoft.com/office/drawing/2014/main" xmlns="" id="{A7C1D934-9951-4879-A47C-1553B16D525E}"/>
              </a:ext>
            </a:extLst>
          </p:cNvPr>
          <p:cNvSpPr>
            <a:spLocks noGrp="1"/>
          </p:cNvSpPr>
          <p:nvPr>
            <p:ph idx="1"/>
          </p:nvPr>
        </p:nvSpPr>
        <p:spPr/>
        <p:txBody>
          <a:bodyPr>
            <a:normAutofit/>
          </a:bodyPr>
          <a:lstStyle/>
          <a:p>
            <a:r>
              <a:rPr lang="it-IT" sz="2400" b="1" dirty="0"/>
              <a:t>IL 70% ha Q.I. inferiore alla norma  e il 50% sotto a 50.</a:t>
            </a:r>
          </a:p>
          <a:p>
            <a:pPr marL="0" indent="0">
              <a:buNone/>
            </a:pPr>
            <a:endParaRPr lang="it-IT" sz="2400" b="1" dirty="0"/>
          </a:p>
          <a:p>
            <a:r>
              <a:rPr lang="it-IT" sz="2400" b="1" dirty="0"/>
              <a:t>Alcuni hanno capacità mnemoniche eccezionali, sono chiamati </a:t>
            </a:r>
            <a:r>
              <a:rPr lang="it-IT" sz="2400" b="1" dirty="0">
                <a:solidFill>
                  <a:srgbClr val="FFFF00"/>
                </a:solidFill>
              </a:rPr>
              <a:t>SAVANT</a:t>
            </a:r>
            <a:r>
              <a:rPr lang="it-IT" sz="2400" b="1" dirty="0"/>
              <a:t>: possono fare calcoli matematici complessi o imparare a memoria libri interi. Vivono però di dettagli e non riescono ad astrarre l’universale.</a:t>
            </a:r>
          </a:p>
          <a:p>
            <a:pPr marL="0" indent="0">
              <a:buNone/>
            </a:pPr>
            <a:endParaRPr lang="it-IT" sz="2400" b="1" dirty="0"/>
          </a:p>
          <a:p>
            <a:r>
              <a:rPr lang="it-IT" sz="2400" b="1" dirty="0"/>
              <a:t>Difficoltà nel gioco sociale</a:t>
            </a:r>
          </a:p>
        </p:txBody>
      </p:sp>
    </p:spTree>
    <p:extLst>
      <p:ext uri="{BB962C8B-B14F-4D97-AF65-F5344CB8AC3E}">
        <p14:creationId xmlns:p14="http://schemas.microsoft.com/office/powerpoint/2010/main" xmlns="" val="3511506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4E8BD83-A034-4360-BD47-EF97D9C88154}"/>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CAUSE</a:t>
            </a:r>
          </a:p>
        </p:txBody>
      </p:sp>
      <p:sp>
        <p:nvSpPr>
          <p:cNvPr id="3" name="Segnaposto contenuto 2">
            <a:extLst>
              <a:ext uri="{FF2B5EF4-FFF2-40B4-BE49-F238E27FC236}">
                <a16:creationId xmlns:a16="http://schemas.microsoft.com/office/drawing/2014/main" xmlns="" id="{724367A3-58A1-4DDF-90EC-A034844197CD}"/>
              </a:ext>
            </a:extLst>
          </p:cNvPr>
          <p:cNvSpPr>
            <a:spLocks noGrp="1"/>
          </p:cNvSpPr>
          <p:nvPr>
            <p:ph idx="1"/>
          </p:nvPr>
        </p:nvSpPr>
        <p:spPr/>
        <p:txBody>
          <a:bodyPr>
            <a:normAutofit/>
          </a:bodyPr>
          <a:lstStyle/>
          <a:p>
            <a:pPr algn="just"/>
            <a:r>
              <a:rPr lang="it-IT" sz="2800" b="1" dirty="0">
                <a:solidFill>
                  <a:srgbClr val="FFFF00"/>
                </a:solidFill>
                <a:latin typeface="Times New Roman" panose="02020603050405020304" pitchFamily="18" charset="0"/>
                <a:cs typeface="Times New Roman" panose="02020603050405020304" pitchFamily="18" charset="0"/>
              </a:rPr>
              <a:t>IPOTESI NEUROBIOLOGICA</a:t>
            </a:r>
            <a:r>
              <a:rPr lang="it-IT" sz="2800" b="1" dirty="0">
                <a:latin typeface="Times New Roman" panose="02020603050405020304" pitchFamily="18" charset="0"/>
                <a:cs typeface="Times New Roman" panose="02020603050405020304" pitchFamily="18" charset="0"/>
              </a:rPr>
              <a:t>: vi sarebbe una base genetica che determinerebbe un’alterazione congenita delle reti neurali.</a:t>
            </a:r>
          </a:p>
          <a:p>
            <a:pPr algn="just"/>
            <a:r>
              <a:rPr lang="it-IT" sz="2800" b="1" dirty="0">
                <a:solidFill>
                  <a:srgbClr val="FFFF00"/>
                </a:solidFill>
                <a:latin typeface="Times New Roman" panose="02020603050405020304" pitchFamily="18" charset="0"/>
                <a:cs typeface="Times New Roman" panose="02020603050405020304" pitchFamily="18" charset="0"/>
              </a:rPr>
              <a:t>IPOTESI PSICODINAMICA</a:t>
            </a:r>
            <a:r>
              <a:rPr lang="it-IT" sz="2800" b="1" dirty="0">
                <a:latin typeface="Times New Roman" panose="02020603050405020304" pitchFamily="18" charset="0"/>
                <a:cs typeface="Times New Roman" panose="02020603050405020304" pitchFamily="18" charset="0"/>
              </a:rPr>
              <a:t>: per una vulnerabilità del bambino o per una scarsa capacità relazionale della madre: il piccolo non è in grado di sviluppare una sana separazione/individuazione dal </a:t>
            </a:r>
            <a:r>
              <a:rPr lang="it-IT" sz="2800" b="1" dirty="0" err="1">
                <a:latin typeface="Times New Roman" panose="02020603050405020304" pitchFamily="18" charset="0"/>
                <a:cs typeface="Times New Roman" panose="02020603050405020304" pitchFamily="18" charset="0"/>
              </a:rPr>
              <a:t>caregiver</a:t>
            </a:r>
            <a:r>
              <a:rPr lang="it-IT" sz="2800" b="1" dirty="0">
                <a:latin typeface="Times New Roman" panose="02020603050405020304" pitchFamily="18" charset="0"/>
                <a:cs typeface="Times New Roman" panose="02020603050405020304" pitchFamily="18" charset="0"/>
              </a:rPr>
              <a:t> (M. Mahler). In questa prospettiva l’autismo corrisponde a una Psicosi Infantile: la </a:t>
            </a:r>
            <a:r>
              <a:rPr lang="it-IT" sz="2800" b="1" dirty="0">
                <a:solidFill>
                  <a:srgbClr val="FFFF00"/>
                </a:solidFill>
                <a:latin typeface="Times New Roman" panose="02020603050405020304" pitchFamily="18" charset="0"/>
                <a:cs typeface="Times New Roman" panose="02020603050405020304" pitchFamily="18" charset="0"/>
              </a:rPr>
              <a:t>Psicosi Autistica</a:t>
            </a:r>
            <a:r>
              <a:rPr lang="it-IT" sz="2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9317148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303</TotalTime>
  <Words>1779</Words>
  <Application>Microsoft Office PowerPoint</Application>
  <PresentationFormat>Personalizzato</PresentationFormat>
  <Paragraphs>115</Paragraphs>
  <Slides>30</Slides>
  <Notes>0</Notes>
  <HiddenSlides>0</HiddenSlides>
  <MMClips>0</MMClips>
  <ScaleCrop>false</ScaleCrop>
  <HeadingPairs>
    <vt:vector size="4" baseType="variant">
      <vt:variant>
        <vt:lpstr>Tema</vt:lpstr>
      </vt:variant>
      <vt:variant>
        <vt:i4>1</vt:i4>
      </vt:variant>
      <vt:variant>
        <vt:lpstr>Titoli diapositive</vt:lpstr>
      </vt:variant>
      <vt:variant>
        <vt:i4>30</vt:i4>
      </vt:variant>
    </vt:vector>
  </HeadingPairs>
  <TitlesOfParts>
    <vt:vector size="31" baseType="lpstr">
      <vt:lpstr>Ione</vt:lpstr>
      <vt:lpstr>Disturbi dello spettro autistico</vt:lpstr>
      <vt:lpstr>DISTURBI SPETTRO AUTISTICO (Disturbi pervasivi dello sviluppo)</vt:lpstr>
      <vt:lpstr>EPIDEMIOLOGIA</vt:lpstr>
      <vt:lpstr>Spettro Autistico</vt:lpstr>
      <vt:lpstr>LE SINDROMI DELLO SPETTRO AUTISTICO</vt:lpstr>
      <vt:lpstr>AUTISMO A BASSO FUNZIONAMENTO: S. KANNER</vt:lpstr>
      <vt:lpstr>SPETTRO AUTISTICO- KANNER: ALTRI SINTOMI CORRELATI</vt:lpstr>
      <vt:lpstr>RITARDO MENTALE ASSOCIATO</vt:lpstr>
      <vt:lpstr>CAUSE</vt:lpstr>
      <vt:lpstr>CAUSE</vt:lpstr>
      <vt:lpstr>Autismo ad alto funzionamento SINDROME DI ASPERGER</vt:lpstr>
      <vt:lpstr>SINDROME DI ASPERGER</vt:lpstr>
      <vt:lpstr>DISTURBO DISINTEGRATIVO DELLA FANCIULLEZZA</vt:lpstr>
      <vt:lpstr>DISTURBO DISINTEGRATIVO DELLA FANCIULLEZZA</vt:lpstr>
      <vt:lpstr>SINDROME DI RETT</vt:lpstr>
      <vt:lpstr>SINDROME DI RETT</vt:lpstr>
      <vt:lpstr>DIAGNOSI E INTERVENTO PRECOCE NELL’AUTISMO</vt:lpstr>
      <vt:lpstr>DIAGNOSI</vt:lpstr>
      <vt:lpstr>DIAGNOSI</vt:lpstr>
      <vt:lpstr>DIAGNOSI</vt:lpstr>
      <vt:lpstr>DIAGNOSI E INTERVENTO PRECOCE</vt:lpstr>
      <vt:lpstr>SEGNI PRODROMICI</vt:lpstr>
      <vt:lpstr>SEGNI PRODROMICI</vt:lpstr>
      <vt:lpstr>EVOLUZIONE DEL DIST. AUTISTICO</vt:lpstr>
      <vt:lpstr>IL COMPORTAMENTO COL BAMBINO AUTISTICO</vt:lpstr>
      <vt:lpstr>IL COMPORTAMENTO COL BAMBINO AUTISTICO</vt:lpstr>
      <vt:lpstr>IL COMPORTAMENTO COL BAMBINO AUTISTICO</vt:lpstr>
      <vt:lpstr>IL COMPORTAMENTO COL BAMBINO AUTISTICO</vt:lpstr>
      <vt:lpstr>IL COMPORTAMENTO COL BAMBINO AUTISTICO</vt:lpstr>
      <vt:lpstr>IL COMPORTAMENTO COL BAMBINO AUTISTICO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Disturbi dello spettro autistico</dc:title>
  <dc:creator>mario de rosa</dc:creator>
  <cp:lastModifiedBy>mario.derosa</cp:lastModifiedBy>
  <cp:revision>74</cp:revision>
  <dcterms:created xsi:type="dcterms:W3CDTF">2017-09-28T18:07:13Z</dcterms:created>
  <dcterms:modified xsi:type="dcterms:W3CDTF">2022-10-04T08:49:00Z</dcterms:modified>
</cp:coreProperties>
</file>