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81" r:id="rId4"/>
    <p:sldId id="277" r:id="rId5"/>
    <p:sldId id="278" r:id="rId6"/>
    <p:sldId id="280" r:id="rId7"/>
    <p:sldId id="279" r:id="rId8"/>
    <p:sldId id="267" r:id="rId9"/>
    <p:sldId id="273" r:id="rId10"/>
    <p:sldId id="275" r:id="rId11"/>
    <p:sldId id="274" r:id="rId12"/>
    <p:sldId id="257" r:id="rId13"/>
    <p:sldId id="269" r:id="rId14"/>
    <p:sldId id="270" r:id="rId15"/>
    <p:sldId id="265" r:id="rId16"/>
    <p:sldId id="276" r:id="rId17"/>
    <p:sldId id="271" r:id="rId18"/>
    <p:sldId id="258" r:id="rId19"/>
    <p:sldId id="264" r:id="rId20"/>
    <p:sldId id="259" r:id="rId21"/>
    <p:sldId id="26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A97C036-B69B-40AB-8FAB-A5855F249A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5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DISTURBO OSSESSIVO-COMPULSIVO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BEB51BFC-3989-4DC3-B297-13EA4D1115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MARIO G.L. DE ROSA</a:t>
            </a:r>
          </a:p>
        </p:txBody>
      </p:sp>
    </p:spTree>
    <p:extLst>
      <p:ext uri="{BB962C8B-B14F-4D97-AF65-F5344CB8AC3E}">
        <p14:creationId xmlns="" xmlns:p14="http://schemas.microsoft.com/office/powerpoint/2010/main" val="1831791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IL SINTOMO: COME SI CREA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Il Rituale dell’ossessivo è simile al rituale del primitivo che cercava di esorcizzare la paura di smarrirsi e di perdersi davanti a un mondo che non capiva e viveva quindi come minaccia. (</a:t>
            </a:r>
            <a:r>
              <a:rPr lang="it-IT" sz="3600" b="1" dirty="0" err="1" smtClean="0">
                <a:latin typeface="Times New Roman" pitchFamily="18" charset="0"/>
                <a:cs typeface="Times New Roman" pitchFamily="18" charset="0"/>
              </a:rPr>
              <a:t>Thauma</a:t>
            </a:r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it-IT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COME SI CREA IL SINTOMO </a:t>
            </a:r>
            <a:endParaRPr lang="it-IT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it-IT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OSSESSIONI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POSSONO ESSERE: IDEE </a:t>
            </a:r>
            <a:r>
              <a:rPr lang="it-IT" sz="32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CONTAMINAZIONE, DUBBI PATOLOGICI, PREOCCUPAZIONI SOMATICHE, SIMMETRIA, IDEE </a:t>
            </a:r>
            <a:r>
              <a:rPr lang="it-IT" sz="32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AGGREDIRE, IMMAGINI SESSUALI, IMPULSI RELIGIOSI-SACRILEGHI.</a:t>
            </a:r>
          </a:p>
          <a:p>
            <a:pPr algn="just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it-IT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RITUALI COMPULSIVI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RIGUARDANO: VERIFICARE, TOCCARE, CONTARE, PULIRE, LAVARE, RIPETERE, RITUALI MENTALI (recitare mentalmente frasi anche all’inverso etc.)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894D072-9C5A-4C54-B41E-594C3A071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A6D70697-FE8A-4869-B7B2-CA43B3D76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OBSIDERE = ASSEDIARE</a:t>
            </a:r>
          </a:p>
          <a:p>
            <a:r>
              <a:rPr lang="it-IT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FREUD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le coppie dialettiche della Fase Anale: espulsione/ritenzione; attività/passività, sottomissione/opposizione</a:t>
            </a:r>
          </a:p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COSCIENZA DELLA PERSONA IRROMPONO IMMAGINI, FRASI, PAROLE </a:t>
            </a:r>
            <a:r>
              <a:rPr lang="it-IT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INTRUSIVE E OSSESSIVE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 LA SUA VOLONTA’ CHE GLI PROVOCANO ANGOSCIA, DUBBI, SENSO D’IMPOTENZA.</a:t>
            </a:r>
          </a:p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RISPETTO A QUESTE ESPRESSIONI OSSESSIVE SVILUPPA </a:t>
            </a:r>
            <a:r>
              <a:rPr lang="it-IT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RITUALI COMPULSIVI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ANNULLARE LA LORO PRESENZA, IN GENERE CON SCARSI RISULTATI</a:t>
            </a:r>
          </a:p>
        </p:txBody>
      </p:sp>
    </p:spTree>
    <p:extLst>
      <p:ext uri="{BB962C8B-B14F-4D97-AF65-F5344CB8AC3E}">
        <p14:creationId xmlns="" xmlns:p14="http://schemas.microsoft.com/office/powerpoint/2010/main" val="1573325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7A785CB-0D36-4945-9532-FDDB86EBD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E49B46E9-0DF7-4FCB-B6C4-EC278445A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it-IT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Rituali Compulsivi o Coazioni </a:t>
            </a:r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sono specifici atti e comportamenti con cui l’ossessivo cerca di controllare il Desiderio che vuole emergere. In pratica entra in gioco il meccanismo di difesa dell’</a:t>
            </a:r>
            <a:r>
              <a:rPr lang="it-IT" sz="36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annullamento</a:t>
            </a:r>
            <a:r>
              <a:rPr lang="it-IT" sz="36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per cui la coazione, il rituale è come se volesse annullare il desiderio che vuole emergere. </a:t>
            </a:r>
            <a:endParaRPr lang="it-IT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870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4CA4D2E-1AC6-468E-9F37-F5FBEB9C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1034556-AFDA-4729-BA71-86CF5B5B4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3500" b="1" dirty="0">
                <a:latin typeface="Times New Roman" pitchFamily="18" charset="0"/>
                <a:cs typeface="Times New Roman" pitchFamily="18" charset="0"/>
              </a:rPr>
              <a:t>Un altro meccanismo di difesa è il </a:t>
            </a:r>
            <a:r>
              <a:rPr lang="it-IT" sz="35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camuffamento </a:t>
            </a:r>
            <a:r>
              <a:rPr lang="it-IT" sz="3500" b="1" i="1" dirty="0">
                <a:latin typeface="Times New Roman" pitchFamily="18" charset="0"/>
                <a:cs typeface="Times New Roman" pitchFamily="18" charset="0"/>
              </a:rPr>
              <a:t>del Desiderio per ordine del Super Io controllante</a:t>
            </a:r>
            <a:r>
              <a:rPr lang="it-IT" sz="3500" b="1" dirty="0">
                <a:latin typeface="Times New Roman" pitchFamily="18" charset="0"/>
                <a:cs typeface="Times New Roman" pitchFamily="18" charset="0"/>
              </a:rPr>
              <a:t>, con le false sembianze di idee ossessive. In particolare è all’opera il meccanismo di difesa della </a:t>
            </a:r>
            <a:r>
              <a:rPr lang="it-IT" sz="35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Formazione reattiva </a:t>
            </a:r>
            <a:r>
              <a:rPr lang="it-IT" sz="3500" b="1" dirty="0">
                <a:latin typeface="Times New Roman" pitchFamily="18" charset="0"/>
                <a:cs typeface="Times New Roman" pitchFamily="18" charset="0"/>
              </a:rPr>
              <a:t>per cui la persona ha pensieri che sono il contrario del desiderio subentrante, così cerca di controllare e di dissociarsi dal desiderio reale che ha. Un altro meccanismo di difesa è l’</a:t>
            </a:r>
            <a:r>
              <a:rPr lang="it-IT" sz="3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isolamento dell’affetto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40732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ES.: E’ OSSESSIONATO DALL’IDEA DI ESSERE UN INCAPACE ALLORA SVILUPPA IL RITUALE DI RIPETERE IN CONTINUAZIONE UN COMPITO CERCANDO LA PERFEZIONE</a:t>
            </a:r>
          </a:p>
          <a:p>
            <a:pPr marL="0" indent="0" algn="just">
              <a:buNone/>
            </a:pP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    ES.: GLI IRROMPE L’IDEA </a:t>
            </a:r>
            <a:r>
              <a:rPr lang="it-IT" sz="2800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ESSERE SPORCO, ALLORA HA  IL CONTINUO RITUALE </a:t>
            </a:r>
            <a:r>
              <a:rPr lang="it-IT" sz="2800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LAVARSI: E’ UNA PURIFICAZIONE CONTINUA. Oppure il rituale dell’addormentamento, paura di lasciarsi andare al sonno.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OSSESSIONI PIU’ FREQUENTI NEL BAMBINO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LO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SPORCO…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.RITUALI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PULIZIA</a:t>
            </a:r>
          </a:p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L’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ORDINE…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..RITUALI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RIPOSIZIONAMENTO DEGLI OGGETTI</a:t>
            </a:r>
          </a:p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GRANDI TEMI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ESISTENZIALI……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RUMINAZIONI</a:t>
            </a:r>
            <a:endParaRPr lang="it-IT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FARE DEL MALE A SE’ E AGLI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ALTRI……RITUALI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CONTROLLO COMPORTAMENTALE</a:t>
            </a:r>
          </a:p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SIMMETRIE</a:t>
            </a:r>
            <a:endParaRPr lang="it-IT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74E610-53A8-491F-9D23-623567BB0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D1293F2-6EC0-4586-8FA9-8C1EF9823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INSORGONO PROBLEMATICHE </a:t>
            </a:r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SCOLASTICHE</a:t>
            </a:r>
          </a:p>
          <a:p>
            <a:pPr algn="just"/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RITUALI PRIMA </a:t>
            </a:r>
            <a:r>
              <a:rPr lang="it-IT" sz="36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 ADDORMENTARSI O MANGIARE</a:t>
            </a:r>
            <a:endParaRPr lang="it-IT" sz="3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PRESENTE </a:t>
            </a:r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NEL 3-4% DELLA POPOLAZIONE, RARA L’INSORGENZA PRIMA DEI 6 ANNI</a:t>
            </a:r>
            <a:endParaRPr lang="it-IT" sz="3600" dirty="0">
              <a:latin typeface="Times New Roman" pitchFamily="18" charset="0"/>
              <a:cs typeface="Times New Roman" pitchFamily="18" charset="0"/>
            </a:endParaRPr>
          </a:p>
          <a:p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9477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A86D53F-DEA0-4D4E-A775-B4F4D9EC1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2DAE07E-C63C-4D0D-8BD5-3DEB3B8E9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NUCLEO CENTRALE DEL DISTURBO E’ DI ESSERE IMPURO PER DESIDERI CHE CONTRASTANO CON L’IDEALE DI COME DOVREBBE ESSERE (SUPER IO).</a:t>
            </a:r>
          </a:p>
          <a:p>
            <a:pPr marL="0" indent="0" algn="just">
              <a:buNone/>
            </a:pP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L’INTRUSIONE DELLE OSSESSIONI DERIVANO DA QUESTO STATUS CHE PERVADE IL BAMBINO: ESPRIMONO DESIDERI IMPURI CHE GLI COMUNICANO LA SUA IMPERFEZIONE E IMPURITA’ E LO PERSEGUITANO</a:t>
            </a:r>
          </a:p>
        </p:txBody>
      </p:sp>
    </p:spTree>
    <p:extLst>
      <p:ext uri="{BB962C8B-B14F-4D97-AF65-F5344CB8AC3E}">
        <p14:creationId xmlns="" xmlns:p14="http://schemas.microsoft.com/office/powerpoint/2010/main" val="958491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DESCRIZIONE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IN ETA’ EVOLUTIVA MANIFESTAZIONI OSSESSIVE E RITUALISTICHE SI POSSONO AVERE FISIOLOGICAMENTE IN SITUAZIONI </a:t>
            </a:r>
            <a:r>
              <a:rPr lang="it-IT" sz="2800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STRESS.</a:t>
            </a:r>
          </a:p>
          <a:p>
            <a:pPr algn="just">
              <a:buNone/>
            </a:pPr>
            <a:endParaRPr lang="it-IT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DIVENTANO PROBLEMATICHE QUANDO HANNO UNA PRESENZA COSTANTE CON CONTENUTI INSOLITI INTERFERENDO COL FUNZIONAMENTO GLOBALE DEL BAMBINOANE E SI ASSOCIANO A INTENSI STATI DI ANSIA</a:t>
            </a:r>
          </a:p>
          <a:p>
            <a:pPr marL="0" indent="0" algn="just">
              <a:buNone/>
            </a:pPr>
            <a:endParaRPr lang="it-IT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FASE ANALE E FISSAZIONE </a:t>
            </a:r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/>
            <a:r>
              <a:rPr lang="it-IT" sz="4000" b="1" dirty="0" smtClean="0">
                <a:latin typeface="Times New Roman" pitchFamily="18" charset="0"/>
                <a:cs typeface="Times New Roman" pitchFamily="18" charset="0"/>
              </a:rPr>
              <a:t>LA FASE ANALE SECONDO FREUD SI </a:t>
            </a:r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HA NEL SECONDO ANNO DI VITA, LA ZONA EROGENA E’ QUELLA ANALE, IL TEMA E’ L’AUTONOMIA E IL </a:t>
            </a:r>
            <a:r>
              <a:rPr lang="it-IT" sz="4000" b="1" dirty="0" smtClean="0">
                <a:latin typeface="Times New Roman" pitchFamily="18" charset="0"/>
                <a:cs typeface="Times New Roman" pitchFamily="18" charset="0"/>
              </a:rPr>
              <a:t>CONTROLLO CHE FREUD SPIEGA COL “DARE” O “TRATTENERE” LE ESCREZIONI RISPETTO ALLA REGOLA IMPOSTA DAL CAREGIVER. </a:t>
            </a:r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LA FISSAZIONE DETERMINA OSTINAZIONE E OSSESSIVITA</a:t>
            </a:r>
            <a:r>
              <a:rPr lang="it-IT" sz="4000" b="1" dirty="0" smtClean="0">
                <a:latin typeface="Times New Roman" pitchFamily="18" charset="0"/>
                <a:cs typeface="Times New Roman" pitchFamily="18" charset="0"/>
              </a:rPr>
              <a:t>’ CIOE’ UN IPERCONTROLLO NEL DOVER ESSERE PULITO, ORDINATO, UBBIDIENTE ALLA REGOLA. 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EED7FFC-24D0-4149-B4EF-12F99275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7D83565E-EFCE-4C12-AAAF-34F023EBC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MODELLO GENITORIALE RIGIDO CHE COMUNICA LA PERFEZIONE IDEALISTICA, ANAFFETTIVO, CONTROLLANTE …..SUPER IO SADICO-PUNITIVO. 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TENTATIVO DI AUTONOMIA DEL SOGGETTO…FISSAZIONE ALLA FASE ANALE…..RABBIA INTENSA</a:t>
            </a:r>
          </a:p>
        </p:txBody>
      </p:sp>
    </p:spTree>
    <p:extLst>
      <p:ext uri="{BB962C8B-B14F-4D97-AF65-F5344CB8AC3E}">
        <p14:creationId xmlns="" xmlns:p14="http://schemas.microsoft.com/office/powerpoint/2010/main" val="1775610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COUNSELING GENITORIALE: MENO RIGIDI E AUTORITARI, EVITARE SITUAZIONI STRESSANTI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PSICOTERAPIA COGNITIVO-COMPORTAMENTALE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FARMACI SSRI (SERTRALINA, FLUVOXAMINA) O CLORIMIPRAMINA: SOPRA GLI 8 ANNI</a:t>
            </a:r>
          </a:p>
        </p:txBody>
      </p:sp>
    </p:spTree>
    <p:extLst>
      <p:ext uri="{BB962C8B-B14F-4D97-AF65-F5344CB8AC3E}">
        <p14:creationId xmlns="" xmlns:p14="http://schemas.microsoft.com/office/powerpoint/2010/main" val="2913051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FISSAZIONE ANALE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TUTTAVIA IL DESIDERIO </a:t>
            </a:r>
            <a:r>
              <a:rPr lang="it-IT" sz="32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SPORCARE ED ESSERE DISORDINATO RIMANE COME MODO </a:t>
            </a:r>
            <a:r>
              <a:rPr lang="it-IT" sz="32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SENTIRSI AUTONOMO. PERCIO’ DA UN LATO DESIDERA ESSERE AUTONOMO E AGIRE I DESIDERI INCONSCI, </a:t>
            </a:r>
            <a:r>
              <a:rPr lang="it-IT" sz="3200" b="1" dirty="0" err="1" smtClean="0">
                <a:latin typeface="Times New Roman" pitchFamily="18" charset="0"/>
                <a:cs typeface="Times New Roman" pitchFamily="18" charset="0"/>
              </a:rPr>
              <a:t>D’ALTRO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CANTO DEVE SOTTOSTARE A UN SUPER IO RIGIDO CHE LO VUOLE ORDINATO IN MODO PERFEZIONISTICO E REPRIME IL DESIDERIO </a:t>
            </a:r>
            <a:r>
              <a:rPr lang="it-IT" sz="32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DISORDINE. </a:t>
            </a:r>
            <a:endParaRPr lang="it-IT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t-IT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FISSAZIONE ANALE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NE DERIVA UN COMPORTAMENTO PRECISO, DEDITO ALL’ORDINE, ALLA PERFEZIONE, TUTTAVIA LA PERSONA E’ RIMASTA FISSATA ALLA FASE ANALE PER CUI LA PARTE REPRESSA DEL DESIDERIO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 DISORDINE TENDE SEMPRE AD EMERGERE NELLA COSCIENZA. A QUESTO PUNTO L’IO SULLA SPINTA DELLA CENSURA DEL SUPER IO ATTUA DELLE DIFESE INCONSCE PER CONTRASTARE QUESTO DESIDERIO.  SI MANIFESTA ALLORA IL MECCANISMO DELL’ANNULLAMENTO DEL DESIDERIO INCOMPATIBILE CON LA COSCIENZA. </a:t>
            </a:r>
            <a:endParaRPr lang="it-IT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FISSAZIONE ANALE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OLTRE ALL’ANNULLAMENTO DEL DESIDERIO CHE VIENE REPRESSO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NUOVO NELL’INCONSCIO VENGONO ATTIVATI ALTRI DUE MECCANISMI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DIFESA: LA FORMAZIONE REATTIVA E L’ISOLAMENTO DELL’AFFETTO.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FISSAZIONE ANALE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CON LA FORMAZIONE REATTIVA LA PERSONA ESPRIME COSCIENTEMENTE UN DESIDERIO OPPOSTO RISPETTO A QUELLO INACCETTABILE, MENTRE CON L’ISOLAMENTO DELL’AFFETTO I CONTENUTI DEL DESIDERIO INACCETTABILE VENGONO PRIVATI DELLA COMPONENTE EMOTIVO-AFFETTIVA PER CUI PERDONO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SENSO.</a:t>
            </a:r>
            <a:endParaRPr lang="it-IT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FISSAZIONE ANALE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IL DESIDERIO INCOMPATIBILE CHE NON PUO’ MANIFESTARSI VIENE “</a:t>
            </a:r>
            <a:r>
              <a:rPr lang="it-IT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CAMUFFATO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” COME IDEA OSSESSIVA NELLA QUALE IN PARTE ESPRIME LA SUA ENERGIA PSICHICA PERO’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C’E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’ LA PUNIZIONE DEL SUPER IO CHE SI DETERMINA CON LA SOFFERENZA CHE L’IDEA OSSESSIVA PROCURA A LIVELLO PSICHICO. E’ QUESTO IL COMPROMESSO TRA SUPER IO ED ES CHE PORTA ALLA FORMAZIONE DEL SINTOMO</a:t>
            </a:r>
            <a:endParaRPr lang="it-IT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FASE ANALE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In definitiva il bambino si fissa nel </a:t>
            </a:r>
            <a:r>
              <a:rPr lang="it-IT" sz="2800" b="1" i="1" dirty="0">
                <a:latin typeface="Times New Roman" pitchFamily="18" charset="0"/>
                <a:cs typeface="Times New Roman" pitchFamily="18" charset="0"/>
              </a:rPr>
              <a:t>dover essere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sempre “controllante” la sua evacuazione </a:t>
            </a:r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secondo la regola rigida imposta dai genitori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Perciò quando trasgredisce si sente “sporco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” come i genitori gli fanno notare.</a:t>
            </a: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Si conforma quindi a un modo di Essere “fissato” a questa modalità rigida, osservante, </a:t>
            </a:r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controllante che ogni aspetto desiderante che porterebbe “disordine” rispetto allo schema imposto di “pulizia e ordine” non possa affiorare. </a:t>
            </a:r>
            <a:endParaRPr lang="it-IT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IL SINTOMO: COME SI CREA</a:t>
            </a:r>
            <a:endParaRPr lang="it-IT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Secondo Von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Gebsattel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 la fenomenologia del sintomo ossessivo prevede un’origine </a:t>
            </a:r>
            <a:r>
              <a:rPr lang="it-IT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FOBICA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, LA Paura del vuoto associato alla contaminazione 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che 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rende il senso dell’impurità, della putrefazione di sé, del nulla che anticipa la paura della morte. Dal vuoto e dal senso di impurità e disordine deriva la Paura della decomposizione, di putrefazione e della morte. Da questa condizione deriva il sintomo ossessivo: idee di contaminazione, aggressive (</a:t>
            </a:r>
            <a:r>
              <a:rPr lang="it-IT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VEDI PROSSIMA SLIDES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); il sintomo 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riproduce metaforicamente il nucleo centrale del disturbo, ci sono poi i rituali compulsivi con i quali un Io debole cerca di attenuare le ossessioni.</a:t>
            </a:r>
            <a:endParaRPr lang="it-IT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174</TotalTime>
  <Words>1100</Words>
  <Application>Microsoft Office PowerPoint</Application>
  <PresentationFormat>Personalizzato</PresentationFormat>
  <Paragraphs>62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Ione</vt:lpstr>
      <vt:lpstr>DISTURBO OSSESSIVO-COMPULSIVO</vt:lpstr>
      <vt:lpstr>FASE ANALE E FISSAZIONE ANALE</vt:lpstr>
      <vt:lpstr>FISSAZIONE ANALE</vt:lpstr>
      <vt:lpstr>FISSAZIONE ANALE</vt:lpstr>
      <vt:lpstr>FISSAZIONE ANALE</vt:lpstr>
      <vt:lpstr>FISSAZIONE ANALE</vt:lpstr>
      <vt:lpstr>FISSAZIONE ANALE</vt:lpstr>
      <vt:lpstr>FASE ANALE</vt:lpstr>
      <vt:lpstr>IL SINTOMO: COME SI CREA</vt:lpstr>
      <vt:lpstr>IL SINTOMO: COME SI CREA</vt:lpstr>
      <vt:lpstr>COME SI CREA IL SINTOMO </vt:lpstr>
      <vt:lpstr>DESCRIZIONE</vt:lpstr>
      <vt:lpstr>DESCRIZIONE</vt:lpstr>
      <vt:lpstr>DESCRIZIONE</vt:lpstr>
      <vt:lpstr>DESCRIZIONE</vt:lpstr>
      <vt:lpstr>OSSESSIONI PIU’ FREQUENTI NEL BAMBINO</vt:lpstr>
      <vt:lpstr>DESCRIZIONE</vt:lpstr>
      <vt:lpstr>DESCRIZIONE</vt:lpstr>
      <vt:lpstr>DESCRIZIONE</vt:lpstr>
      <vt:lpstr>DESCRIZIONE</vt:lpstr>
      <vt:lpstr>TRATTAMENTO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DISTURBO OSSESSIVO</dc:title>
  <dc:creator>mario de rosa</dc:creator>
  <cp:lastModifiedBy>mario.derosa</cp:lastModifiedBy>
  <cp:revision>46</cp:revision>
  <dcterms:created xsi:type="dcterms:W3CDTF">2017-12-27T21:25:52Z</dcterms:created>
  <dcterms:modified xsi:type="dcterms:W3CDTF">2022-10-04T09:09:23Z</dcterms:modified>
</cp:coreProperties>
</file>