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4" r:id="rId7"/>
    <p:sldId id="275" r:id="rId8"/>
    <p:sldId id="261" r:id="rId9"/>
    <p:sldId id="262" r:id="rId10"/>
    <p:sldId id="263" r:id="rId11"/>
    <p:sldId id="265" r:id="rId12"/>
    <p:sldId id="266" r:id="rId13"/>
    <p:sldId id="268" r:id="rId14"/>
    <p:sldId id="271" r:id="rId15"/>
    <p:sldId id="273" r:id="rId16"/>
    <p:sldId id="269" r:id="rId17"/>
    <p:sldId id="276" r:id="rId18"/>
    <p:sldId id="264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MARIO G.L. DE ROSA</a:t>
            </a:r>
          </a:p>
        </p:txBody>
      </p:sp>
    </p:spTree>
    <p:extLst>
      <p:ext uri="{BB962C8B-B14F-4D97-AF65-F5344CB8AC3E}">
        <p14:creationId xmlns="" xmlns:p14="http://schemas.microsoft.com/office/powerpoint/2010/main" val="1465620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PRECOCE E PSICOSI TARDIVA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TEORIE DELLA  MAHLER, DI SPITZ, DELLA MAIN SULLA RELAZIONE D’ATTACCAMENTO DISORGANIZZATO, DELLA KLEIN, DI WINNICOTT,  </a:t>
            </a:r>
          </a:p>
          <a:p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ENTRAMBE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DEPRIVAZIONE E TRAUMI AMBIENTALI, LUTTI, MALTRATTAMENTI, DISPOSIZIONE FAMILIARE: MALSTRUTTURAZIONE DEL CERVELLO E DELLE SUE FUNZIONI</a:t>
            </a:r>
          </a:p>
        </p:txBody>
      </p:sp>
    </p:spTree>
    <p:extLst>
      <p:ext uri="{BB962C8B-B14F-4D97-AF65-F5344CB8AC3E}">
        <p14:creationId xmlns="" xmlns:p14="http://schemas.microsoft.com/office/powerpoint/2010/main" val="2661136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FATTORI DI RISCHIO: PREDISPOSIZIONE GENETICA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familiarità per disturbi psicotici è il maggior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predittore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rischio conosciuto. Geni candidati: DAOA (D-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aminoacid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oxidase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activation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COMT (catecolamine-O-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metil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-transferasi), GAD (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decarbossilasi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ac.glutamico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DTNBPI (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disbindina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DISC (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disrupted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schizophrenia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NRG (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neoregulina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La predisposizione genetica non è specifica per le psicosi ma è comune ad altri disturbi psichiatrici (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adhd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disturbi dell’umore). </a:t>
            </a:r>
          </a:p>
        </p:txBody>
      </p:sp>
    </p:spTree>
    <p:extLst>
      <p:ext uri="{BB962C8B-B14F-4D97-AF65-F5344CB8AC3E}">
        <p14:creationId xmlns="" xmlns:p14="http://schemas.microsoft.com/office/powerpoint/2010/main" val="964647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FATTORI DI RISCHIO: EVENTI AVVERSI IN EPOCA PRE/PERINATALE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it-I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emorragie - diabete gestazionale - basso peso alla nascita - prematurità - asfissia neonatale - infezioni in gravidanza - basso BMI della madre (rischio 2 volte maggiore). La presenza di complicazioni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 perinatali può essere sia causa che conseguenza di anomalie del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neurosviluppo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4159589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FATTORI DI RISCHIO PSICO-SOCIALI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Abusi fisici e psicologici, Abusi sessuali (rischio di psicosi ↑ di 10 volte), Bullismo, Separazione dai familiari, Isolamento sociale e familiare. L’esposizione a stress emotivo in età evolutiva aumenta il rischio di psicosi tramite una sensibilizzazione dopaminergica →  vulnerabilità ai normali eventi stressanti. Nei pz. schizofrenici una storia di esposizione a maltrattamenti infantili è correlata a una maggiore severità dei sintomi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943935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FATTORI DI RISCHIO SOCIO-ECONOMICI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rischio di psicosi è inversamente proporzionale allo status socio-economico. Importante è l’urbanizzazione: l’incidenza di disturbi psicotici è 2-3 volte superiore nelle aree urbane rispetto alle aree rurali. Importante è lo Stile di vita: uso di droghe, comportamenti a rischio, isolamento sociale. </a:t>
            </a:r>
            <a:endParaRPr lang="it-IT" sz="3600" dirty="0"/>
          </a:p>
        </p:txBody>
      </p:sp>
    </p:spTree>
    <p:extLst>
      <p:ext uri="{BB962C8B-B14F-4D97-AF65-F5344CB8AC3E}">
        <p14:creationId xmlns="" xmlns:p14="http://schemas.microsoft.com/office/powerpoint/2010/main" val="209037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E810FFE-0D85-434C-90B5-43ECDA50C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FATTORI DI RISCHIO SOCIO-ECONOMICI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876D518-C3A0-45E0-9D0A-4354DFC41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Altro fattore è nei Migranti: l’ ↑ incidenza nella popolazione migrante è legata a fattori psicosociali post-migrazione (discriminazione, emarginazione sociale, etc.). Il rischio è ancora più alto nei figli di migranti (separazione dai genitori, disgregazione nucleo familiare, traumi infantili...)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16670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PREVENZIONE NEL RISCHIO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22729" y="1561851"/>
            <a:ext cx="8946541" cy="419548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16000" b="1" dirty="0" err="1">
                <a:solidFill>
                  <a:srgbClr val="FFFF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Interventi</a:t>
            </a:r>
            <a:r>
              <a:rPr lang="en-GB" sz="16000" b="1" dirty="0">
                <a:solidFill>
                  <a:srgbClr val="FFFF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sui </a:t>
            </a:r>
            <a:r>
              <a:rPr lang="en-GB" sz="16000" b="1" dirty="0" err="1">
                <a:solidFill>
                  <a:srgbClr val="FFFF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soggetti</a:t>
            </a:r>
            <a:r>
              <a:rPr lang="en-GB" sz="16000" b="1" dirty="0">
                <a:solidFill>
                  <a:srgbClr val="FFFF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a </a:t>
            </a:r>
            <a:r>
              <a:rPr lang="en-GB" sz="16000" b="1" dirty="0" err="1">
                <a:solidFill>
                  <a:srgbClr val="FFFF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rischio</a:t>
            </a:r>
            <a:r>
              <a:rPr lang="en-GB" sz="160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GB" sz="14400" b="1" dirty="0">
                <a:latin typeface="Garamond" panose="02020404030301010803" pitchFamily="18" charset="0"/>
                <a:cs typeface="Aparajita" panose="020B0502040204020203" pitchFamily="18" charset="0"/>
              </a:rPr>
              <a:t>«Primary prevention of psychosis through interventions in the symptomatic prodromal phase» JOA et al. </a:t>
            </a:r>
            <a:r>
              <a:rPr lang="it-IT" sz="14400" b="1" dirty="0">
                <a:latin typeface="Garamond" panose="02020404030301010803" pitchFamily="18" charset="0"/>
                <a:cs typeface="Aparajita" panose="020B0502040204020203" pitchFamily="18" charset="0"/>
              </a:rPr>
              <a:t>(2015) All’ingresso e nei vari follow-up (ogni 12 mesi). </a:t>
            </a:r>
          </a:p>
          <a:p>
            <a:pPr marL="0" indent="0" algn="just">
              <a:buNone/>
            </a:pPr>
            <a:r>
              <a:rPr lang="it-IT" sz="14400" b="1" dirty="0">
                <a:solidFill>
                  <a:srgbClr val="FFFF00"/>
                </a:solidFill>
                <a:latin typeface="Garamond" panose="02020404030301010803" pitchFamily="18" charset="0"/>
                <a:cs typeface="Aparajita" panose="020B0502040204020203" pitchFamily="18" charset="0"/>
              </a:rPr>
              <a:t>Interventi:</a:t>
            </a:r>
            <a:r>
              <a:rPr lang="it-IT" sz="14400" b="1" dirty="0">
                <a:latin typeface="Garamond" panose="02020404030301010803" pitchFamily="18" charset="0"/>
                <a:cs typeface="Aparajita" panose="020B0502040204020203" pitchFamily="18" charset="0"/>
              </a:rPr>
              <a:t> CBT (1/</a:t>
            </a:r>
            <a:r>
              <a:rPr lang="it-IT" sz="14400" b="1" dirty="0" err="1">
                <a:latin typeface="Garamond" panose="02020404030301010803" pitchFamily="18" charset="0"/>
                <a:cs typeface="Aparajita" panose="020B0502040204020203" pitchFamily="18" charset="0"/>
              </a:rPr>
              <a:t>sett</a:t>
            </a:r>
            <a:r>
              <a:rPr lang="it-IT" sz="14400" b="1" dirty="0">
                <a:latin typeface="Garamond" panose="02020404030301010803" pitchFamily="18" charset="0"/>
                <a:cs typeface="Aparajita" panose="020B0502040204020203" pitchFamily="18" charset="0"/>
              </a:rPr>
              <a:t> per almeno 6 mesi). Interventi psicoeducativi in ambito familiare. Farmaci antipsicotici (solo se sintomi psicotici presenti in maniera significativa o se peggioramento all’ultimo controllo)</a:t>
            </a:r>
          </a:p>
          <a:p>
            <a:pPr marL="0" indent="0" algn="just">
              <a:buNone/>
            </a:pPr>
            <a:r>
              <a:rPr lang="it-IT" sz="14400" b="1" dirty="0">
                <a:latin typeface="Garamond" panose="02020404030301010803" pitchFamily="18" charset="0"/>
                <a:cs typeface="Aparajita" panose="020B0502040204020203" pitchFamily="18" charset="0"/>
              </a:rPr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651375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TRATTAMENTO: PSICOTERAPIA NDIVIDUALE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Reintegrazione immagine corporea</a:t>
            </a:r>
          </a:p>
          <a:p>
            <a:r>
              <a:rPr lang="it-IT" sz="2800" b="1" dirty="0"/>
              <a:t>Sviluppo delle relazioni oggettuali</a:t>
            </a:r>
          </a:p>
          <a:p>
            <a:r>
              <a:rPr lang="it-IT" sz="2800" b="1" dirty="0"/>
              <a:t>Elaborazione dell’Io</a:t>
            </a:r>
          </a:p>
          <a:p>
            <a:r>
              <a:rPr lang="it-IT" sz="2800" b="1" dirty="0"/>
              <a:t>Si ripercorrono le fasi dello sviluppo mancanti</a:t>
            </a:r>
          </a:p>
          <a:p>
            <a:r>
              <a:rPr lang="it-IT" sz="2800" b="1" dirty="0"/>
              <a:t>Il terapeuta svolge il ruolo di Io sostitutivo</a:t>
            </a:r>
          </a:p>
          <a:p>
            <a:r>
              <a:rPr lang="it-IT" sz="2800" b="1" dirty="0"/>
              <a:t>Nel bambino autistico utilizzo della musica e stimolazioni piacevoli per farlo uscire dal guscio autistico, lo si avvicina con oggetti inanimati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Terapia neuropsicologica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Cognitive </a:t>
            </a:r>
            <a:r>
              <a:rPr lang="it-IT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Remediation</a:t>
            </a:r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Therapy (CRT). </a:t>
            </a:r>
          </a:p>
          <a:p>
            <a:pPr marL="0" indent="0" algn="just"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Obiettivo: migliorare il funzionamento sociale e personale attraverso il potenziamento dei processi cognitivi. Esercizi di complessità crescente su diverse funzioni: attenzione, funzioni esecutive, ragionamento logico,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solving.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328816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COUNSELING E SOSTEGNO FAMILIARE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PSICOTERAPIA INDIVIDUALE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PSICOFARMACOLOGIA: NEUROLETTICI SE ETA’ MAGGIORE DI 8-10 ANNI. PRIMA SCELTA: RISPERIDONE E ARIPRIPRAZOLO, SECONDA SCELTA: OLANZAPINA E QUETIAPINA</a:t>
            </a:r>
          </a:p>
        </p:txBody>
      </p:sp>
    </p:spTree>
    <p:extLst>
      <p:ext uri="{BB962C8B-B14F-4D97-AF65-F5344CB8AC3E}">
        <p14:creationId xmlns="" xmlns:p14="http://schemas.microsoft.com/office/powerpoint/2010/main" val="359513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NELL’ADULTO</a:t>
            </a:r>
            <a:endParaRPr lang="it-IT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grave degenerazione del funzionamento psichico</a:t>
            </a:r>
          </a:p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DEFICIT PERCEZIONE DELLA REALTA’</a:t>
            </a:r>
          </a:p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INTERPRETAZIONE DELIRANTE DELLA REALTA’</a:t>
            </a:r>
          </a:p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ALTERAZIONI SENSORIALI RISPETTO ALLA REALTA’: ALLUCINAZIONI</a:t>
            </a:r>
          </a:p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CONDIZIONE EGOSINTONICA DEI SINTOMI</a:t>
            </a:r>
          </a:p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COSTRUZIONE DI UN MODO D’ESSERE FANTASMATICO: L’ALIENAZIONE</a:t>
            </a:r>
          </a:p>
        </p:txBody>
      </p:sp>
    </p:spTree>
    <p:extLst>
      <p:ext uri="{BB962C8B-B14F-4D97-AF65-F5344CB8AC3E}">
        <p14:creationId xmlns="" xmlns:p14="http://schemas.microsoft.com/office/powerpoint/2010/main" val="69894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NELL’ADULTO: </a:t>
            </a:r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TIPOLOGIE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SCHIZOFRENIA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(BLEULER): Deliri, Allucinazioni, Apatia, Abulia (riduzione delle attività finalizzate e volontarie), Anedonia, Alienazione, Appiattimento affettivo, Comportamenti incoerenti,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Alogia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(Eloquio ridotto e povero di contenuti, aumento della latenza di risposta), Asocialità, Appiattimento cognitivo</a:t>
            </a:r>
          </a:p>
          <a:p>
            <a:pPr algn="just"/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SCHIZOFRENIA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Sintomi negativi e positivi</a:t>
            </a:r>
          </a:p>
          <a:p>
            <a:pPr marL="0" indent="0">
              <a:buNone/>
            </a:pP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SINDROME MANIACO-DEPRESSIVA</a:t>
            </a:r>
          </a:p>
        </p:txBody>
      </p:sp>
    </p:spTree>
    <p:extLst>
      <p:ext uri="{BB962C8B-B14F-4D97-AF65-F5344CB8AC3E}">
        <p14:creationId xmlns="" xmlns:p14="http://schemas.microsoft.com/office/powerpoint/2010/main" val="3912325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INFANTILI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PRESENTANO I SINTOMI DELL’ADULTO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CERVELLO E’ PLASTICO: PROGNOSI DIVERSA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SPESSO EVOLVONO NELLE PSICOSI DELL’ADOLESCENZA E DELL’ADULTO</a:t>
            </a:r>
          </a:p>
        </p:txBody>
      </p:sp>
    </p:spTree>
    <p:extLst>
      <p:ext uri="{BB962C8B-B14F-4D97-AF65-F5344CB8AC3E}">
        <p14:creationId xmlns="" xmlns:p14="http://schemas.microsoft.com/office/powerpoint/2010/main" val="265417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PRECOCE: PRIMA DEI 3 ANNI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AUTISMO INFANTILE PRECOCE DI KANNER</a:t>
            </a:r>
          </a:p>
          <a:p>
            <a:pPr marL="0" indent="0" algn="just">
              <a:buNone/>
            </a:pP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PSICOSI INFANTILE-SIMBIOTICA (MAHLER)</a:t>
            </a:r>
          </a:p>
        </p:txBody>
      </p:sp>
    </p:spTree>
    <p:extLst>
      <p:ext uri="{BB962C8B-B14F-4D97-AF65-F5344CB8AC3E}">
        <p14:creationId xmlns="" xmlns:p14="http://schemas.microsoft.com/office/powerpoint/2010/main" val="1258685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50DDDD8-63FD-4FBD-994B-627AEB47E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PRECOCE: PRIMA DEI 3 ANNI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78CF446D-1C9E-401E-8E7F-17175FF81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AUTISMO INFANTILE PRECOCE DI KANNER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1) ISOLAMENTO AUTISTICO; 2) ASSENZA DEL LINGUAGGIO; 3) COMPORTAMENTO STEREOTIPATO E INCONGRUO; 4) PAURA DEI CAMBIAMENTI; 5) ATTRAZIONE FASCINATORIA VERSO OGGETTI INANIMATI; 6) GENITORI FREDDI, OSSESSIVI, INTELLIGENTI; 7) CONTROLLO OSSESSIVO DELLO STESSO AMBIENTE; 8) DEFICITARIETA’ MATERNA; 9) LA MADRE NON E’ PERCEPITA: NIENTE SORRISO, GESTI D’AFFETTO, DI RICERCA……</a:t>
            </a:r>
          </a:p>
          <a:p>
            <a:pPr marL="0" indent="0" algn="just">
              <a:buNone/>
            </a:pP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945166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62E644F-FF02-459F-916B-91F23A96C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PRECOCE: PRIMA DEI 3 ANNI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C2F08CF-1985-4A73-B802-F1F9ED2C2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SIMBIOTICA (MAHLER)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DAI 2-5 ANNI: </a:t>
            </a:r>
          </a:p>
          <a:p>
            <a:pPr marL="0" indent="0" algn="just"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it-IT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INTOLLERANZA ALLA FRUSTRAZIONE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</a:t>
            </a:r>
            <a:r>
              <a:rPr lang="it-IT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FUSIONE SIMBIOTICA CON LA MADRE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3) </a:t>
            </a:r>
            <a:r>
              <a:rPr lang="it-IT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BLOCCO DELLA SEPARAZIONE-INDIVIDUAZIONE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TALORA REGREDISCONO ALLA FASE AUTISTICA A FRONTE DELLE TAPPE DELLO SVILUPPO CHE NON SONO IN GRADO DI ATTUARE VIVENDO UNA PROFONDA ANGOSCIA; 4) DEFICITARIETA’ MATERNA; 5) DEFICIT DELL’ESPLORAZIONE; 5) ANGOSCIA DI SEPARAZIONE</a:t>
            </a:r>
          </a:p>
          <a:p>
            <a:pPr marL="0" indent="0">
              <a:buNone/>
            </a:pP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757262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PRECOCE: EVOLUZIONE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DIPENDE DALLA PROFONDITA’ DELL’ISOLAMENTO E DALLO SVILUPPO COGNITIVO</a:t>
            </a:r>
          </a:p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SCUOLA: IL GIOCO NON SI ORGANIZZA, IL DISEGNO E’ DIFETTUALE, LA COMUNICAZIONE E’ SCARSA, MUTISMO E NEOLOGISMI</a:t>
            </a:r>
          </a:p>
          <a:p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GENERE SVILUPPA UN QUADRO PSICOTICO NELL’ADOLESCENZA</a:t>
            </a:r>
          </a:p>
        </p:txBody>
      </p:sp>
    </p:spTree>
    <p:extLst>
      <p:ext uri="{BB962C8B-B14F-4D97-AF65-F5344CB8AC3E}">
        <p14:creationId xmlns="" xmlns:p14="http://schemas.microsoft.com/office/powerpoint/2010/main" val="724569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PSICOSI TARDIVA: PRE-SCOLARE E SCOLARE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SONO PRESENTI NE’ I QUADRI AUTISTICI DELLA PRIMA INFANZIA NE’ QUELLI DELIRANTI O PIU’ TIPICAMENTE SCHIZOFRENICI DELL’ADOLESCENZA</a:t>
            </a:r>
          </a:p>
          <a:p>
            <a:r>
              <a:rPr lang="it-IT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DIAGNOSI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1) GRAVE DIFFICOLTA’ NEI RAPPORTI INTERPERSONALI; 2) INTRUSIONE ECCESSIVA DELL’IMMAGINARIO O DEL FANTASMATICO NEL VISSUTO DI REALTA’</a:t>
            </a: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SPESSO FENOMENI ALLUCINATORI CHE INVECE SONO ASSENTI NELLE PSICOSI PRECOCI</a:t>
            </a:r>
          </a:p>
          <a:p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PERDITA DEI CONFINI DELL’IO</a:t>
            </a:r>
          </a:p>
        </p:txBody>
      </p:sp>
    </p:spTree>
    <p:extLst>
      <p:ext uri="{BB962C8B-B14F-4D97-AF65-F5344CB8AC3E}">
        <p14:creationId xmlns="" xmlns:p14="http://schemas.microsoft.com/office/powerpoint/2010/main" val="5882442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292</TotalTime>
  <Words>972</Words>
  <Application>Microsoft Office PowerPoint</Application>
  <PresentationFormat>Personalizzato</PresentationFormat>
  <Paragraphs>72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Ione</vt:lpstr>
      <vt:lpstr>PSICOSI</vt:lpstr>
      <vt:lpstr>PSICOSI NELL’ADULTO</vt:lpstr>
      <vt:lpstr>PSICOSI NELL’ADULTO: TIPOLOGIE</vt:lpstr>
      <vt:lpstr>PSICOSI INFANTILI</vt:lpstr>
      <vt:lpstr>PSICOSI PRECOCE: PRIMA DEI 3 ANNI</vt:lpstr>
      <vt:lpstr>PSICOSI PRECOCE: PRIMA DEI 3 ANNI</vt:lpstr>
      <vt:lpstr>PSICOSI PRECOCE: PRIMA DEI 3 ANNI</vt:lpstr>
      <vt:lpstr>PSICOSI PRECOCE: EVOLUZIONE</vt:lpstr>
      <vt:lpstr>PSICOSI TARDIVA: PRE-SCOLARE E SCOLARE</vt:lpstr>
      <vt:lpstr>CAUSE</vt:lpstr>
      <vt:lpstr>FATTORI DI RISCHIO: PREDISPOSIZIONE GENETICA</vt:lpstr>
      <vt:lpstr>FATTORI DI RISCHIO: EVENTI AVVERSI IN EPOCA PRE/PERINATALE</vt:lpstr>
      <vt:lpstr>FATTORI DI RISCHIO PSICO-SOCIALI</vt:lpstr>
      <vt:lpstr>FATTORI DI RISCHIO SOCIO-ECONOMICI</vt:lpstr>
      <vt:lpstr>FATTORI DI RISCHIO SOCIO-ECONOMICI</vt:lpstr>
      <vt:lpstr>PREVENZIONE NEL RISCHIO</vt:lpstr>
      <vt:lpstr>TRATTAMENTO: PSICOTERAPIA NDIVIDUALE</vt:lpstr>
      <vt:lpstr>TRATTAMENTO</vt:lpstr>
      <vt:lpstr>TRATTAMENTO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PSICOSI</dc:title>
  <dc:creator>Lorenzo</dc:creator>
  <cp:lastModifiedBy>mario.derosa</cp:lastModifiedBy>
  <cp:revision>34</cp:revision>
  <dcterms:created xsi:type="dcterms:W3CDTF">2017-12-26T11:08:32Z</dcterms:created>
  <dcterms:modified xsi:type="dcterms:W3CDTF">2022-10-11T08:19:43Z</dcterms:modified>
</cp:coreProperties>
</file>