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0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Titolo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cxnSp>
        <p:nvCxnSpPr>
          <p:cNvPr id="8" name="Connettore 1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1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e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Segnaposto data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3A33A-F442-4E66-8B0E-82970378525E}" type="datetimeFigureOut">
              <a:rPr lang="it-IT" smtClean="0"/>
              <a:pPr/>
              <a:t>11/11/2021</a:t>
            </a:fld>
            <a:endParaRPr lang="it-IT"/>
          </a:p>
        </p:txBody>
      </p:sp>
      <p:sp>
        <p:nvSpPr>
          <p:cNvPr id="16" name="Segnaposto numero diapositiva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13086D-8292-4307-9F16-DCD49A54DB0F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3A33A-F442-4E66-8B0E-82970378525E}" type="datetimeFigureOut">
              <a:rPr lang="it-IT" smtClean="0"/>
              <a:pPr/>
              <a:t>11/11/2021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3086D-8292-4307-9F16-DCD49A54DB0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3A33A-F442-4E66-8B0E-82970378525E}" type="datetimeFigureOut">
              <a:rPr lang="it-IT" smtClean="0"/>
              <a:pPr/>
              <a:t>11/11/2021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3086D-8292-4307-9F16-DCD49A54DB0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contenuto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123A33A-F442-4E66-8B0E-82970378525E}" type="datetimeFigureOut">
              <a:rPr lang="it-IT" smtClean="0"/>
              <a:pPr/>
              <a:t>11/11/2021</a:t>
            </a:fld>
            <a:endParaRPr lang="it-IT"/>
          </a:p>
        </p:txBody>
      </p:sp>
      <p:sp>
        <p:nvSpPr>
          <p:cNvPr id="15" name="Segnaposto numero diapositiva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EE13086D-8292-4307-9F16-DCD49A54DB0F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6" name="Segnaposto piè di pagina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7" name="Titolo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3A33A-F442-4E66-8B0E-82970378525E}" type="datetimeFigureOut">
              <a:rPr lang="it-IT" smtClean="0"/>
              <a:pPr/>
              <a:t>11/11/2021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3086D-8292-4307-9F16-DCD49A54DB0F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cxnSp>
        <p:nvCxnSpPr>
          <p:cNvPr id="7" name="Connettore 1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3A33A-F442-4E66-8B0E-82970378525E}" type="datetimeFigureOut">
              <a:rPr lang="it-IT" smtClean="0"/>
              <a:pPr/>
              <a:t>11/11/2021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3086D-8292-4307-9F16-DCD49A54DB0F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3086D-8292-4307-9F16-DCD49A54DB0F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3A33A-F442-4E66-8B0E-82970378525E}" type="datetimeFigureOut">
              <a:rPr lang="it-IT" smtClean="0"/>
              <a:pPr/>
              <a:t>11/11/2021</a:t>
            </a:fld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32" name="Segnaposto contenuto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34" name="Segnaposto contenuto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12" name="Segnaposto testo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cxnSp>
        <p:nvCxnSpPr>
          <p:cNvPr id="10" name="Connettore 1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1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3A33A-F442-4E66-8B0E-82970378525E}" type="datetimeFigureOut">
              <a:rPr lang="it-IT" smtClean="0"/>
              <a:pPr/>
              <a:t>11/11/2021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3086D-8292-4307-9F16-DCD49A54DB0F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3A33A-F442-4E66-8B0E-82970378525E}" type="datetimeFigureOut">
              <a:rPr lang="it-IT" smtClean="0"/>
              <a:pPr/>
              <a:t>11/11/2021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3086D-8292-4307-9F16-DCD49A54DB0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egnaposto contenuto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31" name="Titolo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8" name="Segnaposto data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123A33A-F442-4E66-8B0E-82970378525E}" type="datetimeFigureOut">
              <a:rPr lang="it-IT" smtClean="0"/>
              <a:pPr/>
              <a:t>11/11/2021</a:t>
            </a:fld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E13086D-8292-4307-9F16-DCD49A54DB0F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it-IT"/>
              <a:t>Fare clic sull'icona per inserire un'immagine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8" name="Segnaposto data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3A33A-F442-4E66-8B0E-82970378525E}" type="datetimeFigureOut">
              <a:rPr lang="it-IT" smtClean="0"/>
              <a:pPr/>
              <a:t>11/11/2021</a:t>
            </a:fld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13086D-8292-4307-9F16-DCD49A54DB0F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testo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  <a:p>
            <a:pPr lvl="1" eaLnBrk="1" latinLnBrk="0" hangingPunct="1"/>
            <a:r>
              <a:rPr kumimoji="0" lang="it-IT"/>
              <a:t>Secondo livello</a:t>
            </a:r>
          </a:p>
          <a:p>
            <a:pPr lvl="2" eaLnBrk="1" latinLnBrk="0" hangingPunct="1"/>
            <a:r>
              <a:rPr kumimoji="0" lang="it-IT"/>
              <a:t>Terzo livello</a:t>
            </a:r>
          </a:p>
          <a:p>
            <a:pPr lvl="3" eaLnBrk="1" latinLnBrk="0" hangingPunct="1"/>
            <a:r>
              <a:rPr kumimoji="0" lang="it-IT"/>
              <a:t>Quarto livello</a:t>
            </a:r>
          </a:p>
          <a:p>
            <a:pPr lvl="4" eaLnBrk="1" latinLnBrk="0" hangingPunct="1"/>
            <a:r>
              <a:rPr kumimoji="0" lang="it-IT"/>
              <a:t>Quinto livello</a:t>
            </a:r>
            <a:endParaRPr kumimoji="0" lang="en-US"/>
          </a:p>
        </p:txBody>
      </p:sp>
      <p:sp>
        <p:nvSpPr>
          <p:cNvPr id="24" name="Segnaposto data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123A33A-F442-4E66-8B0E-82970378525E}" type="datetimeFigureOut">
              <a:rPr lang="it-IT" smtClean="0"/>
              <a:pPr/>
              <a:t>11/11/2021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22" name="Segnaposto numero diapositiva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EE13086D-8292-4307-9F16-DCD49A54DB0F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5" name="Segnaposto titolo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it-IT" sz="3200" b="1" dirty="0">
                <a:solidFill>
                  <a:schemeClr val="tx1"/>
                </a:solidFill>
              </a:rPr>
              <a:t>PROF. MARIO G.L. DE ROSA</a:t>
            </a:r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b="1" dirty="0">
                <a:solidFill>
                  <a:srgbClr val="FFFF00"/>
                </a:solidFill>
              </a:rPr>
              <a:t>EPILESSIA: CORRELATI PSICOLOGICI E RIABILITATIVI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it-IT" sz="4400" b="1" dirty="0">
                <a:latin typeface="Times New Roman" pitchFamily="18" charset="0"/>
                <a:cs typeface="Times New Roman" pitchFamily="18" charset="0"/>
              </a:rPr>
              <a:t>Nel bambino le forme di epilessia più frequenti sono il </a:t>
            </a:r>
            <a:r>
              <a:rPr lang="it-IT" sz="4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Piccolo male </a:t>
            </a:r>
            <a:r>
              <a:rPr lang="it-IT" sz="4400" b="1" dirty="0">
                <a:latin typeface="Times New Roman" pitchFamily="18" charset="0"/>
                <a:cs typeface="Times New Roman" pitchFamily="18" charset="0"/>
              </a:rPr>
              <a:t>e la </a:t>
            </a:r>
            <a:r>
              <a:rPr lang="it-IT" sz="4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Crisi </a:t>
            </a:r>
            <a:r>
              <a:rPr lang="it-IT" sz="4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mioclonica</a:t>
            </a:r>
            <a:r>
              <a:rPr lang="it-IT" sz="4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(Lennox </a:t>
            </a:r>
            <a:r>
              <a:rPr lang="it-IT" sz="4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Gastaut</a:t>
            </a:r>
            <a:r>
              <a:rPr lang="it-IT" sz="4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it-IT" sz="4400" b="1" dirty="0">
                <a:latin typeface="Times New Roman" pitchFamily="18" charset="0"/>
                <a:cs typeface="Times New Roman" pitchFamily="18" charset="0"/>
              </a:rPr>
              <a:t>Il piccolo male tende a scomparire in adolescenza.</a:t>
            </a:r>
          </a:p>
          <a:p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</a:rPr>
              <a:t>PREVALENZA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altLang="it-IT" sz="4000" b="1" dirty="0">
                <a:latin typeface="Times New Roman" pitchFamily="18" charset="0"/>
                <a:cs typeface="Times New Roman" pitchFamily="18" charset="0"/>
              </a:rPr>
              <a:t>Alterazioni dell’umore e della sfera emotiva</a:t>
            </a:r>
          </a:p>
          <a:p>
            <a:r>
              <a:rPr lang="it-IT" altLang="it-IT" sz="4000" b="1" dirty="0">
                <a:latin typeface="Times New Roman" pitchFamily="18" charset="0"/>
                <a:cs typeface="Times New Roman" pitchFamily="18" charset="0"/>
              </a:rPr>
              <a:t>Senso d’inferiorità</a:t>
            </a:r>
          </a:p>
          <a:p>
            <a:r>
              <a:rPr lang="it-IT" altLang="it-IT" sz="4000" b="1" dirty="0">
                <a:latin typeface="Times New Roman" pitchFamily="18" charset="0"/>
                <a:cs typeface="Times New Roman" pitchFamily="18" charset="0"/>
              </a:rPr>
              <a:t>Possibili compensazioni comportamentali aggressive</a:t>
            </a:r>
          </a:p>
          <a:p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</a:rPr>
              <a:t>CORRELATI PSICHICI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it-I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Nel caso di crisi cicliche: sviluppo di personalità viscose, rallentate a livello ideo-motorio con difficoltà nell’apprendimento che poi esplodono nella crisi (</a:t>
            </a:r>
            <a:r>
              <a:rPr lang="it-IT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Minkowska</a:t>
            </a:r>
            <a:r>
              <a:rPr lang="it-I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endParaRPr lang="it-IT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it-I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Deficit nello sviluppo di attività relazionali: amicizie, sport, </a:t>
            </a:r>
            <a:r>
              <a:rPr lang="it-IT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hobbies</a:t>
            </a:r>
            <a:endParaRPr lang="it-IT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</a:rPr>
              <a:t> CORRELATI PSICHICI </a:t>
            </a: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3600" b="1" dirty="0"/>
              <a:t>DISLESSIA E DISCALCULIA</a:t>
            </a:r>
          </a:p>
          <a:p>
            <a:r>
              <a:rPr lang="it-IT" sz="3600" b="1" dirty="0"/>
              <a:t>RIDUZIONE DEL Q.I.</a:t>
            </a:r>
          </a:p>
          <a:p>
            <a:r>
              <a:rPr lang="it-IT" sz="3600" b="1" dirty="0"/>
              <a:t>AGGRESSIVITA’</a:t>
            </a:r>
          </a:p>
          <a:p>
            <a:r>
              <a:rPr lang="it-IT" sz="3600" b="1" dirty="0"/>
              <a:t>IPERATTIVITA’</a:t>
            </a:r>
          </a:p>
          <a:p>
            <a:r>
              <a:rPr lang="it-IT" sz="3600" b="1" dirty="0"/>
              <a:t>PROBLEMI NELLA RELAZIONE</a:t>
            </a:r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</a:rPr>
              <a:t>CORRELATI PSICHICI</a:t>
            </a:r>
            <a:endParaRPr lang="it-IT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rta">
  <a:themeElements>
    <a:clrScheme name="Carta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Carta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arta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29</TotalTime>
  <Words>114</Words>
  <Application>Microsoft Office PowerPoint</Application>
  <PresentationFormat>Presentazione su schermo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Carta</vt:lpstr>
      <vt:lpstr>EPILESSIA: CORRELATI PSICOLOGICI E RIABILITATIVI</vt:lpstr>
      <vt:lpstr>PREVALENZA</vt:lpstr>
      <vt:lpstr>CORRELATI PSICHICI</vt:lpstr>
      <vt:lpstr> CORRELATI PSICHICI </vt:lpstr>
      <vt:lpstr>CORRELATI PSICHICI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EPILESSIA: CORRELATI PSICOLOGICI E RIABILITATIVI</dc:title>
  <dc:creator>mario.derosa</dc:creator>
  <cp:lastModifiedBy>mario.derosa</cp:lastModifiedBy>
  <cp:revision>12</cp:revision>
  <dcterms:created xsi:type="dcterms:W3CDTF">2020-06-24T07:03:46Z</dcterms:created>
  <dcterms:modified xsi:type="dcterms:W3CDTF">2021-11-11T14:31:13Z</dcterms:modified>
</cp:coreProperties>
</file>