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303" r:id="rId5"/>
    <p:sldId id="304" r:id="rId6"/>
    <p:sldId id="305" r:id="rId7"/>
    <p:sldId id="307" r:id="rId8"/>
    <p:sldId id="306" r:id="rId9"/>
    <p:sldId id="308" r:id="rId10"/>
    <p:sldId id="312" r:id="rId11"/>
    <p:sldId id="309" r:id="rId12"/>
    <p:sldId id="310" r:id="rId13"/>
    <p:sldId id="321" r:id="rId14"/>
    <p:sldId id="296" r:id="rId15"/>
    <p:sldId id="297" r:id="rId16"/>
    <p:sldId id="298" r:id="rId17"/>
    <p:sldId id="259" r:id="rId18"/>
    <p:sldId id="280" r:id="rId19"/>
    <p:sldId id="260" r:id="rId20"/>
    <p:sldId id="261" r:id="rId21"/>
    <p:sldId id="295" r:id="rId22"/>
    <p:sldId id="277" r:id="rId23"/>
    <p:sldId id="269" r:id="rId24"/>
    <p:sldId id="278" r:id="rId25"/>
    <p:sldId id="263" r:id="rId26"/>
    <p:sldId id="265" r:id="rId27"/>
    <p:sldId id="291" r:id="rId28"/>
    <p:sldId id="299" r:id="rId29"/>
    <p:sldId id="270" r:id="rId30"/>
    <p:sldId id="300" r:id="rId31"/>
    <p:sldId id="292" r:id="rId32"/>
    <p:sldId id="315" r:id="rId33"/>
    <p:sldId id="316" r:id="rId34"/>
    <p:sldId id="317" r:id="rId35"/>
    <p:sldId id="279" r:id="rId36"/>
    <p:sldId id="293" r:id="rId37"/>
    <p:sldId id="301" r:id="rId38"/>
    <p:sldId id="319" r:id="rId39"/>
    <p:sldId id="318" r:id="rId40"/>
    <p:sldId id="320" r:id="rId41"/>
    <p:sldId id="322" r:id="rId42"/>
    <p:sldId id="271" r:id="rId43"/>
    <p:sldId id="313" r:id="rId44"/>
    <p:sldId id="314" r:id="rId45"/>
    <p:sldId id="282" r:id="rId46"/>
    <p:sldId id="283" r:id="rId47"/>
    <p:sldId id="285" r:id="rId48"/>
    <p:sldId id="294" r:id="rId49"/>
    <p:sldId id="302" r:id="rId50"/>
    <p:sldId id="275" r:id="rId51"/>
    <p:sldId id="276" r:id="rId52"/>
    <p:sldId id="287" r:id="rId53"/>
    <p:sldId id="288" r:id="rId54"/>
    <p:sldId id="289" r:id="rId55"/>
    <p:sldId id="290" r:id="rId56"/>
    <p:sldId id="272" r:id="rId57"/>
    <p:sldId id="273"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91" d="100"/>
          <a:sy n="91" d="100"/>
        </p:scale>
        <p:origin x="-48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377145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515736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1498429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3930480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446292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4"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991683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4"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1071419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4175605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217759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172556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388858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336379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1171375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3"/>
          <p:cNvSpPr>
            <a:spLocks noGrp="1"/>
          </p:cNvSpPr>
          <p:nvPr>
            <p:ph type="ftr" sz="quarter" idx="11"/>
          </p:nvPr>
        </p:nvSpPr>
        <p:spPr/>
        <p:txBody>
          <a:bodyPr/>
          <a:lstStyle/>
          <a:p>
            <a:endParaRPr lang="it-IT"/>
          </a:p>
        </p:txBody>
      </p:sp>
      <p:sp>
        <p:nvSpPr>
          <p:cNvPr id="6" name="Slide Number Placeholder 4"/>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2531637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2"/>
          <p:cNvSpPr>
            <a:spLocks noGrp="1"/>
          </p:cNvSpPr>
          <p:nvPr>
            <p:ph type="ftr" sz="quarter" idx="11"/>
          </p:nvPr>
        </p:nvSpPr>
        <p:spPr/>
        <p:txBody>
          <a:bodyPr/>
          <a:lstStyle/>
          <a:p>
            <a:endParaRPr lang="it-IT"/>
          </a:p>
        </p:txBody>
      </p:sp>
      <p:sp>
        <p:nvSpPr>
          <p:cNvPr id="6" name="Slide Number Placeholder 3"/>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48292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5" name="Footer Placeholder 5"/>
          <p:cNvSpPr>
            <a:spLocks noGrp="1"/>
          </p:cNvSpPr>
          <p:nvPr>
            <p:ph type="ftr" sz="quarter" idx="11"/>
          </p:nvPr>
        </p:nvSpPr>
        <p:spPr/>
        <p:txBody>
          <a:bodyPr/>
          <a:lstStyle/>
          <a:p>
            <a:endParaRPr lang="it-IT"/>
          </a:p>
        </p:txBody>
      </p:sp>
      <p:sp>
        <p:nvSpPr>
          <p:cNvPr id="6" name="Slide Number Placeholder 6"/>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1062889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FADCDC2-7667-46B7-81BB-334D3B1BC01F}" type="datetimeFigureOut">
              <a:rPr lang="it-IT" smtClean="0"/>
              <a:pPr/>
              <a:t>28/09/2022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910609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print">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print">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print">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print">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FADCDC2-7667-46B7-81BB-334D3B1BC01F}" type="datetimeFigureOut">
              <a:rPr lang="it-IT" smtClean="0"/>
              <a:pPr/>
              <a:t>28/09/2022</a:t>
            </a:fld>
            <a:endParaRPr lang="it-I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it-I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CF4FB57-827F-4615-BB6F-7983B2C37647}" type="slidenum">
              <a:rPr lang="it-IT" smtClean="0"/>
              <a:pPr/>
              <a:t>‹N›</a:t>
            </a:fld>
            <a:endParaRPr lang="it-IT"/>
          </a:p>
        </p:txBody>
      </p:sp>
    </p:spTree>
    <p:extLst>
      <p:ext uri="{BB962C8B-B14F-4D97-AF65-F5344CB8AC3E}">
        <p14:creationId xmlns="" xmlns:p14="http://schemas.microsoft.com/office/powerpoint/2010/main" val="8195339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7A40D074-5E80-4566-AB21-56F665BD1674}"/>
              </a:ext>
            </a:extLst>
          </p:cNvPr>
          <p:cNvSpPr>
            <a:spLocks noGrp="1"/>
          </p:cNvSpPr>
          <p:nvPr>
            <p:ph type="ctrTitle"/>
          </p:nvPr>
        </p:nvSpPr>
        <p:spPr/>
        <p:txBody>
          <a:bodyPr/>
          <a:lstStyle/>
          <a:p>
            <a:pPr algn="ctr"/>
            <a:r>
              <a:rPr lang="it-IT" sz="4400" b="1" dirty="0">
                <a:solidFill>
                  <a:srgbClr val="FFFF00"/>
                </a:solidFill>
                <a:latin typeface="Times New Roman" panose="02020603050405020304" pitchFamily="18" charset="0"/>
                <a:cs typeface="Times New Roman" panose="02020603050405020304" pitchFamily="18" charset="0"/>
              </a:rPr>
              <a:t>DISTURBI DEL COMPORTAMENTO</a:t>
            </a:r>
          </a:p>
        </p:txBody>
      </p:sp>
      <p:sp>
        <p:nvSpPr>
          <p:cNvPr id="3" name="Sottotitolo 2">
            <a:extLst>
              <a:ext uri="{FF2B5EF4-FFF2-40B4-BE49-F238E27FC236}">
                <a16:creationId xmlns="" xmlns:a16="http://schemas.microsoft.com/office/drawing/2014/main" id="{3400E9DD-E096-4BBD-A6CA-498E2AC56169}"/>
              </a:ext>
            </a:extLst>
          </p:cNvPr>
          <p:cNvSpPr>
            <a:spLocks noGrp="1"/>
          </p:cNvSpPr>
          <p:nvPr>
            <p:ph type="subTitle" idx="1"/>
          </p:nvPr>
        </p:nvSpPr>
        <p:spPr/>
        <p:txBody>
          <a:bodyPr>
            <a:normAutofit/>
          </a:bodyPr>
          <a:lstStyle/>
          <a:p>
            <a:pPr algn="ctr"/>
            <a:r>
              <a:rPr lang="it-IT" sz="2800" b="1" dirty="0">
                <a:solidFill>
                  <a:schemeClr val="tx1"/>
                </a:solidFill>
                <a:latin typeface="Times New Roman" panose="02020603050405020304" pitchFamily="18" charset="0"/>
                <a:cs typeface="Times New Roman" panose="02020603050405020304" pitchFamily="18" charset="0"/>
              </a:rPr>
              <a:t>PROF. MARIO G.L. DE ROSA</a:t>
            </a:r>
          </a:p>
        </p:txBody>
      </p:sp>
    </p:spTree>
    <p:extLst>
      <p:ext uri="{BB962C8B-B14F-4D97-AF65-F5344CB8AC3E}">
        <p14:creationId xmlns="" xmlns:p14="http://schemas.microsoft.com/office/powerpoint/2010/main" val="2866572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DEFICIT FUNZIONI ESECUTIVE</a:t>
            </a:r>
            <a:endParaRPr lang="it-IT" dirty="0"/>
          </a:p>
        </p:txBody>
      </p:sp>
      <p:sp>
        <p:nvSpPr>
          <p:cNvPr id="3" name="Segnaposto contenuto 2"/>
          <p:cNvSpPr>
            <a:spLocks noGrp="1"/>
          </p:cNvSpPr>
          <p:nvPr>
            <p:ph idx="1"/>
          </p:nvPr>
        </p:nvSpPr>
        <p:spPr/>
        <p:txBody>
          <a:bodyPr>
            <a:normAutofit/>
          </a:bodyPr>
          <a:lstStyle/>
          <a:p>
            <a:pPr algn="just"/>
            <a:r>
              <a:rPr lang="it-IT" sz="3200" b="1" dirty="0">
                <a:latin typeface="Times New Roman" pitchFamily="18" charset="0"/>
                <a:cs typeface="Times New Roman" pitchFamily="18" charset="0"/>
              </a:rPr>
              <a:t>Per quanto concerne le </a:t>
            </a:r>
            <a:r>
              <a:rPr lang="it-IT" sz="3200" b="1" dirty="0">
                <a:solidFill>
                  <a:srgbClr val="FFFF00"/>
                </a:solidFill>
                <a:latin typeface="Times New Roman" pitchFamily="18" charset="0"/>
                <a:cs typeface="Times New Roman" pitchFamily="18" charset="0"/>
              </a:rPr>
              <a:t>funzioni esecutive</a:t>
            </a:r>
            <a:r>
              <a:rPr lang="it-IT" sz="3200" b="1" dirty="0">
                <a:latin typeface="Times New Roman" pitchFamily="18" charset="0"/>
                <a:cs typeface="Times New Roman" pitchFamily="18" charset="0"/>
              </a:rPr>
              <a:t>, esse costituiscono un insieme di abilità sofisticate, mediate dalle aree corticali prefrontali e finalizzate all’esecuzione di comportamenti coordinati, pianificati e flessibili.</a:t>
            </a:r>
          </a:p>
          <a:p>
            <a:pPr algn="just"/>
            <a:r>
              <a:rPr lang="en-US" sz="3200" b="1" dirty="0">
                <a:latin typeface="Times New Roman" pitchFamily="18" charset="0"/>
                <a:cs typeface="Times New Roman" pitchFamily="18" charset="0"/>
              </a:rPr>
              <a:t>Chess e Thomas, (1986), </a:t>
            </a:r>
            <a:r>
              <a:rPr lang="en-US" sz="3200" b="1" i="1" dirty="0">
                <a:latin typeface="Times New Roman" pitchFamily="18" charset="0"/>
                <a:cs typeface="Times New Roman" pitchFamily="18" charset="0"/>
              </a:rPr>
              <a:t>The Dynamics of </a:t>
            </a:r>
            <a:r>
              <a:rPr lang="en-US" sz="3200" b="1" i="1" dirty="0" err="1">
                <a:latin typeface="Times New Roman" pitchFamily="18" charset="0"/>
                <a:cs typeface="Times New Roman" pitchFamily="18" charset="0"/>
              </a:rPr>
              <a:t>Psycologycal</a:t>
            </a:r>
            <a:r>
              <a:rPr lang="en-US" sz="3200" b="1" i="1" dirty="0">
                <a:latin typeface="Times New Roman" pitchFamily="18" charset="0"/>
                <a:cs typeface="Times New Roman" pitchFamily="18" charset="0"/>
              </a:rPr>
              <a:t> Development</a:t>
            </a:r>
            <a:r>
              <a:rPr lang="en-US" sz="3200" b="1" dirty="0">
                <a:latin typeface="Times New Roman" pitchFamily="18" charset="0"/>
                <a:cs typeface="Times New Roman" pitchFamily="18" charset="0"/>
              </a:rPr>
              <a:t>, Brunner/</a:t>
            </a:r>
            <a:r>
              <a:rPr lang="en-US" sz="3200" b="1" dirty="0" err="1">
                <a:latin typeface="Times New Roman" pitchFamily="18" charset="0"/>
                <a:cs typeface="Times New Roman" pitchFamily="18" charset="0"/>
              </a:rPr>
              <a:t>Mazel</a:t>
            </a:r>
            <a:r>
              <a:rPr lang="en-US" sz="3200" b="1" dirty="0">
                <a:latin typeface="Times New Roman" pitchFamily="18" charset="0"/>
                <a:cs typeface="Times New Roman" pitchFamily="18" charset="0"/>
              </a:rPr>
              <a:t>, New York.</a:t>
            </a:r>
            <a:endParaRPr lang="it-IT" sz="3200" b="1" dirty="0">
              <a:latin typeface="Times New Roman" pitchFamily="18" charset="0"/>
              <a:cs typeface="Times New Roman" pitchFamily="18" charset="0"/>
            </a:endParaRPr>
          </a:p>
          <a:p>
            <a:endParaRPr lang="it-IT" sz="32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DEFICIT FUNZIONI ESECUTIVE</a:t>
            </a:r>
          </a:p>
        </p:txBody>
      </p:sp>
      <p:sp>
        <p:nvSpPr>
          <p:cNvPr id="3" name="Segnaposto contenuto 2"/>
          <p:cNvSpPr>
            <a:spLocks noGrp="1"/>
          </p:cNvSpPr>
          <p:nvPr>
            <p:ph idx="1"/>
          </p:nvPr>
        </p:nvSpPr>
        <p:spPr/>
        <p:txBody>
          <a:bodyPr>
            <a:normAutofit/>
          </a:bodyPr>
          <a:lstStyle/>
          <a:p>
            <a:pPr algn="just"/>
            <a:r>
              <a:rPr lang="it-IT" sz="3200" b="1" dirty="0">
                <a:latin typeface="Times New Roman" pitchFamily="18" charset="0"/>
                <a:cs typeface="Times New Roman" pitchFamily="18" charset="0"/>
              </a:rPr>
              <a:t>L’esecuzione coordinata di tali funzioni permette al soggetto di manifestare comportamenti controllati. La loro compromissione invece avrà effetto su ciascuna delle componenti dell’atto aggressivo: dalla percezione e interpretazione degli stimoli ambientali alla pianificazione di risposte e la regolazione degli stati affettivi.</a:t>
            </a:r>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LE PROBLEMATICHE LINGUISTICHE</a:t>
            </a:r>
          </a:p>
        </p:txBody>
      </p:sp>
      <p:sp>
        <p:nvSpPr>
          <p:cNvPr id="3" name="Segnaposto contenuto 2"/>
          <p:cNvSpPr>
            <a:spLocks noGrp="1"/>
          </p:cNvSpPr>
          <p:nvPr>
            <p:ph idx="1"/>
          </p:nvPr>
        </p:nvSpPr>
        <p:spPr/>
        <p:txBody>
          <a:bodyPr>
            <a:noAutofit/>
          </a:bodyPr>
          <a:lstStyle/>
          <a:p>
            <a:pPr algn="just"/>
            <a:r>
              <a:rPr lang="it-IT" sz="3200" b="1" dirty="0">
                <a:latin typeface="Times New Roman" pitchFamily="18" charset="0"/>
                <a:cs typeface="Times New Roman" pitchFamily="18" charset="0"/>
              </a:rPr>
              <a:t>Altro fattore individuale coinvolto nella possibile manifestazione di condotte aggressive è rappresentato dai </a:t>
            </a:r>
            <a:r>
              <a:rPr lang="it-IT" sz="3200" b="1" dirty="0">
                <a:solidFill>
                  <a:srgbClr val="FFFF00"/>
                </a:solidFill>
                <a:latin typeface="Times New Roman" pitchFamily="18" charset="0"/>
                <a:cs typeface="Times New Roman" pitchFamily="18" charset="0"/>
              </a:rPr>
              <a:t>deficit a livello linguistico</a:t>
            </a:r>
            <a:r>
              <a:rPr lang="it-IT" sz="3200" b="1" dirty="0">
                <a:latin typeface="Times New Roman" pitchFamily="18" charset="0"/>
                <a:cs typeface="Times New Roman" pitchFamily="18" charset="0"/>
              </a:rPr>
              <a:t>. Il linguaggio svolge un ruolo fondamentale nello sviluppo delle </a:t>
            </a:r>
            <a:r>
              <a:rPr lang="it-IT" sz="3200" b="1" dirty="0">
                <a:solidFill>
                  <a:srgbClr val="FFFF00"/>
                </a:solidFill>
                <a:latin typeface="Times New Roman" pitchFamily="18" charset="0"/>
                <a:cs typeface="Times New Roman" pitchFamily="18" charset="0"/>
              </a:rPr>
              <a:t>abilità di autoregolazione</a:t>
            </a:r>
            <a:r>
              <a:rPr lang="it-IT" sz="3200" b="1" dirty="0">
                <a:latin typeface="Times New Roman" pitchFamily="18" charset="0"/>
                <a:cs typeface="Times New Roman" pitchFamily="18" charset="0"/>
              </a:rPr>
              <a:t>, soprattutto in situazioni sociali complesse: di conseguenza, eventuali deficit linguistici dovrebbero ripercuotersi sullo sviluppo di condotte problematiche o chiaramente antisociali.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2D0CDF8-4DB7-42BF-96D5-F874B6CE4DA9}"/>
              </a:ext>
            </a:extLst>
          </p:cNvPr>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LE PROBLEMATICHE LINGUISTICHE</a:t>
            </a:r>
            <a:endParaRPr lang="it-IT" dirty="0"/>
          </a:p>
        </p:txBody>
      </p:sp>
      <p:sp>
        <p:nvSpPr>
          <p:cNvPr id="3" name="Segnaposto contenuto 2">
            <a:extLst>
              <a:ext uri="{FF2B5EF4-FFF2-40B4-BE49-F238E27FC236}">
                <a16:creationId xmlns="" xmlns:a16="http://schemas.microsoft.com/office/drawing/2014/main" id="{789659F3-1ED6-489C-A870-81337E6D5BAA}"/>
              </a:ext>
            </a:extLst>
          </p:cNvPr>
          <p:cNvSpPr>
            <a:spLocks noGrp="1"/>
          </p:cNvSpPr>
          <p:nvPr>
            <p:ph idx="1"/>
          </p:nvPr>
        </p:nvSpPr>
        <p:spPr/>
        <p:txBody>
          <a:bodyPr>
            <a:noAutofit/>
          </a:bodyPr>
          <a:lstStyle/>
          <a:p>
            <a:pPr algn="just"/>
            <a:r>
              <a:rPr lang="it-IT" sz="4000" b="1" dirty="0">
                <a:latin typeface="Times New Roman" pitchFamily="18" charset="0"/>
                <a:cs typeface="Times New Roman" pitchFamily="18" charset="0"/>
              </a:rPr>
              <a:t>I dati di comorbilità sembrano confermare questa ipotesi interpretativa: in base ad alcune ricerche, infatti, oltre il 50% dei soggetti con disturbo della condotta </a:t>
            </a:r>
            <a:r>
              <a:rPr lang="it-IT" sz="4000" b="1" dirty="0" smtClean="0">
                <a:latin typeface="Times New Roman" pitchFamily="18" charset="0"/>
                <a:cs typeface="Times New Roman" pitchFamily="18" charset="0"/>
              </a:rPr>
              <a:t>presenta </a:t>
            </a:r>
            <a:r>
              <a:rPr lang="it-IT" sz="4000" b="1" dirty="0">
                <a:latin typeface="Times New Roman" pitchFamily="18" charset="0"/>
                <a:cs typeface="Times New Roman" pitchFamily="18" charset="0"/>
              </a:rPr>
              <a:t>anche problematiche linguistiche.</a:t>
            </a:r>
            <a:endParaRPr lang="it-IT" sz="4000" dirty="0"/>
          </a:p>
        </p:txBody>
      </p:sp>
    </p:spTree>
    <p:extLst>
      <p:ext uri="{BB962C8B-B14F-4D97-AF65-F5344CB8AC3E}">
        <p14:creationId xmlns="" xmlns:p14="http://schemas.microsoft.com/office/powerpoint/2010/main" val="3686914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57D2750F-88A5-4C71-9C1C-60EAEA753534}"/>
              </a:ext>
            </a:extLst>
          </p:cNvPr>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LA RABBIA-AGGRESSIVITA’: IL PUNTO DI VISTA BIOLOGICO</a:t>
            </a:r>
          </a:p>
        </p:txBody>
      </p:sp>
      <p:sp>
        <p:nvSpPr>
          <p:cNvPr id="3" name="Segnaposto contenuto 2">
            <a:extLst>
              <a:ext uri="{FF2B5EF4-FFF2-40B4-BE49-F238E27FC236}">
                <a16:creationId xmlns="" xmlns:a16="http://schemas.microsoft.com/office/drawing/2014/main" id="{5DEC2582-73A5-4746-A79B-1C16B690FE7F}"/>
              </a:ext>
            </a:extLst>
          </p:cNvPr>
          <p:cNvSpPr>
            <a:spLocks noGrp="1"/>
          </p:cNvSpPr>
          <p:nvPr>
            <p:ph idx="1"/>
          </p:nvPr>
        </p:nvSpPr>
        <p:spPr/>
        <p:txBody>
          <a:bodyPr>
            <a:noAutofit/>
          </a:bodyPr>
          <a:lstStyle/>
          <a:p>
            <a:r>
              <a:rPr lang="it-IT" sz="2800" b="1" dirty="0">
                <a:latin typeface="Times New Roman" panose="02020603050405020304" pitchFamily="18" charset="0"/>
                <a:cs typeface="Times New Roman" panose="02020603050405020304" pitchFamily="18" charset="0"/>
              </a:rPr>
              <a:t>E’ NATURALE CON FINI DIFENSIVI, DI SOPRAVVIVENZA E DIFESA DELLA PROLE</a:t>
            </a:r>
          </a:p>
          <a:p>
            <a:r>
              <a:rPr lang="it-IT" sz="2800" b="1" dirty="0">
                <a:latin typeface="Times New Roman" panose="02020603050405020304" pitchFamily="18" charset="0"/>
                <a:cs typeface="Times New Roman" panose="02020603050405020304" pitchFamily="18" charset="0"/>
              </a:rPr>
              <a:t>IL RUOLO DELL’AMIGDALA (SLATENTIZZANTE) E DEL BULBO OLFATTIVO (INIBITORIO)</a:t>
            </a:r>
          </a:p>
          <a:p>
            <a:r>
              <a:rPr lang="it-IT" sz="2800" b="1" dirty="0">
                <a:latin typeface="Times New Roman" panose="02020603050405020304" pitchFamily="18" charset="0"/>
                <a:cs typeface="Times New Roman" panose="02020603050405020304" pitchFamily="18" charset="0"/>
              </a:rPr>
              <a:t>TESTOSTERONE E CATECOLAMINE: IL RUOLO DELLE MAO: SE FUNZIONA MENO C’E’ MAGGIORE AGGRESSIVITA’</a:t>
            </a:r>
          </a:p>
          <a:p>
            <a:r>
              <a:rPr lang="it-IT" sz="2800" b="1" dirty="0">
                <a:latin typeface="Times New Roman" panose="02020603050405020304" pitchFamily="18" charset="0"/>
                <a:cs typeface="Times New Roman" panose="02020603050405020304" pitchFamily="18" charset="0"/>
              </a:rPr>
              <a:t>LA SINDROME 47 XYY</a:t>
            </a:r>
          </a:p>
        </p:txBody>
      </p:sp>
    </p:spTree>
    <p:extLst>
      <p:ext uri="{BB962C8B-B14F-4D97-AF65-F5344CB8AC3E}">
        <p14:creationId xmlns="" xmlns:p14="http://schemas.microsoft.com/office/powerpoint/2010/main" val="994343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71F22AF-3F98-4735-AF3C-B96734E8FDC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LA RABBIA-AGGRESSIVITA’: IL PUNTO DI VISTA SOCIOLOGICO</a:t>
            </a:r>
          </a:p>
        </p:txBody>
      </p:sp>
      <p:sp>
        <p:nvSpPr>
          <p:cNvPr id="3" name="Segnaposto contenuto 2">
            <a:extLst>
              <a:ext uri="{FF2B5EF4-FFF2-40B4-BE49-F238E27FC236}">
                <a16:creationId xmlns="" xmlns:a16="http://schemas.microsoft.com/office/drawing/2014/main" id="{F2AEF7E3-477B-441D-97EB-A5CBB8C03514}"/>
              </a:ext>
            </a:extLst>
          </p:cNvPr>
          <p:cNvSpPr>
            <a:spLocks noGrp="1"/>
          </p:cNvSpPr>
          <p:nvPr>
            <p:ph idx="1"/>
          </p:nvPr>
        </p:nvSpPr>
        <p:spPr/>
        <p:txBody>
          <a:bodyPr>
            <a:normAutofit lnSpcReduction="10000"/>
          </a:bodyPr>
          <a:lstStyle/>
          <a:p>
            <a:r>
              <a:rPr lang="it-IT" sz="3200" b="1" dirty="0">
                <a:latin typeface="Times New Roman" panose="02020603050405020304" pitchFamily="18" charset="0"/>
                <a:cs typeface="Times New Roman" panose="02020603050405020304" pitchFamily="18" charset="0"/>
              </a:rPr>
              <a:t>IL CONTESTO DI CRESCITA AGGRESSIVO E VIOLENTO: QUANTO INDUCE UNA REATTIVITA’ E QUANTO UN’INTROIEZIONE</a:t>
            </a:r>
          </a:p>
          <a:p>
            <a:r>
              <a:rPr lang="it-IT" sz="3200" b="1" dirty="0">
                <a:latin typeface="Times New Roman" panose="02020603050405020304" pitchFamily="18" charset="0"/>
                <a:cs typeface="Times New Roman" panose="02020603050405020304" pitchFamily="18" charset="0"/>
              </a:rPr>
              <a:t>IL MODELLO SOCIALE CHE OGGI RIDUCE I MODULATORI DELL’AGGRESSIVITA’</a:t>
            </a:r>
          </a:p>
          <a:p>
            <a:r>
              <a:rPr lang="it-IT" sz="3200" b="1" dirty="0">
                <a:latin typeface="Times New Roman" panose="02020603050405020304" pitchFamily="18" charset="0"/>
                <a:cs typeface="Times New Roman" panose="02020603050405020304" pitchFamily="18" charset="0"/>
              </a:rPr>
              <a:t>LE MANCANZE EDUCATIVE</a:t>
            </a:r>
          </a:p>
        </p:txBody>
      </p:sp>
    </p:spTree>
    <p:extLst>
      <p:ext uri="{BB962C8B-B14F-4D97-AF65-F5344CB8AC3E}">
        <p14:creationId xmlns="" xmlns:p14="http://schemas.microsoft.com/office/powerpoint/2010/main" val="93757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A2BE5264-E616-40BA-BEDD-5AA4EBC8FE02}"/>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LA RABBIA-AGGRESSIVITA’: IL PUNTO DI VISTA PSICOANALITICO</a:t>
            </a:r>
          </a:p>
        </p:txBody>
      </p:sp>
      <p:sp>
        <p:nvSpPr>
          <p:cNvPr id="3" name="Segnaposto contenuto 2">
            <a:extLst>
              <a:ext uri="{FF2B5EF4-FFF2-40B4-BE49-F238E27FC236}">
                <a16:creationId xmlns="" xmlns:a16="http://schemas.microsoft.com/office/drawing/2014/main" id="{04AAD8DA-AD4A-467D-9FE8-34CBCBAAF78C}"/>
              </a:ext>
            </a:extLst>
          </p:cNvPr>
          <p:cNvSpPr>
            <a:spLocks noGrp="1"/>
          </p:cNvSpPr>
          <p:nvPr>
            <p:ph idx="1"/>
          </p:nvPr>
        </p:nvSpPr>
        <p:spPr/>
        <p:txBody>
          <a:bodyPr>
            <a:normAutofit/>
          </a:bodyPr>
          <a:lstStyle/>
          <a:p>
            <a:r>
              <a:rPr lang="it-IT" sz="3600" b="1" dirty="0">
                <a:latin typeface="Times New Roman" panose="02020603050405020304" pitchFamily="18" charset="0"/>
                <a:cs typeface="Times New Roman" panose="02020603050405020304" pitchFamily="18" charset="0"/>
              </a:rPr>
              <a:t>FREUD: LA PULSIONE AGGRESSIVA…THANATOS IN CONTRAPPOSIZIONE A EROS, LA LIBIDO</a:t>
            </a:r>
          </a:p>
          <a:p>
            <a:r>
              <a:rPr lang="it-IT" sz="3600" b="1" dirty="0">
                <a:latin typeface="Times New Roman" panose="02020603050405020304" pitchFamily="18" charset="0"/>
                <a:cs typeface="Times New Roman" panose="02020603050405020304" pitchFamily="18" charset="0"/>
              </a:rPr>
              <a:t>LA FRUSTRAZIONE DEL DESIDERIO</a:t>
            </a:r>
          </a:p>
        </p:txBody>
      </p:sp>
    </p:spTree>
    <p:extLst>
      <p:ext uri="{BB962C8B-B14F-4D97-AF65-F5344CB8AC3E}">
        <p14:creationId xmlns="" xmlns:p14="http://schemas.microsoft.com/office/powerpoint/2010/main" val="1242802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256A50D1-AB7D-417B-A9BE-426DF9BAC663}"/>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FATTORI CAUSALI</a:t>
            </a:r>
          </a:p>
        </p:txBody>
      </p:sp>
      <p:sp>
        <p:nvSpPr>
          <p:cNvPr id="3" name="Segnaposto contenuto 2">
            <a:extLst>
              <a:ext uri="{FF2B5EF4-FFF2-40B4-BE49-F238E27FC236}">
                <a16:creationId xmlns="" xmlns:a16="http://schemas.microsoft.com/office/drawing/2014/main" id="{487F6D73-6671-400E-BDF9-58E6222DF581}"/>
              </a:ext>
            </a:extLst>
          </p:cNvPr>
          <p:cNvSpPr>
            <a:spLocks noGrp="1"/>
          </p:cNvSpPr>
          <p:nvPr>
            <p:ph idx="1"/>
          </p:nvPr>
        </p:nvSpPr>
        <p:spPr/>
        <p:txBody>
          <a:bodyPr>
            <a:noAutofit/>
          </a:bodyPr>
          <a:lstStyle/>
          <a:p>
            <a:pPr algn="just"/>
            <a:r>
              <a:rPr lang="it-IT" sz="2400" b="1" dirty="0">
                <a:solidFill>
                  <a:srgbClr val="FFFF00"/>
                </a:solidFill>
                <a:latin typeface="Times New Roman" panose="02020603050405020304" pitchFamily="18" charset="0"/>
                <a:cs typeface="Times New Roman" panose="02020603050405020304" pitchFamily="18" charset="0"/>
              </a:rPr>
              <a:t>TEMPERAMENTO</a:t>
            </a:r>
            <a:r>
              <a:rPr lang="it-IT" sz="2400" b="1" dirty="0">
                <a:latin typeface="Times New Roman" panose="02020603050405020304" pitchFamily="18" charset="0"/>
                <a:cs typeface="Times New Roman" panose="02020603050405020304" pitchFamily="18" charset="0"/>
              </a:rPr>
              <a:t>: IPERECCITABILITA’ DI FONDO</a:t>
            </a:r>
          </a:p>
          <a:p>
            <a:pPr algn="just"/>
            <a:r>
              <a:rPr lang="it-IT" sz="2400" b="1" dirty="0">
                <a:solidFill>
                  <a:srgbClr val="FFFF00"/>
                </a:solidFill>
                <a:latin typeface="Times New Roman" panose="02020603050405020304" pitchFamily="18" charset="0"/>
                <a:cs typeface="Times New Roman" panose="02020603050405020304" pitchFamily="18" charset="0"/>
              </a:rPr>
              <a:t>FATTORI ESTERNI</a:t>
            </a:r>
            <a:r>
              <a:rPr lang="it-IT" sz="2400" b="1" dirty="0">
                <a:latin typeface="Times New Roman" panose="02020603050405020304" pitchFamily="18" charset="0"/>
                <a:cs typeface="Times New Roman" panose="02020603050405020304" pitchFamily="18" charset="0"/>
              </a:rPr>
              <a:t>: 1) RELAZIONE D’ATTACCAMENTO DISORGANIZZATA (SPESSO GENITORI CON PROBLEMI PSICHICI, DI ALCOL E SOSTANZE O DELINQUENTI) CHE DETERMINA LA STRUTTURAZIONE DI UNA PERSONALITA’ NARCISISTA-BORDERLINE CON ASSENZA DEL SENSO DEL LIMITE, DELLA REGOLA MORALE ED ETICA. NE DERIVA UNO STATUS IMPULSIVO-PULSIONALE-EMOTIVO</a:t>
            </a:r>
          </a:p>
          <a:p>
            <a:pPr algn="just"/>
            <a:r>
              <a:rPr lang="it-IT" sz="2400" b="1" dirty="0">
                <a:solidFill>
                  <a:srgbClr val="FFFF00"/>
                </a:solidFill>
                <a:latin typeface="Times New Roman" panose="02020603050405020304" pitchFamily="18" charset="0"/>
                <a:cs typeface="Times New Roman" panose="02020603050405020304" pitchFamily="18" charset="0"/>
              </a:rPr>
              <a:t>TRAUMI</a:t>
            </a:r>
          </a:p>
          <a:p>
            <a:pPr algn="just"/>
            <a:r>
              <a:rPr lang="it-IT" sz="2400" b="1" dirty="0">
                <a:solidFill>
                  <a:srgbClr val="FFFF00"/>
                </a:solidFill>
                <a:latin typeface="Times New Roman" panose="02020603050405020304" pitchFamily="18" charset="0"/>
                <a:cs typeface="Times New Roman" panose="02020603050405020304" pitchFamily="18" charset="0"/>
              </a:rPr>
              <a:t>FRUSTRAZIONI ESISTENZIALI</a:t>
            </a:r>
          </a:p>
        </p:txBody>
      </p:sp>
    </p:spTree>
    <p:extLst>
      <p:ext uri="{BB962C8B-B14F-4D97-AF65-F5344CB8AC3E}">
        <p14:creationId xmlns="" xmlns:p14="http://schemas.microsoft.com/office/powerpoint/2010/main" val="793460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FATTORI CAUSALI ESTERNI</a:t>
            </a:r>
          </a:p>
        </p:txBody>
      </p:sp>
      <p:sp>
        <p:nvSpPr>
          <p:cNvPr id="5" name="Segnaposto contenuto 4"/>
          <p:cNvSpPr>
            <a:spLocks noGrp="1"/>
          </p:cNvSpPr>
          <p:nvPr>
            <p:ph idx="1"/>
          </p:nvPr>
        </p:nvSpPr>
        <p:spPr/>
        <p:txBody>
          <a:bodyPr>
            <a:normAutofit/>
          </a:bodyPr>
          <a:lstStyle/>
          <a:p>
            <a:pPr algn="just"/>
            <a:r>
              <a:rPr lang="it-IT" b="1" dirty="0">
                <a:latin typeface="Times New Roman" panose="02020603050405020304" pitchFamily="18" charset="0"/>
                <a:cs typeface="Times New Roman" panose="02020603050405020304" pitchFamily="18" charset="0"/>
              </a:rPr>
              <a:t>1) </a:t>
            </a:r>
            <a:r>
              <a:rPr lang="it-IT" b="1" dirty="0">
                <a:solidFill>
                  <a:srgbClr val="FFFF00"/>
                </a:solidFill>
                <a:latin typeface="Times New Roman" panose="02020603050405020304" pitchFamily="18" charset="0"/>
                <a:cs typeface="Times New Roman" panose="02020603050405020304" pitchFamily="18" charset="0"/>
              </a:rPr>
              <a:t>RELAZIONE D’ATTACCAMENTO DISORGANIZZATA </a:t>
            </a:r>
            <a:r>
              <a:rPr lang="it-IT" b="1" dirty="0">
                <a:latin typeface="Times New Roman" panose="02020603050405020304" pitchFamily="18" charset="0"/>
                <a:cs typeface="Times New Roman" panose="02020603050405020304" pitchFamily="18" charset="0"/>
              </a:rPr>
              <a:t>(SPESSO GENITORI CON PROBLEMI PSICHICI, DI ALCOL E SOSTANZE O DELINQUENTI) CHE DETERMINA LA STRUTTURAZIONE DI UNA PERSONALITA’ NARCISISTA-BORDERLINE CON ASSENZA DEL SENSO DEL LIMITE, DELLA REGOLA MORALE ED ETICA. NE DERIVA UNO STATUS IMPULSIVO-PULSIONALE-EMOTIVO </a:t>
            </a:r>
          </a:p>
          <a:p>
            <a:pPr algn="just"/>
            <a:r>
              <a:rPr lang="it-IT" b="1" dirty="0">
                <a:latin typeface="Times New Roman" panose="02020603050405020304" pitchFamily="18" charset="0"/>
                <a:cs typeface="Times New Roman" panose="02020603050405020304" pitchFamily="18" charset="0"/>
              </a:rPr>
              <a:t>2) </a:t>
            </a:r>
            <a:r>
              <a:rPr lang="it-IT" b="1" dirty="0">
                <a:solidFill>
                  <a:srgbClr val="FFFF00"/>
                </a:solidFill>
                <a:latin typeface="Times New Roman" panose="02020603050405020304" pitchFamily="18" charset="0"/>
                <a:cs typeface="Times New Roman" panose="02020603050405020304" pitchFamily="18" charset="0"/>
              </a:rPr>
              <a:t>MODELLO DISFUNZIONALE, ATTACCAMENTO EVITANTE</a:t>
            </a:r>
            <a:r>
              <a:rPr lang="it-IT" b="1" dirty="0">
                <a:latin typeface="Times New Roman" panose="02020603050405020304" pitchFamily="18" charset="0"/>
                <a:cs typeface="Times New Roman" panose="02020603050405020304" pitchFamily="18" charset="0"/>
              </a:rPr>
              <a:t>: IL BAMBINO VIENE CONSIDERATO DAI GENITORI PRECOCEMENTE AUTONOMO E DOTATO DI AUTOREGOLAZIONE. </a:t>
            </a:r>
          </a:p>
          <a:p>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7593D3BC-B2C6-4B3A-BFBC-6F72A0BDB80F}"/>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FORME-TIPOLOGIE (DSM 5)</a:t>
            </a:r>
          </a:p>
        </p:txBody>
      </p:sp>
      <p:sp>
        <p:nvSpPr>
          <p:cNvPr id="3" name="Segnaposto contenuto 2">
            <a:extLst>
              <a:ext uri="{FF2B5EF4-FFF2-40B4-BE49-F238E27FC236}">
                <a16:creationId xmlns="" xmlns:a16="http://schemas.microsoft.com/office/drawing/2014/main" id="{E87E6F96-6817-4D10-AAA9-67A211A31037}"/>
              </a:ext>
            </a:extLst>
          </p:cNvPr>
          <p:cNvSpPr>
            <a:spLocks noGrp="1"/>
          </p:cNvSpPr>
          <p:nvPr>
            <p:ph idx="1"/>
          </p:nvPr>
        </p:nvSpPr>
        <p:spPr/>
        <p:txBody>
          <a:bodyPr>
            <a:normAutofit/>
          </a:bodyPr>
          <a:lstStyle/>
          <a:p>
            <a:r>
              <a:rPr lang="it-IT" sz="3200" b="1" dirty="0">
                <a:latin typeface="Times New Roman" panose="02020603050405020304" pitchFamily="18" charset="0"/>
                <a:cs typeface="Times New Roman" panose="02020603050405020304" pitchFamily="18" charset="0"/>
              </a:rPr>
              <a:t>DISTURBO DELLA CONDOTTA</a:t>
            </a:r>
          </a:p>
          <a:p>
            <a:pPr marL="0" indent="0">
              <a:buNone/>
            </a:pPr>
            <a:endParaRPr lang="it-IT" sz="3200" b="1" dirty="0">
              <a:latin typeface="Times New Roman" panose="02020603050405020304" pitchFamily="18" charset="0"/>
              <a:cs typeface="Times New Roman" panose="02020603050405020304" pitchFamily="18" charset="0"/>
            </a:endParaRPr>
          </a:p>
          <a:p>
            <a:r>
              <a:rPr lang="it-IT" sz="3200" b="1" dirty="0">
                <a:latin typeface="Times New Roman" panose="02020603050405020304" pitchFamily="18" charset="0"/>
                <a:cs typeface="Times New Roman" panose="02020603050405020304" pitchFamily="18" charset="0"/>
              </a:rPr>
              <a:t>DISTURBO OPPOSITIVO-PROVOCATORIO</a:t>
            </a:r>
          </a:p>
          <a:p>
            <a:pPr marL="0" indent="0">
              <a:buNone/>
            </a:pPr>
            <a:endParaRPr lang="it-IT" sz="3200" b="1" dirty="0">
              <a:latin typeface="Times New Roman" panose="02020603050405020304" pitchFamily="18" charset="0"/>
              <a:cs typeface="Times New Roman" panose="02020603050405020304" pitchFamily="18" charset="0"/>
            </a:endParaRPr>
          </a:p>
          <a:p>
            <a:r>
              <a:rPr lang="it-IT" sz="3200" b="1" dirty="0">
                <a:latin typeface="Times New Roman" panose="02020603050405020304" pitchFamily="18" charset="0"/>
                <a:cs typeface="Times New Roman" panose="02020603050405020304" pitchFamily="18" charset="0"/>
              </a:rPr>
              <a:t>DISTURBO ESPLOSIVO-INTERMITTENTE</a:t>
            </a:r>
          </a:p>
        </p:txBody>
      </p:sp>
    </p:spTree>
    <p:extLst>
      <p:ext uri="{BB962C8B-B14F-4D97-AF65-F5344CB8AC3E}">
        <p14:creationId xmlns="" xmlns:p14="http://schemas.microsoft.com/office/powerpoint/2010/main" val="3469531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BF0B4B3E-2A3B-4A42-9E9A-E67F16555C91}"/>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DEFINIZIONE</a:t>
            </a:r>
          </a:p>
        </p:txBody>
      </p:sp>
      <p:sp>
        <p:nvSpPr>
          <p:cNvPr id="3" name="Segnaposto contenuto 2">
            <a:extLst>
              <a:ext uri="{FF2B5EF4-FFF2-40B4-BE49-F238E27FC236}">
                <a16:creationId xmlns="" xmlns:a16="http://schemas.microsoft.com/office/drawing/2014/main" id="{01ABD678-255A-4947-9998-B5A6139AEAD4}"/>
              </a:ext>
            </a:extLst>
          </p:cNvPr>
          <p:cNvSpPr>
            <a:spLocks noGrp="1"/>
          </p:cNvSpPr>
          <p:nvPr>
            <p:ph idx="1"/>
          </p:nvPr>
        </p:nvSpPr>
        <p:spPr/>
        <p:txBody>
          <a:bodyPr>
            <a:normAutofit/>
          </a:bodyPr>
          <a:lstStyle/>
          <a:p>
            <a:pPr algn="just"/>
            <a:r>
              <a:rPr lang="it-IT" sz="2400" b="1" dirty="0">
                <a:latin typeface="Times New Roman" panose="02020603050405020304" pitchFamily="18" charset="0"/>
                <a:cs typeface="Times New Roman" panose="02020603050405020304" pitchFamily="18" charset="0"/>
              </a:rPr>
              <a:t>I DISTURBI DEL COMPORTAMENTO SI CARATTERIZZANO CON AZIONI, STILI E MODI D’ESSERE PROBLEMATICI DELLA PERSONA IN QUANTO DEVIANO DALLE REGOLE DI CONVIVENZA SOCIALE E DAI LIMITI E COMPITI CHE IN UN CONTESTO CI SI ASPETTA.</a:t>
            </a:r>
          </a:p>
          <a:p>
            <a:pPr marL="0" indent="0" algn="just">
              <a:buNone/>
            </a:pPr>
            <a:endParaRPr lang="it-IT" sz="2400" b="1" dirty="0">
              <a:latin typeface="Times New Roman" panose="02020603050405020304" pitchFamily="18" charset="0"/>
              <a:cs typeface="Times New Roman" panose="02020603050405020304" pitchFamily="18" charset="0"/>
            </a:endParaRPr>
          </a:p>
          <a:p>
            <a:pPr algn="just"/>
            <a:r>
              <a:rPr lang="it-IT" sz="2400" b="1" dirty="0">
                <a:latin typeface="Times New Roman" panose="02020603050405020304" pitchFamily="18" charset="0"/>
                <a:cs typeface="Times New Roman" panose="02020603050405020304" pitchFamily="18" charset="0"/>
              </a:rPr>
              <a:t>IL CONTESTO: SCUOLA, FAMIGLIA, RAPPORTI INTERPERSONALI, CON OGNI «FIGURA CHE RAPPRESENTA L’AUTORITA’ NORMATIVA».</a:t>
            </a:r>
          </a:p>
        </p:txBody>
      </p:sp>
    </p:spTree>
    <p:extLst>
      <p:ext uri="{BB962C8B-B14F-4D97-AF65-F5344CB8AC3E}">
        <p14:creationId xmlns="" xmlns:p14="http://schemas.microsoft.com/office/powerpoint/2010/main" val="1335091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B4BE6E6F-C3E7-41C7-A8A1-8C7E547619FF}"/>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CONDOTTA:CARATTERISTICHE</a:t>
            </a:r>
          </a:p>
        </p:txBody>
      </p:sp>
      <p:sp>
        <p:nvSpPr>
          <p:cNvPr id="3" name="Segnaposto contenuto 2">
            <a:extLst>
              <a:ext uri="{FF2B5EF4-FFF2-40B4-BE49-F238E27FC236}">
                <a16:creationId xmlns="" xmlns:a16="http://schemas.microsoft.com/office/drawing/2014/main" id="{C935CB7B-4838-4DD9-AE76-6E07FFC4775F}"/>
              </a:ext>
            </a:extLst>
          </p:cNvPr>
          <p:cNvSpPr>
            <a:spLocks noGrp="1"/>
          </p:cNvSpPr>
          <p:nvPr>
            <p:ph idx="1"/>
          </p:nvPr>
        </p:nvSpPr>
        <p:spPr/>
        <p:txBody>
          <a:bodyPr>
            <a:noAutofit/>
          </a:bodyPr>
          <a:lstStyle/>
          <a:p>
            <a:r>
              <a:rPr lang="it-IT" sz="3200" b="1" dirty="0">
                <a:latin typeface="Times New Roman" panose="02020603050405020304" pitchFamily="18" charset="0"/>
                <a:cs typeface="Times New Roman" panose="02020603050405020304" pitchFamily="18" charset="0"/>
              </a:rPr>
              <a:t>ESORDISCE DOPO I 5 ANNI E PRIMA DEI 10 ANNI MA GIA’ NEL BAMBINO PICCOLO </a:t>
            </a:r>
            <a:r>
              <a:rPr lang="it-IT" sz="3200" b="1" dirty="0" err="1">
                <a:latin typeface="Times New Roman" panose="02020603050405020304" pitchFamily="18" charset="0"/>
                <a:cs typeface="Times New Roman" panose="02020603050405020304" pitchFamily="18" charset="0"/>
              </a:rPr>
              <a:t>CI</a:t>
            </a:r>
            <a:r>
              <a:rPr lang="it-IT" sz="3200" b="1" dirty="0">
                <a:latin typeface="Times New Roman" panose="02020603050405020304" pitchFamily="18" charset="0"/>
                <a:cs typeface="Times New Roman" panose="02020603050405020304" pitchFamily="18" charset="0"/>
              </a:rPr>
              <a:t> POSSONO ESSERE DEI PRECURSORI: URLA, PIANTI, ROMPERE O TIRARE OGGETTI, ATTI AGGRESSIVI E CRUDELI VERSO ANIMALI. SONO I COSIDDETTI “</a:t>
            </a:r>
            <a:r>
              <a:rPr lang="it-IT" sz="3200" b="1" dirty="0">
                <a:solidFill>
                  <a:srgbClr val="FFFF00"/>
                </a:solidFill>
                <a:latin typeface="Times New Roman" panose="02020603050405020304" pitchFamily="18" charset="0"/>
                <a:cs typeface="Times New Roman" panose="02020603050405020304" pitchFamily="18" charset="0"/>
              </a:rPr>
              <a:t>BAMBINI DIFFICILI</a:t>
            </a:r>
            <a:r>
              <a:rPr lang="it-IT" sz="3200" b="1" dirty="0">
                <a:latin typeface="Times New Roman" panose="02020603050405020304" pitchFamily="18" charset="0"/>
                <a:cs typeface="Times New Roman" panose="02020603050405020304" pitchFamily="18" charset="0"/>
              </a:rPr>
              <a:t>”. SI EVIDENZIA UNA </a:t>
            </a:r>
            <a:r>
              <a:rPr lang="it-IT" sz="3200" b="1" dirty="0">
                <a:solidFill>
                  <a:srgbClr val="FFFF00"/>
                </a:solidFill>
                <a:latin typeface="Times New Roman" panose="02020603050405020304" pitchFamily="18" charset="0"/>
                <a:cs typeface="Times New Roman" panose="02020603050405020304" pitchFamily="18" charset="0"/>
              </a:rPr>
              <a:t>DISREGOLAZIONE EMOTIVA</a:t>
            </a:r>
          </a:p>
          <a:p>
            <a:endParaRPr lang="it-IT"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047547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CONDOTTA:CARATTERISTICHE</a:t>
            </a:r>
            <a:endParaRPr lang="it-IT" dirty="0"/>
          </a:p>
        </p:txBody>
      </p:sp>
      <p:sp>
        <p:nvSpPr>
          <p:cNvPr id="3" name="Segnaposto contenuto 2"/>
          <p:cNvSpPr>
            <a:spLocks noGrp="1"/>
          </p:cNvSpPr>
          <p:nvPr>
            <p:ph idx="1"/>
          </p:nvPr>
        </p:nvSpPr>
        <p:spPr/>
        <p:txBody>
          <a:bodyPr>
            <a:normAutofit fontScale="92500" lnSpcReduction="10000"/>
          </a:bodyPr>
          <a:lstStyle/>
          <a:p>
            <a:r>
              <a:rPr lang="it-IT" sz="3200" b="1" dirty="0">
                <a:latin typeface="Times New Roman" panose="02020603050405020304" pitchFamily="18" charset="0"/>
                <a:cs typeface="Times New Roman" panose="02020603050405020304" pitchFamily="18" charset="0"/>
              </a:rPr>
              <a:t>ATTI AGGRESSIVI E DISTRUTTIVI </a:t>
            </a:r>
            <a:r>
              <a:rPr lang="it-IT" sz="3200" b="1" dirty="0" err="1">
                <a:latin typeface="Times New Roman" panose="02020603050405020304" pitchFamily="18" charset="0"/>
                <a:cs typeface="Times New Roman" panose="02020603050405020304" pitchFamily="18" charset="0"/>
              </a:rPr>
              <a:t>DI</a:t>
            </a:r>
            <a:r>
              <a:rPr lang="it-IT" sz="3200" b="1" dirty="0">
                <a:latin typeface="Times New Roman" panose="02020603050405020304" pitchFamily="18" charset="0"/>
                <a:cs typeface="Times New Roman" panose="02020603050405020304" pitchFamily="18" charset="0"/>
              </a:rPr>
              <a:t> BENI ANCHE BULLISMO</a:t>
            </a:r>
          </a:p>
          <a:p>
            <a:r>
              <a:rPr lang="it-IT" sz="3200" b="1" dirty="0">
                <a:latin typeface="Times New Roman" panose="02020603050405020304" pitchFamily="18" charset="0"/>
                <a:cs typeface="Times New Roman" panose="02020603050405020304" pitchFamily="18" charset="0"/>
              </a:rPr>
              <a:t>RISSE</a:t>
            </a:r>
          </a:p>
          <a:p>
            <a:r>
              <a:rPr lang="it-IT" sz="3200" b="1" dirty="0">
                <a:latin typeface="Times New Roman" panose="02020603050405020304" pitchFamily="18" charset="0"/>
                <a:cs typeface="Times New Roman" panose="02020603050405020304" pitchFamily="18" charset="0"/>
              </a:rPr>
              <a:t>TENDENZA ALLA MENZOGNA</a:t>
            </a:r>
          </a:p>
          <a:p>
            <a:r>
              <a:rPr lang="it-IT" sz="3200" b="1" dirty="0">
                <a:latin typeface="Times New Roman" panose="02020603050405020304" pitchFamily="18" charset="0"/>
                <a:cs typeface="Times New Roman" panose="02020603050405020304" pitchFamily="18" charset="0"/>
              </a:rPr>
              <a:t>APPICCARE IL FUOCO</a:t>
            </a:r>
          </a:p>
          <a:p>
            <a:r>
              <a:rPr lang="it-IT" sz="3200" b="1" dirty="0">
                <a:latin typeface="Times New Roman" panose="02020603050405020304" pitchFamily="18" charset="0"/>
                <a:cs typeface="Times New Roman" panose="02020603050405020304" pitchFamily="18" charset="0"/>
              </a:rPr>
              <a:t>CRUDELTA’ VERSO GLI ANIMALI</a:t>
            </a:r>
          </a:p>
          <a:p>
            <a:r>
              <a:rPr lang="it-IT" sz="3200" b="1" dirty="0">
                <a:latin typeface="Times New Roman" panose="02020603050405020304" pitchFamily="18" charset="0"/>
                <a:cs typeface="Times New Roman" panose="02020603050405020304" pitchFamily="18" charset="0"/>
              </a:rPr>
              <a:t>DISUBBIDIENZA CONTINUA</a:t>
            </a:r>
          </a:p>
          <a:p>
            <a:r>
              <a:rPr lang="it-IT" sz="3200" b="1" dirty="0">
                <a:latin typeface="Times New Roman" panose="02020603050405020304" pitchFamily="18" charset="0"/>
                <a:cs typeface="Times New Roman" panose="02020603050405020304" pitchFamily="18" charset="0"/>
              </a:rPr>
              <a:t>DISIMPEGNO VERSO LE REGOLE</a:t>
            </a:r>
          </a:p>
          <a:p>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E776EA48-49EC-43FA-9A9A-9AB83ED5ECE4}"/>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CONDOTTA:CARATTERISTICHE</a:t>
            </a:r>
            <a:endParaRPr lang="it-IT" dirty="0"/>
          </a:p>
        </p:txBody>
      </p:sp>
      <p:sp>
        <p:nvSpPr>
          <p:cNvPr id="3" name="Segnaposto contenuto 2">
            <a:extLst>
              <a:ext uri="{FF2B5EF4-FFF2-40B4-BE49-F238E27FC236}">
                <a16:creationId xmlns="" xmlns:a16="http://schemas.microsoft.com/office/drawing/2014/main" id="{94ECF5DC-9FBE-401A-9CB0-D6B2FCA1D92A}"/>
              </a:ext>
            </a:extLst>
          </p:cNvPr>
          <p:cNvSpPr>
            <a:spLocks noGrp="1"/>
          </p:cNvSpPr>
          <p:nvPr>
            <p:ph idx="1"/>
          </p:nvPr>
        </p:nvSpPr>
        <p:spPr/>
        <p:txBody>
          <a:bodyPr>
            <a:normAutofit/>
          </a:bodyPr>
          <a:lstStyle/>
          <a:p>
            <a:r>
              <a:rPr lang="it-IT" sz="3600" b="1" dirty="0">
                <a:latin typeface="Times New Roman" panose="02020603050405020304" pitchFamily="18" charset="0"/>
                <a:cs typeface="Times New Roman" panose="02020603050405020304" pitchFamily="18" charset="0"/>
              </a:rPr>
              <a:t>IMBRATTARE I MURI</a:t>
            </a:r>
          </a:p>
          <a:p>
            <a:r>
              <a:rPr lang="it-IT" sz="3600" b="1" dirty="0">
                <a:latin typeface="Times New Roman" panose="02020603050405020304" pitchFamily="18" charset="0"/>
                <a:cs typeface="Times New Roman" panose="02020603050405020304" pitchFamily="18" charset="0"/>
              </a:rPr>
              <a:t>DANNEGGIARE MONUMENTI</a:t>
            </a:r>
          </a:p>
          <a:p>
            <a:r>
              <a:rPr lang="it-IT" sz="3600" b="1" dirty="0">
                <a:latin typeface="Times New Roman" panose="02020603050405020304" pitchFamily="18" charset="0"/>
                <a:cs typeface="Times New Roman" panose="02020603050405020304" pitchFamily="18" charset="0"/>
              </a:rPr>
              <a:t>FURTI</a:t>
            </a:r>
          </a:p>
          <a:p>
            <a:r>
              <a:rPr lang="it-IT" sz="3600" b="1" dirty="0">
                <a:latin typeface="Times New Roman" panose="02020603050405020304" pitchFamily="18" charset="0"/>
                <a:cs typeface="Times New Roman" panose="02020603050405020304" pitchFamily="18" charset="0"/>
              </a:rPr>
              <a:t>MARINARE LA SCUOLA</a:t>
            </a:r>
          </a:p>
          <a:p>
            <a:r>
              <a:rPr lang="it-IT" sz="3600" b="1" dirty="0">
                <a:latin typeface="Times New Roman" panose="02020603050405020304" pitchFamily="18" charset="0"/>
                <a:cs typeface="Times New Roman" panose="02020603050405020304" pitchFamily="18" charset="0"/>
              </a:rPr>
              <a:t>FUGGIRE DI CASA</a:t>
            </a:r>
            <a:endParaRPr lang="it-IT" sz="3600" dirty="0"/>
          </a:p>
        </p:txBody>
      </p:sp>
    </p:spTree>
    <p:extLst>
      <p:ext uri="{BB962C8B-B14F-4D97-AF65-F5344CB8AC3E}">
        <p14:creationId xmlns="" xmlns:p14="http://schemas.microsoft.com/office/powerpoint/2010/main" val="34138105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452DDA00-D567-44EF-8179-F2FC4C75DD29}"/>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 CARATTERISTICHE</a:t>
            </a:r>
          </a:p>
        </p:txBody>
      </p:sp>
      <p:sp>
        <p:nvSpPr>
          <p:cNvPr id="3" name="Segnaposto contenuto 2">
            <a:extLst>
              <a:ext uri="{FF2B5EF4-FFF2-40B4-BE49-F238E27FC236}">
                <a16:creationId xmlns="" xmlns:a16="http://schemas.microsoft.com/office/drawing/2014/main" id="{1C5E338D-5440-4700-A95A-078D6BCA7ECD}"/>
              </a:ext>
            </a:extLst>
          </p:cNvPr>
          <p:cNvSpPr>
            <a:spLocks noGrp="1"/>
          </p:cNvSpPr>
          <p:nvPr>
            <p:ph idx="1"/>
          </p:nvPr>
        </p:nvSpPr>
        <p:spPr/>
        <p:txBody>
          <a:bodyPr>
            <a:normAutofit/>
          </a:bodyPr>
          <a:lstStyle/>
          <a:p>
            <a:r>
              <a:rPr lang="it-IT" sz="3600" b="1" dirty="0">
                <a:latin typeface="Times New Roman" panose="02020603050405020304" pitchFamily="18" charset="0"/>
                <a:cs typeface="Times New Roman" panose="02020603050405020304" pitchFamily="18" charset="0"/>
              </a:rPr>
              <a:t>APPRENDIMENTO SCOLASTICO SCARSO</a:t>
            </a:r>
          </a:p>
          <a:p>
            <a:r>
              <a:rPr lang="it-IT" sz="3600" b="1" dirty="0">
                <a:latin typeface="Times New Roman" panose="02020603050405020304" pitchFamily="18" charset="0"/>
                <a:cs typeface="Times New Roman" panose="02020603050405020304" pitchFamily="18" charset="0"/>
              </a:rPr>
              <a:t>ESPLOSIONI DI RABBIA</a:t>
            </a:r>
          </a:p>
          <a:p>
            <a:r>
              <a:rPr lang="it-IT" sz="3600" b="1" dirty="0">
                <a:latin typeface="Times New Roman" panose="02020603050405020304" pitchFamily="18" charset="0"/>
                <a:cs typeface="Times New Roman" panose="02020603050405020304" pitchFamily="18" charset="0"/>
              </a:rPr>
              <a:t>NON ACCETTAZIONE DA PARTE DELL’AMBIENTE PER CUI IL SOGGETTO TENDE A VIVERE ISOLATO</a:t>
            </a:r>
          </a:p>
        </p:txBody>
      </p:sp>
    </p:spTree>
    <p:extLst>
      <p:ext uri="{BB962C8B-B14F-4D97-AF65-F5344CB8AC3E}">
        <p14:creationId xmlns="" xmlns:p14="http://schemas.microsoft.com/office/powerpoint/2010/main" val="36913592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18DED59-8112-4885-87AE-57CAAD04D25A}"/>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 CARATTERISTICHE</a:t>
            </a:r>
            <a:endParaRPr lang="it-IT" dirty="0"/>
          </a:p>
        </p:txBody>
      </p:sp>
      <p:sp>
        <p:nvSpPr>
          <p:cNvPr id="3" name="Segnaposto contenuto 2">
            <a:extLst>
              <a:ext uri="{FF2B5EF4-FFF2-40B4-BE49-F238E27FC236}">
                <a16:creationId xmlns="" xmlns:a16="http://schemas.microsoft.com/office/drawing/2014/main" id="{81B91C35-7E9F-4E6E-BF45-771A466E6185}"/>
              </a:ext>
            </a:extLst>
          </p:cNvPr>
          <p:cNvSpPr>
            <a:spLocks noGrp="1"/>
          </p:cNvSpPr>
          <p:nvPr>
            <p:ph idx="1"/>
          </p:nvPr>
        </p:nvSpPr>
        <p:spPr/>
        <p:txBody>
          <a:bodyPr/>
          <a:lstStyle/>
          <a:p>
            <a:r>
              <a:rPr lang="it-IT" sz="3600" b="1" dirty="0">
                <a:latin typeface="Times New Roman" panose="02020603050405020304" pitchFamily="18" charset="0"/>
                <a:cs typeface="Times New Roman" panose="02020603050405020304" pitchFamily="18" charset="0"/>
              </a:rPr>
              <a:t>ASSENZA DI SENSI DI COLPA</a:t>
            </a:r>
          </a:p>
          <a:p>
            <a:r>
              <a:rPr lang="it-IT" sz="3600" b="1" dirty="0">
                <a:latin typeface="Times New Roman" panose="02020603050405020304" pitchFamily="18" charset="0"/>
                <a:cs typeface="Times New Roman" panose="02020603050405020304" pitchFamily="18" charset="0"/>
              </a:rPr>
              <a:t>SCARSA EMPATIA</a:t>
            </a:r>
          </a:p>
          <a:p>
            <a:r>
              <a:rPr lang="it-IT" sz="3600" b="1" dirty="0">
                <a:latin typeface="Times New Roman" panose="02020603050405020304" pitchFamily="18" charset="0"/>
                <a:cs typeface="Times New Roman" panose="02020603050405020304" pitchFamily="18" charset="0"/>
              </a:rPr>
              <a:t>SCARSA ESPRESSIONE DELLE EMOZIONI</a:t>
            </a:r>
          </a:p>
          <a:p>
            <a:r>
              <a:rPr lang="it-IT" sz="3600" b="1" dirty="0">
                <a:latin typeface="Times New Roman" panose="02020603050405020304" pitchFamily="18" charset="0"/>
                <a:cs typeface="Times New Roman" panose="02020603050405020304" pitchFamily="18" charset="0"/>
              </a:rPr>
              <a:t>DISINTERESSE VERSO LE ATTIVITA’ SOCIALI E DI CRESCITA PERSONALE</a:t>
            </a:r>
          </a:p>
          <a:p>
            <a:endParaRPr lang="it-IT" dirty="0"/>
          </a:p>
        </p:txBody>
      </p:sp>
    </p:spTree>
    <p:extLst>
      <p:ext uri="{BB962C8B-B14F-4D97-AF65-F5344CB8AC3E}">
        <p14:creationId xmlns="" xmlns:p14="http://schemas.microsoft.com/office/powerpoint/2010/main" val="26384571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6C4021E5-61DE-4126-9B77-079CC5A9A280}"/>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 DISTURBI ASSOCIATI</a:t>
            </a:r>
          </a:p>
        </p:txBody>
      </p:sp>
      <p:sp>
        <p:nvSpPr>
          <p:cNvPr id="3" name="Segnaposto contenuto 2">
            <a:extLst>
              <a:ext uri="{FF2B5EF4-FFF2-40B4-BE49-F238E27FC236}">
                <a16:creationId xmlns="" xmlns:a16="http://schemas.microsoft.com/office/drawing/2014/main" id="{973D47DC-53B2-48A1-B465-3EEE4D2D368E}"/>
              </a:ext>
            </a:extLst>
          </p:cNvPr>
          <p:cNvSpPr>
            <a:spLocks noGrp="1"/>
          </p:cNvSpPr>
          <p:nvPr>
            <p:ph idx="1"/>
          </p:nvPr>
        </p:nvSpPr>
        <p:spPr/>
        <p:txBody>
          <a:bodyPr>
            <a:normAutofit/>
          </a:bodyPr>
          <a:lstStyle/>
          <a:p>
            <a:r>
              <a:rPr lang="it-IT" sz="2800" b="1" dirty="0">
                <a:latin typeface="Times New Roman" panose="02020603050405020304" pitchFamily="18" charset="0"/>
                <a:cs typeface="Times New Roman" panose="02020603050405020304" pitchFamily="18" charset="0"/>
              </a:rPr>
              <a:t>ADHD</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DISTURBI DELL’APPRENDIMENTO</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DISTURBI DEL LINGUAGGIO</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EPILESSIA</a:t>
            </a:r>
          </a:p>
        </p:txBody>
      </p:sp>
    </p:spTree>
    <p:extLst>
      <p:ext uri="{BB962C8B-B14F-4D97-AF65-F5344CB8AC3E}">
        <p14:creationId xmlns="" xmlns:p14="http://schemas.microsoft.com/office/powerpoint/2010/main" val="3423914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78DCBE3A-154D-49FE-BDE9-0743AF7903B1}"/>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DELLA CONDOTTA: PROGNOSI</a:t>
            </a:r>
          </a:p>
        </p:txBody>
      </p:sp>
      <p:sp>
        <p:nvSpPr>
          <p:cNvPr id="3" name="Segnaposto contenuto 2">
            <a:extLst>
              <a:ext uri="{FF2B5EF4-FFF2-40B4-BE49-F238E27FC236}">
                <a16:creationId xmlns="" xmlns:a16="http://schemas.microsoft.com/office/drawing/2014/main" id="{A0CA0137-56B1-4DCC-8FFD-D4922A108E87}"/>
              </a:ext>
            </a:extLst>
          </p:cNvPr>
          <p:cNvSpPr>
            <a:spLocks noGrp="1"/>
          </p:cNvSpPr>
          <p:nvPr>
            <p:ph idx="1"/>
          </p:nvPr>
        </p:nvSpPr>
        <p:spPr/>
        <p:txBody>
          <a:bodyPr>
            <a:normAutofit fontScale="77500" lnSpcReduction="20000"/>
          </a:bodyPr>
          <a:lstStyle/>
          <a:p>
            <a:pPr lvl="0">
              <a:buClr>
                <a:srgbClr val="1E5155">
                  <a:lumMod val="40000"/>
                  <a:lumOff val="60000"/>
                </a:srgbClr>
              </a:buClr>
            </a:pPr>
            <a:r>
              <a:rPr lang="it-IT" sz="2800" b="1" dirty="0">
                <a:solidFill>
                  <a:prstClr val="white"/>
                </a:solidFill>
                <a:latin typeface="Times New Roman" panose="02020603050405020304" pitchFamily="18" charset="0"/>
                <a:cs typeface="Times New Roman" panose="02020603050405020304" pitchFamily="18" charset="0"/>
              </a:rPr>
              <a:t>NELLA MAGGIORANZA DEI CASI IL DISTURBO TENDE A SCOMPARIRE NELL’ETA’ ADULTA</a:t>
            </a:r>
          </a:p>
          <a:p>
            <a:pPr marL="0" lvl="0" indent="0">
              <a:buClr>
                <a:srgbClr val="1E5155">
                  <a:lumMod val="40000"/>
                  <a:lumOff val="60000"/>
                </a:srgbClr>
              </a:buClr>
              <a:buNone/>
            </a:pPr>
            <a:endParaRPr lang="it-IT" sz="2800" b="1" dirty="0">
              <a:solidFill>
                <a:prstClr val="white"/>
              </a:solidFill>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EVOLUZIONE IN DISTURBO ANTISOCIALE</a:t>
            </a:r>
          </a:p>
          <a:p>
            <a:pPr>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MALSTRUTTURAZIONE PERSONOLOGICA</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IN ADOLESCENZA: ABUSO DI ALCOL E </a:t>
            </a:r>
            <a:r>
              <a:rPr lang="it-IT" sz="2800" b="1" dirty="0" err="1">
                <a:latin typeface="Times New Roman" panose="02020603050405020304" pitchFamily="18" charset="0"/>
                <a:cs typeface="Times New Roman" panose="02020603050405020304" pitchFamily="18" charset="0"/>
              </a:rPr>
              <a:t>DI</a:t>
            </a:r>
            <a:r>
              <a:rPr lang="it-IT" sz="2800" b="1" dirty="0">
                <a:latin typeface="Times New Roman" panose="02020603050405020304" pitchFamily="18" charset="0"/>
                <a:cs typeface="Times New Roman" panose="02020603050405020304" pitchFamily="18" charset="0"/>
              </a:rPr>
              <a:t> SOSTANZE STUPEFACENTI</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DISTURBI DELL’UMORE, D’ANSIA O SOMATOFORMI</a:t>
            </a:r>
          </a:p>
        </p:txBody>
      </p:sp>
    </p:spTree>
    <p:extLst>
      <p:ext uri="{BB962C8B-B14F-4D97-AF65-F5344CB8AC3E}">
        <p14:creationId xmlns="" xmlns:p14="http://schemas.microsoft.com/office/powerpoint/2010/main" val="1972474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COMPORTAMENTO DELL’EDUCATORE</a:t>
            </a:r>
          </a:p>
        </p:txBody>
      </p:sp>
      <p:sp>
        <p:nvSpPr>
          <p:cNvPr id="3" name="Segnaposto contenuto 2"/>
          <p:cNvSpPr>
            <a:spLocks noGrp="1"/>
          </p:cNvSpPr>
          <p:nvPr>
            <p:ph idx="1"/>
          </p:nvPr>
        </p:nvSpPr>
        <p:spPr/>
        <p:txBody>
          <a:bodyPr>
            <a:noAutofit/>
          </a:bodyPr>
          <a:lstStyle/>
          <a:p>
            <a:pPr algn="just"/>
            <a:r>
              <a:rPr lang="it-IT" sz="2400" b="1" dirty="0">
                <a:latin typeface="Times New Roman" pitchFamily="18" charset="0"/>
                <a:cs typeface="Times New Roman" pitchFamily="18" charset="0"/>
              </a:rPr>
              <a:t>L’EDUCATORE DEVE </a:t>
            </a:r>
            <a:r>
              <a:rPr lang="it-IT" sz="2400" b="1" dirty="0">
                <a:solidFill>
                  <a:srgbClr val="FFFF00"/>
                </a:solidFill>
                <a:latin typeface="Times New Roman" pitchFamily="18" charset="0"/>
                <a:cs typeface="Times New Roman" pitchFamily="18" charset="0"/>
              </a:rPr>
              <a:t>COMUNICARE </a:t>
            </a:r>
            <a:r>
              <a:rPr lang="it-IT" sz="2400" b="1" dirty="0">
                <a:latin typeface="Times New Roman" pitchFamily="18" charset="0"/>
                <a:cs typeface="Times New Roman" pitchFamily="18" charset="0"/>
              </a:rPr>
              <a:t>REGOLE CHIARE, DEFINITE DA RISPETTARE CHE SIANO ESPLICITATE IN MANIERA POSITIVA, PER CIO’ CHE IL CONTESTO RICHIEDE. LE REGOLE NON VANNO TROPPO SPIEGATE</a:t>
            </a:r>
          </a:p>
          <a:p>
            <a:pPr algn="just"/>
            <a:r>
              <a:rPr lang="it-IT" sz="2400" b="1" dirty="0">
                <a:solidFill>
                  <a:srgbClr val="FFFF00"/>
                </a:solidFill>
                <a:latin typeface="Times New Roman" pitchFamily="18" charset="0"/>
                <a:cs typeface="Times New Roman" pitchFamily="18" charset="0"/>
              </a:rPr>
              <a:t>PROBLEM SOLVING</a:t>
            </a:r>
            <a:r>
              <a:rPr lang="it-IT" sz="2400" b="1" dirty="0">
                <a:latin typeface="Times New Roman" pitchFamily="18" charset="0"/>
                <a:cs typeface="Times New Roman" pitchFamily="18" charset="0"/>
              </a:rPr>
              <a:t>: E’ UNA TECNICA PER AFFRONTARE I CONFLITTI. E’ UTILE TROVARE UNA SOLUZIONE CHE SODDISFI ENTRAMBI I SOGGETTI IN CONFLITTO. IL CONFLITTO VA EVIDENZIATO NON IN MANIERA EMOTIVA, MA POSITIVA.</a:t>
            </a:r>
          </a:p>
          <a:p>
            <a:pPr algn="just"/>
            <a:r>
              <a:rPr lang="it-IT" sz="2400" b="1" dirty="0">
                <a:latin typeface="Times New Roman" pitchFamily="18" charset="0"/>
                <a:cs typeface="Times New Roman" pitchFamily="18" charset="0"/>
              </a:rPr>
              <a:t>LA TECNICA DELLA </a:t>
            </a:r>
            <a:r>
              <a:rPr lang="it-IT" sz="2400" b="1" dirty="0">
                <a:solidFill>
                  <a:srgbClr val="FFFF00"/>
                </a:solidFill>
                <a:latin typeface="Times New Roman" pitchFamily="18" charset="0"/>
                <a:cs typeface="Times New Roman" pitchFamily="18" charset="0"/>
              </a:rPr>
              <a:t>MOVIOLA</a:t>
            </a:r>
          </a:p>
          <a:p>
            <a:endParaRPr lang="it-IT"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OPPOSITIVO-PROVOCATORIO (DOP)</a:t>
            </a:r>
            <a:endParaRPr lang="it-IT" dirty="0"/>
          </a:p>
        </p:txBody>
      </p:sp>
      <p:sp>
        <p:nvSpPr>
          <p:cNvPr id="3" name="Segnaposto contenuto 2"/>
          <p:cNvSpPr>
            <a:spLocks noGrp="1"/>
          </p:cNvSpPr>
          <p:nvPr>
            <p:ph idx="1"/>
          </p:nvPr>
        </p:nvSpPr>
        <p:spPr/>
        <p:txBody>
          <a:bodyPr>
            <a:normAutofit/>
          </a:bodyPr>
          <a:lstStyle/>
          <a:p>
            <a:pPr algn="just"/>
            <a:r>
              <a:rPr lang="it-IT" sz="2800" b="1" dirty="0">
                <a:latin typeface="Times New Roman" pitchFamily="18" charset="0"/>
                <a:cs typeface="Times New Roman" pitchFamily="18" charset="0"/>
              </a:rPr>
              <a:t>E’ UN DISTURBO DEL COMPORTAMENTO CHE SI MANIFESTA IN BAMBINI </a:t>
            </a:r>
            <a:r>
              <a:rPr lang="it-IT" sz="2800" b="1" dirty="0" err="1">
                <a:latin typeface="Times New Roman" pitchFamily="18" charset="0"/>
                <a:cs typeface="Times New Roman" pitchFamily="18" charset="0"/>
              </a:rPr>
              <a:t>DI</a:t>
            </a:r>
            <a:r>
              <a:rPr lang="it-IT" sz="2800" b="1" dirty="0">
                <a:latin typeface="Times New Roman" pitchFamily="18" charset="0"/>
                <a:cs typeface="Times New Roman" pitchFamily="18" charset="0"/>
              </a:rPr>
              <a:t> ETA’ SCOLARE O PRESCOLARE ED E’ CARATTERIZZATO DA UMORE COLLERICO E IRRITABILE E DA COMPORTAMENTI OPPOSITIVI E VENDICATIVI CHE SI VERIFICANO NEL BAMBINO SOTTO AI 5 ANNI PER 6 MESI E TUTTI I GIORNI MENTRE NEL BAMBINO SOPRA I 5 ANNI ALMENO 1 VOLTA LA SETTIMANA PER 6 MESI (APA 2014).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79F564B0-F720-4589-A7EB-E4809BCD981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OPPOSITIVO-PROVOCATORIO (DOP)</a:t>
            </a:r>
          </a:p>
        </p:txBody>
      </p:sp>
      <p:sp>
        <p:nvSpPr>
          <p:cNvPr id="3" name="Segnaposto contenuto 2">
            <a:extLst>
              <a:ext uri="{FF2B5EF4-FFF2-40B4-BE49-F238E27FC236}">
                <a16:creationId xmlns="" xmlns:a16="http://schemas.microsoft.com/office/drawing/2014/main" id="{01E98CA4-93F7-404C-98B8-679EA27381BF}"/>
              </a:ext>
            </a:extLst>
          </p:cNvPr>
          <p:cNvSpPr>
            <a:spLocks noGrp="1"/>
          </p:cNvSpPr>
          <p:nvPr>
            <p:ph idx="1"/>
          </p:nvPr>
        </p:nvSpPr>
        <p:spPr/>
        <p:txBody>
          <a:bodyPr>
            <a:noAutofit/>
          </a:bodyPr>
          <a:lstStyle/>
          <a:p>
            <a:r>
              <a:rPr lang="it-IT" sz="3200" b="1" dirty="0">
                <a:latin typeface="Times New Roman" panose="02020603050405020304" pitchFamily="18" charset="0"/>
                <a:cs typeface="Times New Roman" panose="02020603050405020304" pitchFamily="18" charset="0"/>
              </a:rPr>
              <a:t>UMORE COLLERICO-IRRITABILE: RABBIA</a:t>
            </a:r>
          </a:p>
          <a:p>
            <a:r>
              <a:rPr lang="it-IT" sz="3200" b="1" dirty="0">
                <a:latin typeface="Times New Roman" panose="02020603050405020304" pitchFamily="18" charset="0"/>
                <a:cs typeface="Times New Roman" panose="02020603050405020304" pitchFamily="18" charset="0"/>
              </a:rPr>
              <a:t>PROBLEMI </a:t>
            </a:r>
            <a:r>
              <a:rPr lang="it-IT" sz="3200" b="1" dirty="0" err="1">
                <a:latin typeface="Times New Roman" panose="02020603050405020304" pitchFamily="18" charset="0"/>
                <a:cs typeface="Times New Roman" panose="02020603050405020304" pitchFamily="18" charset="0"/>
              </a:rPr>
              <a:t>DI</a:t>
            </a:r>
            <a:r>
              <a:rPr lang="it-IT" sz="3200" b="1" dirty="0">
                <a:latin typeface="Times New Roman" panose="02020603050405020304" pitchFamily="18" charset="0"/>
                <a:cs typeface="Times New Roman" panose="02020603050405020304" pitchFamily="18" charset="0"/>
              </a:rPr>
              <a:t> AUTOCONTROLLO</a:t>
            </a:r>
          </a:p>
          <a:p>
            <a:r>
              <a:rPr lang="it-IT" sz="3200" b="1" dirty="0">
                <a:latin typeface="Times New Roman" panose="02020603050405020304" pitchFamily="18" charset="0"/>
                <a:cs typeface="Times New Roman" panose="02020603050405020304" pitchFamily="18" charset="0"/>
              </a:rPr>
              <a:t>COMPORTAMENTO POLEMICO, </a:t>
            </a:r>
            <a:r>
              <a:rPr lang="it-IT" sz="3200" b="1" dirty="0" err="1">
                <a:latin typeface="Times New Roman" panose="02020603050405020304" pitchFamily="18" charset="0"/>
                <a:cs typeface="Times New Roman" panose="02020603050405020304" pitchFamily="18" charset="0"/>
              </a:rPr>
              <a:t>DI</a:t>
            </a:r>
            <a:r>
              <a:rPr lang="it-IT" sz="3200" b="1" dirty="0">
                <a:latin typeface="Times New Roman" panose="02020603050405020304" pitchFamily="18" charset="0"/>
                <a:cs typeface="Times New Roman" panose="02020603050405020304" pitchFamily="18" charset="0"/>
              </a:rPr>
              <a:t> SFIDA, OPPOSITIVO E PROVOCATORIO E’ «IL BASTIAN CONTRARIO»</a:t>
            </a:r>
          </a:p>
          <a:p>
            <a:r>
              <a:rPr lang="it-IT" sz="3200" b="1" dirty="0">
                <a:latin typeface="Times New Roman" panose="02020603050405020304" pitchFamily="18" charset="0"/>
                <a:cs typeface="Times New Roman" panose="02020603050405020304" pitchFamily="18" charset="0"/>
              </a:rPr>
              <a:t>TENDENZA ALLA VENDETTA</a:t>
            </a:r>
          </a:p>
          <a:p>
            <a:r>
              <a:rPr lang="it-IT" sz="3200" b="1" dirty="0">
                <a:latin typeface="Times New Roman" panose="02020603050405020304" pitchFamily="18" charset="0"/>
                <a:cs typeface="Times New Roman" panose="02020603050405020304" pitchFamily="18" charset="0"/>
              </a:rPr>
              <a:t>ASSENZA DI APPARENTI MOTIVI PER IL SUO COMPORTAMENTO</a:t>
            </a:r>
          </a:p>
        </p:txBody>
      </p:sp>
    </p:spTree>
    <p:extLst>
      <p:ext uri="{BB962C8B-B14F-4D97-AF65-F5344CB8AC3E}">
        <p14:creationId xmlns="" xmlns:p14="http://schemas.microsoft.com/office/powerpoint/2010/main" val="3057801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DF5D086-429F-4398-ACE8-4A0167BCB4E2}"/>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DEFINIZIONE</a:t>
            </a:r>
          </a:p>
        </p:txBody>
      </p:sp>
      <p:sp>
        <p:nvSpPr>
          <p:cNvPr id="3" name="Segnaposto contenuto 2">
            <a:extLst>
              <a:ext uri="{FF2B5EF4-FFF2-40B4-BE49-F238E27FC236}">
                <a16:creationId xmlns="" xmlns:a16="http://schemas.microsoft.com/office/drawing/2014/main" id="{C9FD3B20-2A92-4ED8-B3B0-6AA24AA94C86}"/>
              </a:ext>
            </a:extLst>
          </p:cNvPr>
          <p:cNvSpPr>
            <a:spLocks noGrp="1"/>
          </p:cNvSpPr>
          <p:nvPr>
            <p:ph idx="1"/>
          </p:nvPr>
        </p:nvSpPr>
        <p:spPr/>
        <p:txBody>
          <a:bodyPr>
            <a:normAutofit fontScale="92500" lnSpcReduction="20000"/>
          </a:bodyPr>
          <a:lstStyle/>
          <a:p>
            <a:pPr marL="0" indent="0" algn="ctr">
              <a:buNone/>
            </a:pPr>
            <a:r>
              <a:rPr lang="it-IT" sz="3600" b="1" dirty="0">
                <a:latin typeface="Times New Roman" panose="02020603050405020304" pitchFamily="18" charset="0"/>
                <a:cs typeface="Times New Roman" panose="02020603050405020304" pitchFamily="18" charset="0"/>
              </a:rPr>
              <a:t>IL BAMBINO MANIFESTA UN’IMPULSIVITA’ E UN’EMOTIVITA’ INTENSE CHE NON RIESCE A </a:t>
            </a:r>
            <a:r>
              <a:rPr lang="it-IT" sz="3600" b="1" dirty="0">
                <a:solidFill>
                  <a:srgbClr val="FFFF00"/>
                </a:solidFill>
                <a:latin typeface="Times New Roman" panose="02020603050405020304" pitchFamily="18" charset="0"/>
                <a:cs typeface="Times New Roman" panose="02020603050405020304" pitchFamily="18" charset="0"/>
              </a:rPr>
              <a:t>REGOLARE</a:t>
            </a:r>
            <a:r>
              <a:rPr lang="it-IT" sz="3600" b="1" dirty="0">
                <a:latin typeface="Times New Roman" panose="02020603050405020304" pitchFamily="18" charset="0"/>
                <a:cs typeface="Times New Roman" panose="02020603050405020304" pitchFamily="18" charset="0"/>
              </a:rPr>
              <a:t> SPINTE DA UN SIGNIFICATIVO STATO ECCITATORIO.</a:t>
            </a:r>
          </a:p>
          <a:p>
            <a:pPr marL="0" indent="0" algn="ctr">
              <a:buNone/>
            </a:pPr>
            <a:r>
              <a:rPr lang="it-IT" sz="3600" b="1" dirty="0">
                <a:latin typeface="Times New Roman" panose="02020603050405020304" pitchFamily="18" charset="0"/>
                <a:cs typeface="Times New Roman" panose="02020603050405020304" pitchFamily="18" charset="0"/>
              </a:rPr>
              <a:t>C’E’ UN </a:t>
            </a:r>
            <a:r>
              <a:rPr lang="it-IT" sz="3600" b="1" dirty="0">
                <a:solidFill>
                  <a:srgbClr val="FFFF00"/>
                </a:solidFill>
                <a:latin typeface="Times New Roman" panose="02020603050405020304" pitchFamily="18" charset="0"/>
                <a:cs typeface="Times New Roman" panose="02020603050405020304" pitchFamily="18" charset="0"/>
              </a:rPr>
              <a:t>DEFICIT DEL SUPER IO</a:t>
            </a:r>
            <a:r>
              <a:rPr lang="it-IT" sz="3600" b="1" dirty="0">
                <a:latin typeface="Times New Roman" panose="02020603050405020304" pitchFamily="18" charset="0"/>
                <a:cs typeface="Times New Roman" panose="02020603050405020304" pitchFamily="18" charset="0"/>
              </a:rPr>
              <a:t>. L’EMOZIONE PRIMARIA E’ LA </a:t>
            </a:r>
            <a:r>
              <a:rPr lang="it-IT" sz="3600" b="1" dirty="0">
                <a:solidFill>
                  <a:srgbClr val="FFFF00"/>
                </a:solidFill>
                <a:latin typeface="Times New Roman" panose="02020603050405020304" pitchFamily="18" charset="0"/>
                <a:cs typeface="Times New Roman" panose="02020603050405020304" pitchFamily="18" charset="0"/>
              </a:rPr>
              <a:t>RABBIA</a:t>
            </a:r>
            <a:r>
              <a:rPr lang="it-IT" sz="3600" b="1" dirty="0">
                <a:latin typeface="Times New Roman" panose="02020603050405020304" pitchFamily="18" charset="0"/>
                <a:cs typeface="Times New Roman" panose="02020603050405020304" pitchFamily="18" charset="0"/>
              </a:rPr>
              <a:t>. IL NUCLEO PERSONOLOGICO DI BASE E’ NARCISISTICO</a:t>
            </a:r>
          </a:p>
        </p:txBody>
      </p:sp>
    </p:spTree>
    <p:extLst>
      <p:ext uri="{BB962C8B-B14F-4D97-AF65-F5344CB8AC3E}">
        <p14:creationId xmlns="" xmlns:p14="http://schemas.microsoft.com/office/powerpoint/2010/main" val="2065816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OPPOSITIVO-PROVOCATORIO (DOP)</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sz="3200" b="1" dirty="0">
                <a:latin typeface="Times New Roman" pitchFamily="18" charset="0"/>
                <a:cs typeface="Times New Roman" pitchFamily="18" charset="0"/>
              </a:rPr>
              <a:t>LITIGA SPESSO ANCHE CON GLI ADULTI</a:t>
            </a:r>
          </a:p>
          <a:p>
            <a:pPr lvl="0">
              <a:buClr>
                <a:srgbClr val="1E5155">
                  <a:lumMod val="40000"/>
                  <a:lumOff val="60000"/>
                </a:srgbClr>
              </a:buClr>
            </a:pPr>
            <a:r>
              <a:rPr lang="it-IT" sz="3200" b="1" dirty="0">
                <a:solidFill>
                  <a:prstClr val="white"/>
                </a:solidFill>
                <a:latin typeface="Times New Roman" panose="02020603050405020304" pitchFamily="18" charset="0"/>
                <a:cs typeface="Times New Roman" panose="02020603050405020304" pitchFamily="18" charset="0"/>
              </a:rPr>
              <a:t>STRUTTURA NARCISISTICA</a:t>
            </a:r>
          </a:p>
          <a:p>
            <a:pPr lvl="0">
              <a:buClr>
                <a:srgbClr val="1E5155">
                  <a:lumMod val="40000"/>
                  <a:lumOff val="60000"/>
                </a:srgbClr>
              </a:buClr>
            </a:pPr>
            <a:r>
              <a:rPr lang="it-IT" sz="3200" b="1" dirty="0">
                <a:solidFill>
                  <a:prstClr val="white"/>
                </a:solidFill>
                <a:latin typeface="Times New Roman" panose="02020603050405020304" pitchFamily="18" charset="0"/>
                <a:cs typeface="Times New Roman" panose="02020603050405020304" pitchFamily="18" charset="0"/>
              </a:rPr>
              <a:t>VUOLE SEMPRE AVERE L’ULTIMA PAROLA</a:t>
            </a:r>
          </a:p>
          <a:p>
            <a:pPr lvl="0">
              <a:buClr>
                <a:srgbClr val="1E5155">
                  <a:lumMod val="40000"/>
                  <a:lumOff val="60000"/>
                </a:srgbClr>
              </a:buClr>
            </a:pPr>
            <a:r>
              <a:rPr lang="it-IT" sz="3200" b="1" dirty="0">
                <a:solidFill>
                  <a:prstClr val="white"/>
                </a:solidFill>
                <a:latin typeface="Times New Roman" panose="02020603050405020304" pitchFamily="18" charset="0"/>
                <a:cs typeface="Times New Roman" panose="02020603050405020304" pitchFamily="18" charset="0"/>
              </a:rPr>
              <a:t>NON ACCETTA LE REGOLE: </a:t>
            </a:r>
            <a:r>
              <a:rPr lang="it-IT" sz="3200" b="1" u="sng" dirty="0">
                <a:solidFill>
                  <a:prstClr val="white"/>
                </a:solidFill>
                <a:latin typeface="Times New Roman" panose="02020603050405020304" pitchFamily="18" charset="0"/>
                <a:cs typeface="Times New Roman" panose="02020603050405020304" pitchFamily="18" charset="0"/>
              </a:rPr>
              <a:t>DISREGOLAZIONE</a:t>
            </a:r>
          </a:p>
          <a:p>
            <a:pPr lvl="0">
              <a:buClr>
                <a:srgbClr val="1E5155">
                  <a:lumMod val="40000"/>
                  <a:lumOff val="60000"/>
                </a:srgbClr>
              </a:buClr>
            </a:pPr>
            <a:r>
              <a:rPr lang="it-IT" sz="3200" b="1" dirty="0">
                <a:solidFill>
                  <a:prstClr val="white"/>
                </a:solidFill>
                <a:latin typeface="Times New Roman" panose="02020603050405020304" pitchFamily="18" charset="0"/>
                <a:cs typeface="Times New Roman" panose="02020603050405020304" pitchFamily="18" charset="0"/>
              </a:rPr>
              <a:t>INCOLPA SEMPRE GLI ALTRI DEI PROPRI ERRORI</a:t>
            </a:r>
          </a:p>
          <a:p>
            <a:pPr algn="just"/>
            <a:r>
              <a:rPr lang="it-IT" sz="3200" b="1" dirty="0">
                <a:latin typeface="Times New Roman" pitchFamily="18" charset="0"/>
                <a:cs typeface="Times New Roman" pitchFamily="18" charset="0"/>
              </a:rPr>
              <a:t>SPESSO RIDE SE SGRIDATO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DOP: CARATTERISTICHE</a:t>
            </a:r>
            <a:endParaRPr lang="it-IT" dirty="0"/>
          </a:p>
        </p:txBody>
      </p:sp>
      <p:sp>
        <p:nvSpPr>
          <p:cNvPr id="3" name="Segnaposto contenuto 2"/>
          <p:cNvSpPr>
            <a:spLocks noGrp="1"/>
          </p:cNvSpPr>
          <p:nvPr>
            <p:ph idx="1"/>
          </p:nvPr>
        </p:nvSpPr>
        <p:spPr/>
        <p:txBody>
          <a:bodyPr>
            <a:normAutofit/>
          </a:bodyPr>
          <a:lstStyle/>
          <a:p>
            <a:pPr algn="just"/>
            <a:r>
              <a:rPr lang="it-IT" sz="3200" b="1" dirty="0">
                <a:latin typeface="Times New Roman" pitchFamily="18" charset="0"/>
                <a:cs typeface="Times New Roman" pitchFamily="18" charset="0"/>
              </a:rPr>
              <a:t>Rifiuta di adeguarsi ai ruoli e alle richieste degli adulti, ad esempio pulire la cameretta, mettere a posto i giocattoli, rispettare gli orari </a:t>
            </a:r>
            <a:r>
              <a:rPr lang="it-IT" sz="3200" b="1" dirty="0" err="1">
                <a:latin typeface="Times New Roman" pitchFamily="18" charset="0"/>
                <a:cs typeface="Times New Roman" pitchFamily="18" charset="0"/>
              </a:rPr>
              <a:t>etc</a:t>
            </a:r>
            <a:r>
              <a:rPr lang="it-IT" sz="3200" b="1" dirty="0">
                <a:latin typeface="Times New Roman" pitchFamily="18" charset="0"/>
                <a:cs typeface="Times New Roman" pitchFamily="18" charset="0"/>
              </a:rPr>
              <a:t>..</a:t>
            </a:r>
          </a:p>
          <a:p>
            <a:pPr algn="just"/>
            <a:r>
              <a:rPr lang="it-IT" sz="3200" b="1" dirty="0">
                <a:latin typeface="Times New Roman" pitchFamily="18" charset="0"/>
                <a:cs typeface="Times New Roman" pitchFamily="18" charset="0"/>
              </a:rPr>
              <a:t>Non si considerano oppositivi o rabbiosi o sfidanti, spesso infatti giustificano il loro comportamento come conseguente a richieste irragionevoli da parte degli altri</a:t>
            </a:r>
          </a:p>
          <a:p>
            <a:endParaRPr lang="it-IT"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6F157A3-BC9A-4AF2-BBAE-75634E228889}"/>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DOP: CARATTERISTICHE</a:t>
            </a:r>
            <a:endParaRPr lang="it-IT" dirty="0"/>
          </a:p>
        </p:txBody>
      </p:sp>
      <p:sp>
        <p:nvSpPr>
          <p:cNvPr id="3" name="Segnaposto contenuto 2">
            <a:extLst>
              <a:ext uri="{FF2B5EF4-FFF2-40B4-BE49-F238E27FC236}">
                <a16:creationId xmlns="" xmlns:a16="http://schemas.microsoft.com/office/drawing/2014/main" id="{BF37EFB2-9570-4066-980B-89260B8D550F}"/>
              </a:ext>
            </a:extLst>
          </p:cNvPr>
          <p:cNvSpPr>
            <a:spLocks noGrp="1"/>
          </p:cNvSpPr>
          <p:nvPr>
            <p:ph idx="1"/>
          </p:nvPr>
        </p:nvSpPr>
        <p:spPr/>
        <p:txBody>
          <a:bodyPr>
            <a:normAutofit fontScale="92500" lnSpcReduction="20000"/>
          </a:bodyPr>
          <a:lstStyle/>
          <a:p>
            <a:pPr algn="just">
              <a:lnSpc>
                <a:spcPct val="150000"/>
              </a:lnSpc>
              <a:spcAft>
                <a:spcPts val="800"/>
              </a:spcAft>
            </a:pPr>
            <a:r>
              <a:rPr lang="it-IT" sz="2400" b="1" dirty="0">
                <a:effectLst/>
                <a:latin typeface="+mn-lt"/>
                <a:ea typeface="Calibri" panose="020F0502020204030204" pitchFamily="34" charset="0"/>
                <a:cs typeface="Times New Roman" panose="02020603050405020304" pitchFamily="18" charset="0"/>
              </a:rPr>
              <a:t>L’immagine che ha di sé è estremamente svalutante e, come sostiene Patterson, spesso questa bassa considerazione nasce nell’ambiente domestico; sono infatti i genitori i primi ad etichettare i loro figli, a definirli “insopportabili”, “aggressivi”, “terribili”, determinando alla lunga l’interiorizzazione di tali espressioni e la loro trasformazione in auto-asserzioni negative che il bambino tende a ripetere a se stesso, soprattutto ogni volta che si sente abbandonato da qualcuno. </a:t>
            </a:r>
          </a:p>
          <a:p>
            <a:endParaRPr lang="it-IT" dirty="0"/>
          </a:p>
        </p:txBody>
      </p:sp>
    </p:spTree>
    <p:extLst>
      <p:ext uri="{BB962C8B-B14F-4D97-AF65-F5344CB8AC3E}">
        <p14:creationId xmlns="" xmlns:p14="http://schemas.microsoft.com/office/powerpoint/2010/main" val="926452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1D368EB0-37C6-4004-A6BC-32EA82EF5B06}"/>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DOP: CARATTERISTICHE</a:t>
            </a:r>
            <a:endParaRPr lang="it-IT" dirty="0"/>
          </a:p>
        </p:txBody>
      </p:sp>
      <p:sp>
        <p:nvSpPr>
          <p:cNvPr id="3" name="Segnaposto contenuto 2">
            <a:extLst>
              <a:ext uri="{FF2B5EF4-FFF2-40B4-BE49-F238E27FC236}">
                <a16:creationId xmlns="" xmlns:a16="http://schemas.microsoft.com/office/drawing/2014/main" id="{3BFDEE5B-5831-4DB2-89F5-1B1970DDAE6A}"/>
              </a:ext>
            </a:extLst>
          </p:cNvPr>
          <p:cNvSpPr>
            <a:spLocks noGrp="1"/>
          </p:cNvSpPr>
          <p:nvPr>
            <p:ph idx="1"/>
          </p:nvPr>
        </p:nvSpPr>
        <p:spPr/>
        <p:txBody>
          <a:bodyPr>
            <a:normAutofit/>
          </a:bodyPr>
          <a:lstStyle/>
          <a:p>
            <a:pPr algn="just">
              <a:lnSpc>
                <a:spcPct val="150000"/>
              </a:lnSpc>
              <a:spcAft>
                <a:spcPts val="800"/>
              </a:spcAft>
            </a:pPr>
            <a:r>
              <a:rPr lang="it-IT" sz="3200" b="1" dirty="0">
                <a:effectLst/>
                <a:latin typeface="Times New Roman" panose="02020603050405020304" pitchFamily="18" charset="0"/>
                <a:ea typeface="Calibri" panose="020F0502020204030204" pitchFamily="34" charset="0"/>
                <a:cs typeface="Times New Roman" panose="02020603050405020304" pitchFamily="18" charset="0"/>
              </a:rPr>
              <a:t>Di fatto, nel momento in cui avverte di essere rifiutato e, consapevole di essere lui stesso la causa del suo isolamento, sviluppa livelli molto bassi d’autostima e spesso anche dei Disturbi dell’Umore. </a:t>
            </a:r>
            <a:endParaRPr lang="it-IT" sz="3200" dirty="0"/>
          </a:p>
        </p:txBody>
      </p:sp>
    </p:spTree>
    <p:extLst>
      <p:ext uri="{BB962C8B-B14F-4D97-AF65-F5344CB8AC3E}">
        <p14:creationId xmlns="" xmlns:p14="http://schemas.microsoft.com/office/powerpoint/2010/main" val="3479886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63F65936-C8B4-4DB6-B472-6C11C4C57FBF}"/>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DOP: CARATTERISTICHE</a:t>
            </a:r>
            <a:endParaRPr lang="it-IT" dirty="0"/>
          </a:p>
        </p:txBody>
      </p:sp>
      <p:sp>
        <p:nvSpPr>
          <p:cNvPr id="3" name="Segnaposto contenuto 2">
            <a:extLst>
              <a:ext uri="{FF2B5EF4-FFF2-40B4-BE49-F238E27FC236}">
                <a16:creationId xmlns="" xmlns:a16="http://schemas.microsoft.com/office/drawing/2014/main" id="{97614F09-06D9-4046-A871-9899709BBB81}"/>
              </a:ext>
            </a:extLst>
          </p:cNvPr>
          <p:cNvSpPr>
            <a:spLocks noGrp="1"/>
          </p:cNvSpPr>
          <p:nvPr>
            <p:ph idx="1"/>
          </p:nvPr>
        </p:nvSpPr>
        <p:spPr/>
        <p:txBody>
          <a:bodyPr>
            <a:normAutofit fontScale="70000" lnSpcReduction="20000"/>
          </a:bodyPr>
          <a:lstStyle/>
          <a:p>
            <a:pPr algn="just">
              <a:lnSpc>
                <a:spcPct val="150000"/>
              </a:lnSpc>
              <a:spcAft>
                <a:spcPts val="800"/>
              </a:spcAft>
            </a:pPr>
            <a:r>
              <a:rPr lang="it-IT" sz="2800" b="1" dirty="0">
                <a:effectLst/>
                <a:ea typeface="Calibri" panose="020F0502020204030204" pitchFamily="34" charset="0"/>
                <a:cs typeface="Times New Roman" panose="02020603050405020304" pitchFamily="18" charset="0"/>
              </a:rPr>
              <a:t>Pur soffrendo per via della sua emarginazione, tuttavia, il </a:t>
            </a:r>
            <a:r>
              <a:rPr lang="it-IT" sz="2800" b="1" dirty="0">
                <a:ea typeface="Calibri" panose="020F0502020204030204" pitchFamily="34" charset="0"/>
                <a:cs typeface="Times New Roman" panose="02020603050405020304" pitchFamily="18" charset="0"/>
              </a:rPr>
              <a:t>bambino</a:t>
            </a:r>
            <a:r>
              <a:rPr lang="it-IT" sz="2800" b="1" dirty="0">
                <a:effectLst/>
                <a:ea typeface="Calibri" panose="020F0502020204030204" pitchFamily="34" charset="0"/>
                <a:cs typeface="Times New Roman" panose="02020603050405020304" pitchFamily="18" charset="0"/>
              </a:rPr>
              <a:t> in un certo senso giustifica la reazione dell’ambiente convinto di non meritare affetto, difatti, arriva a considerare normale l’atteggiamento di chi vuole allontanarsi e allo stesso tempo si mostra diffidente e reagisce con il suo repertorio di comportamenti ostili verso coloro i quali cercano di avvicinarsi a lui per rapportarvisi.</a:t>
            </a:r>
          </a:p>
          <a:p>
            <a:pPr algn="just">
              <a:spcAft>
                <a:spcPts val="20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G. R. Patterson, B. D.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Debaryshe</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E. Ramsey, </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A developmental perspective on antisocial behavior</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in “American Psychologist”, 44, 1989, pp. 329-335.</a:t>
            </a:r>
            <a:endParaRPr lang="it-IT"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200"/>
              </a:spcAft>
            </a:pP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N. Fabre, Questi bambini che ci provocano, Magi Edizioni, Roma, 2001.</a:t>
            </a:r>
          </a:p>
          <a:p>
            <a:endParaRPr lang="it-IT" dirty="0"/>
          </a:p>
        </p:txBody>
      </p:sp>
    </p:spTree>
    <p:extLst>
      <p:ext uri="{BB962C8B-B14F-4D97-AF65-F5344CB8AC3E}">
        <p14:creationId xmlns="" xmlns:p14="http://schemas.microsoft.com/office/powerpoint/2010/main" val="3139164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8DC1B246-D731-423A-B19A-BAF38DD8A1A4}"/>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DOP: CARATTERISTICHE</a:t>
            </a:r>
            <a:endParaRPr lang="it-IT" dirty="0"/>
          </a:p>
        </p:txBody>
      </p:sp>
      <p:sp>
        <p:nvSpPr>
          <p:cNvPr id="3" name="Segnaposto contenuto 2">
            <a:extLst>
              <a:ext uri="{FF2B5EF4-FFF2-40B4-BE49-F238E27FC236}">
                <a16:creationId xmlns="" xmlns:a16="http://schemas.microsoft.com/office/drawing/2014/main" id="{7C0544D7-653B-4D38-8AD5-7B8090AFAB2F}"/>
              </a:ext>
            </a:extLst>
          </p:cNvPr>
          <p:cNvSpPr>
            <a:spLocks noGrp="1"/>
          </p:cNvSpPr>
          <p:nvPr>
            <p:ph idx="1"/>
          </p:nvPr>
        </p:nvSpPr>
        <p:spPr/>
        <p:txBody>
          <a:bodyPr/>
          <a:lstStyle/>
          <a:p>
            <a:pPr lvl="0">
              <a:buClr>
                <a:srgbClr val="1E5155">
                  <a:lumMod val="40000"/>
                  <a:lumOff val="60000"/>
                </a:srgbClr>
              </a:buClr>
            </a:pPr>
            <a:r>
              <a:rPr lang="it-IT" sz="3600" b="1" dirty="0">
                <a:solidFill>
                  <a:prstClr val="white"/>
                </a:solidFill>
                <a:latin typeface="Times New Roman" panose="02020603050405020304" pitchFamily="18" charset="0"/>
                <a:cs typeface="Times New Roman" panose="02020603050405020304" pitchFamily="18" charset="0"/>
              </a:rPr>
              <a:t>ETA’ D’INIZIO ANCHE PRIMA DEI 6 ANNI</a:t>
            </a:r>
          </a:p>
          <a:p>
            <a:pPr lvl="0">
              <a:buClr>
                <a:srgbClr val="1E5155">
                  <a:lumMod val="40000"/>
                  <a:lumOff val="60000"/>
                </a:srgbClr>
              </a:buClr>
            </a:pPr>
            <a:r>
              <a:rPr lang="it-IT" sz="3600" b="1" dirty="0">
                <a:solidFill>
                  <a:prstClr val="white"/>
                </a:solidFill>
                <a:latin typeface="Times New Roman" panose="02020603050405020304" pitchFamily="18" charset="0"/>
                <a:cs typeface="Times New Roman" panose="02020603050405020304" pitchFamily="18" charset="0"/>
              </a:rPr>
              <a:t>SE IL SOGGETTO HA &lt; 5 ANNI IL COMPORTAMENTO DEVE PERSISTERE QUASI TUTTI I GIORNI PER ALMENO 6 MESI</a:t>
            </a:r>
          </a:p>
          <a:p>
            <a:endParaRPr lang="it-IT" dirty="0"/>
          </a:p>
        </p:txBody>
      </p:sp>
    </p:spTree>
    <p:extLst>
      <p:ext uri="{BB962C8B-B14F-4D97-AF65-F5344CB8AC3E}">
        <p14:creationId xmlns="" xmlns:p14="http://schemas.microsoft.com/office/powerpoint/2010/main" val="2382103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DOP: CARATTERISTICHE</a:t>
            </a:r>
            <a:endParaRPr lang="it-IT" dirty="0"/>
          </a:p>
        </p:txBody>
      </p:sp>
      <p:sp>
        <p:nvSpPr>
          <p:cNvPr id="3" name="Segnaposto contenuto 2"/>
          <p:cNvSpPr>
            <a:spLocks noGrp="1"/>
          </p:cNvSpPr>
          <p:nvPr>
            <p:ph idx="1"/>
          </p:nvPr>
        </p:nvSpPr>
        <p:spPr/>
        <p:txBody>
          <a:bodyPr>
            <a:normAutofit/>
          </a:bodyPr>
          <a:lstStyle/>
          <a:p>
            <a:pPr algn="just"/>
            <a:r>
              <a:rPr lang="it-IT" sz="3200" b="1" dirty="0">
                <a:latin typeface="Times New Roman" pitchFamily="18" charset="0"/>
                <a:cs typeface="Times New Roman" pitchFamily="18" charset="0"/>
              </a:rPr>
              <a:t>La frequenza del disturbo è maggiore se è presente un genitore con un disturbo antisociale, disturbo da alcol, dell’umore, schizofrenia, o ADHD</a:t>
            </a:r>
          </a:p>
          <a:p>
            <a:pPr algn="just"/>
            <a:r>
              <a:rPr lang="it-IT" sz="3200" b="1" dirty="0">
                <a:latin typeface="Times New Roman" pitchFamily="18" charset="0"/>
                <a:cs typeface="Times New Roman" pitchFamily="18" charset="0"/>
              </a:rPr>
              <a:t>CAUSE: 1) temperamentali; 2) alterazioni delle funzioni esecutive: cognitive, di valutazione delle proprie risposte emotive e comportamentali; 3) educazione disfunzionale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CAUSE</a:t>
            </a:r>
          </a:p>
        </p:txBody>
      </p:sp>
      <p:sp>
        <p:nvSpPr>
          <p:cNvPr id="3" name="Segnaposto contenuto 2"/>
          <p:cNvSpPr>
            <a:spLocks noGrp="1"/>
          </p:cNvSpPr>
          <p:nvPr>
            <p:ph idx="1"/>
          </p:nvPr>
        </p:nvSpPr>
        <p:spPr/>
        <p:txBody>
          <a:bodyPr>
            <a:normAutofit lnSpcReduction="10000"/>
          </a:bodyPr>
          <a:lstStyle/>
          <a:p>
            <a:pPr marL="0" indent="0" algn="just">
              <a:buNone/>
            </a:pPr>
            <a:r>
              <a:rPr lang="it-IT" sz="3200" b="1" dirty="0">
                <a:solidFill>
                  <a:srgbClr val="FFFF00"/>
                </a:solidFill>
                <a:latin typeface="Times New Roman" pitchFamily="18" charset="0"/>
                <a:cs typeface="Times New Roman" pitchFamily="18" charset="0"/>
              </a:rPr>
              <a:t>IPOTESI NORMATIVA:</a:t>
            </a:r>
          </a:p>
          <a:p>
            <a:pPr algn="just">
              <a:lnSpc>
                <a:spcPct val="150000"/>
              </a:lnSpc>
              <a:spcAft>
                <a:spcPts val="800"/>
              </a:spcAft>
            </a:pPr>
            <a:r>
              <a:rPr lang="it-IT" sz="3200" b="1" dirty="0">
                <a:effectLst/>
                <a:latin typeface="Times New Roman" panose="02020603050405020304" pitchFamily="18" charset="0"/>
                <a:ea typeface="Calibri" panose="020F0502020204030204" pitchFamily="34" charset="0"/>
                <a:cs typeface="Times New Roman" panose="02020603050405020304" pitchFamily="18" charset="0"/>
              </a:rPr>
              <a:t>Le ipotesi di tipo normativo trovano espressione nella </a:t>
            </a:r>
            <a:r>
              <a:rPr lang="it-IT" sz="3200" b="1"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teoria dell’</a:t>
            </a:r>
            <a:r>
              <a:rPr lang="it-IT" sz="3200" b="1" i="1"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apprendimento </a:t>
            </a:r>
            <a:r>
              <a:rPr lang="it-IT" sz="3200" b="1" i="1" dirty="0" smtClean="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sociale</a:t>
            </a:r>
            <a:r>
              <a:rPr lang="it-IT"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it-IT" sz="3200" b="1" dirty="0">
                <a:effectLst/>
                <a:latin typeface="Times New Roman" panose="02020603050405020304" pitchFamily="18" charset="0"/>
                <a:ea typeface="Calibri" panose="020F0502020204030204" pitchFamily="34" charset="0"/>
                <a:cs typeface="Times New Roman" panose="02020603050405020304" pitchFamily="18" charset="0"/>
              </a:rPr>
              <a:t>elaborazione concettuale che enfatizza il ruolo della società come fattore che influenza lo sviluppo individuale. </a:t>
            </a:r>
            <a:endParaRPr lang="it-IT"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it-IT" sz="3200" b="1"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FFAFA7E9-2C17-41D9-8B45-ED92E1640B34}"/>
              </a:ext>
            </a:extLst>
          </p:cNvPr>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CAUSE</a:t>
            </a:r>
            <a:endParaRPr lang="it-IT" dirty="0"/>
          </a:p>
        </p:txBody>
      </p:sp>
      <p:sp>
        <p:nvSpPr>
          <p:cNvPr id="3" name="Segnaposto contenuto 2">
            <a:extLst>
              <a:ext uri="{FF2B5EF4-FFF2-40B4-BE49-F238E27FC236}">
                <a16:creationId xmlns="" xmlns:a16="http://schemas.microsoft.com/office/drawing/2014/main" id="{A9EB6D86-0D62-48DF-B96F-F22CECC81224}"/>
              </a:ext>
            </a:extLst>
          </p:cNvPr>
          <p:cNvSpPr>
            <a:spLocks noGrp="1"/>
          </p:cNvSpPr>
          <p:nvPr>
            <p:ph idx="1"/>
          </p:nvPr>
        </p:nvSpPr>
        <p:spPr/>
        <p:txBody>
          <a:bodyPr>
            <a:normAutofit fontScale="92500" lnSpcReduction="20000"/>
          </a:bodyPr>
          <a:lstStyle/>
          <a:p>
            <a:pPr algn="just">
              <a:lnSpc>
                <a:spcPct val="150000"/>
              </a:lnSpc>
              <a:spcAft>
                <a:spcPts val="800"/>
              </a:spcAft>
            </a:pPr>
            <a:r>
              <a:rPr lang="it-IT" sz="2200" b="1" dirty="0">
                <a:effectLst/>
                <a:ea typeface="Calibri" panose="020F0502020204030204" pitchFamily="34" charset="0"/>
                <a:cs typeface="Times New Roman" panose="02020603050405020304" pitchFamily="18" charset="0"/>
              </a:rPr>
              <a:t>Secondo questa teoria le condotte infantili riflettono gli insegnamenti acquisiti all’interno della “scuola sociale” di provenienza, motivo per cui se un bambino manifesta atteggiamenti aggressivi, ostili e provocatori, molto probabilmente nel suo ambiente di vita le prepotenze vengono accettate e rinforzate, tendendo così a ripresentarsi sempre con maggiore frequenza e persistenza a discapito, invece, dei comportamenti positivi.</a:t>
            </a:r>
          </a:p>
          <a:p>
            <a:pPr algn="just">
              <a:spcAft>
                <a:spcPts val="200"/>
              </a:spcAft>
            </a:pPr>
            <a:r>
              <a:rPr lang="it-IT" sz="2200" b="1" dirty="0">
                <a:effectLst/>
                <a:ea typeface="Calibri" panose="020F0502020204030204" pitchFamily="34" charset="0"/>
                <a:cs typeface="Times New Roman" panose="02020603050405020304" pitchFamily="18" charset="0"/>
              </a:rPr>
              <a:t>La teoria dell’apprendimento sociale è stata elaborata dallo psicologo canadese Bandura. </a:t>
            </a:r>
          </a:p>
          <a:p>
            <a:endParaRPr lang="it-IT" dirty="0"/>
          </a:p>
        </p:txBody>
      </p:sp>
    </p:spTree>
    <p:extLst>
      <p:ext uri="{BB962C8B-B14F-4D97-AF65-F5344CB8AC3E}">
        <p14:creationId xmlns="" xmlns:p14="http://schemas.microsoft.com/office/powerpoint/2010/main" val="40747202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5F69A092-7267-408D-A965-F77AC305008B}"/>
              </a:ext>
            </a:extLst>
          </p:cNvPr>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CAUSE</a:t>
            </a:r>
            <a:endParaRPr lang="it-IT" dirty="0"/>
          </a:p>
        </p:txBody>
      </p:sp>
      <p:sp>
        <p:nvSpPr>
          <p:cNvPr id="3" name="Segnaposto contenuto 2">
            <a:extLst>
              <a:ext uri="{FF2B5EF4-FFF2-40B4-BE49-F238E27FC236}">
                <a16:creationId xmlns="" xmlns:a16="http://schemas.microsoft.com/office/drawing/2014/main" id="{04079417-D621-47E6-9DF3-F14BBEDF86D6}"/>
              </a:ext>
            </a:extLst>
          </p:cNvPr>
          <p:cNvSpPr>
            <a:spLocks noGrp="1"/>
          </p:cNvSpPr>
          <p:nvPr>
            <p:ph idx="1"/>
          </p:nvPr>
        </p:nvSpPr>
        <p:spPr/>
        <p:txBody>
          <a:bodyPr>
            <a:normAutofit fontScale="85000" lnSpcReduction="20000"/>
          </a:bodyPr>
          <a:lstStyle/>
          <a:p>
            <a:pPr algn="just"/>
            <a:r>
              <a:rPr lang="it-IT" sz="3600" b="1" dirty="0">
                <a:solidFill>
                  <a:srgbClr val="FFFF00"/>
                </a:solidFill>
                <a:latin typeface="Times New Roman" pitchFamily="18" charset="0"/>
                <a:cs typeface="Times New Roman" pitchFamily="18" charset="0"/>
              </a:rPr>
              <a:t>TEMPERAMENTO IPERECCITABILE</a:t>
            </a:r>
            <a:r>
              <a:rPr lang="it-IT" sz="3600" b="1" dirty="0" smtClean="0">
                <a:latin typeface="Times New Roman" pitchFamily="18" charset="0"/>
                <a:cs typeface="Times New Roman" pitchFamily="18" charset="0"/>
              </a:rPr>
              <a:t>: </a:t>
            </a:r>
            <a:r>
              <a:rPr lang="it-IT" sz="3200" b="1" dirty="0" smtClean="0">
                <a:effectLst/>
                <a:latin typeface="Times New Roman" panose="02020603050405020304" pitchFamily="18" charset="0"/>
                <a:ea typeface="Calibri" panose="020F0502020204030204" pitchFamily="34" charset="0"/>
                <a:cs typeface="Times New Roman" panose="02020603050405020304" pitchFamily="18" charset="0"/>
              </a:rPr>
              <a:t>soglia </a:t>
            </a:r>
            <a:r>
              <a:rPr lang="it-IT" sz="3200" b="1" dirty="0">
                <a:effectLst/>
                <a:latin typeface="Times New Roman" panose="02020603050405020304" pitchFamily="18" charset="0"/>
                <a:ea typeface="Calibri" panose="020F0502020204030204" pitchFamily="34" charset="0"/>
                <a:cs typeface="Times New Roman" panose="02020603050405020304" pitchFamily="18" charset="0"/>
              </a:rPr>
              <a:t>di attivazione emozionale più bassa del normale che favorirebbe delle risposte forti ed aggressive anche in situazioni apparentemente tranquille e indurrebbe di conseguenza il bambino ad essere sempre irascibile e pronto a reagire con ostilità ed in maniera esagerata. </a:t>
            </a:r>
            <a:endParaRPr lang="it-IT"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it-IT" sz="3200" b="1" dirty="0">
              <a:latin typeface="Times New Roman" pitchFamily="18" charset="0"/>
              <a:cs typeface="Times New Roman" pitchFamily="18" charset="0"/>
            </a:endParaRPr>
          </a:p>
          <a:p>
            <a:pPr algn="just"/>
            <a:r>
              <a:rPr lang="it-IT" sz="3600" b="1" dirty="0">
                <a:solidFill>
                  <a:srgbClr val="FFFF00"/>
                </a:solidFill>
                <a:latin typeface="Times New Roman" pitchFamily="18" charset="0"/>
                <a:cs typeface="Times New Roman" pitchFamily="18" charset="0"/>
              </a:rPr>
              <a:t>RELAZIONE D’ATTACCAMENTO ANSIOSO-AMBIVALENTE</a:t>
            </a:r>
          </a:p>
          <a:p>
            <a:pPr algn="just"/>
            <a:r>
              <a:rPr lang="it-IT" sz="3600" b="1" dirty="0">
                <a:solidFill>
                  <a:srgbClr val="FFFF00"/>
                </a:solidFill>
                <a:latin typeface="Times New Roman" pitchFamily="18" charset="0"/>
                <a:cs typeface="Times New Roman" pitchFamily="18" charset="0"/>
              </a:rPr>
              <a:t>STRESS</a:t>
            </a:r>
            <a:endParaRPr lang="it-IT" sz="3600" dirty="0">
              <a:solidFill>
                <a:srgbClr val="FFFF00"/>
              </a:solidFill>
            </a:endParaRPr>
          </a:p>
        </p:txBody>
      </p:sp>
    </p:spTree>
    <p:extLst>
      <p:ext uri="{BB962C8B-B14F-4D97-AF65-F5344CB8AC3E}">
        <p14:creationId xmlns="" xmlns:p14="http://schemas.microsoft.com/office/powerpoint/2010/main" val="728107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DEFINIZIONE: CONTROLLO DELL’AGGRESSIVITA’</a:t>
            </a:r>
          </a:p>
        </p:txBody>
      </p:sp>
      <p:sp>
        <p:nvSpPr>
          <p:cNvPr id="3" name="Segnaposto contenuto 2"/>
          <p:cNvSpPr>
            <a:spLocks noGrp="1"/>
          </p:cNvSpPr>
          <p:nvPr>
            <p:ph idx="1"/>
          </p:nvPr>
        </p:nvSpPr>
        <p:spPr/>
        <p:txBody>
          <a:bodyPr>
            <a:normAutofit fontScale="92500" lnSpcReduction="20000"/>
          </a:bodyPr>
          <a:lstStyle/>
          <a:p>
            <a:pPr algn="just"/>
            <a:r>
              <a:rPr lang="it-IT" sz="2600" b="1" dirty="0">
                <a:latin typeface="Times New Roman" pitchFamily="18" charset="0"/>
                <a:cs typeface="Times New Roman" pitchFamily="18" charset="0"/>
              </a:rPr>
              <a:t>L’ESPERIMENTO </a:t>
            </a:r>
            <a:r>
              <a:rPr lang="it-IT" sz="2600" b="1" dirty="0" err="1">
                <a:latin typeface="Times New Roman" pitchFamily="18" charset="0"/>
                <a:cs typeface="Times New Roman" pitchFamily="18" charset="0"/>
              </a:rPr>
              <a:t>DI</a:t>
            </a:r>
            <a:r>
              <a:rPr lang="it-IT" sz="2600" b="1" dirty="0">
                <a:latin typeface="Times New Roman" pitchFamily="18" charset="0"/>
                <a:cs typeface="Times New Roman" pitchFamily="18" charset="0"/>
              </a:rPr>
              <a:t> DELGADO</a:t>
            </a:r>
          </a:p>
          <a:p>
            <a:pPr algn="just"/>
            <a:r>
              <a:rPr lang="it-IT" sz="2600" b="1" dirty="0">
                <a:latin typeface="Times New Roman" pitchFamily="18" charset="0"/>
                <a:cs typeface="Times New Roman" pitchFamily="18" charset="0"/>
              </a:rPr>
              <a:t>L’AMIGDALA</a:t>
            </a:r>
          </a:p>
          <a:p>
            <a:pPr algn="just"/>
            <a:r>
              <a:rPr lang="it-IT" sz="2600" b="1" dirty="0">
                <a:latin typeface="Times New Roman" pitchFamily="18" charset="0"/>
                <a:cs typeface="Times New Roman" pitchFamily="18" charset="0"/>
              </a:rPr>
              <a:t>ALLA NASCITA IL CERVELLO DEL BAMBINO PESA 500 GRAMMI SOLO A 5 ANNI PESA COME QUELLO DELL’ADULTO</a:t>
            </a:r>
          </a:p>
          <a:p>
            <a:pPr algn="just"/>
            <a:r>
              <a:rPr lang="it-IT" sz="2600" b="1" dirty="0">
                <a:latin typeface="Times New Roman" pitchFamily="18" charset="0"/>
                <a:cs typeface="Times New Roman" pitchFamily="18" charset="0"/>
              </a:rPr>
              <a:t>FINO AI TRE ANNI MANCANO I FEED-BACK MODULATORI SUL SISTEMA LIMBICO A PARTIRE DALLA CORTECCIA PREFRONTALE E DALLA CORTECCIA ORBITOFRONTALE</a:t>
            </a:r>
          </a:p>
          <a:p>
            <a:pPr algn="just"/>
            <a:r>
              <a:rPr lang="it-IT" sz="2600" b="1" dirty="0">
                <a:latin typeface="Times New Roman" pitchFamily="18" charset="0"/>
                <a:cs typeface="Times New Roman" pitchFamily="18" charset="0"/>
              </a:rPr>
              <a:t>PRIMA DEI TRE ANNI LA MANIFESTAZIONE AGGRESSIVA E’ PARAFISIOLOGICA</a:t>
            </a:r>
          </a:p>
          <a:p>
            <a:endParaRPr lang="it-IT"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A1DE323-62DB-4BF9-8C14-EE042707F39B}"/>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CAUSE</a:t>
            </a:r>
          </a:p>
        </p:txBody>
      </p:sp>
      <p:sp>
        <p:nvSpPr>
          <p:cNvPr id="3" name="Segnaposto contenuto 2">
            <a:extLst>
              <a:ext uri="{FF2B5EF4-FFF2-40B4-BE49-F238E27FC236}">
                <a16:creationId xmlns="" xmlns:a16="http://schemas.microsoft.com/office/drawing/2014/main" id="{38FCA865-871A-4B0D-9C7D-4867E5EC6BC6}"/>
              </a:ext>
            </a:extLst>
          </p:cNvPr>
          <p:cNvSpPr>
            <a:spLocks noGrp="1"/>
          </p:cNvSpPr>
          <p:nvPr>
            <p:ph idx="1"/>
          </p:nvPr>
        </p:nvSpPr>
        <p:spPr/>
        <p:txBody>
          <a:bodyPr>
            <a:normAutofit fontScale="92500" lnSpcReduction="10000"/>
          </a:bodyPr>
          <a:lstStyle/>
          <a:p>
            <a:pPr marL="0" indent="0" algn="just">
              <a:buNone/>
            </a:pPr>
            <a:r>
              <a:rPr lang="it-IT" sz="3600" b="1" dirty="0">
                <a:solidFill>
                  <a:srgbClr val="FFFF00"/>
                </a:solidFill>
                <a:effectLst/>
                <a:latin typeface="Times New Roman" panose="02020603050405020304" pitchFamily="18" charset="0"/>
                <a:ea typeface="Calibri" panose="020F0502020204030204" pitchFamily="34" charset="0"/>
              </a:rPr>
              <a:t>«deprivazione infantile» </a:t>
            </a:r>
          </a:p>
          <a:p>
            <a:pPr marL="0" indent="0" algn="just">
              <a:buNone/>
            </a:pPr>
            <a:r>
              <a:rPr lang="it-IT" sz="3200" b="1" dirty="0">
                <a:latin typeface="Times New Roman" panose="02020603050405020304" pitchFamily="18" charset="0"/>
                <a:ea typeface="Calibri" panose="020F0502020204030204" pitchFamily="34" charset="0"/>
              </a:rPr>
              <a:t>C</a:t>
            </a:r>
            <a:r>
              <a:rPr lang="it-IT" sz="3200" b="1" dirty="0">
                <a:effectLst/>
                <a:latin typeface="Times New Roman" panose="02020603050405020304" pitchFamily="18" charset="0"/>
                <a:ea typeface="Calibri" panose="020F0502020204030204" pitchFamily="34" charset="0"/>
              </a:rPr>
              <a:t>ostituisce l’evento più traumatico che il bambino può vivere, andandosi così ad inserire tra i più importanti fattori di rischio del Disturbo Oppositivo Provocatorio. </a:t>
            </a:r>
            <a:r>
              <a:rPr lang="it-IT" sz="3200" b="1" dirty="0">
                <a:latin typeface="Times New Roman" panose="02020603050405020304" pitchFamily="18" charset="0"/>
                <a:ea typeface="Calibri" panose="020F0502020204030204" pitchFamily="34" charset="0"/>
              </a:rPr>
              <a:t>G</a:t>
            </a:r>
            <a:r>
              <a:rPr lang="it-IT" sz="3200" b="1" dirty="0">
                <a:effectLst/>
                <a:latin typeface="Times New Roman" panose="02020603050405020304" pitchFamily="18" charset="0"/>
                <a:ea typeface="Calibri" panose="020F0502020204030204" pitchFamily="34" charset="0"/>
              </a:rPr>
              <a:t>li elementi connessi ai rapporti educativo-affettivi interni all’ambiente familiare, che fanno vacillare gli equilibri </a:t>
            </a:r>
            <a:r>
              <a:rPr lang="it-IT" sz="3200" b="1" dirty="0" smtClean="0">
                <a:effectLst/>
                <a:latin typeface="Times New Roman" panose="02020603050405020304" pitchFamily="18" charset="0"/>
                <a:ea typeface="Calibri" panose="020F0502020204030204" pitchFamily="34" charset="0"/>
              </a:rPr>
              <a:t>infantili, </a:t>
            </a:r>
            <a:r>
              <a:rPr lang="it-IT" sz="3200" b="1" dirty="0">
                <a:effectLst/>
                <a:latin typeface="Times New Roman" panose="02020603050405020304" pitchFamily="18" charset="0"/>
                <a:ea typeface="Calibri" panose="020F0502020204030204" pitchFamily="34" charset="0"/>
              </a:rPr>
              <a:t>contribuiscono indirettamente al comportamento provocatorio del bambino sono tuttavia molteplici. </a:t>
            </a:r>
            <a:endParaRPr lang="it-IT" sz="3200" b="1" dirty="0"/>
          </a:p>
        </p:txBody>
      </p:sp>
    </p:spTree>
    <p:extLst>
      <p:ext uri="{BB962C8B-B14F-4D97-AF65-F5344CB8AC3E}">
        <p14:creationId xmlns="" xmlns:p14="http://schemas.microsoft.com/office/powerpoint/2010/main" val="3277558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B67415D8-B491-40E0-AFA6-A60640160BC1}"/>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CAUSE</a:t>
            </a:r>
            <a:endParaRPr lang="it-IT" dirty="0"/>
          </a:p>
        </p:txBody>
      </p:sp>
      <p:sp>
        <p:nvSpPr>
          <p:cNvPr id="3" name="Segnaposto contenuto 2">
            <a:extLst>
              <a:ext uri="{FF2B5EF4-FFF2-40B4-BE49-F238E27FC236}">
                <a16:creationId xmlns="" xmlns:a16="http://schemas.microsoft.com/office/drawing/2014/main" id="{D83D7190-5851-4A0D-ACE0-C8C0FECD78AB}"/>
              </a:ext>
            </a:extLst>
          </p:cNvPr>
          <p:cNvSpPr>
            <a:spLocks noGrp="1"/>
          </p:cNvSpPr>
          <p:nvPr>
            <p:ph idx="1"/>
          </p:nvPr>
        </p:nvSpPr>
        <p:spPr/>
        <p:txBody>
          <a:bodyPr/>
          <a:lstStyle/>
          <a:p>
            <a:pPr marL="0" indent="0">
              <a:buNone/>
            </a:pPr>
            <a:r>
              <a:rPr lang="it-IT" sz="2800" b="1" dirty="0">
                <a:solidFill>
                  <a:srgbClr val="FFFF00"/>
                </a:solidFill>
                <a:effectLst/>
                <a:latin typeface="Times New Roman" panose="02020603050405020304" pitchFamily="18" charset="0"/>
                <a:ea typeface="Calibri" panose="020F0502020204030204" pitchFamily="34" charset="0"/>
              </a:rPr>
              <a:t>Deprivazione infantile (continua….)</a:t>
            </a:r>
          </a:p>
          <a:p>
            <a:pPr marL="0" indent="0" algn="just">
              <a:buNone/>
            </a:pPr>
            <a:r>
              <a:rPr lang="it-IT" sz="2800" b="1" dirty="0">
                <a:effectLst/>
                <a:latin typeface="Times New Roman" panose="02020603050405020304" pitchFamily="18" charset="0"/>
                <a:ea typeface="Calibri" panose="020F0502020204030204" pitchFamily="34" charset="0"/>
              </a:rPr>
              <a:t>Tra questi fattori si annoverano i problemi personali dei genitori o di altri componenti della famiglia, i problemi di salute e quelli lavorativi, le relazioni conflittuali e i rapporti coniugali difficili, comprendendo in quest’ultimo ambito anche la separazione della coppia genitoriale, la quale crea necessariamente uno sconvolgimento delle dinamiche familiari che si ripercuote anche sull’educazione dei figli.</a:t>
            </a:r>
            <a:endParaRPr lang="it-IT" sz="2800" dirty="0"/>
          </a:p>
        </p:txBody>
      </p:sp>
    </p:spTree>
    <p:extLst>
      <p:ext uri="{BB962C8B-B14F-4D97-AF65-F5344CB8AC3E}">
        <p14:creationId xmlns="" xmlns:p14="http://schemas.microsoft.com/office/powerpoint/2010/main" val="24920678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2FDB1F3E-C094-4322-8698-3EF7629D4CCE}"/>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OPPOSITIVO-PROVOCATORIO: PROGNOSI</a:t>
            </a:r>
          </a:p>
        </p:txBody>
      </p:sp>
      <p:sp>
        <p:nvSpPr>
          <p:cNvPr id="3" name="Segnaposto contenuto 2">
            <a:extLst>
              <a:ext uri="{FF2B5EF4-FFF2-40B4-BE49-F238E27FC236}">
                <a16:creationId xmlns="" xmlns:a16="http://schemas.microsoft.com/office/drawing/2014/main" id="{C8FF2C77-56CD-4666-A691-BE8BA26F1AA2}"/>
              </a:ext>
            </a:extLst>
          </p:cNvPr>
          <p:cNvSpPr>
            <a:spLocks noGrp="1"/>
          </p:cNvSpPr>
          <p:nvPr>
            <p:ph idx="1"/>
          </p:nvPr>
        </p:nvSpPr>
        <p:spPr/>
        <p:txBody>
          <a:bodyPr>
            <a:normAutofit/>
          </a:bodyPr>
          <a:lstStyle/>
          <a:p>
            <a:r>
              <a:rPr lang="it-IT" sz="3200" b="1" dirty="0">
                <a:latin typeface="Times New Roman" panose="02020603050405020304" pitchFamily="18" charset="0"/>
                <a:cs typeface="Times New Roman" panose="02020603050405020304" pitchFamily="18" charset="0"/>
              </a:rPr>
              <a:t>EVOLUZIONE FREQUENTE VERSO UN DISTURBO DELLA CONDOTTA SOPRATTUTTO SE PRESENTA PROVOCATORIETA’ E VENDICATIVITA’</a:t>
            </a:r>
          </a:p>
          <a:p>
            <a:r>
              <a:rPr lang="it-IT" sz="3200" b="1" dirty="0">
                <a:latin typeface="Times New Roman" panose="02020603050405020304" pitchFamily="18" charset="0"/>
                <a:cs typeface="Times New Roman" panose="02020603050405020304" pitchFamily="18" charset="0"/>
              </a:rPr>
              <a:t>SE DOMINA LA COLLERA E L’IRRITABILITA’ SVILUPPO VERSO DISTURBI EMOTIVI</a:t>
            </a:r>
          </a:p>
        </p:txBody>
      </p:sp>
    </p:spTree>
    <p:extLst>
      <p:ext uri="{BB962C8B-B14F-4D97-AF65-F5344CB8AC3E}">
        <p14:creationId xmlns="" xmlns:p14="http://schemas.microsoft.com/office/powerpoint/2010/main" val="32245100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5EAADCF2-783D-4E6F-9648-469820775599}"/>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OPPOSITIVO-PROVOCATORIO: PROGNOSI</a:t>
            </a:r>
            <a:endParaRPr lang="it-IT" dirty="0"/>
          </a:p>
        </p:txBody>
      </p:sp>
      <p:sp>
        <p:nvSpPr>
          <p:cNvPr id="3" name="Segnaposto contenuto 2">
            <a:extLst>
              <a:ext uri="{FF2B5EF4-FFF2-40B4-BE49-F238E27FC236}">
                <a16:creationId xmlns="" xmlns:a16="http://schemas.microsoft.com/office/drawing/2014/main" id="{77ADCF5B-9D57-42B7-9166-EBB7BD7072F0}"/>
              </a:ext>
            </a:extLst>
          </p:cNvPr>
          <p:cNvSpPr>
            <a:spLocks noGrp="1"/>
          </p:cNvSpPr>
          <p:nvPr>
            <p:ph idx="1"/>
          </p:nvPr>
        </p:nvSpPr>
        <p:spPr/>
        <p:txBody>
          <a:bodyPr>
            <a:noAutofit/>
          </a:bodyPr>
          <a:lstStyle/>
          <a:p>
            <a:pPr algn="just">
              <a:lnSpc>
                <a:spcPct val="150000"/>
              </a:lnSpc>
              <a:spcAft>
                <a:spcPts val="800"/>
              </a:spcAft>
            </a:pP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Il decorso è variabile e dipende da molteplici fattori quali la gravità del problema, la presenza di disturbi concomitanti e l’integrità della famiglia. In merito a ciò, le ricerche stimano che il 25% dei soggetti diagnosticati come affetti da DOP dopo alcuni anni non vengono più qualificati come tali, pur non essendo chiaro se la ragione sia da ricondurre ad un erronea valutazione precedente o ad un’effettiva “guarigione”. Nel 75% dei casi, al contrario, il disturbo persiste oltre l’età prescolare. </a:t>
            </a:r>
            <a:endParaRPr lang="it-IT" sz="2400" dirty="0"/>
          </a:p>
        </p:txBody>
      </p:sp>
    </p:spTree>
    <p:extLst>
      <p:ext uri="{BB962C8B-B14F-4D97-AF65-F5344CB8AC3E}">
        <p14:creationId xmlns="" xmlns:p14="http://schemas.microsoft.com/office/powerpoint/2010/main" val="30828307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379C888-E600-4701-903A-411B726EDF97}"/>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OPPOSITIVO-PROVOCATORIO: PROGNOSI</a:t>
            </a:r>
            <a:endParaRPr lang="it-IT" dirty="0"/>
          </a:p>
        </p:txBody>
      </p:sp>
      <p:sp>
        <p:nvSpPr>
          <p:cNvPr id="3" name="Segnaposto contenuto 2">
            <a:extLst>
              <a:ext uri="{FF2B5EF4-FFF2-40B4-BE49-F238E27FC236}">
                <a16:creationId xmlns="" xmlns:a16="http://schemas.microsoft.com/office/drawing/2014/main" id="{D8999F8B-004C-475F-A763-FAF744052984}"/>
              </a:ext>
            </a:extLst>
          </p:cNvPr>
          <p:cNvSpPr>
            <a:spLocks noGrp="1"/>
          </p:cNvSpPr>
          <p:nvPr>
            <p:ph idx="1"/>
          </p:nvPr>
        </p:nvSpPr>
        <p:spPr/>
        <p:txBody>
          <a:bodyPr>
            <a:normAutofit fontScale="55000" lnSpcReduction="20000"/>
          </a:bodyPr>
          <a:lstStyle/>
          <a:p>
            <a:pPr algn="just">
              <a:lnSpc>
                <a:spcPct val="150000"/>
              </a:lnSpc>
              <a:spcAft>
                <a:spcPts val="800"/>
              </a:spcAft>
            </a:pPr>
            <a:r>
              <a:rPr lang="it-IT" sz="4600" b="1" dirty="0">
                <a:effectLst/>
                <a:latin typeface="Times New Roman" panose="02020603050405020304" pitchFamily="18" charset="0"/>
                <a:ea typeface="Calibri" panose="020F0502020204030204" pitchFamily="34" charset="0"/>
                <a:cs typeface="Times New Roman" panose="02020603050405020304" pitchFamily="18" charset="0"/>
              </a:rPr>
              <a:t>I comportamenti oppositivi, ostili e provocatori possono rimanere stabili nel tempo oppure evolvere, determinando nell’età adulta l’insorgenza di Disturbi della Condotta, di Disturbi Emotivi e problemi di adattamento tra cui il comportamento antisociale, problemi di controllo degli impulsi, l’abuso di sostanze, l’ansia e la depressione. M. </a:t>
            </a:r>
            <a:r>
              <a:rPr lang="it-IT" sz="4600" b="1" dirty="0" err="1">
                <a:effectLst/>
                <a:latin typeface="Times New Roman" panose="02020603050405020304" pitchFamily="18" charset="0"/>
                <a:ea typeface="Calibri" panose="020F0502020204030204" pitchFamily="34" charset="0"/>
                <a:cs typeface="Times New Roman" panose="02020603050405020304" pitchFamily="18" charset="0"/>
              </a:rPr>
              <a:t>Crogliano</a:t>
            </a:r>
            <a:r>
              <a:rPr lang="it-IT" sz="4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4600" b="1" i="1" dirty="0">
                <a:effectLst/>
                <a:latin typeface="Times New Roman" panose="02020603050405020304" pitchFamily="18" charset="0"/>
                <a:ea typeface="Calibri" panose="020F0502020204030204" pitchFamily="34" charset="0"/>
                <a:cs typeface="Times New Roman" panose="02020603050405020304" pitchFamily="18" charset="0"/>
              </a:rPr>
              <a:t>Il Disturbo Oppositivo Provocatorio</a:t>
            </a:r>
            <a:r>
              <a:rPr lang="it-IT" sz="4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4600" b="1" dirty="0" err="1">
                <a:effectLst/>
                <a:latin typeface="Times New Roman" panose="02020603050405020304" pitchFamily="18" charset="0"/>
                <a:ea typeface="Calibri" panose="020F0502020204030204" pitchFamily="34" charset="0"/>
                <a:cs typeface="Times New Roman" panose="02020603050405020304" pitchFamily="18" charset="0"/>
              </a:rPr>
              <a:t>Zarlino</a:t>
            </a:r>
            <a:r>
              <a:rPr lang="it-IT" sz="4600" b="1" dirty="0">
                <a:effectLst/>
                <a:latin typeface="Times New Roman" panose="02020603050405020304" pitchFamily="18" charset="0"/>
                <a:ea typeface="Calibri" panose="020F0502020204030204" pitchFamily="34" charset="0"/>
                <a:cs typeface="Times New Roman" panose="02020603050405020304" pitchFamily="18" charset="0"/>
              </a:rPr>
              <a:t>, 2014, p. 14.</a:t>
            </a:r>
          </a:p>
          <a:p>
            <a:endParaRPr lang="it-IT" dirty="0"/>
          </a:p>
        </p:txBody>
      </p:sp>
    </p:spTree>
    <p:extLst>
      <p:ext uri="{BB962C8B-B14F-4D97-AF65-F5344CB8AC3E}">
        <p14:creationId xmlns="" xmlns:p14="http://schemas.microsoft.com/office/powerpoint/2010/main" val="13573766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DOP: IL COMPORTAMENTO DELL’EDUCATORE</a:t>
            </a:r>
          </a:p>
        </p:txBody>
      </p:sp>
      <p:sp>
        <p:nvSpPr>
          <p:cNvPr id="3" name="Segnaposto contenuto 2"/>
          <p:cNvSpPr>
            <a:spLocks noGrp="1"/>
          </p:cNvSpPr>
          <p:nvPr>
            <p:ph idx="1"/>
          </p:nvPr>
        </p:nvSpPr>
        <p:spPr/>
        <p:txBody>
          <a:bodyPr>
            <a:normAutofit/>
          </a:bodyPr>
          <a:lstStyle/>
          <a:p>
            <a:pPr algn="just"/>
            <a:r>
              <a:rPr lang="it-IT" sz="2800" b="1" dirty="0">
                <a:latin typeface="Times New Roman" pitchFamily="18" charset="0"/>
                <a:cs typeface="Times New Roman" pitchFamily="18" charset="0"/>
              </a:rPr>
              <a:t>L’obiettivo principale deve essere sempre quello di prevenire, quando possibile, le condotte inadeguate, e ridurre i livelli di aggressività e di opposizione, evitando un’escalation negativa di azioni e reazioni tra soggetto ed educatore. In generale, può essere utile seguire alcune delle seguenti linee guida:</a:t>
            </a:r>
          </a:p>
          <a:p>
            <a:pPr lvl="0" algn="just">
              <a:buNone/>
            </a:pPr>
            <a:r>
              <a:rPr lang="it-IT" sz="2800" b="1" dirty="0">
                <a:latin typeface="Times New Roman" pitchFamily="18" charset="0"/>
                <a:cs typeface="Times New Roman" pitchFamily="18" charset="0"/>
              </a:rPr>
              <a:t>    1) Non reagire negativamente ai comportamenti, ma agire in maniera propositiva. Se si reagisce si andrà a rinforzare il comportamento indesiderato.</a:t>
            </a:r>
          </a:p>
          <a:p>
            <a:endParaRPr lang="it-IT"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DOP: IL COMPORTAMENTO DEL DOCENTE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lstStyle/>
          <a:p>
            <a:pPr lvl="0" algn="just">
              <a:buNone/>
            </a:pPr>
            <a:r>
              <a:rPr lang="it-IT" sz="2800" b="1" dirty="0">
                <a:latin typeface="Times New Roman" pitchFamily="18" charset="0"/>
                <a:cs typeface="Times New Roman" pitchFamily="18" charset="0"/>
              </a:rPr>
              <a:t>2)</a:t>
            </a:r>
            <a:r>
              <a:rPr lang="it-IT" sz="2800" b="1" dirty="0"/>
              <a:t> </a:t>
            </a:r>
            <a:r>
              <a:rPr lang="it-IT" sz="2800" b="1" dirty="0">
                <a:latin typeface="Times New Roman" pitchFamily="18" charset="0"/>
                <a:cs typeface="Times New Roman" pitchFamily="18" charset="0"/>
              </a:rPr>
              <a:t>Porre regole chiare, coerenti, stabili ed esplicitarne le appropriate conseguenze.</a:t>
            </a:r>
          </a:p>
          <a:p>
            <a:pPr lvl="0" algn="just">
              <a:buNone/>
            </a:pPr>
            <a:r>
              <a:rPr lang="it-IT" sz="2800" b="1" dirty="0">
                <a:latin typeface="Times New Roman" pitchFamily="18" charset="0"/>
                <a:cs typeface="Times New Roman" pitchFamily="18" charset="0"/>
              </a:rPr>
              <a:t>3) Ignorare, a volte, i comportamenti meno severi, al fine di ridurre i rimproveri, tenendo a mente la fatica di un soggetto DOP nel controllare i propri atteggiamenti disfunzionali.</a:t>
            </a:r>
          </a:p>
          <a:p>
            <a:pPr lvl="0" algn="just">
              <a:buNone/>
            </a:pPr>
            <a:r>
              <a:rPr lang="it-IT" sz="2800" b="1" dirty="0">
                <a:latin typeface="Times New Roman" pitchFamily="18" charset="0"/>
                <a:cs typeface="Times New Roman" pitchFamily="18" charset="0"/>
              </a:rPr>
              <a:t>4) Agire, non discutere. Tentare di ragionare con un soggetto DOP può facilmente innescare una escalation.</a:t>
            </a:r>
          </a:p>
          <a:p>
            <a:endParaRPr lang="it-IT"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DOP: IL COMPORTAMENTO </a:t>
            </a:r>
            <a:r>
              <a:rPr lang="it-IT" b="1" dirty="0" err="1">
                <a:solidFill>
                  <a:srgbClr val="FFFF00"/>
                </a:solidFill>
                <a:latin typeface="Times New Roman" pitchFamily="18" charset="0"/>
                <a:cs typeface="Times New Roman" pitchFamily="18" charset="0"/>
              </a:rPr>
              <a:t>DELl’</a:t>
            </a:r>
            <a:r>
              <a:rPr lang="it-IT" b="1" dirty="0">
                <a:solidFill>
                  <a:srgbClr val="FFFF00"/>
                </a:solidFill>
                <a:latin typeface="Times New Roman" pitchFamily="18" charset="0"/>
                <a:cs typeface="Times New Roman" pitchFamily="18" charset="0"/>
              </a:rPr>
              <a:t>EDUCATORE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a:bodyPr>
          <a:lstStyle/>
          <a:p>
            <a:pPr lvl="0">
              <a:buNone/>
            </a:pPr>
            <a:r>
              <a:rPr lang="it-IT" sz="3600" b="1" dirty="0">
                <a:latin typeface="Times New Roman" pitchFamily="18" charset="0"/>
                <a:cs typeface="Times New Roman" pitchFamily="18" charset="0"/>
              </a:rPr>
              <a:t>5) Trovare un’area di interesse del bambino</a:t>
            </a:r>
          </a:p>
          <a:p>
            <a:pPr lvl="0">
              <a:buNone/>
            </a:pPr>
            <a:r>
              <a:rPr lang="it-IT" sz="3600" b="1" dirty="0">
                <a:latin typeface="Times New Roman" pitchFamily="18" charset="0"/>
                <a:cs typeface="Times New Roman" pitchFamily="18" charset="0"/>
              </a:rPr>
              <a:t>6) Prendersi del tempo per stemperare le emozioni quando l’atmosfera si scalda, posticipando le risposte. </a:t>
            </a:r>
          </a:p>
          <a:p>
            <a:pPr lvl="0">
              <a:buNone/>
            </a:pPr>
            <a:r>
              <a:rPr lang="it-IT" sz="3600" b="1" dirty="0">
                <a:latin typeface="Times New Roman" pitchFamily="18" charset="0"/>
                <a:cs typeface="Times New Roman" pitchFamily="18" charset="0"/>
              </a:rPr>
              <a:t>7) Non “prenderla sul personale”: non sono attacchi diretti alla persona dell’educatore.</a:t>
            </a:r>
          </a:p>
          <a:p>
            <a:endParaRPr lang="it-IT" sz="28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TRATTAMENTO</a:t>
            </a:r>
          </a:p>
        </p:txBody>
      </p:sp>
      <p:sp>
        <p:nvSpPr>
          <p:cNvPr id="3" name="Segnaposto contenuto 2"/>
          <p:cNvSpPr>
            <a:spLocks noGrp="1"/>
          </p:cNvSpPr>
          <p:nvPr>
            <p:ph idx="1"/>
          </p:nvPr>
        </p:nvSpPr>
        <p:spPr/>
        <p:txBody>
          <a:bodyPr>
            <a:normAutofit lnSpcReduction="10000"/>
          </a:bodyPr>
          <a:lstStyle/>
          <a:p>
            <a:pPr algn="just"/>
            <a:r>
              <a:rPr lang="it-IT" sz="2800" b="1" dirty="0">
                <a:latin typeface="Times New Roman" pitchFamily="18" charset="0"/>
                <a:cs typeface="Times New Roman" pitchFamily="18" charset="0"/>
              </a:rPr>
              <a:t>1)</a:t>
            </a:r>
            <a:r>
              <a:rPr lang="it-IT" dirty="0"/>
              <a:t> </a:t>
            </a:r>
            <a:r>
              <a:rPr lang="it-IT" sz="3600" b="1" dirty="0">
                <a:latin typeface="Times New Roman" pitchFamily="18" charset="0"/>
                <a:cs typeface="Times New Roman" pitchFamily="18" charset="0"/>
              </a:rPr>
              <a:t>Alfabetizzazione emotiva</a:t>
            </a:r>
          </a:p>
          <a:p>
            <a:pPr algn="just"/>
            <a:r>
              <a:rPr lang="it-IT" sz="3600" b="1" dirty="0">
                <a:latin typeface="Times New Roman" pitchFamily="18" charset="0"/>
                <a:cs typeface="Times New Roman" pitchFamily="18" charset="0"/>
              </a:rPr>
              <a:t>2) Controllo della rabbia</a:t>
            </a:r>
          </a:p>
          <a:p>
            <a:pPr algn="just"/>
            <a:r>
              <a:rPr lang="it-IT" sz="3600" b="1" dirty="0">
                <a:latin typeface="Times New Roman" pitchFamily="18" charset="0"/>
                <a:cs typeface="Times New Roman" pitchFamily="18" charset="0"/>
              </a:rPr>
              <a:t>3) Strategie alternative di controllo della rabbia</a:t>
            </a:r>
          </a:p>
          <a:p>
            <a:pPr algn="just"/>
            <a:r>
              <a:rPr lang="it-IT" sz="3600" b="1" dirty="0">
                <a:latin typeface="Times New Roman" pitchFamily="18" charset="0"/>
                <a:cs typeface="Times New Roman" pitchFamily="18" charset="0"/>
              </a:rPr>
              <a:t>4) Rinforzo positivo dei comportamenti adeguati</a:t>
            </a:r>
          </a:p>
          <a:p>
            <a:pPr algn="just"/>
            <a:r>
              <a:rPr lang="it-IT" sz="3600" b="1" dirty="0">
                <a:latin typeface="Times New Roman" pitchFamily="18" charset="0"/>
                <a:cs typeface="Times New Roman" pitchFamily="18" charset="0"/>
              </a:rPr>
              <a:t>5) Tecnica della moviola</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TRATTAMENTO</a:t>
            </a:r>
            <a:endParaRPr lang="it-IT" dirty="0"/>
          </a:p>
        </p:txBody>
      </p:sp>
      <p:sp>
        <p:nvSpPr>
          <p:cNvPr id="3" name="Segnaposto contenuto 2"/>
          <p:cNvSpPr>
            <a:spLocks noGrp="1"/>
          </p:cNvSpPr>
          <p:nvPr>
            <p:ph idx="1"/>
          </p:nvPr>
        </p:nvSpPr>
        <p:spPr/>
        <p:txBody>
          <a:bodyPr>
            <a:noAutofit/>
          </a:bodyPr>
          <a:lstStyle/>
          <a:p>
            <a:r>
              <a:rPr lang="it-IT" sz="3200" b="1" dirty="0">
                <a:latin typeface="Times New Roman" pitchFamily="18" charset="0"/>
                <a:cs typeface="Times New Roman" pitchFamily="18" charset="0"/>
              </a:rPr>
              <a:t>PARENT TRAINING CON SUPERVISIONE, DIMINUIRE LE PUNIZIONI.</a:t>
            </a:r>
          </a:p>
          <a:p>
            <a:r>
              <a:rPr lang="it-IT" sz="3200" b="1" dirty="0">
                <a:latin typeface="Times New Roman" pitchFamily="18" charset="0"/>
                <a:cs typeface="Times New Roman" pitchFamily="18" charset="0"/>
              </a:rPr>
              <a:t>RIDURRE LE SITUAZIONI </a:t>
            </a:r>
            <a:r>
              <a:rPr lang="it-IT" sz="3200" b="1" dirty="0" err="1">
                <a:latin typeface="Times New Roman" pitchFamily="18" charset="0"/>
                <a:cs typeface="Times New Roman" pitchFamily="18" charset="0"/>
              </a:rPr>
              <a:t>DI</a:t>
            </a:r>
            <a:r>
              <a:rPr lang="it-IT" sz="3200" b="1" dirty="0">
                <a:latin typeface="Times New Roman" pitchFamily="18" charset="0"/>
                <a:cs typeface="Times New Roman" pitchFamily="18" charset="0"/>
              </a:rPr>
              <a:t> FRUSTRAZIONE</a:t>
            </a:r>
          </a:p>
          <a:p>
            <a:r>
              <a:rPr lang="it-IT" sz="3200" b="1" dirty="0">
                <a:latin typeface="Times New Roman" pitchFamily="18" charset="0"/>
                <a:cs typeface="Times New Roman" pitchFamily="18" charset="0"/>
              </a:rPr>
              <a:t>ATTUARE UNA DISCIPLINA AUTOREVOLE</a:t>
            </a:r>
          </a:p>
          <a:p>
            <a:r>
              <a:rPr lang="it-IT" sz="3200" b="1" dirty="0">
                <a:latin typeface="Times New Roman" pitchFamily="18" charset="0"/>
                <a:cs typeface="Times New Roman" pitchFamily="18" charset="0"/>
              </a:rPr>
              <a:t>FAVORIRE UN ATTACCAMENTO SICURO COL GENITORE</a:t>
            </a:r>
          </a:p>
          <a:p>
            <a:r>
              <a:rPr lang="it-IT" sz="3200" b="1" dirty="0">
                <a:latin typeface="Times New Roman" pitchFamily="18" charset="0"/>
                <a:cs typeface="Times New Roman" pitchFamily="18" charset="0"/>
              </a:rPr>
              <a:t>ACCRESCERE L’AUTOSTIMA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CONTROLLO DELL’AGGRESSIVITA’</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sz="2600" b="1" dirty="0">
                <a:latin typeface="Times New Roman" pitchFamily="18" charset="0"/>
                <a:cs typeface="Times New Roman" pitchFamily="18" charset="0"/>
              </a:rPr>
              <a:t>I bambini aggressivi o in genere socialmente disadattati sembrano commettere frequentemente errori nell’attribuzione degli intenti altrui (in questo ambito di ricerca è stata coniata l’espressione “</a:t>
            </a:r>
            <a:r>
              <a:rPr lang="it-IT" sz="2600" b="1" dirty="0" err="1">
                <a:latin typeface="Times New Roman" pitchFamily="18" charset="0"/>
                <a:cs typeface="Times New Roman" pitchFamily="18" charset="0"/>
              </a:rPr>
              <a:t>bias</a:t>
            </a:r>
            <a:r>
              <a:rPr lang="it-IT" sz="2600" b="1" dirty="0">
                <a:latin typeface="Times New Roman" pitchFamily="18" charset="0"/>
                <a:cs typeface="Times New Roman" pitchFamily="18" charset="0"/>
              </a:rPr>
              <a:t> di attribuzione ostile”: la tendenza ad interpretare i comportamenti ambigui di un'altra persona come espressione di intenti ostili), attivando  comportamenti aggressivi in risposta ad una azione del coetaneo percepita come intenzionalmente ostile.</a:t>
            </a:r>
          </a:p>
          <a:p>
            <a:pPr algn="just"/>
            <a:r>
              <a:rPr lang="en-GB" sz="2600" b="1" dirty="0">
                <a:latin typeface="Times New Roman" pitchFamily="18" charset="0"/>
                <a:cs typeface="Times New Roman" pitchFamily="18" charset="0"/>
              </a:rPr>
              <a:t>W. Nasby, B. Hayden, B.M. </a:t>
            </a:r>
            <a:r>
              <a:rPr lang="en-GB" sz="2600" b="1" dirty="0" err="1">
                <a:latin typeface="Times New Roman" pitchFamily="18" charset="0"/>
                <a:cs typeface="Times New Roman" pitchFamily="18" charset="0"/>
              </a:rPr>
              <a:t>DePaulo</a:t>
            </a:r>
            <a:r>
              <a:rPr lang="en-GB" sz="2600" b="1" dirty="0">
                <a:latin typeface="Times New Roman" pitchFamily="18" charset="0"/>
                <a:cs typeface="Times New Roman" pitchFamily="18" charset="0"/>
              </a:rPr>
              <a:t>, (1979). </a:t>
            </a:r>
            <a:r>
              <a:rPr lang="en-US" sz="2600" b="1" i="1" dirty="0" err="1">
                <a:latin typeface="Times New Roman" pitchFamily="18" charset="0"/>
                <a:cs typeface="Times New Roman" pitchFamily="18" charset="0"/>
              </a:rPr>
              <a:t>Attributional</a:t>
            </a:r>
            <a:r>
              <a:rPr lang="en-US" sz="2600" b="1" i="1" dirty="0">
                <a:latin typeface="Times New Roman" pitchFamily="18" charset="0"/>
                <a:cs typeface="Times New Roman" pitchFamily="18" charset="0"/>
              </a:rPr>
              <a:t> bias among aggressive boys to interpret unambiguous social stimuli as displays of hostility</a:t>
            </a:r>
            <a:r>
              <a:rPr lang="en-US" sz="2600" b="1" dirty="0">
                <a:latin typeface="Times New Roman" pitchFamily="18" charset="0"/>
                <a:cs typeface="Times New Roman" pitchFamily="18" charset="0"/>
              </a:rPr>
              <a:t>. In Journal of Abnormal Psychology, 89, pp. 459-468.</a:t>
            </a:r>
            <a:endParaRPr lang="it-IT" sz="2600" b="1" dirty="0">
              <a:latin typeface="Times New Roman" pitchFamily="18" charset="0"/>
              <a:cs typeface="Times New Roman" pitchFamily="18" charset="0"/>
            </a:endParaRPr>
          </a:p>
          <a:p>
            <a:endParaRPr lang="it-IT"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F12A2077-3315-42A9-8B25-07B2E098D596}"/>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ESPLOSIVO-INTERMITTENTE</a:t>
            </a:r>
          </a:p>
        </p:txBody>
      </p:sp>
      <p:sp>
        <p:nvSpPr>
          <p:cNvPr id="3" name="Segnaposto contenuto 2">
            <a:extLst>
              <a:ext uri="{FF2B5EF4-FFF2-40B4-BE49-F238E27FC236}">
                <a16:creationId xmlns="" xmlns:a16="http://schemas.microsoft.com/office/drawing/2014/main" id="{E20023DE-8207-446F-8569-2FB42BC97297}"/>
              </a:ext>
            </a:extLst>
          </p:cNvPr>
          <p:cNvSpPr>
            <a:spLocks noGrp="1"/>
          </p:cNvSpPr>
          <p:nvPr>
            <p:ph idx="1"/>
          </p:nvPr>
        </p:nvSpPr>
        <p:spPr/>
        <p:txBody>
          <a:bodyPr>
            <a:normAutofit/>
          </a:bodyPr>
          <a:lstStyle/>
          <a:p>
            <a:pPr algn="just"/>
            <a:r>
              <a:rPr lang="it-IT" sz="2800" b="1" dirty="0">
                <a:latin typeface="Times New Roman" panose="02020603050405020304" pitchFamily="18" charset="0"/>
                <a:cs typeface="Times New Roman" panose="02020603050405020304" pitchFamily="18" charset="0"/>
              </a:rPr>
              <a:t>PRESENTA RICORRENTI COMPORTAMENTI ESPLOSIVI CON DISCONTROLLO AGGRESSIVO: RISSE, POLEMICHE, CAPRICCI, DISCUSSIONI PER ALMENO 2 VOLTE/SETT. PER UN PERIODO DI 3 MESI. LE AGGRESSIONI FISICHE NON PROVOCANO DANNI A PROPRIETA’ O LESIONI AD ANIMALI O AD INDIVIDUI</a:t>
            </a:r>
          </a:p>
          <a:p>
            <a:pPr algn="just"/>
            <a:r>
              <a:rPr lang="it-IT" sz="2800" b="1" dirty="0">
                <a:latin typeface="Times New Roman" panose="02020603050405020304" pitchFamily="18" charset="0"/>
                <a:cs typeface="Times New Roman" panose="02020603050405020304" pitchFamily="18" charset="0"/>
              </a:rPr>
              <a:t>3 COMPORTAMENTI ESPLOSIVI SI SONO VERIFICATI NEGLI ULTIMI 12 MESI</a:t>
            </a:r>
          </a:p>
        </p:txBody>
      </p:sp>
    </p:spTree>
    <p:extLst>
      <p:ext uri="{BB962C8B-B14F-4D97-AF65-F5344CB8AC3E}">
        <p14:creationId xmlns="" xmlns:p14="http://schemas.microsoft.com/office/powerpoint/2010/main" val="37446790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1D8844E7-35D8-4D9A-AA77-ABD1E61F1AA8}"/>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DISTURBO ESPLOSIVO-INTERMITTENTE</a:t>
            </a:r>
            <a:endParaRPr lang="it-IT" dirty="0"/>
          </a:p>
        </p:txBody>
      </p:sp>
      <p:sp>
        <p:nvSpPr>
          <p:cNvPr id="3" name="Segnaposto contenuto 2">
            <a:extLst>
              <a:ext uri="{FF2B5EF4-FFF2-40B4-BE49-F238E27FC236}">
                <a16:creationId xmlns="" xmlns:a16="http://schemas.microsoft.com/office/drawing/2014/main" id="{E8389AAB-9EEB-47C5-BEC4-113331D76EF8}"/>
              </a:ext>
            </a:extLst>
          </p:cNvPr>
          <p:cNvSpPr>
            <a:spLocks noGrp="1"/>
          </p:cNvSpPr>
          <p:nvPr>
            <p:ph idx="1"/>
          </p:nvPr>
        </p:nvSpPr>
        <p:spPr/>
        <p:txBody>
          <a:bodyPr>
            <a:normAutofit/>
          </a:bodyPr>
          <a:lstStyle/>
          <a:p>
            <a:r>
              <a:rPr lang="it-IT" sz="2800" b="1" dirty="0">
                <a:latin typeface="Times New Roman" panose="02020603050405020304" pitchFamily="18" charset="0"/>
                <a:cs typeface="Times New Roman" panose="02020603050405020304" pitchFamily="18" charset="0"/>
              </a:rPr>
              <a:t>IL COMPORTAMENTO E’ SPROPOSITATO RISPETTO ALLO STIMOLO</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IL COMPORTAMENTO NON E’ PREMEDITATO E NON E’ RIVOLTO AL RAGGIUNGIMENTO DI UN OBIETTIVO</a:t>
            </a:r>
          </a:p>
          <a:p>
            <a:pPr marL="0" indent="0">
              <a:buNone/>
            </a:pPr>
            <a:endParaRPr lang="it-IT" sz="2800" b="1" dirty="0">
              <a:latin typeface="Times New Roman" panose="02020603050405020304" pitchFamily="18" charset="0"/>
              <a:cs typeface="Times New Roman" panose="02020603050405020304" pitchFamily="18" charset="0"/>
            </a:endParaRPr>
          </a:p>
          <a:p>
            <a:r>
              <a:rPr lang="it-IT" sz="2800" b="1" dirty="0">
                <a:latin typeface="Times New Roman" panose="02020603050405020304" pitchFamily="18" charset="0"/>
                <a:cs typeface="Times New Roman" panose="02020603050405020304" pitchFamily="18" charset="0"/>
              </a:rPr>
              <a:t>IL SOGGETTO DEVE AVERE ALMENO 6 ANNI</a:t>
            </a:r>
          </a:p>
        </p:txBody>
      </p:sp>
    </p:spTree>
    <p:extLst>
      <p:ext uri="{BB962C8B-B14F-4D97-AF65-F5344CB8AC3E}">
        <p14:creationId xmlns="" xmlns:p14="http://schemas.microsoft.com/office/powerpoint/2010/main" val="15987420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COMPORTAMENTO DELL’EDUCATORE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lstStyle/>
          <a:p>
            <a:pPr algn="just"/>
            <a:r>
              <a:rPr lang="it-IT" sz="2400" b="1" dirty="0">
                <a:latin typeface="Times New Roman" pitchFamily="18" charset="0"/>
                <a:cs typeface="Times New Roman" pitchFamily="18" charset="0"/>
              </a:rPr>
              <a:t>La prima cosa da fare è un’analisi comportamentale, preferibilmente da parte di tutti gli adulti </a:t>
            </a:r>
            <a:r>
              <a:rPr lang="it-IT" sz="2400" b="1" dirty="0" smtClean="0">
                <a:latin typeface="Times New Roman" pitchFamily="18" charset="0"/>
                <a:cs typeface="Times New Roman" pitchFamily="18" charset="0"/>
              </a:rPr>
              <a:t>interessati, </a:t>
            </a:r>
            <a:r>
              <a:rPr lang="it-IT" sz="2400" b="1" dirty="0">
                <a:latin typeface="Times New Roman" pitchFamily="18" charset="0"/>
                <a:cs typeface="Times New Roman" pitchFamily="18" charset="0"/>
              </a:rPr>
              <a:t>in modo da stabilire con sufficiente chiarezza se ci sono, e quali sono, le condizioni, ambientali, personali e sociali che più facilmente possono scatenare una crisi di rabbia e le conseguenze sul soggetto, sui suoi compagni e sull’ambiente. L’osservazione non può essere saltuaria e occasionale, ma sistematica e codificata, in modo da rilevare con un buon grado di oggettività gli aspetti salienti della condotta del bambino. Una possibile griglia di osservazione può essere l’ABC </a:t>
            </a:r>
            <a:r>
              <a:rPr lang="it-IT" sz="2400" b="1" dirty="0" smtClean="0">
                <a:latin typeface="Times New Roman" pitchFamily="18" charset="0"/>
                <a:cs typeface="Times New Roman" pitchFamily="18" charset="0"/>
              </a:rPr>
              <a:t>comportamentista. </a:t>
            </a:r>
            <a:r>
              <a:rPr lang="it-IT" sz="2400" b="1" dirty="0">
                <a:latin typeface="Times New Roman" pitchFamily="18" charset="0"/>
                <a:cs typeface="Times New Roman" pitchFamily="18" charset="0"/>
              </a:rPr>
              <a:t>(</a:t>
            </a:r>
            <a:r>
              <a:rPr lang="it-IT" sz="2400" b="1" dirty="0" err="1">
                <a:latin typeface="Times New Roman" pitchFamily="18" charset="0"/>
                <a:cs typeface="Times New Roman" pitchFamily="18" charset="0"/>
              </a:rPr>
              <a:t>Mosticoni</a:t>
            </a:r>
            <a:r>
              <a:rPr lang="it-IT" sz="2400" b="1" dirty="0">
                <a:latin typeface="Times New Roman" pitchFamily="18" charset="0"/>
                <a:cs typeface="Times New Roman" pitchFamily="18" charset="0"/>
              </a:rPr>
              <a:t>, </a:t>
            </a:r>
            <a:r>
              <a:rPr lang="it-IT" sz="2400" b="1" dirty="0" err="1">
                <a:latin typeface="Times New Roman" pitchFamily="18" charset="0"/>
                <a:cs typeface="Times New Roman" pitchFamily="18" charset="0"/>
              </a:rPr>
              <a:t>Filograno</a:t>
            </a:r>
            <a:r>
              <a:rPr lang="it-IT" sz="2400" b="1" dirty="0">
                <a:latin typeface="Times New Roman" pitchFamily="18" charset="0"/>
                <a:cs typeface="Times New Roman" pitchFamily="18" charset="0"/>
              </a:rPr>
              <a:t>, &amp; </a:t>
            </a:r>
            <a:r>
              <a:rPr lang="it-IT" sz="2400" b="1" dirty="0" err="1">
                <a:latin typeface="Times New Roman" pitchFamily="18" charset="0"/>
                <a:cs typeface="Times New Roman" pitchFamily="18" charset="0"/>
              </a:rPr>
              <a:t>Rigliaco</a:t>
            </a:r>
            <a:r>
              <a:rPr lang="it-IT" sz="2400" b="1" dirty="0">
                <a:latin typeface="Times New Roman" pitchFamily="18" charset="0"/>
                <a:cs typeface="Times New Roman" pitchFamily="18" charset="0"/>
              </a:rPr>
              <a:t>, 2016)</a:t>
            </a:r>
          </a:p>
          <a:p>
            <a:endParaRPr lang="it-IT" dirty="0"/>
          </a:p>
          <a:p>
            <a:endParaRPr lang="it-IT"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COMPORTAMENTO DELL’EDUCATORE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lstStyle/>
          <a:p>
            <a:r>
              <a:rPr lang="it-IT" sz="3600" b="1" dirty="0">
                <a:latin typeface="Times New Roman" pitchFamily="18" charset="0"/>
                <a:cs typeface="Times New Roman" pitchFamily="18" charset="0"/>
              </a:rPr>
              <a:t>A: Antecedente</a:t>
            </a:r>
          </a:p>
          <a:p>
            <a:pPr>
              <a:buNone/>
            </a:pPr>
            <a:endParaRPr lang="it-IT" sz="3600" b="1" dirty="0">
              <a:latin typeface="Times New Roman" pitchFamily="18" charset="0"/>
              <a:cs typeface="Times New Roman" pitchFamily="18" charset="0"/>
            </a:endParaRPr>
          </a:p>
          <a:p>
            <a:r>
              <a:rPr lang="it-IT" sz="3600" b="1" dirty="0">
                <a:latin typeface="Times New Roman" pitchFamily="18" charset="0"/>
                <a:cs typeface="Times New Roman" pitchFamily="18" charset="0"/>
              </a:rPr>
              <a:t>B: Comportamento (</a:t>
            </a:r>
            <a:r>
              <a:rPr lang="it-IT" sz="3600" b="1" dirty="0" err="1">
                <a:latin typeface="Times New Roman" pitchFamily="18" charset="0"/>
                <a:cs typeface="Times New Roman" pitchFamily="18" charset="0"/>
              </a:rPr>
              <a:t>Behaviour</a:t>
            </a:r>
            <a:r>
              <a:rPr lang="it-IT" sz="3600" b="1" dirty="0">
                <a:latin typeface="Times New Roman" pitchFamily="18" charset="0"/>
                <a:cs typeface="Times New Roman" pitchFamily="18" charset="0"/>
              </a:rPr>
              <a:t>)</a:t>
            </a:r>
          </a:p>
          <a:p>
            <a:pPr>
              <a:buNone/>
            </a:pPr>
            <a:endParaRPr lang="it-IT" sz="3600" b="1" dirty="0">
              <a:latin typeface="Times New Roman" pitchFamily="18" charset="0"/>
              <a:cs typeface="Times New Roman" pitchFamily="18" charset="0"/>
            </a:endParaRPr>
          </a:p>
          <a:p>
            <a:r>
              <a:rPr lang="it-IT" sz="3600" b="1" dirty="0">
                <a:latin typeface="Times New Roman" pitchFamily="18" charset="0"/>
                <a:cs typeface="Times New Roman" pitchFamily="18" charset="0"/>
              </a:rPr>
              <a:t>C: Conseguente</a:t>
            </a:r>
          </a:p>
          <a:p>
            <a:pPr>
              <a:buNone/>
            </a:pPr>
            <a:r>
              <a:rPr lang="it-IT" sz="3600" b="1" dirty="0"/>
              <a:t> </a:t>
            </a:r>
          </a:p>
          <a:p>
            <a:endParaRPr lang="it-IT"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COMPORTAMENTO DELL’EDUCATORE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lnSpcReduction="10000"/>
          </a:bodyPr>
          <a:lstStyle/>
          <a:p>
            <a:pPr algn="just"/>
            <a:r>
              <a:rPr lang="it-IT" sz="2800" b="1" dirty="0">
                <a:latin typeface="Times New Roman" pitchFamily="18" charset="0"/>
                <a:cs typeface="Times New Roman" pitchFamily="18" charset="0"/>
              </a:rPr>
              <a:t>Descrizione sintetica e dettagliata delle condizioni ambientali immediatamente precedenti al comportamento – bersaglio</a:t>
            </a:r>
          </a:p>
          <a:p>
            <a:pPr algn="just"/>
            <a:r>
              <a:rPr lang="it-IT" sz="2800" b="1" dirty="0">
                <a:latin typeface="Times New Roman" pitchFamily="18" charset="0"/>
                <a:cs typeface="Times New Roman" pitchFamily="18" charset="0"/>
              </a:rPr>
              <a:t>Descrizione sufficientemente dettagliata del comportamento</a:t>
            </a:r>
          </a:p>
          <a:p>
            <a:pPr algn="just"/>
            <a:r>
              <a:rPr lang="it-IT" sz="2800" b="1" dirty="0">
                <a:latin typeface="Times New Roman" pitchFamily="18" charset="0"/>
                <a:cs typeface="Times New Roman" pitchFamily="18" charset="0"/>
              </a:rPr>
              <a:t>(Cosa il bambino fa effettivamente: alza la voce; provoca; picchia; autolesionismo, </a:t>
            </a:r>
            <a:r>
              <a:rPr lang="it-IT" sz="2800" b="1" dirty="0" err="1">
                <a:latin typeface="Times New Roman" pitchFamily="18" charset="0"/>
                <a:cs typeface="Times New Roman" pitchFamily="18" charset="0"/>
              </a:rPr>
              <a:t>etc.…</a:t>
            </a:r>
            <a:r>
              <a:rPr lang="it-IT" sz="2800" b="1" dirty="0">
                <a:latin typeface="Times New Roman" pitchFamily="18" charset="0"/>
                <a:cs typeface="Times New Roman" pitchFamily="18" charset="0"/>
              </a:rPr>
              <a:t>)</a:t>
            </a:r>
          </a:p>
          <a:p>
            <a:pPr algn="just"/>
            <a:r>
              <a:rPr lang="it-IT" sz="2800" b="1" dirty="0">
                <a:latin typeface="Times New Roman" pitchFamily="18" charset="0"/>
                <a:cs typeface="Times New Roman" pitchFamily="18" charset="0"/>
              </a:rPr>
              <a:t>Descrizione delle condizioni immediatamente successive al comportamento – bersaglio, Cosa ottiene: viene considerato </a:t>
            </a:r>
            <a:r>
              <a:rPr lang="it-IT" sz="2800" b="1" dirty="0" err="1">
                <a:latin typeface="Times New Roman" pitchFamily="18" charset="0"/>
                <a:cs typeface="Times New Roman" pitchFamily="18" charset="0"/>
              </a:rPr>
              <a:t>etc.…</a:t>
            </a:r>
            <a:r>
              <a:rPr lang="it-IT" sz="2800" b="1" dirty="0">
                <a:latin typeface="Times New Roman" pitchFamily="18" charset="0"/>
                <a:cs typeface="Times New Roman" pitchFamily="18" charset="0"/>
              </a:rPr>
              <a:t>)</a:t>
            </a:r>
          </a:p>
          <a:p>
            <a:endParaRPr lang="it-IT"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COMPORTAMENTO DELL’EDUCATORE</a:t>
            </a:r>
            <a:endParaRPr lang="it-IT" dirty="0">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fontScale="92500"/>
          </a:bodyPr>
          <a:lstStyle/>
          <a:p>
            <a:pPr algn="just"/>
            <a:r>
              <a:rPr lang="it-IT" sz="2800" b="1" dirty="0">
                <a:latin typeface="Times New Roman" pitchFamily="18" charset="0"/>
                <a:cs typeface="Times New Roman" pitchFamily="18" charset="0"/>
              </a:rPr>
              <a:t>Raccogliendo numerose schede di questo tipo, si potranno osservare delle ricorrenze interessanti, sia negli Antecedenti (il comportamento – problema è solitamente scatenato da varie situazioni definite), sia nei Conseguenti (il bambino solitamente ottiene alcuni rinforzi indiretti costanti). A questo punto, fermo restando che la finalità dell’educatore è educativa e gestionale, non terapeutica, può essere opportuno lavorare su questi antecedenti e conseguenti, in modo da ridurre la frequenza e l’intensità degli scoppi di ira del bambino. </a:t>
            </a:r>
          </a:p>
          <a:p>
            <a:endParaRPr lang="it-IT"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074F6003-7271-4ACC-BE4C-A16AB37E1CC2}"/>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DISTURBI DEL COMPORTAMENTO: TRATTAMENTO</a:t>
            </a:r>
            <a:endParaRPr lang="it-IT" dirty="0"/>
          </a:p>
        </p:txBody>
      </p:sp>
      <p:sp>
        <p:nvSpPr>
          <p:cNvPr id="3" name="Segnaposto contenuto 2">
            <a:extLst>
              <a:ext uri="{FF2B5EF4-FFF2-40B4-BE49-F238E27FC236}">
                <a16:creationId xmlns="" xmlns:a16="http://schemas.microsoft.com/office/drawing/2014/main" id="{FA0F2B88-7596-437A-9A32-60CBC9EFCA16}"/>
              </a:ext>
            </a:extLst>
          </p:cNvPr>
          <p:cNvSpPr>
            <a:spLocks noGrp="1"/>
          </p:cNvSpPr>
          <p:nvPr>
            <p:ph idx="1"/>
          </p:nvPr>
        </p:nvSpPr>
        <p:spPr/>
        <p:txBody>
          <a:bodyPr>
            <a:normAutofit/>
          </a:bodyPr>
          <a:lstStyle/>
          <a:p>
            <a:r>
              <a:rPr lang="it-IT" sz="2400" b="1" dirty="0">
                <a:latin typeface="Times New Roman" panose="02020603050405020304" pitchFamily="18" charset="0"/>
                <a:cs typeface="Times New Roman" panose="02020603050405020304" pitchFamily="18" charset="0"/>
              </a:rPr>
              <a:t>INTERVENTO DI RETE: FAMIGLIA, SCUOLA, SERVIZI SOCIALI, ASSOCIAZIONI, SERVIZIO DI NPI</a:t>
            </a:r>
          </a:p>
          <a:p>
            <a:r>
              <a:rPr lang="it-IT" sz="2400" b="1" dirty="0">
                <a:latin typeface="Times New Roman" panose="02020603050405020304" pitchFamily="18" charset="0"/>
                <a:cs typeface="Times New Roman" panose="02020603050405020304" pitchFamily="18" charset="0"/>
              </a:rPr>
              <a:t>EDUCATIVA SCOLASTICA ED EXTRASCOLASTICA: FAVORIRE ESPERIENZE CONDIVISE PIU’ CHE DIDATTICHE, CONTROLLO DELLE EMOZIONI</a:t>
            </a:r>
          </a:p>
          <a:p>
            <a:r>
              <a:rPr lang="it-IT" sz="2400" b="1" dirty="0">
                <a:latin typeface="Times New Roman" panose="02020603050405020304" pitchFamily="18" charset="0"/>
                <a:cs typeface="Times New Roman" panose="02020603050405020304" pitchFamily="18" charset="0"/>
              </a:rPr>
              <a:t>COUNSELING GENITORIALE: STABILIRE REGOLE CHIARE ED ESPLICITE CHE IL SOGGETTO DEVE IMPARARE A RISPETTARE CON RINFORZI POSITIVI E NEGATIVI</a:t>
            </a:r>
          </a:p>
          <a:p>
            <a:endParaRPr lang="it-IT" dirty="0"/>
          </a:p>
        </p:txBody>
      </p:sp>
    </p:spTree>
    <p:extLst>
      <p:ext uri="{BB962C8B-B14F-4D97-AF65-F5344CB8AC3E}">
        <p14:creationId xmlns="" xmlns:p14="http://schemas.microsoft.com/office/powerpoint/2010/main" val="501929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57610E41-0A30-4669-937A-451CEFE71ED0}"/>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DISTURBI DEL COMPORTAMENTO: TRATTAMENTO</a:t>
            </a:r>
          </a:p>
        </p:txBody>
      </p:sp>
      <p:sp>
        <p:nvSpPr>
          <p:cNvPr id="3" name="Segnaposto contenuto 2">
            <a:extLst>
              <a:ext uri="{FF2B5EF4-FFF2-40B4-BE49-F238E27FC236}">
                <a16:creationId xmlns="" xmlns:a16="http://schemas.microsoft.com/office/drawing/2014/main" id="{FC83972A-79EB-45EF-A3B7-361C86269652}"/>
              </a:ext>
            </a:extLst>
          </p:cNvPr>
          <p:cNvSpPr>
            <a:spLocks noGrp="1"/>
          </p:cNvSpPr>
          <p:nvPr>
            <p:ph idx="1"/>
          </p:nvPr>
        </p:nvSpPr>
        <p:spPr/>
        <p:txBody>
          <a:bodyPr/>
          <a:lstStyle/>
          <a:p>
            <a:pPr lvl="0">
              <a:buClr>
                <a:srgbClr val="1E5155">
                  <a:lumMod val="40000"/>
                  <a:lumOff val="60000"/>
                </a:srgbClr>
              </a:buClr>
            </a:pPr>
            <a:r>
              <a:rPr lang="it-IT" sz="2800" b="1" dirty="0">
                <a:solidFill>
                  <a:prstClr val="white"/>
                </a:solidFill>
                <a:latin typeface="Times New Roman" panose="02020603050405020304" pitchFamily="18" charset="0"/>
                <a:cs typeface="Times New Roman" panose="02020603050405020304" pitchFamily="18" charset="0"/>
              </a:rPr>
              <a:t>PSICOTERAPIA PSICODINAMICA (ELABORAZIONE CONFLITTI INCONSCI)</a:t>
            </a:r>
          </a:p>
          <a:p>
            <a:pPr lvl="0">
              <a:buClr>
                <a:srgbClr val="1E5155">
                  <a:lumMod val="40000"/>
                  <a:lumOff val="60000"/>
                </a:srgbClr>
              </a:buClr>
            </a:pPr>
            <a:r>
              <a:rPr lang="it-IT" sz="2800" b="1" dirty="0">
                <a:solidFill>
                  <a:prstClr val="white"/>
                </a:solidFill>
                <a:latin typeface="Times New Roman" panose="02020603050405020304" pitchFamily="18" charset="0"/>
                <a:cs typeface="Times New Roman" panose="02020603050405020304" pitchFamily="18" charset="0"/>
              </a:rPr>
              <a:t>PSICOTERAPIA SISTEMICA-RELAZIONALE</a:t>
            </a:r>
          </a:p>
          <a:p>
            <a:pPr lvl="0">
              <a:buClr>
                <a:srgbClr val="1E5155">
                  <a:lumMod val="40000"/>
                  <a:lumOff val="60000"/>
                </a:srgbClr>
              </a:buClr>
            </a:pPr>
            <a:r>
              <a:rPr lang="it-IT" sz="2800" b="1" dirty="0">
                <a:solidFill>
                  <a:prstClr val="white"/>
                </a:solidFill>
                <a:latin typeface="Times New Roman" panose="02020603050405020304" pitchFamily="18" charset="0"/>
                <a:cs typeface="Times New Roman" panose="02020603050405020304" pitchFamily="18" charset="0"/>
              </a:rPr>
              <a:t>PSICOTERAPIA COGNITIVO-COMPORTAMENTALE</a:t>
            </a:r>
          </a:p>
          <a:p>
            <a:pPr lvl="0">
              <a:buClr>
                <a:srgbClr val="1E5155">
                  <a:lumMod val="40000"/>
                  <a:lumOff val="60000"/>
                </a:srgbClr>
              </a:buClr>
            </a:pPr>
            <a:r>
              <a:rPr lang="it-IT" sz="2800" b="1" dirty="0">
                <a:solidFill>
                  <a:prstClr val="white"/>
                </a:solidFill>
                <a:latin typeface="Times New Roman" panose="02020603050405020304" pitchFamily="18" charset="0"/>
                <a:cs typeface="Times New Roman" panose="02020603050405020304" pitchFamily="18" charset="0"/>
              </a:rPr>
              <a:t>FARMACI: METILFENIDATO, SSRI, NEUROLETTICI, STABILIZZATORI: VALPROATO E LITIO</a:t>
            </a:r>
          </a:p>
          <a:p>
            <a:endParaRPr lang="it-IT" dirty="0"/>
          </a:p>
        </p:txBody>
      </p:sp>
    </p:spTree>
    <p:extLst>
      <p:ext uri="{BB962C8B-B14F-4D97-AF65-F5344CB8AC3E}">
        <p14:creationId xmlns="" xmlns:p14="http://schemas.microsoft.com/office/powerpoint/2010/main" val="4173388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CONTROLLO DELL’AGGRESSIVITA’</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sz="3200" b="1" dirty="0">
                <a:latin typeface="Times New Roman" pitchFamily="18" charset="0"/>
                <a:cs typeface="Times New Roman" pitchFamily="18" charset="0"/>
              </a:rPr>
              <a:t>I processi di decodifica cognitiva nei soggetti aggressivi avvengono, infatti, spesso in maniera rapida, inconsapevole e automatica. Alcune ricerche evidenziano che le distorsioni attributive si verificano quando il soggetto attua i processi interpretativi automaticamente; viceversa, se guidato a riflettere sulle emozioni e sulle intenzioni altrui con specifiche domande, l’incidenza degli errori attributivi si riduce significativamente.</a:t>
            </a:r>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CONTROLLO DELL’AGGRESSIVITA’</a:t>
            </a:r>
            <a:endParaRPr lang="it-IT" dirty="0"/>
          </a:p>
        </p:txBody>
      </p:sp>
      <p:sp>
        <p:nvSpPr>
          <p:cNvPr id="3" name="Segnaposto contenuto 2"/>
          <p:cNvSpPr>
            <a:spLocks noGrp="1"/>
          </p:cNvSpPr>
          <p:nvPr>
            <p:ph idx="1"/>
          </p:nvPr>
        </p:nvSpPr>
        <p:spPr/>
        <p:txBody>
          <a:bodyPr>
            <a:normAutofit lnSpcReduction="10000"/>
          </a:bodyPr>
          <a:lstStyle/>
          <a:p>
            <a:pPr algn="just"/>
            <a:r>
              <a:rPr lang="it-IT" sz="2800" b="1" dirty="0">
                <a:latin typeface="Times New Roman" pitchFamily="18" charset="0"/>
                <a:cs typeface="Times New Roman" pitchFamily="18" charset="0"/>
              </a:rPr>
              <a:t>Il maggior contributo all’analisi dei processi di interpretazione della realtà proviene dagli studi di </a:t>
            </a:r>
            <a:r>
              <a:rPr lang="it-IT" sz="2800" b="1" dirty="0">
                <a:solidFill>
                  <a:srgbClr val="FFFF00"/>
                </a:solidFill>
                <a:latin typeface="Times New Roman" pitchFamily="18" charset="0"/>
                <a:cs typeface="Times New Roman" pitchFamily="18" charset="0"/>
              </a:rPr>
              <a:t>Crick e </a:t>
            </a:r>
            <a:r>
              <a:rPr lang="it-IT" sz="2800" b="1" dirty="0" err="1">
                <a:solidFill>
                  <a:srgbClr val="FFFF00"/>
                </a:solidFill>
                <a:latin typeface="Times New Roman" pitchFamily="18" charset="0"/>
                <a:cs typeface="Times New Roman" pitchFamily="18" charset="0"/>
              </a:rPr>
              <a:t>Dodge</a:t>
            </a:r>
            <a:r>
              <a:rPr lang="it-IT" sz="2800" b="1" dirty="0">
                <a:solidFill>
                  <a:srgbClr val="FFFF00"/>
                </a:solidFill>
                <a:latin typeface="Times New Roman" pitchFamily="18" charset="0"/>
                <a:cs typeface="Times New Roman" pitchFamily="18" charset="0"/>
              </a:rPr>
              <a:t> </a:t>
            </a:r>
            <a:r>
              <a:rPr lang="it-IT" sz="2800" b="1" dirty="0">
                <a:latin typeface="Times New Roman" pitchFamily="18" charset="0"/>
                <a:cs typeface="Times New Roman" pitchFamily="18" charset="0"/>
              </a:rPr>
              <a:t>i quali hanno evidenziato come i soggetti con disturbo della condotta tendano a compiere alcuni errori nei vari stadi di </a:t>
            </a:r>
            <a:r>
              <a:rPr lang="it-IT" sz="2800" b="1" dirty="0" err="1">
                <a:latin typeface="Times New Roman" pitchFamily="18" charset="0"/>
                <a:cs typeface="Times New Roman" pitchFamily="18" charset="0"/>
              </a:rPr>
              <a:t>processamento</a:t>
            </a:r>
            <a:r>
              <a:rPr lang="it-IT" sz="2800" b="1" dirty="0">
                <a:latin typeface="Times New Roman" pitchFamily="18" charset="0"/>
                <a:cs typeface="Times New Roman" pitchFamily="18" charset="0"/>
              </a:rPr>
              <a:t> dell’informazione: percepiscono solamente alcuni dettagli di situazioni complesse oppure attribuiscono agli altri intenzioni ostili, le emozione sperimentate dal soggetto o il suo tono affettivo guidano i processi percettivi, che potranno essere distorti o limitati.</a:t>
            </a:r>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CONTROLLO DELL’AGGRESSIVITA’</a:t>
            </a:r>
            <a:endParaRPr lang="it-IT" dirty="0"/>
          </a:p>
        </p:txBody>
      </p:sp>
      <p:sp>
        <p:nvSpPr>
          <p:cNvPr id="3" name="Segnaposto contenuto 2"/>
          <p:cNvSpPr>
            <a:spLocks noGrp="1"/>
          </p:cNvSpPr>
          <p:nvPr>
            <p:ph idx="1"/>
          </p:nvPr>
        </p:nvSpPr>
        <p:spPr/>
        <p:txBody>
          <a:bodyPr>
            <a:normAutofit fontScale="92500"/>
          </a:bodyPr>
          <a:lstStyle/>
          <a:p>
            <a:pPr algn="just"/>
            <a:r>
              <a:rPr lang="it-IT" sz="2400" b="1" dirty="0">
                <a:latin typeface="Times New Roman" pitchFamily="18" charset="0"/>
                <a:cs typeface="Times New Roman" pitchFamily="18" charset="0"/>
              </a:rPr>
              <a:t>Alla stessa maniera anche le emozioni altrui diventano oggetto percettivo: il volto triste di un compagno agisce come freno della manifestazione di atti aggressivi nei suoi confronti, diversamente dalla percezione di segnali mimici di rabbia. Anche in questo caso, le ricerche rilevano deficit a carico dei soggetti aggressivi, compromessi nell’individuazione della mimica di tristezza  e di paura, mentre non si registrano problemi nel  caso di emozioni di felicità.</a:t>
            </a:r>
          </a:p>
          <a:p>
            <a:pPr algn="just"/>
            <a:r>
              <a:rPr lang="en-US" sz="2400" b="1" dirty="0">
                <a:latin typeface="Times New Roman" pitchFamily="18" charset="0"/>
                <a:cs typeface="Times New Roman" pitchFamily="18" charset="0"/>
              </a:rPr>
              <a:t>N.R. Crick, K.A. Dodge, (1996). </a:t>
            </a:r>
            <a:r>
              <a:rPr lang="en-US" sz="2400" b="1" i="1" dirty="0">
                <a:latin typeface="Times New Roman" pitchFamily="18" charset="0"/>
                <a:cs typeface="Times New Roman" pitchFamily="18" charset="0"/>
              </a:rPr>
              <a:t>Social-information-processing mechanisms in reactive and proactive aggression</a:t>
            </a:r>
            <a:r>
              <a:rPr lang="en-US" sz="2400" b="1" dirty="0">
                <a:latin typeface="Times New Roman" pitchFamily="18" charset="0"/>
                <a:cs typeface="Times New Roman" pitchFamily="18" charset="0"/>
              </a:rPr>
              <a:t>. In Child Development</a:t>
            </a:r>
            <a:endParaRPr lang="it-IT" sz="2400" b="1"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Schultz, Izard, Bear, 2004, </a:t>
            </a:r>
            <a:r>
              <a:rPr lang="en-US" sz="2400" b="1" i="1" dirty="0">
                <a:latin typeface="Times New Roman" pitchFamily="18" charset="0"/>
                <a:cs typeface="Times New Roman" pitchFamily="18" charset="0"/>
              </a:rPr>
              <a:t>Children’s emotion processing: relation to emotionality and aggression</a:t>
            </a:r>
            <a:endParaRPr lang="it-IT" sz="2400" b="1" dirty="0">
              <a:latin typeface="Times New Roman" pitchFamily="18" charset="0"/>
              <a:cs typeface="Times New Roman" pitchFamily="18" charset="0"/>
            </a:endParaRPr>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IL TEMPERAMENTO</a:t>
            </a:r>
          </a:p>
        </p:txBody>
      </p:sp>
      <p:sp>
        <p:nvSpPr>
          <p:cNvPr id="3" name="Segnaposto contenuto 2"/>
          <p:cNvSpPr>
            <a:spLocks noGrp="1"/>
          </p:cNvSpPr>
          <p:nvPr>
            <p:ph idx="1"/>
          </p:nvPr>
        </p:nvSpPr>
        <p:spPr/>
        <p:txBody>
          <a:bodyPr>
            <a:normAutofit lnSpcReduction="10000"/>
          </a:bodyPr>
          <a:lstStyle/>
          <a:p>
            <a:pPr algn="just"/>
            <a:r>
              <a:rPr lang="it-IT" sz="3600" b="1" dirty="0">
                <a:latin typeface="Times New Roman" pitchFamily="18" charset="0"/>
                <a:cs typeface="Times New Roman" pitchFamily="18" charset="0"/>
              </a:rPr>
              <a:t>Riprendendo gli studi di </a:t>
            </a:r>
            <a:r>
              <a:rPr lang="it-IT" sz="3600" b="1" dirty="0" err="1">
                <a:latin typeface="Times New Roman" pitchFamily="18" charset="0"/>
                <a:cs typeface="Times New Roman" pitchFamily="18" charset="0"/>
              </a:rPr>
              <a:t>Chess</a:t>
            </a:r>
            <a:r>
              <a:rPr lang="it-IT" sz="3600" b="1" dirty="0">
                <a:latin typeface="Times New Roman" pitchFamily="18" charset="0"/>
                <a:cs typeface="Times New Roman" pitchFamily="18" charset="0"/>
              </a:rPr>
              <a:t> e Thomas, è possibile individuare una serie di dimensioni che sono associate tipicamente a difficoltà temperamentali.</a:t>
            </a:r>
          </a:p>
          <a:p>
            <a:pPr algn="just"/>
            <a:r>
              <a:rPr lang="it-IT" sz="3600" b="1" dirty="0">
                <a:latin typeface="Times New Roman" pitchFamily="18" charset="0"/>
                <a:cs typeface="Times New Roman" pitchFamily="18" charset="0"/>
              </a:rPr>
              <a:t>Le dimensioni temperamentali nei soggetti aggressivi influenzano le fasi di elaborazione dell’informazione sociale determinando un approccio impulsivo.</a:t>
            </a:r>
          </a:p>
          <a:p>
            <a:endParaRPr lang="it-I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305</TotalTime>
  <Words>3039</Words>
  <Application>Microsoft Office PowerPoint</Application>
  <PresentationFormat>Personalizzato</PresentationFormat>
  <Paragraphs>224</Paragraphs>
  <Slides>57</Slides>
  <Notes>0</Notes>
  <HiddenSlides>0</HiddenSlides>
  <MMClips>0</MMClips>
  <ScaleCrop>false</ScaleCrop>
  <HeadingPairs>
    <vt:vector size="4" baseType="variant">
      <vt:variant>
        <vt:lpstr>Tema</vt:lpstr>
      </vt:variant>
      <vt:variant>
        <vt:i4>1</vt:i4>
      </vt:variant>
      <vt:variant>
        <vt:lpstr>Titoli diapositive</vt:lpstr>
      </vt:variant>
      <vt:variant>
        <vt:i4>57</vt:i4>
      </vt:variant>
    </vt:vector>
  </HeadingPairs>
  <TitlesOfParts>
    <vt:vector size="58" baseType="lpstr">
      <vt:lpstr>Ione</vt:lpstr>
      <vt:lpstr>DISTURBI DEL COMPORTAMENTO</vt:lpstr>
      <vt:lpstr>DEFINIZIONE</vt:lpstr>
      <vt:lpstr>DEFINIZIONE</vt:lpstr>
      <vt:lpstr>DEFINIZIONE: CONTROLLO DELL’AGGRESSIVITA’</vt:lpstr>
      <vt:lpstr>IL CONTROLLO DELL’AGGRESSIVITA’</vt:lpstr>
      <vt:lpstr>IL CONTROLLO DELL’AGGRESSIVITA’</vt:lpstr>
      <vt:lpstr>IL CONTROLLO DELL’AGGRESSIVITA’</vt:lpstr>
      <vt:lpstr>IL CONTROLLO DELL’AGGRESSIVITA’</vt:lpstr>
      <vt:lpstr>IL TEMPERAMENTO</vt:lpstr>
      <vt:lpstr>DEFICIT FUNZIONI ESECUTIVE</vt:lpstr>
      <vt:lpstr>DEFICIT FUNZIONI ESECUTIVE</vt:lpstr>
      <vt:lpstr>LE PROBLEMATICHE LINGUISTICHE</vt:lpstr>
      <vt:lpstr>LE PROBLEMATICHE LINGUISTICHE</vt:lpstr>
      <vt:lpstr>LA RABBIA-AGGRESSIVITA’: IL PUNTO DI VISTA BIOLOGICO</vt:lpstr>
      <vt:lpstr>LA RABBIA-AGGRESSIVITA’: IL PUNTO DI VISTA SOCIOLOGICO</vt:lpstr>
      <vt:lpstr>LA RABBIA-AGGRESSIVITA’: IL PUNTO DI VISTA PSICOANALITICO</vt:lpstr>
      <vt:lpstr>FATTORI CAUSALI</vt:lpstr>
      <vt:lpstr>FATTORI CAUSALI ESTERNI</vt:lpstr>
      <vt:lpstr>FORME-TIPOLOGIE (DSM 5)</vt:lpstr>
      <vt:lpstr>DISTURBO DELLA CONDOTTA:CARATTERISTICHE</vt:lpstr>
      <vt:lpstr>DISTURBO DELLA CONDOTTA:CARATTERISTICHE</vt:lpstr>
      <vt:lpstr>DISTURBO DELLA CONDOTTA:CARATTERISTICHE</vt:lpstr>
      <vt:lpstr>DISTURBO DELLA CONDOTTA: CARATTERISTICHE</vt:lpstr>
      <vt:lpstr>DISTURBO DELLA CONDOTTA: CARATTERISTICHE</vt:lpstr>
      <vt:lpstr>DISTURBO DELLA CONDOTTA: DISTURBI ASSOCIATI</vt:lpstr>
      <vt:lpstr>DISTURBO DELLA CONDOTTA: PROGNOSI</vt:lpstr>
      <vt:lpstr>IL COMPORTAMENTO DELL’EDUCATORE</vt:lpstr>
      <vt:lpstr>DISTURBO OPPOSITIVO-PROVOCATORIO (DOP)</vt:lpstr>
      <vt:lpstr>DISTURBO OPPOSITIVO-PROVOCATORIO (DOP)</vt:lpstr>
      <vt:lpstr>DISTURBO OPPOSITIVO-PROVOCATORIO (DOP)</vt:lpstr>
      <vt:lpstr>DOP: CARATTERISTICHE</vt:lpstr>
      <vt:lpstr>DOP: CARATTERISTICHE</vt:lpstr>
      <vt:lpstr>DOP: CARATTERISTICHE</vt:lpstr>
      <vt:lpstr>DOP: CARATTERISTICHE</vt:lpstr>
      <vt:lpstr>DOP: CARATTERISTICHE</vt:lpstr>
      <vt:lpstr>DOP: CARATTERISTICHE</vt:lpstr>
      <vt:lpstr>CAUSE</vt:lpstr>
      <vt:lpstr>CAUSE</vt:lpstr>
      <vt:lpstr>CAUSE</vt:lpstr>
      <vt:lpstr>CAUSE</vt:lpstr>
      <vt:lpstr>CAUSE</vt:lpstr>
      <vt:lpstr>DISTURBO OPPOSITIVO-PROVOCATORIO: PROGNOSI</vt:lpstr>
      <vt:lpstr>DISTURBO OPPOSITIVO-PROVOCATORIO: PROGNOSI</vt:lpstr>
      <vt:lpstr>DISTURBO OPPOSITIVO-PROVOCATORIO: PROGNOSI</vt:lpstr>
      <vt:lpstr>DOP: IL COMPORTAMENTO DELL’EDUCATORE</vt:lpstr>
      <vt:lpstr>DOP: IL COMPORTAMENTO DEL DOCENTE</vt:lpstr>
      <vt:lpstr>DOP: IL COMPORTAMENTO DELl’EDUCATORE</vt:lpstr>
      <vt:lpstr>TRATTAMENTO</vt:lpstr>
      <vt:lpstr>TRATTAMENTO</vt:lpstr>
      <vt:lpstr>DISTURBO ESPLOSIVO-INTERMITTENTE</vt:lpstr>
      <vt:lpstr>DISTURBO ESPLOSIVO-INTERMITTENTE</vt:lpstr>
      <vt:lpstr>IL COMPORTAMENTO DELL’EDUCATORE</vt:lpstr>
      <vt:lpstr>IL COMPORTAMENTO DELL’EDUCATORE</vt:lpstr>
      <vt:lpstr>IL COMPORTAMENTO DELL’EDUCATORE</vt:lpstr>
      <vt:lpstr>IL COMPORTAMENTO DELL’EDUCATORE</vt:lpstr>
      <vt:lpstr>DISTURBI DEL COMPORTAMENTO: TRATTAMENTO</vt:lpstr>
      <vt:lpstr>DISTURBI DEL COMPORTAMENTO: TRATTAMENTO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DISTURBO DELLA CONDOTTA</dc:title>
  <dc:creator>mario de rosa</dc:creator>
  <cp:lastModifiedBy>mario.derosa</cp:lastModifiedBy>
  <cp:revision>106</cp:revision>
  <dcterms:created xsi:type="dcterms:W3CDTF">2019-04-16T21:35:09Z</dcterms:created>
  <dcterms:modified xsi:type="dcterms:W3CDTF">2022-09-28T09:41:45Z</dcterms:modified>
</cp:coreProperties>
</file>