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57" r:id="rId9"/>
    <p:sldId id="277" r:id="rId10"/>
    <p:sldId id="262" r:id="rId11"/>
    <p:sldId id="276" r:id="rId12"/>
    <p:sldId id="258" r:id="rId13"/>
    <p:sldId id="260" r:id="rId14"/>
    <p:sldId id="275" r:id="rId15"/>
    <p:sldId id="265" r:id="rId16"/>
    <p:sldId id="261" r:id="rId17"/>
    <p:sldId id="278" r:id="rId18"/>
    <p:sldId id="274" r:id="rId19"/>
    <p:sldId id="266" r:id="rId20"/>
    <p:sldId id="27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pPr/>
              <a:t>9/3/2022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B0D1D9B-9965-430E-9641-C34B6F22DC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ANSIA-ANGOSCIA-PANICO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7A94CA5D-4A9E-4AFC-9F16-AC670722DB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chemeClr val="tx1"/>
                </a:solidFill>
              </a:rPr>
              <a:t>PROF. Mario G.L. De Rosa</a:t>
            </a:r>
          </a:p>
        </p:txBody>
      </p:sp>
    </p:spTree>
    <p:extLst>
      <p:ext uri="{BB962C8B-B14F-4D97-AF65-F5344CB8AC3E}">
        <p14:creationId xmlns="" xmlns:p14="http://schemas.microsoft.com/office/powerpoint/2010/main" val="690953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1DBCAB1-C906-443F-8FF5-BC8F67800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DISTURBO DA ATTACCHI DI PANICO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1D3CEE2-0115-43C7-8906-DEA3DA1B5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bambino all’improvviso avverte di perdere coscienza, sente che perde il controllo del contesto e di svenire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sente confuso, disorientato con fatica respiratoria, tachicardia, con un’ansia incontrollabile, talora derealizzazione e depersonalizzazione.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paura di morire</a:t>
            </a:r>
          </a:p>
        </p:txBody>
      </p:sp>
    </p:spTree>
    <p:extLst>
      <p:ext uri="{BB962C8B-B14F-4D97-AF65-F5344CB8AC3E}">
        <p14:creationId xmlns="" xmlns:p14="http://schemas.microsoft.com/office/powerpoint/2010/main" val="2043786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47FB812-2E2D-48E6-A78F-007781AEB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DISTURBO DA ATTACCHI DI PANICO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6EC65D5F-B5DB-4DBE-8713-4DE7C2408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Condotte di evitamento tra gli attacchi (AGORAFOBIA)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disturbo in genere inizia nell’infanzia e ha una prevalenza dell’1-5% della popolazione in età evolutiva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Stile di attaccamento insicuro-ambivalente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579146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5CA3D32-6B88-4132-BFEF-ACB8ACC96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ANGOSCIA-PANICO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EA5A7E2B-F5D9-4AC2-AB12-98E526186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Rete neurale interessata: circuito ipotalamo-amigdala, sostanza grigia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periacqueduttale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ippocampo, corteccia orbito-frontale, cingolato anteriore.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Relazione d’attaccamento ansioso-ambivalente.</a:t>
            </a:r>
          </a:p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 nel 10% nella popolazione </a:t>
            </a:r>
            <a:r>
              <a:rPr lang="it-IT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-puberale</a:t>
            </a:r>
          </a:p>
        </p:txBody>
      </p:sp>
    </p:spTree>
    <p:extLst>
      <p:ext uri="{BB962C8B-B14F-4D97-AF65-F5344CB8AC3E}">
        <p14:creationId xmlns="" xmlns:p14="http://schemas.microsoft.com/office/powerpoint/2010/main" val="1217485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75527ACD-7F04-47F0-BCD4-581548C98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ANSIA DA SEPARAZIONE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18DB843-3CC5-43CA-8FF0-43A2DB157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All’assenza del genitore, più spesso della madre, il bambino piange e ha paura, in genere anticipa la separazione con angoscia e preoccupazione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 bambini che evitano di andare a scuola anticipando la separazione dalla figura d’attaccamento manifestando panico e una sensazione di malessere.</a:t>
            </a:r>
          </a:p>
        </p:txBody>
      </p:sp>
    </p:spTree>
    <p:extLst>
      <p:ext uri="{BB962C8B-B14F-4D97-AF65-F5344CB8AC3E}">
        <p14:creationId xmlns="" xmlns:p14="http://schemas.microsoft.com/office/powerpoint/2010/main" val="452149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2E83CBEF-FA12-4897-84B3-D0332BF4A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ANSIA DA SEPARAZIONE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4F164CE-C39A-42E7-ABA4-06272AD5F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Spesso il bambino esprime sintomi somatici come mal di pancia alla mattina, insonnia, incubi.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L’età di insorgenza è verso i 6 anni con prevalenza nel sesso femminile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2698182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4FB149BD-A03B-4A67-8779-10D50EBAF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ANSIA DA SEPARAZIONE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540D1FD-C4A8-482D-AA70-77F254E4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Favorita da genitori con disturbi affettivi e d’ansia, controllanti e insicuro-ambivalenti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Madre che ostacola l’autonomia del figlio oppure vige un disaccordo sull’educazione nella coppia genitoriale che genera un messaggio insicuro al piccolo.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Favorita da traslochi e cambiamenti di residenza.</a:t>
            </a:r>
          </a:p>
          <a:p>
            <a:pPr algn="just"/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Morte di un familiare o un parente.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4172056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BCE8C3E-9637-4891-97DF-32A5778D6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DISTURBO </a:t>
            </a:r>
            <a:r>
              <a:rPr lang="it-IT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D’ANSIA</a:t>
            </a:r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AAF309EA-604D-448D-9115-7A658677E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bambino presenta eccessive preoccupazioni riguardo le proprie capacità e ha bisogno di continue rassicurazioni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Vive un costante stato di tensione, somatizzazioni, irrequietezza, facile </a:t>
            </a:r>
            <a:r>
              <a:rPr lang="it-IT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stancabilità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difficoltà a concentrarsi, ad addormentarsi</a:t>
            </a:r>
          </a:p>
          <a:p>
            <a:pPr algn="just"/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6777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DISTURBO </a:t>
            </a:r>
            <a:r>
              <a:rPr lang="it-IT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D’ANSIA</a:t>
            </a:r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Può presentare scatti motori, </a:t>
            </a:r>
            <a:r>
              <a:rPr lang="it-IT" sz="3600" b="1" dirty="0" err="1" smtClean="0">
                <a:latin typeface="Times New Roman" pitchFamily="18" charset="0"/>
                <a:cs typeface="Times New Roman" pitchFamily="18" charset="0"/>
              </a:rPr>
              <a:t>ipertono</a:t>
            </a: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sz="3600" b="1" dirty="0" err="1" smtClean="0">
                <a:latin typeface="Times New Roman" pitchFamily="18" charset="0"/>
                <a:cs typeface="Times New Roman" pitchFamily="18" charset="0"/>
              </a:rPr>
              <a:t>ipervigilanza</a:t>
            </a: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 con viso immobile, silenzioso, attento come “di ghiaccio”, si muove in maniera </a:t>
            </a:r>
            <a:r>
              <a:rPr lang="it-IT" sz="3600" b="1" dirty="0" err="1" smtClean="0">
                <a:latin typeface="Times New Roman" pitchFamily="18" charset="0"/>
                <a:cs typeface="Times New Roman" pitchFamily="18" charset="0"/>
              </a:rPr>
              <a:t>afinalistica</a:t>
            </a:r>
            <a:r>
              <a:rPr lang="it-IT" sz="3600" b="1" dirty="0" smtClean="0">
                <a:latin typeface="Times New Roman" pitchFamily="18" charset="0"/>
                <a:cs typeface="Times New Roman" pitchFamily="18" charset="0"/>
              </a:rPr>
              <a:t>, rivolta indietro il capo e il tronco, si scuote continuamente se lo si abbraccia, rifiuti, capricci, idee depressive, terrore notturno, insonnia, stato d’allarme</a:t>
            </a:r>
            <a:endParaRPr lang="it-IT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9B700F53-A652-4A96-9840-7A3A2B89F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DISTURBO </a:t>
            </a:r>
            <a:r>
              <a:rPr lang="it-IT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D’ANSIA</a:t>
            </a:r>
            <a:r>
              <a:rPr lang="it-IT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3C1194F-DD20-498F-BA92-F0A282AC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fare diagnosi lo stato d’ansia deve essere presente da almeno 6 mesi e nella maggior parte del giorno senza che vi siano cause scatenanti evidenti</a:t>
            </a:r>
          </a:p>
          <a:p>
            <a:pPr algn="just"/>
            <a:r>
              <a:rPr lang="it-IT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Questa condizione influisce sul rendimento scolastico e spesso si associa a un quadro depressivo.</a:t>
            </a:r>
          </a:p>
          <a:p>
            <a:pPr algn="just"/>
            <a:r>
              <a:rPr lang="it-IT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Circa il 50% di tutti i disturbi d’ansia esordiscono prima degli 11 anni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481563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6B6179B-FEDA-4F49-9F0D-96C123568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E4560E0-95F5-48F2-957D-82EE9A6F9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Colloquio e </a:t>
            </a:r>
            <a:r>
              <a:rPr lang="it-IT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Counseling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i genitori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Dare consigli: evitare la cioccolata, Coca Cola, altre bibite che contengono caffeina</a:t>
            </a:r>
          </a:p>
          <a:p>
            <a:pPr algn="just"/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Attività non competitive: ad es.: gruppi scout</a:t>
            </a:r>
          </a:p>
        </p:txBody>
      </p:sp>
    </p:spTree>
    <p:extLst>
      <p:ext uri="{BB962C8B-B14F-4D97-AF65-F5344CB8AC3E}">
        <p14:creationId xmlns="" xmlns:p14="http://schemas.microsoft.com/office/powerpoint/2010/main" val="137910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0043263D-FDD5-4E43-9455-00C44ACF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IL CONCETTO DI NEVROSI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273AB6B5-2639-4A0E-BF12-AE49FB537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Fattori esterni che destabilizzazione la capacità del bambino di auto-regolazione psichica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Il bambino ha dei bisogni: 1) sicurezza e protezione; 2) affetto: di essere amato; 3) gratificazione dei propri bisogni; 4) necessità di esprimere la propria aggressività per riuscire poi a regolarla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Il bambino ha anche delle paure che sono relate alla possibilità che i propri bisogni non siano soddisfatti: 1) di non essere amato; 2) di essere abbandonato; 3) di subire lesioni al corpo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561338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1FE668D8-4609-45E1-B468-2D54B9EB7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TRATTAMENTO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452805B3-E726-4357-AB55-ABE304610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Psicoterapia: la tecnica delle Fiabe Personalizzate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caso sia necessario: prescrizione di Benzodiazepine (BDZ)</a:t>
            </a:r>
          </a:p>
          <a:p>
            <a:pPr algn="just"/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Attualmente si prescrivono prevalentemente SSRI che danno minori effetti collaterali delle BDZ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1569836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1C4AA5F-4915-44B8-9F11-35B69CAA0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IL CONCETTO DI NEVROSI: FATTORI CAUSALI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5A9FB164-78BC-4979-8AFE-D911E90F5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Genitori inadeguati</a:t>
            </a:r>
          </a:p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Eventi esterni fatali ed inevitabili</a:t>
            </a:r>
          </a:p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Iper-</a:t>
            </a:r>
            <a:r>
              <a:rPr lang="it-IT" sz="4000" b="1" dirty="0" err="1">
                <a:latin typeface="Times New Roman" pitchFamily="18" charset="0"/>
                <a:cs typeface="Times New Roman" pitchFamily="18" charset="0"/>
              </a:rPr>
              <a:t>ipostimolazione</a:t>
            </a:r>
            <a:endParaRPr lang="it-IT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Disposizioni costituzionali</a:t>
            </a:r>
          </a:p>
        </p:txBody>
      </p:sp>
    </p:spTree>
    <p:extLst>
      <p:ext uri="{BB962C8B-B14F-4D97-AF65-F5344CB8AC3E}">
        <p14:creationId xmlns="" xmlns:p14="http://schemas.microsoft.com/office/powerpoint/2010/main" val="1559496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4B5FD76-7179-476D-BE00-7B7594E7F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NEVROSI PRIMA DEI 3 ANNI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7A7AB48-AB7E-49A8-856A-496C0BF4D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Iperattività, disturbi del sonno, pianto, rifiuto del cibo, vomito, coliche addominali, suzione del pollice, ritenzione delle feci (al 2°-3° anno si ha il controllo degli sfinteri), disturbi del linguaggio, disturbi della deambulazione, gelosia, aggressività, strapparsi i capelli</a:t>
            </a:r>
          </a:p>
        </p:txBody>
      </p:sp>
    </p:spTree>
    <p:extLst>
      <p:ext uri="{BB962C8B-B14F-4D97-AF65-F5344CB8AC3E}">
        <p14:creationId xmlns="" xmlns:p14="http://schemas.microsoft.com/office/powerpoint/2010/main" val="2172032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34E77EDC-8895-4137-BF6E-DCA6B5D4D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NEVROSI DEL 4° E 5° ANNO (PERIODO EDIPICO)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75946A6F-5729-47AC-938F-55316836B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Nel bambino si esprime meglio una dinamica psichica tra conscio e inconscio per cui il conflitto è più comprensibile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 sintomi compaiono solo quando il bambino viene esposto allo stimolo spesso molto simbolico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Spesso all’Anamnesi si rileva un trauma psichico relato alla minaccia di una lesione del corpo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 genitori manifestano difficoltà educative relate spesso a conflittualità di relazione o personali</a:t>
            </a:r>
          </a:p>
        </p:txBody>
      </p:sp>
    </p:spTree>
    <p:extLst>
      <p:ext uri="{BB962C8B-B14F-4D97-AF65-F5344CB8AC3E}">
        <p14:creationId xmlns="" xmlns:p14="http://schemas.microsoft.com/office/powerpoint/2010/main" val="2884561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AFB54CF-D7F6-403E-BA88-0C318F789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NEVROSI DEL 4° E 5° ANNO (PERIODO EDIPICO): SINTOMI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92C24913-8DB2-45BB-B077-83ADA1821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Fobie, incubi notturni, coazioni ossessive, </a:t>
            </a:r>
            <a:r>
              <a:rPr lang="it-IT" sz="4000" b="1" dirty="0" err="1">
                <a:latin typeface="Times New Roman" pitchFamily="18" charset="0"/>
                <a:cs typeface="Times New Roman" pitchFamily="18" charset="0"/>
              </a:rPr>
              <a:t>oppositività</a:t>
            </a:r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, negativismo, masturbazione, enuresi</a:t>
            </a:r>
          </a:p>
          <a:p>
            <a:pPr marL="0" indent="0" algn="just">
              <a:buNone/>
            </a:pPr>
            <a:endParaRPr lang="it-IT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Il resto della personalità è integra</a:t>
            </a:r>
          </a:p>
        </p:txBody>
      </p:sp>
    </p:spTree>
    <p:extLst>
      <p:ext uri="{BB962C8B-B14F-4D97-AF65-F5344CB8AC3E}">
        <p14:creationId xmlns="" xmlns:p14="http://schemas.microsoft.com/office/powerpoint/2010/main" val="3003290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F03D45D7-E340-47E1-B5CC-C295D1A3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NEVROSI DEL 6°-9° ANNO (PERIODO DI LATENZA)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19471622-DBE0-4052-9AF6-130FF4C47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Il bambino ha una definita strutturazione psichica: IO-Super Io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Ha sublimato le pulsioni in maniera intellettualizzata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I sintomi compaiono quando le sue difese vacillano di fronte alla difficoltà di adattamento soprattutto all’inizio della scuola</a:t>
            </a:r>
          </a:p>
          <a:p>
            <a:pPr algn="just"/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Sintomi: coazioni, ansia libera, fobie, vergogna, rabbia, negativismo, tic, balbuzie, disturbi della condotta, somatizzazioni</a:t>
            </a:r>
          </a:p>
        </p:txBody>
      </p:sp>
    </p:spTree>
    <p:extLst>
      <p:ext uri="{BB962C8B-B14F-4D97-AF65-F5344CB8AC3E}">
        <p14:creationId xmlns="" xmlns:p14="http://schemas.microsoft.com/office/powerpoint/2010/main" val="1663580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B2DAD9E9-0032-4EF4-9FBF-9EEF3C1E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ANGOSCIA-PANICO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8DC4CB4-B89E-4810-8F0E-7E24EAD95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Desiderio → Frustrazione → Angoscia → Smarrimento</a:t>
            </a:r>
          </a:p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Esempio: La </a:t>
            </a:r>
            <a:r>
              <a:rPr lang="it-IT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strange situation </a:t>
            </a:r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nell’inserimento scolastico</a:t>
            </a:r>
          </a:p>
          <a:p>
            <a:pPr algn="just"/>
            <a:r>
              <a:rPr lang="it-IT" sz="4000" b="1" dirty="0">
                <a:latin typeface="Times New Roman" pitchFamily="18" charset="0"/>
                <a:cs typeface="Times New Roman" pitchFamily="18" charset="0"/>
              </a:rPr>
              <a:t>Reazione: fuga, lotta, inibizione</a:t>
            </a:r>
          </a:p>
        </p:txBody>
      </p:sp>
    </p:spTree>
    <p:extLst>
      <p:ext uri="{BB962C8B-B14F-4D97-AF65-F5344CB8AC3E}">
        <p14:creationId xmlns="" xmlns:p14="http://schemas.microsoft.com/office/powerpoint/2010/main" val="1674062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0769AD1-BD92-4B2D-A6E6-37C5EB3EE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ANGOSCIA-PANICO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4741B75A-6F87-4FC1-B8F3-FF8800C6F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Fuga:</a:t>
            </a:r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 ritiro dalle relazioni, introversione</a:t>
            </a:r>
          </a:p>
          <a:p>
            <a:pPr algn="just"/>
            <a:r>
              <a:rPr lang="it-IT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Lotta</a:t>
            </a:r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: estroversione</a:t>
            </a:r>
          </a:p>
          <a:p>
            <a:pPr algn="just"/>
            <a:r>
              <a:rPr lang="it-IT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Inibizione</a:t>
            </a:r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: Preoccupazioni e somatizzazioni dell’angoscia, alterazioni del sonno, dell’alimentazione, del controllo sfinterico, tachicardia, blocco digestivo.</a:t>
            </a:r>
          </a:p>
          <a:p>
            <a:pPr algn="just"/>
            <a:r>
              <a:rPr lang="it-IT" sz="3600" b="1" dirty="0">
                <a:latin typeface="Times New Roman" pitchFamily="18" charset="0"/>
                <a:cs typeface="Times New Roman" pitchFamily="18" charset="0"/>
              </a:rPr>
              <a:t>Quadri fobici, ossessivi, depressivi spesso associati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644513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109</TotalTime>
  <Words>884</Words>
  <Application>Microsoft Office PowerPoint</Application>
  <PresentationFormat>Personalizzato</PresentationFormat>
  <Paragraphs>76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Ione</vt:lpstr>
      <vt:lpstr>ANSIA-ANGOSCIA-PANICO</vt:lpstr>
      <vt:lpstr>IL CONCETTO DI NEVROSI</vt:lpstr>
      <vt:lpstr>IL CONCETTO DI NEVROSI: FATTORI CAUSALI</vt:lpstr>
      <vt:lpstr>NEVROSI PRIMA DEI 3 ANNI</vt:lpstr>
      <vt:lpstr>NEVROSI DEL 4° E 5° ANNO (PERIODO EDIPICO)</vt:lpstr>
      <vt:lpstr>NEVROSI DEL 4° E 5° ANNO (PERIODO EDIPICO): SINTOMI</vt:lpstr>
      <vt:lpstr>NEVROSI DEL 6°-9° ANNO (PERIODO DI LATENZA)</vt:lpstr>
      <vt:lpstr>ANGOSCIA-PANICO</vt:lpstr>
      <vt:lpstr>ANGOSCIA-PANICO</vt:lpstr>
      <vt:lpstr>DISTURBO DA ATTACCHI DI PANICO</vt:lpstr>
      <vt:lpstr>DISTURBO DA ATTACCHI DI PANICO</vt:lpstr>
      <vt:lpstr>ANGOSCIA-PANICO</vt:lpstr>
      <vt:lpstr>ANSIA DA SEPARAZIONE</vt:lpstr>
      <vt:lpstr>ANSIA DA SEPARAZIONE</vt:lpstr>
      <vt:lpstr>ANSIA DA SEPARAZIONE</vt:lpstr>
      <vt:lpstr>IL DISTURBO D’ANSIA </vt:lpstr>
      <vt:lpstr>IL DISTURBO D’ANSIA </vt:lpstr>
      <vt:lpstr>IL DISTURBO D’ANSIA </vt:lpstr>
      <vt:lpstr>TRATTAMENTO</vt:lpstr>
      <vt:lpstr>TRATTAMENTO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L’ANGOSCIA-PANICO</dc:title>
  <dc:creator>mario de rosa</dc:creator>
  <cp:lastModifiedBy>mario.derosa</cp:lastModifiedBy>
  <cp:revision>36</cp:revision>
  <dcterms:created xsi:type="dcterms:W3CDTF">2017-12-26T09:48:20Z</dcterms:created>
  <dcterms:modified xsi:type="dcterms:W3CDTF">2022-09-03T07:47:33Z</dcterms:modified>
</cp:coreProperties>
</file>