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30"/>
  </p:notesMasterIdLst>
  <p:sldIdLst>
    <p:sldId id="256" r:id="rId3"/>
    <p:sldId id="296" r:id="rId4"/>
    <p:sldId id="291" r:id="rId5"/>
    <p:sldId id="293" r:id="rId6"/>
    <p:sldId id="288" r:id="rId7"/>
    <p:sldId id="289" r:id="rId8"/>
    <p:sldId id="264" r:id="rId9"/>
    <p:sldId id="259" r:id="rId10"/>
    <p:sldId id="261" r:id="rId11"/>
    <p:sldId id="263" r:id="rId12"/>
    <p:sldId id="268" r:id="rId13"/>
    <p:sldId id="265" r:id="rId14"/>
    <p:sldId id="266" r:id="rId15"/>
    <p:sldId id="262" r:id="rId16"/>
    <p:sldId id="279" r:id="rId17"/>
    <p:sldId id="280" r:id="rId18"/>
    <p:sldId id="271" r:id="rId19"/>
    <p:sldId id="284" r:id="rId20"/>
    <p:sldId id="281" r:id="rId21"/>
    <p:sldId id="282" r:id="rId22"/>
    <p:sldId id="283" r:id="rId23"/>
    <p:sldId id="272" r:id="rId24"/>
    <p:sldId id="273" r:id="rId25"/>
    <p:sldId id="274" r:id="rId26"/>
    <p:sldId id="294" r:id="rId27"/>
    <p:sldId id="275" r:id="rId28"/>
    <p:sldId id="276" r:id="rId29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00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2F95FF7-FCAD-4951-B722-9319B4DD2BE2}" type="datetimeFigureOut">
              <a:rPr lang="it-IT"/>
              <a:pPr>
                <a:defRPr/>
              </a:pPr>
              <a:t>08/10/2022</a:t>
            </a:fld>
            <a:endParaRPr lang="it-IT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D6733E-9FAE-4C6B-84C6-D2B3C85C1D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BFF57-30B1-490F-997A-108D2272F7B9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D663F-4405-466E-AD60-F3633741C94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52207-41BB-4F96-84D9-5EFE095C5820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5F3A-34D0-4680-AA13-825B8256AC5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9"/>
          <p:cNvSpPr txBox="1"/>
          <p:nvPr/>
        </p:nvSpPr>
        <p:spPr>
          <a:xfrm>
            <a:off x="903288" y="731838"/>
            <a:ext cx="6096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60"/>
          <p:cNvSpPr txBox="1"/>
          <p:nvPr/>
        </p:nvSpPr>
        <p:spPr>
          <a:xfrm>
            <a:off x="10537825" y="27654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0DC44-29D1-49D5-A39A-439E553F1056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27DC8-225D-4F20-BF43-CCFAAC32962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A3BA4-CF6E-4B38-9641-CE425E0CAFC7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1F1D9-94E2-4E1E-8408-B62C7337999D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82430-D55C-4DF8-8D1B-1C8115A9C169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DCDA-1059-4CCC-9B04-111E69639F9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620E7-025B-4CD0-A862-D897E900D369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8788D-ABD8-4F0B-805C-78881E85122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AF64B-03BE-4112-8441-A7143A4FA053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786A-F2BB-4BA9-8251-CBF665507AB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7F05E-3356-4262-A618-8C23AFFCE141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26AF1-27DF-4D1A-B9D0-062E70B9538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38100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5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62583-40F0-4DA6-A3A6-115C3CD3575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BB03-BFA6-4AEE-ABBD-020B5F9A8548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996E-204C-4FEB-8CBF-6402A37E446C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75DD2-A752-4962-98A3-0770088CF3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65395-5805-4EEE-AE48-45C6E8163E91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0F2E4-4E00-492A-96CC-DC6E5075FF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E6526-78AB-4531-86F8-764A4F6D8DFC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E83EA-961F-4B78-AC6A-5A1EDA16067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410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905000"/>
            <a:ext cx="5410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41C6-9E95-41B7-84AD-3B4F50003EC4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07455-A407-4B81-996A-29C0AEF1FF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D204-304A-4E04-B544-D1151D874CA9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3EFC5-8B3C-4D4D-B7E2-2A89BE95F85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5BF8E-7C54-4F46-A68E-5802B26C97C8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1A630-C263-418C-AE7E-14D3F246CE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7862E-3D75-4FFB-B2A2-16348B450973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0F52B-E518-40E7-BAC5-125C7CF07B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4D960-B6DA-4070-A4B9-723E73C13EEC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4B30A-8119-4FA1-8045-37B12A48F4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F9C50-8519-4A69-B3B1-632D6D4035C4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ACE8C-5F77-4BE1-9889-C1C9B23071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FADFF-9503-4381-B3FE-82117D1EDE26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44319-5E9C-476F-BA69-C0AC8D3C55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77200" cy="57277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3C550-3CE3-4DCD-8336-4BFEA4754C9D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9BACA-01FB-4C73-9A7E-2DBADFA4AA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4255D-DAEB-41AA-B171-C92E00E30EE7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D7F48-9921-4D22-B12D-9AAD9BBEAC0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230FA-6150-4908-8C7C-C803D6B63D7E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1B875-CE54-491E-B561-DEE1E94B349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C2461-1FB1-4ECA-98E7-1BDC25B59809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FEF21-DD98-432E-829D-F74E1A33018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DDA1E-CC7A-4154-A931-CA5A5FBEF658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28B6E-3BEC-48E7-9506-476E368A3D9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77A8C-879B-48A3-806F-C3351550F9F0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719F7-00B3-4BAA-B22C-66654F81552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73691-8CF6-48FA-9CDC-B75333FE2846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CF9E-67CC-40EE-BDE2-4F97E043B68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3200"/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5B40-C7BD-4488-9A78-7F47B1BFD26B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9BCAE-B7C1-4D99-93D2-29753333326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-14288" y="0"/>
            <a:ext cx="12053888" cy="6858000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9125"/>
            <a:ext cx="9906000" cy="147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1413" y="2249488"/>
            <a:ext cx="9906000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48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73A9ED-B442-4468-A412-29600CC6DD99}" type="datetimeFigureOut">
              <a:rPr lang="en-US"/>
              <a:pPr>
                <a:defRPr/>
              </a:pPr>
              <a:t>10/8/2022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3" y="5883275"/>
            <a:ext cx="623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50" cap="all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5888" y="58832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512F17-231C-4C99-B65D-DCA7EB43D4F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7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9" r:id="rId10"/>
    <p:sldLayoutId id="2147483679" r:id="rId11"/>
    <p:sldLayoutId id="2147483658" r:id="rId12"/>
    <p:sldLayoutId id="2147483657" r:id="rId13"/>
    <p:sldLayoutId id="2147483656" r:id="rId14"/>
    <p:sldLayoutId id="2147483655" r:id="rId15"/>
    <p:sldLayoutId id="2147483654" r:id="rId16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SzPct val="12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A3574F9-5004-4105-B773-A2E4195A02B1}" type="datetimeFigureOut">
              <a:rPr lang="en-US"/>
              <a:pPr>
                <a:defRPr/>
              </a:pPr>
              <a:t>10/8/2022</a:t>
            </a:fld>
            <a:endParaRPr lang="it-IT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CEC4EAB-4606-466A-AEA6-0A2A4D2860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78" r:id="rId2"/>
    <p:sldLayoutId id="2147483677" r:id="rId3"/>
    <p:sldLayoutId id="2147483676" r:id="rId4"/>
    <p:sldLayoutId id="2147483675" r:id="rId5"/>
    <p:sldLayoutId id="2147483674" r:id="rId6"/>
    <p:sldLayoutId id="2147483673" r:id="rId7"/>
    <p:sldLayoutId id="2147483672" r:id="rId8"/>
    <p:sldLayoutId id="2147483671" r:id="rId9"/>
    <p:sldLayoutId id="2147483670" r:id="rId10"/>
    <p:sldLayoutId id="21474836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ctrTitle" idx="4294967295"/>
          </p:nvPr>
        </p:nvSpPr>
        <p:spPr>
          <a:xfrm>
            <a:off x="354013" y="1154113"/>
            <a:ext cx="11837987" cy="2355850"/>
          </a:xfrm>
        </p:spPr>
        <p:txBody>
          <a:bodyPr anchor="b"/>
          <a:lstStyle/>
          <a:p>
            <a:pPr algn="ctr" eaLnBrk="1" hangingPunct="1">
              <a:defRPr/>
            </a:pPr>
            <a:r>
              <a:rPr lang="it-IT" sz="6000" b="1" dirty="0">
                <a:solidFill>
                  <a:srgbClr val="FFFF00"/>
                </a:solidFill>
              </a:rPr>
              <a:t>PARALISI CEREBRALI INFANTILI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0" y="3476625"/>
            <a:ext cx="12192000" cy="192405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it-IT" sz="4400" dirty="0">
                <a:latin typeface="Times New Roman" pitchFamily="18" charset="0"/>
                <a:cs typeface="Times New Roman" pitchFamily="18" charset="0"/>
              </a:rPr>
              <a:t>PROF. MARIO G.L. DE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EZIOLOGIA (CAUSE)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b="1" dirty="0">
                <a:solidFill>
                  <a:srgbClr val="FFFF00"/>
                </a:solidFill>
              </a:rPr>
              <a:t>Cause postnatali</a:t>
            </a:r>
            <a:r>
              <a:rPr lang="it-IT" dirty="0"/>
              <a:t>: </a:t>
            </a:r>
            <a:r>
              <a:rPr lang="it-IT" b="1" dirty="0"/>
              <a:t>alterazioni metaboliche come ipoglicemia, ipocalcemia, </a:t>
            </a:r>
            <a:r>
              <a:rPr lang="it-IT" b="1" dirty="0" err="1"/>
              <a:t>ipo-ipernatriemia</a:t>
            </a:r>
            <a:r>
              <a:rPr lang="it-IT" b="1" dirty="0"/>
              <a:t>, iperbilirubinemia, infezioni batteriche e virali (encefaliti e mieliti)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PATOGENESI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it-IT" dirty="0"/>
          </a:p>
          <a:p>
            <a:pPr marL="0" indent="0" algn="just">
              <a:buFontTx/>
              <a:buNone/>
              <a:defRPr/>
            </a:pPr>
            <a:r>
              <a:rPr lang="it-IT" b="1" dirty="0"/>
              <a:t>La lesione cerebrale determina </a:t>
            </a:r>
            <a:r>
              <a:rPr lang="it-IT" b="1" dirty="0">
                <a:solidFill>
                  <a:srgbClr val="FFFF00"/>
                </a:solidFill>
              </a:rPr>
              <a:t>paralisi spastica </a:t>
            </a:r>
            <a:r>
              <a:rPr lang="it-IT" b="1" dirty="0"/>
              <a:t>poiché si ha una perdita degli impulsi inibitori discendenti per cui i motoneuroni spinali diventano più eccitabili e si ha la spasticità con dolori e contratture, mentre la lesione midollare determina una </a:t>
            </a:r>
            <a:r>
              <a:rPr lang="it-IT" b="1" dirty="0">
                <a:solidFill>
                  <a:srgbClr val="FFFF00"/>
                </a:solidFill>
              </a:rPr>
              <a:t>paralisi flaccida</a:t>
            </a:r>
            <a:r>
              <a:rPr lang="it-IT" b="1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SINTOMI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Spasticità </a:t>
            </a:r>
            <a:r>
              <a:rPr lang="it-IT" b="1" dirty="0"/>
              <a:t>(aumento del tono muscolare) 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Disturbo del movimento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Ipostenia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Atassia</a:t>
            </a:r>
            <a:r>
              <a:rPr lang="it-IT" b="1" dirty="0"/>
              <a:t> (nelle forme che compromettono anche il cervelletto)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Atetosi</a:t>
            </a:r>
            <a:r>
              <a:rPr lang="it-IT" b="1" dirty="0"/>
              <a:t> (nelle forme con compromissione anche del sistema extrapiramidale)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COMORBILITA’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/>
              <a:t>Disturbi sensoriali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Disturbi cognitivi (Ritardo Mentale)</a:t>
            </a:r>
          </a:p>
          <a:p>
            <a:pPr>
              <a:defRPr/>
            </a:pPr>
            <a:r>
              <a:rPr lang="it-IT" b="1" dirty="0"/>
              <a:t>Disturbo della comunicazione</a:t>
            </a:r>
          </a:p>
          <a:p>
            <a:pPr>
              <a:defRPr/>
            </a:pPr>
            <a:r>
              <a:rPr lang="it-IT" b="1" dirty="0"/>
              <a:t>Disturbi comportamentali e psicologici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Epilessia</a:t>
            </a:r>
          </a:p>
          <a:p>
            <a:pPr>
              <a:defRPr/>
            </a:pPr>
            <a:r>
              <a:rPr lang="it-IT" b="1" dirty="0"/>
              <a:t>Difficoltà scolastiche</a:t>
            </a:r>
          </a:p>
          <a:p>
            <a:pPr>
              <a:defRPr/>
            </a:pPr>
            <a:r>
              <a:rPr lang="it-IT" b="1" dirty="0"/>
              <a:t>Difficoltà relazionali</a:t>
            </a:r>
          </a:p>
          <a:p>
            <a:pPr>
              <a:defRPr/>
            </a:pPr>
            <a:r>
              <a:rPr lang="it-IT" b="1" dirty="0"/>
              <a:t>Rischio emarginazione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000" b="1" dirty="0">
                <a:solidFill>
                  <a:srgbClr val="FFFF00"/>
                </a:solidFill>
                <a:effectLst/>
              </a:rPr>
              <a:t>Classificazione in rapporto alla localizzazione somatica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82140"/>
            <a:ext cx="10972800" cy="41148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it-IT" b="1" dirty="0">
                <a:solidFill>
                  <a:srgbClr val="FFFF00"/>
                </a:solidFill>
                <a:effectLst/>
              </a:rPr>
              <a:t>FORME SPASTICHE: </a:t>
            </a:r>
            <a:r>
              <a:rPr lang="it-IT" b="1" dirty="0">
                <a:effectLst/>
              </a:rPr>
              <a:t>Sintomo prevalente la spasticità (lesione di origine piramidale o corticospinale) </a:t>
            </a:r>
            <a:r>
              <a:rPr lang="it-IT" dirty="0">
                <a:effectLst/>
              </a:rPr>
              <a:t>	</a:t>
            </a:r>
          </a:p>
          <a:p>
            <a:pPr marL="0" indent="0">
              <a:lnSpc>
                <a:spcPct val="80000"/>
              </a:lnSpc>
            </a:pPr>
            <a:endParaRPr lang="it-IT" dirty="0">
              <a:solidFill>
                <a:srgbClr val="FFFF00"/>
              </a:solidFill>
              <a:effectLst/>
            </a:endParaRPr>
          </a:p>
          <a:p>
            <a:pPr marL="0" indent="0">
              <a:lnSpc>
                <a:spcPct val="80000"/>
              </a:lnSpc>
            </a:pPr>
            <a:r>
              <a:rPr lang="it-IT" b="1" dirty="0">
                <a:solidFill>
                  <a:srgbClr val="FFFF66"/>
                </a:solidFill>
                <a:effectLst/>
              </a:rPr>
              <a:t>Diplegia :</a:t>
            </a:r>
            <a:r>
              <a:rPr lang="it-IT" b="1" dirty="0">
                <a:solidFill>
                  <a:srgbClr val="FFFF00"/>
                </a:solidFill>
                <a:effectLst/>
              </a:rPr>
              <a:t> </a:t>
            </a:r>
            <a:r>
              <a:rPr lang="it-IT" b="1" dirty="0">
                <a:effectLst/>
              </a:rPr>
              <a:t>Compromissione arti </a:t>
            </a:r>
            <a:r>
              <a:rPr lang="it-IT" b="1" dirty="0" err="1">
                <a:effectLst/>
              </a:rPr>
              <a:t>inf</a:t>
            </a:r>
            <a:r>
              <a:rPr lang="it-IT" b="1" dirty="0">
                <a:effectLst/>
              </a:rPr>
              <a:t>. &gt; arti </a:t>
            </a:r>
            <a:r>
              <a:rPr lang="it-IT" b="1" dirty="0" err="1">
                <a:effectLst/>
              </a:rPr>
              <a:t>sup</a:t>
            </a:r>
            <a:r>
              <a:rPr lang="it-IT" b="1" dirty="0">
                <a:effectLst/>
              </a:rPr>
              <a:t>. </a:t>
            </a:r>
            <a:r>
              <a:rPr lang="it-IT" dirty="0">
                <a:effectLst/>
              </a:rPr>
              <a:t>	</a:t>
            </a:r>
          </a:p>
          <a:p>
            <a:pPr marL="0" indent="0">
              <a:lnSpc>
                <a:spcPct val="80000"/>
              </a:lnSpc>
            </a:pPr>
            <a:endParaRPr lang="it-IT" dirty="0">
              <a:solidFill>
                <a:srgbClr val="FFFF00"/>
              </a:solidFill>
              <a:effectLst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it-IT" dirty="0">
              <a:solidFill>
                <a:srgbClr val="FFFF00"/>
              </a:solidFill>
              <a:effectLst/>
            </a:endParaRPr>
          </a:p>
          <a:p>
            <a:pPr marL="0" indent="0">
              <a:lnSpc>
                <a:spcPct val="80000"/>
              </a:lnSpc>
            </a:pPr>
            <a:r>
              <a:rPr lang="it-IT" b="1" dirty="0">
                <a:solidFill>
                  <a:srgbClr val="FFFF66"/>
                </a:solidFill>
                <a:effectLst/>
              </a:rPr>
              <a:t>Tetraplegia:</a:t>
            </a:r>
            <a:r>
              <a:rPr lang="it-IT" b="1" dirty="0">
                <a:solidFill>
                  <a:srgbClr val="FFFF00"/>
                </a:solidFill>
                <a:effectLst/>
              </a:rPr>
              <a:t> </a:t>
            </a:r>
            <a:r>
              <a:rPr lang="it-IT" b="1" dirty="0">
                <a:effectLst/>
              </a:rPr>
              <a:t>Compromissione in ugual misura dei 4 arti </a:t>
            </a:r>
            <a:r>
              <a:rPr lang="it-IT" dirty="0">
                <a:effectLst/>
              </a:rPr>
              <a:t>	</a:t>
            </a:r>
          </a:p>
          <a:p>
            <a:pPr marL="0" indent="0">
              <a:lnSpc>
                <a:spcPct val="80000"/>
              </a:lnSpc>
            </a:pPr>
            <a:endParaRPr lang="it-IT" dirty="0">
              <a:solidFill>
                <a:srgbClr val="FFFF66"/>
              </a:solidFill>
              <a:effectLst/>
            </a:endParaRPr>
          </a:p>
          <a:p>
            <a:pPr marL="0" indent="0">
              <a:lnSpc>
                <a:spcPct val="80000"/>
              </a:lnSpc>
            </a:pPr>
            <a:r>
              <a:rPr lang="it-IT" b="1" dirty="0">
                <a:solidFill>
                  <a:srgbClr val="FFFF66"/>
                </a:solidFill>
                <a:effectLst/>
              </a:rPr>
              <a:t>Emiplegia</a:t>
            </a:r>
            <a:r>
              <a:rPr lang="it-IT" b="1" dirty="0">
                <a:solidFill>
                  <a:srgbClr val="002060"/>
                </a:solidFill>
                <a:effectLst/>
              </a:rPr>
              <a:t>:</a:t>
            </a:r>
            <a:r>
              <a:rPr lang="it-IT" b="1" dirty="0">
                <a:solidFill>
                  <a:srgbClr val="161616"/>
                </a:solidFill>
                <a:effectLst/>
              </a:rPr>
              <a:t> </a:t>
            </a:r>
            <a:r>
              <a:rPr lang="it-IT" b="1" dirty="0">
                <a:effectLst/>
              </a:rPr>
              <a:t>Compromissione di un </a:t>
            </a:r>
            <a:r>
              <a:rPr lang="it-IT" b="1" dirty="0" err="1">
                <a:effectLst/>
              </a:rPr>
              <a:t>emisoma</a:t>
            </a:r>
            <a:r>
              <a:rPr lang="it-IT" b="1" dirty="0">
                <a:effectLst/>
              </a:rPr>
              <a:t> </a:t>
            </a:r>
            <a:r>
              <a:rPr lang="it-IT" dirty="0">
                <a:effectLst/>
              </a:rPr>
              <a:t>	</a:t>
            </a:r>
          </a:p>
          <a:p>
            <a:pPr marL="0" indent="0">
              <a:lnSpc>
                <a:spcPct val="80000"/>
              </a:lnSpc>
            </a:pPr>
            <a:endParaRPr lang="it-IT" dirty="0">
              <a:solidFill>
                <a:srgbClr val="FFFF00"/>
              </a:solidFill>
              <a:effectLst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it-IT" sz="1800" b="1" dirty="0">
                <a:effectLst/>
              </a:rPr>
              <a:t> </a:t>
            </a:r>
            <a:r>
              <a:rPr lang="it-IT" sz="1800" dirty="0">
                <a:effectLst/>
              </a:rPr>
              <a:t>	</a:t>
            </a:r>
          </a:p>
          <a:p>
            <a:pPr marL="0" indent="0">
              <a:lnSpc>
                <a:spcPct val="80000"/>
              </a:lnSpc>
            </a:pPr>
            <a:endParaRPr lang="it-IT" sz="1400" dirty="0">
              <a:effectLst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effectLst/>
              </a:rPr>
              <a:t>CLASSIFICAZIONE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it-IT" sz="3600" b="1" dirty="0">
                <a:solidFill>
                  <a:srgbClr val="FFFF00"/>
                </a:solidFill>
                <a:effectLst/>
              </a:rPr>
              <a:t>FORME DISCINETICHE (EXTRAPIRAMIDALI)  </a:t>
            </a:r>
            <a:r>
              <a:rPr lang="it-IT" sz="3600" b="1" dirty="0">
                <a:effectLst/>
              </a:rPr>
              <a:t>Sono il 10% delle PCI.</a:t>
            </a:r>
            <a:r>
              <a:rPr lang="it-IT" sz="3600" b="1" dirty="0">
                <a:solidFill>
                  <a:srgbClr val="FFFF00"/>
                </a:solidFill>
                <a:effectLst/>
              </a:rPr>
              <a:t> </a:t>
            </a:r>
            <a:r>
              <a:rPr lang="it-IT" sz="3600" b="1" dirty="0">
                <a:effectLst/>
              </a:rPr>
              <a:t>Sintomo prevalente la discinesia (movimenti involontari, incompleti, frammentari, bizzarri). Si distingue una </a:t>
            </a:r>
            <a:r>
              <a:rPr lang="it-IT" sz="3600" b="1" dirty="0">
                <a:solidFill>
                  <a:srgbClr val="FFFF66"/>
                </a:solidFill>
                <a:effectLst/>
              </a:rPr>
              <a:t>forma coreo-atetosica</a:t>
            </a:r>
            <a:r>
              <a:rPr lang="it-IT" sz="3600" b="1" dirty="0">
                <a:effectLst/>
              </a:rPr>
              <a:t> con movimenti coreici, atetosici, coreo-atetosici che interessano gli arti e il volto e una </a:t>
            </a:r>
            <a:r>
              <a:rPr lang="it-IT" sz="3600" b="1" dirty="0">
                <a:solidFill>
                  <a:srgbClr val="FFFF66"/>
                </a:solidFill>
                <a:effectLst/>
              </a:rPr>
              <a:t>forma distonica </a:t>
            </a:r>
            <a:r>
              <a:rPr lang="it-IT" sz="3600" b="1" dirty="0">
                <a:effectLst/>
              </a:rPr>
              <a:t>dominata da blocchi motori. Le lesioni sono dei gangli della base: globo pallido, </a:t>
            </a:r>
            <a:r>
              <a:rPr lang="it-IT" sz="3600" b="1" dirty="0" err="1">
                <a:effectLst/>
              </a:rPr>
              <a:t>putamen</a:t>
            </a:r>
            <a:r>
              <a:rPr lang="it-IT" sz="3600" b="1" dirty="0">
                <a:effectLst/>
              </a:rPr>
              <a:t> e corpo striato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3600" b="1" dirty="0">
              <a:effectLst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sz="2800" b="1" dirty="0">
                <a:solidFill>
                  <a:srgbClr val="FFFF00"/>
                </a:solidFill>
                <a:effectLst/>
              </a:rPr>
              <a:t> </a:t>
            </a:r>
            <a:r>
              <a:rPr lang="it-IT" sz="2800" dirty="0">
                <a:effectLst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sz="2800" dirty="0">
                <a:effectLst/>
              </a:rPr>
              <a:t>	</a:t>
            </a:r>
          </a:p>
          <a:p>
            <a:endParaRPr lang="it-IT" sz="2800" dirty="0"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effectLst/>
              </a:rPr>
              <a:t>CLASSIFICAZIONE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/>
            <a:r>
              <a:rPr lang="it-IT" b="1" dirty="0">
                <a:solidFill>
                  <a:srgbClr val="FFFF00"/>
                </a:solidFill>
                <a:effectLst/>
              </a:rPr>
              <a:t>FORME ATASSICHE </a:t>
            </a:r>
            <a:r>
              <a:rPr lang="it-IT" b="1" dirty="0">
                <a:effectLst/>
              </a:rPr>
              <a:t>(lesione di origine cerebellare o delle vie cerebellari). </a:t>
            </a:r>
            <a:r>
              <a:rPr lang="it-IT" dirty="0">
                <a:effectLst/>
              </a:rPr>
              <a:t>	</a:t>
            </a:r>
            <a:r>
              <a:rPr lang="it-IT" b="1" dirty="0">
                <a:effectLst/>
              </a:rPr>
              <a:t>Sono il 10% delle PCI. Sintomo prevalente l’ipotonia e la disorganizzazione posturale con incoordinazione motoria.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66"/>
                </a:solidFill>
              </a:rPr>
              <a:t>TETRAPLEGIA SPASTICA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it-IT" b="1" dirty="0"/>
              <a:t>E’ la forma più grave di PCI. E’ il 7% delle PCI. Dovuta nel neonato </a:t>
            </a:r>
            <a:r>
              <a:rPr lang="it-IT" b="1" dirty="0" err="1"/>
              <a:t>pre</a:t>
            </a:r>
            <a:r>
              <a:rPr lang="it-IT" b="1" dirty="0"/>
              <a:t>-termine a Encefalopatia ipossico-ischemica o emorragica mentre nel neonato a termine le cause sono malformazioni e infezioni. La diagnosi è facile: alla nascita c’è ipotonia, microcefalia, convulsioni, deficit dei riflessi. Il 40% presenta un QI &lt; 50.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CBA7C03-126B-4A00-AD9F-91B0EEF7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TETRAPLEGIA SPASTICA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AEDB5F5-15E2-406B-81AD-40A9B3A55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 dirty="0"/>
              <a:t>Il bambino ha un basso livello di autonomia motoria, un RM grave, frequenti deficit sensoriali ed Epilessia. Riesce a stare in piedi solo con un sostegno. Una volta supino presenta una flessione coatta dei 4 arti. Può essere assente il riflesso della deglutizione. Si può verificare un reflusso gastroesofageo che determina una polmonite ab-</a:t>
            </a:r>
            <a:r>
              <a:rPr lang="it-IT" b="1" dirty="0" err="1"/>
              <a:t>ingestis</a:t>
            </a:r>
            <a:endParaRPr lang="it-IT" b="1" dirty="0"/>
          </a:p>
        </p:txBody>
      </p:sp>
    </p:spTree>
    <p:extLst>
      <p:ext uri="{BB962C8B-B14F-4D97-AF65-F5344CB8AC3E}">
        <p14:creationId xmlns="" xmlns:p14="http://schemas.microsoft.com/office/powerpoint/2010/main" val="1700219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it-IT" b="1" dirty="0">
                <a:solidFill>
                  <a:srgbClr val="FFFF66"/>
                </a:solidFill>
                <a:effectLst/>
              </a:rPr>
              <a:t>EMIPLEGIA CONGENITA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algn="just">
              <a:buNone/>
            </a:pPr>
            <a:r>
              <a:rPr lang="it-IT" b="1" dirty="0">
                <a:effectLst/>
              </a:rPr>
              <a:t>Il </a:t>
            </a:r>
            <a:r>
              <a:rPr lang="it-IT" b="1" dirty="0">
                <a:solidFill>
                  <a:srgbClr val="FFFF00"/>
                </a:solidFill>
                <a:effectLst/>
              </a:rPr>
              <a:t>deficit è solo su un lato del corpo</a:t>
            </a:r>
            <a:r>
              <a:rPr lang="it-IT" b="1" dirty="0">
                <a:effectLst/>
              </a:rPr>
              <a:t>, in genere il </a:t>
            </a:r>
            <a:r>
              <a:rPr lang="it-IT" b="1" dirty="0" err="1">
                <a:effectLst/>
              </a:rPr>
              <a:t>Dx</a:t>
            </a:r>
            <a:r>
              <a:rPr lang="it-IT" b="1" dirty="0">
                <a:effectLst/>
              </a:rPr>
              <a:t>. E’ il 35% delle PCI. Tra le cause più frequenti i parti lunghi e laboriosi che comportano disordini circolatori in gravidanza e fenomeni ipossico-ischemici nel feto. Spesso non vengono diagnosticati al primo anno di vita. La deambulazione autonoma si ha entro il secondo anno. Spesso si sviluppa un’Epilessia. Il QI in genere non è molto alterato è sul livello borderline.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 smtClean="0">
                <a:solidFill>
                  <a:srgbClr val="FFFF00"/>
                </a:solidFill>
              </a:rPr>
              <a:t>DEFINIZIONE</a:t>
            </a:r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it-IT" b="1" dirty="0"/>
              <a:t>Il danno presente </a:t>
            </a:r>
            <a:r>
              <a:rPr lang="it-IT" b="1" dirty="0" smtClean="0"/>
              <a:t>nelle </a:t>
            </a:r>
            <a:r>
              <a:rPr lang="it-IT" b="1" dirty="0" smtClean="0">
                <a:solidFill>
                  <a:srgbClr val="FFFF00"/>
                </a:solidFill>
              </a:rPr>
              <a:t>Paralisi Cerebrali Infantili </a:t>
            </a:r>
            <a:r>
              <a:rPr lang="it-IT" b="1" dirty="0" smtClean="0"/>
              <a:t>è </a:t>
            </a:r>
            <a:r>
              <a:rPr lang="it-IT" b="1" dirty="0"/>
              <a:t>dovuto a lesioni permanenti </a:t>
            </a:r>
            <a:r>
              <a:rPr lang="it-IT" b="1" dirty="0" smtClean="0"/>
              <a:t>che </a:t>
            </a:r>
            <a:r>
              <a:rPr lang="it-IT" b="1" dirty="0"/>
              <a:t>colpiscono il motoneurone della corteccia motoria entro o intorno ai 2 anni di vita e dà </a:t>
            </a:r>
            <a:r>
              <a:rPr lang="it-IT" b="1" dirty="0">
                <a:solidFill>
                  <a:srgbClr val="FFFF00"/>
                </a:solidFill>
              </a:rPr>
              <a:t>ipostenia</a:t>
            </a:r>
            <a:r>
              <a:rPr lang="it-IT" b="1" dirty="0"/>
              <a:t> e </a:t>
            </a:r>
            <a:r>
              <a:rPr lang="it-IT" b="1" dirty="0">
                <a:solidFill>
                  <a:srgbClr val="FFFF00"/>
                </a:solidFill>
              </a:rPr>
              <a:t>deficit motorio. </a:t>
            </a:r>
            <a:r>
              <a:rPr lang="it-IT" b="1" dirty="0"/>
              <a:t>Queste lesioni si modificano durante la crescita e in genere migliorano sebbene lentamente, non sono ingravescenti e questo è favorevole per la riabilitazione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it-IT" b="1" dirty="0">
                <a:solidFill>
                  <a:srgbClr val="FFFF66"/>
                </a:solidFill>
                <a:effectLst/>
              </a:rPr>
              <a:t>DIPLEGIA SPASTICA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>
              <a:buFontTx/>
              <a:buNone/>
            </a:pPr>
            <a:r>
              <a:rPr lang="it-IT" b="1" dirty="0">
                <a:effectLst/>
              </a:rPr>
              <a:t>Costituisce circa il 50% delle PCI. La lesione è una </a:t>
            </a:r>
            <a:r>
              <a:rPr lang="it-IT" b="1" dirty="0" err="1">
                <a:solidFill>
                  <a:srgbClr val="FFFF66"/>
                </a:solidFill>
                <a:effectLst/>
              </a:rPr>
              <a:t>Leucomalacia</a:t>
            </a:r>
            <a:r>
              <a:rPr lang="it-IT" b="1" dirty="0">
                <a:solidFill>
                  <a:srgbClr val="FFFF66"/>
                </a:solidFill>
                <a:effectLst/>
              </a:rPr>
              <a:t> </a:t>
            </a:r>
            <a:r>
              <a:rPr lang="it-IT" b="1" dirty="0" err="1">
                <a:solidFill>
                  <a:srgbClr val="FFFF66"/>
                </a:solidFill>
                <a:effectLst/>
              </a:rPr>
              <a:t>periventricolare</a:t>
            </a:r>
            <a:r>
              <a:rPr lang="it-IT" b="1" dirty="0">
                <a:solidFill>
                  <a:srgbClr val="FFFF66"/>
                </a:solidFill>
                <a:effectLst/>
              </a:rPr>
              <a:t> </a:t>
            </a:r>
            <a:r>
              <a:rPr lang="it-IT" b="1" dirty="0">
                <a:effectLst/>
              </a:rPr>
              <a:t>conseguente a un’ischemia o un’emorragia cerebrale. Viene diagnosticata facilmente con un’ecografia cerebrale alla nascita (agenesia del corpo calloso, displasie corticali, lesioni ischemiche) perché i sintomi sono più evidenti dell’emiplegia. I disturbi motori </a:t>
            </a:r>
            <a:r>
              <a:rPr lang="it-IT" b="1" dirty="0">
                <a:solidFill>
                  <a:srgbClr val="FFFF00"/>
                </a:solidFill>
                <a:effectLst/>
              </a:rPr>
              <a:t>interessano soprattutto gli arti inferiori</a:t>
            </a:r>
            <a:r>
              <a:rPr lang="it-IT" b="1" dirty="0">
                <a:effectLst/>
              </a:rPr>
              <a:t>. Il QI in genere è poco sotto la norma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A463770-D777-4CB9-9C7D-334E95D10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Disturbi </a:t>
            </a:r>
            <a:r>
              <a:rPr lang="it-IT" b="1" dirty="0" err="1">
                <a:solidFill>
                  <a:srgbClr val="FFFF00"/>
                </a:solidFill>
              </a:rPr>
              <a:t>dell’affettivita’</a:t>
            </a:r>
            <a:endParaRPr lang="it-IT" b="1" dirty="0">
              <a:solidFill>
                <a:srgbClr val="FFFF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C929E07-9A78-4D21-8D6F-070D65E13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b="1" dirty="0"/>
              <a:t>Il funzionamento affettivo dipende dal tipo di reazione del bambino al deficit e dalla reazione dei genitori.</a:t>
            </a:r>
          </a:p>
          <a:p>
            <a:pPr marL="0" indent="0" algn="just">
              <a:buNone/>
            </a:pPr>
            <a:r>
              <a:rPr lang="it-IT" b="1" dirty="0"/>
              <a:t>In genere sono descritti come bambini docili, inibiti, sottomessi e passivi.</a:t>
            </a:r>
          </a:p>
          <a:p>
            <a:pPr marL="0" indent="0" algn="just">
              <a:buNone/>
            </a:pPr>
            <a:r>
              <a:rPr lang="it-IT" b="1" dirty="0"/>
              <a:t>E’ necessario che il bambino venga accettato per quello che è e non per quello che dovrebbe essere (</a:t>
            </a:r>
            <a:r>
              <a:rPr lang="it-IT" b="1" dirty="0" err="1"/>
              <a:t>Winnicott</a:t>
            </a:r>
            <a:r>
              <a:rPr lang="it-IT" b="1" dirty="0"/>
              <a:t>): solo allora il bambino può avere un investimento positivo sull’immagine di Sé </a:t>
            </a:r>
          </a:p>
        </p:txBody>
      </p:sp>
    </p:spTree>
    <p:extLst>
      <p:ext uri="{BB962C8B-B14F-4D97-AF65-F5344CB8AC3E}">
        <p14:creationId xmlns="" xmlns:p14="http://schemas.microsoft.com/office/powerpoint/2010/main" val="3319250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DIAGNOSI PRECOCE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1-3 MESI: </a:t>
            </a:r>
            <a:r>
              <a:rPr lang="it-IT" b="1" dirty="0"/>
              <a:t>ipereccitabilità con ipertonia agli arti e ipotonia del capo e del tronco.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4-9 MESI: </a:t>
            </a:r>
            <a:r>
              <a:rPr lang="it-IT" b="1" dirty="0"/>
              <a:t>al quadro clinico di cui sopra si aggiunge l’impossibilità alla posizione seduta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&gt; 9 MESI: </a:t>
            </a:r>
            <a:r>
              <a:rPr lang="it-IT" b="1" dirty="0"/>
              <a:t>anomalie posturali e disturbo del movimento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it-IT" dirty="0"/>
          </a:p>
          <a:p>
            <a:pPr marL="0" indent="0" algn="just">
              <a:buFontTx/>
              <a:buNone/>
              <a:defRPr/>
            </a:pPr>
            <a:r>
              <a:rPr lang="it-IT" b="1" dirty="0"/>
              <a:t>Prevede un approccio multidisciplinare integrato con diversi professionisti: Neuropsichiatra Infantile, Fisiatra, Ortopedico, Logopedista, Oculista.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b="1" dirty="0">
                <a:solidFill>
                  <a:srgbClr val="FFFF00"/>
                </a:solidFill>
              </a:rPr>
              <a:t>RIABILITAZIONE NEURO E PSICOMOTORIA</a:t>
            </a:r>
          </a:p>
          <a:p>
            <a:pPr marL="0" indent="0" algn="just">
              <a:buFontTx/>
              <a:buNone/>
              <a:defRPr/>
            </a:pPr>
            <a:r>
              <a:rPr lang="it-IT" b="1" dirty="0"/>
              <a:t>Serve per prevenire le contratture e le deformità oltre che a migliorare la postura e il movimento cercando di superare la spasticità. Tra i metodi utilizzati ricordiamo: il </a:t>
            </a:r>
            <a:r>
              <a:rPr lang="it-IT" b="1" dirty="0">
                <a:solidFill>
                  <a:srgbClr val="FFFF00"/>
                </a:solidFill>
              </a:rPr>
              <a:t>Metodo </a:t>
            </a:r>
            <a:r>
              <a:rPr lang="it-IT" b="1" dirty="0" err="1">
                <a:solidFill>
                  <a:srgbClr val="FFFF00"/>
                </a:solidFill>
              </a:rPr>
              <a:t>Bobath</a:t>
            </a:r>
            <a:r>
              <a:rPr lang="it-IT" b="1" dirty="0">
                <a:solidFill>
                  <a:srgbClr val="FFFF00"/>
                </a:solidFill>
              </a:rPr>
              <a:t> </a:t>
            </a:r>
            <a:r>
              <a:rPr lang="it-IT" b="1" dirty="0"/>
              <a:t>(si basa sulla ripetizione del movimento che consente l’acquisizione del suo rinforzo); il </a:t>
            </a:r>
            <a:r>
              <a:rPr lang="it-IT" b="1" dirty="0">
                <a:solidFill>
                  <a:srgbClr val="FFFF00"/>
                </a:solidFill>
              </a:rPr>
              <a:t>Metodo </a:t>
            </a:r>
            <a:r>
              <a:rPr lang="it-IT" b="1" dirty="0" err="1">
                <a:solidFill>
                  <a:srgbClr val="FFFF00"/>
                </a:solidFill>
              </a:rPr>
              <a:t>Kabath</a:t>
            </a:r>
            <a:r>
              <a:rPr lang="it-IT" b="1" dirty="0"/>
              <a:t>, il </a:t>
            </a:r>
            <a:r>
              <a:rPr lang="it-IT" b="1" dirty="0">
                <a:solidFill>
                  <a:srgbClr val="FFFF00"/>
                </a:solidFill>
              </a:rPr>
              <a:t>Metodo di </a:t>
            </a:r>
            <a:r>
              <a:rPr lang="it-IT" b="1" dirty="0" err="1">
                <a:solidFill>
                  <a:srgbClr val="FFFF00"/>
                </a:solidFill>
              </a:rPr>
              <a:t>Vojta</a:t>
            </a:r>
            <a:r>
              <a:rPr lang="it-IT" b="1" dirty="0"/>
              <a:t>, il </a:t>
            </a:r>
            <a:r>
              <a:rPr lang="it-IT" b="1" dirty="0">
                <a:solidFill>
                  <a:srgbClr val="FFFF00"/>
                </a:solidFill>
              </a:rPr>
              <a:t>Metodo </a:t>
            </a:r>
            <a:r>
              <a:rPr lang="it-IT" b="1" dirty="0" err="1">
                <a:solidFill>
                  <a:srgbClr val="FFFF00"/>
                </a:solidFill>
              </a:rPr>
              <a:t>Doman</a:t>
            </a:r>
            <a:r>
              <a:rPr lang="it-IT" b="1" dirty="0"/>
              <a:t>,  </a:t>
            </a:r>
            <a:r>
              <a:rPr lang="it-IT" b="1" dirty="0">
                <a:solidFill>
                  <a:srgbClr val="FFFF00"/>
                </a:solidFill>
              </a:rPr>
              <a:t>Tecniche di rilassamento</a:t>
            </a:r>
            <a:r>
              <a:rPr lang="it-IT" b="1" dirty="0"/>
              <a:t>, </a:t>
            </a:r>
            <a:r>
              <a:rPr lang="it-IT" b="1" dirty="0">
                <a:solidFill>
                  <a:srgbClr val="FFFF00"/>
                </a:solidFill>
              </a:rPr>
              <a:t>Educazione alla postura e alla cinesi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1F0C237-6C26-497F-BE1A-DD9DA52C0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</a:rPr>
              <a:t>TRATTAMENTO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1096733-60A4-4659-81F8-2C27488B9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PRINCIPIO BASE E’ CHE FAVORENDO UN RILASSAMENTO MUSCOLARE SI PERMETTE UN MOVIMENTO VOLONTARIO</a:t>
            </a:r>
          </a:p>
        </p:txBody>
      </p:sp>
    </p:spTree>
    <p:extLst>
      <p:ext uri="{BB962C8B-B14F-4D97-AF65-F5344CB8AC3E}">
        <p14:creationId xmlns="" xmlns:p14="http://schemas.microsoft.com/office/powerpoint/2010/main" val="1373218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TRATTAMENTO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Farmaci miorilassanti </a:t>
            </a:r>
            <a:r>
              <a:rPr lang="it-IT" b="1" dirty="0"/>
              <a:t>per la spasticità, ultimamente anche il botulino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Terapia ortopedica</a:t>
            </a:r>
            <a:r>
              <a:rPr lang="it-IT" b="1" dirty="0"/>
              <a:t>: ortesi speciali, protesi correttive come tutori e plantari, interventi chirurgici di tenotomia, osteotomia, artrodesi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Terapia occupazionale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</a:rPr>
              <a:t>Psicoterapia e sostegno ai genitori</a:t>
            </a: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IL COMPITO DEGLI OPERATORI SCOLASTICI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b="1" dirty="0"/>
              <a:t>Armonizzare l’intervento educativo in base alla gravità del quadro clinico</a:t>
            </a:r>
          </a:p>
          <a:p>
            <a:pPr algn="just">
              <a:defRPr/>
            </a:pPr>
            <a:r>
              <a:rPr lang="it-IT" b="1" dirty="0"/>
              <a:t>Consentire la continuità terapeutica</a:t>
            </a:r>
          </a:p>
          <a:p>
            <a:pPr algn="just">
              <a:defRPr/>
            </a:pPr>
            <a:r>
              <a:rPr lang="it-IT" b="1" dirty="0"/>
              <a:t>Fronteggiare i momenti di angoscia del bambino</a:t>
            </a:r>
          </a:p>
          <a:p>
            <a:pPr algn="just">
              <a:defRPr/>
            </a:pPr>
            <a:r>
              <a:rPr lang="it-IT" b="1" dirty="0"/>
              <a:t>Sostenere interazioni positive</a:t>
            </a:r>
          </a:p>
          <a:p>
            <a:pPr algn="just">
              <a:defRPr/>
            </a:pPr>
            <a:r>
              <a:rPr lang="it-IT" b="1" dirty="0"/>
              <a:t>Sostegno agli operatori: supervisione!!!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>
              <a:effectLst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>
              <a:effectLst/>
            </a:endParaRPr>
          </a:p>
        </p:txBody>
      </p:sp>
      <p:pic>
        <p:nvPicPr>
          <p:cNvPr id="38915" name="Picture 5" descr="neurone%20periferic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77557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olo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 altLang="it-IT"/>
          </a:p>
        </p:txBody>
      </p:sp>
      <p:sp>
        <p:nvSpPr>
          <p:cNvPr id="21507" name="Segnaposto contenuto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it-IT" altLang="it-IT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2646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7FCCF1A-C242-4B4E-9896-A84A9B5F2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 descr="Immagine che contiene testo, mappa&#10;&#10;Descrizione generata automaticamente">
            <a:extLst>
              <a:ext uri="{FF2B5EF4-FFF2-40B4-BE49-F238E27FC236}">
                <a16:creationId xmlns="" xmlns:a16="http://schemas.microsoft.com/office/drawing/2014/main" id="{55B93B7A-AA2C-4EDD-AA4F-DB9999319C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96164" y="0"/>
            <a:ext cx="12488164" cy="6949440"/>
          </a:xfrm>
        </p:spPr>
      </p:pic>
    </p:spTree>
    <p:extLst>
      <p:ext uri="{BB962C8B-B14F-4D97-AF65-F5344CB8AC3E}">
        <p14:creationId xmlns="" xmlns:p14="http://schemas.microsoft.com/office/powerpoint/2010/main" val="626545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B86F171-45FB-4D50-9BE7-7C23AC7B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 descr="CONSIGLIO NUMERO 61 – RECUPERO DALL' EMIPLEGIA CONTROLATERALE ...">
            <a:extLst>
              <a:ext uri="{FF2B5EF4-FFF2-40B4-BE49-F238E27FC236}">
                <a16:creationId xmlns="" xmlns:a16="http://schemas.microsoft.com/office/drawing/2014/main" id="{9F9DEE9D-0D7F-4D47-93F6-A6CE584047E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90158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EPIDEMIOLOGIA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/>
              <a:t>2/1000 nati vivi</a:t>
            </a:r>
          </a:p>
          <a:p>
            <a:pPr>
              <a:defRPr/>
            </a:pPr>
            <a:r>
              <a:rPr lang="it-IT" b="1" dirty="0"/>
              <a:t>Più è basso il peso alla nascita più è alta l’incidenza </a:t>
            </a:r>
          </a:p>
          <a:p>
            <a:pPr>
              <a:defRPr/>
            </a:pPr>
            <a:r>
              <a:rPr lang="it-IT" b="1" dirty="0"/>
              <a:t>&lt; 1500 gr……incidenza di 90,4/1000</a:t>
            </a:r>
          </a:p>
          <a:p>
            <a:pPr>
              <a:defRPr/>
            </a:pPr>
            <a:r>
              <a:rPr lang="it-IT" b="1" dirty="0"/>
              <a:t>&gt; 2500 gr……incidenza di 3,3/1000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EZIOLOGIA (CAUSE)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it-IT" b="1" dirty="0">
                <a:solidFill>
                  <a:srgbClr val="FFFF00"/>
                </a:solidFill>
              </a:rPr>
              <a:t>Cause prenatali </a:t>
            </a:r>
            <a:r>
              <a:rPr lang="it-IT" b="1" dirty="0"/>
              <a:t>(dovute a un disturbo fetale cronico CON PARTO PREMATURO, sono il 30% delle PCI):</a:t>
            </a:r>
          </a:p>
          <a:p>
            <a:pPr marL="0" indent="0" algn="just">
              <a:buFontTx/>
              <a:buNone/>
            </a:pPr>
            <a:r>
              <a:rPr lang="it-IT" b="1" dirty="0"/>
              <a:t>diabete materno, gestosi gravidica, ipertensione, infezioni   fetali (TORCH), ritardo della crescita intrauterina, alterazioni placentari, alterazioni cromosomiche, malformazioni congenite: anencefalia e idrocefalo, ischemia ed emorragie cerebrali, farmaci, alcol, droghe </a:t>
            </a:r>
          </a:p>
          <a:p>
            <a:pPr marL="0" indent="0">
              <a:buFontTx/>
              <a:buNone/>
            </a:pPr>
            <a:r>
              <a:rPr lang="it-IT" dirty="0"/>
              <a:t>    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b="1" dirty="0">
                <a:solidFill>
                  <a:srgbClr val="FFFF00"/>
                </a:solidFill>
              </a:rPr>
              <a:t>EZIOLOGIA (CAUSE)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FFFF00"/>
                </a:solidFill>
              </a:rPr>
              <a:t>Cause perinatali </a:t>
            </a:r>
            <a:r>
              <a:rPr lang="it-IT" b="1" dirty="0"/>
              <a:t>(</a:t>
            </a:r>
            <a:r>
              <a:rPr lang="it-IT" b="1" u="sng" dirty="0"/>
              <a:t>nati a termine</a:t>
            </a:r>
            <a:r>
              <a:rPr lang="it-IT" b="1" dirty="0"/>
              <a:t>: dovute a danni cerebrali da parto distocico-traumi ostetrici. Sono il 56% delle PCI): emorragia sottodurale o subaracnoidea, distress fetale acuto o subacuto con Encefalopatia ipossico-ischemica, sepsi</a:t>
            </a:r>
          </a:p>
          <a:p>
            <a:endParaRPr lang="it-IT" dirty="0"/>
          </a:p>
          <a:p>
            <a:r>
              <a:rPr lang="it-IT" b="1" dirty="0">
                <a:solidFill>
                  <a:srgbClr val="FFFF00"/>
                </a:solidFill>
              </a:rPr>
              <a:t>Cause perinatali </a:t>
            </a:r>
            <a:r>
              <a:rPr lang="it-IT" b="1" dirty="0"/>
              <a:t>(</a:t>
            </a:r>
            <a:r>
              <a:rPr lang="it-IT" b="1" u="sng" dirty="0"/>
              <a:t>nati pretermine</a:t>
            </a:r>
            <a:r>
              <a:rPr lang="it-IT" b="1" dirty="0"/>
              <a:t>: dovute a distress acuto con sindrome anossico-ischemica, emorragia ventricolare o parenchimale)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ceano">
  <a:themeElements>
    <a:clrScheme name="Oceano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o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o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235</TotalTime>
  <Words>1037</Words>
  <Application>Microsoft Office PowerPoint</Application>
  <PresentationFormat>Personalizzato</PresentationFormat>
  <Paragraphs>92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27</vt:i4>
      </vt:variant>
    </vt:vector>
  </HeadingPairs>
  <TitlesOfParts>
    <vt:vector size="29" baseType="lpstr">
      <vt:lpstr>Circuito</vt:lpstr>
      <vt:lpstr>Oceano</vt:lpstr>
      <vt:lpstr>PARALISI CEREBRALI INFANTILI</vt:lpstr>
      <vt:lpstr>DEFINIZIONE</vt:lpstr>
      <vt:lpstr>Diapositiva 3</vt:lpstr>
      <vt:lpstr>Diapositiva 4</vt:lpstr>
      <vt:lpstr>Diapositiva 5</vt:lpstr>
      <vt:lpstr>Diapositiva 6</vt:lpstr>
      <vt:lpstr>EPIDEMIOLOGIA</vt:lpstr>
      <vt:lpstr>EZIOLOGIA (CAUSE)</vt:lpstr>
      <vt:lpstr>EZIOLOGIA (CAUSE)</vt:lpstr>
      <vt:lpstr>EZIOLOGIA (CAUSE)</vt:lpstr>
      <vt:lpstr>PATOGENESI</vt:lpstr>
      <vt:lpstr>SINTOMI</vt:lpstr>
      <vt:lpstr>COMORBILITA’</vt:lpstr>
      <vt:lpstr>Classificazione in rapporto alla localizzazione somatica</vt:lpstr>
      <vt:lpstr>CLASSIFICAZIONE</vt:lpstr>
      <vt:lpstr>CLASSIFICAZIONE</vt:lpstr>
      <vt:lpstr>TETRAPLEGIA SPASTICA</vt:lpstr>
      <vt:lpstr>TETRAPLEGIA SPASTICA</vt:lpstr>
      <vt:lpstr>EMIPLEGIA CONGENITA</vt:lpstr>
      <vt:lpstr>DIPLEGIA SPASTICA</vt:lpstr>
      <vt:lpstr>Disturbi dell’affettivita’</vt:lpstr>
      <vt:lpstr>DIAGNOSI PRECOCE</vt:lpstr>
      <vt:lpstr>TRATTAMENTO</vt:lpstr>
      <vt:lpstr>TRATTAMENTO</vt:lpstr>
      <vt:lpstr>TRATTAMENTO</vt:lpstr>
      <vt:lpstr>TRATTAMENTO</vt:lpstr>
      <vt:lpstr>IL COMPITO DEGLI OPERATORI SCOLASTICI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PARALISI CEREBRALI INFANTILI</dc:title>
  <dc:creator>mario de rosa</dc:creator>
  <cp:lastModifiedBy>mario.derosa</cp:lastModifiedBy>
  <cp:revision>76</cp:revision>
  <dcterms:created xsi:type="dcterms:W3CDTF">2017-09-23T20:16:30Z</dcterms:created>
  <dcterms:modified xsi:type="dcterms:W3CDTF">2022-10-08T10:11:43Z</dcterms:modified>
</cp:coreProperties>
</file>