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0" r:id="rId3"/>
    <p:sldId id="281" r:id="rId4"/>
    <p:sldId id="283" r:id="rId5"/>
    <p:sldId id="285" r:id="rId6"/>
    <p:sldId id="276" r:id="rId7"/>
    <p:sldId id="257" r:id="rId8"/>
    <p:sldId id="267" r:id="rId9"/>
    <p:sldId id="258" r:id="rId10"/>
    <p:sldId id="277" r:id="rId11"/>
    <p:sldId id="259" r:id="rId12"/>
    <p:sldId id="260" r:id="rId13"/>
    <p:sldId id="261" r:id="rId14"/>
    <p:sldId id="262" r:id="rId15"/>
    <p:sldId id="275" r:id="rId16"/>
    <p:sldId id="273" r:id="rId17"/>
    <p:sldId id="263" r:id="rId18"/>
    <p:sldId id="264" r:id="rId19"/>
    <p:sldId id="265" r:id="rId20"/>
    <p:sldId id="266" r:id="rId21"/>
    <p:sldId id="269" r:id="rId22"/>
    <p:sldId id="278" r:id="rId23"/>
    <p:sldId id="270" r:id="rId24"/>
    <p:sldId id="274" r:id="rId25"/>
    <p:sldId id="271" r:id="rId26"/>
    <p:sldId id="286" r:id="rId27"/>
    <p:sldId id="287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91" d="100"/>
          <a:sy n="91" d="100"/>
        </p:scale>
        <p:origin x="-48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8BF897C-BB42-44DB-8D8F-2907C7DACE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sz="6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DISTURBI DELLA COMUNICAZIONE: DEL LINGUAGGIO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C470FF89-9CB1-4E77-BBF0-56CF94B566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dirty="0">
                <a:solidFill>
                  <a:schemeClr val="tx1"/>
                </a:solidFill>
              </a:rPr>
              <a:t>Prof. MARIO G.L. DE ROSA</a:t>
            </a:r>
          </a:p>
        </p:txBody>
      </p:sp>
    </p:spTree>
    <p:extLst>
      <p:ext uri="{BB962C8B-B14F-4D97-AF65-F5344CB8AC3E}">
        <p14:creationId xmlns:p14="http://schemas.microsoft.com/office/powerpoint/2010/main" xmlns="" val="2775591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5AD44D1-5905-4BD5-A80C-E80D114CB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AFASIE ACQUISITE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F9DC3095-682D-46DA-B131-E918B9291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3200" b="1" dirty="0"/>
              <a:t>Il bambino non parla più in maniera fluente fino al </a:t>
            </a:r>
            <a:r>
              <a:rPr lang="it-IT" sz="3200" b="1" dirty="0">
                <a:solidFill>
                  <a:srgbClr val="FFFF00"/>
                </a:solidFill>
              </a:rPr>
              <a:t>mutismo</a:t>
            </a:r>
            <a:r>
              <a:rPr lang="it-IT" sz="3200" b="1" dirty="0"/>
              <a:t> mentre </a:t>
            </a:r>
            <a:r>
              <a:rPr lang="it-IT" sz="3200" b="1" dirty="0">
                <a:solidFill>
                  <a:srgbClr val="FFFF00"/>
                </a:solidFill>
              </a:rPr>
              <a:t>in genere la comprensione è conservata.</a:t>
            </a:r>
          </a:p>
          <a:p>
            <a:pPr algn="just"/>
            <a:r>
              <a:rPr lang="it-IT" sz="3200" b="1" dirty="0"/>
              <a:t>Nel caso di un </a:t>
            </a:r>
            <a:r>
              <a:rPr lang="it-IT" sz="3200" b="1" dirty="0">
                <a:solidFill>
                  <a:srgbClr val="FFFF00"/>
                </a:solidFill>
              </a:rPr>
              <a:t>evento traumatico </a:t>
            </a:r>
            <a:r>
              <a:rPr lang="it-IT" sz="3200" b="1" dirty="0"/>
              <a:t>riesce in qualche mese a recuperare il linguaggio anche se rimane per sempre qualche deficit nella comprensione e nell’espressione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162560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AFASIE ACQUISITE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3600" b="1" dirty="0"/>
              <a:t>In genere si associano anche disgrafia, dislessia e discalculia</a:t>
            </a:r>
          </a:p>
          <a:p>
            <a:pPr marL="0" indent="0" algn="just">
              <a:buNone/>
            </a:pPr>
            <a:endParaRPr lang="it-IT" sz="3600" b="1" dirty="0"/>
          </a:p>
          <a:p>
            <a:pPr algn="just"/>
            <a:r>
              <a:rPr lang="it-IT" sz="3600" b="1" dirty="0"/>
              <a:t>Ne derivano rilevanti problematicità scolastiche soprattutto nelle materie linguistiche e logico-matematiche</a:t>
            </a:r>
          </a:p>
        </p:txBody>
      </p:sp>
    </p:spTree>
    <p:extLst>
      <p:ext uri="{BB962C8B-B14F-4D97-AF65-F5344CB8AC3E}">
        <p14:creationId xmlns:p14="http://schemas.microsoft.com/office/powerpoint/2010/main" xmlns="" val="3390887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</a:rPr>
              <a:t>AFASIE ACQUISITE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b="1" dirty="0"/>
              <a:t>Una forma particolare è </a:t>
            </a:r>
            <a:r>
              <a:rPr lang="it-IT" sz="2800" b="1" dirty="0">
                <a:solidFill>
                  <a:srgbClr val="FFFF00"/>
                </a:solidFill>
              </a:rPr>
              <a:t>l’AFASIA  CON EPILESSIA  (Sindrome di Landau-</a:t>
            </a:r>
            <a:r>
              <a:rPr lang="it-IT" sz="2800" b="1" dirty="0" err="1">
                <a:solidFill>
                  <a:srgbClr val="FFFF00"/>
                </a:solidFill>
              </a:rPr>
              <a:t>Kleffner</a:t>
            </a:r>
            <a:r>
              <a:rPr lang="it-IT" sz="2800" b="1" dirty="0">
                <a:solidFill>
                  <a:srgbClr val="FFFF00"/>
                </a:solidFill>
              </a:rPr>
              <a:t>) </a:t>
            </a:r>
            <a:r>
              <a:rPr lang="it-IT" sz="2800" b="1" dirty="0"/>
              <a:t>dove accanto al disturbo del linguaggio è presente Epilessia</a:t>
            </a:r>
          </a:p>
          <a:p>
            <a:pPr algn="just"/>
            <a:r>
              <a:rPr lang="it-IT" sz="2800" b="1" dirty="0"/>
              <a:t>Un’altra forma caratteristica è il </a:t>
            </a:r>
            <a:r>
              <a:rPr lang="it-IT" sz="2800" b="1" dirty="0">
                <a:solidFill>
                  <a:srgbClr val="FFFF00"/>
                </a:solidFill>
              </a:rPr>
              <a:t>Disturbo del linguaggio nel Ritardo Mentale</a:t>
            </a:r>
            <a:r>
              <a:rPr lang="it-IT" sz="2800" b="1" dirty="0"/>
              <a:t>, si pensi alla Sindrome di Down, alla Sindrome dell’X-fragile</a:t>
            </a:r>
          </a:p>
          <a:p>
            <a:pPr algn="just"/>
            <a:r>
              <a:rPr lang="it-IT" sz="2800" b="1" dirty="0"/>
              <a:t>Nella</a:t>
            </a:r>
            <a:r>
              <a:rPr lang="it-IT" sz="2800" b="1" dirty="0">
                <a:solidFill>
                  <a:srgbClr val="FFFF00"/>
                </a:solidFill>
              </a:rPr>
              <a:t> Paralisi Cerebrale Infantile </a:t>
            </a:r>
            <a:r>
              <a:rPr lang="it-IT" sz="2800" b="1" dirty="0"/>
              <a:t>è spesso presente una Disartria e Disturbi del Linguaggio</a:t>
            </a:r>
          </a:p>
        </p:txBody>
      </p:sp>
    </p:spTree>
    <p:extLst>
      <p:ext uri="{BB962C8B-B14F-4D97-AF65-F5344CB8AC3E}">
        <p14:creationId xmlns:p14="http://schemas.microsoft.com/office/powerpoint/2010/main" xmlns="" val="1757061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DISFASIA EVOLUTIVA</a:t>
            </a:r>
            <a:endParaRPr lang="it-IT" sz="4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3200" b="1" dirty="0"/>
              <a:t>Sono bambini con intelligenza normale senza apparenti problemi neurologici e psichiatrici</a:t>
            </a:r>
          </a:p>
          <a:p>
            <a:pPr algn="just"/>
            <a:r>
              <a:rPr lang="it-IT" sz="3200" b="1" dirty="0"/>
              <a:t>E’ presente nel 7% dei bambini in età scolare</a:t>
            </a:r>
          </a:p>
          <a:p>
            <a:pPr algn="just"/>
            <a:r>
              <a:rPr lang="it-IT" sz="3200" b="1" dirty="0"/>
              <a:t>Rapporto M/F = 4/1</a:t>
            </a:r>
          </a:p>
          <a:p>
            <a:pPr algn="just"/>
            <a:r>
              <a:rPr lang="it-IT" sz="3200" b="1" dirty="0"/>
              <a:t>Tendenza al mancinismo</a:t>
            </a:r>
          </a:p>
          <a:p>
            <a:pPr algn="just"/>
            <a:r>
              <a:rPr lang="it-IT" sz="3200" b="1" dirty="0"/>
              <a:t>Il 50% ha un familiare con lo stesso problema</a:t>
            </a:r>
          </a:p>
        </p:txBody>
      </p:sp>
    </p:spTree>
    <p:extLst>
      <p:ext uri="{BB962C8B-B14F-4D97-AF65-F5344CB8AC3E}">
        <p14:creationId xmlns:p14="http://schemas.microsoft.com/office/powerpoint/2010/main" xmlns="" val="13389320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DISFASIA EVOLUTIVA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3200" b="1" dirty="0"/>
              <a:t>Per fare la diagnosi bisogna escludere deficit dell’intelligenza non verbale che deve essere superiore a 70 (Scale specifiche)</a:t>
            </a:r>
          </a:p>
          <a:p>
            <a:pPr algn="just"/>
            <a:r>
              <a:rPr lang="it-IT" sz="3200" b="1" dirty="0"/>
              <a:t>E’ invece presente un’intelligenza verbale molto inferiore all’intelligenza non verbale</a:t>
            </a:r>
          </a:p>
          <a:p>
            <a:pPr algn="just"/>
            <a:r>
              <a:rPr lang="it-IT" sz="3200" b="1" dirty="0"/>
              <a:t>L’udito deve essere nella norma</a:t>
            </a:r>
          </a:p>
          <a:p>
            <a:pPr algn="just"/>
            <a:r>
              <a:rPr lang="it-IT" sz="3200" b="1" dirty="0"/>
              <a:t>Non devono essere presenti deficit neurologici e psicologici</a:t>
            </a:r>
          </a:p>
        </p:txBody>
      </p:sp>
    </p:spTree>
    <p:extLst>
      <p:ext uri="{BB962C8B-B14F-4D97-AF65-F5344CB8AC3E}">
        <p14:creationId xmlns:p14="http://schemas.microsoft.com/office/powerpoint/2010/main" xmlns="" val="34573189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A79556A-A151-418C-8D4B-165B32016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DISFASIE EVOLUTIVE: CAUSE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9E254EEB-6493-4974-89AD-4ADFAF0AE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3200" b="1" dirty="0"/>
              <a:t>Non sono ancora ben chiare</a:t>
            </a:r>
          </a:p>
          <a:p>
            <a:pPr algn="just"/>
            <a:r>
              <a:rPr lang="it-IT" sz="3200" b="1" dirty="0"/>
              <a:t>Spesso si associano a prematurità, basso peso alla nascita, convulsioni febbrili</a:t>
            </a:r>
          </a:p>
          <a:p>
            <a:pPr algn="just"/>
            <a:r>
              <a:rPr lang="it-IT" sz="3200" b="1" dirty="0"/>
              <a:t>Il Neuro-</a:t>
            </a:r>
            <a:r>
              <a:rPr lang="it-IT" sz="3200" b="1" dirty="0" err="1"/>
              <a:t>imaging</a:t>
            </a:r>
            <a:r>
              <a:rPr lang="it-IT" sz="3200" b="1" dirty="0"/>
              <a:t> ha talora evidenziato piccole lesioni, bilaterali nella corteccia cerebrale o nelle regioni sottocorticali</a:t>
            </a:r>
          </a:p>
          <a:p>
            <a:pPr algn="just"/>
            <a:r>
              <a:rPr lang="it-IT" sz="3200" b="1" dirty="0"/>
              <a:t>L’EEG nel sonno rileva onde lente</a:t>
            </a:r>
          </a:p>
          <a:p>
            <a:pPr algn="just"/>
            <a:r>
              <a:rPr lang="it-IT" sz="3200" b="1" dirty="0"/>
              <a:t>Si ipotizza anche un’alterazione genetica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xmlns="" val="2199162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9DD00E1-205A-4EBF-AF06-800996ED1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DISFASIA EVOLUTIVA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4C2B7C5-C234-49CE-AC7F-E4E2B37D2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sz="3200" b="1" dirty="0"/>
              <a:t>Spesso per un’ignoranza degli insegnanti, questa patologia viene interpretata come una scarsa motivazione allo studio e all’applicazione scolastica anche perché questi bambini appaiono a prima vista come dei soggetti normali.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0311060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DISFASIA EVOLUTIVA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b="1" dirty="0"/>
              <a:t>Una volta fatta la valutazione il bambino viene sottoposto a una Scala per valutare lo sviluppo del linguaggio: se si rileva una difficoltà nella comprensione si diagnostica il «</a:t>
            </a:r>
            <a:r>
              <a:rPr lang="it-IT" sz="2400" b="1" dirty="0">
                <a:solidFill>
                  <a:srgbClr val="FFFF00"/>
                </a:solidFill>
              </a:rPr>
              <a:t>Disturbo specifico della comprensione del linguaggio</a:t>
            </a:r>
            <a:r>
              <a:rPr lang="it-IT" sz="2400" b="1" dirty="0"/>
              <a:t>», se invece ha un deficit nell’espressione del linguaggio si fa diagnosi di «</a:t>
            </a:r>
            <a:r>
              <a:rPr lang="it-IT" sz="2400" b="1" dirty="0">
                <a:solidFill>
                  <a:srgbClr val="FFFF00"/>
                </a:solidFill>
              </a:rPr>
              <a:t>Disturbo specifico dell’espressione del linguaggio</a:t>
            </a:r>
            <a:r>
              <a:rPr lang="it-IT" sz="2400" b="1" dirty="0"/>
              <a:t>». Se infine il bambino supera sia le prove della comprensione e dell’espressione del linguaggio ma presenta solo un disturbo nella produzione dei suoni del linguaggio si fa diagnosi di «</a:t>
            </a:r>
            <a:r>
              <a:rPr lang="it-IT" sz="2400" b="1" dirty="0">
                <a:solidFill>
                  <a:srgbClr val="FFFF00"/>
                </a:solidFill>
              </a:rPr>
              <a:t>Disturbo dell’articolazione del linguaggio</a:t>
            </a:r>
            <a:r>
              <a:rPr lang="it-IT" sz="2400" b="1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xmlns="" val="2932774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086F2D2-4658-4C65-8854-6AF8495FF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Disfasia Evolutiva: Disturbo specifico della comprensione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E950402F-3062-4AE0-8275-C24052D37E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3200" b="1" dirty="0"/>
              <a:t>E’ deficitaria la comprensione delle parole (comprensione lessicale), della grammatica (comprensione morfo-sintattica), dei suoni (comprensione fonologica)</a:t>
            </a:r>
          </a:p>
          <a:p>
            <a:pPr algn="just"/>
            <a:r>
              <a:rPr lang="it-IT" sz="3200" b="1" dirty="0"/>
              <a:t>E’ la forma più grave delle Disfasie Evolutive</a:t>
            </a:r>
          </a:p>
          <a:p>
            <a:pPr algn="just"/>
            <a:r>
              <a:rPr lang="it-IT" sz="3200" b="1" dirty="0"/>
              <a:t>Richiedono un lungo periodo di riabilitazione logopedica </a:t>
            </a:r>
          </a:p>
        </p:txBody>
      </p:sp>
    </p:spTree>
    <p:extLst>
      <p:ext uri="{BB962C8B-B14F-4D97-AF65-F5344CB8AC3E}">
        <p14:creationId xmlns:p14="http://schemas.microsoft.com/office/powerpoint/2010/main" xmlns="" val="5463699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6525E15-DC47-49D7-84C6-A60D26CD4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Disfasie Evolutive: Disturbo specifico dell’espressione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413A9E24-A3B4-45DD-B8E0-78786C638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3200" b="1" dirty="0"/>
              <a:t>La comprensione è nella norma</a:t>
            </a:r>
          </a:p>
          <a:p>
            <a:pPr algn="just"/>
            <a:r>
              <a:rPr lang="it-IT" sz="3200" b="1" dirty="0"/>
              <a:t>Difetta nell’esprimere le parole e le frasi</a:t>
            </a:r>
          </a:p>
          <a:p>
            <a:pPr algn="just"/>
            <a:r>
              <a:rPr lang="it-IT" sz="3200" b="1" dirty="0"/>
              <a:t>Spesso è l’evoluzione del Disturbo di Comprensione</a:t>
            </a:r>
          </a:p>
        </p:txBody>
      </p:sp>
    </p:spTree>
    <p:extLst>
      <p:ext uri="{BB962C8B-B14F-4D97-AF65-F5344CB8AC3E}">
        <p14:creationId xmlns:p14="http://schemas.microsoft.com/office/powerpoint/2010/main" xmlns="" val="176238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NEUROPSICOLOGIA DEL LINGUAGGIO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3600" b="1" dirty="0"/>
              <a:t>Il Linguaggio è appreso dal bambino tramite l’</a:t>
            </a:r>
            <a:r>
              <a:rPr lang="it-IT" sz="3600" b="1" dirty="0">
                <a:solidFill>
                  <a:srgbClr val="FFFF00"/>
                </a:solidFill>
              </a:rPr>
              <a:t>Ascolto</a:t>
            </a:r>
            <a:r>
              <a:rPr lang="it-IT" sz="3600" b="1" dirty="0"/>
              <a:t> e l’</a:t>
            </a:r>
            <a:r>
              <a:rPr lang="it-IT" sz="3600" b="1" dirty="0">
                <a:solidFill>
                  <a:srgbClr val="FFFF00"/>
                </a:solidFill>
              </a:rPr>
              <a:t>Imitazione</a:t>
            </a:r>
            <a:r>
              <a:rPr lang="it-IT" sz="3600" b="1" dirty="0"/>
              <a:t>. A circa 2 anni il bambino inizia a parlare usando 20-50 parole. A 6 anni raggiunge la conoscenza della grammatica. Tra i 6-10 anni apprende il linguaggio scritto a scuola.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203379C3-F5DE-4D81-8D42-CAEFCB246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Disfasie Evolutive: Disturbo Specifico dell’articolazione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4B121DAD-586C-47C6-B332-9CB7BB60B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b="1" dirty="0"/>
              <a:t>Ha un deficit nell’articolazione delle parole, molti fonemi sono pronunciati in maniera distorta</a:t>
            </a:r>
          </a:p>
          <a:p>
            <a:pPr algn="just"/>
            <a:r>
              <a:rPr lang="it-IT" sz="2800" b="1" dirty="0"/>
              <a:t>E’ la forma più frequente di disturbo specifico del linguaggio</a:t>
            </a:r>
          </a:p>
          <a:p>
            <a:pPr algn="just"/>
            <a:r>
              <a:rPr lang="it-IT" sz="2800" b="1" dirty="0"/>
              <a:t>La terapia logopedica deve essere effettuata il più precocemente possibile dal momento che questo disturbo può determinare successivamente una dislessia e una disortografia</a:t>
            </a:r>
          </a:p>
        </p:txBody>
      </p:sp>
    </p:spTree>
    <p:extLst>
      <p:ext uri="{BB962C8B-B14F-4D97-AF65-F5344CB8AC3E}">
        <p14:creationId xmlns:p14="http://schemas.microsoft.com/office/powerpoint/2010/main" xmlns="" val="4212858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AEC0CB7-9C25-45FF-83AA-B1A1C12B1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BALBUZIE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79B352C1-32DD-4F9E-9B4B-E8AC5EBEA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E’ considerato un disturbo del linguaggio con rallentamenti e inceppi nell’espressione verbale mentre è normale la comprensione</a:t>
            </a:r>
          </a:p>
          <a:p>
            <a:pPr algn="just"/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è correggibile con un atto di volontà e si associa spesso a una tensione emotiva</a:t>
            </a:r>
          </a:p>
        </p:txBody>
      </p:sp>
    </p:spTree>
    <p:extLst>
      <p:ext uri="{BB962C8B-B14F-4D97-AF65-F5344CB8AC3E}">
        <p14:creationId xmlns:p14="http://schemas.microsoft.com/office/powerpoint/2010/main" xmlns="" val="28210743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593A01B-47C5-485A-807D-34901E7F3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BALBUZIE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A8B34BDC-7812-49F2-ACDD-C9A20B15F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E’ presente nell’1% dei bambini in età scolastica e colpisce maggiormente i maschi delle femmine con un rapporto di 3/1</a:t>
            </a:r>
          </a:p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Esordisce tra i 16 mesi e i 6 anni</a:t>
            </a:r>
          </a:p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Quando si presenta a cicli la prognosi è migliore mentre se è presente una tensione emotiva costante la prognosi è più severa.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4644812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E1F97C5-9086-4BB9-942B-CC5548BC5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BALBUZIE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67E22887-CC0F-4137-99F6-54592C3DD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800" b="1" dirty="0"/>
              <a:t>Nei bambini dai 2-5 anni si assiste spesso a una remissione spontanea del disturbo, più frequentemente nelle bambine</a:t>
            </a:r>
          </a:p>
          <a:p>
            <a:pPr algn="just"/>
            <a:r>
              <a:rPr lang="it-IT" sz="2800" b="1" dirty="0"/>
              <a:t>Le cause non sono note, si ipotizza una causa genetica</a:t>
            </a:r>
          </a:p>
          <a:p>
            <a:pPr algn="just"/>
            <a:r>
              <a:rPr lang="it-IT" sz="2800" b="1" dirty="0"/>
              <a:t>Nei bambini piccoli (2-7 anni) i genitori vengono educati a parlare al piccolo in maniera lenta, senza fare domande complesse, di aumentare l’ascolto e l’attenzione verso il figlio. Con questi accorgimenti la balbuzie in genere regredisce.</a:t>
            </a:r>
          </a:p>
        </p:txBody>
      </p:sp>
    </p:spTree>
    <p:extLst>
      <p:ext uri="{BB962C8B-B14F-4D97-AF65-F5344CB8AC3E}">
        <p14:creationId xmlns:p14="http://schemas.microsoft.com/office/powerpoint/2010/main" xmlns="" val="19621586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5DD2ECB-DB69-48DC-AFB0-568425BE2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BALBUZIE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BB99B7DB-304B-461B-B062-8A013497CB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2800" b="1" dirty="0"/>
              <a:t>Nei bambini più grandi (8-14 anni) si effettua una terapia di gruppo presenti anche i genitori analizzando le tensioni emotive ed effettuando tecniche di rilassamento. Si associano incontri di logopedia con i piccoli per aumentare la </a:t>
            </a:r>
            <a:r>
              <a:rPr lang="it-IT" sz="2800" b="1" dirty="0" err="1"/>
              <a:t>fluenza</a:t>
            </a:r>
            <a:r>
              <a:rPr lang="it-IT" sz="2800" b="1" dirty="0"/>
              <a:t> verbale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1447848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E8C5DE99-F1A7-4B5A-98D5-D74BB17AB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</a:rPr>
              <a:t>LA TERAPIA DEL LINGUAGGIO (LOGOPEDIA)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470F5364-38DC-4F78-8938-0EE93B97E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b="1" dirty="0"/>
              <a:t>E’ importante anzitutto valutare con specifici test il deficit preciso del linguaggio: comprensione, espressione, ripetizione, lettura, scrittura, poi effettuare una terapia logopedica specifica.</a:t>
            </a:r>
          </a:p>
          <a:p>
            <a:pPr algn="just"/>
            <a:r>
              <a:rPr lang="it-IT" sz="2400" b="1" dirty="0"/>
              <a:t>La </a:t>
            </a:r>
            <a:r>
              <a:rPr lang="it-IT" sz="2400" b="1" dirty="0" err="1"/>
              <a:t>neuroplasticità</a:t>
            </a:r>
            <a:r>
              <a:rPr lang="it-IT" sz="2400" b="1" dirty="0"/>
              <a:t> evidenzia la possibilità di recupero linguistico</a:t>
            </a:r>
          </a:p>
          <a:p>
            <a:pPr algn="just"/>
            <a:r>
              <a:rPr lang="it-IT" sz="2400" b="1" dirty="0"/>
              <a:t>Utile la ripetizione di parole, frasi, sillabe, storie dopo il loro ascolto (anche con l’ausilio di un computer) e la correzione immediata di eventuali errori (</a:t>
            </a:r>
            <a:r>
              <a:rPr lang="it-IT" sz="2400" b="1" dirty="0" err="1"/>
              <a:t>conversational</a:t>
            </a:r>
            <a:r>
              <a:rPr lang="it-IT" sz="2400" b="1" dirty="0"/>
              <a:t> </a:t>
            </a:r>
            <a:r>
              <a:rPr lang="it-IT" sz="2400" b="1" dirty="0" err="1"/>
              <a:t>recasting</a:t>
            </a:r>
            <a:r>
              <a:rPr lang="it-IT" sz="24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37473015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MUTISMO SELETTIVO</a:t>
            </a:r>
            <a:endParaRPr lang="it-IT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3200" b="1" dirty="0" smtClean="0"/>
              <a:t>Esordisce tra i 2-3 anni e mezzo.</a:t>
            </a:r>
          </a:p>
          <a:p>
            <a:pPr algn="just"/>
            <a:r>
              <a:rPr lang="it-IT" sz="3200" b="1" dirty="0" smtClean="0"/>
              <a:t>Frequenza tra 0,2-0,8%.</a:t>
            </a:r>
          </a:p>
          <a:p>
            <a:pPr algn="just"/>
            <a:r>
              <a:rPr lang="it-IT" sz="3200" b="1" dirty="0" smtClean="0"/>
              <a:t>Il bambino non parla, lo fa solo in famiglia e in genere con una sola persona.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MUTISMO SELETTIVO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b="1" dirty="0" smtClean="0"/>
              <a:t>Non ci sono cause organiche ma uno stato d’ansia sociale, è un bambino timido, inibito.</a:t>
            </a:r>
          </a:p>
          <a:p>
            <a:pPr algn="just"/>
            <a:r>
              <a:rPr lang="it-IT" sz="2400" b="1" dirty="0" smtClean="0"/>
              <a:t>Tra i possibili fattori che favoriscono il disturbo c’è quello temperamentale (bambino ipersensibile), ambientali (contesti particolarmente rigidi e giudicanti) e familiari (genitori </a:t>
            </a:r>
            <a:r>
              <a:rPr lang="it-IT" sz="2400" b="1" dirty="0" err="1" smtClean="0"/>
              <a:t>ipercontrollanti</a:t>
            </a:r>
            <a:r>
              <a:rPr lang="it-IT" sz="2400" b="1" dirty="0" smtClean="0"/>
              <a:t>, protettivi, a loro volta ansiosi).</a:t>
            </a:r>
          </a:p>
          <a:p>
            <a:pPr algn="just"/>
            <a:r>
              <a:rPr lang="it-IT" sz="2400" b="1" dirty="0" smtClean="0"/>
              <a:t>Il disturbo in genere tende a scomparire nel giovane adulto, talora però permane.</a:t>
            </a:r>
          </a:p>
          <a:p>
            <a:pPr algn="just"/>
            <a:r>
              <a:rPr lang="it-IT" sz="2400" b="1" dirty="0" smtClean="0"/>
              <a:t>Il trattamento è con la psicoterapia </a:t>
            </a:r>
            <a:r>
              <a:rPr lang="it-IT" sz="2400" b="1" dirty="0" err="1" smtClean="0"/>
              <a:t>cognitivo-comportamentale</a:t>
            </a:r>
            <a:endParaRPr lang="it-IT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NEUROPSICOLOGIA DEL LINGUAGGIO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3200" b="1" dirty="0"/>
              <a:t>Il meccanismo specchio è dunque fondamentale: si è visto che il neonato se la madre dice “A”  apre la bocca come per dire la stessa vocale: sono i </a:t>
            </a:r>
            <a:r>
              <a:rPr lang="it-IT" sz="3200" b="1" dirty="0">
                <a:solidFill>
                  <a:srgbClr val="FFFF00"/>
                </a:solidFill>
              </a:rPr>
              <a:t>neuroni specchio.</a:t>
            </a:r>
            <a:r>
              <a:rPr lang="it-IT" sz="3200" b="1" dirty="0"/>
              <a:t> Fino ai 7 anni il linguaggio è appreso con maggiore facilità, successivamente diventa più difficile, </a:t>
            </a:r>
            <a:r>
              <a:rPr lang="it-IT" sz="3200" b="1" dirty="0" err="1"/>
              <a:t>finchè</a:t>
            </a:r>
            <a:r>
              <a:rPr lang="it-IT" sz="3200" b="1" dirty="0"/>
              <a:t> dall’adolescenza in poi diventare un nativo linguistico è quasi impossibile.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NEUROPSICOLOGIA DEL LINGUAGGIO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3200" b="1" dirty="0"/>
              <a:t>E’ stato Noam Chomsky del MIT di Boston che ha evidenziato come i neonati hanno dei programmi strutturati nel cervello geneticamente determinati per poter apprendere la grammatica. Tuttavia questo programma mostra variazioni soggettive che spiega la maggiore o minore velocità di apprendimento.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NEUROPSICOLOGIA DEL LINGUAGGIO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3600" b="1" dirty="0"/>
              <a:t>Il linguaggio è regolato dall’Area sensoriale di </a:t>
            </a:r>
            <a:r>
              <a:rPr lang="it-IT" sz="3600" b="1" dirty="0" err="1"/>
              <a:t>Wernicke</a:t>
            </a:r>
            <a:r>
              <a:rPr lang="it-IT" sz="3600" b="1" dirty="0"/>
              <a:t> per la comprensione. E’ sita nel lobo temporale soprattutto a </a:t>
            </a:r>
            <a:r>
              <a:rPr lang="it-IT" sz="3600" b="1" dirty="0" err="1"/>
              <a:t>sx</a:t>
            </a:r>
            <a:r>
              <a:rPr lang="it-IT" sz="3600" b="1" dirty="0"/>
              <a:t>, per l’espressione motoria dall’Area di Broca nel lobo frontale soprattutto </a:t>
            </a:r>
            <a:r>
              <a:rPr lang="it-IT" sz="3600" b="1" dirty="0" err="1"/>
              <a:t>sx</a:t>
            </a:r>
            <a:r>
              <a:rPr lang="it-IT" sz="3600" b="1" dirty="0"/>
              <a:t>.</a:t>
            </a:r>
            <a:endParaRPr lang="it-IT" sz="3600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SVILUPPO DEL LINGUAGGIO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sz="2800" b="1" dirty="0"/>
              <a:t>Il linguaggio dipende dall’emisfero dominante</a:t>
            </a:r>
          </a:p>
          <a:p>
            <a:r>
              <a:rPr lang="it-IT" sz="2800" b="1" dirty="0"/>
              <a:t>2 mesi: primi vocalizzi</a:t>
            </a:r>
          </a:p>
          <a:p>
            <a:r>
              <a:rPr lang="it-IT" sz="2800" b="1" dirty="0"/>
              <a:t>5 mesi: inizio </a:t>
            </a:r>
            <a:r>
              <a:rPr lang="it-IT" sz="2800" b="1" dirty="0" smtClean="0"/>
              <a:t>lallazione</a:t>
            </a:r>
          </a:p>
          <a:p>
            <a:r>
              <a:rPr lang="it-IT" sz="2800" b="1" dirty="0" smtClean="0"/>
              <a:t>6-8 mesi: inizia a balbettare</a:t>
            </a:r>
          </a:p>
          <a:p>
            <a:r>
              <a:rPr lang="it-IT" sz="2800" b="1" dirty="0" smtClean="0"/>
              <a:t>8-10 mesi: pronuncia le parole “mamma” e “papà”</a:t>
            </a:r>
            <a:endParaRPr lang="it-IT" sz="2800" b="1" dirty="0"/>
          </a:p>
          <a:p>
            <a:r>
              <a:rPr lang="it-IT" sz="2800" b="1" dirty="0"/>
              <a:t>Entro 12 mesi: ripetizione di </a:t>
            </a:r>
            <a:r>
              <a:rPr lang="it-IT" sz="2800" b="1" dirty="0" smtClean="0"/>
              <a:t>parole</a:t>
            </a:r>
          </a:p>
          <a:p>
            <a:r>
              <a:rPr lang="it-IT" sz="2800" b="1" dirty="0" smtClean="0"/>
              <a:t>16-24 mesi: usa la parola “NO”.</a:t>
            </a:r>
            <a:endParaRPr lang="it-IT" sz="2800" b="1" dirty="0"/>
          </a:p>
          <a:p>
            <a:r>
              <a:rPr lang="it-IT" sz="2800" b="1" dirty="0"/>
              <a:t>Entro 18 mesi: apprendimento di un vocabolario (10-20 parole)</a:t>
            </a:r>
          </a:p>
          <a:p>
            <a:r>
              <a:rPr lang="it-IT" sz="2800" b="1" dirty="0"/>
              <a:t>A 2 anni: costruzione della frase (soggetto, verbo, oggetto).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</a:rPr>
              <a:t>DEFINIZIONE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3200" b="1" dirty="0"/>
              <a:t>Nei </a:t>
            </a:r>
            <a:r>
              <a:rPr lang="it-IT" sz="3200" b="1" u="sng" dirty="0"/>
              <a:t>Disturbi del Linguaggio</a:t>
            </a:r>
            <a:r>
              <a:rPr lang="it-IT" sz="3200" b="1" dirty="0"/>
              <a:t> si comprendono </a:t>
            </a:r>
            <a:r>
              <a:rPr lang="it-IT" sz="3200" b="1" dirty="0">
                <a:solidFill>
                  <a:srgbClr val="FFFF00"/>
                </a:solidFill>
              </a:rPr>
              <a:t>1)</a:t>
            </a:r>
            <a:r>
              <a:rPr lang="it-IT" sz="3200" b="1" dirty="0"/>
              <a:t> le </a:t>
            </a:r>
            <a:r>
              <a:rPr lang="it-IT" sz="3200" b="1" dirty="0">
                <a:solidFill>
                  <a:srgbClr val="FFFF00"/>
                </a:solidFill>
              </a:rPr>
              <a:t>Afasie Acquisite </a:t>
            </a:r>
            <a:r>
              <a:rPr lang="it-IT" sz="3200" b="1" dirty="0" smtClean="0"/>
              <a:t>che</a:t>
            </a:r>
            <a:r>
              <a:rPr lang="it-IT" sz="3200" b="1" dirty="0" smtClean="0">
                <a:solidFill>
                  <a:srgbClr val="FFFF00"/>
                </a:solidFill>
              </a:rPr>
              <a:t> </a:t>
            </a:r>
            <a:r>
              <a:rPr lang="it-IT" sz="3200" b="1" dirty="0" smtClean="0"/>
              <a:t>sono</a:t>
            </a:r>
            <a:r>
              <a:rPr lang="it-IT" sz="3200" b="1" dirty="0" smtClean="0">
                <a:solidFill>
                  <a:srgbClr val="FFFF00"/>
                </a:solidFill>
              </a:rPr>
              <a:t> </a:t>
            </a:r>
            <a:r>
              <a:rPr lang="it-IT" sz="3200" b="1" dirty="0" smtClean="0"/>
              <a:t>alterazioni </a:t>
            </a:r>
            <a:r>
              <a:rPr lang="it-IT" sz="3200" b="1" dirty="0"/>
              <a:t>secondarie all’autismo, al ritardo mentale, alla sordità, a lesioni cerebrali soprattutto le Paralisi Cerebrali Infantili e </a:t>
            </a:r>
            <a:r>
              <a:rPr lang="it-IT" sz="3200" b="1" dirty="0">
                <a:solidFill>
                  <a:srgbClr val="FFFF00"/>
                </a:solidFill>
              </a:rPr>
              <a:t>2) </a:t>
            </a:r>
            <a:r>
              <a:rPr lang="it-IT" sz="3200" b="1" dirty="0"/>
              <a:t>I</a:t>
            </a:r>
            <a:r>
              <a:rPr lang="it-IT" sz="3200" b="1" dirty="0">
                <a:solidFill>
                  <a:srgbClr val="FFFF00"/>
                </a:solidFill>
              </a:rPr>
              <a:t> Disturbi Specifici del Linguaggio (Disfasia Evolutiva) </a:t>
            </a:r>
            <a:r>
              <a:rPr lang="it-IT" sz="3200" b="1" dirty="0"/>
              <a:t>che riguardano bambini senza patologie cerebrali</a:t>
            </a:r>
          </a:p>
        </p:txBody>
      </p:sp>
    </p:spTree>
    <p:extLst>
      <p:ext uri="{BB962C8B-B14F-4D97-AF65-F5344CB8AC3E}">
        <p14:creationId xmlns:p14="http://schemas.microsoft.com/office/powerpoint/2010/main" xmlns="" val="2595387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2F6219F0-E640-4011-8ECA-6FFE6455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B8E54B95-5431-4B08-8481-47834E72A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b="1" dirty="0"/>
              <a:t>Già a 24 mesi è possibile rilevare un disturbo del linguaggio.</a:t>
            </a:r>
          </a:p>
          <a:p>
            <a:pPr marL="0" indent="0" algn="just">
              <a:buNone/>
            </a:pPr>
            <a:r>
              <a:rPr lang="it-IT" sz="2800" b="1" dirty="0"/>
              <a:t>Spesso non si è di fronte a una patologia ma a un «</a:t>
            </a:r>
            <a:r>
              <a:rPr lang="it-IT" sz="2800" b="1" dirty="0">
                <a:solidFill>
                  <a:srgbClr val="FFFF00"/>
                </a:solidFill>
              </a:rPr>
              <a:t>ritardo nel parlare</a:t>
            </a:r>
            <a:r>
              <a:rPr lang="it-IT" sz="2800" b="1" dirty="0"/>
              <a:t>», sono i cosiddetti «</a:t>
            </a:r>
            <a:r>
              <a:rPr lang="it-IT" sz="2800" b="1" dirty="0">
                <a:solidFill>
                  <a:srgbClr val="FFFF00"/>
                </a:solidFill>
              </a:rPr>
              <a:t>parlatori tardivi o late </a:t>
            </a:r>
            <a:r>
              <a:rPr lang="it-IT" sz="2800" b="1" dirty="0" err="1">
                <a:solidFill>
                  <a:srgbClr val="FFFF00"/>
                </a:solidFill>
              </a:rPr>
              <a:t>talkers</a:t>
            </a:r>
            <a:r>
              <a:rPr lang="it-IT" sz="2800" b="1" dirty="0"/>
              <a:t>»: sono bambini che presentano uno sviluppo lento soprattutto del linguaggio espressivo senza problemi di comprensione e in assenza di familiarità. In genere intorno ai 4 anni regolarizzano il linguaggio.</a:t>
            </a:r>
          </a:p>
        </p:txBody>
      </p:sp>
    </p:spTree>
    <p:extLst>
      <p:ext uri="{BB962C8B-B14F-4D97-AF65-F5344CB8AC3E}">
        <p14:creationId xmlns:p14="http://schemas.microsoft.com/office/powerpoint/2010/main" xmlns="" val="1066987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AFASIE ACQUISITE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3600" b="1" dirty="0"/>
              <a:t>Sono dovute a lesioni del cervello quali traumi cranici, tumori cerebrali, autismo e meno frequentemente encefaliti infettive</a:t>
            </a:r>
          </a:p>
          <a:p>
            <a:pPr algn="just"/>
            <a:r>
              <a:rPr lang="it-IT" sz="3600" b="1" dirty="0"/>
              <a:t>Il disturbo si determina dopo che il linguaggio è stato acquisito, in genere si manifesta dai 3-15 anni</a:t>
            </a:r>
          </a:p>
        </p:txBody>
      </p:sp>
    </p:spTree>
    <p:extLst>
      <p:ext uri="{BB962C8B-B14F-4D97-AF65-F5344CB8AC3E}">
        <p14:creationId xmlns:p14="http://schemas.microsoft.com/office/powerpoint/2010/main" xmlns="" val="27764670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e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217</TotalTime>
  <Words>1363</Words>
  <Application>Microsoft Office PowerPoint</Application>
  <PresentationFormat>Personalizzato</PresentationFormat>
  <Paragraphs>98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28" baseType="lpstr">
      <vt:lpstr>Ione</vt:lpstr>
      <vt:lpstr>DISTURBI DELLA COMUNICAZIONE: DEL LINGUAGGIO</vt:lpstr>
      <vt:lpstr>NEUROPSICOLOGIA DEL LINGUAGGIO</vt:lpstr>
      <vt:lpstr>NEUROPSICOLOGIA DEL LINGUAGGIO</vt:lpstr>
      <vt:lpstr>NEUROPSICOLOGIA DEL LINGUAGGIO</vt:lpstr>
      <vt:lpstr>NEUROPSICOLOGIA DEL LINGUAGGIO</vt:lpstr>
      <vt:lpstr>SVILUPPO DEL LINGUAGGIO</vt:lpstr>
      <vt:lpstr>DEFINIZIONE</vt:lpstr>
      <vt:lpstr>DEFINIZIONE</vt:lpstr>
      <vt:lpstr>AFASIE ACQUISITE</vt:lpstr>
      <vt:lpstr>AFASIE ACQUISITE</vt:lpstr>
      <vt:lpstr>AFASIE ACQUISITE</vt:lpstr>
      <vt:lpstr>AFASIE ACQUISITE</vt:lpstr>
      <vt:lpstr>DISFASIA EVOLUTIVA</vt:lpstr>
      <vt:lpstr>DISFASIA EVOLUTIVA</vt:lpstr>
      <vt:lpstr>DISFASIE EVOLUTIVE: CAUSE</vt:lpstr>
      <vt:lpstr>DISFASIA EVOLUTIVA</vt:lpstr>
      <vt:lpstr>DISFASIA EVOLUTIVA</vt:lpstr>
      <vt:lpstr>Disfasia Evolutiva: Disturbo specifico della comprensione</vt:lpstr>
      <vt:lpstr>Disfasie Evolutive: Disturbo specifico dell’espressione</vt:lpstr>
      <vt:lpstr>Disfasie Evolutive: Disturbo Specifico dell’articolazione</vt:lpstr>
      <vt:lpstr>BALBUZIE</vt:lpstr>
      <vt:lpstr>BALBUZIE</vt:lpstr>
      <vt:lpstr>BALBUZIE</vt:lpstr>
      <vt:lpstr>BALBUZIE</vt:lpstr>
      <vt:lpstr>LA TERAPIA DEL LINGUAGGIO (LOGOPEDIA)</vt:lpstr>
      <vt:lpstr>MUTISMO SELETTIVO</vt:lpstr>
      <vt:lpstr>MUTISMO SELETTIVO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DISTURBI DELLA COMUNICAZIONE-LINGUAGGIO</dc:title>
  <dc:creator>mario de rosa</dc:creator>
  <cp:lastModifiedBy>mario.derosa</cp:lastModifiedBy>
  <cp:revision>60</cp:revision>
  <dcterms:created xsi:type="dcterms:W3CDTF">2017-10-13T20:05:56Z</dcterms:created>
  <dcterms:modified xsi:type="dcterms:W3CDTF">2022-10-12T06:24:48Z</dcterms:modified>
</cp:coreProperties>
</file>