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58" r:id="rId8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50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olo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16" name="Segnaposto data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9263B-2E64-4343-8EED-F5934EB509E3}" type="datetimeFigureOut">
              <a:rPr lang="it-IT" smtClean="0"/>
              <a:pPr/>
              <a:t>04/10/2022</a:t>
            </a:fld>
            <a:endParaRPr lang="it-IT"/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5" name="Segnaposto numero diapositiva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C64D9E3-C848-445B-91CC-F89240E1970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9263B-2E64-4343-8EED-F5934EB509E3}" type="datetimeFigureOut">
              <a:rPr lang="it-IT" smtClean="0"/>
              <a:pPr/>
              <a:t>04/10/2022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4D9E3-C848-445B-91CC-F89240E1970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9263B-2E64-4343-8EED-F5934EB509E3}" type="datetimeFigureOut">
              <a:rPr lang="it-IT" smtClean="0"/>
              <a:pPr/>
              <a:t>04/10/2022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4D9E3-C848-445B-91CC-F89240E1970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olo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27" name="Segnaposto contenuto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5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9263B-2E64-4343-8EED-F5934EB509E3}" type="datetimeFigureOut">
              <a:rPr lang="it-IT" smtClean="0"/>
              <a:pPr/>
              <a:t>04/10/2022</a:t>
            </a:fld>
            <a:endParaRPr lang="it-IT"/>
          </a:p>
        </p:txBody>
      </p:sp>
      <p:sp>
        <p:nvSpPr>
          <p:cNvPr id="19" name="Segnaposto piè di pagina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it-IT"/>
          </a:p>
        </p:txBody>
      </p:sp>
      <p:sp>
        <p:nvSpPr>
          <p:cNvPr id="16" name="Segnaposto numero diapositiva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C64D9E3-C848-445B-91CC-F89240E1970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egnaposto testo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9" name="Segnaposto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9263B-2E64-4343-8EED-F5934EB509E3}" type="datetimeFigureOut">
              <a:rPr lang="it-IT" smtClean="0"/>
              <a:pPr/>
              <a:t>04/10/2022</a:t>
            </a:fld>
            <a:endParaRPr lang="it-IT"/>
          </a:p>
        </p:txBody>
      </p:sp>
      <p:sp>
        <p:nvSpPr>
          <p:cNvPr id="11" name="Segnaposto piè di pagina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6" name="Segnaposto numero diapositiva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4D9E3-C848-445B-91CC-F89240E19706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Titolo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olo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4" name="Segnaposto contenuto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1" name="Segnaposto data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9263B-2E64-4343-8EED-F5934EB509E3}" type="datetimeFigureOut">
              <a:rPr lang="it-IT" smtClean="0"/>
              <a:pPr/>
              <a:t>04/10/2022</a:t>
            </a:fld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1" name="Segnaposto numero diapositiva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4D9E3-C848-445B-91CC-F89240E1970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olo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25" name="Segnaposto testo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8" name="Segnaposto contenuto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9263B-2E64-4343-8EED-F5934EB509E3}" type="datetimeFigureOut">
              <a:rPr lang="it-IT" smtClean="0"/>
              <a:pPr/>
              <a:t>04/10/2022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4C64D9E3-C848-445B-91CC-F89240E19706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olo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2" name="Segnaposto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9263B-2E64-4343-8EED-F5934EB509E3}" type="datetimeFigureOut">
              <a:rPr lang="it-IT" smtClean="0"/>
              <a:pPr/>
              <a:t>04/10/2022</a:t>
            </a:fld>
            <a:endParaRPr lang="it-IT"/>
          </a:p>
        </p:txBody>
      </p:sp>
      <p:sp>
        <p:nvSpPr>
          <p:cNvPr id="21" name="Segnaposto piè di pagina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4D9E3-C848-445B-91CC-F89240E1970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9263B-2E64-4343-8EED-F5934EB509E3}" type="datetimeFigureOut">
              <a:rPr lang="it-IT" smtClean="0"/>
              <a:pPr/>
              <a:t>04/10/2022</a:t>
            </a:fld>
            <a:endParaRPr lang="it-IT"/>
          </a:p>
        </p:txBody>
      </p:sp>
      <p:sp>
        <p:nvSpPr>
          <p:cNvPr id="24" name="Segnaposto piè di pagina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4D9E3-C848-445B-91CC-F89240E1970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olo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26" name="Segnaposto testo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4" name="Segnaposto contenuto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5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9263B-2E64-4343-8EED-F5934EB509E3}" type="datetimeFigureOut">
              <a:rPr lang="it-IT" smtClean="0"/>
              <a:pPr/>
              <a:t>04/10/2022</a:t>
            </a:fld>
            <a:endParaRPr lang="it-IT"/>
          </a:p>
        </p:txBody>
      </p:sp>
      <p:sp>
        <p:nvSpPr>
          <p:cNvPr id="29" name="Segnaposto piè di pagina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4D9E3-C848-445B-91CC-F89240E1970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egnaposto immagine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9263B-2E64-4343-8EED-F5934EB509E3}" type="datetimeFigureOut">
              <a:rPr lang="it-IT" smtClean="0"/>
              <a:pPr/>
              <a:t>04/10/2022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1" name="Segnaposto numero diapositiva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4D9E3-C848-445B-91CC-F89240E19706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7" name="Titolo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26" name="Segnaposto testo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Segnaposto testo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1" name="Segnaposto data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279263B-2E64-4343-8EED-F5934EB509E3}" type="datetimeFigureOut">
              <a:rPr lang="it-IT" smtClean="0"/>
              <a:pPr/>
              <a:t>04/10/2022</a:t>
            </a:fld>
            <a:endParaRPr lang="it-IT"/>
          </a:p>
        </p:txBody>
      </p:sp>
      <p:sp>
        <p:nvSpPr>
          <p:cNvPr id="28" name="Segnaposto piè di pagina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C64D9E3-C848-445B-91CC-F89240E19706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0" name="Segnaposto titolo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Connettore 1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it-IT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LA DIPENDENZA</a:t>
            </a:r>
            <a:endParaRPr lang="it-IT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PROF. MARIO G.L. DE ROSA</a:t>
            </a:r>
            <a:endParaRPr lang="it-IT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800" dirty="0" smtClean="0">
                <a:solidFill>
                  <a:srgbClr val="002060"/>
                </a:solidFill>
              </a:rPr>
              <a:t>DEFINIZIONE</a:t>
            </a:r>
            <a:endParaRPr lang="it-IT" sz="4800" dirty="0">
              <a:solidFill>
                <a:srgbClr val="00206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PRECLUSIVITA’ </a:t>
            </a:r>
            <a:r>
              <a:rPr lang="it-IT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it-IT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RELAZIONE CON UN “OGGETTO” PER SODDISFARE I BISOGNI PERSONALI: SOSTENTAMENTO, PROTEZIONE, AMORE, ACCUDIMENTO</a:t>
            </a:r>
          </a:p>
          <a:p>
            <a:r>
              <a:rPr lang="it-IT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L’OBIETTIVO E’ IL PIACERE, L’EVITAMENTO DELLA FRUSTRAZIONE E DEL THAUMA</a:t>
            </a:r>
            <a:endParaRPr lang="it-IT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800" dirty="0" smtClean="0">
                <a:solidFill>
                  <a:srgbClr val="002060"/>
                </a:solidFill>
              </a:rPr>
              <a:t>DEFINIZIONE</a:t>
            </a:r>
            <a:endParaRPr lang="it-IT" sz="4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002060"/>
                </a:solidFill>
              </a:rPr>
              <a:t>Margaret Mahler</a:t>
            </a:r>
          </a:p>
          <a:p>
            <a:pPr marL="514350" indent="-514350">
              <a:buAutoNum type="arabicParenR"/>
            </a:pPr>
            <a:r>
              <a:rPr lang="it-IT" b="1" dirty="0" smtClean="0">
                <a:solidFill>
                  <a:srgbClr val="0070C0"/>
                </a:solidFill>
              </a:rPr>
              <a:t>Fase Simbiotica</a:t>
            </a:r>
            <a:r>
              <a:rPr lang="it-IT" dirty="0" smtClean="0"/>
              <a:t>: </a:t>
            </a:r>
            <a:r>
              <a:rPr lang="it-IT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fino al 4° mese: unità onnipotente con la madre</a:t>
            </a:r>
          </a:p>
          <a:p>
            <a:pPr marL="514350" indent="-514350">
              <a:buAutoNum type="arabicParenR"/>
            </a:pPr>
            <a:r>
              <a:rPr lang="it-IT" b="1" dirty="0" smtClean="0">
                <a:solidFill>
                  <a:srgbClr val="0070C0"/>
                </a:solidFill>
              </a:rPr>
              <a:t>Fase Individuazione/Separazione</a:t>
            </a:r>
            <a:r>
              <a:rPr lang="it-IT" dirty="0" smtClean="0"/>
              <a:t>: </a:t>
            </a:r>
            <a:r>
              <a:rPr lang="it-IT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dal </a:t>
            </a:r>
            <a:r>
              <a:rPr lang="it-IT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5°mese al </a:t>
            </a:r>
            <a:r>
              <a:rPr lang="it-IT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3° anno</a:t>
            </a:r>
          </a:p>
          <a:p>
            <a:pPr marL="514350" indent="-514350">
              <a:buAutoNum type="arabicParenR"/>
            </a:pPr>
            <a:r>
              <a:rPr lang="it-IT" b="1" dirty="0" smtClean="0">
                <a:solidFill>
                  <a:srgbClr val="0070C0"/>
                </a:solidFill>
              </a:rPr>
              <a:t>Sperimentazione di sé</a:t>
            </a:r>
            <a:r>
              <a:rPr lang="it-IT" dirty="0" smtClean="0"/>
              <a:t> </a:t>
            </a:r>
            <a:r>
              <a:rPr lang="it-IT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nella realtà esterna: tra i 4-12 mesi</a:t>
            </a:r>
            <a:endParaRPr lang="it-IT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800" dirty="0" smtClean="0">
                <a:solidFill>
                  <a:srgbClr val="002060"/>
                </a:solidFill>
              </a:rPr>
              <a:t>DEFINIZIONE</a:t>
            </a:r>
            <a:endParaRPr lang="it-IT" sz="4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4000" b="1" dirty="0" smtClean="0">
                <a:solidFill>
                  <a:srgbClr val="002060"/>
                </a:solidFill>
              </a:rPr>
              <a:t>Sigmund Freud</a:t>
            </a:r>
          </a:p>
          <a:p>
            <a:pPr>
              <a:buNone/>
            </a:pPr>
            <a:endParaRPr lang="it-IT" sz="4000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it-IT" sz="4000" b="1" dirty="0" smtClean="0">
                <a:solidFill>
                  <a:srgbClr val="0070C0"/>
                </a:solidFill>
              </a:rPr>
              <a:t>La Fase orale del primo anno: fissazione</a:t>
            </a:r>
            <a:endParaRPr lang="it-IT" sz="40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800" dirty="0" smtClean="0">
                <a:solidFill>
                  <a:srgbClr val="002060"/>
                </a:solidFill>
              </a:rPr>
              <a:t>DEFINIZIONE</a:t>
            </a:r>
            <a:endParaRPr lang="it-IT" sz="4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4000" b="1" dirty="0" smtClean="0">
                <a:solidFill>
                  <a:srgbClr val="002060"/>
                </a:solidFill>
              </a:rPr>
              <a:t>Donald </a:t>
            </a:r>
            <a:r>
              <a:rPr lang="it-IT" sz="4000" b="1" dirty="0" err="1" smtClean="0">
                <a:solidFill>
                  <a:srgbClr val="002060"/>
                </a:solidFill>
              </a:rPr>
              <a:t>Winnicott</a:t>
            </a:r>
            <a:endParaRPr lang="it-IT" sz="4000" b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it-IT" sz="4000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it-IT" sz="4000" b="1" dirty="0" smtClean="0">
                <a:solidFill>
                  <a:srgbClr val="0070C0"/>
                </a:solidFill>
              </a:rPr>
              <a:t>L’oggetto </a:t>
            </a:r>
            <a:r>
              <a:rPr lang="it-IT" sz="4000" b="1" dirty="0" err="1" smtClean="0">
                <a:solidFill>
                  <a:srgbClr val="0070C0"/>
                </a:solidFill>
              </a:rPr>
              <a:t>transizionale</a:t>
            </a:r>
            <a:r>
              <a:rPr lang="it-IT" sz="4000" dirty="0" smtClean="0"/>
              <a:t>: </a:t>
            </a:r>
            <a:r>
              <a:rPr lang="it-IT" sz="4000" b="1" dirty="0" smtClean="0">
                <a:solidFill>
                  <a:srgbClr val="0070C0"/>
                </a:solidFill>
              </a:rPr>
              <a:t>fissazione se non c’è una madre “sufficientemente buona”</a:t>
            </a:r>
            <a:endParaRPr lang="it-IT" sz="40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800" dirty="0" smtClean="0">
                <a:solidFill>
                  <a:srgbClr val="002060"/>
                </a:solidFill>
              </a:rPr>
              <a:t>DEFINIZIONE</a:t>
            </a:r>
            <a:endParaRPr lang="it-IT" sz="4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it-IT" sz="4000" b="1" dirty="0" smtClean="0">
                <a:solidFill>
                  <a:srgbClr val="002060"/>
                </a:solidFill>
              </a:rPr>
              <a:t>Jacques </a:t>
            </a:r>
            <a:r>
              <a:rPr lang="it-IT" sz="4000" b="1" dirty="0" err="1" smtClean="0">
                <a:solidFill>
                  <a:srgbClr val="002060"/>
                </a:solidFill>
              </a:rPr>
              <a:t>Lacan</a:t>
            </a:r>
            <a:r>
              <a:rPr lang="it-IT" sz="4000" dirty="0" smtClean="0"/>
              <a:t>: </a:t>
            </a:r>
            <a:r>
              <a:rPr lang="it-IT" sz="4000" b="1" dirty="0" smtClean="0">
                <a:solidFill>
                  <a:srgbClr val="0070C0"/>
                </a:solidFill>
              </a:rPr>
              <a:t>lo stadio dello specchio: 6-18 mesi</a:t>
            </a:r>
          </a:p>
          <a:p>
            <a:pPr>
              <a:buNone/>
            </a:pPr>
            <a:endParaRPr lang="it-IT" sz="4000" dirty="0" smtClean="0"/>
          </a:p>
          <a:p>
            <a:pPr>
              <a:buNone/>
            </a:pPr>
            <a:r>
              <a:rPr lang="it-IT" sz="4000" b="1" dirty="0" smtClean="0">
                <a:solidFill>
                  <a:srgbClr val="002060"/>
                </a:solidFill>
              </a:rPr>
              <a:t>Claude </a:t>
            </a:r>
            <a:r>
              <a:rPr lang="it-IT" sz="4000" b="1" dirty="0" err="1" smtClean="0">
                <a:solidFill>
                  <a:srgbClr val="002060"/>
                </a:solidFill>
              </a:rPr>
              <a:t>Olivenstein</a:t>
            </a:r>
            <a:r>
              <a:rPr lang="it-IT" sz="4000" dirty="0" smtClean="0"/>
              <a:t>: </a:t>
            </a:r>
            <a:r>
              <a:rPr lang="it-IT" sz="4000" b="1" dirty="0" smtClean="0">
                <a:solidFill>
                  <a:srgbClr val="0070C0"/>
                </a:solidFill>
              </a:rPr>
              <a:t>Lo specchio infranto </a:t>
            </a:r>
            <a:r>
              <a:rPr lang="it-IT" sz="4000" b="1" dirty="0" smtClean="0">
                <a:solidFill>
                  <a:srgbClr val="0070C0"/>
                </a:solidFill>
              </a:rPr>
              <a:t>per </a:t>
            </a:r>
            <a:r>
              <a:rPr lang="it-IT" sz="4000" b="1" dirty="0" smtClean="0">
                <a:solidFill>
                  <a:srgbClr val="0070C0"/>
                </a:solidFill>
              </a:rPr>
              <a:t>un mancato rispecchiamento con la madre, nostalgia del paradiso perduto di fusione con la madre</a:t>
            </a:r>
            <a:endParaRPr lang="it-IT" sz="40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solidFill>
                  <a:srgbClr val="002060"/>
                </a:solidFill>
              </a:rPr>
              <a:t>DEFINIZIONE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7030A0"/>
                </a:solidFill>
              </a:rPr>
              <a:t>DIPENDENZA FISIOLOGICA</a:t>
            </a:r>
          </a:p>
          <a:p>
            <a:pPr>
              <a:buNone/>
            </a:pPr>
            <a:endParaRPr lang="it-IT" b="1" dirty="0" smtClean="0">
              <a:solidFill>
                <a:srgbClr val="7030A0"/>
              </a:solidFill>
            </a:endParaRPr>
          </a:p>
          <a:p>
            <a:r>
              <a:rPr lang="it-IT" b="1" dirty="0" smtClean="0">
                <a:solidFill>
                  <a:srgbClr val="7030A0"/>
                </a:solidFill>
              </a:rPr>
              <a:t>DIPENDENZA PATOLOGICA: CRITERI DEL DSM 5</a:t>
            </a:r>
            <a:endParaRPr lang="it-IT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rra">
  <a:themeElements>
    <a:clrScheme name="Vertic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Terr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err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35</TotalTime>
  <Words>152</Words>
  <Application>Microsoft Office PowerPoint</Application>
  <PresentationFormat>Presentazione su schermo (4:3)</PresentationFormat>
  <Paragraphs>26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8" baseType="lpstr">
      <vt:lpstr>Terra</vt:lpstr>
      <vt:lpstr>LA DIPENDENZA</vt:lpstr>
      <vt:lpstr>DEFINIZIONE</vt:lpstr>
      <vt:lpstr>DEFINIZIONE</vt:lpstr>
      <vt:lpstr>DEFINIZIONE</vt:lpstr>
      <vt:lpstr>DEFINIZIONE</vt:lpstr>
      <vt:lpstr>DEFINIZIONE</vt:lpstr>
      <vt:lpstr>DEFINIZIONE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DIPENDENZA</dc:title>
  <dc:creator>mario.derosa</dc:creator>
  <cp:lastModifiedBy>mario.derosa</cp:lastModifiedBy>
  <cp:revision>10</cp:revision>
  <dcterms:created xsi:type="dcterms:W3CDTF">2020-07-03T06:23:15Z</dcterms:created>
  <dcterms:modified xsi:type="dcterms:W3CDTF">2022-10-04T07:39:16Z</dcterms:modified>
</cp:coreProperties>
</file>