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74" r:id="rId5"/>
    <p:sldId id="275" r:id="rId6"/>
    <p:sldId id="257" r:id="rId7"/>
    <p:sldId id="272" r:id="rId8"/>
    <p:sldId id="258" r:id="rId9"/>
    <p:sldId id="267" r:id="rId10"/>
    <p:sldId id="268" r:id="rId11"/>
    <p:sldId id="270" r:id="rId12"/>
    <p:sldId id="271" r:id="rId13"/>
    <p:sldId id="269" r:id="rId14"/>
    <p:sldId id="260" r:id="rId15"/>
    <p:sldId id="273" r:id="rId16"/>
    <p:sldId id="261" r:id="rId17"/>
    <p:sldId id="262" r:id="rId18"/>
    <p:sldId id="263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6" autoAdjust="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6780-B433-46E2-9147-F8DB32E16E79}" type="datetimeFigureOut">
              <a:rPr lang="it-IT" smtClean="0"/>
              <a:pPr/>
              <a:t>04/10/2022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49D4D-A454-4538-84A1-B98917EC257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MARIO G.L. DE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DIPENDENZA DA INTERNET: COMPLICANZE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STATI DISSOCIATIVI (TRANCE DISSOCIATIVA)</a:t>
            </a:r>
          </a:p>
          <a:p>
            <a:pPr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PSICOPATOLOGIE</a:t>
            </a:r>
          </a:p>
          <a:p>
            <a:pPr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CYBERBULLISMO</a:t>
            </a:r>
          </a:p>
          <a:p>
            <a:pPr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ADESCAMENTI PERICOLOSI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COMPLICANZE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ANALFABETISMO FUNZIONALE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: NON CAPISCE LE COSE SEMPLICI PER CUI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RISPONDE 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E PARLA IN MANIERA INCONGRUA. NON CAPISCE I FATTI DELLA REALTA’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…PREDA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FAKE NEWS.</a:t>
            </a:r>
          </a:p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FUNZIONAMENTO S-R</a:t>
            </a:r>
          </a:p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COMPLICANZE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ALTERAZIONE DEL DECISION MAKING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RIDUZIONE DELLE FUNZIONI COGNITIVE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RETOMANE OVERT (ECCITATO)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RETOMANE COVERT (RITIRATO-DI FUGA)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LE “VENTI STRATEGIE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DISINTOSSICAZIONE”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KIMBERLY YOUNG (1999).</a:t>
            </a:r>
          </a:p>
          <a:p>
            <a:pPr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TECNICA DEI 12 PASSI</a:t>
            </a:r>
          </a:p>
          <a:p>
            <a:pPr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MULTI FAMILY GROUP THERAPY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LIU (2015)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44B028A-2599-4BA5-8D49-7CA29EDDF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916C146-F6BE-4A25-9D0A-76FFA6206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Aft>
                <a:spcPts val="680"/>
              </a:spcAft>
            </a:pPr>
            <a:r>
              <a:rPr lang="it-IT" sz="112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1) Aiutare a gestire il tempo libero dei giovani e bambini in maniera equilibrata stabilendo e facendo rispettare gli orari di utilizzo delle tecnologie, alternandone l’uso con le amicizie “reali” e garantendo un numero sufficiente di ore di sonno. </a:t>
            </a:r>
          </a:p>
          <a:p>
            <a:pPr algn="just">
              <a:lnSpc>
                <a:spcPct val="150000"/>
              </a:lnSpc>
              <a:spcAft>
                <a:spcPts val="680"/>
              </a:spcAft>
            </a:pPr>
            <a:r>
              <a:rPr lang="it-IT" sz="112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2) Cercare di far uscire dalle camere dei figli le tecnologie (cellulari, videogame, </a:t>
            </a:r>
            <a:r>
              <a:rPr lang="it-IT" sz="112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computer) </a:t>
            </a:r>
            <a:r>
              <a:rPr lang="it-IT" sz="112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fonte di un uso eccessivo e senza controllo.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28065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PREVENZIONE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it-IT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40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Essere chiari e determinati su quali siti si possono visitare o comunque monitorare il loro utilizzo di internet. E’ alta, la possibilità di imbattersi in siti con contenuti non adatti ai minori e in persone che tentino l'adescamento online.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3D5F111-17DE-4F37-8A85-E9EE9145F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D5F9E2BC-C90C-4A9C-B869-575C269B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  <a:spcAft>
                <a:spcPts val="680"/>
              </a:spcAft>
            </a:pPr>
            <a:r>
              <a:rPr lang="it-IT" sz="51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E’ opportuno </a:t>
            </a:r>
            <a:r>
              <a:rPr lang="it-IT" sz="51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adottare </a:t>
            </a:r>
            <a:r>
              <a:rPr lang="it-IT" sz="5100" b="1" dirty="0">
                <a:solidFill>
                  <a:srgbClr val="FFFF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soluzioni di protezione </a:t>
            </a:r>
            <a:r>
              <a:rPr lang="it-IT" sz="51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che consentano di predefinire i percorsi di navigazione e di bloccare l’accesso a pagine web con contenuti e immagini inappropriate alla visione dei minori.</a:t>
            </a:r>
          </a:p>
          <a:p>
            <a:pPr algn="just">
              <a:lnSpc>
                <a:spcPct val="150000"/>
              </a:lnSpc>
              <a:spcAft>
                <a:spcPts val="680"/>
              </a:spcAft>
            </a:pPr>
            <a:r>
              <a:rPr lang="it-IT" sz="5100" b="1" dirty="0">
                <a:solidFill>
                  <a:srgbClr val="FFFF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Osservare </a:t>
            </a:r>
            <a:r>
              <a:rPr lang="it-IT" sz="5100" b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 comportamenti e soprattutto i cambiamenti di umore, l’insonnia, se è presente un peggioramento delle prestazioni scolastiche e sportive, etc. che possono essere correlate ad un rischio di dipendenza.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069197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AD4B6EC-6EEA-4245-8115-90F658B8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26FC8FB-7D59-4D82-BB7F-2D4793F1E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R="274320" lvl="0" algn="just" fontAlgn="base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it-IT" sz="9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regolamentare</a:t>
            </a:r>
            <a:r>
              <a:rPr lang="it-IT" sz="9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8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cioè regole chiare e precise, con relative conseguenze di eventuali violazioni (ad esempio niente smartphone personali né profilo social prima dei 13 anni, niente videogiochi né contenuti inadatti alla loro età, niente dispositivi digitali a tavola, a letto, prima di dormire o in situazioni in cui la loro attenzione è richiesta altrove);</a:t>
            </a:r>
            <a:endParaRPr lang="it-IT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74320" lvl="0" algn="just" fontAlgn="base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it-IT" sz="8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vigilare</a:t>
            </a:r>
            <a:r>
              <a:rPr lang="it-IT" sz="8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cioè prestare attenzione a qualsiasi indizio sospetto e tenere d’occhio i comportamenti dei figli, senza mai delegare il compito a terzi (ad esempio affidandosi ai fallaci sistemi di controllo parentale), magari usando l’affiancamento (vedi “partecipare”).</a:t>
            </a:r>
            <a:endParaRPr lang="it-IT" sz="8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907076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C363C739-2883-4049-841B-B2ABB477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PREVENZIONE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5920819-6C36-4F93-9ECC-2A4E07F2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R="274320" lvl="0" algn="just" fontAlgn="base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it-IT" sz="3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partecipare</a:t>
            </a:r>
            <a:r>
              <a:rPr lang="it-IT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cioè informarsi, interessarsi, condividere, discutere, affiancarsi e confrontarsi;</a:t>
            </a:r>
            <a:endParaRPr lang="it-IT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74320" lvl="0" algn="just" fontAlgn="base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it-IT" sz="3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comunicare</a:t>
            </a:r>
            <a:r>
              <a:rPr lang="it-IT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ovvero dialogare, ridurre il divario genitore-figlio, educare attraverso l’esempio, condividere e trasmettere i propri sani principi;</a:t>
            </a:r>
            <a:endParaRPr lang="it-IT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74320" lvl="0" algn="just" fontAlgn="base">
              <a:lnSpc>
                <a:spcPct val="150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it-IT" sz="3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ascoltare</a:t>
            </a:r>
            <a:r>
              <a:rPr lang="it-IT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ogni situazione, perché qualsiasi momento può essere decisivo, focalizzare l’attenzione su sentimenti, pensieri, interessi e preoccupazioni del figlio, mantenendo sempre aperto il canale d’ascolto;</a:t>
            </a:r>
            <a:endParaRPr lang="it-IT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32330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DIPENDENZE COMPORTAMENTALI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GAP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DIPENDENZA DA INTERNET (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I.A.D.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SHOPPING COMPULSIVO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SEX ADDICTION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JOB ADDICTION</a:t>
            </a:r>
          </a:p>
          <a:p>
            <a:r>
              <a:rPr lang="it-IT" b="1" dirty="0">
                <a:latin typeface="Times New Roman" pitchFamily="18" charset="0"/>
                <a:cs typeface="Times New Roman" pitchFamily="18" charset="0"/>
              </a:rPr>
              <a:t>FITNESS ADDICTION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0356EF5-B5E3-4209-BBE5-E1ABBC97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1CB753D-E69F-4C93-A05C-2031755A1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1500"/>
              </a:spcAft>
              <a:buNone/>
            </a:pP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L'American Academy of </a:t>
            </a:r>
            <a:r>
              <a:rPr lang="it-IT" sz="11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Pediatrics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la Canadian Society of </a:t>
            </a:r>
            <a:r>
              <a:rPr lang="it-IT" sz="11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Pediatrics</a:t>
            </a:r>
            <a:r>
              <a:rPr lang="it-IT" sz="1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affermano: </a:t>
            </a:r>
          </a:p>
          <a:p>
            <a:pPr marL="0" indent="0" algn="just">
              <a:lnSpc>
                <a:spcPct val="150000"/>
              </a:lnSpc>
              <a:spcAft>
                <a:spcPts val="1500"/>
              </a:spcAft>
              <a:buNone/>
            </a:pPr>
            <a:r>
              <a:rPr lang="it-IT" sz="9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it-IT" sz="9600" b="1" i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bambini da 0 a 2 anni non dovrebbero essere esposti a tempi prolungati rispetto alla tecnologia, dai 3 ai 5 anni l'esposizione dovrebbe essere di un'ora al giorno, mentre dai 6 ai 18 non più di due ore al giorno. I bambini e i giovani fanno uso della tecnologia 4-5 volte in più dell'ammontare di ore raccomandato, con conseguenze serie e spesso pericolose per la propria crescita</a:t>
            </a:r>
            <a:r>
              <a:rPr lang="it-IT" sz="9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it-IT" sz="9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Kaisee</a:t>
            </a:r>
            <a:r>
              <a:rPr lang="it-IT" sz="9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Foundation 2010, Active </a:t>
            </a:r>
            <a:r>
              <a:rPr lang="it-IT" sz="9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Healthy</a:t>
            </a:r>
            <a:r>
              <a:rPr lang="it-IT" sz="9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Kids Canada 2012).</a:t>
            </a:r>
            <a:endParaRPr lang="it-IT" sz="9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80017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Siamo condizionati solo a una conoscenza binaria: </a:t>
            </a:r>
            <a:r>
              <a:rPr lang="it-IT" b="1" dirty="0" err="1" smtClean="0">
                <a:latin typeface="Times New Roman" pitchFamily="18" charset="0"/>
                <a:cs typeface="Times New Roman" pitchFamily="18" charset="0"/>
              </a:rPr>
              <a:t>si-no……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che caratterizza un </a:t>
            </a:r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Pensiero Convergente (digitale):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un pensiero che ti obbliga a pensare solo dentro una tesi impostata e predefinita, mentre il </a:t>
            </a:r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Pensiero Divergente (analogico)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è quello per cui si può rispondere e trovare una soluzione anche al di fuori di quanto prestabilito.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Di fatto,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l’impostazione tecnica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obbliga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a rispondere solo entro certi schemi che sono quelli binari, conformandosi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un copione stabilito. 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programma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il modo con cui dobbiamo pensare! Così anche gli esami di valutazione sono con domande a risposta binaria e tante altre cose, anche i test massmediali, i sondaggi! Oggi l’apparato vuole che l’uomo sia condizionato a un comportamento tecnico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perciò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lo condiziona e lo programma: è l’uomo gregge di Nietzsche che poi cerca un capo 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mandria o il topolino di </a:t>
            </a:r>
            <a:r>
              <a:rPr lang="it-IT" sz="4100" b="1" dirty="0" err="1" smtClean="0">
                <a:latin typeface="Times New Roman" pitchFamily="18" charset="0"/>
                <a:cs typeface="Times New Roman" pitchFamily="18" charset="0"/>
              </a:rPr>
              <a:t>Skinner</a:t>
            </a:r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it-IT" sz="4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4100" b="1" dirty="0" smtClean="0">
                <a:latin typeface="Times New Roman" pitchFamily="18" charset="0"/>
                <a:cs typeface="Times New Roman" pitchFamily="18" charset="0"/>
              </a:rPr>
              <a:t>La storia dell’uomo invece è andata avanti con il Pensiero Divergente!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C9350BA-7018-4732-AC5C-2EE04FF9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0D2ED00-7171-492F-B9C0-602A40AC0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it-IT" sz="6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6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9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it-IT" sz="9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Bisogno di trascorrere un tempo sempre maggiore in rete per ottenere soddisfazione;</a:t>
            </a:r>
            <a:br>
              <a:rPr lang="it-IT" sz="1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6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it-IT" sz="1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marcata riduzione di interesse per altre attività che non siano Internet;</a:t>
            </a:r>
            <a:br>
              <a:rPr lang="it-IT" sz="16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16000" dirty="0"/>
          </a:p>
        </p:txBody>
      </p:sp>
    </p:spTree>
    <p:extLst>
      <p:ext uri="{BB962C8B-B14F-4D97-AF65-F5344CB8AC3E}">
        <p14:creationId xmlns="" xmlns:p14="http://schemas.microsoft.com/office/powerpoint/2010/main" val="218648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it-IT" b="1" dirty="0" smtClean="0">
                <a:solidFill>
                  <a:srgbClr val="FFFF00"/>
                </a:solidFill>
                <a:latin typeface="+mj-lt"/>
                <a:ea typeface="Segoe UI" pitchFamily="34" charset="0"/>
                <a:cs typeface="Segoe UI" pitchFamily="34" charset="0"/>
              </a:rPr>
              <a:t>   3.</a:t>
            </a:r>
            <a:r>
              <a:rPr lang="it-IT" b="1" dirty="0" smtClean="0">
                <a:latin typeface="+mj-lt"/>
                <a:ea typeface="Segoe UI" pitchFamily="34" charset="0"/>
                <a:cs typeface="Segoe UI" pitchFamily="34" charset="0"/>
              </a:rPr>
              <a:t> </a:t>
            </a:r>
            <a:r>
              <a:rPr lang="it-IT" b="1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sviluppo, dopo la sospensione o diminuzione dell’uso della rete, di agitazione psicomotoria, ansia, depressione, pensieri ossessivi su cosa accade on-line, classici sintomi </a:t>
            </a:r>
            <a:r>
              <a:rPr lang="it-IT" b="1" dirty="0" err="1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astinenziali</a:t>
            </a:r>
            <a:r>
              <a:rPr lang="it-IT" b="1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;</a:t>
            </a:r>
          </a:p>
          <a:p>
            <a:pPr algn="just"/>
            <a:r>
              <a:rPr lang="it-IT" b="1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/>
            </a:r>
            <a:br>
              <a:rPr lang="it-IT" b="1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</a:br>
            <a:r>
              <a:rPr lang="it-IT" b="1" dirty="0" smtClean="0">
                <a:solidFill>
                  <a:srgbClr val="FFFF00"/>
                </a:solidFill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4.</a:t>
            </a:r>
            <a:r>
              <a:rPr lang="it-IT" b="1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 necessità di accedere alla rete sempre più frequentemente o per periodi più prolungati rispetto all’intenzione iniziale;</a:t>
            </a:r>
            <a:r>
              <a:rPr lang="it-IT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/>
            </a:r>
            <a:br>
              <a:rPr lang="it-IT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</a:b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6130DAAC-04CE-420C-B213-9248382F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DIPENDENZA DA INTERNET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5724E4C-2EBA-4F16-993B-2CE5AD765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it-IT" sz="2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it-IT" sz="39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39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impossibilità di interrompere o tenere sotto controllo l’uso di Internet;</a:t>
            </a:r>
            <a:br>
              <a:rPr lang="it-IT" sz="39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9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it-IT" sz="39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dispendio di grande quantità di tempo in attività correlate alla rete; </a:t>
            </a:r>
            <a:br>
              <a:rPr lang="it-IT" sz="39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9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</a:t>
            </a:r>
            <a:r>
              <a:rPr lang="it-IT" sz="3900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continuare a utilizzare Internet nonostante la consapevolezza di problemi fisici, sociali, lavorativi o psicologici recati dalla rete.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38549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DIAGNOSI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INTERNET ADDICTION TEST (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I.A.T.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KIMBERLY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YOUNG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STUDIO ISTITUTO MINOTAURO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b="1" dirty="0">
                <a:latin typeface="Times New Roman" pitchFamily="18" charset="0"/>
                <a:cs typeface="Times New Roman" pitchFamily="18" charset="0"/>
              </a:rPr>
              <a:t> MILANO: 2075 ADOLESCENTI: 1,2% DIPENDENTI, 48% BORDERLINE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694</Words>
  <Application>Microsoft Office PowerPoint</Application>
  <PresentationFormat>Presentazione su schermo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DIPENDENZA DA INTERNET</vt:lpstr>
      <vt:lpstr>DIPENDENZE COMPORTAMENTALI</vt:lpstr>
      <vt:lpstr>DIPENDENZA DA INTERNET</vt:lpstr>
      <vt:lpstr>DIPENDENZA DA INTERNET</vt:lpstr>
      <vt:lpstr>DIPENDENZA DA INTERNET</vt:lpstr>
      <vt:lpstr>DIPENDENZA DA INTERNET</vt:lpstr>
      <vt:lpstr>DIPENDENZA DA INTERNET</vt:lpstr>
      <vt:lpstr>DIPENDENZA DA INTERNET</vt:lpstr>
      <vt:lpstr>DIAGNOSI</vt:lpstr>
      <vt:lpstr>DIPENDENZA DA INTERNET: COMPLICANZE</vt:lpstr>
      <vt:lpstr>COMPLICANZE</vt:lpstr>
      <vt:lpstr>COMPLICANZE</vt:lpstr>
      <vt:lpstr>TRATTAMENTO</vt:lpstr>
      <vt:lpstr>PREVENZIONE</vt:lpstr>
      <vt:lpstr>PREVENZIONE</vt:lpstr>
      <vt:lpstr>PREVENZIONE</vt:lpstr>
      <vt:lpstr>PREVENZIONE</vt:lpstr>
      <vt:lpstr>PREVENZIONE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DIPENDENZA DA INTERNET</dc:title>
  <dc:creator>mario.derosa</dc:creator>
  <cp:lastModifiedBy>mario.derosa</cp:lastModifiedBy>
  <cp:revision>42</cp:revision>
  <dcterms:created xsi:type="dcterms:W3CDTF">2019-04-16T13:43:52Z</dcterms:created>
  <dcterms:modified xsi:type="dcterms:W3CDTF">2022-10-04T07:37:57Z</dcterms:modified>
</cp:coreProperties>
</file>