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44"/>
  </p:notesMasterIdLst>
  <p:sldIdLst>
    <p:sldId id="295" r:id="rId5"/>
    <p:sldId id="333" r:id="rId6"/>
    <p:sldId id="303" r:id="rId7"/>
    <p:sldId id="304" r:id="rId8"/>
    <p:sldId id="305" r:id="rId9"/>
    <p:sldId id="307" r:id="rId10"/>
    <p:sldId id="308" r:id="rId11"/>
    <p:sldId id="306" r:id="rId12"/>
    <p:sldId id="309" r:id="rId13"/>
    <p:sldId id="310" r:id="rId14"/>
    <p:sldId id="277" r:id="rId15"/>
    <p:sldId id="273" r:id="rId16"/>
    <p:sldId id="317" r:id="rId17"/>
    <p:sldId id="336" r:id="rId18"/>
    <p:sldId id="312" r:id="rId19"/>
    <p:sldId id="335" r:id="rId20"/>
    <p:sldId id="314" r:id="rId21"/>
    <p:sldId id="337" r:id="rId22"/>
    <p:sldId id="297" r:id="rId23"/>
    <p:sldId id="338" r:id="rId24"/>
    <p:sldId id="300" r:id="rId25"/>
    <p:sldId id="340" r:id="rId26"/>
    <p:sldId id="341" r:id="rId27"/>
    <p:sldId id="342" r:id="rId28"/>
    <p:sldId id="319" r:id="rId29"/>
    <p:sldId id="320" r:id="rId30"/>
    <p:sldId id="321" r:id="rId31"/>
    <p:sldId id="322" r:id="rId32"/>
    <p:sldId id="323" r:id="rId33"/>
    <p:sldId id="324" r:id="rId34"/>
    <p:sldId id="343" r:id="rId35"/>
    <p:sldId id="344" r:id="rId36"/>
    <p:sldId id="325" r:id="rId37"/>
    <p:sldId id="345" r:id="rId38"/>
    <p:sldId id="326" r:id="rId39"/>
    <p:sldId id="327" r:id="rId40"/>
    <p:sldId id="328" r:id="rId41"/>
    <p:sldId id="339" r:id="rId42"/>
    <p:sldId id="315" r:id="rId4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8" autoAdjust="0"/>
    <p:restoredTop sz="99775" autoAdjust="0"/>
  </p:normalViewPr>
  <p:slideViewPr>
    <p:cSldViewPr snapToGrid="0" snapToObjects="1">
      <p:cViewPr>
        <p:scale>
          <a:sx n="94" d="100"/>
          <a:sy n="94" d="100"/>
        </p:scale>
        <p:origin x="416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0A7B2-3A27-FA4B-8199-5D375DF290A4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0D957-5B49-9748-8813-779B768AD0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73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62C7D2D-5AE4-8C48-8295-094FD5A61F15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2D4C431-141C-2D4E-A4DC-42CA24D6A82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lafabbrica.net/?lang=en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m.ac.uk/" TargetMode="External"/><Relationship Id="rId2" Type="http://schemas.openxmlformats.org/officeDocument/2006/relationships/hyperlink" Target="https://www.scienceandindustrymuseum.org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" y="4673253"/>
            <a:ext cx="8915400" cy="1802550"/>
          </a:xfrm>
        </p:spPr>
        <p:txBody>
          <a:bodyPr>
            <a:normAutofit fontScale="90000"/>
          </a:bodyPr>
          <a:lstStyle/>
          <a:p>
            <a:r>
              <a:rPr lang="en-GB" dirty="0"/>
              <a:t>Educational Tourism </a:t>
            </a:r>
            <a:r>
              <a:rPr lang="mr-IN" sz="3300" dirty="0"/>
              <a:t>–</a:t>
            </a:r>
            <a:r>
              <a:rPr lang="en-GB" sz="3300" dirty="0"/>
              <a:t> LM49 Degree</a:t>
            </a:r>
            <a:br>
              <a:rPr lang="en-GB" dirty="0"/>
            </a:br>
            <a:r>
              <a:rPr lang="en-GB" sz="1200" dirty="0"/>
              <a:t>  </a:t>
            </a:r>
            <a:br>
              <a:rPr lang="en-GB" sz="1200" dirty="0"/>
            </a:br>
            <a:r>
              <a:rPr lang="en-GB" sz="2100" b="1" dirty="0"/>
              <a:t>Marta Brunelli</a:t>
            </a:r>
            <a:br>
              <a:rPr lang="en-GB" sz="2100" dirty="0"/>
            </a:br>
            <a:r>
              <a:rPr lang="en-GB" sz="1900" dirty="0"/>
              <a:t>Associate Professor in General and Social Education</a:t>
            </a:r>
            <a:br>
              <a:rPr lang="en-GB" sz="1900" dirty="0"/>
            </a:br>
            <a:r>
              <a:rPr lang="en-GB" sz="1900" dirty="0"/>
              <a:t>Deputy Director of “Paolo &amp; Ornella Ricca” Museum of School History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8979" y="2242227"/>
            <a:ext cx="8001000" cy="2044268"/>
          </a:xfrm>
        </p:spPr>
        <p:txBody>
          <a:bodyPr>
            <a:normAutofit/>
          </a:bodyPr>
          <a:lstStyle/>
          <a:p>
            <a:r>
              <a:rPr lang="en-GB" sz="3300" dirty="0"/>
              <a:t>7. School Tourism</a:t>
            </a:r>
          </a:p>
        </p:txBody>
      </p:sp>
      <p:pic>
        <p:nvPicPr>
          <p:cNvPr id="4" name="Immagine 10" descr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16381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881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09921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Some solutions to logistic constraints: </a:t>
            </a:r>
            <a:br>
              <a:rPr lang="en-GB" dirty="0"/>
            </a:br>
            <a:r>
              <a:rPr lang="en-GB" sz="2800" dirty="0"/>
              <a:t>cooperation with public transport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62873" y="1794510"/>
            <a:ext cx="8550939" cy="4885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550" lvl="0" indent="0" defTabSz="82550">
              <a:spcBef>
                <a:spcPts val="800"/>
              </a:spcBef>
              <a:buNone/>
            </a:pPr>
            <a:r>
              <a:rPr lang="en-GB" sz="1800" dirty="0"/>
              <a:t>Collaborations between local authorities and museums for the enhancement of trips to reach cultural attractions</a:t>
            </a:r>
          </a:p>
          <a:p>
            <a:pPr marL="3678238" lvl="0" indent="-98425">
              <a:spcBef>
                <a:spcPts val="800"/>
              </a:spcBef>
              <a:buFontTx/>
              <a:buChar char="-"/>
            </a:pPr>
            <a:r>
              <a:rPr lang="en-GB" sz="1700" dirty="0"/>
              <a:t>the case of Rome: hop-on hop-off buses connecting the most important museums of the city</a:t>
            </a:r>
          </a:p>
          <a:p>
            <a:pPr marL="3678238" lvl="0" indent="-98425">
              <a:spcBef>
                <a:spcPts val="800"/>
              </a:spcBef>
              <a:buFontTx/>
              <a:buChar char="-"/>
            </a:pPr>
            <a:r>
              <a:rPr lang="en-GB" sz="1700" dirty="0"/>
              <a:t>other towns, like Cagliari (temporary initiatives</a:t>
            </a:r>
            <a:r>
              <a:rPr lang="en-GB" sz="1800" dirty="0"/>
              <a:t>) and others</a:t>
            </a:r>
          </a:p>
          <a:p>
            <a:pPr marL="2892425" lvl="0" indent="-285750">
              <a:spcBef>
                <a:spcPts val="800"/>
              </a:spcBef>
              <a:buFontTx/>
              <a:buChar char="-"/>
            </a:pPr>
            <a:endParaRPr lang="en-GB" sz="1800" dirty="0"/>
          </a:p>
          <a:p>
            <a:pPr marL="82550" lvl="0" indent="0">
              <a:spcBef>
                <a:spcPts val="800"/>
              </a:spcBef>
              <a:buNone/>
            </a:pPr>
            <a:r>
              <a:rPr lang="en-GB" sz="1800" dirty="0"/>
              <a:t>No-cost initiative at the</a:t>
            </a:r>
          </a:p>
          <a:p>
            <a:pPr marL="82550" lvl="0" indent="0">
              <a:spcBef>
                <a:spcPts val="800"/>
              </a:spcBef>
              <a:buNone/>
            </a:pPr>
            <a:r>
              <a:rPr lang="en-GB" sz="1800" dirty="0"/>
              <a:t>Museum in Macerata:</a:t>
            </a:r>
          </a:p>
          <a:p>
            <a:pPr marL="368300" lvl="0" indent="-285750">
              <a:spcBef>
                <a:spcPts val="800"/>
              </a:spcBef>
              <a:buFontTx/>
              <a:buChar char="-"/>
            </a:pPr>
            <a:r>
              <a:rPr lang="en-GB" sz="1800" dirty="0"/>
              <a:t>Logistic information</a:t>
            </a:r>
          </a:p>
          <a:p>
            <a:pPr marL="368300" lvl="0" indent="-285750">
              <a:spcBef>
                <a:spcPts val="800"/>
              </a:spcBef>
              <a:buFontTx/>
              <a:buChar char="-"/>
            </a:pPr>
            <a:r>
              <a:rPr lang="en-GB" sz="1800" dirty="0"/>
              <a:t>Walking distance from the railway station</a:t>
            </a:r>
          </a:p>
          <a:p>
            <a:pPr marL="368300" lvl="0" indent="-285750">
              <a:spcBef>
                <a:spcPts val="800"/>
              </a:spcBef>
              <a:buFontTx/>
              <a:buChar char="-"/>
            </a:pPr>
            <a:r>
              <a:rPr lang="en-GB" sz="1800" dirty="0"/>
              <a:t>Special discounted rates for minors</a:t>
            </a:r>
          </a:p>
          <a:p>
            <a:pPr marL="368300" lvl="0" indent="-285750">
              <a:spcBef>
                <a:spcPts val="800"/>
              </a:spcBef>
              <a:buFontTx/>
              <a:buChar char="-"/>
            </a:pPr>
            <a:r>
              <a:rPr lang="en-GB" sz="1800" dirty="0"/>
              <a:t>Schools on the railway line</a:t>
            </a:r>
          </a:p>
          <a:p>
            <a:pPr marL="368300" lvl="0" indent="-285750">
              <a:spcBef>
                <a:spcPts val="800"/>
              </a:spcBef>
              <a:buFontTx/>
              <a:buChar char="-"/>
            </a:pPr>
            <a:endParaRPr lang="en-GB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73" y="2581488"/>
            <a:ext cx="3463792" cy="12969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783" y="4282478"/>
            <a:ext cx="3678217" cy="2518561"/>
          </a:xfrm>
          <a:prstGeom prst="rect">
            <a:avLst/>
          </a:prstGeom>
        </p:spPr>
      </p:pic>
      <p:pic>
        <p:nvPicPr>
          <p:cNvPr id="8" name="Immagine 7" descr="Schermata 2022-04-13 alle 10.35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12" y="4521051"/>
            <a:ext cx="1309169" cy="77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4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" y="4673253"/>
            <a:ext cx="8915400" cy="1802550"/>
          </a:xfrm>
        </p:spPr>
        <p:txBody>
          <a:bodyPr>
            <a:normAutofit fontScale="90000"/>
          </a:bodyPr>
          <a:lstStyle/>
          <a:p>
            <a:r>
              <a:rPr lang="en-GB" dirty="0"/>
              <a:t>Educational Tourism </a:t>
            </a:r>
            <a:r>
              <a:rPr lang="mr-IN" sz="3300" dirty="0"/>
              <a:t>–</a:t>
            </a:r>
            <a:r>
              <a:rPr lang="en-GB" sz="3300" dirty="0"/>
              <a:t> LM49 Degree</a:t>
            </a:r>
            <a:br>
              <a:rPr lang="en-GB" dirty="0"/>
            </a:br>
            <a:r>
              <a:rPr lang="en-GB" sz="1200" dirty="0"/>
              <a:t>  </a:t>
            </a:r>
            <a:br>
              <a:rPr lang="en-GB" sz="1200" dirty="0"/>
            </a:br>
            <a:r>
              <a:rPr lang="en-GB" sz="2100" b="1" dirty="0"/>
              <a:t>Marta Brunelli</a:t>
            </a:r>
            <a:br>
              <a:rPr lang="en-GB" sz="2100" dirty="0"/>
            </a:br>
            <a:r>
              <a:rPr lang="en-GB" sz="1900" dirty="0"/>
              <a:t>Associate Professor in General and Social Education</a:t>
            </a:r>
            <a:br>
              <a:rPr lang="en-GB" sz="1900" dirty="0"/>
            </a:br>
            <a:r>
              <a:rPr lang="en-GB" sz="1900" dirty="0"/>
              <a:t>Deputy Director of “Paolo &amp; Ornella Ricca” Museum of School History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8979" y="2242227"/>
            <a:ext cx="8001000" cy="2044268"/>
          </a:xfrm>
        </p:spPr>
        <p:txBody>
          <a:bodyPr>
            <a:normAutofit/>
          </a:bodyPr>
          <a:lstStyle/>
          <a:p>
            <a:r>
              <a:rPr lang="en-GB" sz="3300" dirty="0"/>
              <a:t>School Tourism:</a:t>
            </a:r>
          </a:p>
          <a:p>
            <a:r>
              <a:rPr lang="en-GB" sz="3300" dirty="0"/>
              <a:t>Supply of primary and secondary school’s tourism</a:t>
            </a:r>
          </a:p>
        </p:txBody>
      </p:sp>
      <p:pic>
        <p:nvPicPr>
          <p:cNvPr id="4" name="Immagine 10" descr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16381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73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Primary and secondary schools’ tourism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4423" y="1899825"/>
            <a:ext cx="7799389" cy="484271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AU" dirty="0"/>
              <a:t>This is a niche market but interesting for service providers for many aspects: </a:t>
            </a:r>
          </a:p>
          <a:p>
            <a:pPr marL="1081088" indent="273050">
              <a:spcBef>
                <a:spcPts val="1000"/>
              </a:spcBef>
              <a:buFontTx/>
              <a:buChar char="-"/>
            </a:pPr>
            <a:r>
              <a:rPr lang="en-AU" dirty="0">
                <a:highlight>
                  <a:srgbClr val="FFFF00"/>
                </a:highlight>
              </a:rPr>
              <a:t>loyal market </a:t>
            </a:r>
          </a:p>
          <a:p>
            <a:pPr marL="1081088" indent="273050">
              <a:spcBef>
                <a:spcPts val="1000"/>
              </a:spcBef>
              <a:buFontTx/>
              <a:buChar char="-"/>
            </a:pPr>
            <a:r>
              <a:rPr lang="en-AU" dirty="0"/>
              <a:t>children often repeat visits with families,</a:t>
            </a:r>
          </a:p>
          <a:p>
            <a:pPr marL="1081088" indent="273050">
              <a:spcBef>
                <a:spcPts val="1000"/>
              </a:spcBef>
              <a:buFontTx/>
              <a:buChar char="-"/>
            </a:pPr>
            <a:r>
              <a:rPr lang="en-AU" dirty="0"/>
              <a:t>children are the adult market of the future</a:t>
            </a:r>
          </a:p>
          <a:p>
            <a:pPr marL="1081088" indent="273050">
              <a:spcBef>
                <a:spcPts val="1000"/>
              </a:spcBef>
              <a:buFontTx/>
              <a:buChar char="-"/>
            </a:pPr>
            <a:r>
              <a:rPr lang="en-AU" dirty="0"/>
              <a:t>school market can ease the general tourism pressure, in off-peak seasons and times of the day.</a:t>
            </a:r>
          </a:p>
          <a:p>
            <a:pPr marL="1343025" indent="0">
              <a:spcBef>
                <a:spcPts val="1000"/>
              </a:spcBef>
              <a:buNone/>
            </a:pPr>
            <a:endParaRPr lang="en-AU" sz="1000" dirty="0"/>
          </a:p>
          <a:p>
            <a:pPr marL="0" indent="0">
              <a:spcBef>
                <a:spcPts val="1000"/>
              </a:spcBef>
              <a:buNone/>
            </a:pPr>
            <a:r>
              <a:rPr lang="en-AU" dirty="0"/>
              <a:t>Purposes of field-trips overlap with educational mission of cultural sites like museums:</a:t>
            </a:r>
          </a:p>
          <a:p>
            <a:pPr marL="1104900" indent="0">
              <a:spcBef>
                <a:spcPts val="1000"/>
              </a:spcBef>
              <a:buNone/>
            </a:pPr>
            <a:r>
              <a:rPr lang="en-AU" dirty="0"/>
              <a:t>Programmes to complement academic learning: </a:t>
            </a:r>
          </a:p>
          <a:p>
            <a:pPr marL="1441450" lvl="1">
              <a:spcBef>
                <a:spcPts val="1000"/>
              </a:spcBef>
              <a:buFontTx/>
              <a:buChar char="-"/>
            </a:pPr>
            <a:r>
              <a:rPr lang="en-AU" dirty="0"/>
              <a:t>In specific subjects:</a:t>
            </a:r>
          </a:p>
          <a:p>
            <a:pPr marL="1441450" lvl="1">
              <a:spcBef>
                <a:spcPts val="1000"/>
              </a:spcBef>
              <a:buFontTx/>
              <a:buChar char="-"/>
            </a:pPr>
            <a:r>
              <a:rPr lang="en-AU" dirty="0"/>
              <a:t>In a cross-curricular perspective = which is the typical approach of </a:t>
            </a:r>
            <a:r>
              <a:rPr lang="en-AU" b="1" dirty="0"/>
              <a:t>Heritage Education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4" y="2576287"/>
            <a:ext cx="1874131" cy="1874131"/>
          </a:xfrm>
          <a:prstGeom prst="rect">
            <a:avLst/>
          </a:prstGeom>
        </p:spPr>
      </p:pic>
      <p:pic>
        <p:nvPicPr>
          <p:cNvPr id="5" name="Picture 12" descr="img_giornatamondial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63596"/>
            <a:ext cx="1896485" cy="142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116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 Providing for school visits:</a:t>
            </a:r>
            <a:br>
              <a:rPr lang="en-GB" dirty="0"/>
            </a:br>
            <a:r>
              <a:rPr lang="en-GB" dirty="0"/>
              <a:t>    day-visit or overnight stays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37230" y="1787857"/>
            <a:ext cx="7687670" cy="5377217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AU" dirty="0"/>
              <a:t>School managers and service providers (tour operators, travel agencies) are involved in: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sz="1900" dirty="0"/>
              <a:t>focusing of the visit (curricular subject or cross-curricular theme)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sz="1900" dirty="0"/>
              <a:t>managing transportation 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sz="1900" dirty="0"/>
              <a:t>managing accommodation</a:t>
            </a:r>
          </a:p>
          <a:p>
            <a:pPr marL="0" indent="0">
              <a:spcBef>
                <a:spcPts val="1000"/>
              </a:spcBef>
              <a:buNone/>
            </a:pPr>
            <a:endParaRPr lang="en-AU" sz="1900" dirty="0"/>
          </a:p>
          <a:p>
            <a:pPr marL="0" indent="0">
              <a:spcBef>
                <a:spcPts val="1000"/>
              </a:spcBef>
              <a:buNone/>
            </a:pPr>
            <a:r>
              <a:rPr lang="en-AU" sz="1900" dirty="0"/>
              <a:t>3 key principles characterising the supply of school tourism:</a:t>
            </a:r>
          </a:p>
          <a:p>
            <a:pPr marL="908050" indent="-457200">
              <a:spcBef>
                <a:spcPts val="1000"/>
              </a:spcBef>
              <a:buFont typeface="+mj-lt"/>
              <a:buAutoNum type="arabicPeriod"/>
            </a:pPr>
            <a:r>
              <a:rPr lang="en-AU" sz="1900" b="1" dirty="0">
                <a:solidFill>
                  <a:schemeClr val="accent1">
                    <a:lumMod val="50000"/>
                  </a:schemeClr>
                </a:solidFill>
              </a:rPr>
              <a:t>the school curriculum </a:t>
            </a:r>
          </a:p>
          <a:p>
            <a:pPr marL="793750">
              <a:spcBef>
                <a:spcPts val="1000"/>
              </a:spcBef>
              <a:buFont typeface="+mj-lt"/>
              <a:buAutoNum type="arabicPeriod"/>
            </a:pPr>
            <a:r>
              <a:rPr lang="en-AU" sz="1900" b="1" dirty="0">
                <a:solidFill>
                  <a:schemeClr val="accent1">
                    <a:lumMod val="50000"/>
                  </a:schemeClr>
                </a:solidFill>
              </a:rPr>
              <a:t>  the needs of children</a:t>
            </a:r>
          </a:p>
          <a:p>
            <a:pPr marL="793750">
              <a:spcBef>
                <a:spcPts val="1000"/>
              </a:spcBef>
              <a:buFont typeface="+mj-lt"/>
              <a:buAutoNum type="arabicPeriod"/>
            </a:pPr>
            <a:r>
              <a:rPr lang="en-AU" sz="1900" b="1" dirty="0">
                <a:solidFill>
                  <a:schemeClr val="accent1">
                    <a:lumMod val="50000"/>
                  </a:schemeClr>
                </a:solidFill>
              </a:rPr>
              <a:t>  preparing the school trip</a:t>
            </a:r>
          </a:p>
        </p:txBody>
      </p:sp>
      <p:sp>
        <p:nvSpPr>
          <p:cNvPr id="5" name="Parentesi graffa chiusa 4"/>
          <p:cNvSpPr/>
          <p:nvPr/>
        </p:nvSpPr>
        <p:spPr>
          <a:xfrm>
            <a:off x="4943270" y="3337814"/>
            <a:ext cx="241391" cy="50382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414807" y="3255817"/>
            <a:ext cx="3233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/>
              <a:t>Difference between</a:t>
            </a:r>
          </a:p>
          <a:p>
            <a:r>
              <a:rPr lang="en-AU" sz="1200" i="1" dirty="0"/>
              <a:t>- Day-visits</a:t>
            </a:r>
          </a:p>
          <a:p>
            <a:r>
              <a:rPr lang="en-AU" sz="1200" i="1" dirty="0"/>
              <a:t>- Overnight stays </a:t>
            </a:r>
            <a:r>
              <a:rPr lang="en-AU" sz="1100" i="1" dirty="0"/>
              <a:t>(outsourced organisation)</a:t>
            </a:r>
            <a:endParaRPr lang="it-IT" sz="1100" i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330" y="4960056"/>
            <a:ext cx="3346670" cy="18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15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0D55E8-5732-D41F-779A-A572EBBD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236"/>
            <a:ext cx="9144000" cy="1071540"/>
          </a:xfrm>
        </p:spPr>
        <p:txBody>
          <a:bodyPr>
            <a:normAutofit/>
          </a:bodyPr>
          <a:lstStyle/>
          <a:p>
            <a:r>
              <a:rPr lang="it-IT" dirty="0"/>
              <a:t>1. School Curriculum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8FF3F4-E7B1-44BC-9B73-5F79443CF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06" y="1465814"/>
            <a:ext cx="7975600" cy="451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Nature and aims of the curriculum must be clearly understood</a:t>
            </a:r>
            <a:endParaRPr lang="en-AU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0A84A5-2027-1D02-85F5-2D59EC508BCB}"/>
              </a:ext>
            </a:extLst>
          </p:cNvPr>
          <p:cNvSpPr txBox="1"/>
          <p:nvPr/>
        </p:nvSpPr>
        <p:spPr>
          <a:xfrm>
            <a:off x="466922" y="1926727"/>
            <a:ext cx="8210156" cy="4572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0" indent="-279400">
              <a:lnSpc>
                <a:spcPct val="120000"/>
              </a:lnSpc>
              <a:spcBef>
                <a:spcPts val="1100"/>
              </a:spcBef>
              <a:buNone/>
            </a:pPr>
            <a:r>
              <a:rPr lang="en-AU" dirty="0"/>
              <a:t>    Some National curriculums encourage schools to complement formal education with travels and experiences out of school a/o out of students’ hometown</a:t>
            </a:r>
          </a:p>
          <a:p>
            <a:pPr marL="2844800" indent="-279400">
              <a:lnSpc>
                <a:spcPct val="120000"/>
              </a:lnSpc>
              <a:spcBef>
                <a:spcPts val="1100"/>
              </a:spcBef>
              <a:buNone/>
            </a:pPr>
            <a:endParaRPr lang="en-AU" sz="200" dirty="0"/>
          </a:p>
          <a:p>
            <a:pPr marL="279400" indent="-279400">
              <a:lnSpc>
                <a:spcPct val="120000"/>
              </a:lnSpc>
              <a:spcBef>
                <a:spcPts val="1100"/>
              </a:spcBef>
            </a:pPr>
            <a:r>
              <a:rPr lang="en-AU" b="1" dirty="0"/>
              <a:t>          Italian National Guidelines for the curriculum (2012)</a:t>
            </a:r>
          </a:p>
          <a:p>
            <a:pPr marL="622300" indent="-12700">
              <a:spcBef>
                <a:spcPts val="500"/>
              </a:spcBef>
              <a:buNone/>
            </a:pPr>
            <a:r>
              <a:rPr lang="en-AU" sz="1700" i="1" dirty="0"/>
              <a:t>To facilitate the knowledge and comprehension of historical roots, the national heritage must be </a:t>
            </a:r>
            <a:r>
              <a:rPr lang="en-AU" sz="1700" i="1" dirty="0" err="1"/>
              <a:t>valorized</a:t>
            </a:r>
            <a:r>
              <a:rPr lang="en-AU" sz="1700" i="1" dirty="0"/>
              <a:t> to enrich students’ daily experience with material cultures, artistic expressions, ideas and values inherited from past times and spaces.</a:t>
            </a:r>
          </a:p>
          <a:p>
            <a:pPr marL="622300" indent="-12700">
              <a:spcBef>
                <a:spcPts val="500"/>
              </a:spcBef>
              <a:buNone/>
            </a:pPr>
            <a:endParaRPr lang="en-AU" sz="500" dirty="0"/>
          </a:p>
          <a:p>
            <a:pPr marL="38100">
              <a:lnSpc>
                <a:spcPct val="120000"/>
              </a:lnSpc>
              <a:spcBef>
                <a:spcPts val="1100"/>
              </a:spcBef>
              <a:buFontTx/>
              <a:buChar char="-"/>
            </a:pPr>
            <a:r>
              <a:rPr lang="en-AU" dirty="0"/>
              <a:t> Clear alignment between the visits’ educational objectives and objectives/aims of the curriculum</a:t>
            </a:r>
          </a:p>
          <a:p>
            <a:pPr marL="38100">
              <a:lnSpc>
                <a:spcPct val="120000"/>
              </a:lnSpc>
              <a:spcBef>
                <a:spcPts val="1100"/>
              </a:spcBef>
              <a:buFontTx/>
              <a:buChar char="-"/>
            </a:pPr>
            <a:r>
              <a:rPr lang="en-AU" dirty="0"/>
              <a:t> The visit must be justified in front of authorities/families</a:t>
            </a:r>
          </a:p>
        </p:txBody>
      </p:sp>
      <p:pic>
        <p:nvPicPr>
          <p:cNvPr id="1026" name="Picture 2" descr="Coronavirus, stop alle gite scolastiche fino al 3 aprile - Notizie Scuola">
            <a:extLst>
              <a:ext uri="{FF2B5EF4-FFF2-40B4-BE49-F238E27FC236}">
                <a16:creationId xmlns:a16="http://schemas.microsoft.com/office/drawing/2014/main" id="{05DA73BF-7D9C-00A2-6F80-E0D75310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2" y="1926726"/>
            <a:ext cx="2654299" cy="149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2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2248"/>
            <a:ext cx="9144000" cy="1010185"/>
          </a:xfrm>
        </p:spPr>
        <p:txBody>
          <a:bodyPr>
            <a:normAutofit/>
          </a:bodyPr>
          <a:lstStyle/>
          <a:p>
            <a:r>
              <a:rPr lang="en-GB" dirty="0"/>
              <a:t> 2. </a:t>
            </a:r>
            <a:r>
              <a:rPr lang="en-GB" sz="3200" dirty="0"/>
              <a:t>Children’s needs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70056" y="1224785"/>
            <a:ext cx="7873944" cy="572875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AU" dirty="0"/>
              <a:t>The market of 9-14 years is one of the most relevant, but presenting </a:t>
            </a:r>
            <a:r>
              <a:rPr lang="en-AU" dirty="0">
                <a:highlight>
                  <a:srgbClr val="FFFF00"/>
                </a:highlight>
              </a:rPr>
              <a:t>different constraints</a:t>
            </a:r>
            <a:r>
              <a:rPr lang="en-AU" dirty="0"/>
              <a:t>:</a:t>
            </a:r>
          </a:p>
          <a:p>
            <a:pPr indent="-165100">
              <a:spcBef>
                <a:spcPts val="1000"/>
              </a:spcBef>
              <a:buFontTx/>
              <a:buChar char="-"/>
            </a:pPr>
            <a:r>
              <a:rPr lang="en-AU" sz="1900" dirty="0"/>
              <a:t>for older children: they are bound by formal examinations</a:t>
            </a:r>
          </a:p>
          <a:p>
            <a:pPr indent="-165100">
              <a:spcBef>
                <a:spcPts val="1000"/>
              </a:spcBef>
              <a:buFontTx/>
              <a:buChar char="-"/>
            </a:pPr>
            <a:r>
              <a:rPr lang="en-AU" sz="1900" dirty="0"/>
              <a:t>for younger children: logistical difficulties in organising visits</a:t>
            </a:r>
            <a:endParaRPr lang="en-AU" dirty="0"/>
          </a:p>
          <a:p>
            <a:pPr marL="0" indent="0">
              <a:spcBef>
                <a:spcPts val="2200"/>
              </a:spcBef>
              <a:buNone/>
            </a:pPr>
            <a:r>
              <a:rPr lang="en-AU" dirty="0">
                <a:highlight>
                  <a:srgbClr val="FFFF00"/>
                </a:highlight>
              </a:rPr>
              <a:t>Different learning needs = school year, level, order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AU" dirty="0">
                <a:highlight>
                  <a:srgbClr val="FFFF00"/>
                </a:highlight>
              </a:rPr>
              <a:t>Variable needs determined by intellectual development, cognitive characteristics and learning style</a:t>
            </a:r>
            <a:r>
              <a:rPr lang="en-AU" dirty="0"/>
              <a:t>s.</a:t>
            </a:r>
          </a:p>
          <a:p>
            <a:pPr marL="1346200" lvl="1">
              <a:spcBef>
                <a:spcPts val="1000"/>
              </a:spcBef>
              <a:buFont typeface="Courier New"/>
              <a:buChar char="o"/>
            </a:pPr>
            <a:r>
              <a:rPr lang="en-AU" sz="1600" dirty="0"/>
              <a:t>Different attention spans (different based on age a/or individual inclinations)</a:t>
            </a:r>
          </a:p>
          <a:p>
            <a:pPr marL="1346200" lvl="1">
              <a:spcBef>
                <a:spcPts val="1000"/>
              </a:spcBef>
              <a:buFont typeface="Courier New"/>
              <a:buChar char="o"/>
            </a:pPr>
            <a:r>
              <a:rPr lang="en-AU" sz="1600" dirty="0"/>
              <a:t>Need for practical, interactive and fun activities different from teaching/learning in the classroom (to provoke curiosity, motivation and enjoyment = recreational learning)</a:t>
            </a:r>
          </a:p>
          <a:p>
            <a:pPr marL="1346200" lvl="1">
              <a:spcBef>
                <a:spcPts val="1000"/>
              </a:spcBef>
              <a:buFont typeface="Courier New"/>
              <a:buChar char="o"/>
            </a:pPr>
            <a:r>
              <a:rPr lang="en-AU" sz="1600" dirty="0"/>
              <a:t>Kinaesthetic intelligence of younger learners (need for hands-on and multisensory activities)</a:t>
            </a:r>
          </a:p>
          <a:p>
            <a:pPr marL="1346200" lvl="1">
              <a:spcBef>
                <a:spcPts val="1000"/>
              </a:spcBef>
              <a:buFont typeface="Courier New"/>
              <a:buChar char="o"/>
            </a:pPr>
            <a:r>
              <a:rPr lang="en-AU" sz="1600" dirty="0"/>
              <a:t>Audio-visual intelligence of older learners, and verbal intelligence</a:t>
            </a:r>
          </a:p>
          <a:p>
            <a:pPr marL="1346200" lvl="1">
              <a:spcBef>
                <a:spcPts val="1000"/>
              </a:spcBef>
              <a:buFont typeface="Courier New"/>
              <a:buChar char="o"/>
            </a:pPr>
            <a:r>
              <a:rPr lang="en-AU" sz="1600" dirty="0"/>
              <a:t>Preparatory materials (to create expectations) and/or follow-up materials (to consolidate learning)</a:t>
            </a:r>
          </a:p>
          <a:p>
            <a:pPr marL="1346200" indent="-336550">
              <a:spcBef>
                <a:spcPts val="1600"/>
              </a:spcBef>
              <a:buNone/>
            </a:pPr>
            <a:endParaRPr lang="en-AU" sz="19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3624"/>
            <a:ext cx="2074886" cy="250552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232" y="1830265"/>
            <a:ext cx="1336288" cy="12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49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03766"/>
            <a:ext cx="9144000" cy="914400"/>
          </a:xfrm>
        </p:spPr>
        <p:txBody>
          <a:bodyPr>
            <a:noAutofit/>
          </a:bodyPr>
          <a:lstStyle/>
          <a:p>
            <a:r>
              <a:rPr lang="en-GB" sz="2800" dirty="0"/>
              <a:t>Alignment to Curriculum and </a:t>
            </a:r>
            <a:br>
              <a:rPr lang="en-GB" sz="2800" dirty="0"/>
            </a:br>
            <a:r>
              <a:rPr lang="en-GB" sz="2800" dirty="0"/>
              <a:t>    Needs of different age group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60925" r="5039"/>
          <a:stretch/>
        </p:blipFill>
        <p:spPr>
          <a:xfrm>
            <a:off x="299341" y="2471631"/>
            <a:ext cx="1568153" cy="2193905"/>
          </a:xfrm>
          <a:prstGeom prst="rect">
            <a:avLst/>
          </a:prstGeom>
        </p:spPr>
      </p:pic>
      <p:pic>
        <p:nvPicPr>
          <p:cNvPr id="6" name="Immagine 5" descr="Schermata 2022-04-21 alle 21.49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0" y="1581056"/>
            <a:ext cx="6712614" cy="49987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BA7FAD-C4E8-FBE1-A3C2-36B00FF685D4}"/>
              </a:ext>
            </a:extLst>
          </p:cNvPr>
          <p:cNvSpPr txBox="1"/>
          <p:nvPr/>
        </p:nvSpPr>
        <p:spPr>
          <a:xfrm>
            <a:off x="159346" y="624125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effectLst/>
                <a:latin typeface="Helvetica" pitchFamily="2" charset="0"/>
              </a:rPr>
              <a:t>Ritchie (2003, p. 211)</a:t>
            </a:r>
          </a:p>
        </p:txBody>
      </p:sp>
    </p:spTree>
    <p:extLst>
      <p:ext uri="{BB962C8B-B14F-4D97-AF65-F5344CB8AC3E}">
        <p14:creationId xmlns:p14="http://schemas.microsoft.com/office/powerpoint/2010/main" val="90616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2480"/>
            <a:ext cx="9144000" cy="1092035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200" dirty="0"/>
              <a:t>Other needs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97352" y="1365967"/>
            <a:ext cx="7805703" cy="5539796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AU" b="1" dirty="0">
                <a:highlight>
                  <a:srgbClr val="FFFF00"/>
                </a:highlight>
              </a:rPr>
              <a:t>Other specific need</a:t>
            </a:r>
            <a:r>
              <a:rPr lang="en-AU" dirty="0">
                <a:highlight>
                  <a:srgbClr val="FFFF00"/>
                </a:highlight>
              </a:rPr>
              <a:t>s</a:t>
            </a:r>
            <a:r>
              <a:rPr lang="en-AU" dirty="0"/>
              <a:t>:</a:t>
            </a:r>
          </a:p>
          <a:p>
            <a:pPr marL="1162050" indent="-176213">
              <a:spcBef>
                <a:spcPts val="1000"/>
              </a:spcBef>
              <a:buFontTx/>
              <a:buChar char="-"/>
            </a:pPr>
            <a:r>
              <a:rPr lang="en-AU" sz="1900" i="1" dirty="0"/>
              <a:t>easy access/parking area for the coach or bus</a:t>
            </a:r>
          </a:p>
          <a:p>
            <a:pPr marL="1162050" indent="-176213">
              <a:spcBef>
                <a:spcPts val="1000"/>
              </a:spcBef>
              <a:buFontTx/>
              <a:buChar char="-"/>
            </a:pPr>
            <a:r>
              <a:rPr lang="en-AU" sz="1900" i="1" dirty="0"/>
              <a:t>catering facilities or the provision of lunchrooms and/or picnic areas (to eat packed lunches)</a:t>
            </a:r>
          </a:p>
          <a:p>
            <a:pPr marL="1162050" indent="-176213">
              <a:spcBef>
                <a:spcPts val="1000"/>
              </a:spcBef>
              <a:buFontTx/>
              <a:buChar char="-"/>
            </a:pPr>
            <a:r>
              <a:rPr lang="en-AU" sz="1900" i="1" dirty="0"/>
              <a:t>short time limits = within 2-4 hours, to allow children come back to school on time</a:t>
            </a:r>
          </a:p>
          <a:p>
            <a:pPr marL="985838" lvl="0" indent="0">
              <a:spcBef>
                <a:spcPts val="2200"/>
              </a:spcBef>
              <a:spcAft>
                <a:spcPts val="1200"/>
              </a:spcAft>
              <a:buNone/>
            </a:pPr>
            <a:r>
              <a:rPr lang="en-GB" b="1" dirty="0">
                <a:highlight>
                  <a:srgbClr val="FFFF00"/>
                </a:highlight>
              </a:rPr>
              <a:t>Information and logistical support </a:t>
            </a:r>
            <a:r>
              <a:rPr lang="en-GB" dirty="0"/>
              <a:t>= pre-visit information sheets, maps, good signposting, website and timing estimates</a:t>
            </a:r>
            <a:endParaRPr lang="en-GB" sz="300" dirty="0"/>
          </a:p>
          <a:p>
            <a:pPr marL="0" lvl="0" indent="0">
              <a:spcBef>
                <a:spcPts val="1600"/>
              </a:spcBef>
              <a:buNone/>
            </a:pPr>
            <a:r>
              <a:rPr lang="en-GB" b="1" dirty="0">
                <a:highlight>
                  <a:srgbClr val="FFFF00"/>
                </a:highlight>
              </a:rPr>
              <a:t>Supports to activities</a:t>
            </a:r>
            <a:r>
              <a:rPr lang="en-GB" dirty="0"/>
              <a:t>:</a:t>
            </a:r>
            <a:endParaRPr lang="it-IT" dirty="0"/>
          </a:p>
          <a:p>
            <a:pPr marL="622300" lvl="0" indent="-169863">
              <a:spcBef>
                <a:spcPts val="1400"/>
              </a:spcBef>
              <a:buFontTx/>
              <a:buChar char="-"/>
            </a:pPr>
            <a:r>
              <a:rPr lang="en-GB" dirty="0"/>
              <a:t>dedicated areas for activities and  (technological facilities, workrooms, cloakrooms, restrooms)</a:t>
            </a:r>
            <a:endParaRPr lang="it-IT" dirty="0"/>
          </a:p>
          <a:p>
            <a:pPr marL="622300" lvl="0" indent="-169863">
              <a:spcBef>
                <a:spcPts val="1400"/>
              </a:spcBef>
              <a:buFontTx/>
              <a:buChar char="-"/>
            </a:pPr>
            <a:r>
              <a:rPr lang="en-GB" dirty="0"/>
              <a:t>facilities for different disabilities </a:t>
            </a:r>
          </a:p>
          <a:p>
            <a:pPr marL="1795463" lvl="0" indent="0">
              <a:spcBef>
                <a:spcPts val="800"/>
              </a:spcBef>
              <a:buNone/>
            </a:pPr>
            <a:r>
              <a:rPr lang="en-GB" sz="1900" i="1" dirty="0"/>
              <a:t>= wheelchair access, rest-areas, secluded/quiet areas</a:t>
            </a:r>
          </a:p>
          <a:p>
            <a:pPr marL="1795463" lvl="0" indent="0">
              <a:spcBef>
                <a:spcPts val="800"/>
              </a:spcBef>
              <a:buNone/>
            </a:pPr>
            <a:r>
              <a:rPr lang="en-GB" sz="1900" i="1" dirty="0"/>
              <a:t>= resources for the sight/hearing impaired or for intellective disabled children </a:t>
            </a:r>
            <a:endParaRPr lang="it-IT" sz="1900" i="1" dirty="0"/>
          </a:p>
          <a:p>
            <a:pPr marL="1795463" lvl="0" indent="0">
              <a:spcBef>
                <a:spcPts val="800"/>
              </a:spcBef>
              <a:buNone/>
            </a:pPr>
            <a:r>
              <a:rPr lang="it-IT" sz="1900" i="1" dirty="0"/>
              <a:t>= </a:t>
            </a:r>
            <a:r>
              <a:rPr lang="en-GB" sz="1900" i="1" dirty="0"/>
              <a:t>specific workshops, activities, protocols for guided tours</a:t>
            </a:r>
            <a:endParaRPr lang="it-IT" sz="1900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9478"/>
            <a:ext cx="1294458" cy="9695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2587"/>
            <a:ext cx="1517455" cy="8497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494" y="5699478"/>
            <a:ext cx="1457039" cy="9695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93151"/>
            <a:ext cx="2142204" cy="13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94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525750"/>
            <a:ext cx="9144000" cy="914400"/>
          </a:xfrm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GB" dirty="0"/>
              <a:t>3. Preparing the school trip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32453" y="2139093"/>
            <a:ext cx="8367712" cy="3949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AU" sz="1900" dirty="0"/>
              <a:t>Before the visit/trip, some services are typically provided for a better arrangement:</a:t>
            </a:r>
          </a:p>
          <a:p>
            <a:pPr marL="2971800" lvl="0">
              <a:lnSpc>
                <a:spcPct val="90000"/>
              </a:lnSpc>
              <a:spcBef>
                <a:spcPts val="800"/>
              </a:spcBef>
            </a:pPr>
            <a:r>
              <a:rPr lang="en-AU" sz="1800" dirty="0"/>
              <a:t>Free familiarisation visits for teachers</a:t>
            </a:r>
          </a:p>
          <a:p>
            <a:pPr marL="2971800" lvl="0">
              <a:lnSpc>
                <a:spcPct val="90000"/>
              </a:lnSpc>
              <a:spcBef>
                <a:spcPts val="800"/>
              </a:spcBef>
            </a:pPr>
            <a:r>
              <a:rPr lang="en-AU" sz="1800" dirty="0"/>
              <a:t>Pre-visits material with logistical information</a:t>
            </a:r>
          </a:p>
          <a:p>
            <a:pPr marL="2971800" lvl="0">
              <a:lnSpc>
                <a:spcPct val="90000"/>
              </a:lnSpc>
              <a:spcBef>
                <a:spcPts val="800"/>
              </a:spcBef>
            </a:pPr>
            <a:r>
              <a:rPr lang="en-AU" sz="1800" dirty="0"/>
              <a:t>Activities for youngest children (games, crosswords, quizzes, puzzles, comics, etc.) and targeted at the curriculum</a:t>
            </a:r>
          </a:p>
          <a:p>
            <a:pPr marL="2971800" lvl="0">
              <a:lnSpc>
                <a:spcPct val="90000"/>
              </a:lnSpc>
              <a:spcBef>
                <a:spcPts val="800"/>
              </a:spcBef>
            </a:pPr>
            <a:r>
              <a:rPr lang="en-AU" sz="1800" dirty="0"/>
              <a:t>Pupil education packs including maps, photos, documents, sources, web-link, </a:t>
            </a:r>
            <a:r>
              <a:rPr lang="en-AU" sz="1800" dirty="0" err="1"/>
              <a:t>cd-rom</a:t>
            </a:r>
            <a:r>
              <a:rPr lang="en-AU" sz="1800" dirty="0"/>
              <a:t> etc. </a:t>
            </a:r>
          </a:p>
          <a:p>
            <a:pPr marL="2971800" lvl="0">
              <a:lnSpc>
                <a:spcPct val="90000"/>
              </a:lnSpc>
              <a:spcBef>
                <a:spcPts val="800"/>
              </a:spcBef>
            </a:pPr>
            <a:r>
              <a:rPr lang="en-AU" sz="1800" dirty="0"/>
              <a:t>Teacher education packs including pre-visit, on-site and post-visit material</a:t>
            </a:r>
          </a:p>
          <a:p>
            <a:pPr marL="2971800" lvl="0">
              <a:lnSpc>
                <a:spcPct val="90000"/>
              </a:lnSpc>
              <a:spcBef>
                <a:spcPts val="800"/>
              </a:spcBef>
            </a:pPr>
            <a:r>
              <a:rPr lang="en-AU" sz="1800" dirty="0"/>
              <a:t>Printed or digital catalogue of educational programs and services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</a:pPr>
            <a:endParaRPr lang="en-AU" sz="1900" dirty="0"/>
          </a:p>
        </p:txBody>
      </p:sp>
      <p:pic>
        <p:nvPicPr>
          <p:cNvPr id="2052" name="Picture 4" descr="Eltham Palace Teachers' Resource &amp; Education Pack">
            <a:extLst>
              <a:ext uri="{FF2B5EF4-FFF2-40B4-BE49-F238E27FC236}">
                <a16:creationId xmlns:a16="http://schemas.microsoft.com/office/drawing/2014/main" id="{AD76C0E1-D2ED-D755-3023-61466BBE4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6" b="6559"/>
          <a:stretch/>
        </p:blipFill>
        <p:spPr bwMode="auto">
          <a:xfrm>
            <a:off x="362889" y="4545604"/>
            <a:ext cx="2552700" cy="154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-12 teachers | MoMA">
            <a:extLst>
              <a:ext uri="{FF2B5EF4-FFF2-40B4-BE49-F238E27FC236}">
                <a16:creationId xmlns:a16="http://schemas.microsoft.com/office/drawing/2014/main" id="{C771F738-5F79-84F8-BB73-65C170E44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7227" r="4029" b="12104"/>
          <a:stretch/>
        </p:blipFill>
        <p:spPr bwMode="auto">
          <a:xfrm>
            <a:off x="362889" y="2841298"/>
            <a:ext cx="2507311" cy="154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952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77460"/>
            <a:ext cx="9144000" cy="914400"/>
          </a:xfrm>
        </p:spPr>
        <p:txBody>
          <a:bodyPr>
            <a:normAutofit/>
          </a:bodyPr>
          <a:lstStyle/>
          <a:p>
            <a:r>
              <a:rPr lang="en-GB" sz="3000" dirty="0"/>
              <a:t> Marketing to schools: needs/constraints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304800" y="1417983"/>
            <a:ext cx="8953500" cy="509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700" b="1" i="1" dirty="0">
                <a:highlight>
                  <a:srgbClr val="FFFF00"/>
                </a:highlight>
              </a:rPr>
              <a:t>Distance/time-travel </a:t>
            </a:r>
          </a:p>
          <a:p>
            <a:pPr marL="352425" indent="0" defTabSz="268288">
              <a:spcBef>
                <a:spcPts val="800"/>
              </a:spcBef>
              <a:buNone/>
            </a:pPr>
            <a:r>
              <a:rPr lang="en-AU" sz="1700" dirty="0"/>
              <a:t>= 70 km/1 hour with young pupils (9-13)</a:t>
            </a:r>
          </a:p>
          <a:p>
            <a:pPr marL="352425" indent="0" defTabSz="268288">
              <a:spcBef>
                <a:spcPts val="800"/>
              </a:spcBef>
              <a:buNone/>
            </a:pPr>
            <a:r>
              <a:rPr lang="en-AU" sz="1700" dirty="0"/>
              <a:t>= day-visit (the most popular solution)</a:t>
            </a:r>
          </a:p>
          <a:p>
            <a:pPr marL="352425" indent="0" defTabSz="268288">
              <a:spcBef>
                <a:spcPts val="800"/>
              </a:spcBef>
              <a:buNone/>
            </a:pPr>
            <a:r>
              <a:rPr lang="en-AU" sz="1700" dirty="0"/>
              <a:t>= reach destination around 10 am (onwards)</a:t>
            </a:r>
          </a:p>
          <a:p>
            <a:pPr marL="0" indent="0" defTabSz="268288">
              <a:spcBef>
                <a:spcPts val="800"/>
              </a:spcBef>
              <a:buNone/>
            </a:pPr>
            <a:r>
              <a:rPr lang="en-AU" sz="1700" b="1" i="1" dirty="0">
                <a:highlight>
                  <a:srgbClr val="FFFF00"/>
                </a:highlight>
              </a:rPr>
              <a:t>Timing of trips</a:t>
            </a:r>
            <a:r>
              <a:rPr lang="en-AU" sz="1700" dirty="0">
                <a:highlight>
                  <a:srgbClr val="FFFF00"/>
                </a:highlight>
              </a:rPr>
              <a:t> </a:t>
            </a:r>
            <a:r>
              <a:rPr lang="en-AU" sz="1700" dirty="0"/>
              <a:t>= April-July (April-June in Italy)</a:t>
            </a:r>
          </a:p>
          <a:p>
            <a:pPr marL="0" indent="0" defTabSz="268288">
              <a:spcBef>
                <a:spcPts val="800"/>
              </a:spcBef>
              <a:buNone/>
            </a:pPr>
            <a:r>
              <a:rPr lang="en-AU" sz="1700" dirty="0"/>
              <a:t>(possible seasonal adjustment of the market: discounts/packages for schools)</a:t>
            </a:r>
          </a:p>
          <a:p>
            <a:pPr marL="0" indent="0" defTabSz="268288">
              <a:spcBef>
                <a:spcPts val="800"/>
              </a:spcBef>
              <a:buNone/>
            </a:pPr>
            <a:endParaRPr lang="en-AU" sz="1700" dirty="0"/>
          </a:p>
          <a:p>
            <a:pPr marL="0" indent="0" defTabSz="268288">
              <a:spcBef>
                <a:spcPts val="800"/>
              </a:spcBef>
              <a:buNone/>
            </a:pPr>
            <a:endParaRPr lang="en-AU" sz="1700" b="1" i="1" dirty="0"/>
          </a:p>
          <a:p>
            <a:pPr marL="5245100" indent="0" defTabSz="2963863">
              <a:buNone/>
            </a:pPr>
            <a:r>
              <a:rPr lang="en-AU" sz="1700" b="1" i="1" dirty="0"/>
              <a:t>Key-times for visit-decisions</a:t>
            </a:r>
          </a:p>
          <a:p>
            <a:pPr marL="5245100" indent="0" defTabSz="3414713">
              <a:spcBef>
                <a:spcPts val="800"/>
              </a:spcBef>
              <a:buNone/>
            </a:pPr>
            <a:r>
              <a:rPr lang="en-AU" sz="1700" dirty="0"/>
              <a:t>= at the beginning of the academic year (September/October) </a:t>
            </a:r>
          </a:p>
          <a:p>
            <a:pPr marL="5245100" indent="0" defTabSz="3414713">
              <a:spcBef>
                <a:spcPts val="800"/>
              </a:spcBef>
              <a:buNone/>
            </a:pPr>
            <a:r>
              <a:rPr lang="en-AU" sz="1700" dirty="0"/>
              <a:t>= or even May of the previous year (educational planning)</a:t>
            </a:r>
          </a:p>
          <a:p>
            <a:pPr marL="903288" indent="0">
              <a:buNone/>
            </a:pPr>
            <a:endParaRPr lang="en-AU" sz="1700" dirty="0"/>
          </a:p>
        </p:txBody>
      </p:sp>
      <p:pic>
        <p:nvPicPr>
          <p:cNvPr id="3" name="Immagine 2" descr="Schermata 2022-04-22 alle 08.5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609"/>
            <a:ext cx="5353400" cy="263666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6304941"/>
            <a:ext cx="5023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dirty="0"/>
              <a:t>Monthly percentage distribution of trips with overnight stays.</a:t>
            </a:r>
          </a:p>
          <a:p>
            <a:r>
              <a:rPr lang="en-AU" sz="1000" dirty="0"/>
              <a:t>Source: Italian touring club 2011</a:t>
            </a:r>
          </a:p>
        </p:txBody>
      </p:sp>
    </p:spTree>
    <p:extLst>
      <p:ext uri="{BB962C8B-B14F-4D97-AF65-F5344CB8AC3E}">
        <p14:creationId xmlns:p14="http://schemas.microsoft.com/office/powerpoint/2010/main" val="26956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9C57B-EE79-FF00-ADA4-177C7D1A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529"/>
            <a:ext cx="9144000" cy="9144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200" dirty="0"/>
              <a:t>School Tourism: definitions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13A2DC-D8A6-6B77-395D-518440EA9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048" y="1840230"/>
            <a:ext cx="8346888" cy="5017770"/>
          </a:xfrm>
        </p:spPr>
        <p:txBody>
          <a:bodyPr>
            <a:normAutofit fontScale="92500" lnSpcReduction="20000"/>
          </a:bodyPr>
          <a:lstStyle/>
          <a:p>
            <a:pPr marL="4495800" indent="0">
              <a:spcBef>
                <a:spcPts val="1100"/>
              </a:spcBef>
              <a:buNone/>
            </a:pPr>
            <a:r>
              <a:rPr lang="en-AU" sz="1900" b="1" dirty="0">
                <a:latin typeface="Century Gothic" panose="020B0502020202020204" pitchFamily="34" charset="0"/>
              </a:rPr>
              <a:t>Ritchie (2003)</a:t>
            </a:r>
            <a:r>
              <a:rPr lang="en-AU" sz="1900" dirty="0">
                <a:latin typeface="Century Gothic" panose="020B0502020202020204" pitchFamily="34" charset="0"/>
              </a:rPr>
              <a:t>
- All school/field trips organised by primary and secondary schools for children between 5 and 18 years of age (+ trips organized by language schools</a:t>
            </a:r>
          </a:p>
          <a:p>
            <a:pPr marL="4495800" indent="0">
              <a:spcBef>
                <a:spcPts val="1100"/>
              </a:spcBef>
              <a:buNone/>
            </a:pPr>
            <a:r>
              <a:rPr lang="en-AU" sz="1900" dirty="0">
                <a:latin typeface="Century Gothic" panose="020B0502020202020204" pitchFamily="34" charset="0"/>
              </a:rPr>
              <a:t>- Sub-type of Educational Tourism
- Education-first motivation</a:t>
            </a:r>
          </a:p>
          <a:p>
            <a:pPr marL="4495800" indent="0">
              <a:spcBef>
                <a:spcPts val="1100"/>
              </a:spcBef>
              <a:buNone/>
            </a:pPr>
            <a:r>
              <a:rPr lang="en-AU" sz="1900" dirty="0">
                <a:latin typeface="Century Gothic" panose="020B0502020202020204" pitchFamily="34" charset="0"/>
              </a:rPr>
              <a:t>
</a:t>
            </a:r>
          </a:p>
          <a:p>
            <a:pPr marL="127000" indent="0">
              <a:spcBef>
                <a:spcPts val="1100"/>
              </a:spcBef>
              <a:buNone/>
            </a:pPr>
            <a:r>
              <a:rPr lang="en-AU" sz="1900" b="1" dirty="0">
                <a:latin typeface="Century Gothic" panose="020B0502020202020204" pitchFamily="34" charset="0"/>
              </a:rPr>
              <a:t>OBSERVATORY ON ITALIAN SCHOOL TOURISM (Italian Touring Club, 2008)</a:t>
            </a:r>
            <a:r>
              <a:rPr lang="en-AU" sz="1900" dirty="0">
                <a:latin typeface="Century Gothic" panose="020B0502020202020204" pitchFamily="34" charset="0"/>
              </a:rPr>
              <a:t>
School Tourism is an aid/support tool for student’s learning, which can be carried out by combining study activity with playful and recreational moments, thus alternating moments of curricular training with experiences outside the classroom</a:t>
            </a:r>
            <a:endParaRPr lang="en-AU" dirty="0"/>
          </a:p>
        </p:txBody>
      </p:sp>
      <p:pic>
        <p:nvPicPr>
          <p:cNvPr id="5" name="Immagine 4" descr="Schermata 2022-03-10 alle 23.07.09.png">
            <a:extLst>
              <a:ext uri="{FF2B5EF4-FFF2-40B4-BE49-F238E27FC236}">
                <a16:creationId xmlns:a16="http://schemas.microsoft.com/office/drawing/2014/main" id="{70A47194-F793-7266-AA57-5F4D6AA35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07" y="1637731"/>
            <a:ext cx="4926709" cy="305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08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23414"/>
            <a:ext cx="9144000" cy="914400"/>
          </a:xfrm>
        </p:spPr>
        <p:txBody>
          <a:bodyPr>
            <a:normAutofit/>
          </a:bodyPr>
          <a:lstStyle/>
          <a:p>
            <a:r>
              <a:rPr lang="en-GB" dirty="0"/>
              <a:t>The visit-decision process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15093" y="1581056"/>
            <a:ext cx="8913813" cy="4822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700" b="1" dirty="0"/>
              <a:t>Different roles:</a:t>
            </a:r>
          </a:p>
          <a:p>
            <a:pPr lvl="0">
              <a:spcBef>
                <a:spcPts val="800"/>
              </a:spcBef>
              <a:buFontTx/>
              <a:buChar char="-"/>
            </a:pPr>
            <a:r>
              <a:rPr lang="en-AU" sz="1700" u="sng" dirty="0"/>
              <a:t>Deputy head</a:t>
            </a:r>
            <a:r>
              <a:rPr lang="en-AU" sz="1700" dirty="0"/>
              <a:t> = manages the process</a:t>
            </a:r>
          </a:p>
          <a:p>
            <a:pPr>
              <a:spcBef>
                <a:spcPts val="800"/>
              </a:spcBef>
              <a:buFontTx/>
              <a:buChar char="-"/>
            </a:pPr>
            <a:r>
              <a:rPr lang="en-AU" sz="1700" u="sng" dirty="0"/>
              <a:t>Subject teachers</a:t>
            </a:r>
            <a:r>
              <a:rPr lang="en-AU" sz="1700" dirty="0"/>
              <a:t> = make proposals of trips related to their teaching needs (yearly planning)</a:t>
            </a:r>
          </a:p>
          <a:p>
            <a:pPr lvl="0">
              <a:spcBef>
                <a:spcPts val="800"/>
              </a:spcBef>
              <a:buFontTx/>
              <a:buChar char="-"/>
            </a:pPr>
            <a:r>
              <a:rPr lang="en-AU" sz="1700" u="sng" dirty="0"/>
              <a:t>Teachers’ councils</a:t>
            </a:r>
            <a:r>
              <a:rPr lang="en-AU" sz="1700" dirty="0"/>
              <a:t> = verify, approve and ratify the decision </a:t>
            </a:r>
          </a:p>
          <a:p>
            <a:pPr marL="1155700" lvl="0">
              <a:buNone/>
            </a:pPr>
            <a:r>
              <a:rPr lang="en-AU" sz="1700" b="1" dirty="0"/>
              <a:t>In Italy: stages of the decision process</a:t>
            </a:r>
            <a:r>
              <a:rPr lang="en-AU" sz="1700" dirty="0"/>
              <a:t>:</a:t>
            </a:r>
          </a:p>
          <a:p>
            <a:pPr marL="1638300" lvl="0">
              <a:spcBef>
                <a:spcPts val="1400"/>
              </a:spcBef>
              <a:buFont typeface="Wingdings" charset="2"/>
              <a:buChar char="u"/>
            </a:pPr>
            <a:r>
              <a:rPr lang="en-AU" sz="1700" i="1" dirty="0"/>
              <a:t>Council for each school year/class </a:t>
            </a:r>
            <a:r>
              <a:rPr lang="en-AU" sz="1700" dirty="0"/>
              <a:t>(teachers, students and parents) = teachers make proposals of one-day visits or school trips (with overnight stays), and the entire councils discusses it;</a:t>
            </a:r>
          </a:p>
          <a:p>
            <a:pPr marL="1638300" lvl="0">
              <a:spcBef>
                <a:spcPts val="800"/>
              </a:spcBef>
              <a:buFont typeface="Wingdings" charset="2"/>
              <a:buChar char="u"/>
            </a:pPr>
            <a:r>
              <a:rPr lang="en-AU" sz="1700" i="1" dirty="0"/>
              <a:t>Teachers’ Council for all school years </a:t>
            </a:r>
            <a:r>
              <a:rPr lang="en-AU" sz="1700" dirty="0"/>
              <a:t>= verifies the presence of educational requirements, perfections modalities of implementation;</a:t>
            </a:r>
          </a:p>
          <a:p>
            <a:pPr marL="1638300" lvl="0">
              <a:spcBef>
                <a:spcPts val="800"/>
              </a:spcBef>
              <a:buFont typeface="Wingdings" charset="2"/>
              <a:buChar char="u"/>
            </a:pPr>
            <a:r>
              <a:rPr lang="en-AU" sz="1700" i="1" dirty="0"/>
              <a:t>Plenary School Council </a:t>
            </a:r>
            <a:r>
              <a:rPr lang="en-AU" sz="1700" dirty="0"/>
              <a:t>(teachers, parents, students, officers) = definitely ratifies the decision</a:t>
            </a:r>
          </a:p>
          <a:p>
            <a:pPr marL="1638300" lvl="0">
              <a:spcBef>
                <a:spcPts val="800"/>
              </a:spcBef>
              <a:buFont typeface="Wingdings" charset="2"/>
              <a:buChar char="u"/>
            </a:pPr>
            <a:r>
              <a:rPr lang="en-AU" sz="1700" dirty="0"/>
              <a:t>Call for tenders  </a:t>
            </a:r>
            <a:r>
              <a:rPr lang="en-AU" sz="1700" dirty="0">
                <a:sym typeface="Wingdings"/>
              </a:rPr>
              <a:t> specialist tour operators/travel agencies</a:t>
            </a:r>
            <a:endParaRPr lang="en-AU" sz="1700" dirty="0"/>
          </a:p>
          <a:p>
            <a:pPr marL="969963" lvl="0">
              <a:spcBef>
                <a:spcPts val="1400"/>
              </a:spcBef>
              <a:buFontTx/>
              <a:buChar char="-"/>
            </a:pPr>
            <a:endParaRPr lang="en-AU" sz="1700" dirty="0"/>
          </a:p>
          <a:p>
            <a:pPr marL="969963" lvl="0">
              <a:spcBef>
                <a:spcPts val="1400"/>
              </a:spcBef>
              <a:buFontTx/>
              <a:buChar char="-"/>
            </a:pPr>
            <a:endParaRPr lang="en-AU" sz="1700" dirty="0"/>
          </a:p>
          <a:p>
            <a:pPr marL="969963" lvl="0">
              <a:spcBef>
                <a:spcPts val="1400"/>
              </a:spcBef>
              <a:buFontTx/>
              <a:buChar char="-"/>
            </a:pPr>
            <a:endParaRPr lang="en-AU" sz="1700" i="1" dirty="0"/>
          </a:p>
          <a:p>
            <a:pPr marL="627063" lvl="0" indent="0">
              <a:spcBef>
                <a:spcPts val="1400"/>
              </a:spcBef>
              <a:buNone/>
            </a:pPr>
            <a:endParaRPr lang="en-AU" sz="1700" i="1" dirty="0"/>
          </a:p>
        </p:txBody>
      </p:sp>
      <p:pic>
        <p:nvPicPr>
          <p:cNvPr id="3076" name="Picture 4" descr="Teacher and Leader Development | NIET | National Institute for Excellence  in Teaching">
            <a:extLst>
              <a:ext uri="{FF2B5EF4-FFF2-40B4-BE49-F238E27FC236}">
                <a16:creationId xmlns:a16="http://schemas.microsoft.com/office/drawing/2014/main" id="{437D08EC-7626-1EFB-314B-A6345EAA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262574"/>
            <a:ext cx="13733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 scatto dei tour operator - GuidaViaggi">
            <a:extLst>
              <a:ext uri="{FF2B5EF4-FFF2-40B4-BE49-F238E27FC236}">
                <a16:creationId xmlns:a16="http://schemas.microsoft.com/office/drawing/2014/main" id="{EA266179-6E39-D557-29FD-9B476D32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816762"/>
            <a:ext cx="1373387" cy="7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8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" y="4673253"/>
            <a:ext cx="8915400" cy="1802550"/>
          </a:xfrm>
        </p:spPr>
        <p:txBody>
          <a:bodyPr>
            <a:normAutofit fontScale="90000"/>
          </a:bodyPr>
          <a:lstStyle/>
          <a:p>
            <a:r>
              <a:rPr lang="en-GB" dirty="0"/>
              <a:t>Educational Tourism </a:t>
            </a:r>
            <a:r>
              <a:rPr lang="mr-IN" sz="3300" dirty="0"/>
              <a:t>–</a:t>
            </a:r>
            <a:r>
              <a:rPr lang="en-GB" sz="3300" dirty="0"/>
              <a:t> LM49 Degree</a:t>
            </a:r>
            <a:br>
              <a:rPr lang="en-GB" dirty="0"/>
            </a:br>
            <a:r>
              <a:rPr lang="en-GB" sz="1200" dirty="0"/>
              <a:t>  </a:t>
            </a:r>
            <a:br>
              <a:rPr lang="en-GB" sz="1200" dirty="0"/>
            </a:br>
            <a:r>
              <a:rPr lang="en-GB" sz="2100" b="1" dirty="0"/>
              <a:t>Marta Brunelli</a:t>
            </a:r>
            <a:br>
              <a:rPr lang="en-GB" sz="2100" dirty="0"/>
            </a:br>
            <a:r>
              <a:rPr lang="en-GB" sz="1900" dirty="0"/>
              <a:t>Associate Professor in General and Social Education</a:t>
            </a:r>
            <a:br>
              <a:rPr lang="en-GB" sz="1900" dirty="0"/>
            </a:br>
            <a:r>
              <a:rPr lang="en-GB" sz="1900" dirty="0"/>
              <a:t>Deputy Director of “Paolo &amp; Ornella Ricca” Museum of School History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8979" y="2242227"/>
            <a:ext cx="8001000" cy="2044268"/>
          </a:xfrm>
        </p:spPr>
        <p:txBody>
          <a:bodyPr>
            <a:normAutofit/>
          </a:bodyPr>
          <a:lstStyle/>
          <a:p>
            <a:r>
              <a:rPr lang="en-GB" sz="3300" dirty="0"/>
              <a:t>Managing school tourism:</a:t>
            </a:r>
          </a:p>
          <a:p>
            <a:r>
              <a:rPr lang="en-GB" sz="3300" dirty="0"/>
              <a:t>Operators’ and teachers’ perspectives</a:t>
            </a:r>
          </a:p>
        </p:txBody>
      </p:sp>
      <p:pic>
        <p:nvPicPr>
          <p:cNvPr id="4" name="Immagine 10" descr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16381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3130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72415"/>
            <a:ext cx="9144000" cy="914400"/>
          </a:xfrm>
        </p:spPr>
        <p:txBody>
          <a:bodyPr>
            <a:noAutofit/>
          </a:bodyPr>
          <a:lstStyle/>
          <a:p>
            <a:r>
              <a:rPr lang="en-AU" sz="3000" dirty="0"/>
              <a:t>How many operators are specialised </a:t>
            </a:r>
            <a:br>
              <a:rPr lang="en-AU" sz="3000" dirty="0"/>
            </a:br>
            <a:r>
              <a:rPr lang="en-AU" sz="3000" dirty="0"/>
              <a:t>in school tourism?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774700" y="2057400"/>
            <a:ext cx="8139113" cy="457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Weakness</a:t>
            </a:r>
            <a:r>
              <a:rPr lang="en-GB" dirty="0"/>
              <a:t>: discrepancy between the demand arising from schools and </a:t>
            </a:r>
            <a:r>
              <a:rPr lang="en-GB" u="sng" dirty="0"/>
              <a:t>the small number of specialised</a:t>
            </a:r>
            <a:r>
              <a:rPr lang="en-GB" dirty="0"/>
              <a:t> tour operators </a:t>
            </a:r>
          </a:p>
          <a:p>
            <a:pPr marL="0" indent="0">
              <a:buNone/>
            </a:pPr>
            <a:r>
              <a:rPr lang="en-AU" dirty="0"/>
              <a:t>The school tourism is the sector of the tourism chain most neglected and least talked about</a:t>
            </a:r>
          </a:p>
          <a:p>
            <a:pPr marL="0" indent="0">
              <a:buNone/>
            </a:pPr>
            <a:r>
              <a:rPr lang="en-AU" dirty="0"/>
              <a:t>Even the number of travel agencies specialised in school tourism </a:t>
            </a:r>
            <a:r>
              <a:rPr lang="en-AU" b="1" dirty="0"/>
              <a:t>is not sure, but only estimated</a:t>
            </a:r>
            <a:r>
              <a:rPr lang="en-AU" dirty="0"/>
              <a:t>, in Italy:</a:t>
            </a:r>
          </a:p>
          <a:p>
            <a:pPr marL="0" indent="0">
              <a:buNone/>
            </a:pPr>
            <a:endParaRPr lang="en-AU" sz="1300" dirty="0"/>
          </a:p>
          <a:p>
            <a:pPr marL="2705100">
              <a:buFontTx/>
              <a:buChar char="-"/>
            </a:pPr>
            <a:r>
              <a:rPr lang="en-AU" dirty="0"/>
              <a:t>Category associations in  2022 estimated that - </a:t>
            </a:r>
            <a:r>
              <a:rPr lang="en-AU" i="1" dirty="0"/>
              <a:t>out of 8,000 travel agencies – around </a:t>
            </a:r>
            <a:r>
              <a:rPr lang="en-AU" b="1" i="1" dirty="0"/>
              <a:t>1,000 offer also school tourism products </a:t>
            </a:r>
            <a:r>
              <a:rPr lang="en-AU" dirty="0"/>
              <a:t>(including language school tourism, school field trips)</a:t>
            </a:r>
          </a:p>
          <a:p>
            <a:pPr marL="2705100">
              <a:buFontTx/>
              <a:buChar char="-"/>
            </a:pPr>
            <a:r>
              <a:rPr lang="en-AU" dirty="0"/>
              <a:t>But a </a:t>
            </a:r>
            <a:r>
              <a:rPr lang="en-AU" i="1" dirty="0"/>
              <a:t>variable number (</a:t>
            </a:r>
            <a:r>
              <a:rPr lang="en-AU" b="1" i="1" dirty="0"/>
              <a:t>from 100 to 300</a:t>
            </a:r>
            <a:r>
              <a:rPr lang="en-AU" i="1" dirty="0"/>
              <a:t>) </a:t>
            </a:r>
            <a:r>
              <a:rPr lang="en-AU" dirty="0"/>
              <a:t>have their core-business in school tourism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985"/>
            <a:ext cx="3228017" cy="15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04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 txBox="1">
            <a:spLocks/>
          </p:cNvSpPr>
          <p:nvPr/>
        </p:nvSpPr>
        <p:spPr>
          <a:xfrm>
            <a:off x="152400" y="1531620"/>
            <a:ext cx="8761413" cy="5326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Travel and Tourism Agencies </a:t>
            </a:r>
            <a:r>
              <a:rPr lang="en-GB" dirty="0"/>
              <a:t>(based on their license type) can:</a:t>
            </a:r>
          </a:p>
          <a:p>
            <a:pPr>
              <a:spcBef>
                <a:spcPts val="800"/>
              </a:spcBef>
              <a:buFontTx/>
              <a:buChar char="-"/>
            </a:pPr>
            <a:r>
              <a:rPr lang="en-GB" dirty="0"/>
              <a:t>Work as intermediaries between schools and various service providers</a:t>
            </a:r>
          </a:p>
          <a:p>
            <a:pPr>
              <a:spcBef>
                <a:spcPts val="800"/>
              </a:spcBef>
              <a:buFontTx/>
              <a:buChar char="-"/>
            </a:pPr>
            <a:r>
              <a:rPr lang="en-GB" dirty="0"/>
              <a:t>Create and sell their own products and packages (travels, accommodation, educational programs) = Tour operators</a:t>
            </a:r>
          </a:p>
          <a:p>
            <a:pPr marL="1778000" indent="12700">
              <a:buNone/>
            </a:pPr>
            <a:r>
              <a:rPr lang="en-AU" dirty="0"/>
              <a:t>Some agencies/operators have a long experience and specialised departments able to help schools in managing trips:</a:t>
            </a:r>
          </a:p>
          <a:p>
            <a:pPr marL="2400300" lvl="0">
              <a:spcBef>
                <a:spcPts val="800"/>
              </a:spcBef>
            </a:pPr>
            <a:r>
              <a:rPr lang="en-AU" sz="1900" b="1" dirty="0" err="1"/>
              <a:t>Caldana</a:t>
            </a:r>
            <a:r>
              <a:rPr lang="en-AU" sz="1900" b="1" dirty="0"/>
              <a:t> international</a:t>
            </a:r>
            <a:r>
              <a:rPr lang="en-AU" sz="1900" dirty="0"/>
              <a:t>: generalist tour operator with a department for school tourism</a:t>
            </a:r>
            <a:endParaRPr lang="it-IT" sz="1900" dirty="0"/>
          </a:p>
          <a:p>
            <a:pPr marL="2400300" lvl="0">
              <a:spcBef>
                <a:spcPts val="800"/>
              </a:spcBef>
            </a:pPr>
            <a:r>
              <a:rPr lang="en-AU" sz="1900" b="1" dirty="0" err="1"/>
              <a:t>Elensophi</a:t>
            </a:r>
            <a:r>
              <a:rPr lang="en-AU" sz="1900" dirty="0"/>
              <a:t>: specialised in school tourism in Sicily</a:t>
            </a:r>
          </a:p>
          <a:p>
            <a:pPr marL="2400300">
              <a:spcBef>
                <a:spcPts val="800"/>
              </a:spcBef>
            </a:pPr>
            <a:r>
              <a:rPr lang="en-AU" sz="1900" b="1" dirty="0" err="1"/>
              <a:t>Caravantours</a:t>
            </a:r>
            <a:r>
              <a:rPr lang="en-AU" sz="1900" dirty="0"/>
              <a:t>: society gathering some tours operators and offering a range of educational tourism </a:t>
            </a:r>
            <a:r>
              <a:rPr lang="mr-IN" sz="1900" dirty="0"/>
              <a:t>–</a:t>
            </a:r>
            <a:r>
              <a:rPr lang="en-AU" sz="1900" dirty="0"/>
              <a:t> with a special office</a:t>
            </a:r>
          </a:p>
          <a:p>
            <a:pPr marL="2057400" indent="0">
              <a:spcBef>
                <a:spcPts val="800"/>
              </a:spcBef>
              <a:buNone/>
            </a:pPr>
            <a:r>
              <a:rPr lang="it-IT" sz="1900" dirty="0"/>
              <a:t> </a:t>
            </a:r>
            <a:endParaRPr lang="en-AU" sz="1900" dirty="0"/>
          </a:p>
          <a:p>
            <a:pPr marL="0" lvl="0" indent="0">
              <a:spcBef>
                <a:spcPts val="1400"/>
              </a:spcBef>
              <a:buNone/>
            </a:pPr>
            <a:r>
              <a:rPr lang="en-AU" sz="1900" dirty="0">
                <a:highlight>
                  <a:srgbClr val="FFFF00"/>
                </a:highlight>
              </a:rPr>
              <a:t>A specialised department is necessary to fulfil bureaucratic formalities</a:t>
            </a:r>
            <a:r>
              <a:rPr lang="en-AU" sz="1900" dirty="0"/>
              <a:t>:</a:t>
            </a:r>
          </a:p>
          <a:p>
            <a:pPr lvl="0">
              <a:spcBef>
                <a:spcPts val="800"/>
              </a:spcBef>
              <a:buFontTx/>
              <a:buChar char="-"/>
            </a:pPr>
            <a:r>
              <a:rPr lang="en-AU" sz="1900" dirty="0"/>
              <a:t>Call for tenders = 2 hrs / 2 specialised people</a:t>
            </a:r>
          </a:p>
          <a:p>
            <a:pPr lvl="0">
              <a:spcBef>
                <a:spcPts val="800"/>
              </a:spcBef>
              <a:buFontTx/>
              <a:buChar char="-"/>
            </a:pPr>
            <a:r>
              <a:rPr lang="en-AU" sz="1900" dirty="0"/>
              <a:t>Other requirements = a minimum annual turnover in the previous 3 years, absence of pending disputes with the tax authorities, registration in the MEPA-digital market where public administrations launch their call for tenders</a:t>
            </a:r>
            <a:endParaRPr lang="it-IT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5400" y="313968"/>
            <a:ext cx="8913813" cy="914400"/>
          </a:xfrm>
        </p:spPr>
        <p:txBody>
          <a:bodyPr>
            <a:noAutofit/>
          </a:bodyPr>
          <a:lstStyle/>
          <a:p>
            <a:r>
              <a:rPr lang="en-AU" sz="3000" dirty="0"/>
              <a:t>Travel agencies/tour operators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95893"/>
            <a:ext cx="1718732" cy="47413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4629">
            <a:off x="939800" y="3422029"/>
            <a:ext cx="1008341" cy="1073864"/>
          </a:xfrm>
          <a:prstGeom prst="rect">
            <a:avLst/>
          </a:prstGeom>
        </p:spPr>
      </p:pic>
      <p:pic>
        <p:nvPicPr>
          <p:cNvPr id="4098" name="Picture 2" descr="Caldana International">
            <a:extLst>
              <a:ext uri="{FF2B5EF4-FFF2-40B4-BE49-F238E27FC236}">
                <a16:creationId xmlns:a16="http://schemas.microsoft.com/office/drawing/2014/main" id="{AC54A244-245E-88E1-C466-465AD62AD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923418"/>
            <a:ext cx="1222782" cy="11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329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6004" b="10664"/>
          <a:stretch/>
        </p:blipFill>
        <p:spPr>
          <a:xfrm>
            <a:off x="6496755" y="5054600"/>
            <a:ext cx="2460706" cy="16129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Autofit/>
          </a:bodyPr>
          <a:lstStyle/>
          <a:p>
            <a:r>
              <a:rPr lang="en-GB" sz="2800" dirty="0"/>
              <a:t>The viewpoint of travel agencies:</a:t>
            </a:r>
            <a:br>
              <a:rPr lang="en-GB" sz="2800" dirty="0"/>
            </a:br>
            <a:r>
              <a:rPr lang="en-GB" sz="2800" dirty="0"/>
              <a:t>    1. </a:t>
            </a:r>
            <a:r>
              <a:rPr lang="en-GB" sz="2000" dirty="0"/>
              <a:t>Standardisation as a weak point </a:t>
            </a:r>
          </a:p>
        </p:txBody>
      </p:sp>
      <p:sp>
        <p:nvSpPr>
          <p:cNvPr id="3" name="Rettangolo 2"/>
          <p:cNvSpPr/>
          <p:nvPr/>
        </p:nvSpPr>
        <p:spPr>
          <a:xfrm>
            <a:off x="742950" y="1803400"/>
            <a:ext cx="8039523" cy="474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dirty="0"/>
              <a:t>Main weaknesses emerged from some interviews carried out with teachers and travel agencies (academic year 2020/2021)</a:t>
            </a:r>
          </a:p>
          <a:p>
            <a:endParaRPr lang="en-GB" dirty="0"/>
          </a:p>
          <a:p>
            <a:r>
              <a:rPr lang="en-GB" sz="1800" b="1" dirty="0"/>
              <a:t>1</a:t>
            </a:r>
            <a:r>
              <a:rPr lang="en-GB" b="1" baseline="30000" dirty="0"/>
              <a:t>st</a:t>
            </a:r>
            <a:r>
              <a:rPr lang="en-GB" sz="1800" b="1" dirty="0"/>
              <a:t> Weakness: </a:t>
            </a:r>
            <a:r>
              <a:rPr lang="en-GB" b="1" dirty="0"/>
              <a:t>Standardisation of products for schools</a:t>
            </a:r>
          </a:p>
          <a:p>
            <a:endParaRPr lang="en-GB" sz="700" dirty="0"/>
          </a:p>
          <a:p>
            <a:r>
              <a:rPr lang="en-GB" dirty="0"/>
              <a:t>Educational trips constitute a good percentage of the annual sale/turnover of travel agencies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    BUT</a:t>
            </a:r>
          </a:p>
          <a:p>
            <a:r>
              <a:rPr lang="en-GB" dirty="0"/>
              <a:t>being the economic income based on the </a:t>
            </a:r>
            <a:r>
              <a:rPr lang="en-GB" b="1" dirty="0"/>
              <a:t>quantity</a:t>
            </a:r>
            <a:r>
              <a:rPr lang="en-GB" dirty="0"/>
              <a:t> of trips provided,</a:t>
            </a:r>
          </a:p>
          <a:p>
            <a:r>
              <a:rPr lang="en-GB" dirty="0"/>
              <a:t>in order to satisfy the demand from many schools in the same</a:t>
            </a:r>
          </a:p>
          <a:p>
            <a:r>
              <a:rPr lang="en-GB" dirty="0"/>
              <a:t>period of the year, agencies and operators: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GB" sz="1700" dirty="0">
                <a:highlight>
                  <a:srgbClr val="FFFF00"/>
                </a:highlight>
              </a:rPr>
              <a:t>sell the product to different schools</a:t>
            </a:r>
            <a:r>
              <a:rPr lang="en-GB" sz="1700" dirty="0"/>
              <a:t> </a:t>
            </a:r>
          </a:p>
          <a:p>
            <a:pPr marL="342900" indent="-342900">
              <a:buFontTx/>
              <a:buChar char="-"/>
            </a:pPr>
            <a:r>
              <a:rPr lang="en-GB" sz="1700" dirty="0"/>
              <a:t>reuse the product year after year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GB" sz="1600" dirty="0"/>
              <a:t>no improvement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GB" sz="1600" dirty="0"/>
              <a:t>no customisation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GB" sz="1600" dirty="0"/>
              <a:t>law quality</a:t>
            </a:r>
          </a:p>
        </p:txBody>
      </p:sp>
    </p:spTree>
    <p:extLst>
      <p:ext uri="{BB962C8B-B14F-4D97-AF65-F5344CB8AC3E}">
        <p14:creationId xmlns:p14="http://schemas.microsoft.com/office/powerpoint/2010/main" val="3741279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Autofit/>
          </a:bodyPr>
          <a:lstStyle/>
          <a:p>
            <a:r>
              <a:rPr lang="en-GB" sz="2800" dirty="0"/>
              <a:t>The viewpoint of agencies: </a:t>
            </a:r>
            <a:br>
              <a:rPr lang="en-GB" sz="2800" dirty="0"/>
            </a:br>
            <a:r>
              <a:rPr lang="en-GB" sz="2500" dirty="0"/>
              <a:t>2. Genericness as a weak point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43001" y="1905000"/>
            <a:ext cx="77708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00" b="1" dirty="0"/>
              <a:t>2</a:t>
            </a:r>
            <a:r>
              <a:rPr lang="en-GB" sz="1900" b="1" baseline="30000" dirty="0"/>
              <a:t>nd</a:t>
            </a:r>
            <a:r>
              <a:rPr lang="en-GB" sz="1900" b="1" dirty="0"/>
              <a:t> Weakness : generic nature of products for schools</a:t>
            </a:r>
          </a:p>
          <a:p>
            <a:endParaRPr lang="en-GB" sz="1900" dirty="0"/>
          </a:p>
          <a:p>
            <a:r>
              <a:rPr lang="en-GB" sz="1900" dirty="0"/>
              <a:t>Products for school can present generic and non-specific characteristics: </a:t>
            </a:r>
          </a:p>
          <a:p>
            <a:endParaRPr lang="en-GB" sz="1900" dirty="0"/>
          </a:p>
          <a:p>
            <a:pPr marL="992188" indent="-342900">
              <a:buFontTx/>
              <a:buChar char="-"/>
            </a:pPr>
            <a:r>
              <a:rPr lang="en-GB" dirty="0">
                <a:highlight>
                  <a:srgbClr val="FFFF00"/>
                </a:highlight>
              </a:rPr>
              <a:t>Similarities between an educational trip and a generic organized trip</a:t>
            </a:r>
            <a:r>
              <a:rPr lang="en-GB" dirty="0"/>
              <a:t> (same destinations, accommodation)</a:t>
            </a:r>
          </a:p>
          <a:p>
            <a:pPr marL="992188" indent="-342900">
              <a:spcBef>
                <a:spcPts val="1200"/>
              </a:spcBef>
              <a:buFontTx/>
              <a:buChar char="-"/>
            </a:pPr>
            <a:r>
              <a:rPr lang="en-GB" dirty="0">
                <a:highlight>
                  <a:srgbClr val="FFFF00"/>
                </a:highlight>
              </a:rPr>
              <a:t>Repetitive desti</a:t>
            </a:r>
            <a:r>
              <a:rPr lang="en-GB" dirty="0"/>
              <a:t>nations i.e. chosen on the criterion of a general notoriety (with no specific relevance to the curriculum)</a:t>
            </a:r>
          </a:p>
          <a:p>
            <a:pPr marL="992188" indent="-342900">
              <a:spcBef>
                <a:spcPts val="1200"/>
              </a:spcBef>
              <a:buFontTx/>
              <a:buChar char="-"/>
            </a:pPr>
            <a:r>
              <a:rPr lang="en-GB" dirty="0"/>
              <a:t>Minimum flexibility of the itinerary: </a:t>
            </a:r>
            <a:r>
              <a:rPr lang="en-GB" dirty="0">
                <a:highlight>
                  <a:srgbClr val="FFFF00"/>
                </a:highlight>
              </a:rPr>
              <a:t>agencies often </a:t>
            </a:r>
            <a:r>
              <a:rPr lang="en-GB" b="1" dirty="0">
                <a:highlight>
                  <a:srgbClr val="FFFF00"/>
                </a:highlight>
              </a:rPr>
              <a:t>reuse ready-made programs</a:t>
            </a:r>
            <a:r>
              <a:rPr lang="en-GB" dirty="0"/>
              <a:t> (just changing dates, adding or cancelling some steps etc.)</a:t>
            </a:r>
          </a:p>
          <a:p>
            <a:pPr marL="992188" indent="-342900">
              <a:spcBef>
                <a:spcPts val="1200"/>
              </a:spcBef>
              <a:buFontTx/>
              <a:buChar char="-"/>
            </a:pPr>
            <a:r>
              <a:rPr lang="en-GB" dirty="0"/>
              <a:t>Simplistic presentation of the travel program and contents</a:t>
            </a:r>
          </a:p>
          <a:p>
            <a:pPr marL="992188" indent="-342900"/>
            <a:endParaRPr lang="en-GB" sz="19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54" y="3750365"/>
            <a:ext cx="1750371" cy="24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4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09229"/>
            <a:ext cx="9144000" cy="914400"/>
          </a:xfrm>
        </p:spPr>
        <p:txBody>
          <a:bodyPr>
            <a:noAutofit/>
          </a:bodyPr>
          <a:lstStyle/>
          <a:p>
            <a:r>
              <a:rPr lang="en-GB" sz="2800" dirty="0"/>
              <a:t>The viewpoint of agencies: </a:t>
            </a:r>
            <a:br>
              <a:rPr lang="en-GB" sz="2800" dirty="0"/>
            </a:br>
            <a:r>
              <a:rPr lang="en-GB" sz="2800" dirty="0"/>
              <a:t>    </a:t>
            </a:r>
            <a:r>
              <a:rPr lang="en-GB" sz="2400" dirty="0"/>
              <a:t>3. Low customization as a weak point</a:t>
            </a:r>
          </a:p>
        </p:txBody>
      </p:sp>
      <p:sp>
        <p:nvSpPr>
          <p:cNvPr id="3" name="Rettangolo 2"/>
          <p:cNvSpPr/>
          <p:nvPr/>
        </p:nvSpPr>
        <p:spPr>
          <a:xfrm>
            <a:off x="787400" y="1770567"/>
            <a:ext cx="825373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00" b="1" dirty="0"/>
              <a:t>3</a:t>
            </a:r>
            <a:r>
              <a:rPr lang="en-GB" sz="1900" b="1" baseline="30000" dirty="0"/>
              <a:t>rd</a:t>
            </a:r>
            <a:r>
              <a:rPr lang="en-GB" sz="1900" b="1" dirty="0"/>
              <a:t> Weakness: Difficulty in customizing the product</a:t>
            </a:r>
          </a:p>
          <a:p>
            <a:endParaRPr lang="en-GB" sz="1900" dirty="0"/>
          </a:p>
          <a:p>
            <a:r>
              <a:rPr lang="en-GB" sz="1900" dirty="0"/>
              <a:t>Teachers can present specific requests for products that fit better with their curriculum or inherent to a specific project: </a:t>
            </a:r>
          </a:p>
          <a:p>
            <a:endParaRPr lang="en-GB" sz="1900" dirty="0"/>
          </a:p>
          <a:p>
            <a:pPr marL="1519238"/>
            <a:r>
              <a:rPr lang="en-GB" sz="1900" dirty="0"/>
              <a:t>BUT</a:t>
            </a:r>
          </a:p>
          <a:p>
            <a:pPr marL="1519238"/>
            <a:endParaRPr lang="en-GB" sz="1900" dirty="0"/>
          </a:p>
          <a:p>
            <a:pPr marL="1519238">
              <a:buFontTx/>
              <a:buChar char="-"/>
            </a:pPr>
            <a:r>
              <a:rPr lang="en-GB" dirty="0">
                <a:highlight>
                  <a:srgbClr val="FFFF00"/>
                </a:highlight>
              </a:rPr>
              <a:t> preparing a tailor-made itinerary for a specific institution takes time</a:t>
            </a:r>
          </a:p>
          <a:p>
            <a:pPr marL="1519238">
              <a:spcBef>
                <a:spcPts val="600"/>
              </a:spcBef>
              <a:buFontTx/>
              <a:buChar char="-"/>
            </a:pPr>
            <a:r>
              <a:rPr lang="en-GB" dirty="0">
                <a:highlight>
                  <a:srgbClr val="FFFF00"/>
                </a:highlight>
              </a:rPr>
              <a:t> agencies do not have time or resources, especially in the high season</a:t>
            </a:r>
          </a:p>
          <a:p>
            <a:pPr marL="1519238">
              <a:spcBef>
                <a:spcPts val="600"/>
              </a:spcBef>
              <a:buFontTx/>
              <a:buChar char="-"/>
            </a:pPr>
            <a:r>
              <a:rPr lang="en-GB" dirty="0"/>
              <a:t> already-made programs: </a:t>
            </a:r>
          </a:p>
          <a:p>
            <a:pPr marL="1519238" lvl="1">
              <a:spcBef>
                <a:spcPts val="600"/>
              </a:spcBef>
              <a:buFont typeface="Wingdings" charset="2"/>
              <a:buChar char="§"/>
            </a:pPr>
            <a:r>
              <a:rPr lang="en-GB" sz="1600" i="1" dirty="0"/>
              <a:t> save human resources and time, </a:t>
            </a:r>
          </a:p>
          <a:p>
            <a:pPr marL="1519238" lvl="1">
              <a:spcBef>
                <a:spcPts val="600"/>
              </a:spcBef>
              <a:buFont typeface="Wingdings" charset="2"/>
              <a:buChar char="§"/>
            </a:pPr>
            <a:r>
              <a:rPr lang="en-GB" sz="1600" i="1" dirty="0"/>
              <a:t> lower the budget</a:t>
            </a:r>
          </a:p>
          <a:p>
            <a:pPr marL="1519238" lvl="1">
              <a:spcBef>
                <a:spcPts val="600"/>
              </a:spcBef>
            </a:pPr>
            <a:r>
              <a:rPr lang="en-GB" i="1" dirty="0"/>
              <a:t>         </a:t>
            </a:r>
            <a:r>
              <a:rPr lang="en-GB" i="1" dirty="0">
                <a:highlight>
                  <a:srgbClr val="FFFF00"/>
                </a:highlight>
              </a:rPr>
              <a:t>and finally, they allow to win schools’ call for tenders</a:t>
            </a:r>
            <a:r>
              <a:rPr lang="en-GB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5122" name="Picture 2" descr="curriculum overview for high school teachers">
            <a:extLst>
              <a:ext uri="{FF2B5EF4-FFF2-40B4-BE49-F238E27FC236}">
                <a16:creationId xmlns:a16="http://schemas.microsoft.com/office/drawing/2014/main" id="{DACA0792-70A8-E0BC-4277-C4500FA3F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5"/>
          <a:stretch/>
        </p:blipFill>
        <p:spPr bwMode="auto">
          <a:xfrm>
            <a:off x="1" y="3136900"/>
            <a:ext cx="2034540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89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12991"/>
            <a:ext cx="9144000" cy="914400"/>
          </a:xfrm>
        </p:spPr>
        <p:txBody>
          <a:bodyPr>
            <a:noAutofit/>
          </a:bodyPr>
          <a:lstStyle/>
          <a:p>
            <a:r>
              <a:rPr lang="en-GB" sz="2800" dirty="0"/>
              <a:t>The viewpoint of teachers: </a:t>
            </a:r>
            <a:br>
              <a:rPr lang="en-GB" sz="2800" dirty="0"/>
            </a:br>
            <a:r>
              <a:rPr lang="en-GB" sz="2800" dirty="0"/>
              <a:t>      More collaboration would be needed</a:t>
            </a:r>
          </a:p>
        </p:txBody>
      </p:sp>
      <p:sp>
        <p:nvSpPr>
          <p:cNvPr id="3" name="Rettangolo 2"/>
          <p:cNvSpPr/>
          <p:nvPr/>
        </p:nvSpPr>
        <p:spPr>
          <a:xfrm>
            <a:off x="597253" y="1788911"/>
            <a:ext cx="8051447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00" dirty="0"/>
              <a:t>The travel agency is the place where supply and demand </a:t>
            </a:r>
            <a:r>
              <a:rPr lang="en-GB" sz="1900" i="1" dirty="0"/>
              <a:t>should</a:t>
            </a:r>
            <a:r>
              <a:rPr lang="en-GB" sz="1900" dirty="0"/>
              <a:t> meet </a:t>
            </a:r>
            <a:r>
              <a:rPr lang="mr-IN" sz="1900" dirty="0"/>
              <a:t>–</a:t>
            </a:r>
            <a:r>
              <a:rPr lang="en-GB" sz="1900" dirty="0"/>
              <a:t> but also where problems add up.</a:t>
            </a:r>
          </a:p>
          <a:p>
            <a:pPr marL="342900" indent="-342900">
              <a:spcBef>
                <a:spcPts val="600"/>
              </a:spcBef>
              <a:buFont typeface="Wingdings" charset="0"/>
              <a:buChar char="à"/>
            </a:pPr>
            <a:r>
              <a:rPr lang="en-GB" sz="1900" dirty="0"/>
              <a:t>standardisation of products offered by agencies/tour operators</a:t>
            </a:r>
          </a:p>
          <a:p>
            <a:pPr marL="342900" indent="-342900">
              <a:spcBef>
                <a:spcPts val="600"/>
              </a:spcBef>
              <a:buFont typeface="Wingdings" charset="0"/>
              <a:buChar char="à"/>
            </a:pPr>
            <a:r>
              <a:rPr lang="en-GB" sz="1900" dirty="0"/>
              <a:t>tendency of schools to be satisfied with the proposals offered.</a:t>
            </a:r>
          </a:p>
          <a:p>
            <a:pPr>
              <a:spcBef>
                <a:spcPts val="600"/>
              </a:spcBef>
            </a:pPr>
            <a:endParaRPr lang="en-GB" sz="700" dirty="0"/>
          </a:p>
          <a:p>
            <a:pPr>
              <a:spcBef>
                <a:spcPts val="600"/>
              </a:spcBef>
            </a:pPr>
            <a:endParaRPr lang="en-GB" sz="1900" dirty="0"/>
          </a:p>
          <a:p>
            <a:pPr>
              <a:spcBef>
                <a:spcPts val="600"/>
              </a:spcBef>
            </a:pPr>
            <a:r>
              <a:rPr lang="en-GB" sz="1900" dirty="0">
                <a:highlight>
                  <a:srgbClr val="FFFF00"/>
                </a:highlight>
              </a:rPr>
              <a:t>More dialogue/collaboration is required by teachers</a:t>
            </a:r>
            <a:r>
              <a:rPr lang="en-GB" sz="1900" dirty="0"/>
              <a:t> in order:</a:t>
            </a:r>
          </a:p>
          <a:p>
            <a:pPr marL="1955800" indent="-342900">
              <a:spcBef>
                <a:spcPts val="600"/>
              </a:spcBef>
              <a:buFontTx/>
              <a:buChar char="-"/>
            </a:pPr>
            <a:r>
              <a:rPr lang="en-GB" sz="1900" dirty="0"/>
              <a:t>To meet the curricular needs of teachers/pupils</a:t>
            </a:r>
          </a:p>
          <a:p>
            <a:pPr marL="1955800" indent="-342900">
              <a:spcBef>
                <a:spcPts val="600"/>
              </a:spcBef>
              <a:buFontTx/>
              <a:buChar char="-"/>
            </a:pPr>
            <a:r>
              <a:rPr lang="en-GB" sz="1900" dirty="0"/>
              <a:t>To focus on cultural/educational elements of destinations</a:t>
            </a:r>
          </a:p>
          <a:p>
            <a:pPr marL="1955800" indent="-342900">
              <a:spcBef>
                <a:spcPts val="600"/>
              </a:spcBef>
              <a:buFontTx/>
              <a:buChar char="-"/>
            </a:pPr>
            <a:r>
              <a:rPr lang="en-GB" sz="1900" dirty="0"/>
              <a:t>Decrease the stages of the journey: </a:t>
            </a:r>
          </a:p>
          <a:p>
            <a:pPr marL="2794000" lvl="1" indent="-342900">
              <a:spcBef>
                <a:spcPts val="600"/>
              </a:spcBef>
              <a:buFont typeface="Arial"/>
              <a:buChar char="•"/>
            </a:pPr>
            <a:r>
              <a:rPr lang="en-GB" sz="1700" dirty="0"/>
              <a:t>less fatigue</a:t>
            </a:r>
          </a:p>
          <a:p>
            <a:pPr marL="2794000" lvl="1" indent="-342900">
              <a:spcBef>
                <a:spcPts val="600"/>
              </a:spcBef>
              <a:buFont typeface="Arial"/>
              <a:buChar char="•"/>
            </a:pPr>
            <a:r>
              <a:rPr lang="en-GB" sz="1700" dirty="0"/>
              <a:t>more concentration</a:t>
            </a:r>
          </a:p>
          <a:p>
            <a:pPr marL="2794000" lvl="1" indent="-342900">
              <a:spcBef>
                <a:spcPts val="600"/>
              </a:spcBef>
              <a:buFont typeface="Arial"/>
              <a:buChar char="•"/>
            </a:pPr>
            <a:r>
              <a:rPr lang="en-GB" sz="1700" dirty="0"/>
              <a:t>better learning</a:t>
            </a:r>
          </a:p>
        </p:txBody>
      </p:sp>
      <p:pic>
        <p:nvPicPr>
          <p:cNvPr id="6146" name="Picture 2" descr="Scaffolded High School Curriculum - The Art of Education University">
            <a:extLst>
              <a:ext uri="{FF2B5EF4-FFF2-40B4-BE49-F238E27FC236}">
                <a16:creationId xmlns:a16="http://schemas.microsoft.com/office/drawing/2014/main" id="{73E13C8E-4C4F-11A6-C18B-0175896C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581">
            <a:off x="710572" y="4247896"/>
            <a:ext cx="847486" cy="110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Role of Tour Operators &amp; Travel Agents - Video &amp; Lesson Transcript |  Study.com">
            <a:extLst>
              <a:ext uri="{FF2B5EF4-FFF2-40B4-BE49-F238E27FC236}">
                <a16:creationId xmlns:a16="http://schemas.microsoft.com/office/drawing/2014/main" id="{55073DCD-3555-B6E8-9171-4E1AFD6E1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5766" r="24306" b="6666"/>
          <a:stretch/>
        </p:blipFill>
        <p:spPr bwMode="auto">
          <a:xfrm>
            <a:off x="330200" y="5281253"/>
            <a:ext cx="1816710" cy="126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78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4330"/>
            <a:ext cx="9144000" cy="1226726"/>
          </a:xfrm>
        </p:spPr>
        <p:txBody>
          <a:bodyPr>
            <a:noAutofit/>
          </a:bodyPr>
          <a:lstStyle/>
          <a:p>
            <a:r>
              <a:rPr lang="en-GB" sz="2800" dirty="0"/>
              <a:t>Risks: choosing the wrong product</a:t>
            </a:r>
          </a:p>
        </p:txBody>
      </p:sp>
      <p:sp>
        <p:nvSpPr>
          <p:cNvPr id="3" name="Rettangolo 2"/>
          <p:cNvSpPr/>
          <p:nvPr/>
        </p:nvSpPr>
        <p:spPr>
          <a:xfrm>
            <a:off x="1209463" y="1803875"/>
            <a:ext cx="738981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00" dirty="0"/>
              <a:t>The difficulty of appropriately matching: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GB" sz="1900" dirty="0"/>
              <a:t>demand 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GB" sz="1900" dirty="0"/>
              <a:t>with a quality supply</a:t>
            </a:r>
          </a:p>
          <a:p>
            <a:pPr>
              <a:spcBef>
                <a:spcPts val="600"/>
              </a:spcBef>
            </a:pPr>
            <a:r>
              <a:rPr lang="en-GB" sz="1900" dirty="0"/>
              <a:t>is determined by various causes, including the inability to choose the product that best suits the school needs.</a:t>
            </a:r>
          </a:p>
          <a:p>
            <a:endParaRPr lang="en-GB" sz="1900" dirty="0"/>
          </a:p>
          <a:p>
            <a:pPr marL="536575"/>
            <a:r>
              <a:rPr lang="en-GB" sz="1900" dirty="0"/>
              <a:t>When choosing between an international or a domestic (even one-day) trip, several </a:t>
            </a:r>
            <a:r>
              <a:rPr lang="en-GB" sz="1900" dirty="0">
                <a:highlight>
                  <a:srgbClr val="FFFF00"/>
                </a:highlight>
              </a:rPr>
              <a:t>pros and cons </a:t>
            </a:r>
            <a:r>
              <a:rPr lang="en-GB" sz="1900" dirty="0"/>
              <a:t>should be kept in mind.</a:t>
            </a:r>
            <a:endParaRPr lang="en-GB" sz="17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19916"/>
            <a:ext cx="4419600" cy="1841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42" y="4831722"/>
            <a:ext cx="1925171" cy="20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38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77328"/>
            <a:ext cx="9144000" cy="914400"/>
          </a:xfrm>
        </p:spPr>
        <p:txBody>
          <a:bodyPr>
            <a:noAutofit/>
          </a:bodyPr>
          <a:lstStyle/>
          <a:p>
            <a:r>
              <a:rPr lang="en-GB" sz="2800" dirty="0"/>
              <a:t>PROS &amp; CONS: International trips</a:t>
            </a:r>
          </a:p>
        </p:txBody>
      </p:sp>
      <p:sp>
        <p:nvSpPr>
          <p:cNvPr id="5" name="Rettangolo 4"/>
          <p:cNvSpPr/>
          <p:nvPr/>
        </p:nvSpPr>
        <p:spPr>
          <a:xfrm>
            <a:off x="1460310" y="1733266"/>
            <a:ext cx="76836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The international school trip</a:t>
            </a:r>
          </a:p>
          <a:p>
            <a:endParaRPr lang="en-AU" dirty="0"/>
          </a:p>
          <a:p>
            <a:r>
              <a:rPr lang="en-AU" dirty="0"/>
              <a:t>PROS</a:t>
            </a:r>
          </a:p>
          <a:p>
            <a:r>
              <a:rPr lang="en-AU" dirty="0"/>
              <a:t>1. Great attraction for travel abroad: perceived as a valuable and qualitatively superior experience to a domestic or day trip</a:t>
            </a:r>
          </a:p>
          <a:p>
            <a:endParaRPr lang="en-AU" dirty="0"/>
          </a:p>
          <a:p>
            <a:pPr marL="2597150"/>
            <a:r>
              <a:rPr lang="en-AU" dirty="0"/>
              <a:t>CONS</a:t>
            </a:r>
          </a:p>
          <a:p>
            <a:pPr marL="2940050" indent="-342900">
              <a:buAutoNum type="arabicPeriod"/>
            </a:pPr>
            <a:r>
              <a:rPr lang="en-AU" dirty="0"/>
              <a:t>Expensive, distracting, tiring</a:t>
            </a:r>
          </a:p>
          <a:p>
            <a:pPr marL="2940050" indent="-342900">
              <a:buAutoNum type="arabicPeriod"/>
            </a:pPr>
            <a:r>
              <a:rPr lang="en-AU" dirty="0"/>
              <a:t>High "tourist" component compared to the cultural and educational component</a:t>
            </a:r>
          </a:p>
          <a:p>
            <a:pPr marL="2940050" indent="-342900">
              <a:buAutoNum type="arabicPeriod"/>
            </a:pPr>
            <a:r>
              <a:rPr lang="en-AU" dirty="0"/>
              <a:t>The "entertainment" component cannot be appreciated by the students themselves, due to fatigue in facing the numerous stages (in a few days).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3747719"/>
            <a:ext cx="4064306" cy="16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328"/>
          </a:xfrm>
        </p:spPr>
        <p:txBody>
          <a:bodyPr>
            <a:normAutofit fontScale="90000"/>
          </a:bodyPr>
          <a:lstStyle/>
          <a:p>
            <a:r>
              <a:rPr lang="en-GB" dirty="0"/>
              <a:t>Different nature and purposes of school trips/excursions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95534" y="1364776"/>
            <a:ext cx="9144000" cy="5493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200" dirty="0"/>
              <a:t>Based on their purposes, </a:t>
            </a:r>
            <a:r>
              <a:rPr lang="en-AU" sz="2200" u="sng" dirty="0"/>
              <a:t>SCHOOL TRIPS</a:t>
            </a:r>
            <a:r>
              <a:rPr lang="en-AU" sz="2200" dirty="0"/>
              <a:t> can have different nature:</a:t>
            </a:r>
          </a:p>
          <a:p>
            <a:pPr marL="579438" lvl="0" indent="-390525">
              <a:spcBef>
                <a:spcPts val="1400"/>
              </a:spcBef>
            </a:pPr>
            <a:r>
              <a:rPr lang="en-AU" sz="2200" b="1" dirty="0"/>
              <a:t>extra-curricular</a:t>
            </a:r>
            <a:r>
              <a:rPr lang="en-AU" sz="2200" dirty="0"/>
              <a:t> trips: they are designed without being linked to the curriculum demands</a:t>
            </a:r>
            <a:endParaRPr lang="en-AU" sz="2200" b="1" dirty="0"/>
          </a:p>
          <a:p>
            <a:pPr marL="579438" lvl="0" indent="-390525">
              <a:spcBef>
                <a:spcPts val="1400"/>
              </a:spcBef>
            </a:pPr>
            <a:r>
              <a:rPr lang="en-AU" sz="2200" b="1" dirty="0"/>
              <a:t>curriculum-based</a:t>
            </a:r>
            <a:r>
              <a:rPr lang="en-AU" sz="2200" dirty="0"/>
              <a:t> trips = structured around lessons taught in the classroom and strictly linked to the curriculum contents</a:t>
            </a:r>
            <a:r>
              <a:rPr lang="en-AU" sz="2100" dirty="0"/>
              <a:t>.</a:t>
            </a:r>
            <a:r>
              <a:rPr lang="en-AU" dirty="0"/>
              <a:t> </a:t>
            </a:r>
          </a:p>
          <a:p>
            <a:pPr marL="2093913" indent="0">
              <a:buNone/>
            </a:pPr>
            <a:endParaRPr lang="en-GB" sz="300" dirty="0"/>
          </a:p>
          <a:p>
            <a:pPr marL="2093913" indent="0">
              <a:buNone/>
            </a:pPr>
            <a:r>
              <a:rPr lang="en-GB" b="1" dirty="0"/>
              <a:t>CURRICULUM-BASED trips </a:t>
            </a:r>
            <a:r>
              <a:rPr lang="en-GB" dirty="0"/>
              <a:t>have different impacts, in terms of: </a:t>
            </a:r>
            <a:endParaRPr lang="it-IT" dirty="0"/>
          </a:p>
          <a:p>
            <a:pPr marL="2228850" lvl="0" indent="0">
              <a:buNone/>
            </a:pPr>
            <a:r>
              <a:rPr lang="en-GB" u="sng" dirty="0">
                <a:highlight>
                  <a:srgbClr val="FFFF00"/>
                </a:highlight>
              </a:rPr>
              <a:t>Cognitive outcomes </a:t>
            </a:r>
            <a:r>
              <a:rPr lang="en-GB" dirty="0"/>
              <a:t>(course-related trips) </a:t>
            </a:r>
          </a:p>
          <a:p>
            <a:pPr marL="2228850" lvl="0" indent="0">
              <a:spcBef>
                <a:spcPts val="1400"/>
              </a:spcBef>
              <a:buNone/>
            </a:pPr>
            <a:r>
              <a:rPr lang="en-GB" i="1" dirty="0"/>
              <a:t>= subject-based knowledge and understanding s (within one subject or across many subjects)</a:t>
            </a:r>
          </a:p>
          <a:p>
            <a:pPr marL="2228850" lvl="0" indent="0">
              <a:spcBef>
                <a:spcPts val="800"/>
              </a:spcBef>
              <a:buNone/>
            </a:pPr>
            <a:r>
              <a:rPr lang="en-GB" i="1" dirty="0"/>
              <a:t>= subject-based practical skills</a:t>
            </a:r>
            <a:endParaRPr lang="it-IT" i="1" dirty="0"/>
          </a:p>
          <a:p>
            <a:pPr marL="2228850" lvl="0" indent="0">
              <a:buNone/>
            </a:pPr>
            <a:r>
              <a:rPr lang="en-GB" u="sng" dirty="0"/>
              <a:t>General learning</a:t>
            </a:r>
            <a:r>
              <a:rPr lang="en-GB" dirty="0"/>
              <a:t> intended as general education and maturation process of the child </a:t>
            </a:r>
          </a:p>
          <a:p>
            <a:pPr marL="2228850" lvl="0" indent="0">
              <a:spcBef>
                <a:spcPts val="1400"/>
              </a:spcBef>
              <a:buNone/>
            </a:pPr>
            <a:r>
              <a:rPr lang="en-GB" i="1" dirty="0"/>
              <a:t>= soft skills (e.g. social or inter-personal skills),</a:t>
            </a:r>
          </a:p>
          <a:p>
            <a:pPr marL="2228850" lvl="0" indent="0">
              <a:spcBef>
                <a:spcPts val="500"/>
              </a:spcBef>
              <a:buNone/>
            </a:pPr>
            <a:r>
              <a:rPr lang="en-GB" i="1" dirty="0"/>
              <a:t>= attitudes (self-esteem) and values (cultural understanding)</a:t>
            </a:r>
          </a:p>
          <a:p>
            <a:pPr marL="2228850" lvl="0" indent="0">
              <a:spcBef>
                <a:spcPts val="500"/>
              </a:spcBef>
              <a:buNone/>
            </a:pPr>
            <a:r>
              <a:rPr lang="en-GB" i="1" dirty="0"/>
              <a:t>= enjoyment-inspiration-creativity (fulfilment and satisfaction)</a:t>
            </a:r>
            <a:endParaRPr lang="en-AU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5273" r="11523"/>
          <a:stretch/>
        </p:blipFill>
        <p:spPr>
          <a:xfrm>
            <a:off x="95534" y="3048631"/>
            <a:ext cx="1665027" cy="15955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8AED9A-19A4-B8C2-9BDB-891131659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4" y="4755434"/>
            <a:ext cx="1665027" cy="11047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A9B038B-DCAA-2988-E503-5FF0D15F5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4" y="5959479"/>
            <a:ext cx="1665027" cy="9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27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29496"/>
            <a:ext cx="9144000" cy="914400"/>
          </a:xfrm>
        </p:spPr>
        <p:txBody>
          <a:bodyPr>
            <a:noAutofit/>
          </a:bodyPr>
          <a:lstStyle/>
          <a:p>
            <a:r>
              <a:rPr lang="en-GB" sz="2800" dirty="0"/>
              <a:t>PROS &amp; CONS: Domestic trips</a:t>
            </a:r>
          </a:p>
        </p:txBody>
      </p:sp>
      <p:sp>
        <p:nvSpPr>
          <p:cNvPr id="5" name="Rettangolo 4"/>
          <p:cNvSpPr/>
          <p:nvPr/>
        </p:nvSpPr>
        <p:spPr>
          <a:xfrm>
            <a:off x="225287" y="1855304"/>
            <a:ext cx="868852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Domestic trips:</a:t>
            </a:r>
          </a:p>
          <a:p>
            <a:endParaRPr lang="en-AU" b="1" dirty="0"/>
          </a:p>
          <a:p>
            <a:r>
              <a:rPr lang="en-AU" b="1" dirty="0"/>
              <a:t>PROS</a:t>
            </a:r>
          </a:p>
          <a:p>
            <a:pPr marL="342900" indent="-342900">
              <a:buAutoNum type="arabicPeriod"/>
            </a:pPr>
            <a:r>
              <a:rPr lang="en-AU" dirty="0"/>
              <a:t>Importance of the great cities of art, easy to reach and to visit in depth</a:t>
            </a:r>
          </a:p>
          <a:p>
            <a:pPr marL="342900" indent="-342900">
              <a:buAutoNum type="arabicPeriod"/>
            </a:pPr>
            <a:r>
              <a:rPr lang="en-AU" dirty="0"/>
              <a:t>Wide presence of different cultural attractions on the local territory</a:t>
            </a:r>
          </a:p>
          <a:p>
            <a:pPr marL="342900" indent="-342900">
              <a:buAutoNum type="arabicPeriod"/>
            </a:pPr>
            <a:r>
              <a:rPr lang="en-AU" dirty="0"/>
              <a:t>Direct management by the teachers </a:t>
            </a:r>
          </a:p>
          <a:p>
            <a:pPr marL="342900" indent="-342900">
              <a:buAutoNum type="arabicPeriod"/>
            </a:pPr>
            <a:r>
              <a:rPr lang="en-AU" dirty="0"/>
              <a:t>Easy cooperation with the managers of cultural sites/attractions in programming the trip</a:t>
            </a:r>
          </a:p>
          <a:p>
            <a:endParaRPr lang="en-AU" dirty="0"/>
          </a:p>
          <a:p>
            <a:pPr marL="2852738" indent="-431800"/>
            <a:r>
              <a:rPr lang="en-AU" b="1" dirty="0"/>
              <a:t>CONS</a:t>
            </a:r>
          </a:p>
          <a:p>
            <a:pPr marL="2852738" indent="-431800">
              <a:buAutoNum type="arabicPeriod"/>
            </a:pPr>
            <a:r>
              <a:rPr lang="en-AU" dirty="0"/>
              <a:t>Often perceived as a less valuable experience</a:t>
            </a:r>
          </a:p>
          <a:p>
            <a:pPr marL="2852738" indent="-431800">
              <a:buAutoNum type="arabicPeriod"/>
            </a:pPr>
            <a:r>
              <a:rPr lang="en-AU" dirty="0"/>
              <a:t>Weakness of cultural attractions (museums) in communicating and promoting their services, and the gap between some museums rather than others;</a:t>
            </a:r>
          </a:p>
          <a:p>
            <a:pPr marL="2852738" indent="-431800">
              <a:buAutoNum type="arabicPeriod"/>
            </a:pPr>
            <a:r>
              <a:rPr lang="en-AU" dirty="0"/>
              <a:t>Reduced number of services offered by the territory.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0" y="4385507"/>
            <a:ext cx="2358887" cy="247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44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" y="4673253"/>
            <a:ext cx="8915400" cy="1802550"/>
          </a:xfrm>
        </p:spPr>
        <p:txBody>
          <a:bodyPr>
            <a:normAutofit fontScale="90000"/>
          </a:bodyPr>
          <a:lstStyle/>
          <a:p>
            <a:r>
              <a:rPr lang="en-GB" dirty="0"/>
              <a:t>Educational Tourism </a:t>
            </a:r>
            <a:r>
              <a:rPr lang="mr-IN" sz="3300" dirty="0"/>
              <a:t>–</a:t>
            </a:r>
            <a:r>
              <a:rPr lang="en-GB" sz="3300" dirty="0"/>
              <a:t> LM49 Degree</a:t>
            </a:r>
            <a:br>
              <a:rPr lang="en-GB" dirty="0"/>
            </a:br>
            <a:r>
              <a:rPr lang="en-GB" sz="1200" dirty="0"/>
              <a:t>  </a:t>
            </a:r>
            <a:br>
              <a:rPr lang="en-GB" sz="1200" dirty="0"/>
            </a:br>
            <a:r>
              <a:rPr lang="en-GB" sz="2100" b="1" dirty="0"/>
              <a:t>Marta Brunelli</a:t>
            </a:r>
            <a:br>
              <a:rPr lang="en-GB" sz="2100" dirty="0"/>
            </a:br>
            <a:r>
              <a:rPr lang="en-GB" sz="1900" dirty="0"/>
              <a:t>Associate Professor in General and Social Education</a:t>
            </a:r>
            <a:br>
              <a:rPr lang="en-GB" sz="1900" dirty="0"/>
            </a:br>
            <a:r>
              <a:rPr lang="en-GB" sz="1900" dirty="0"/>
              <a:t>Deputy Director of “Paolo &amp; Ornella Ricca” Museum of School History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8979" y="2242227"/>
            <a:ext cx="8001000" cy="2044268"/>
          </a:xfrm>
        </p:spPr>
        <p:txBody>
          <a:bodyPr>
            <a:normAutofit/>
          </a:bodyPr>
          <a:lstStyle/>
          <a:p>
            <a:r>
              <a:rPr lang="en-GB" sz="3300" dirty="0"/>
              <a:t>School Tourism: Matching demand and supply</a:t>
            </a:r>
          </a:p>
          <a:p>
            <a:r>
              <a:rPr lang="en-GB" sz="3300" dirty="0"/>
              <a:t>Analysis of </a:t>
            </a:r>
            <a:r>
              <a:rPr lang="en-GB" sz="3300" dirty="0" err="1"/>
              <a:t>Didatour</a:t>
            </a:r>
            <a:endParaRPr lang="en-GB" sz="3300" dirty="0"/>
          </a:p>
        </p:txBody>
      </p:sp>
      <p:pic>
        <p:nvPicPr>
          <p:cNvPr id="4" name="Immagine 10" descr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16381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8406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BA100-81D2-BD69-0BED-7FD6519F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" y="48885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it-IT" dirty="0"/>
              <a:t>An </a:t>
            </a:r>
            <a:r>
              <a:rPr lang="it-IT" dirty="0" err="1"/>
              <a:t>interesting</a:t>
            </a:r>
            <a:r>
              <a:rPr lang="it-IT" dirty="0"/>
              <a:t> (and </a:t>
            </a:r>
            <a:r>
              <a:rPr lang="it-IT" dirty="0" err="1"/>
              <a:t>transferable</a:t>
            </a:r>
            <a:r>
              <a:rPr lang="it-IT" dirty="0"/>
              <a:t>?)   	</a:t>
            </a:r>
            <a:r>
              <a:rPr lang="it-IT" dirty="0" err="1"/>
              <a:t>experience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AFBDC0-1011-16BE-1E9F-5A255019A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18" y="1826185"/>
            <a:ext cx="7610476" cy="3205629"/>
          </a:xfrm>
        </p:spPr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Didatour</a:t>
            </a:r>
            <a:r>
              <a:rPr lang="it-IT" dirty="0"/>
              <a:t>?</a:t>
            </a:r>
          </a:p>
          <a:p>
            <a:pPr>
              <a:spcBef>
                <a:spcPts val="800"/>
              </a:spcBef>
            </a:pPr>
            <a:r>
              <a:rPr lang="it-IT" dirty="0" err="1"/>
              <a:t>What</a:t>
            </a:r>
            <a:r>
              <a:rPr lang="it-IT" dirty="0"/>
              <a:t> are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objectives</a:t>
            </a:r>
            <a:r>
              <a:rPr lang="it-IT" dirty="0"/>
              <a:t> and </a:t>
            </a:r>
            <a:r>
              <a:rPr lang="it-IT" dirty="0" err="1"/>
              <a:t>aims</a:t>
            </a:r>
            <a:endParaRPr lang="it-IT" dirty="0"/>
          </a:p>
          <a:p>
            <a:pPr>
              <a:spcBef>
                <a:spcPts val="800"/>
              </a:spcBef>
            </a:pPr>
            <a:r>
              <a:rPr lang="it-IT" dirty="0" err="1"/>
              <a:t>What</a:t>
            </a:r>
            <a:r>
              <a:rPr lang="it-IT" dirty="0"/>
              <a:t> services and tools are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offered</a:t>
            </a:r>
            <a:r>
              <a:rPr lang="it-IT" dirty="0"/>
              <a:t> to match demand and supply?^</a:t>
            </a:r>
          </a:p>
          <a:p>
            <a:pPr>
              <a:spcBef>
                <a:spcPts val="800"/>
              </a:spcBef>
            </a:pPr>
            <a:r>
              <a:rPr lang="it-IT" dirty="0"/>
              <a:t>How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work?</a:t>
            </a:r>
          </a:p>
          <a:p>
            <a:pPr>
              <a:spcBef>
                <a:spcPts val="800"/>
              </a:spcBef>
            </a:pPr>
            <a:r>
              <a:rPr lang="it-IT" dirty="0" err="1"/>
              <a:t>Pros</a:t>
            </a:r>
            <a:r>
              <a:rPr lang="it-IT" dirty="0"/>
              <a:t> and cons for schools (and </a:t>
            </a:r>
            <a:r>
              <a:rPr lang="it-IT" dirty="0" err="1"/>
              <a:t>destinations</a:t>
            </a:r>
            <a:r>
              <a:rPr lang="it-IT" dirty="0"/>
              <a:t>?)</a:t>
            </a:r>
          </a:p>
          <a:p>
            <a:endParaRPr lang="it-IT" dirty="0"/>
          </a:p>
        </p:txBody>
      </p:sp>
      <p:pic>
        <p:nvPicPr>
          <p:cNvPr id="5" name="Immagine 4" descr="Immagine che contiene Sito Web&#10;&#10;Descrizione generata automaticamente">
            <a:extLst>
              <a:ext uri="{FF2B5EF4-FFF2-40B4-BE49-F238E27FC236}">
                <a16:creationId xmlns:a16="http://schemas.microsoft.com/office/drawing/2014/main" id="{5C3BA41C-60A5-46B7-7696-7A126DB5C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0" b="41797"/>
          <a:stretch/>
        </p:blipFill>
        <p:spPr>
          <a:xfrm>
            <a:off x="1" y="4437926"/>
            <a:ext cx="9151010" cy="24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36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/>
              <a:t>1. Promoting cultural attractions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4423" y="1899825"/>
            <a:ext cx="7503797" cy="495817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AU" dirty="0"/>
              <a:t>To  face the problem of communicating destinations/services to schools, a project was born in 2004 by </a:t>
            </a:r>
            <a:r>
              <a:rPr lang="en-AU" b="1" dirty="0" err="1"/>
              <a:t>Bandusia</a:t>
            </a:r>
            <a:r>
              <a:rPr lang="en-AU" b="1" dirty="0"/>
              <a:t> publishing house</a:t>
            </a:r>
            <a:r>
              <a:rPr lang="en-AU" dirty="0"/>
              <a:t>: the </a:t>
            </a:r>
            <a:r>
              <a:rPr lang="en-AU" b="1" dirty="0"/>
              <a:t>Didatour project</a:t>
            </a:r>
            <a:r>
              <a:rPr lang="en-AU" dirty="0"/>
              <a:t>.</a:t>
            </a:r>
          </a:p>
          <a:p>
            <a:pPr marL="0" indent="0">
              <a:spcBef>
                <a:spcPts val="1000"/>
              </a:spcBef>
              <a:buNone/>
            </a:pPr>
            <a:endParaRPr lang="en-AU" dirty="0"/>
          </a:p>
          <a:p>
            <a:pPr marL="0" indent="0">
              <a:spcBef>
                <a:spcPts val="1000"/>
              </a:spcBef>
              <a:buNone/>
            </a:pPr>
            <a:r>
              <a:rPr lang="en-AU" b="1" dirty="0"/>
              <a:t>WHO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AU" dirty="0"/>
              <a:t>Didatour is part of the multinational group </a:t>
            </a:r>
            <a:r>
              <a:rPr lang="en-AU" b="1" dirty="0"/>
              <a:t>La Fabbrica</a:t>
            </a:r>
            <a:r>
              <a:rPr lang="en-AU" dirty="0"/>
              <a:t>, a communication and advertising agency based in Milan, and specialised in designing and implementing educational events in schools. </a:t>
            </a:r>
          </a:p>
          <a:p>
            <a:pPr marL="4387850" indent="0">
              <a:spcBef>
                <a:spcPts val="1000"/>
              </a:spcBef>
              <a:buNone/>
            </a:pPr>
            <a:r>
              <a:rPr lang="en-AU" sz="1800" dirty="0"/>
              <a:t>They define themselves as: “An independent creative agency specialized in the development of brand reputation programs through edutainment and institutional initiatives.”</a:t>
            </a:r>
            <a:r>
              <a:rPr lang="en-AU" sz="1800" dirty="0">
                <a:hlinkClick r:id="rId2"/>
              </a:rPr>
              <a:t>https://www.lafabbrica.net/?lang=en</a:t>
            </a:r>
            <a:r>
              <a:rPr lang="en-AU" sz="1800" dirty="0"/>
              <a:t>. </a:t>
            </a:r>
          </a:p>
          <a:p>
            <a:pPr marL="0" indent="0">
              <a:spcBef>
                <a:spcPts val="1000"/>
              </a:spcBef>
              <a:buNone/>
            </a:pPr>
            <a:endParaRPr lang="en-AU" dirty="0"/>
          </a:p>
          <a:p>
            <a:pPr marL="0" indent="0">
              <a:spcBef>
                <a:spcPts val="1000"/>
              </a:spcBef>
              <a:buNone/>
            </a:pPr>
            <a:endParaRPr lang="en-AU" sz="1000" dirty="0"/>
          </a:p>
          <a:p>
            <a:pPr marL="0" indent="0">
              <a:spcBef>
                <a:spcPts val="1000"/>
              </a:spcBef>
              <a:buNone/>
            </a:pPr>
            <a:endParaRPr lang="en-AU" sz="1000" dirty="0"/>
          </a:p>
        </p:txBody>
      </p:sp>
      <p:pic>
        <p:nvPicPr>
          <p:cNvPr id="5" name="Immagine 4" descr="Schermata 2022-04-22 alle 09.22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4825847"/>
            <a:ext cx="5178778" cy="17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19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/>
              <a:t>2. Why </a:t>
            </a:r>
            <a:r>
              <a:rPr lang="en-GB" dirty="0" err="1"/>
              <a:t>Didatour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79966" y="1899825"/>
            <a:ext cx="7164034" cy="484271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AU" dirty="0"/>
              <a:t>Didatour aims at effectively presenting destinations/services to schools across Italy, when they are engaged in organizing trips.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AU" b="1" dirty="0"/>
              <a:t>Cultural attractions can: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dirty="0"/>
              <a:t>Reach the teachers at Italian schools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dirty="0"/>
              <a:t>Promote their educational/cultural services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dirty="0"/>
              <a:t>Use a mix of solutions to better communicate with schools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dirty="0"/>
              <a:t>Increase the educational-tourism potential of their area.</a:t>
            </a:r>
          </a:p>
          <a:p>
            <a:pPr marL="0" indent="0">
              <a:spcBef>
                <a:spcPts val="1000"/>
              </a:spcBef>
              <a:buNone/>
            </a:pPr>
            <a:endParaRPr lang="en-AU" sz="1000" dirty="0"/>
          </a:p>
          <a:p>
            <a:pPr marL="0" indent="0">
              <a:spcBef>
                <a:spcPts val="1000"/>
              </a:spcBef>
              <a:buNone/>
            </a:pPr>
            <a:r>
              <a:rPr lang="en-AU" dirty="0"/>
              <a:t>To be included within the informative material issued by Didatour, museums and other cultural attractions must subscribe to the service: depending on the fee, they will appear on the website, in the catalogue or in the newsletter</a:t>
            </a:r>
            <a:r>
              <a:rPr lang="it-IT" dirty="0"/>
              <a:t> </a:t>
            </a:r>
            <a:endParaRPr lang="en-AU" dirty="0"/>
          </a:p>
        </p:txBody>
      </p:sp>
      <p:pic>
        <p:nvPicPr>
          <p:cNvPr id="6" name="Immagine 5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979907B6-4F27-B64B-26FA-B9CC85DC7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3090"/>
            <a:ext cx="1886964" cy="22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7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/>
              <a:t>3. What </a:t>
            </a:r>
            <a:r>
              <a:rPr lang="en-GB" dirty="0" err="1"/>
              <a:t>Didatour</a:t>
            </a:r>
            <a:r>
              <a:rPr lang="en-GB" dirty="0"/>
              <a:t> offers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0890" y="1764499"/>
            <a:ext cx="8349366" cy="50134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AU" dirty="0"/>
              <a:t>Tools implemented to reach schools and teachers: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dirty="0"/>
              <a:t>The magazine “</a:t>
            </a:r>
            <a:r>
              <a:rPr lang="en-AU" dirty="0" err="1"/>
              <a:t>Didatour</a:t>
            </a:r>
            <a:r>
              <a:rPr lang="en-AU" dirty="0"/>
              <a:t>. School tourism and education”,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dirty="0"/>
              <a:t>The Didatour portal,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dirty="0"/>
              <a:t>The Newsletter service.</a:t>
            </a:r>
            <a:endParaRPr lang="en-AU" sz="1000" dirty="0"/>
          </a:p>
          <a:p>
            <a:pPr marL="0" indent="0">
              <a:spcBef>
                <a:spcPts val="1000"/>
              </a:spcBef>
              <a:buNone/>
            </a:pPr>
            <a:r>
              <a:rPr lang="en-AU" dirty="0"/>
              <a:t>All these tools present services and programs by museums and other cultural attractions, which can be searched by destination, Region, subject, or by travel agency etc.</a:t>
            </a:r>
          </a:p>
          <a:p>
            <a:pPr marL="0" indent="0">
              <a:spcBef>
                <a:spcPts val="1000"/>
              </a:spcBef>
              <a:buNone/>
            </a:pPr>
            <a:endParaRPr lang="en-AU" dirty="0"/>
          </a:p>
          <a:p>
            <a:pPr marL="2515870">
              <a:spcBef>
                <a:spcPts val="1000"/>
              </a:spcBef>
              <a:buNone/>
            </a:pPr>
            <a:r>
              <a:rPr lang="en-AU" dirty="0"/>
              <a:t>These services:</a:t>
            </a:r>
          </a:p>
          <a:p>
            <a:pPr marL="2515870">
              <a:spcBef>
                <a:spcPts val="1000"/>
              </a:spcBef>
              <a:buFont typeface="Wingdings" charset="2"/>
              <a:buChar char="u"/>
            </a:pPr>
            <a:r>
              <a:rPr lang="en-AU" dirty="0"/>
              <a:t>Compensate for the poor communication of museums</a:t>
            </a:r>
          </a:p>
          <a:p>
            <a:pPr marL="2515870">
              <a:spcBef>
                <a:spcPts val="1000"/>
              </a:spcBef>
              <a:buFont typeface="Wingdings" charset="2"/>
              <a:buChar char="u"/>
            </a:pPr>
            <a:r>
              <a:rPr lang="en-AU" dirty="0"/>
              <a:t>Facilitate communication between teachers and cultural attractions</a:t>
            </a:r>
          </a:p>
          <a:p>
            <a:pPr marL="2515870">
              <a:spcBef>
                <a:spcPts val="1000"/>
              </a:spcBef>
              <a:buFont typeface="Wingdings" charset="2"/>
              <a:buChar char="u"/>
            </a:pPr>
            <a:r>
              <a:rPr lang="en-AU" dirty="0"/>
              <a:t>Allow travel agencies/tour operators to develop new itineraries and enrich their products for schools</a:t>
            </a:r>
          </a:p>
          <a:p>
            <a:pPr marL="0" indent="0">
              <a:spcBef>
                <a:spcPts val="1000"/>
              </a:spcBef>
              <a:buNone/>
            </a:pPr>
            <a:endParaRPr lang="en-AU" dirty="0"/>
          </a:p>
        </p:txBody>
      </p:sp>
      <p:pic>
        <p:nvPicPr>
          <p:cNvPr id="4" name="Immagine 3" descr="Schermata 2022-04-22 alle 09.27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1444"/>
            <a:ext cx="2840572" cy="15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52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/>
              <a:t>4. Other services by </a:t>
            </a:r>
            <a:r>
              <a:rPr lang="en-GB" dirty="0" err="1"/>
              <a:t>Didatour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7535" y="1715111"/>
            <a:ext cx="8166277" cy="35258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AU" sz="1800" b="1" dirty="0">
                <a:highlight>
                  <a:srgbClr val="FFFF00"/>
                </a:highlight>
              </a:rPr>
              <a:t>The DIRECT EMAIL MARKETING service 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AU" sz="1800" dirty="0"/>
              <a:t>Museums can send communications directly to teachers by profiling the type of schools, school orders and grades, geographical areas and thematic interests.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AU" sz="1800" b="1" dirty="0">
                <a:highlight>
                  <a:srgbClr val="FFFF00"/>
                </a:highlight>
              </a:rPr>
              <a:t>SPECIAL PROJECTS</a:t>
            </a:r>
          </a:p>
          <a:p>
            <a:pPr>
              <a:spcBef>
                <a:spcPts val="1000"/>
              </a:spcBef>
              <a:buFont typeface="Wingdings" charset="2"/>
              <a:buChar char="Ø"/>
            </a:pPr>
            <a:r>
              <a:rPr lang="en-AU" sz="1700" dirty="0"/>
              <a:t>Organization of educational event for teachers, to promote services of a specific destination,</a:t>
            </a:r>
          </a:p>
          <a:p>
            <a:pPr>
              <a:spcBef>
                <a:spcPts val="1000"/>
              </a:spcBef>
              <a:buFont typeface="Wingdings" charset="2"/>
              <a:buChar char="Ø"/>
            </a:pPr>
            <a:r>
              <a:rPr lang="en-AU" sz="1700" dirty="0"/>
              <a:t>Submission of printed materials to schools,</a:t>
            </a:r>
          </a:p>
          <a:p>
            <a:pPr>
              <a:spcBef>
                <a:spcPts val="1000"/>
              </a:spcBef>
              <a:buFont typeface="Wingdings" charset="2"/>
              <a:buChar char="Ø"/>
            </a:pPr>
            <a:r>
              <a:rPr lang="en-AU" sz="1700" dirty="0"/>
              <a:t>Creation of itineraries for schools on behalf of regions and local authorities;</a:t>
            </a:r>
          </a:p>
          <a:p>
            <a:pPr marL="2000250" indent="-130175">
              <a:spcBef>
                <a:spcPts val="1000"/>
              </a:spcBef>
              <a:buFont typeface="Wingdings" charset="2"/>
              <a:buChar char="Ø"/>
              <a:tabLst>
                <a:tab pos="1439863" algn="l"/>
              </a:tabLst>
            </a:pPr>
            <a:r>
              <a:rPr lang="en-AU" sz="1700" dirty="0"/>
              <a:t>Implementation of interactive web portals (e.g. for the Ministry of Agriculture), </a:t>
            </a:r>
          </a:p>
          <a:p>
            <a:pPr marL="2000250" indent="-130175">
              <a:spcBef>
                <a:spcPts val="1000"/>
              </a:spcBef>
              <a:buFont typeface="Wingdings" charset="2"/>
              <a:buChar char="Ø"/>
              <a:tabLst>
                <a:tab pos="1439863" algn="l"/>
              </a:tabLst>
            </a:pPr>
            <a:r>
              <a:rPr lang="en-AU" sz="1700" dirty="0"/>
              <a:t>Creation of special educational kits like ”On school trip with Trenitalia”, aimed at encouraging the use of trains for school trips.</a:t>
            </a:r>
          </a:p>
          <a:p>
            <a:pPr>
              <a:spcBef>
                <a:spcPts val="1000"/>
              </a:spcBef>
              <a:buFontTx/>
              <a:buChar char="-"/>
            </a:pPr>
            <a:endParaRPr lang="en-AU" sz="1800" dirty="0"/>
          </a:p>
          <a:p>
            <a:pPr marL="0" indent="0">
              <a:spcBef>
                <a:spcPts val="1000"/>
              </a:spcBef>
              <a:buNone/>
            </a:pPr>
            <a:endParaRPr lang="en-AU" sz="1800" dirty="0"/>
          </a:p>
        </p:txBody>
      </p:sp>
      <p:pic>
        <p:nvPicPr>
          <p:cNvPr id="5" name="Immagine 4" descr="Schermata 2022-04-22 alle 09.2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5252400"/>
            <a:ext cx="2661653" cy="16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44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13982"/>
            <a:ext cx="9144000" cy="914400"/>
          </a:xfrm>
        </p:spPr>
        <p:txBody>
          <a:bodyPr>
            <a:normAutofit/>
          </a:bodyPr>
          <a:lstStyle/>
          <a:p>
            <a:r>
              <a:rPr lang="en-GB" dirty="0"/>
              <a:t>5. A new section: online workshops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01613" y="1581055"/>
            <a:ext cx="7537976" cy="39767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AU" sz="1800" dirty="0"/>
              <a:t>This section of the portal was created during the lockdown.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AU" sz="1800" dirty="0"/>
              <a:t>The catalogue was significantly entitled “ON A SCHOOL TRIP ANYWAY” presents a selection of: </a:t>
            </a:r>
          </a:p>
          <a:p>
            <a:pPr marL="723900">
              <a:spcBef>
                <a:spcPts val="1600"/>
              </a:spcBef>
              <a:buFont typeface="Wingdings" charset="2"/>
              <a:buChar char="q"/>
            </a:pPr>
            <a:r>
              <a:rPr lang="en-AU" sz="1800" dirty="0">
                <a:highlight>
                  <a:srgbClr val="FFFF00"/>
                </a:highlight>
              </a:rPr>
              <a:t>digital workshops</a:t>
            </a:r>
            <a:r>
              <a:rPr lang="en-AU" sz="1800" dirty="0"/>
              <a:t>, </a:t>
            </a:r>
          </a:p>
          <a:p>
            <a:pPr marL="723900">
              <a:spcBef>
                <a:spcPts val="400"/>
              </a:spcBef>
              <a:buFont typeface="Wingdings" charset="2"/>
              <a:buChar char="q"/>
            </a:pPr>
            <a:r>
              <a:rPr lang="en-AU" sz="1800" dirty="0">
                <a:highlight>
                  <a:srgbClr val="FFFF00"/>
                </a:highlight>
              </a:rPr>
              <a:t>virtual tours</a:t>
            </a:r>
            <a:r>
              <a:rPr lang="en-AU" sz="1800" dirty="0"/>
              <a:t>,</a:t>
            </a:r>
          </a:p>
          <a:p>
            <a:pPr marL="723900">
              <a:spcBef>
                <a:spcPts val="400"/>
              </a:spcBef>
              <a:buFont typeface="Wingdings" charset="2"/>
              <a:buChar char="q"/>
            </a:pPr>
            <a:r>
              <a:rPr lang="en-AU" sz="1800" dirty="0">
                <a:highlight>
                  <a:srgbClr val="FFFF00"/>
                </a:highlight>
              </a:rPr>
              <a:t>digital toolkits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AU" sz="1800" dirty="0"/>
              <a:t>which were offered by museums, parks and cultural associations to enrich children’s and teachers’ remote teaching and learning during the lockdown.  </a:t>
            </a:r>
          </a:p>
          <a:p>
            <a:pPr marL="1143000" indent="0">
              <a:spcBef>
                <a:spcPts val="1600"/>
              </a:spcBef>
              <a:buNone/>
            </a:pPr>
            <a:r>
              <a:rPr lang="en-AU" sz="1800" dirty="0"/>
              <a:t>Initiatives born after the campaigns promoted by the ministry of culture “I stay at home: Culture doesn’t stop” and “Museums: closed but not stopped”.</a:t>
            </a:r>
          </a:p>
          <a:p>
            <a:pPr marL="1143000" indent="0">
              <a:spcBef>
                <a:spcPts val="1600"/>
              </a:spcBef>
              <a:buNone/>
            </a:pPr>
            <a:r>
              <a:rPr lang="en-AU" sz="1800" dirty="0"/>
              <a:t>Today these online products have become integrant part of educational offer from cultural attractions.</a:t>
            </a:r>
          </a:p>
          <a:p>
            <a:pPr marL="0" indent="0">
              <a:spcBef>
                <a:spcPts val="1600"/>
              </a:spcBef>
              <a:buNone/>
            </a:pPr>
            <a:endParaRPr lang="en-AU" sz="1800" dirty="0"/>
          </a:p>
          <a:p>
            <a:pPr marL="0" indent="0">
              <a:spcBef>
                <a:spcPts val="1000"/>
              </a:spcBef>
              <a:buNone/>
            </a:pPr>
            <a:endParaRPr lang="en-AU" sz="1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" y="3165974"/>
            <a:ext cx="1594766" cy="104931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" y="4278787"/>
            <a:ext cx="1594766" cy="89773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10" y="1505876"/>
            <a:ext cx="1169812" cy="1654173"/>
          </a:xfrm>
          <a:prstGeom prst="rect">
            <a:avLst/>
          </a:prstGeom>
        </p:spPr>
      </p:pic>
      <p:sp>
        <p:nvSpPr>
          <p:cNvPr id="4" name="Parentesi graffa chiusa 3"/>
          <p:cNvSpPr/>
          <p:nvPr/>
        </p:nvSpPr>
        <p:spPr>
          <a:xfrm>
            <a:off x="4910666" y="2850443"/>
            <a:ext cx="423334" cy="1044223"/>
          </a:xfrm>
          <a:prstGeom prst="rightBrace">
            <a:avLst>
              <a:gd name="adj1" fmla="val 44999"/>
              <a:gd name="adj2" fmla="val 700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Parentesi graffa chiusa 8"/>
          <p:cNvSpPr/>
          <p:nvPr/>
        </p:nvSpPr>
        <p:spPr>
          <a:xfrm>
            <a:off x="5063066" y="2833508"/>
            <a:ext cx="423334" cy="1044223"/>
          </a:xfrm>
          <a:prstGeom prst="rightBrace">
            <a:avLst>
              <a:gd name="adj1" fmla="val 44999"/>
              <a:gd name="adj2" fmla="val 1596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58178" y="2819397"/>
            <a:ext cx="25545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300" dirty="0"/>
              <a:t>Complementary / alternative</a:t>
            </a:r>
          </a:p>
          <a:p>
            <a:r>
              <a:rPr lang="en-AU" sz="1300" dirty="0"/>
              <a:t>to the visit</a:t>
            </a:r>
            <a:endParaRPr lang="it-IT" sz="1300" dirty="0"/>
          </a:p>
        </p:txBody>
      </p:sp>
      <p:sp>
        <p:nvSpPr>
          <p:cNvPr id="10" name="Rettangolo 9"/>
          <p:cNvSpPr/>
          <p:nvPr/>
        </p:nvSpPr>
        <p:spPr>
          <a:xfrm>
            <a:off x="5345290" y="3448751"/>
            <a:ext cx="18201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300" dirty="0"/>
              <a:t>Free / Paid products</a:t>
            </a:r>
            <a:endParaRPr lang="it-IT" sz="1300" dirty="0"/>
          </a:p>
        </p:txBody>
      </p:sp>
      <p:pic>
        <p:nvPicPr>
          <p:cNvPr id="11" name="Immagine 11">
            <a:extLst>
              <a:ext uri="{FF2B5EF4-FFF2-40B4-BE49-F238E27FC236}">
                <a16:creationId xmlns:a16="http://schemas.microsoft.com/office/drawing/2014/main" id="{BD17506E-6D44-700E-0102-932BB9C9D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9" y="5393489"/>
            <a:ext cx="2729089" cy="14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4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" y="4673253"/>
            <a:ext cx="8915400" cy="1802550"/>
          </a:xfrm>
        </p:spPr>
        <p:txBody>
          <a:bodyPr>
            <a:normAutofit fontScale="90000"/>
          </a:bodyPr>
          <a:lstStyle/>
          <a:p>
            <a:r>
              <a:rPr lang="en-GB" dirty="0"/>
              <a:t>Educational Tourism </a:t>
            </a:r>
            <a:r>
              <a:rPr lang="mr-IN" sz="3300" dirty="0"/>
              <a:t>–</a:t>
            </a:r>
            <a:r>
              <a:rPr lang="en-GB" sz="3300" dirty="0"/>
              <a:t> LM49 Degree</a:t>
            </a:r>
            <a:br>
              <a:rPr lang="en-GB" dirty="0"/>
            </a:br>
            <a:r>
              <a:rPr lang="en-GB" sz="1200" dirty="0"/>
              <a:t>  </a:t>
            </a:r>
            <a:br>
              <a:rPr lang="en-GB" sz="1200" dirty="0"/>
            </a:br>
            <a:r>
              <a:rPr lang="en-GB" sz="2100" b="1" dirty="0"/>
              <a:t>Marta Brunelli</a:t>
            </a:r>
            <a:br>
              <a:rPr lang="en-GB" sz="2100" dirty="0"/>
            </a:br>
            <a:r>
              <a:rPr lang="en-GB" sz="1900" dirty="0"/>
              <a:t>Associate Professor in General and Social Education</a:t>
            </a:r>
            <a:br>
              <a:rPr lang="en-GB" sz="1900" dirty="0"/>
            </a:br>
            <a:r>
              <a:rPr lang="en-GB" sz="1900" dirty="0"/>
              <a:t>Deputy Director of “Paolo &amp; Ornella Ricca” Museum of School History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8979" y="2242227"/>
            <a:ext cx="8001000" cy="2044268"/>
          </a:xfrm>
        </p:spPr>
        <p:txBody>
          <a:bodyPr>
            <a:normAutofit/>
          </a:bodyPr>
          <a:lstStyle/>
          <a:p>
            <a:r>
              <a:rPr lang="en-GB" sz="3300" dirty="0"/>
              <a:t>Analysis of two museum products</a:t>
            </a:r>
          </a:p>
        </p:txBody>
      </p:sp>
      <p:pic>
        <p:nvPicPr>
          <p:cNvPr id="4" name="Immagine 10" descr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16381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3807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39" y="0"/>
            <a:ext cx="9144000" cy="1090768"/>
          </a:xfrm>
        </p:spPr>
        <p:txBody>
          <a:bodyPr>
            <a:normAutofit/>
          </a:bodyPr>
          <a:lstStyle/>
          <a:p>
            <a:r>
              <a:rPr lang="en-GB" dirty="0"/>
              <a:t>Analysis of two museums’</a:t>
            </a:r>
            <a:br>
              <a:rPr lang="en-GB" dirty="0"/>
            </a:br>
            <a:r>
              <a:rPr lang="en-GB" sz="2700" dirty="0"/>
              <a:t>products for schools: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251" y="4863796"/>
            <a:ext cx="8700463" cy="188814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AU" sz="1800" b="1" dirty="0"/>
              <a:t>Analyse and compare the two sites: what specific school needs are being met?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sz="1800" dirty="0"/>
              <a:t>What services and products are available for schools?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sz="1800" dirty="0"/>
              <a:t>What resources are available for students/teachers?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sz="1800" dirty="0"/>
              <a:t>Do they offer logistical support in planning the visit?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AU" sz="1800" dirty="0"/>
              <a:t>Other services/resources are provided?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49364" y="1297702"/>
            <a:ext cx="49025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500" dirty="0"/>
              <a:t>The Science and Industry Museum in Manchester</a:t>
            </a:r>
            <a:endParaRPr lang="it-IT" sz="1500" dirty="0">
              <a:hlinkClick r:id="rId2"/>
            </a:endParaRPr>
          </a:p>
          <a:p>
            <a:r>
              <a:rPr lang="it-IT" sz="1500" dirty="0">
                <a:hlinkClick r:id="rId2"/>
              </a:rPr>
              <a:t>https://www.scienceandindustrymuseum.org.uk/</a:t>
            </a:r>
            <a:r>
              <a:rPr lang="it-IT" sz="1500" dirty="0"/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194311" y="1424818"/>
            <a:ext cx="456877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500" dirty="0"/>
              <a:t>The Victoria &amp; Albert Museum in </a:t>
            </a:r>
            <a:r>
              <a:rPr lang="it-IT" sz="1500" dirty="0" err="1"/>
              <a:t>London</a:t>
            </a:r>
            <a:endParaRPr lang="it-IT" sz="1500" dirty="0">
              <a:hlinkClick r:id="rId2"/>
            </a:endParaRPr>
          </a:p>
          <a:p>
            <a:r>
              <a:rPr lang="it-IT" sz="1500" dirty="0">
                <a:hlinkClick r:id="rId3"/>
              </a:rPr>
              <a:t>https://www.vam.ac.uk/</a:t>
            </a:r>
            <a:r>
              <a:rPr lang="it-IT" sz="1500" dirty="0"/>
              <a:t> </a:t>
            </a:r>
          </a:p>
        </p:txBody>
      </p:sp>
      <p:pic>
        <p:nvPicPr>
          <p:cNvPr id="9" name="Immagine 8" descr="Immagine che contiene testo, schermata, Carattere, poster&#10;&#10;Descrizione generata automaticamente">
            <a:extLst>
              <a:ext uri="{FF2B5EF4-FFF2-40B4-BE49-F238E27FC236}">
                <a16:creationId xmlns:a16="http://schemas.microsoft.com/office/drawing/2014/main" id="{3763250F-1B26-25DE-9947-A0B4AC94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1" y="2032395"/>
            <a:ext cx="3962081" cy="2468181"/>
          </a:xfrm>
          <a:prstGeom prst="rect">
            <a:avLst/>
          </a:prstGeom>
        </p:spPr>
      </p:pic>
      <p:pic>
        <p:nvPicPr>
          <p:cNvPr id="11" name="Immagine 10" descr="Immagine che contiene testo, uomo, vestiti, schermata&#10;&#10;Descrizione generata automaticamente">
            <a:extLst>
              <a:ext uri="{FF2B5EF4-FFF2-40B4-BE49-F238E27FC236}">
                <a16:creationId xmlns:a16="http://schemas.microsoft.com/office/drawing/2014/main" id="{BC9D3046-DB2A-797F-02C3-3C2C489CC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39" y="1967505"/>
            <a:ext cx="3962081" cy="23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6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45924"/>
            <a:ext cx="9144000" cy="914400"/>
          </a:xfrm>
        </p:spPr>
        <p:txBody>
          <a:bodyPr>
            <a:normAutofit/>
          </a:bodyPr>
          <a:lstStyle/>
          <a:p>
            <a:r>
              <a:rPr lang="en-GB" dirty="0"/>
              <a:t>Benefits for schools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376653" y="1528549"/>
            <a:ext cx="7387034" cy="5493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Font typeface="Wingdings 2" pitchFamily="18" charset="2"/>
              <a:buNone/>
            </a:pPr>
            <a:r>
              <a:rPr lang="en-AU" b="1" dirty="0"/>
              <a:t>Benefits for children</a:t>
            </a:r>
            <a:r>
              <a:rPr lang="en-AU" dirty="0"/>
              <a:t>:</a:t>
            </a:r>
          </a:p>
          <a:p>
            <a:pPr marL="982663" lvl="0" indent="-261938">
              <a:spcBef>
                <a:spcPts val="800"/>
              </a:spcBef>
              <a:buFontTx/>
              <a:buChar char="-"/>
            </a:pPr>
            <a:r>
              <a:rPr lang="en-AU" sz="1600" i="1" dirty="0"/>
              <a:t>Experiential learning consolidates and enhances academic learning in the classroom</a:t>
            </a:r>
          </a:p>
          <a:p>
            <a:pPr marL="982663" lvl="0" indent="-261938">
              <a:spcBef>
                <a:spcPts val="800"/>
              </a:spcBef>
              <a:buFontTx/>
              <a:buChar char="-"/>
            </a:pPr>
            <a:r>
              <a:rPr lang="en-AU" sz="1600" i="1" dirty="0"/>
              <a:t>Children’s perception of the self and self-confidence  </a:t>
            </a:r>
          </a:p>
          <a:p>
            <a:pPr marL="982663" lvl="0" indent="-261938">
              <a:spcBef>
                <a:spcPts val="800"/>
              </a:spcBef>
              <a:buFontTx/>
              <a:buChar char="-"/>
            </a:pPr>
            <a:r>
              <a:rPr lang="en-AU" sz="1600" i="1" dirty="0"/>
              <a:t>New perception of the others and the environment </a:t>
            </a:r>
          </a:p>
          <a:p>
            <a:pPr marL="982663" lvl="0" indent="-261938">
              <a:spcBef>
                <a:spcPts val="800"/>
              </a:spcBef>
              <a:buFontTx/>
              <a:buChar char="-"/>
            </a:pPr>
            <a:r>
              <a:rPr lang="en-AU" sz="1600" i="1" dirty="0"/>
              <a:t>International field-trip: expand students’ understanding of their home country in a global context</a:t>
            </a:r>
          </a:p>
          <a:p>
            <a:pPr marL="982663" lvl="0" indent="-261938">
              <a:spcBef>
                <a:spcPts val="800"/>
              </a:spcBef>
              <a:buFontTx/>
              <a:buChar char="-"/>
            </a:pPr>
            <a:r>
              <a:rPr lang="en-AU" sz="1900" dirty="0"/>
              <a:t> 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AU" b="1" dirty="0"/>
              <a:t>Benefits for teachers</a:t>
            </a:r>
            <a:r>
              <a:rPr lang="en-AU" dirty="0"/>
              <a:t>:</a:t>
            </a:r>
          </a:p>
          <a:p>
            <a:pPr marL="985838" lvl="0" indent="-263525">
              <a:spcBef>
                <a:spcPts val="800"/>
              </a:spcBef>
              <a:buFontTx/>
              <a:buChar char="-"/>
            </a:pPr>
            <a:r>
              <a:rPr lang="en-AU" sz="1600" i="1" dirty="0"/>
              <a:t>Insights into how to link classroom teaching to hands-on education</a:t>
            </a:r>
          </a:p>
          <a:p>
            <a:pPr marL="1257300" lvl="0" indent="-263525">
              <a:spcBef>
                <a:spcPts val="800"/>
              </a:spcBef>
              <a:buNone/>
            </a:pPr>
            <a:r>
              <a:rPr lang="en-AU" sz="1600" i="1" dirty="0"/>
              <a:t>→ heritage-based education – in museums and heritage sites</a:t>
            </a:r>
          </a:p>
          <a:p>
            <a:pPr marL="1257300" lvl="0" indent="-263525">
              <a:spcBef>
                <a:spcPts val="800"/>
              </a:spcBef>
              <a:buNone/>
            </a:pPr>
            <a:r>
              <a:rPr lang="en-AU" sz="1600" i="1" dirty="0"/>
              <a:t>→ environmental education – natural heritage, parks and natural areas (life sciences = Biochemistry, Microbiology, Botany, Zoology, Ecology)</a:t>
            </a:r>
          </a:p>
          <a:p>
            <a:pPr marL="1257300" lvl="0" indent="-263525">
              <a:spcBef>
                <a:spcPts val="800"/>
              </a:spcBef>
              <a:buNone/>
            </a:pPr>
            <a:r>
              <a:rPr lang="en-AU" sz="1600" i="1" dirty="0"/>
              <a:t>→ science and technology education – science centres and museums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585"/>
            <a:ext cx="2224996" cy="15852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3152" r="17322"/>
          <a:stretch/>
        </p:blipFill>
        <p:spPr>
          <a:xfrm>
            <a:off x="0" y="4633636"/>
            <a:ext cx="2224996" cy="15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5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123" y="330309"/>
            <a:ext cx="9154123" cy="914400"/>
          </a:xfrm>
        </p:spPr>
        <p:txBody>
          <a:bodyPr>
            <a:normAutofit/>
          </a:bodyPr>
          <a:lstStyle/>
          <a:p>
            <a:r>
              <a:rPr lang="en-GB" dirty="0"/>
              <a:t>Demands for schools’ tourism</a:t>
            </a:r>
          </a:p>
        </p:txBody>
      </p:sp>
      <p:sp>
        <p:nvSpPr>
          <p:cNvPr id="3" name="Rettangolo 2"/>
          <p:cNvSpPr/>
          <p:nvPr/>
        </p:nvSpPr>
        <p:spPr>
          <a:xfrm>
            <a:off x="1504206" y="1835091"/>
            <a:ext cx="7409607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market experienced an expansion, with a growing demand for residential trips (even from primary schools)</a:t>
            </a:r>
          </a:p>
          <a:p>
            <a:pPr>
              <a:spcBef>
                <a:spcPts val="600"/>
              </a:spcBef>
            </a:pPr>
            <a:r>
              <a:rPr lang="en-GB" b="1" dirty="0"/>
              <a:t>Factors of growth in school tourism</a:t>
            </a:r>
            <a:r>
              <a:rPr lang="en-GB" dirty="0"/>
              <a:t>: </a:t>
            </a:r>
          </a:p>
          <a:p>
            <a:pPr marL="1082675" indent="-190500">
              <a:spcBef>
                <a:spcPts val="1800"/>
              </a:spcBef>
              <a:buFontTx/>
              <a:buChar char="-"/>
            </a:pPr>
            <a:r>
              <a:rPr lang="en-GB" sz="1700" dirty="0"/>
              <a:t>Parents’ desire to provide their children with the best educational opportunities possible</a:t>
            </a:r>
          </a:p>
          <a:p>
            <a:pPr marL="1082675" indent="-190500">
              <a:spcBef>
                <a:spcPts val="1800"/>
              </a:spcBef>
              <a:buFontTx/>
              <a:buChar char="-"/>
            </a:pPr>
            <a:r>
              <a:rPr lang="en-GB" sz="1700" dirty="0"/>
              <a:t>Student’s desire to escape from boredom school environment</a:t>
            </a:r>
            <a:endParaRPr lang="it-IT" sz="1700" dirty="0"/>
          </a:p>
          <a:p>
            <a:pPr marL="1082675" indent="-190500">
              <a:spcBef>
                <a:spcPts val="1800"/>
              </a:spcBef>
              <a:buFontTx/>
              <a:buChar char="-"/>
            </a:pPr>
            <a:r>
              <a:rPr lang="en-GB" sz="1700" dirty="0"/>
              <a:t>Decline in the numbers of school-age children in the more economically developed countries </a:t>
            </a:r>
          </a:p>
          <a:p>
            <a:pPr marL="1254125" lvl="1">
              <a:spcBef>
                <a:spcPts val="1800"/>
              </a:spcBef>
            </a:pPr>
            <a:r>
              <a:rPr lang="en-GB" sz="1700" i="1" dirty="0">
                <a:sym typeface="Wingdings"/>
              </a:rPr>
              <a:t> increasing</a:t>
            </a:r>
            <a:r>
              <a:rPr lang="en-GB" sz="1700" i="1" dirty="0"/>
              <a:t> competition among schools offering appealing exotic and high-quality trips,</a:t>
            </a:r>
          </a:p>
          <a:p>
            <a:pPr marL="1082675" indent="-190500">
              <a:spcBef>
                <a:spcPts val="1800"/>
              </a:spcBef>
              <a:buFontTx/>
              <a:buChar char="-"/>
            </a:pPr>
            <a:r>
              <a:rPr lang="en-GB" sz="1700" dirty="0"/>
              <a:t>Increasing availability of cheaper and easier travel options.</a:t>
            </a:r>
            <a:r>
              <a:rPr lang="it-IT" sz="1700" dirty="0"/>
              <a:t> </a:t>
            </a:r>
            <a:endParaRPr lang="en-AU" sz="17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3" y="2940014"/>
            <a:ext cx="2164049" cy="144583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23" y="4512867"/>
            <a:ext cx="2184294" cy="16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5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66656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/>
              <a:t>But… critical issues of field-trips</a:t>
            </a:r>
          </a:p>
        </p:txBody>
      </p:sp>
      <p:sp>
        <p:nvSpPr>
          <p:cNvPr id="3" name="Rettangolo 2"/>
          <p:cNvSpPr/>
          <p:nvPr/>
        </p:nvSpPr>
        <p:spPr>
          <a:xfrm>
            <a:off x="2078063" y="2394982"/>
            <a:ext cx="6654457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Issues for families: </a:t>
            </a:r>
          </a:p>
          <a:p>
            <a:pPr marL="809625" indent="-285750">
              <a:spcBef>
                <a:spcPts val="600"/>
              </a:spcBef>
              <a:buFontTx/>
              <a:buChar char="-"/>
            </a:pPr>
            <a:r>
              <a:rPr lang="en-GB" dirty="0"/>
              <a:t>increased pressure on families who cannot easily afford expensive excursions</a:t>
            </a:r>
          </a:p>
          <a:p>
            <a:pPr marL="809625" indent="-285750">
              <a:spcBef>
                <a:spcPts val="600"/>
              </a:spcBef>
              <a:buFontTx/>
              <a:buChar char="-"/>
            </a:pPr>
            <a:r>
              <a:rPr lang="en-GB" dirty="0"/>
              <a:t>some field trips become a signs of status</a:t>
            </a:r>
          </a:p>
          <a:p>
            <a:pPr marL="809625" indent="-285750">
              <a:spcBef>
                <a:spcPts val="600"/>
              </a:spcBef>
              <a:buFontTx/>
              <a:buChar char="-"/>
            </a:pPr>
            <a:r>
              <a:rPr lang="en-GB" dirty="0"/>
              <a:t>fear of stigmatisation of excluded children</a:t>
            </a:r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r>
              <a:rPr lang="en-GB" sz="2000" dirty="0"/>
              <a:t>Issues for students: </a:t>
            </a:r>
          </a:p>
          <a:p>
            <a:pPr marL="809625" indent="-285750">
              <a:spcBef>
                <a:spcPts val="600"/>
              </a:spcBef>
              <a:buFontTx/>
              <a:buChar char="-"/>
            </a:pPr>
            <a:r>
              <a:rPr lang="en-GB" dirty="0"/>
              <a:t>research has revealed that students work and save money to pay for field trips </a:t>
            </a:r>
          </a:p>
          <a:p>
            <a:pPr marL="809625" indent="-285750">
              <a:spcBef>
                <a:spcPts val="600"/>
              </a:spcBef>
              <a:buFontTx/>
              <a:buChar char="-"/>
            </a:pPr>
            <a:r>
              <a:rPr lang="en-GB" dirty="0"/>
              <a:t>negative impact on schoolwork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1104"/>
            <a:ext cx="1784365" cy="17843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3370" r="21270"/>
          <a:stretch/>
        </p:blipFill>
        <p:spPr>
          <a:xfrm>
            <a:off x="0" y="2148778"/>
            <a:ext cx="1784365" cy="18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88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28979"/>
            <a:ext cx="9144000" cy="914400"/>
          </a:xfrm>
        </p:spPr>
        <p:txBody>
          <a:bodyPr>
            <a:normAutofit/>
          </a:bodyPr>
          <a:lstStyle/>
          <a:p>
            <a:r>
              <a:rPr lang="en-GB" sz="3000" dirty="0"/>
              <a:t>Global expansion vs local differences</a:t>
            </a:r>
          </a:p>
        </p:txBody>
      </p:sp>
      <p:sp>
        <p:nvSpPr>
          <p:cNvPr id="3" name="Rettangolo 2"/>
          <p:cNvSpPr/>
          <p:nvPr/>
        </p:nvSpPr>
        <p:spPr>
          <a:xfrm>
            <a:off x="493160" y="1870024"/>
            <a:ext cx="8763856" cy="4922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900" b="1" dirty="0"/>
              <a:t>Success of school tourism </a:t>
            </a:r>
            <a:r>
              <a:rPr lang="en-AU" sz="1900" dirty="0">
                <a:sym typeface="Wingdings"/>
              </a:rPr>
              <a:t> socio-demographic changes</a:t>
            </a:r>
            <a:endParaRPr lang="en-AU" sz="1900" dirty="0"/>
          </a:p>
          <a:p>
            <a:endParaRPr lang="en-AU" sz="1900" dirty="0"/>
          </a:p>
          <a:p>
            <a:r>
              <a:rPr lang="en-AU" sz="1900" dirty="0"/>
              <a:t>Demographic situation </a:t>
            </a:r>
          </a:p>
          <a:p>
            <a:r>
              <a:rPr lang="en-AU" sz="1900" dirty="0"/>
              <a:t>= constant increase in school population at global level BUT: </a:t>
            </a:r>
          </a:p>
          <a:p>
            <a:pPr marL="2332038" indent="-358775">
              <a:spcBef>
                <a:spcPts val="1800"/>
              </a:spcBef>
              <a:buFontTx/>
              <a:buChar char="-"/>
            </a:pPr>
            <a:r>
              <a:rPr lang="en-AU" b="1" dirty="0"/>
              <a:t>more marked increase in developing countries and emerging economies</a:t>
            </a:r>
            <a:r>
              <a:rPr lang="en-AU" dirty="0"/>
              <a:t> (e.g. Africa and Asia)</a:t>
            </a:r>
            <a:r>
              <a:rPr lang="en-AU" sz="1700" dirty="0"/>
              <a:t> </a:t>
            </a:r>
          </a:p>
          <a:p>
            <a:pPr marL="2606675" indent="-358775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en-AU" sz="1700" dirty="0"/>
              <a:t>Rising school population</a:t>
            </a:r>
          </a:p>
          <a:p>
            <a:pPr marL="2606675" indent="-358775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en-AU" sz="1700" dirty="0"/>
              <a:t>Increased economic wealth of societies/families	</a:t>
            </a:r>
            <a:endParaRPr lang="en-AU" sz="1700" dirty="0">
              <a:sym typeface="Wingdings"/>
            </a:endParaRPr>
          </a:p>
          <a:p>
            <a:pPr marL="2606675" indent="-358775">
              <a:spcBef>
                <a:spcPts val="600"/>
              </a:spcBef>
            </a:pPr>
            <a:r>
              <a:rPr lang="en-AU" sz="1700" dirty="0">
                <a:sym typeface="Wingdings"/>
              </a:rPr>
              <a:t> </a:t>
            </a:r>
            <a:r>
              <a:rPr lang="en-AU" sz="1700" dirty="0"/>
              <a:t>HUGE </a:t>
            </a:r>
            <a:r>
              <a:rPr lang="en-AU" sz="1600" dirty="0"/>
              <a:t>potential for growth </a:t>
            </a:r>
          </a:p>
          <a:p>
            <a:pPr marL="2606675" indent="-358775">
              <a:spcBef>
                <a:spcPts val="600"/>
              </a:spcBef>
            </a:pPr>
            <a:endParaRPr lang="en-AU" sz="1100" dirty="0"/>
          </a:p>
          <a:p>
            <a:pPr marL="2332038" indent="-358775">
              <a:spcBef>
                <a:spcPts val="1800"/>
              </a:spcBef>
              <a:buFontTx/>
              <a:buChar char="-"/>
            </a:pPr>
            <a:r>
              <a:rPr lang="en-AU" b="1" dirty="0"/>
              <a:t>lower increase in developed countries </a:t>
            </a:r>
            <a:r>
              <a:rPr lang="en-AU" dirty="0"/>
              <a:t>(e.g. Europe) due to the declining birth rates </a:t>
            </a:r>
          </a:p>
          <a:p>
            <a:pPr marL="2606675" indent="-358775">
              <a:spcBef>
                <a:spcPts val="600"/>
              </a:spcBef>
              <a:buFont typeface="Wingdings" charset="0"/>
              <a:buChar char="à"/>
            </a:pPr>
            <a:r>
              <a:rPr lang="en-AU" sz="1700" dirty="0">
                <a:sym typeface="Wingdings"/>
              </a:rPr>
              <a:t>Sector expected to decline</a:t>
            </a:r>
          </a:p>
          <a:p>
            <a:pPr marL="2606675" indent="-358775">
              <a:spcBef>
                <a:spcPts val="600"/>
              </a:spcBef>
              <a:buFont typeface="Wingdings" charset="0"/>
              <a:buChar char="à"/>
            </a:pPr>
            <a:r>
              <a:rPr lang="en-AU" sz="1700" dirty="0">
                <a:sym typeface="Wingdings"/>
              </a:rPr>
              <a:t>Negative economic impact</a:t>
            </a:r>
            <a:endParaRPr lang="en-AU" sz="17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7789"/>
            <a:ext cx="2245987" cy="14946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003451"/>
            <a:ext cx="2245986" cy="126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74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" y="199324"/>
            <a:ext cx="9143998" cy="914400"/>
          </a:xfrm>
        </p:spPr>
        <p:txBody>
          <a:bodyPr>
            <a:normAutofit/>
          </a:bodyPr>
          <a:lstStyle/>
          <a:p>
            <a:r>
              <a:rPr lang="en-GB" dirty="0"/>
              <a:t>School tourism: major threats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13899" y="1141020"/>
            <a:ext cx="8830099" cy="5873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b="1" dirty="0"/>
              <a:t>Financial threats</a:t>
            </a:r>
            <a:r>
              <a:rPr lang="en-GB" dirty="0"/>
              <a:t> </a:t>
            </a:r>
          </a:p>
          <a:p>
            <a:pPr>
              <a:spcBef>
                <a:spcPts val="800"/>
              </a:spcBef>
              <a:buFontTx/>
              <a:buChar char="-"/>
            </a:pPr>
            <a:r>
              <a:rPr lang="en-GB" sz="1800" dirty="0"/>
              <a:t>Low funding and increasing economic pressure on education systems</a:t>
            </a:r>
          </a:p>
          <a:p>
            <a:pPr>
              <a:spcBef>
                <a:spcPts val="800"/>
              </a:spcBef>
              <a:buFontTx/>
              <a:buChar char="-"/>
            </a:pPr>
            <a:r>
              <a:rPr lang="en-GB" sz="1800" dirty="0"/>
              <a:t>Major focus on core educational services – and minor focus on optional services like field trips</a:t>
            </a:r>
          </a:p>
          <a:p>
            <a:pPr>
              <a:spcBef>
                <a:spcPts val="800"/>
              </a:spcBef>
              <a:buFontTx/>
              <a:buChar char="-"/>
            </a:pPr>
            <a:r>
              <a:rPr lang="en-GB" sz="1800" dirty="0"/>
              <a:t>Financial burdens is moved onto parents </a:t>
            </a:r>
            <a:r>
              <a:rPr lang="en-GB" sz="1800" dirty="0">
                <a:sym typeface="Wingdings" panose="05000000000000000000" pitchFamily="2" charset="2"/>
              </a:rPr>
              <a:t> more pression on families  social frictions (wealthy – less well-of families)</a:t>
            </a:r>
            <a:endParaRPr lang="en-GB" sz="1800" dirty="0"/>
          </a:p>
          <a:p>
            <a:pPr marL="0" lvl="0" indent="0">
              <a:buNone/>
            </a:pPr>
            <a:r>
              <a:rPr lang="en-GB" b="1" dirty="0"/>
              <a:t>Planning fails</a:t>
            </a:r>
            <a:r>
              <a:rPr lang="en-GB" dirty="0"/>
              <a:t> </a:t>
            </a:r>
          </a:p>
          <a:p>
            <a:pPr lvl="0">
              <a:spcBef>
                <a:spcPts val="800"/>
              </a:spcBef>
              <a:buFontTx/>
              <a:buChar char="-"/>
            </a:pPr>
            <a:r>
              <a:rPr lang="en-GB" sz="1800" dirty="0"/>
              <a:t>Difficulty in linking the trip to curriculum requirements </a:t>
            </a:r>
          </a:p>
          <a:p>
            <a:pPr lvl="0">
              <a:spcBef>
                <a:spcPts val="800"/>
              </a:spcBef>
              <a:buFontTx/>
              <a:buChar char="-"/>
            </a:pPr>
            <a:r>
              <a:rPr lang="en-GB" sz="1800" dirty="0"/>
              <a:t>Learning outcomes expected by educational authorities</a:t>
            </a:r>
          </a:p>
          <a:p>
            <a:pPr lvl="0">
              <a:spcBef>
                <a:spcPts val="800"/>
              </a:spcBef>
              <a:buFontTx/>
              <a:buChar char="-"/>
            </a:pPr>
            <a:r>
              <a:rPr lang="en-US" sz="1800" dirty="0"/>
              <a:t>questioning on the effectiveness of school trips</a:t>
            </a:r>
            <a:endParaRPr lang="en-GB" sz="1800" dirty="0"/>
          </a:p>
          <a:p>
            <a:pPr marL="0" lvl="0" indent="0">
              <a:spcBef>
                <a:spcPts val="800"/>
              </a:spcBef>
              <a:buNone/>
            </a:pPr>
            <a:endParaRPr lang="en-GB" sz="900" b="1" dirty="0"/>
          </a:p>
          <a:p>
            <a:pPr marL="0" lvl="0" indent="0">
              <a:spcBef>
                <a:spcPts val="800"/>
              </a:spcBef>
              <a:buNone/>
            </a:pPr>
            <a:r>
              <a:rPr lang="en-GB" b="1" dirty="0"/>
              <a:t>Teachers’ responsibility for the safety of children </a:t>
            </a:r>
            <a:r>
              <a:rPr lang="en-GB" dirty="0"/>
              <a:t> </a:t>
            </a:r>
          </a:p>
          <a:p>
            <a:pPr marL="4322763" lvl="0" indent="-269875">
              <a:spcBef>
                <a:spcPts val="800"/>
              </a:spcBef>
              <a:buNone/>
            </a:pPr>
            <a:r>
              <a:rPr lang="en-GB" sz="1600" dirty="0"/>
              <a:t> </a:t>
            </a:r>
            <a:r>
              <a:rPr lang="en-GB" sz="1700" dirty="0"/>
              <a:t>All these threats led to: </a:t>
            </a:r>
          </a:p>
          <a:p>
            <a:pPr marL="4322763" lvl="0" indent="-269875">
              <a:spcBef>
                <a:spcPts val="800"/>
              </a:spcBef>
              <a:buNone/>
            </a:pPr>
            <a:r>
              <a:rPr lang="en-GB" sz="1700" dirty="0"/>
              <a:t>. Turn the school-trip into a facultative experience (no longer compulsory),</a:t>
            </a:r>
            <a:endParaRPr lang="it-IT" sz="1700" dirty="0"/>
          </a:p>
          <a:p>
            <a:pPr marL="4322763" lvl="0" indent="-269875">
              <a:spcBef>
                <a:spcPts val="800"/>
              </a:spcBef>
              <a:buNone/>
            </a:pPr>
            <a:r>
              <a:rPr lang="en-GB" sz="1700" dirty="0"/>
              <a:t>. Decrease in offering field-trips by many schools.</a:t>
            </a:r>
            <a:endParaRPr lang="it-IT" sz="17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8" y="5328692"/>
            <a:ext cx="2826164" cy="1486015"/>
          </a:xfrm>
          <a:prstGeom prst="rect">
            <a:avLst/>
          </a:prstGeom>
        </p:spPr>
      </p:pic>
      <p:pic>
        <p:nvPicPr>
          <p:cNvPr id="1028" name="Picture 4" descr="My Child Was Injured On A School Trip, Can I Claim Compensation? - How To  Claim For A School Trip Personal Injury? - Who Is At Fault?">
            <a:extLst>
              <a:ext uri="{FF2B5EF4-FFF2-40B4-BE49-F238E27FC236}">
                <a16:creationId xmlns:a16="http://schemas.microsoft.com/office/drawing/2014/main" id="{17543CC4-4F8F-7DD3-4B1D-35E553CCD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8"/>
          <a:stretch/>
        </p:blipFill>
        <p:spPr bwMode="auto">
          <a:xfrm>
            <a:off x="2975040" y="5326911"/>
            <a:ext cx="1286165" cy="14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5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1659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Existing and latent demand:</a:t>
            </a:r>
            <a:br>
              <a:rPr lang="en-GB" dirty="0"/>
            </a:br>
            <a:r>
              <a:rPr lang="en-GB" dirty="0"/>
              <a:t>      </a:t>
            </a:r>
            <a:r>
              <a:rPr lang="en-GB" sz="3200" dirty="0"/>
              <a:t>barriers to School tourism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80110" y="1528550"/>
            <a:ext cx="8010843" cy="5329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dirty="0"/>
              <a:t>In tourism marketing researchers distinguish between:</a:t>
            </a:r>
          </a:p>
          <a:p>
            <a:pPr marL="0" lvl="0" indent="0">
              <a:buNone/>
            </a:pPr>
            <a:r>
              <a:rPr lang="en-GB" b="1" i="1" dirty="0"/>
              <a:t>Existing demand </a:t>
            </a:r>
            <a:r>
              <a:rPr lang="en-GB" dirty="0"/>
              <a:t>= people participating</a:t>
            </a:r>
          </a:p>
          <a:p>
            <a:pPr marL="0" lvl="0" indent="0">
              <a:spcBef>
                <a:spcPts val="800"/>
              </a:spcBef>
              <a:buNone/>
            </a:pPr>
            <a:r>
              <a:rPr lang="en-GB" b="1" i="1" dirty="0">
                <a:solidFill>
                  <a:srgbClr val="FF0000"/>
                </a:solidFill>
              </a:rPr>
              <a:t>Latent demand </a:t>
            </a:r>
            <a:r>
              <a:rPr lang="en-GB" dirty="0"/>
              <a:t>= people interested but not participating</a:t>
            </a:r>
          </a:p>
          <a:p>
            <a:pPr marL="1611313" lvl="0" indent="-447675">
              <a:spcBef>
                <a:spcPts val="2400"/>
              </a:spcBef>
              <a:buNone/>
            </a:pPr>
            <a:r>
              <a:rPr lang="en-GB" b="1" dirty="0"/>
              <a:t>   Main barriers to school visits</a:t>
            </a:r>
            <a:endParaRPr lang="en-GB" dirty="0"/>
          </a:p>
          <a:p>
            <a:pPr marL="1611313" lvl="0" indent="-447675">
              <a:spcBef>
                <a:spcPts val="800"/>
              </a:spcBef>
              <a:buFontTx/>
              <a:buChar char="-"/>
            </a:pPr>
            <a:r>
              <a:rPr lang="en-GB" sz="1600" dirty="0"/>
              <a:t>ECONOMIC: financial barriers</a:t>
            </a:r>
          </a:p>
          <a:p>
            <a:pPr marL="1611313" lvl="0" indent="-447675">
              <a:spcBef>
                <a:spcPts val="800"/>
              </a:spcBef>
              <a:buFontTx/>
              <a:buChar char="-"/>
            </a:pPr>
            <a:r>
              <a:rPr lang="en-GB" sz="1600" dirty="0"/>
              <a:t>SPACE: distance to travel</a:t>
            </a:r>
          </a:p>
          <a:p>
            <a:pPr marL="1611313" lvl="0" indent="-447675">
              <a:spcBef>
                <a:spcPts val="800"/>
              </a:spcBef>
              <a:buFontTx/>
              <a:buChar char="-"/>
            </a:pPr>
            <a:r>
              <a:rPr lang="en-GB" sz="1600" dirty="0"/>
              <a:t>LACK OF INFORMATION about excursions (ex. range of attractions, access for the disabled etc.)</a:t>
            </a:r>
          </a:p>
          <a:p>
            <a:pPr marL="1611313" lvl="0" indent="-447675">
              <a:spcBef>
                <a:spcPts val="800"/>
              </a:spcBef>
              <a:buFontTx/>
              <a:buChar char="-"/>
            </a:pPr>
            <a:r>
              <a:rPr lang="en-GB" sz="1600" dirty="0"/>
              <a:t>LOGISTICAL ORGANISATION: lack of time, staff shortage or unwillingness, availability of transport or appropriate accommodation</a:t>
            </a:r>
          </a:p>
          <a:p>
            <a:pPr marL="1611313" lvl="0" indent="-447675">
              <a:spcBef>
                <a:spcPts val="800"/>
              </a:spcBef>
              <a:buFontTx/>
              <a:buChar char="-"/>
            </a:pPr>
            <a:r>
              <a:rPr lang="en-GB" sz="1600" dirty="0"/>
              <a:t>ACCESSIBILITY and SAFETY (access for the disabled, medical facilities etc.)</a:t>
            </a:r>
          </a:p>
          <a:p>
            <a:pPr lvl="0">
              <a:spcBef>
                <a:spcPts val="800"/>
              </a:spcBef>
              <a:buFontTx/>
              <a:buChar char="-"/>
            </a:pPr>
            <a:endParaRPr lang="en-GB" sz="1800" dirty="0"/>
          </a:p>
        </p:txBody>
      </p:sp>
      <p:pic>
        <p:nvPicPr>
          <p:cNvPr id="3" name="Immagine 2" descr="Schermata 2022-04-13 alle 12.48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0538"/>
            <a:ext cx="1716754" cy="11374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5229"/>
            <a:ext cx="1716754" cy="9026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8806"/>
            <a:ext cx="1741407" cy="1133794"/>
          </a:xfrm>
          <a:prstGeom prst="rect">
            <a:avLst/>
          </a:prstGeom>
        </p:spPr>
      </p:pic>
      <p:sp>
        <p:nvSpPr>
          <p:cNvPr id="7" name="Freccia in giù 6">
            <a:extLst>
              <a:ext uri="{FF2B5EF4-FFF2-40B4-BE49-F238E27FC236}">
                <a16:creationId xmlns:a16="http://schemas.microsoft.com/office/drawing/2014/main" id="{30492269-C55D-8AE5-54E8-A2D650989F77}"/>
              </a:ext>
            </a:extLst>
          </p:cNvPr>
          <p:cNvSpPr/>
          <p:nvPr/>
        </p:nvSpPr>
        <p:spPr>
          <a:xfrm>
            <a:off x="2438685" y="2873116"/>
            <a:ext cx="217170" cy="24003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602400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Orbita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FA593E1C1352142BCE7B8B15D730E85" ma:contentTypeVersion="3" ma:contentTypeDescription="Creare un nuovo documento." ma:contentTypeScope="" ma:versionID="5b43921fadf5987bb3711b82e1ee0cce">
  <xsd:schema xmlns:xsd="http://www.w3.org/2001/XMLSchema" xmlns:xs="http://www.w3.org/2001/XMLSchema" xmlns:p="http://schemas.microsoft.com/office/2006/metadata/properties" xmlns:ns2="652357a1-9617-4c66-a26e-2550f81cf752" targetNamespace="http://schemas.microsoft.com/office/2006/metadata/properties" ma:root="true" ma:fieldsID="0b301aa05004eba69c157fb686499146" ns2:_="">
    <xsd:import namespace="652357a1-9617-4c66-a26e-2550f81cf7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2357a1-9617-4c66-a26e-2550f81cf7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0ABBAB-2D08-4229-9BC5-BB13183D29A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0B67F92-0C34-44FD-A98D-6531A51AE2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DD6340-CDD9-4E39-8D45-09C09C0ED3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2357a1-9617-4c66-a26e-2550f81cf7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Percezione.thmx</Template>
  <TotalTime>4681</TotalTime>
  <Words>3523</Words>
  <Application>Microsoft Macintosh PowerPoint</Application>
  <PresentationFormat>Presentazione su schermo (4:3)</PresentationFormat>
  <Paragraphs>363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7" baseType="lpstr">
      <vt:lpstr>Arial</vt:lpstr>
      <vt:lpstr>Calibri</vt:lpstr>
      <vt:lpstr>Century Gothic</vt:lpstr>
      <vt:lpstr>Courier New</vt:lpstr>
      <vt:lpstr>Helvetica</vt:lpstr>
      <vt:lpstr>Wingdings</vt:lpstr>
      <vt:lpstr>Wingdings 2</vt:lpstr>
      <vt:lpstr>Perception</vt:lpstr>
      <vt:lpstr>Educational Tourism – LM49 Degree    Marta Brunelli Associate Professor in General and Social Education Deputy Director of “Paolo &amp; Ornella Ricca” Museum of School History</vt:lpstr>
      <vt:lpstr>School Tourism: definitions </vt:lpstr>
      <vt:lpstr>Different nature and purposes of school trips/excursions</vt:lpstr>
      <vt:lpstr>Benefits for schools</vt:lpstr>
      <vt:lpstr>Demands for schools’ tourism</vt:lpstr>
      <vt:lpstr>But… critical issues of field-trips</vt:lpstr>
      <vt:lpstr>Global expansion vs local differences</vt:lpstr>
      <vt:lpstr>School tourism: major threats</vt:lpstr>
      <vt:lpstr>Existing and latent demand:       barriers to School tourism</vt:lpstr>
      <vt:lpstr>Some solutions to logistic constraints:  cooperation with public transport</vt:lpstr>
      <vt:lpstr>Educational Tourism – LM49 Degree    Marta Brunelli Associate Professor in General and Social Education Deputy Director of “Paolo &amp; Ornella Ricca” Museum of School History</vt:lpstr>
      <vt:lpstr>Primary and secondary schools’ tourism</vt:lpstr>
      <vt:lpstr> Providing for school visits:     day-visit or overnight stays</vt:lpstr>
      <vt:lpstr>1. School Curriculum</vt:lpstr>
      <vt:lpstr> 2. Children’s needs</vt:lpstr>
      <vt:lpstr>Alignment to Curriculum and      Needs of different age group</vt:lpstr>
      <vt:lpstr> Other needs</vt:lpstr>
      <vt:lpstr>3. Preparing the school trip</vt:lpstr>
      <vt:lpstr> Marketing to schools: needs/constraints</vt:lpstr>
      <vt:lpstr>The visit-decision process</vt:lpstr>
      <vt:lpstr>Educational Tourism – LM49 Degree    Marta Brunelli Associate Professor in General and Social Education Deputy Director of “Paolo &amp; Ornella Ricca” Museum of School History</vt:lpstr>
      <vt:lpstr>How many operators are specialised  in school tourism?</vt:lpstr>
      <vt:lpstr>Travel agencies/tour operators</vt:lpstr>
      <vt:lpstr>The viewpoint of travel agencies:     1. Standardisation as a weak point </vt:lpstr>
      <vt:lpstr>The viewpoint of agencies:  2. Genericness as a weak point</vt:lpstr>
      <vt:lpstr>The viewpoint of agencies:      3. Low customization as a weak point</vt:lpstr>
      <vt:lpstr>The viewpoint of teachers:        More collaboration would be needed</vt:lpstr>
      <vt:lpstr>Risks: choosing the wrong product</vt:lpstr>
      <vt:lpstr>PROS &amp; CONS: International trips</vt:lpstr>
      <vt:lpstr>PROS &amp; CONS: Domestic trips</vt:lpstr>
      <vt:lpstr>Educational Tourism – LM49 Degree    Marta Brunelli Associate Professor in General and Social Education Deputy Director of “Paolo &amp; Ornella Ricca” Museum of School History</vt:lpstr>
      <vt:lpstr>An interesting (and transferable?)    experience</vt:lpstr>
      <vt:lpstr>1. Promoting cultural attractions</vt:lpstr>
      <vt:lpstr>2. Why Didatour</vt:lpstr>
      <vt:lpstr>3. What Didatour offers</vt:lpstr>
      <vt:lpstr>4. Other services by Didatour</vt:lpstr>
      <vt:lpstr>5. A new section: online workshops</vt:lpstr>
      <vt:lpstr>Educational Tourism – LM49 Degree    Marta Brunelli Associate Professor in General and Social Education Deputy Director of “Paolo &amp; Ornella Ricca” Museum of School History</vt:lpstr>
      <vt:lpstr>Analysis of two museums’ products for schools: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Marta Brunelli</dc:creator>
  <cp:keywords/>
  <dc:description/>
  <cp:lastModifiedBy>marta.brunelli@unimc.it</cp:lastModifiedBy>
  <cp:revision>359</cp:revision>
  <cp:lastPrinted>2024-03-28T15:30:49Z</cp:lastPrinted>
  <dcterms:created xsi:type="dcterms:W3CDTF">2022-02-20T18:43:39Z</dcterms:created>
  <dcterms:modified xsi:type="dcterms:W3CDTF">2024-03-28T15:30:54Z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0x0101007FA593E1C1352142BCE7B8B15D730E85</vt:lpwstr>
  </property>
</Properties>
</file>