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7"/>
  </p:notesMasterIdLst>
  <p:handoutMasterIdLst>
    <p:handoutMasterId r:id="rId28"/>
  </p:handoutMasterIdLst>
  <p:sldIdLst>
    <p:sldId id="410" r:id="rId5"/>
    <p:sldId id="383" r:id="rId6"/>
    <p:sldId id="328" r:id="rId7"/>
    <p:sldId id="346" r:id="rId8"/>
    <p:sldId id="411" r:id="rId9"/>
    <p:sldId id="421" r:id="rId10"/>
    <p:sldId id="415" r:id="rId11"/>
    <p:sldId id="419" r:id="rId12"/>
    <p:sldId id="418" r:id="rId13"/>
    <p:sldId id="389" r:id="rId14"/>
    <p:sldId id="397" r:id="rId15"/>
    <p:sldId id="416" r:id="rId16"/>
    <p:sldId id="391" r:id="rId17"/>
    <p:sldId id="417" r:id="rId18"/>
    <p:sldId id="407" r:id="rId19"/>
    <p:sldId id="408" r:id="rId20"/>
    <p:sldId id="420" r:id="rId21"/>
    <p:sldId id="406" r:id="rId22"/>
    <p:sldId id="409" r:id="rId23"/>
    <p:sldId id="405" r:id="rId24"/>
    <p:sldId id="404" r:id="rId25"/>
    <p:sldId id="398" r:id="rId26"/>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ore"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autoAdjust="0"/>
  </p:normalViewPr>
  <p:slideViewPr>
    <p:cSldViewPr snapToGrid="0">
      <p:cViewPr varScale="1">
        <p:scale>
          <a:sx n="72" d="100"/>
          <a:sy n="72" d="100"/>
        </p:scale>
        <p:origin x="66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2" d="100"/>
          <a:sy n="82"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it-IT" sz="1200"/>
            </a:lvl1pPr>
          </a:lstStyle>
          <a:p>
            <a:pPr rtl="0"/>
            <a:fld id="{F43FFF67-0A66-4BA5-8D01-D7436A93C5DC}" type="datetime1">
              <a:rPr lang="it-IT" smtClean="0"/>
              <a:t>29/09/2024</a:t>
            </a:fld>
            <a:endParaRPr lang="it-IT" dirty="0"/>
          </a:p>
        </p:txBody>
      </p:sp>
      <p:sp>
        <p:nvSpPr>
          <p:cNvPr id="6" name="Segnaposto numero diapositiva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E2C230DF-5933-439D-898F-38E9AC9BA688}" type="slidenum">
              <a:rPr lang="it-IT" smtClean="0"/>
              <a:t>‹N›</a:t>
            </a:fld>
            <a:endParaRPr lang="it-IT" dirty="0"/>
          </a:p>
        </p:txBody>
      </p:sp>
      <p:sp>
        <p:nvSpPr>
          <p:cNvPr id="7" name="Segnaposto piè di pagina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8" name="Segnaposto intestazione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CCC7B77D-D2C2-452D-80DB-AB1E949B0C69}" type="datetime1">
              <a:rPr lang="it-IT" smtClean="0"/>
              <a:pPr/>
              <a:t>29/09/2024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A89C7E07-3C67-C64C-8DA0-0404F6303970}" type="slidenum">
              <a:rPr lang="it-IT" smtClean="0"/>
              <a:t>‹N›</a:t>
            </a:fld>
            <a:endParaRPr lang="it-IT"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a:t>
            </a:fld>
            <a:endParaRPr lang="it-IT"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16</a:t>
            </a:fld>
            <a:endParaRPr lang="it-IT" dirty="0"/>
          </a:p>
        </p:txBody>
      </p:sp>
    </p:spTree>
    <p:extLst>
      <p:ext uri="{BB962C8B-B14F-4D97-AF65-F5344CB8AC3E}">
        <p14:creationId xmlns:p14="http://schemas.microsoft.com/office/powerpoint/2010/main" val="238618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18</a:t>
            </a:fld>
            <a:endParaRPr lang="it-IT" dirty="0"/>
          </a:p>
        </p:txBody>
      </p:sp>
    </p:spTree>
    <p:extLst>
      <p:ext uri="{BB962C8B-B14F-4D97-AF65-F5344CB8AC3E}">
        <p14:creationId xmlns:p14="http://schemas.microsoft.com/office/powerpoint/2010/main" val="299475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19</a:t>
            </a:fld>
            <a:endParaRPr lang="it-IT" dirty="0"/>
          </a:p>
        </p:txBody>
      </p:sp>
    </p:spTree>
    <p:extLst>
      <p:ext uri="{BB962C8B-B14F-4D97-AF65-F5344CB8AC3E}">
        <p14:creationId xmlns:p14="http://schemas.microsoft.com/office/powerpoint/2010/main" val="100915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20</a:t>
            </a:fld>
            <a:endParaRPr lang="it-IT" dirty="0"/>
          </a:p>
        </p:txBody>
      </p:sp>
    </p:spTree>
    <p:extLst>
      <p:ext uri="{BB962C8B-B14F-4D97-AF65-F5344CB8AC3E}">
        <p14:creationId xmlns:p14="http://schemas.microsoft.com/office/powerpoint/2010/main" val="405023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21</a:t>
            </a:fld>
            <a:endParaRPr lang="it-IT" dirty="0"/>
          </a:p>
        </p:txBody>
      </p:sp>
    </p:spTree>
    <p:extLst>
      <p:ext uri="{BB962C8B-B14F-4D97-AF65-F5344CB8AC3E}">
        <p14:creationId xmlns:p14="http://schemas.microsoft.com/office/powerpoint/2010/main" val="634596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22</a:t>
            </a:fld>
            <a:endParaRPr lang="it-IT" dirty="0"/>
          </a:p>
        </p:txBody>
      </p:sp>
    </p:spTree>
    <p:extLst>
      <p:ext uri="{BB962C8B-B14F-4D97-AF65-F5344CB8AC3E}">
        <p14:creationId xmlns:p14="http://schemas.microsoft.com/office/powerpoint/2010/main" val="176592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2</a:t>
            </a:fld>
            <a:endParaRPr lang="it-IT" dirty="0"/>
          </a:p>
        </p:txBody>
      </p:sp>
    </p:spTree>
    <p:extLst>
      <p:ext uri="{BB962C8B-B14F-4D97-AF65-F5344CB8AC3E}">
        <p14:creationId xmlns:p14="http://schemas.microsoft.com/office/powerpoint/2010/main" val="311341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3</a:t>
            </a:fld>
            <a:endParaRPr lang="it-IT" dirty="0"/>
          </a:p>
        </p:txBody>
      </p:sp>
    </p:spTree>
    <p:extLst>
      <p:ext uri="{BB962C8B-B14F-4D97-AF65-F5344CB8AC3E}">
        <p14:creationId xmlns:p14="http://schemas.microsoft.com/office/powerpoint/2010/main" val="37399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D5939589-3E79-4C82-AA4A-FE78234FAA59}" type="slidenum">
              <a:rPr lang="it-IT" smtClean="0"/>
              <a:t>4</a:t>
            </a:fld>
            <a:endParaRPr lang="it-IT" dirty="0"/>
          </a:p>
        </p:txBody>
      </p:sp>
    </p:spTree>
    <p:extLst>
      <p:ext uri="{BB962C8B-B14F-4D97-AF65-F5344CB8AC3E}">
        <p14:creationId xmlns:p14="http://schemas.microsoft.com/office/powerpoint/2010/main" val="28369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7</a:t>
            </a:fld>
            <a:endParaRPr lang="it-IT" dirty="0"/>
          </a:p>
        </p:txBody>
      </p:sp>
    </p:spTree>
    <p:extLst>
      <p:ext uri="{BB962C8B-B14F-4D97-AF65-F5344CB8AC3E}">
        <p14:creationId xmlns:p14="http://schemas.microsoft.com/office/powerpoint/2010/main" val="223314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10</a:t>
            </a:fld>
            <a:endParaRPr lang="it-IT" dirty="0"/>
          </a:p>
        </p:txBody>
      </p:sp>
    </p:spTree>
    <p:extLst>
      <p:ext uri="{BB962C8B-B14F-4D97-AF65-F5344CB8AC3E}">
        <p14:creationId xmlns:p14="http://schemas.microsoft.com/office/powerpoint/2010/main" val="357624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F639921-CFBB-DE6F-31EB-81B758CA0268}"/>
              </a:ext>
            </a:extLst>
          </p:cNvPr>
          <p:cNvSpPr>
            <a:spLocks noGrp="1"/>
          </p:cNvSpPr>
          <p:nvPr>
            <p:ph type="body" idx="1"/>
          </p:nvPr>
        </p:nvSpPr>
        <p:spPr/>
        <p:txBody>
          <a:bodyPr rtlCol="0"/>
          <a:lstStyle>
            <a:defPPr>
              <a:defRPr lang="it-IT"/>
            </a:defPPr>
          </a:lstStyle>
          <a:p>
            <a:pPr rtl="0"/>
            <a:endParaRPr lang="it-IT" dirty="0"/>
          </a:p>
        </p:txBody>
      </p:sp>
      <p:sp>
        <p:nvSpPr>
          <p:cNvPr id="4" name="Segnaposto numero diapositiva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rtlCol="0"/>
          <a:lstStyle>
            <a:defPPr>
              <a:defRPr lang="it-IT"/>
            </a:defPPr>
          </a:lstStyle>
          <a:p>
            <a:pPr rtl="0"/>
            <a:fld id="{A89C7E07-3C67-C64C-8DA0-0404F6303970}" type="slidenum">
              <a:rPr lang="it-IT" smtClean="0"/>
              <a:t>11</a:t>
            </a:fld>
            <a:endParaRPr lang="it-IT" dirty="0"/>
          </a:p>
        </p:txBody>
      </p:sp>
    </p:spTree>
    <p:extLst>
      <p:ext uri="{BB962C8B-B14F-4D97-AF65-F5344CB8AC3E}">
        <p14:creationId xmlns:p14="http://schemas.microsoft.com/office/powerpoint/2010/main" val="3727777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13</a:t>
            </a:fld>
            <a:endParaRPr lang="it-IT" dirty="0"/>
          </a:p>
        </p:txBody>
      </p:sp>
    </p:spTree>
    <p:extLst>
      <p:ext uri="{BB962C8B-B14F-4D97-AF65-F5344CB8AC3E}">
        <p14:creationId xmlns:p14="http://schemas.microsoft.com/office/powerpoint/2010/main" val="390827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defPPr>
              <a:defRPr lang="it-IT"/>
            </a:defPPr>
          </a:lstStyle>
          <a:p>
            <a:pPr rtl="0"/>
            <a:endParaRPr lang="it-IT" dirty="0"/>
          </a:p>
        </p:txBody>
      </p:sp>
      <p:sp>
        <p:nvSpPr>
          <p:cNvPr id="4" name="Segnaposto numero diapositiva 3"/>
          <p:cNvSpPr>
            <a:spLocks noGrp="1"/>
          </p:cNvSpPr>
          <p:nvPr>
            <p:ph type="sldNum" sz="quarter" idx="5"/>
          </p:nvPr>
        </p:nvSpPr>
        <p:spPr/>
        <p:txBody>
          <a:bodyPr rtlCol="0"/>
          <a:lstStyle>
            <a:defPPr>
              <a:defRPr lang="it-IT"/>
            </a:defPPr>
          </a:lstStyle>
          <a:p>
            <a:pPr rtl="0"/>
            <a:fld id="{A89C7E07-3C67-C64C-8DA0-0404F6303970}" type="slidenum">
              <a:rPr lang="it-IT" smtClean="0"/>
              <a:t>15</a:t>
            </a:fld>
            <a:endParaRPr lang="it-IT" dirty="0"/>
          </a:p>
        </p:txBody>
      </p:sp>
    </p:spTree>
    <p:extLst>
      <p:ext uri="{BB962C8B-B14F-4D97-AF65-F5344CB8AC3E}">
        <p14:creationId xmlns:p14="http://schemas.microsoft.com/office/powerpoint/2010/main" val="271058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1">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to del titolo e tabella">
    <p:bg>
      <p:bgPr>
        <a:solidFill>
          <a:schemeClr val="tx1"/>
        </a:solidFill>
        <a:effectLst/>
      </p:bgPr>
    </p:bg>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igura a mano libera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5" name="Figura a mano libera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7" name="Figura a mano libera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rtlCol="0">
            <a:normAutofit/>
          </a:bodyPr>
          <a:lstStyle>
            <a:lvl1pPr marL="0" indent="0">
              <a:spcBef>
                <a:spcPts val="1800"/>
              </a:spcBef>
              <a:buFont typeface="Arial" panose="020B0604020202020204" pitchFamily="34" charset="0"/>
              <a:buNone/>
              <a:defRPr lang="it-IT" sz="2000"/>
            </a:lvl1pPr>
            <a:lvl2pPr marL="457200" indent="0">
              <a:spcBef>
                <a:spcPts val="1800"/>
              </a:spcBef>
              <a:buNone/>
              <a:defRPr lang="it-IT" sz="2000"/>
            </a:lvl2pPr>
            <a:lvl3pPr marL="914400" indent="0">
              <a:spcBef>
                <a:spcPts val="1800"/>
              </a:spcBef>
              <a:buNone/>
              <a:defRPr lang="it-IT" sz="2000"/>
            </a:lvl3pPr>
            <a:lvl4pPr marL="1371600" indent="0">
              <a:spcBef>
                <a:spcPts val="1800"/>
              </a:spcBef>
              <a:buNone/>
              <a:defRPr lang="it-IT" sz="2000"/>
            </a:lvl4pPr>
            <a:lvl5pPr marL="1828800" indent="0">
              <a:spcBef>
                <a:spcPts val="1800"/>
              </a:spcBef>
              <a:buNone/>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contenut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rtlCol="0">
            <a:normAutofit/>
          </a:bodyPr>
          <a:lstStyle>
            <a:lvl1pPr marL="0" indent="0">
              <a:spcBef>
                <a:spcPts val="1800"/>
              </a:spcBef>
              <a:buNone/>
              <a:defRPr lang="it-IT" sz="2000"/>
            </a:lvl1pPr>
            <a:lvl2pPr>
              <a:spcBef>
                <a:spcPts val="6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due contenuti">
    <p:bg>
      <p:bgPr>
        <a:solidFill>
          <a:schemeClr val="tx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igura a mano libera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Segnaposto contenuto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rtlCol="0">
            <a:normAutofit/>
          </a:bodyPr>
          <a:lstStyle>
            <a:lvl1pPr marL="0" indent="0">
              <a:spcBef>
                <a:spcPts val="1800"/>
              </a:spcBef>
              <a:buNone/>
              <a:defRPr lang="it-IT" sz="2000"/>
            </a:lvl1pPr>
            <a:lvl2pPr>
              <a:spcBef>
                <a:spcPts val="6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rtlCol="0">
            <a:normAutofit/>
          </a:bodyPr>
          <a:lstStyle>
            <a:lvl1pPr marL="342900" indent="-342900">
              <a:spcBef>
                <a:spcPts val="1800"/>
              </a:spcBef>
              <a:buFont typeface="Arial" panose="020B0604020202020204" pitchFamily="34" charset="0"/>
              <a:buChar char="•"/>
              <a:defRPr lang="it-IT" sz="2000"/>
            </a:lvl1pPr>
            <a:lvl2pPr>
              <a:spcBef>
                <a:spcPts val="1800"/>
              </a:spcBef>
              <a:defRPr lang="it-IT" sz="2000"/>
            </a:lvl2pPr>
            <a:lvl3pPr>
              <a:spcBef>
                <a:spcPts val="1800"/>
              </a:spcBef>
              <a:defRPr lang="it-IT" sz="2000"/>
            </a:lvl3pPr>
            <a:lvl4pPr>
              <a:spcBef>
                <a:spcPts val="1800"/>
              </a:spcBef>
              <a:defRPr lang="it-IT" sz="2000"/>
            </a:lvl4pPr>
            <a:lvl5pPr>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la 2">
    <p:bg>
      <p:bgPr>
        <a:solidFill>
          <a:schemeClr val="tx1"/>
        </a:solidFill>
        <a:effectLst/>
      </p:bgPr>
    </p:bg>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9" name="Segnaposto tabella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rtlCol="0">
            <a:noAutofit/>
          </a:bodyPr>
          <a:lstStyle>
            <a:lvl1pPr>
              <a:defRPr lang="it-IT"/>
            </a:lvl1pPr>
          </a:lstStyle>
          <a:p>
            <a:pPr rtl="0"/>
            <a:r>
              <a:rPr lang="it-IT"/>
              <a:t>Fare clic sull'icona per inserire una tabella</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3">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cxnSp>
        <p:nvCxnSpPr>
          <p:cNvPr id="4" name="Connettore diritto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olo e contenuto 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rtlCol="0" anchor="ctr" anchorCtr="0"/>
          <a:lstStyle>
            <a:lvl1pPr algn="l">
              <a:lnSpc>
                <a:spcPts val="4000"/>
              </a:lnSpc>
              <a:spcBef>
                <a:spcPts val="1000"/>
              </a:spcBef>
              <a:defRPr lang="it-IT" sz="4000" b="1" i="0" cap="all" spc="0" baseline="0"/>
            </a:lvl1pPr>
          </a:lstStyle>
          <a:p>
            <a:pPr rtl="0"/>
            <a:r>
              <a:rPr lang="it-IT"/>
              <a:t>Fare clic per modificare lo stile del titolo dello schema</a:t>
            </a:r>
            <a:endParaRPr lang="it-IT" dirty="0"/>
          </a:p>
        </p:txBody>
      </p:sp>
      <p:sp>
        <p:nvSpPr>
          <p:cNvPr id="6" name="Segnaposto numero diapositiva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rtlCol="0"/>
          <a:lstStyle>
            <a:lvl1pPr>
              <a:defRPr lang="it-IT">
                <a:solidFill>
                  <a:schemeClr val="accent2"/>
                </a:solidFill>
              </a:defRPr>
            </a:lvl1pPr>
          </a:lstStyle>
          <a:p>
            <a:pPr rtl="0"/>
            <a:fld id="{D8DA9DAA-006C-4F4B-980E-E3DF019B24E2}" type="slidenum">
              <a:rPr lang="it-IT" smtClean="0"/>
              <a:pPr/>
              <a:t>‹N›</a:t>
            </a:fld>
            <a:endParaRPr lang="it-IT" dirty="0"/>
          </a:p>
        </p:txBody>
      </p:sp>
      <p:sp>
        <p:nvSpPr>
          <p:cNvPr id="8" name="Segnaposto testo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rtlCol="0">
            <a:noAutofit/>
          </a:bodyPr>
          <a:lstStyle>
            <a:lvl1pPr marL="0" indent="0">
              <a:lnSpc>
                <a:spcPct val="110000"/>
              </a:lnSpc>
              <a:buNone/>
              <a:defRPr lang="it-IT" sz="1800"/>
            </a:lvl1pPr>
            <a:lvl2pPr marL="228600">
              <a:lnSpc>
                <a:spcPct val="110000"/>
              </a:lnSpc>
              <a:defRPr lang="it-IT" sz="1600"/>
            </a:lvl2pPr>
            <a:lvl3pPr marL="457200">
              <a:lnSpc>
                <a:spcPct val="110000"/>
              </a:lnSpc>
              <a:defRPr lang="it-IT" sz="1400"/>
            </a:lvl3pPr>
            <a:lvl4pPr marL="685800">
              <a:lnSpc>
                <a:spcPct val="110000"/>
              </a:lnSpc>
              <a:defRPr lang="it-IT" sz="1200"/>
            </a:lvl4pPr>
            <a:lvl5pPr marL="914400">
              <a:lnSpc>
                <a:spcPct val="110000"/>
              </a:lnSpc>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Rettangolo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13" name="Segnaposto immagine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rtlCol="0" anchor="t" anchorCtr="0"/>
          <a:lstStyle>
            <a:lvl1pPr algn="ctr">
              <a:buNone/>
              <a:defRPr lang="it-IT">
                <a:solidFill>
                  <a:schemeClr val="bg1"/>
                </a:solidFill>
              </a:defRPr>
            </a:lvl1pPr>
          </a:lstStyle>
          <a:p>
            <a:pPr rtl="0"/>
            <a:r>
              <a:rPr lang="it-IT"/>
              <a:t>Fai clic per aggiungere un'immagine</a:t>
            </a:r>
          </a:p>
        </p:txBody>
      </p:sp>
      <p:sp>
        <p:nvSpPr>
          <p:cNvPr id="10" name="Segnaposto piè di pagina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rtlCol="0"/>
          <a:lstStyle>
            <a:lvl1pPr algn="l">
              <a:defRPr lang="it-IT"/>
            </a:lvl1pPr>
          </a:lstStyle>
          <a:p>
            <a:pPr rtl="0"/>
            <a:endParaRPr lang="it-IT" dirty="0"/>
          </a:p>
        </p:txBody>
      </p:sp>
      <p:cxnSp>
        <p:nvCxnSpPr>
          <p:cNvPr id="3" name="Connettore diritto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62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fronto 2">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2" name="Titolo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rtlCol="0" anchor="ctr" anchorCtr="0"/>
          <a:lstStyle>
            <a:lvl1pPr algn="l">
              <a:defRPr lang="it-IT" sz="4000" b="1" cap="all" spc="0" baseline="0">
                <a:solidFill>
                  <a:schemeClr val="bg1"/>
                </a:solidFill>
              </a:defRPr>
            </a:lvl1pPr>
          </a:lstStyle>
          <a:p>
            <a:pPr rtl="0"/>
            <a:r>
              <a:rPr lang="it-IT"/>
              <a:t>Fare clic per modificare lo stile del titolo dello schema</a:t>
            </a:r>
          </a:p>
        </p:txBody>
      </p:sp>
      <p:sp>
        <p:nvSpPr>
          <p:cNvPr id="22" name="Segnaposto numero diapositiva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rtlCol="0"/>
          <a:lstStyle>
            <a:defPPr>
              <a:defRPr lang="it-IT"/>
            </a:defPPr>
          </a:lstStyle>
          <a:p>
            <a:pPr rtl="0"/>
            <a:fld id="{D8DA9DAA-006C-4F4B-980E-E3DF019B24E2}" type="slidenum">
              <a:rPr lang="it-IT" smtClean="0"/>
              <a:pPr/>
              <a:t>‹N›</a:t>
            </a:fld>
            <a:endParaRPr lang="it-IT" dirty="0"/>
          </a:p>
        </p:txBody>
      </p:sp>
      <p:sp>
        <p:nvSpPr>
          <p:cNvPr id="4" name="Segnaposto contenuto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rtlCol="0" anchor="t" anchorCtr="0">
            <a:noAutofit/>
          </a:bodyPr>
          <a:lstStyle>
            <a:lvl1pPr marL="342900" indent="-512064">
              <a:spcBef>
                <a:spcPts val="1000"/>
              </a:spcBef>
              <a:buFont typeface="+mj-lt"/>
              <a:buAutoNum type="arabicPeriod"/>
              <a:defRPr lang="it-IT" sz="1800"/>
            </a:lvl1pPr>
            <a:lvl2pPr marL="1028700" indent="-342900">
              <a:spcBef>
                <a:spcPts val="1200"/>
              </a:spcBef>
              <a:buFont typeface="+mj-lt"/>
              <a:buAutoNum type="alphaLcPeriod"/>
              <a:defRPr lang="it-IT" sz="1800"/>
            </a:lvl2pPr>
            <a:lvl3pPr marL="1257300" indent="-342900">
              <a:spcBef>
                <a:spcPts val="1200"/>
              </a:spcBef>
              <a:buFont typeface="+mj-lt"/>
              <a:buAutoNum type="arabicParenR"/>
              <a:defRPr lang="it-IT" sz="1800"/>
            </a:lvl3pPr>
            <a:lvl4pPr marL="1714500" indent="-342900">
              <a:spcBef>
                <a:spcPts val="1200"/>
              </a:spcBef>
              <a:buFont typeface="+mj-lt"/>
              <a:buAutoNum type="alphaLcParenR"/>
              <a:defRPr lang="it-IT" sz="1800"/>
            </a:lvl4pPr>
            <a:lvl5pPr marL="2228850" indent="-400050">
              <a:spcBef>
                <a:spcPts val="1200"/>
              </a:spcBef>
              <a:buFont typeface="+mj-lt"/>
              <a:buAutoNum type="romanLcPeriod"/>
              <a:defRPr lang="it-IT" sz="18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contenuto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rtlCol="0" anchor="t" anchorCtr="0">
            <a:noAutofit/>
          </a:bodyPr>
          <a:lstStyle>
            <a:lvl1pPr marL="0" indent="0">
              <a:spcBef>
                <a:spcPts val="1200"/>
              </a:spcBef>
              <a:buNone/>
              <a:defRPr lang="it-IT" sz="1800"/>
            </a:lvl1pPr>
            <a:lvl2pPr marL="457200" indent="0">
              <a:spcBef>
                <a:spcPts val="1200"/>
              </a:spcBef>
              <a:buNone/>
              <a:defRPr lang="it-IT" sz="1600"/>
            </a:lvl2pPr>
            <a:lvl3pPr marL="914400" indent="0">
              <a:spcBef>
                <a:spcPts val="1200"/>
              </a:spcBef>
              <a:buNone/>
              <a:defRPr lang="it-IT" sz="1400"/>
            </a:lvl3pPr>
            <a:lvl4pPr marL="1371600" indent="0">
              <a:spcBef>
                <a:spcPts val="1200"/>
              </a:spcBef>
              <a:buNone/>
              <a:defRPr lang="it-IT" sz="1200"/>
            </a:lvl4pPr>
            <a:lvl5pPr marL="1828800" indent="0">
              <a:spcBef>
                <a:spcPts val="1200"/>
              </a:spcBef>
              <a:buNone/>
              <a:defRPr lang="it-IT" sz="1200"/>
            </a:lvl5pPr>
          </a:lstStyle>
          <a:p>
            <a:pPr lvl="0" rtl="0"/>
            <a:r>
              <a:rPr lang="it-IT"/>
              <a:t>Fare clic per inserire il testo</a:t>
            </a:r>
          </a:p>
        </p:txBody>
      </p:sp>
      <p:sp>
        <p:nvSpPr>
          <p:cNvPr id="6" name="Segnaposto contenuto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rtlCol="0" anchor="t" anchorCtr="0">
            <a:noAutofit/>
          </a:bodyPr>
          <a:lstStyle>
            <a:lvl1pPr>
              <a:spcBef>
                <a:spcPts val="1200"/>
              </a:spcBef>
              <a:defRPr lang="it-IT" sz="1800"/>
            </a:lvl1pPr>
            <a:lvl2pPr>
              <a:spcBef>
                <a:spcPts val="1200"/>
              </a:spcBef>
              <a:defRPr lang="it-IT" sz="1600"/>
            </a:lvl2pPr>
            <a:lvl3pPr>
              <a:spcBef>
                <a:spcPts val="1200"/>
              </a:spcBef>
              <a:defRPr lang="it-IT" sz="1400"/>
            </a:lvl3pPr>
            <a:lvl4pPr>
              <a:spcBef>
                <a:spcPts val="1200"/>
              </a:spcBef>
              <a:defRPr lang="it-IT" sz="1200"/>
            </a:lvl4pPr>
            <a:lvl5pPr>
              <a:spcBef>
                <a:spcPts val="1200"/>
              </a:spcBef>
              <a:defRPr lang="it-IT" sz="1200"/>
            </a:lvl5pPr>
          </a:lstStyle>
          <a:p>
            <a:pPr lvl="0" rtl="0"/>
            <a:r>
              <a:rPr lang="it-IT"/>
              <a:t>Fare clic per inserire il testo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1" name="Segnaposto piè di pagina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rtlCol="0"/>
          <a:lstStyle>
            <a:lvl1pPr algn="l">
              <a:defRPr lang="it-IT"/>
            </a:lvl1pPr>
          </a:lstStyle>
          <a:p>
            <a:pPr rtl="0"/>
            <a:endParaRPr lang="it-IT" dirty="0"/>
          </a:p>
        </p:txBody>
      </p:sp>
      <p:cxnSp>
        <p:nvCxnSpPr>
          <p:cNvPr id="23" name="Connettore diritto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62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8" name="Figura a mano libera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9" name="Figura a mano libera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0" name="Figura a mano libera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2" name="Titolo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rtlCol="0" anchor="b" anchorCtr="0">
            <a:noAutofit/>
          </a:bodyPr>
          <a:lstStyle>
            <a:lvl1pPr>
              <a:defRPr lang="it-IT" sz="4400" b="1" i="0" spc="50" baseline="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rtlCol="0">
            <a:normAutofit/>
          </a:bodyPr>
          <a:lstStyle>
            <a:lvl1pPr marL="283464" indent="-283464">
              <a:lnSpc>
                <a:spcPct val="80000"/>
              </a:lnSpc>
              <a:spcBef>
                <a:spcPts val="2200"/>
              </a:spcBef>
              <a:buFont typeface="Arial" panose="020B0604020202020204" pitchFamily="34" charset="0"/>
              <a:buChar char="•"/>
              <a:defRPr lang="it-IT" sz="2400" b="1" i="0" kern="1200" dirty="0">
                <a:solidFill>
                  <a:schemeClr val="tx2">
                    <a:lumMod val="75000"/>
                  </a:schemeClr>
                </a:solidFill>
                <a:latin typeface="+mn-lt"/>
                <a:ea typeface="+mn-ea"/>
                <a:cs typeface="+mn-cs"/>
              </a:defRPr>
            </a:lvl1pPr>
            <a:lvl2pPr indent="-283464">
              <a:spcBef>
                <a:spcPts val="6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3" name="Segnaposto numero diapositiva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42" name="Segnaposto data 41">
            <a:extLst>
              <a:ext uri="{FF2B5EF4-FFF2-40B4-BE49-F238E27FC236}">
                <a16:creationId xmlns:a16="http://schemas.microsoft.com/office/drawing/2014/main" id="{29CE2856-DB8F-5603-C085-74C70560FAC8}"/>
              </a:ext>
            </a:extLst>
          </p:cNvPr>
          <p:cNvSpPr>
            <a:spLocks noGrp="1"/>
          </p:cNvSpPr>
          <p:nvPr>
            <p:ph type="dt" sz="half" idx="25"/>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sezione">
    <p:bg>
      <p:bgPr>
        <a:solidFill>
          <a:schemeClr val="accent3"/>
        </a:solidFill>
        <a:effectLst/>
      </p:bgPr>
    </p:bg>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rtlCol="0">
            <a:noAutofit/>
          </a:bodyPr>
          <a:lstStyle>
            <a:lvl1pPr marL="0" indent="0" algn="ctr">
              <a:buNone/>
              <a:defRPr lang="it-IT" sz="2000">
                <a:solidFill>
                  <a:schemeClr val="tx1"/>
                </a:solidFill>
              </a:defRPr>
            </a:lvl1pPr>
          </a:lstStyle>
          <a:p>
            <a:pPr rtl="0"/>
            <a:r>
              <a:rPr lang="it-IT"/>
              <a:t>Fare clic sull'icona per inserire un'immagine</a:t>
            </a:r>
          </a:p>
        </p:txBody>
      </p:sp>
      <p:sp>
        <p:nvSpPr>
          <p:cNvPr id="18" name="Titolo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rtlCol="0" anchor="b" anchorCtr="0">
            <a:noAutofit/>
          </a:bodyPr>
          <a:lstStyle>
            <a:lvl1pPr>
              <a:defRPr lang="it-IT" sz="6000" b="1" i="0" baseline="0">
                <a:solidFill>
                  <a:schemeClr val="tx1"/>
                </a:solidFill>
                <a:latin typeface="+mj-lt"/>
              </a:defRPr>
            </a:lvl1pPr>
          </a:lstStyle>
          <a:p>
            <a:pPr rtl="0"/>
            <a:r>
              <a:rPr lang="it-IT"/>
              <a:t>Fare clic per inserire il titolo </a:t>
            </a:r>
          </a:p>
        </p:txBody>
      </p:sp>
      <p:sp>
        <p:nvSpPr>
          <p:cNvPr id="7" name="Rettangolo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2">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sp>
        <p:nvSpPr>
          <p:cNvPr id="6" name="Segnaposto immagine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rtlCol="0">
            <a:normAutofit/>
          </a:bodyPr>
          <a:lstStyle>
            <a:lvl1pPr marL="0" indent="0" algn="ctr">
              <a:buNone/>
              <a:defRPr lang="it-IT" sz="2000"/>
            </a:lvl1pPr>
          </a:lstStyle>
          <a:p>
            <a:pPr rtl="0"/>
            <a:r>
              <a:rPr lang="it-IT"/>
              <a:t>Fare clic sull'icona per inserire un'immagine</a:t>
            </a:r>
          </a:p>
        </p:txBody>
      </p: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cxnSp>
        <p:nvCxnSpPr>
          <p:cNvPr id="7" name="Connettore diritto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epilogo 2">
    <p:bg>
      <p:bgPr>
        <a:solidFill>
          <a:schemeClr val="tx1"/>
        </a:solidFill>
        <a:effectLst/>
      </p:bgPr>
    </p:bg>
    <p:spTree>
      <p:nvGrpSpPr>
        <p:cNvPr id="1" name=""/>
        <p:cNvGrpSpPr/>
        <p:nvPr/>
      </p:nvGrpSpPr>
      <p:grpSpPr>
        <a:xfrm>
          <a:off x="0" y="0"/>
          <a:ext cx="0" cy="0"/>
          <a:chOff x="0" y="0"/>
          <a:chExt cx="0" cy="0"/>
        </a:xfrm>
      </p:grpSpPr>
      <p:cxnSp>
        <p:nvCxnSpPr>
          <p:cNvPr id="9" name="Connettore diritto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uppo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igura a mano libera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32" name="Titolo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rtlCol="0" anchor="b" anchorCtr="0">
            <a:noAutofit/>
          </a:bodyPr>
          <a:lstStyle>
            <a:lvl1pPr>
              <a:defRPr lang="it-IT" sz="4400" b="1" i="0">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rtlCol="0">
            <a:normAutofit/>
          </a:bodyPr>
          <a:lstStyle>
            <a:lvl1pPr marL="283464" indent="-283464">
              <a:spcBef>
                <a:spcPts val="1800"/>
              </a:spcBef>
              <a:buFont typeface="Arial" panose="020B0604020202020204" pitchFamily="34" charset="0"/>
              <a:buChar char="•"/>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8" name="Segnaposto numero diapositiva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5" name="Segnaposto data 4">
            <a:extLst>
              <a:ext uri="{FF2B5EF4-FFF2-40B4-BE49-F238E27FC236}">
                <a16:creationId xmlns:a16="http://schemas.microsoft.com/office/drawing/2014/main" id="{E9272B8D-F380-9F1A-C8E6-BDD2352B1763}"/>
              </a:ext>
            </a:extLst>
          </p:cNvPr>
          <p:cNvSpPr>
            <a:spLocks noGrp="1"/>
          </p:cNvSpPr>
          <p:nvPr>
            <p:ph type="dt" sz="half" idx="2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rtlCol="0" anchor="b">
            <a:noAutofit/>
          </a:bodyPr>
          <a:lstStyle>
            <a:lvl1pPr algn="l">
              <a:lnSpc>
                <a:spcPct val="80000"/>
              </a:lnSpc>
              <a:defRPr lang="it-IT" sz="6000" b="1" i="0" spc="100" baseline="0">
                <a:solidFill>
                  <a:schemeClr val="bg1"/>
                </a:solidFill>
                <a:latin typeface="+mj-lt"/>
              </a:defRPr>
            </a:lvl1pPr>
          </a:lstStyle>
          <a:p>
            <a:pPr rtl="0"/>
            <a:r>
              <a:rPr lang="it-IT"/>
              <a:t>Fare clic per inserire il titolo </a:t>
            </a:r>
          </a:p>
        </p:txBody>
      </p:sp>
      <p:grpSp>
        <p:nvGrpSpPr>
          <p:cNvPr id="9" name="Gruppo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igura a mano libera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1" name="Figura a mano libera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2" name="Figura a mano libera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cxnSp>
        <p:nvCxnSpPr>
          <p:cNvPr id="13" name="Connettore diritto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Segnaposto testo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rtlCol="0">
            <a:noAutofit/>
          </a:bodyPr>
          <a:lstStyle>
            <a:lvl1pPr marL="0" indent="0">
              <a:buNone/>
              <a:defRPr lang="it-IT" sz="2400" b="1" i="0">
                <a:solidFill>
                  <a:schemeClr val="tx2">
                    <a:lumMod val="75000"/>
                  </a:schemeClr>
                </a:solidFill>
                <a:latin typeface="+mn-lt"/>
              </a:defRPr>
            </a:lvl1pPr>
            <a:lvl2pPr>
              <a:defRPr lang="it-IT" sz="4000"/>
            </a:lvl2pPr>
            <a:lvl3pPr>
              <a:defRPr lang="it-IT" sz="4000"/>
            </a:lvl3pPr>
            <a:lvl4pPr>
              <a:defRPr lang="it-IT" sz="4000"/>
            </a:lvl4pPr>
            <a:lvl5pPr>
              <a:defRPr lang="it-IT" sz="4000"/>
            </a:lvl5pPr>
          </a:lstStyle>
          <a:p>
            <a:pPr lvl="0" rtl="0"/>
            <a:r>
              <a:rPr lang="it-IT"/>
              <a:t>Fare clic per inserire il testo</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due contenuti 2">
    <p:bg>
      <p:bgPr>
        <a:solidFill>
          <a:schemeClr val="tx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igura a mano libera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2" name="Segnaposto contenuto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9436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3" name="Segnaposto contenuto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4864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
    <p:bg>
      <p:bgPr>
        <a:solidFill>
          <a:schemeClr val="tx1"/>
        </a:solidFill>
        <a:effectLst/>
      </p:bgPr>
    </p:bg>
    <p:spTree>
      <p:nvGrpSpPr>
        <p:cNvPr id="1" name=""/>
        <p:cNvGrpSpPr/>
        <p:nvPr/>
      </p:nvGrpSpPr>
      <p:grpSpPr>
        <a:xfrm>
          <a:off x="0" y="0"/>
          <a:ext cx="0" cy="0"/>
          <a:chOff x="0" y="0"/>
          <a:chExt cx="0" cy="0"/>
        </a:xfrm>
      </p:grpSpPr>
      <p:grpSp>
        <p:nvGrpSpPr>
          <p:cNvPr id="11" name="Gruppo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Forma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3" name="Figura a mano libera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4" name="Figura a mano libera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18" name="Figura a mano libera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defPPr>
                <a:defRPr lang="it-IT"/>
              </a:defPPr>
            </a:lstStyle>
            <a:p>
              <a:pPr rtl="0"/>
              <a:endParaRPr lang="it-IT" dirty="0"/>
            </a:p>
          </p:txBody>
        </p:sp>
        <p:sp>
          <p:nvSpPr>
            <p:cNvPr id="19" name="Figura a mano libera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Segnaposto contenuto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rtlCol="0">
            <a:normAutofit/>
          </a:bodyPr>
          <a:lstStyle>
            <a:lvl1pPr marL="457200" indent="-457200">
              <a:spcBef>
                <a:spcPts val="1800"/>
              </a:spcBef>
              <a:buFont typeface="+mj-lt"/>
              <a:buAutoNum type="arabicPeriod"/>
              <a:defRPr lang="it-IT" sz="2000"/>
            </a:lvl1pPr>
            <a:lvl2pPr marL="914400" indent="-457200">
              <a:spcBef>
                <a:spcPts val="1800"/>
              </a:spcBef>
              <a:buFont typeface="+mj-lt"/>
              <a:buAutoNum type="alphaLcPeriod"/>
              <a:defRPr lang="it-IT" sz="2000"/>
            </a:lvl2pPr>
            <a:lvl3pPr marL="1371600" indent="-457200">
              <a:spcBef>
                <a:spcPts val="1800"/>
              </a:spcBef>
              <a:buFont typeface="+mj-lt"/>
              <a:buAutoNum type="arabicParenR"/>
              <a:defRPr lang="it-IT" sz="2000"/>
            </a:lvl3pPr>
            <a:lvl4pPr marL="1371600" indent="0">
              <a:spcBef>
                <a:spcPts val="1800"/>
              </a:spcBef>
              <a:buFont typeface="+mj-lt"/>
              <a:buNone/>
              <a:defRPr lang="it-IT" sz="2000"/>
            </a:lvl4pPr>
            <a:lvl5pPr marL="2286000" indent="-457200">
              <a:spcBef>
                <a:spcPts val="1800"/>
              </a:spcBef>
              <a:buFont typeface="+mj-lt"/>
              <a:buAutoNum type="arabicPeriod"/>
              <a:defRPr lang="it-IT" sz="2000"/>
            </a:lvl5pPr>
          </a:lstStyle>
          <a:p>
            <a:pPr lvl="0" rtl="0"/>
            <a:r>
              <a:rPr lang="it-IT"/>
              <a:t>Fai clic per aggiungere contenuto</a:t>
            </a:r>
          </a:p>
          <a:p>
            <a:pPr lvl="1" rtl="0"/>
            <a:r>
              <a:rPr lang="it-IT"/>
              <a:t>Secondo livello</a:t>
            </a:r>
          </a:p>
          <a:p>
            <a:pPr lvl="2" rtl="0"/>
            <a:r>
              <a:rPr lang="it-IT"/>
              <a:t>Terzo livello</a:t>
            </a:r>
          </a:p>
          <a:p>
            <a:pPr lvl="3" rtl="0"/>
            <a:endParaRPr lang="it-IT" dirty="0"/>
          </a:p>
        </p:txBody>
      </p:sp>
      <p:sp>
        <p:nvSpPr>
          <p:cNvPr id="2" name="Segnaposto contenuto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rtlCol="0">
            <a:normAutofit/>
          </a:bodyPr>
          <a:lstStyle>
            <a:lvl1pPr marL="0" indent="0">
              <a:spcBef>
                <a:spcPts val="1800"/>
              </a:spcBef>
              <a:buFont typeface="Arial" panose="020B0604020202020204" pitchFamily="34" charset="0"/>
              <a:buNone/>
              <a:defRPr lang="it-IT" sz="2000"/>
            </a:lvl1pPr>
            <a:lvl2pPr marL="283464" indent="-283464">
              <a:spcBef>
                <a:spcPts val="1800"/>
              </a:spcBef>
              <a:defRPr lang="it-IT" sz="2000"/>
            </a:lvl2pPr>
            <a:lvl3pPr marL="548640" indent="-283464">
              <a:spcBef>
                <a:spcPts val="1800"/>
              </a:spcBef>
              <a:defRPr lang="it-IT" sz="2000"/>
            </a:lvl3pPr>
            <a:lvl4pPr marL="822960" indent="-283464">
              <a:spcBef>
                <a:spcPts val="1800"/>
              </a:spcBef>
              <a:defRPr lang="it-IT" sz="2000"/>
            </a:lvl4pPr>
            <a:lvl5pPr marL="1005840"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titolo e immagine">
    <p:bg>
      <p:bgPr>
        <a:solidFill>
          <a:schemeClr val="tx1"/>
        </a:solidFill>
        <a:effectLst/>
      </p:bgPr>
    </p:bg>
    <p:spTree>
      <p:nvGrpSpPr>
        <p:cNvPr id="1" name=""/>
        <p:cNvGrpSpPr/>
        <p:nvPr/>
      </p:nvGrpSpPr>
      <p:grpSpPr>
        <a:xfrm>
          <a:off x="0" y="0"/>
          <a:ext cx="0" cy="0"/>
          <a:chOff x="0" y="0"/>
          <a:chExt cx="0" cy="0"/>
        </a:xfrm>
      </p:grpSpPr>
      <p:sp>
        <p:nvSpPr>
          <p:cNvPr id="16" name="Titolo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rtlCol="0" anchor="b" anchorCtr="0">
            <a:noAutofit/>
          </a:bodyPr>
          <a:lstStyle>
            <a:lvl1pPr>
              <a:defRPr lang="it-IT" sz="4400" b="1" i="0">
                <a:solidFill>
                  <a:schemeClr val="bg1"/>
                </a:solidFill>
                <a:latin typeface="+mj-lt"/>
              </a:defRPr>
            </a:lvl1pPr>
          </a:lstStyle>
          <a:p>
            <a:pPr rtl="0"/>
            <a:r>
              <a:rPr lang="it-IT"/>
              <a:t>Fare clic per inserire il titolo </a:t>
            </a:r>
          </a:p>
        </p:txBody>
      </p:sp>
      <p:sp>
        <p:nvSpPr>
          <p:cNvPr id="3" name="Segnaposto contenuto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rtlCol="0">
            <a:normAutofit/>
          </a:bodyPr>
          <a:lstStyle>
            <a:lvl1pPr marL="0" indent="0">
              <a:spcBef>
                <a:spcPts val="1800"/>
              </a:spcBef>
              <a:buFont typeface="Arial" panose="020B0604020202020204" pitchFamily="34" charset="0"/>
              <a:buNone/>
              <a:defRPr lang="it-IT" sz="2000"/>
            </a:lvl1pPr>
            <a:lvl2pPr indent="-283464">
              <a:spcBef>
                <a:spcPts val="1800"/>
              </a:spcBef>
              <a:defRPr lang="it-IT" sz="2000"/>
            </a:lvl2pPr>
            <a:lvl3pPr indent="-283464">
              <a:spcBef>
                <a:spcPts val="1800"/>
              </a:spcBef>
              <a:defRPr lang="it-IT" sz="2000"/>
            </a:lvl3pPr>
            <a:lvl4pPr indent="-283464">
              <a:spcBef>
                <a:spcPts val="1800"/>
              </a:spcBef>
              <a:defRPr lang="it-IT" sz="2000"/>
            </a:lvl4pPr>
            <a:lvl5pPr indent="-283464">
              <a:spcBef>
                <a:spcPts val="1800"/>
              </a:spcBef>
              <a:defRPr lang="it-IT" sz="2000"/>
            </a:lvl5pPr>
          </a:lstStyle>
          <a:p>
            <a:pPr lvl="0" rtl="0"/>
            <a:r>
              <a:rPr lang="it-IT"/>
              <a:t>Fai clic per aggiungere contenuto</a:t>
            </a:r>
          </a:p>
          <a:p>
            <a:pPr lvl="1" rtl="0"/>
            <a:r>
              <a:rPr lang="it-IT"/>
              <a:t>Secondo livello</a:t>
            </a:r>
          </a:p>
          <a:p>
            <a:pPr lvl="2" rtl="0"/>
            <a:r>
              <a:rPr lang="it-IT"/>
              <a:t>Terzo livello</a:t>
            </a:r>
          </a:p>
          <a:p>
            <a:pPr lvl="3" rtl="0"/>
            <a:r>
              <a:rPr lang="it-IT"/>
              <a:t>Quarto livello</a:t>
            </a:r>
          </a:p>
          <a:p>
            <a:pPr lvl="4" rtl="0"/>
            <a:r>
              <a:rPr lang="it-IT"/>
              <a:t>Quinto livello</a:t>
            </a:r>
          </a:p>
        </p:txBody>
      </p:sp>
      <p:cxnSp>
        <p:nvCxnSpPr>
          <p:cNvPr id="4" name="Connettore diritto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Segnaposto immagine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rtlCol="0">
            <a:normAutofit/>
          </a:bodyPr>
          <a:lstStyle>
            <a:lvl1pPr marL="0" indent="0" algn="ctr">
              <a:buNone/>
              <a:defRPr lang="it-IT" sz="2000">
                <a:solidFill>
                  <a:schemeClr val="bg1"/>
                </a:solidFill>
              </a:defRPr>
            </a:lvl1pPr>
          </a:lstStyle>
          <a:p>
            <a:pPr rtl="0"/>
            <a:r>
              <a:rPr lang="it-IT"/>
              <a:t>Fare clic sull'icona per inserire un'immagine</a:t>
            </a:r>
          </a:p>
        </p:txBody>
      </p:sp>
      <p:sp>
        <p:nvSpPr>
          <p:cNvPr id="10" name="Segnaposto numero diapositiva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rtlCol="0"/>
          <a:lstStyle>
            <a:defPPr>
              <a:defRPr lang="it-IT"/>
            </a:defPPr>
          </a:lstStyle>
          <a:p>
            <a:pPr rtl="0"/>
            <a:fld id="{294A09A9-5501-47C1-A89A-A340965A2BE2}" type="slidenum">
              <a:rPr lang="it-IT" smtClean="0"/>
              <a:pPr/>
              <a:t>‹N›</a:t>
            </a:fld>
            <a:endParaRPr lang="it-IT" dirty="0">
              <a:latin typeface="+mn-lt"/>
            </a:endParaRPr>
          </a:p>
        </p:txBody>
      </p:sp>
      <p:sp>
        <p:nvSpPr>
          <p:cNvPr id="8" name="Segnaposto data 7">
            <a:extLst>
              <a:ext uri="{FF2B5EF4-FFF2-40B4-BE49-F238E27FC236}">
                <a16:creationId xmlns:a16="http://schemas.microsoft.com/office/drawing/2014/main" id="{C5EA2E64-5690-A56B-7051-476EC7BADA55}"/>
              </a:ext>
            </a:extLst>
          </p:cNvPr>
          <p:cNvSpPr>
            <a:spLocks noGrp="1"/>
          </p:cNvSpPr>
          <p:nvPr>
            <p:ph type="dt" sz="half" idx="11"/>
          </p:nvPr>
        </p:nvSpPr>
        <p:spPr/>
        <p:txBody>
          <a:bodyPr rtlCol="0"/>
          <a:lstStyle>
            <a:defPPr>
              <a:defRPr lang="it-IT"/>
            </a:defPPr>
          </a:lstStyle>
          <a:p>
            <a:pPr rtl="0"/>
            <a:endParaRPr lang="it-IT"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2" name="Segnaposto titolo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defPPr>
              <a:defRPr lang="it-IT"/>
            </a:defPPr>
          </a:lstStyle>
          <a:p>
            <a:pPr rtl="0"/>
            <a:r>
              <a:rPr lang="it-IT"/>
              <a:t>Fare clic per modificare lo stile del titolo</a:t>
            </a:r>
          </a:p>
        </p:txBody>
      </p:sp>
      <p:sp>
        <p:nvSpPr>
          <p:cNvPr id="30" name="Segnaposto data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lang="it-IT" sz="1100" b="0" i="0">
                <a:solidFill>
                  <a:schemeClr val="bg1"/>
                </a:solidFill>
                <a:latin typeface="+mn-lt"/>
              </a:defRPr>
            </a:lvl1pPr>
          </a:lstStyle>
          <a:p>
            <a:pPr rtl="0"/>
            <a:endParaRPr lang="it-IT" dirty="0">
              <a:latin typeface="+mn-lt"/>
            </a:endParaRPr>
          </a:p>
        </p:txBody>
      </p:sp>
      <p:sp>
        <p:nvSpPr>
          <p:cNvPr id="32" name="Segnaposto numero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lang="it-IT" sz="1100" b="1" i="0">
                <a:solidFill>
                  <a:schemeClr val="bg1"/>
                </a:solidFill>
                <a:latin typeface="+mn-lt"/>
              </a:defRPr>
            </a:lvl1pPr>
          </a:lstStyle>
          <a:p>
            <a:pPr rtl="0"/>
            <a:fld id="{294A09A9-5501-47C1-A89A-A340965A2BE2}" type="slidenum">
              <a:rPr lang="it-IT" smtClean="0"/>
              <a:pPr/>
              <a:t>‹N›</a:t>
            </a:fld>
            <a:endParaRPr lang="it-IT"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2" r:id="rId14"/>
    <p:sldLayoutId id="2147483713" r:id="rId15"/>
  </p:sldLayoutIdLst>
  <p:hf sldNum="0" hdr="0" ftr="0" dt="0"/>
  <p:txStyles>
    <p:titleStyle>
      <a:lvl1pPr algn="l" defTabSz="914400" rtl="0" eaLnBrk="1" latinLnBrk="0" hangingPunct="1">
        <a:lnSpc>
          <a:spcPct val="80000"/>
        </a:lnSpc>
        <a:spcBef>
          <a:spcPct val="0"/>
        </a:spcBef>
        <a:buNone/>
        <a:defRPr lang="it-IT" sz="4400" b="1" i="0" kern="1200" spc="100" baseline="0">
          <a:solidFill>
            <a:schemeClr val="bg1"/>
          </a:solidFill>
          <a:latin typeface="+mj-lt"/>
          <a:ea typeface="+mj-ea"/>
          <a:cs typeface="+mj-cs"/>
        </a:defRPr>
      </a:lvl1pPr>
      <a:lvl2pPr eaLnBrk="1" hangingPunct="1">
        <a:defRPr lang="it-IT">
          <a:solidFill>
            <a:schemeClr val="tx2"/>
          </a:solidFill>
        </a:defRPr>
      </a:lvl2pPr>
      <a:lvl3pPr eaLnBrk="1" hangingPunct="1">
        <a:defRPr lang="it-IT">
          <a:solidFill>
            <a:schemeClr val="tx2"/>
          </a:solidFill>
        </a:defRPr>
      </a:lvl3pPr>
      <a:lvl4pPr eaLnBrk="1" hangingPunct="1">
        <a:defRPr lang="it-IT">
          <a:solidFill>
            <a:schemeClr val="tx2"/>
          </a:solidFill>
        </a:defRPr>
      </a:lvl4pPr>
      <a:lvl5pPr eaLnBrk="1" hangingPunct="1">
        <a:defRPr lang="it-IT">
          <a:solidFill>
            <a:schemeClr val="tx2"/>
          </a:solidFill>
        </a:defRPr>
      </a:lvl5pPr>
      <a:lvl6pPr eaLnBrk="1" hangingPunct="1">
        <a:defRPr lang="it-IT">
          <a:solidFill>
            <a:schemeClr val="tx2"/>
          </a:solidFill>
        </a:defRPr>
      </a:lvl6pPr>
      <a:lvl7pPr eaLnBrk="1" hangingPunct="1">
        <a:defRPr lang="it-IT">
          <a:solidFill>
            <a:schemeClr val="tx2"/>
          </a:solidFill>
        </a:defRPr>
      </a:lvl7pPr>
      <a:lvl8pPr eaLnBrk="1" hangingPunct="1">
        <a:defRPr lang="it-IT">
          <a:solidFill>
            <a:schemeClr val="tx2"/>
          </a:solidFill>
        </a:defRPr>
      </a:lvl8pPr>
      <a:lvl9pPr eaLnBrk="1" hangingPunct="1">
        <a:defRPr lang="it-IT">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lang="it-IT"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lang="it-IT"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it-IT"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it-IT"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B1D9D6-2977-ABCD-FDF8-51AFA5064E54}"/>
              </a:ext>
            </a:extLst>
          </p:cNvPr>
          <p:cNvSpPr>
            <a:spLocks noGrp="1"/>
          </p:cNvSpPr>
          <p:nvPr>
            <p:ph type="ctrTitle"/>
          </p:nvPr>
        </p:nvSpPr>
        <p:spPr>
          <a:xfrm>
            <a:off x="3990886" y="411478"/>
            <a:ext cx="7805418" cy="5711026"/>
          </a:xfrm>
        </p:spPr>
        <p:txBody>
          <a:bodyPr rtlCol="0"/>
          <a:lstStyle>
            <a:defPPr>
              <a:defRPr lang="it-IT"/>
            </a:defPPr>
          </a:lstStyle>
          <a:p>
            <a:pPr algn="ctr" rtl="0"/>
            <a:br>
              <a:rPr lang="it-IT" dirty="0"/>
            </a:br>
            <a:r>
              <a:rPr lang="it-IT" sz="4400" dirty="0"/>
              <a:t>II LEZIONE</a:t>
            </a:r>
            <a:br>
              <a:rPr lang="it-IT" sz="4400" dirty="0"/>
            </a:br>
            <a:br>
              <a:rPr lang="it-IT" sz="2400" dirty="0"/>
            </a:br>
            <a:r>
              <a:rPr lang="it-IT" sz="2400" dirty="0"/>
              <a:t>23 SETTEMBRE 2024</a:t>
            </a:r>
            <a:br>
              <a:rPr lang="it-IT" sz="4400" dirty="0"/>
            </a:br>
            <a:br>
              <a:rPr lang="it-IT" sz="4400" dirty="0"/>
            </a:br>
            <a:r>
              <a:rPr lang="it-IT" sz="2000" dirty="0"/>
              <a:t>docente: Dott.ssa Michela </a:t>
            </a:r>
            <a:r>
              <a:rPr lang="it-IT" sz="2000" dirty="0" err="1"/>
              <a:t>Giammatteo</a:t>
            </a:r>
            <a:br>
              <a:rPr lang="it-IT" sz="4400" dirty="0"/>
            </a:br>
            <a:br>
              <a:rPr lang="it-IT" sz="4400" dirty="0"/>
            </a:br>
            <a:br>
              <a:rPr lang="it-IT" sz="4400" dirty="0"/>
            </a:br>
            <a:r>
              <a:rPr lang="it-IT" sz="4400" dirty="0"/>
              <a:t>LA FIGURA DELL’ASSISTENTE SOCIALE E LE SUE </a:t>
            </a:r>
            <a:br>
              <a:rPr lang="it-IT" sz="4400" dirty="0"/>
            </a:br>
            <a:r>
              <a:rPr lang="it-IT" sz="4400" dirty="0"/>
              <a:t>CARATTERISTICHE.</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B8CE60-587E-1D5C-8B50-ED3441BA49CE}"/>
              </a:ext>
            </a:extLst>
          </p:cNvPr>
          <p:cNvSpPr>
            <a:spLocks noGrp="1"/>
          </p:cNvSpPr>
          <p:nvPr>
            <p:ph type="title"/>
          </p:nvPr>
        </p:nvSpPr>
        <p:spPr>
          <a:xfrm>
            <a:off x="594360" y="198408"/>
            <a:ext cx="10972800" cy="1193069"/>
          </a:xfrm>
        </p:spPr>
        <p:txBody>
          <a:bodyPr rtlCol="0" anchor="b">
            <a:normAutofit/>
          </a:bodyPr>
          <a:lstStyle>
            <a:defPPr>
              <a:defRPr lang="it-IT"/>
            </a:defPPr>
          </a:lstStyle>
          <a:p>
            <a:pPr algn="ctr" rtl="0"/>
            <a:r>
              <a:rPr lang="it-IT" dirty="0"/>
              <a:t>TRE PAROLE FONDAMENTALI: </a:t>
            </a:r>
            <a:br>
              <a:rPr lang="it-IT" dirty="0"/>
            </a:br>
            <a:r>
              <a:rPr lang="it-IT" dirty="0"/>
              <a:t>Ascolto, Accoglienza ed Empatia</a:t>
            </a:r>
          </a:p>
        </p:txBody>
      </p:sp>
      <p:pic>
        <p:nvPicPr>
          <p:cNvPr id="1028" name="Picture 4" descr="Come scrivere (e comunicare) con empatia">
            <a:extLst>
              <a:ext uri="{FF2B5EF4-FFF2-40B4-BE49-F238E27FC236}">
                <a16:creationId xmlns:a16="http://schemas.microsoft.com/office/drawing/2014/main" id="{26CA0F38-0CF6-CA15-4F6E-123D562B7FA5}"/>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595523" y="2679401"/>
            <a:ext cx="5746750" cy="3591718"/>
          </a:xfrm>
          <a:prstGeom prst="rect">
            <a:avLst/>
          </a:prstGeom>
          <a:solidFill>
            <a:srgbClr val="FFFFFF"/>
          </a:solidFill>
        </p:spPr>
      </p:pic>
      <p:sp>
        <p:nvSpPr>
          <p:cNvPr id="3" name="Segnaposto testo 2">
            <a:extLst>
              <a:ext uri="{FF2B5EF4-FFF2-40B4-BE49-F238E27FC236}">
                <a16:creationId xmlns:a16="http://schemas.microsoft.com/office/drawing/2014/main" id="{0E02AE9C-BA1D-195E-3B93-A5A0CC03D8F3}"/>
              </a:ext>
            </a:extLst>
          </p:cNvPr>
          <p:cNvSpPr>
            <a:spLocks noGrp="1"/>
          </p:cNvSpPr>
          <p:nvPr>
            <p:ph sz="quarter" idx="14"/>
          </p:nvPr>
        </p:nvSpPr>
        <p:spPr>
          <a:xfrm>
            <a:off x="5751443" y="2001078"/>
            <a:ext cx="4994082" cy="4270041"/>
          </a:xfrm>
        </p:spPr>
        <p:txBody>
          <a:bodyPr rtlCol="0">
            <a:normAutofit/>
          </a:bodyPr>
          <a:lstStyle>
            <a:defPPr>
              <a:defRPr lang="it-IT"/>
            </a:defPPr>
          </a:lstStyle>
          <a:p>
            <a:pPr algn="just" rtl="0"/>
            <a:r>
              <a:rPr lang="it-IT" dirty="0"/>
              <a:t>Strategie per costruire una relazione di fiducia. </a:t>
            </a:r>
          </a:p>
          <a:p>
            <a:pPr algn="just" rtl="0"/>
            <a:r>
              <a:rPr lang="it-IT" dirty="0"/>
              <a:t>L’elemento centrale che deve essere presente perché si fondi la relazione di aiuto è la </a:t>
            </a:r>
            <a:r>
              <a:rPr lang="it-IT" b="1" dirty="0"/>
              <a:t>fiducia </a:t>
            </a:r>
            <a:r>
              <a:rPr lang="it-IT" dirty="0"/>
              <a:t>che si crea all’interno della relazione</a:t>
            </a:r>
            <a:r>
              <a:rPr lang="it-IT" b="1" dirty="0"/>
              <a:t>. La fiducia va costruita e consolidata tramite una relazione autentica.</a:t>
            </a:r>
            <a:r>
              <a:rPr lang="it-IT" dirty="0"/>
              <a:t> L’esperienza dell’ascolto e della rielaborazione orientata della propria storia ha un forte potenziale trasformativo e sostiene l’attivazione di processi di cambiamento per le persone che vivono una situazione di disagio o difficoltà. </a:t>
            </a:r>
          </a:p>
        </p:txBody>
      </p:sp>
    </p:spTree>
    <p:extLst>
      <p:ext uri="{BB962C8B-B14F-4D97-AF65-F5344CB8AC3E}">
        <p14:creationId xmlns:p14="http://schemas.microsoft.com/office/powerpoint/2010/main" val="144087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olo 8">
            <a:extLst>
              <a:ext uri="{FF2B5EF4-FFF2-40B4-BE49-F238E27FC236}">
                <a16:creationId xmlns:a16="http://schemas.microsoft.com/office/drawing/2014/main" id="{5AB6D40A-2A0A-AF3D-8CF7-3ECD37765637}"/>
              </a:ext>
            </a:extLst>
          </p:cNvPr>
          <p:cNvSpPr>
            <a:spLocks noGrp="1"/>
          </p:cNvSpPr>
          <p:nvPr>
            <p:ph type="ctrTitle"/>
          </p:nvPr>
        </p:nvSpPr>
        <p:spPr>
          <a:xfrm>
            <a:off x="6309905" y="0"/>
            <a:ext cx="5486400" cy="1404730"/>
          </a:xfrm>
        </p:spPr>
        <p:txBody>
          <a:bodyPr rtlCol="0"/>
          <a:lstStyle>
            <a:defPPr>
              <a:defRPr lang="it-IT"/>
            </a:defPPr>
          </a:lstStyle>
          <a:p>
            <a:pPr algn="ctr" rtl="0"/>
            <a:r>
              <a:rPr lang="it-IT" dirty="0"/>
              <a:t>ASCOLTO</a:t>
            </a:r>
          </a:p>
        </p:txBody>
      </p:sp>
      <p:sp>
        <p:nvSpPr>
          <p:cNvPr id="3" name="Segnaposto testo 2">
            <a:extLst>
              <a:ext uri="{FF2B5EF4-FFF2-40B4-BE49-F238E27FC236}">
                <a16:creationId xmlns:a16="http://schemas.microsoft.com/office/drawing/2014/main" id="{591442CD-A26D-1761-8CE7-8BC3075BB4ED}"/>
              </a:ext>
            </a:extLst>
          </p:cNvPr>
          <p:cNvSpPr>
            <a:spLocks noGrp="1"/>
          </p:cNvSpPr>
          <p:nvPr>
            <p:ph type="body" sz="quarter" idx="11"/>
          </p:nvPr>
        </p:nvSpPr>
        <p:spPr>
          <a:xfrm>
            <a:off x="6309905" y="1811708"/>
            <a:ext cx="5486400" cy="4383764"/>
          </a:xfrm>
        </p:spPr>
        <p:txBody>
          <a:bodyPr rtlCol="0">
            <a:normAutofit lnSpcReduction="10000"/>
          </a:bodyPr>
          <a:lstStyle>
            <a:defPPr>
              <a:defRPr lang="it-IT"/>
            </a:defPPr>
          </a:lstStyle>
          <a:p>
            <a:pPr algn="ctr" rtl="0"/>
            <a:r>
              <a:rPr lang="it-IT" dirty="0"/>
              <a:t>L’ascolto attento e interessato è un processo che trasmette messaggi di accettazione e di disponibilità e che svolge una funzione di acquisizione di conoscenza. Un ascolto attento, interessato e curioso.</a:t>
            </a:r>
          </a:p>
          <a:p>
            <a:pPr rtl="0"/>
            <a:endParaRPr lang="it-IT" dirty="0"/>
          </a:p>
          <a:p>
            <a:pPr algn="ctr" rtl="0"/>
            <a:r>
              <a:rPr lang="it-IT" dirty="0"/>
              <a:t>L’esperienza dell’ascolto e della rielaborazione orientata alla propria storia ha un forte valore trasformativo e sostiene l’attivazione di processi di cambiamento per le persone che vivono una situazione di fragilità.</a:t>
            </a:r>
          </a:p>
        </p:txBody>
      </p:sp>
      <p:sp>
        <p:nvSpPr>
          <p:cNvPr id="2" name="AutoShape 2">
            <a:extLst>
              <a:ext uri="{FF2B5EF4-FFF2-40B4-BE49-F238E27FC236}">
                <a16:creationId xmlns:a16="http://schemas.microsoft.com/office/drawing/2014/main" id="{8EF075F1-698C-8A78-2789-D161EF6E78A7}"/>
              </a:ext>
            </a:extLst>
          </p:cNvPr>
          <p:cNvSpPr>
            <a:spLocks noChangeAspect="1" noChangeArrowheads="1"/>
          </p:cNvSpPr>
          <p:nvPr/>
        </p:nvSpPr>
        <p:spPr bwMode="auto">
          <a:xfrm flipV="1">
            <a:off x="1108427" y="-400878"/>
            <a:ext cx="5201478" cy="52014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a:extLst>
              <a:ext uri="{FF2B5EF4-FFF2-40B4-BE49-F238E27FC236}">
                <a16:creationId xmlns:a16="http://schemas.microsoft.com/office/drawing/2014/main" id="{94CBFCE8-78AB-E751-ACCA-10A87394B08B}"/>
              </a:ext>
            </a:extLst>
          </p:cNvPr>
          <p:cNvSpPr>
            <a:spLocks noChangeAspect="1" noChangeArrowheads="1"/>
          </p:cNvSpPr>
          <p:nvPr/>
        </p:nvSpPr>
        <p:spPr bwMode="auto">
          <a:xfrm>
            <a:off x="1868557" y="1404731"/>
            <a:ext cx="4379843" cy="6251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a:extLst>
              <a:ext uri="{FF2B5EF4-FFF2-40B4-BE49-F238E27FC236}">
                <a16:creationId xmlns:a16="http://schemas.microsoft.com/office/drawing/2014/main" id="{BCDF02D0-8ADF-AA86-F3F2-96FF00D4A4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6" name="Picture 2" descr="ascolto attivo">
            <a:extLst>
              <a:ext uri="{FF2B5EF4-FFF2-40B4-BE49-F238E27FC236}">
                <a16:creationId xmlns:a16="http://schemas.microsoft.com/office/drawing/2014/main" id="{F279BD2B-1050-4B8C-E284-81BBBBAFD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95" y="1126435"/>
            <a:ext cx="5424895" cy="432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5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1F1CB-278D-125B-4631-92939D8D6180}"/>
              </a:ext>
            </a:extLst>
          </p:cNvPr>
          <p:cNvSpPr>
            <a:spLocks noGrp="1"/>
          </p:cNvSpPr>
          <p:nvPr>
            <p:ph type="ctrTitle"/>
          </p:nvPr>
        </p:nvSpPr>
        <p:spPr>
          <a:xfrm>
            <a:off x="344557" y="411479"/>
            <a:ext cx="11451747" cy="1920904"/>
          </a:xfrm>
        </p:spPr>
        <p:txBody>
          <a:bodyPr/>
          <a:lstStyle/>
          <a:p>
            <a:pPr algn="ctr"/>
            <a:r>
              <a:rPr lang="it-IT" sz="2400" dirty="0"/>
              <a:t>LA CAPACITA’ DI ASCOLTO: </a:t>
            </a:r>
            <a:br>
              <a:rPr lang="it-IT" sz="2400" dirty="0"/>
            </a:br>
            <a:r>
              <a:rPr lang="it-IT" sz="2400" dirty="0"/>
              <a:t>è uno dei fattori che concorre a caratterizzare la competenza comunicativa, l’abilità relazionale e la capacità di percepire in modo corretto l’interlocutore: requisiti che, insieme alla capacità di esprimere i sentimenti e le emozioni,  sono indispensabili per condurre i colloqui in maniera adeguata. </a:t>
            </a:r>
          </a:p>
        </p:txBody>
      </p:sp>
      <p:sp>
        <p:nvSpPr>
          <p:cNvPr id="3" name="Segnaposto testo 2">
            <a:extLst>
              <a:ext uri="{FF2B5EF4-FFF2-40B4-BE49-F238E27FC236}">
                <a16:creationId xmlns:a16="http://schemas.microsoft.com/office/drawing/2014/main" id="{8DC91562-E315-41FF-22B7-AF0B21CF8340}"/>
              </a:ext>
            </a:extLst>
          </p:cNvPr>
          <p:cNvSpPr>
            <a:spLocks noGrp="1"/>
          </p:cNvSpPr>
          <p:nvPr>
            <p:ph type="body" sz="quarter" idx="11"/>
          </p:nvPr>
        </p:nvSpPr>
        <p:spPr>
          <a:xfrm>
            <a:off x="516835" y="2650435"/>
            <a:ext cx="11279470" cy="3545037"/>
          </a:xfrm>
        </p:spPr>
        <p:txBody>
          <a:bodyPr/>
          <a:lstStyle/>
          <a:p>
            <a:pPr algn="just"/>
            <a:r>
              <a:rPr lang="it-IT" b="0" dirty="0"/>
              <a:t>Essere in grado di percepire correttamente le persone con le quali si entra in contatto è un compito importante e complesso che l’operatore sociale si trova ad affrontare quotidianamente. E’ importante essere consapevoli che l’idea o l’esperienza che un altro può avere nei confronti del suo essere può rivelarsi molto diversa dalla propria. Occorre essere capaci di orientarsi con le persone nello schema dell’altro, anziché limitarsi a vedere l’altro solo all’interno del proprio sistema di riferimento. </a:t>
            </a:r>
          </a:p>
          <a:p>
            <a:endParaRPr lang="it-IT" b="0" dirty="0"/>
          </a:p>
          <a:p>
            <a:r>
              <a:rPr lang="it-IT" b="0" dirty="0"/>
              <a:t>2 video sull’ascolto</a:t>
            </a:r>
          </a:p>
          <a:p>
            <a:endParaRPr lang="it-IT" b="0" dirty="0"/>
          </a:p>
        </p:txBody>
      </p:sp>
    </p:spTree>
    <p:extLst>
      <p:ext uri="{BB962C8B-B14F-4D97-AF65-F5344CB8AC3E}">
        <p14:creationId xmlns:p14="http://schemas.microsoft.com/office/powerpoint/2010/main" val="187153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45D3755-C3E2-975E-DE68-CDECC4B526EC}"/>
              </a:ext>
            </a:extLst>
          </p:cNvPr>
          <p:cNvSpPr>
            <a:spLocks noGrp="1"/>
          </p:cNvSpPr>
          <p:nvPr>
            <p:ph type="title"/>
          </p:nvPr>
        </p:nvSpPr>
        <p:spPr>
          <a:xfrm>
            <a:off x="594360" y="102875"/>
            <a:ext cx="10873740" cy="1680205"/>
          </a:xfrm>
        </p:spPr>
        <p:txBody>
          <a:bodyPr rtlCol="0"/>
          <a:lstStyle>
            <a:defPPr>
              <a:defRPr lang="it-IT"/>
            </a:defPPr>
          </a:lstStyle>
          <a:p>
            <a:pPr rtl="0"/>
            <a:r>
              <a:rPr lang="it-IT" dirty="0"/>
              <a:t>Spunti per la pratica di ascolto empatico:</a:t>
            </a:r>
          </a:p>
        </p:txBody>
      </p:sp>
      <p:sp>
        <p:nvSpPr>
          <p:cNvPr id="7" name="Segnaposto testo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7"/>
            <a:ext cx="7810500" cy="4331597"/>
          </a:xfrm>
        </p:spPr>
        <p:txBody>
          <a:bodyPr rtlCol="0">
            <a:normAutofit/>
          </a:bodyPr>
          <a:lstStyle>
            <a:defPPr>
              <a:defRPr lang="it-IT"/>
            </a:defPPr>
          </a:lstStyle>
          <a:p>
            <a:pPr rtl="0"/>
            <a:r>
              <a:rPr lang="it-IT" dirty="0"/>
              <a:t>Scegliere una persona e dedicare 5 minuti a testa;</a:t>
            </a:r>
          </a:p>
          <a:p>
            <a:pPr rtl="0"/>
            <a:r>
              <a:rPr lang="it-IT" dirty="0"/>
              <a:t>A racconta, B ascolta silenziosamente;</a:t>
            </a:r>
          </a:p>
          <a:p>
            <a:pPr rtl="0"/>
            <a:r>
              <a:rPr lang="it-IT" dirty="0"/>
              <a:t>Se B sente il desiderio di riformulare A durante il suo racconto può farlo, altrimenti continua ad ascoltare A fino alla fine.</a:t>
            </a:r>
          </a:p>
          <a:p>
            <a:pPr rtl="0"/>
            <a:r>
              <a:rPr lang="it-IT" dirty="0"/>
              <a:t>Una volta che A ha concluso, B può chiedere: Ti sei sentito così? E’ questo che avresti voluto? Per allenare la sua capacità di connettersi con i sentimenti e i desideri di chi ha parlato.</a:t>
            </a:r>
          </a:p>
          <a:p>
            <a:pPr rtl="0"/>
            <a:r>
              <a:rPr lang="it-IT" dirty="0"/>
              <a:t>Passati i 5 minuti si fa il cambio: B racconta , A ascolta.</a:t>
            </a:r>
          </a:p>
          <a:p>
            <a:pPr rtl="0"/>
            <a:r>
              <a:rPr lang="it-IT" b="1" dirty="0"/>
              <a:t>Condivisione in gruppo.</a:t>
            </a:r>
          </a:p>
          <a:p>
            <a:pPr rtl="0"/>
            <a:endParaRPr lang="it-IT" dirty="0"/>
          </a:p>
          <a:p>
            <a:pPr rtl="0"/>
            <a:endParaRPr lang="it-IT" dirty="0"/>
          </a:p>
          <a:p>
            <a:pPr rtl="0"/>
            <a:endParaRPr lang="it-IT" dirty="0"/>
          </a:p>
          <a:p>
            <a:pPr rtl="0"/>
            <a:endParaRPr lang="it-IT" dirty="0"/>
          </a:p>
        </p:txBody>
      </p:sp>
      <p:grpSp>
        <p:nvGrpSpPr>
          <p:cNvPr id="19" name="Gruppo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igura a mano libera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21" name="Figura a mano libera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sp>
          <p:nvSpPr>
            <p:cNvPr id="22" name="Figura a mano libera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defPPr>
                <a:defRPr lang="it-IT"/>
              </a:defPPr>
            </a:lstStyle>
            <a:p>
              <a:pPr rtl="0"/>
              <a:endParaRPr lang="it-IT" dirty="0"/>
            </a:p>
          </p:txBody>
        </p:sp>
      </p:grpSp>
    </p:spTree>
    <p:extLst>
      <p:ext uri="{BB962C8B-B14F-4D97-AF65-F5344CB8AC3E}">
        <p14:creationId xmlns:p14="http://schemas.microsoft.com/office/powerpoint/2010/main" val="32003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9E33C7-B60C-D056-CA6A-9D759D7654CA}"/>
              </a:ext>
            </a:extLst>
          </p:cNvPr>
          <p:cNvSpPr>
            <a:spLocks noGrp="1"/>
          </p:cNvSpPr>
          <p:nvPr>
            <p:ph type="ctrTitle"/>
          </p:nvPr>
        </p:nvSpPr>
        <p:spPr>
          <a:xfrm>
            <a:off x="954157" y="106017"/>
            <a:ext cx="10842147" cy="1431235"/>
          </a:xfrm>
        </p:spPr>
        <p:txBody>
          <a:bodyPr/>
          <a:lstStyle/>
          <a:p>
            <a:pPr algn="ctr"/>
            <a:r>
              <a:rPr lang="it-IT" sz="4400" dirty="0"/>
              <a:t>E allora….COSA CI METTIAMO NELLA BORSA DA LAVORO DI UN A.S.?</a:t>
            </a:r>
          </a:p>
        </p:txBody>
      </p:sp>
      <p:pic>
        <p:nvPicPr>
          <p:cNvPr id="1026" name="Picture 2">
            <a:extLst>
              <a:ext uri="{FF2B5EF4-FFF2-40B4-BE49-F238E27FC236}">
                <a16:creationId xmlns:a16="http://schemas.microsoft.com/office/drawing/2014/main" id="{3894931A-018C-3732-C415-F530F1CD0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774" y="2160105"/>
            <a:ext cx="7553739" cy="437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9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D29B5-1B58-809F-FEA7-B82105E94664}"/>
              </a:ext>
            </a:extLst>
          </p:cNvPr>
          <p:cNvSpPr>
            <a:spLocks noGrp="1"/>
          </p:cNvSpPr>
          <p:nvPr>
            <p:ph type="title"/>
          </p:nvPr>
        </p:nvSpPr>
        <p:spPr>
          <a:xfrm>
            <a:off x="6318885" y="848140"/>
            <a:ext cx="4939666" cy="1073426"/>
          </a:xfrm>
        </p:spPr>
        <p:txBody>
          <a:bodyPr rtlCol="0"/>
          <a:lstStyle>
            <a:defPPr>
              <a:defRPr lang="it-IT"/>
            </a:defPPr>
          </a:lstStyle>
          <a:p>
            <a:pPr algn="ctr" rtl="0"/>
            <a:r>
              <a:rPr lang="it-IT" dirty="0"/>
              <a:t>La fase dell’accoglienza</a:t>
            </a:r>
          </a:p>
        </p:txBody>
      </p:sp>
      <p:sp>
        <p:nvSpPr>
          <p:cNvPr id="4" name="Segnaposto contenuto 3">
            <a:extLst>
              <a:ext uri="{FF2B5EF4-FFF2-40B4-BE49-F238E27FC236}">
                <a16:creationId xmlns:a16="http://schemas.microsoft.com/office/drawing/2014/main" id="{07C3632C-2D2E-7026-33B8-EE42DA4BDB5C}"/>
              </a:ext>
            </a:extLst>
          </p:cNvPr>
          <p:cNvSpPr>
            <a:spLocks noGrp="1"/>
          </p:cNvSpPr>
          <p:nvPr>
            <p:ph sz="quarter" idx="14"/>
          </p:nvPr>
        </p:nvSpPr>
        <p:spPr>
          <a:xfrm>
            <a:off x="603885" y="318052"/>
            <a:ext cx="5269231" cy="4134678"/>
          </a:xfrm>
        </p:spPr>
        <p:txBody>
          <a:bodyPr rtlCol="0">
            <a:normAutofit fontScale="85000" lnSpcReduction="10000"/>
          </a:bodyPr>
          <a:lstStyle>
            <a:defPPr>
              <a:defRPr lang="it-IT"/>
            </a:defPPr>
          </a:lstStyle>
          <a:p>
            <a:pPr marL="0" indent="0" algn="just" rtl="0">
              <a:buNone/>
            </a:pPr>
            <a:r>
              <a:rPr lang="it-IT" dirty="0"/>
              <a:t>L’</a:t>
            </a:r>
            <a:r>
              <a:rPr lang="it-IT" b="1" dirty="0"/>
              <a:t>accoglienza</a:t>
            </a:r>
            <a:r>
              <a:rPr lang="it-IT" dirty="0"/>
              <a:t> è trasversale a tutte le fasi del processo di aiuto ed è una sfaccettatura della relazione unica e di grande importanza: è la fase in cui si costruisce il rapporto di fiducia, dove entrano in gioco gli aspetti emotivi dell’operatore e della persona, dove avviene una prima conoscenza reciproca. L’atteggiamento di accettazione si traduce  nel rispetto della persona nella sua unicità e nel rispetto della sua libertà.</a:t>
            </a:r>
          </a:p>
          <a:p>
            <a:pPr marL="0" indent="0" algn="just" rtl="0">
              <a:buNone/>
            </a:pPr>
            <a:r>
              <a:rPr lang="it-IT" dirty="0"/>
              <a:t> </a:t>
            </a:r>
            <a:r>
              <a:rPr lang="it-IT" b="1" dirty="0"/>
              <a:t>La fase dell’accoglienza necessita di un elevato grado di empatia e di cordialità</a:t>
            </a:r>
            <a:r>
              <a:rPr lang="it-IT" dirty="0"/>
              <a:t>. Lo stile relazionale dell’accoglienza, la capacità di ascolto dell’operatore, la comunicazione non verbale determinano il clima che consentirà o no di creare con l’operatore e con il servizio quella vicinanza capace di favorire la costruzione della fiducia necessaria a dare spazio all’intenzionalità risolutiva delle persone e alle loro sofferenze e difficoltà. </a:t>
            </a:r>
          </a:p>
        </p:txBody>
      </p:sp>
      <p:sp>
        <p:nvSpPr>
          <p:cNvPr id="3" name="Segnaposto contenuto 2">
            <a:extLst>
              <a:ext uri="{FF2B5EF4-FFF2-40B4-BE49-F238E27FC236}">
                <a16:creationId xmlns:a16="http://schemas.microsoft.com/office/drawing/2014/main" id="{8B599B60-BF79-A832-6AD4-6C6FC6CE4317}"/>
              </a:ext>
            </a:extLst>
          </p:cNvPr>
          <p:cNvSpPr>
            <a:spLocks noGrp="1"/>
          </p:cNvSpPr>
          <p:nvPr>
            <p:ph sz="quarter" idx="15"/>
          </p:nvPr>
        </p:nvSpPr>
        <p:spPr>
          <a:xfrm>
            <a:off x="603885" y="4452729"/>
            <a:ext cx="5198269" cy="1818603"/>
          </a:xfrm>
        </p:spPr>
        <p:txBody>
          <a:bodyPr rtlCol="0">
            <a:normAutofit lnSpcReduction="10000"/>
          </a:bodyPr>
          <a:lstStyle>
            <a:defPPr>
              <a:defRPr lang="it-IT"/>
            </a:defPPr>
          </a:lstStyle>
          <a:p>
            <a:pPr algn="just" rtl="0"/>
            <a:r>
              <a:rPr lang="it-IT" b="1" dirty="0"/>
              <a:t>L’assistente sociale dovrebbe possedere una capacità di apertura </a:t>
            </a:r>
            <a:r>
              <a:rPr lang="it-IT" dirty="0"/>
              <a:t>verso l’altro che si fonda sulla fiducia che l’altro possa cambiare la sua situazione di disagio o difficoltà, trovando in sé stesso e nel suo contesto di vita energie e risorse significative e soluzioni adeguate alla  situazione in cui si trova.</a:t>
            </a:r>
          </a:p>
        </p:txBody>
      </p:sp>
      <p:pic>
        <p:nvPicPr>
          <p:cNvPr id="2050" name="Picture 2" descr="ACCOGLIENZA: attività varie dalla prima alla quinta - Maestra Anita">
            <a:extLst>
              <a:ext uri="{FF2B5EF4-FFF2-40B4-BE49-F238E27FC236}">
                <a16:creationId xmlns:a16="http://schemas.microsoft.com/office/drawing/2014/main" id="{3845D01B-BA10-8C44-2F18-BD1B8A27B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739" y="3543428"/>
            <a:ext cx="5418085" cy="181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98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5346ED-721D-85EE-2F1B-A31D0912DE29}"/>
              </a:ext>
            </a:extLst>
          </p:cNvPr>
          <p:cNvSpPr>
            <a:spLocks noGrp="1"/>
          </p:cNvSpPr>
          <p:nvPr>
            <p:ph type="title"/>
          </p:nvPr>
        </p:nvSpPr>
        <p:spPr>
          <a:xfrm>
            <a:off x="7434470" y="278129"/>
            <a:ext cx="2938255" cy="1206114"/>
          </a:xfrm>
        </p:spPr>
        <p:txBody>
          <a:bodyPr rtlCol="0"/>
          <a:lstStyle>
            <a:defPPr>
              <a:defRPr lang="it-IT"/>
            </a:defPPr>
          </a:lstStyle>
          <a:p>
            <a:pPr rtl="0"/>
            <a:r>
              <a:rPr lang="it-IT" dirty="0"/>
              <a:t>Empatia </a:t>
            </a:r>
          </a:p>
        </p:txBody>
      </p:sp>
      <p:sp>
        <p:nvSpPr>
          <p:cNvPr id="3" name="Segnaposto contenuto 2">
            <a:extLst>
              <a:ext uri="{FF2B5EF4-FFF2-40B4-BE49-F238E27FC236}">
                <a16:creationId xmlns:a16="http://schemas.microsoft.com/office/drawing/2014/main" id="{DB097449-5B72-ADA0-3B2D-1CBC160D6B90}"/>
              </a:ext>
            </a:extLst>
          </p:cNvPr>
          <p:cNvSpPr>
            <a:spLocks noGrp="1"/>
          </p:cNvSpPr>
          <p:nvPr>
            <p:ph sz="quarter" idx="15"/>
          </p:nvPr>
        </p:nvSpPr>
        <p:spPr>
          <a:xfrm>
            <a:off x="6657352" y="2398643"/>
            <a:ext cx="5123829" cy="4067620"/>
          </a:xfrm>
        </p:spPr>
        <p:txBody>
          <a:bodyPr rtlCol="0">
            <a:noAutofit/>
          </a:bodyPr>
          <a:lstStyle>
            <a:defPPr>
              <a:defRPr lang="it-IT"/>
            </a:defPPr>
          </a:lstStyle>
          <a:p>
            <a:pPr algn="just" rtl="0"/>
            <a:r>
              <a:rPr lang="it-IT" sz="2400" b="0" i="0" dirty="0">
                <a:solidFill>
                  <a:srgbClr val="040C28"/>
                </a:solidFill>
                <a:effectLst/>
                <a:latin typeface="Google Sans"/>
              </a:rPr>
              <a:t>L'empatia</a:t>
            </a:r>
            <a:r>
              <a:rPr lang="it-IT" sz="2400" b="0" i="0" dirty="0">
                <a:solidFill>
                  <a:srgbClr val="1F1F1F"/>
                </a:solidFill>
                <a:effectLst/>
                <a:latin typeface="Google Sans"/>
              </a:rPr>
              <a:t> è uno degli aspetti fondamentali per il lavoro dell'assistente </a:t>
            </a:r>
            <a:r>
              <a:rPr lang="it-IT" sz="2400" b="0" i="0" dirty="0">
                <a:solidFill>
                  <a:srgbClr val="040C28"/>
                </a:solidFill>
                <a:effectLst/>
                <a:latin typeface="Google Sans"/>
              </a:rPr>
              <a:t>sociale,</a:t>
            </a:r>
            <a:r>
              <a:rPr lang="it-IT" sz="2400" b="0" i="0" dirty="0">
                <a:solidFill>
                  <a:srgbClr val="1F1F1F"/>
                </a:solidFill>
                <a:effectLst/>
                <a:latin typeface="Google Sans"/>
              </a:rPr>
              <a:t> in quanto gli viene richiesto di ascoltare, accettare, entrare in contatto con l'altro al fine di affiancarlo prima in un percorso di costruzione della relazione d'aiuto, poi verso la costruzione dell'autonomia dell'altro </a:t>
            </a:r>
            <a:r>
              <a:rPr lang="it-IT" sz="2400" b="0" i="0" dirty="0">
                <a:solidFill>
                  <a:srgbClr val="040C28"/>
                </a:solidFill>
                <a:effectLst/>
                <a:latin typeface="Google Sans"/>
              </a:rPr>
              <a:t>nella</a:t>
            </a:r>
            <a:r>
              <a:rPr lang="it-IT" sz="2400" b="0" i="0" dirty="0">
                <a:solidFill>
                  <a:srgbClr val="1F1F1F"/>
                </a:solidFill>
                <a:effectLst/>
                <a:latin typeface="Google Sans"/>
              </a:rPr>
              <a:t> risoluzione dei problemi.</a:t>
            </a:r>
          </a:p>
          <a:p>
            <a:pPr rtl="0"/>
            <a:r>
              <a:rPr lang="it-IT" sz="2400" dirty="0">
                <a:solidFill>
                  <a:srgbClr val="1F1F1F"/>
                </a:solidFill>
                <a:latin typeface="Google Sans"/>
              </a:rPr>
              <a:t>Video sull’empatia</a:t>
            </a:r>
            <a:endParaRPr lang="it-IT" sz="2400" dirty="0"/>
          </a:p>
        </p:txBody>
      </p:sp>
      <p:pic>
        <p:nvPicPr>
          <p:cNvPr id="6" name="Segnaposto contenuto 5" descr="Immagine che contiene testo, cartone animato, schermata&#10;&#10;Descrizione generata automaticamente">
            <a:extLst>
              <a:ext uri="{FF2B5EF4-FFF2-40B4-BE49-F238E27FC236}">
                <a16:creationId xmlns:a16="http://schemas.microsoft.com/office/drawing/2014/main" id="{CB9244C5-567C-49F7-57F6-FFE26B530D5D}"/>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410818" y="530087"/>
            <a:ext cx="5685182" cy="5803654"/>
          </a:xfrm>
        </p:spPr>
      </p:pic>
    </p:spTree>
    <p:extLst>
      <p:ext uri="{BB962C8B-B14F-4D97-AF65-F5344CB8AC3E}">
        <p14:creationId xmlns:p14="http://schemas.microsoft.com/office/powerpoint/2010/main" val="88848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39DD57-A005-CD84-FE5E-ADF667E5CD2D}"/>
              </a:ext>
            </a:extLst>
          </p:cNvPr>
          <p:cNvSpPr>
            <a:spLocks noGrp="1"/>
          </p:cNvSpPr>
          <p:nvPr>
            <p:ph type="title"/>
          </p:nvPr>
        </p:nvSpPr>
        <p:spPr/>
        <p:txBody>
          <a:bodyPr/>
          <a:lstStyle/>
          <a:p>
            <a:r>
              <a:rPr lang="it-IT" dirty="0"/>
              <a:t>Comunicazione empatica </a:t>
            </a:r>
            <a:r>
              <a:rPr lang="it-IT" dirty="0" err="1"/>
              <a:t>dell’a.s.</a:t>
            </a:r>
            <a:endParaRPr lang="it-IT" dirty="0"/>
          </a:p>
        </p:txBody>
      </p:sp>
      <p:sp>
        <p:nvSpPr>
          <p:cNvPr id="3" name="Segnaposto contenuto 2">
            <a:extLst>
              <a:ext uri="{FF2B5EF4-FFF2-40B4-BE49-F238E27FC236}">
                <a16:creationId xmlns:a16="http://schemas.microsoft.com/office/drawing/2014/main" id="{54B7E3CB-4808-DEC7-64E9-E7B22B6CCBDD}"/>
              </a:ext>
            </a:extLst>
          </p:cNvPr>
          <p:cNvSpPr>
            <a:spLocks noGrp="1"/>
          </p:cNvSpPr>
          <p:nvPr>
            <p:ph sz="quarter" idx="15"/>
          </p:nvPr>
        </p:nvSpPr>
        <p:spPr>
          <a:xfrm>
            <a:off x="713629" y="2650021"/>
            <a:ext cx="10179657" cy="3597470"/>
          </a:xfrm>
        </p:spPr>
        <p:txBody>
          <a:bodyPr>
            <a:normAutofit/>
          </a:bodyPr>
          <a:lstStyle/>
          <a:p>
            <a:pPr algn="just"/>
            <a:r>
              <a:rPr lang="it-IT" b="0" i="0" dirty="0">
                <a:solidFill>
                  <a:srgbClr val="151515"/>
                </a:solidFill>
                <a:effectLst/>
                <a:latin typeface="Franklin Gothic Medium" panose="020B0603020102020204" pitchFamily="34" charset="0"/>
              </a:rPr>
              <a:t>La comunicazione empatica rappresenta la capacità di saper ascoltare l’altro comprendendo in maniera assoluta il punto di vista dell’interlocutore, </a:t>
            </a:r>
            <a:r>
              <a:rPr lang="it-IT" b="1" i="0" dirty="0">
                <a:solidFill>
                  <a:srgbClr val="00C577"/>
                </a:solidFill>
                <a:effectLst/>
                <a:latin typeface="Franklin Gothic Medium" panose="020B0603020102020204" pitchFamily="34" charset="0"/>
              </a:rPr>
              <a:t>entrare nel suo mondo</a:t>
            </a:r>
            <a:r>
              <a:rPr lang="it-IT" b="0" i="0" dirty="0">
                <a:solidFill>
                  <a:srgbClr val="151515"/>
                </a:solidFill>
                <a:effectLst/>
                <a:latin typeface="Franklin Gothic Medium" panose="020B0603020102020204" pitchFamily="34" charset="0"/>
              </a:rPr>
              <a:t>. Ciò che rende efficace la comunicazione è la presenza di due elementi fondamentali quali: </a:t>
            </a:r>
            <a:r>
              <a:rPr lang="it-IT" b="1" i="0" dirty="0">
                <a:solidFill>
                  <a:srgbClr val="00B050"/>
                </a:solidFill>
                <a:effectLst/>
                <a:latin typeface="Franklin Gothic Medium" panose="020B0603020102020204" pitchFamily="34" charset="0"/>
              </a:rPr>
              <a:t>la comprensione e l’ascolto attivo.</a:t>
            </a:r>
          </a:p>
          <a:p>
            <a:pPr algn="just"/>
            <a:r>
              <a:rPr lang="it-IT" b="0" i="0" dirty="0">
                <a:solidFill>
                  <a:srgbClr val="151515"/>
                </a:solidFill>
                <a:effectLst/>
                <a:latin typeface="Franklin Gothic Medium" panose="020B0603020102020204" pitchFamily="34" charset="0"/>
              </a:rPr>
              <a:t>Nel primo caso, ovvero  la </a:t>
            </a:r>
            <a:r>
              <a:rPr lang="it-IT" b="1" i="1" dirty="0">
                <a:solidFill>
                  <a:srgbClr val="00C577"/>
                </a:solidFill>
                <a:effectLst/>
                <a:latin typeface="Franklin Gothic Medium" panose="020B0603020102020204" pitchFamily="34" charset="0"/>
              </a:rPr>
              <a:t>comprensione empatica</a:t>
            </a:r>
            <a:r>
              <a:rPr lang="it-IT" b="0" i="0" dirty="0">
                <a:solidFill>
                  <a:srgbClr val="151515"/>
                </a:solidFill>
                <a:effectLst/>
                <a:latin typeface="Franklin Gothic Medium" panose="020B0603020102020204" pitchFamily="34" charset="0"/>
              </a:rPr>
              <a:t> si basa principalmente sulla componente emotiva del racconto e fornisce informazioni importanti sullo stato d’animo della persona. Questo tipo di comprensione permette al soggetto di parlare liberamente in quanto è consapevole che chi ascolta è in grado di comprendere ciò che sta vivendo; il secondo elemento indica la capacità del professionista di mettere in atto un </a:t>
            </a:r>
            <a:r>
              <a:rPr lang="it-IT" b="0" i="1" dirty="0">
                <a:solidFill>
                  <a:srgbClr val="151515"/>
                </a:solidFill>
                <a:effectLst/>
                <a:latin typeface="Franklin Gothic Medium" panose="020B0603020102020204" pitchFamily="34" charset="0"/>
              </a:rPr>
              <a:t>ascolto attivo</a:t>
            </a:r>
            <a:r>
              <a:rPr lang="it-IT" b="0" i="0" dirty="0">
                <a:solidFill>
                  <a:srgbClr val="151515"/>
                </a:solidFill>
                <a:effectLst/>
                <a:latin typeface="Franklin Gothic Medium" panose="020B0603020102020204" pitchFamily="34" charset="0"/>
              </a:rPr>
              <a:t>, ossia un ascolto caratterizzato da un elevato grado di partecipazione e non basato sulla semplice recezione delle informazioni (ascolto passivo).</a:t>
            </a:r>
          </a:p>
          <a:p>
            <a:pPr algn="just"/>
            <a:endParaRPr lang="it-IT" dirty="0"/>
          </a:p>
        </p:txBody>
      </p:sp>
    </p:spTree>
    <p:extLst>
      <p:ext uri="{BB962C8B-B14F-4D97-AF65-F5344CB8AC3E}">
        <p14:creationId xmlns:p14="http://schemas.microsoft.com/office/powerpoint/2010/main" val="183061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2A871D-B15E-C971-7C85-0AF173E38781}"/>
              </a:ext>
            </a:extLst>
          </p:cNvPr>
          <p:cNvSpPr>
            <a:spLocks noGrp="1"/>
          </p:cNvSpPr>
          <p:nvPr>
            <p:ph type="title"/>
          </p:nvPr>
        </p:nvSpPr>
        <p:spPr>
          <a:xfrm>
            <a:off x="575310" y="278129"/>
            <a:ext cx="5063490" cy="781550"/>
          </a:xfrm>
        </p:spPr>
        <p:txBody>
          <a:bodyPr rtlCol="0"/>
          <a:lstStyle>
            <a:defPPr>
              <a:defRPr lang="it-IT"/>
            </a:defPPr>
          </a:lstStyle>
          <a:p>
            <a:pPr rtl="0"/>
            <a:r>
              <a:rPr lang="it-IT" dirty="0"/>
              <a:t>continuando….</a:t>
            </a:r>
          </a:p>
        </p:txBody>
      </p:sp>
      <p:pic>
        <p:nvPicPr>
          <p:cNvPr id="5" name="Segnaposto immagine 52">
            <a:extLst>
              <a:ext uri="{FF2B5EF4-FFF2-40B4-BE49-F238E27FC236}">
                <a16:creationId xmlns:a16="http://schemas.microsoft.com/office/drawing/2014/main" id="{F2B2501C-600C-11B3-1ECD-912D988906A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5714" r="15714"/>
          <a:stretch/>
        </p:blipFill>
        <p:spPr>
          <a:xfrm>
            <a:off x="6096000" y="166254"/>
            <a:ext cx="6118225" cy="6691745"/>
          </a:xfrm>
        </p:spPr>
      </p:pic>
      <p:sp>
        <p:nvSpPr>
          <p:cNvPr id="3" name="Segnaposto contenuto 2">
            <a:extLst>
              <a:ext uri="{FF2B5EF4-FFF2-40B4-BE49-F238E27FC236}">
                <a16:creationId xmlns:a16="http://schemas.microsoft.com/office/drawing/2014/main" id="{34F2E863-4A4C-76FE-444A-083F93043389}"/>
              </a:ext>
            </a:extLst>
          </p:cNvPr>
          <p:cNvSpPr>
            <a:spLocks noGrp="1"/>
          </p:cNvSpPr>
          <p:nvPr>
            <p:ph sz="quarter" idx="16"/>
          </p:nvPr>
        </p:nvSpPr>
        <p:spPr>
          <a:xfrm>
            <a:off x="593725" y="2939753"/>
            <a:ext cx="5045075" cy="3334048"/>
          </a:xfrm>
        </p:spPr>
        <p:txBody>
          <a:bodyPr rtlCol="0">
            <a:normAutofit/>
          </a:bodyPr>
          <a:lstStyle>
            <a:defPPr>
              <a:defRPr lang="it-IT"/>
            </a:defPPr>
          </a:lstStyle>
          <a:p>
            <a:pPr algn="just" rtl="0"/>
            <a:r>
              <a:rPr lang="it-IT" dirty="0"/>
              <a:t>La </a:t>
            </a:r>
            <a:r>
              <a:rPr lang="it-IT" b="1" dirty="0"/>
              <a:t>comprensione empatica </a:t>
            </a:r>
            <a:r>
              <a:rPr lang="it-IT" dirty="0"/>
              <a:t>è la capacità di vedere il mondo dal punto di vista di un’altra persona, di essere emotivamente con l’utente, di riconoscere la sua unicità cercando di capire i significati e le emozioni attribuiti a ciò che accade e cerca di capire ciò che l’altro sente, ciò che vive e soffre.</a:t>
            </a:r>
          </a:p>
          <a:p>
            <a:pPr algn="just" rtl="0"/>
            <a:r>
              <a:rPr lang="it-IT" dirty="0"/>
              <a:t>L’atteggiamento empatico è entrare in risonanza con le esperienze, i valori e le emozioni dell’altro.</a:t>
            </a:r>
          </a:p>
          <a:p>
            <a:pPr rtl="0"/>
            <a:endParaRPr lang="it-IT" dirty="0"/>
          </a:p>
        </p:txBody>
      </p:sp>
    </p:spTree>
    <p:extLst>
      <p:ext uri="{BB962C8B-B14F-4D97-AF65-F5344CB8AC3E}">
        <p14:creationId xmlns:p14="http://schemas.microsoft.com/office/powerpoint/2010/main" val="298364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sa si intende per relazione efficace? – Lisa dott.ssa Sartori">
            <a:extLst>
              <a:ext uri="{FF2B5EF4-FFF2-40B4-BE49-F238E27FC236}">
                <a16:creationId xmlns:a16="http://schemas.microsoft.com/office/drawing/2014/main" id="{71E2F2E5-B05E-E9E2-A178-F5F2EFF3608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328"/>
          <a:stretch/>
        </p:blipFill>
        <p:spPr bwMode="auto">
          <a:xfrm>
            <a:off x="0" y="1"/>
            <a:ext cx="12191980" cy="7013054"/>
          </a:xfrm>
          <a:prstGeom prst="rect">
            <a:avLst/>
          </a:prstGeom>
          <a:noFill/>
          <a:extLst>
            <a:ext uri="{909E8E84-426E-40DD-AFC4-6F175D3DCCD1}">
              <a14:hiddenFill xmlns:a14="http://schemas.microsoft.com/office/drawing/2010/main">
                <a:solidFill>
                  <a:srgbClr val="FFFFFF"/>
                </a:solidFill>
              </a14:hiddenFill>
            </a:ext>
          </a:extLst>
        </p:spPr>
      </p:pic>
      <p:sp>
        <p:nvSpPr>
          <p:cNvPr id="3" name="Titolo 2">
            <a:extLst>
              <a:ext uri="{FF2B5EF4-FFF2-40B4-BE49-F238E27FC236}">
                <a16:creationId xmlns:a16="http://schemas.microsoft.com/office/drawing/2014/main" id="{9C37279A-330D-886F-340D-494A5005E5FC}"/>
              </a:ext>
            </a:extLst>
          </p:cNvPr>
          <p:cNvSpPr>
            <a:spLocks noGrp="1"/>
          </p:cNvSpPr>
          <p:nvPr>
            <p:ph type="title"/>
          </p:nvPr>
        </p:nvSpPr>
        <p:spPr>
          <a:xfrm>
            <a:off x="1444487" y="444932"/>
            <a:ext cx="8282609" cy="5160737"/>
          </a:xfrm>
        </p:spPr>
        <p:txBody>
          <a:bodyPr rtlCol="0" anchor="b">
            <a:normAutofit/>
          </a:bodyPr>
          <a:lstStyle>
            <a:defPPr>
              <a:defRPr lang="it-IT"/>
            </a:defPPr>
          </a:lstStyle>
          <a:p>
            <a:pPr algn="ctr" rtl="0"/>
            <a:r>
              <a:rPr lang="it-IT" i="1" dirty="0">
                <a:solidFill>
                  <a:srgbClr val="0070C0"/>
                </a:solidFill>
              </a:rPr>
              <a:t>Potenza della relazione</a:t>
            </a:r>
            <a:br>
              <a:rPr lang="it-IT" i="1" dirty="0">
                <a:solidFill>
                  <a:srgbClr val="0070C0"/>
                </a:solidFill>
              </a:rPr>
            </a:br>
            <a:br>
              <a:rPr lang="it-IT" i="1" dirty="0">
                <a:solidFill>
                  <a:srgbClr val="0070C0"/>
                </a:solidFill>
              </a:rPr>
            </a:br>
            <a:r>
              <a:rPr lang="it-IT" sz="2400" i="1" dirty="0">
                <a:solidFill>
                  <a:schemeClr val="bg1"/>
                </a:solidFill>
              </a:rPr>
              <a:t>E’</a:t>
            </a:r>
            <a:r>
              <a:rPr lang="it-IT" sz="2400" dirty="0">
                <a:solidFill>
                  <a:schemeClr val="bg1"/>
                </a:solidFill>
              </a:rPr>
              <a:t> necessario per favorire l’instaurarsi di una relazione di aiuto , saper ascoltare con attenzione, con interesse, con umiltà, con neutralità, con curiosità, in assenza di qualsiasi atteggiamento giudicante. La funzione dell’assistente sociale è quella di accompagnare la persona lungo il percorso di aiuto </a:t>
            </a:r>
            <a:endParaRPr lang="it-IT" sz="2400" i="1" dirty="0">
              <a:solidFill>
                <a:schemeClr val="bg1"/>
              </a:solidFill>
            </a:endParaRPr>
          </a:p>
        </p:txBody>
      </p:sp>
    </p:spTree>
    <p:extLst>
      <p:ext uri="{BB962C8B-B14F-4D97-AF65-F5344CB8AC3E}">
        <p14:creationId xmlns:p14="http://schemas.microsoft.com/office/powerpoint/2010/main" val="74935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10471205" cy="804341"/>
          </a:xfrm>
        </p:spPr>
        <p:txBody>
          <a:bodyPr rtlCol="0"/>
          <a:lstStyle>
            <a:defPPr>
              <a:defRPr lang="it-IT"/>
            </a:defPPr>
          </a:lstStyle>
          <a:p>
            <a:pPr algn="ctr" rtl="0"/>
            <a:r>
              <a:rPr lang="it-IT" dirty="0"/>
              <a:t>Assistente sociale: definizione</a:t>
            </a:r>
          </a:p>
        </p:txBody>
      </p:sp>
      <p:sp>
        <p:nvSpPr>
          <p:cNvPr id="3" name="Segnaposto testo 2">
            <a:extLst>
              <a:ext uri="{FF2B5EF4-FFF2-40B4-BE49-F238E27FC236}">
                <a16:creationId xmlns:a16="http://schemas.microsoft.com/office/drawing/2014/main" id="{3B8EBC2C-6DD7-5003-38EB-40753046FE8C}"/>
              </a:ext>
            </a:extLst>
          </p:cNvPr>
          <p:cNvSpPr>
            <a:spLocks noGrp="1"/>
          </p:cNvSpPr>
          <p:nvPr>
            <p:ph sz="quarter" idx="13"/>
          </p:nvPr>
        </p:nvSpPr>
        <p:spPr>
          <a:xfrm>
            <a:off x="450574" y="1775791"/>
            <a:ext cx="11198087" cy="4744279"/>
          </a:xfrm>
        </p:spPr>
        <p:txBody>
          <a:bodyPr tIns="457200" rtlCol="0">
            <a:normAutofit/>
          </a:bodyPr>
          <a:lstStyle>
            <a:defPPr>
              <a:defRPr lang="it-IT"/>
            </a:defPPr>
          </a:lstStyle>
          <a:p>
            <a:pPr marL="0" indent="0" algn="just" rtl="0">
              <a:buNone/>
            </a:pPr>
            <a:r>
              <a:rPr lang="it-IT" u="sng" dirty="0"/>
              <a:t>La legge n. 84 del 1993 </a:t>
            </a:r>
            <a:r>
              <a:rPr lang="it-IT" dirty="0"/>
              <a:t>stabilisce all’art. 1: l’assistente sociale opera con autonomia tecnico-professionale e di giudizio in tutte le fasi di intervento per la prevenzione, il sostegno e il recupero di persone, famiglie, gruppi e comunità in situazioni di bisogno e di disagio e può svolgere attività didattico-formative. Svolge compiti di gestione, concorre all’organizzazione e alla programmazione e può esercitare attività di coordinamento e di direzione dei servizi sociali. La professione di assistente sociale può essere esercitata in forma autonoma o di rapporto di lavoro subordinato. Il suo obiettivo è di porre in atto, in un contesto relazionale, empatico e nel rispetto dei principi deontologici e delle garanzie giuridiche, anche coordinandosi con altri professionisti ed operatori, interventi unitari, integrati e concertati, di aiuto, di affiancamento, di accompagnamento. Il sostegno che </a:t>
            </a:r>
            <a:r>
              <a:rPr lang="it-IT" dirty="0" err="1"/>
              <a:t>l’a.s.</a:t>
            </a:r>
            <a:r>
              <a:rPr lang="it-IT" dirty="0"/>
              <a:t> fornisce a tali soggetti consiste in percorsi partecipati, individuati e definiti, di superamento autonomo dei problemi e dei bisogni, o degli stati di disagio, di esclusione, di marginalità che limitano e condizionano il processo </a:t>
            </a:r>
            <a:r>
              <a:rPr lang="it-IT" dirty="0" err="1"/>
              <a:t>emancipativo</a:t>
            </a:r>
            <a:r>
              <a:rPr lang="it-IT" dirty="0"/>
              <a:t> degli stessi.</a:t>
            </a:r>
          </a:p>
        </p:txBody>
      </p:sp>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5D203D3-4580-2B39-3AFD-A12687AE344A}"/>
              </a:ext>
            </a:extLst>
          </p:cNvPr>
          <p:cNvSpPr>
            <a:spLocks noGrp="1"/>
          </p:cNvSpPr>
          <p:nvPr>
            <p:ph sz="quarter" idx="13"/>
          </p:nvPr>
        </p:nvSpPr>
        <p:spPr>
          <a:xfrm>
            <a:off x="4732256" y="675860"/>
            <a:ext cx="6865383" cy="4359966"/>
          </a:xfrm>
        </p:spPr>
        <p:txBody>
          <a:bodyPr/>
          <a:lstStyle/>
          <a:p>
            <a:pPr algn="ctr"/>
            <a:r>
              <a:rPr lang="it-IT" sz="2800" b="1" dirty="0"/>
              <a:t>Costruire la relazione di fiducia con la persona-utente</a:t>
            </a:r>
          </a:p>
          <a:p>
            <a:pPr algn="just"/>
            <a:r>
              <a:rPr lang="it-IT" dirty="0"/>
              <a:t>Lo stile relazionale dell’accoglienza, la capacità di ascolto dell’operatore, la comunicazione non verbale determinano il clima che consentirà o meno di creare con l’operatore e con il servizio quella vicinanza capace di favorire la costruzione della fiducia necessaria a dare spazio alle difficoltà e sofferenza delle persone. </a:t>
            </a:r>
            <a:r>
              <a:rPr lang="it-IT" b="1" dirty="0"/>
              <a:t>Tra chi aiuta e la persona che si incontra si crea una relazione forte, importante connotata da emozioni e vissuti forti</a:t>
            </a:r>
            <a:r>
              <a:rPr lang="it-IT" dirty="0"/>
              <a:t> e a volte anche molto dolorosi, l’operatore sociale utilizza come strumento principale della relazione sé stesso, cercando di accogliere la persona e il suo bisogno spesso complesso e difficile da definire.</a:t>
            </a:r>
          </a:p>
        </p:txBody>
      </p:sp>
      <p:pic>
        <p:nvPicPr>
          <p:cNvPr id="3074" name="Picture 2" descr="Ascolto Attivo - Che Cos'è &amp; Perché è Importante? Fasi &amp; Benefici">
            <a:extLst>
              <a:ext uri="{FF2B5EF4-FFF2-40B4-BE49-F238E27FC236}">
                <a16:creationId xmlns:a16="http://schemas.microsoft.com/office/drawing/2014/main" id="{DDDD922E-7E83-30FC-86D6-013D9A74B95B}"/>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03250" y="961534"/>
            <a:ext cx="3638812" cy="260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69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759DC4-8B30-98A0-5BAB-C78BA4A4AD55}"/>
              </a:ext>
            </a:extLst>
          </p:cNvPr>
          <p:cNvSpPr>
            <a:spLocks noGrp="1"/>
          </p:cNvSpPr>
          <p:nvPr>
            <p:ph type="ctrTitle"/>
          </p:nvPr>
        </p:nvSpPr>
        <p:spPr>
          <a:xfrm>
            <a:off x="5976594" y="430529"/>
            <a:ext cx="5809641" cy="1977694"/>
          </a:xfrm>
        </p:spPr>
        <p:txBody>
          <a:bodyPr rtlCol="0" anchor="b">
            <a:normAutofit/>
          </a:bodyPr>
          <a:lstStyle>
            <a:defPPr>
              <a:defRPr lang="it-IT"/>
            </a:defPPr>
          </a:lstStyle>
          <a:p>
            <a:pPr algn="ctr" rtl="0"/>
            <a:r>
              <a:rPr lang="it-IT" sz="4800" dirty="0"/>
              <a:t>Considerazioni finali: cosa ne pensate?</a:t>
            </a:r>
          </a:p>
        </p:txBody>
      </p:sp>
      <p:pic>
        <p:nvPicPr>
          <p:cNvPr id="4098" name="Picture 2">
            <a:extLst>
              <a:ext uri="{FF2B5EF4-FFF2-40B4-BE49-F238E27FC236}">
                <a16:creationId xmlns:a16="http://schemas.microsoft.com/office/drawing/2014/main" id="{92983C76-7480-2471-E825-F00CA76CB594}"/>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tretch/>
        </p:blipFill>
        <p:spPr bwMode="auto">
          <a:xfrm>
            <a:off x="0" y="959656"/>
            <a:ext cx="5684363" cy="4938688"/>
          </a:xfrm>
          <a:prstGeom prst="rect">
            <a:avLst/>
          </a:prstGeom>
          <a:solidFill>
            <a:srgbClr val="FFFFFF"/>
          </a:solidFill>
        </p:spPr>
      </p:pic>
      <p:sp>
        <p:nvSpPr>
          <p:cNvPr id="3" name="Segnaposto contenuto 2">
            <a:extLst>
              <a:ext uri="{FF2B5EF4-FFF2-40B4-BE49-F238E27FC236}">
                <a16:creationId xmlns:a16="http://schemas.microsoft.com/office/drawing/2014/main" id="{4096FB3A-B62C-3DAB-4FD1-B4EBDD650AEF}"/>
              </a:ext>
            </a:extLst>
          </p:cNvPr>
          <p:cNvSpPr>
            <a:spLocks noGrp="1"/>
          </p:cNvSpPr>
          <p:nvPr>
            <p:ph type="body" sz="quarter" idx="11"/>
          </p:nvPr>
        </p:nvSpPr>
        <p:spPr>
          <a:xfrm>
            <a:off x="6299835" y="4568602"/>
            <a:ext cx="5486400" cy="1645920"/>
          </a:xfrm>
        </p:spPr>
        <p:txBody>
          <a:bodyPr rtlCol="0">
            <a:normAutofit/>
          </a:bodyPr>
          <a:lstStyle>
            <a:defPPr>
              <a:defRPr lang="it-IT"/>
            </a:defPPr>
          </a:lstStyle>
          <a:p>
            <a:pPr marL="402336" lvl="1" indent="0" algn="ctr" rtl="0">
              <a:buNone/>
            </a:pPr>
            <a:r>
              <a:rPr lang="it-IT" sz="2400" b="1" dirty="0">
                <a:solidFill>
                  <a:srgbClr val="FF0000"/>
                </a:solidFill>
              </a:rPr>
              <a:t>Momento di condivisione in gruppo: chi di voi se la sente può condividere emozioni e pensieri sull’incontro di oggi.</a:t>
            </a:r>
          </a:p>
        </p:txBody>
      </p:sp>
    </p:spTree>
    <p:extLst>
      <p:ext uri="{BB962C8B-B14F-4D97-AF65-F5344CB8AC3E}">
        <p14:creationId xmlns:p14="http://schemas.microsoft.com/office/powerpoint/2010/main" val="1850768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10C1B7-6E4E-3DEE-50C0-1CA3B14303EE}"/>
              </a:ext>
            </a:extLst>
          </p:cNvPr>
          <p:cNvSpPr>
            <a:spLocks noGrp="1"/>
          </p:cNvSpPr>
          <p:nvPr>
            <p:ph type="ctrTitle"/>
          </p:nvPr>
        </p:nvSpPr>
        <p:spPr>
          <a:xfrm>
            <a:off x="594360" y="411479"/>
            <a:ext cx="5486400" cy="3291840"/>
          </a:xfrm>
        </p:spPr>
        <p:txBody>
          <a:bodyPr rtlCol="0"/>
          <a:lstStyle>
            <a:defPPr>
              <a:defRPr lang="it-IT"/>
            </a:defPPr>
          </a:lstStyle>
          <a:p>
            <a:pPr algn="ctr" rtl="0"/>
            <a:r>
              <a:rPr lang="it-IT" dirty="0"/>
              <a:t>Grazie per l’attenzione</a:t>
            </a:r>
          </a:p>
        </p:txBody>
      </p:sp>
      <p:sp>
        <p:nvSpPr>
          <p:cNvPr id="3" name="Segnaposto testo 2">
            <a:extLst>
              <a:ext uri="{FF2B5EF4-FFF2-40B4-BE49-F238E27FC236}">
                <a16:creationId xmlns:a16="http://schemas.microsoft.com/office/drawing/2014/main" id="{8BE734F0-2DDD-AF70-F13D-F9E4C1929411}"/>
              </a:ext>
            </a:extLst>
          </p:cNvPr>
          <p:cNvSpPr>
            <a:spLocks noGrp="1"/>
          </p:cNvSpPr>
          <p:nvPr>
            <p:ph type="body" sz="quarter" idx="11"/>
          </p:nvPr>
        </p:nvSpPr>
        <p:spPr>
          <a:xfrm>
            <a:off x="594360" y="4549552"/>
            <a:ext cx="5486400" cy="1645920"/>
          </a:xfrm>
        </p:spPr>
        <p:txBody>
          <a:bodyPr rtlCol="0"/>
          <a:lstStyle>
            <a:defPPr>
              <a:defRPr lang="it-IT"/>
            </a:defPPr>
          </a:lstStyle>
          <a:p>
            <a:pPr rtl="0"/>
            <a:r>
              <a:rPr lang="it-IT" dirty="0"/>
              <a:t>Michela </a:t>
            </a:r>
            <a:r>
              <a:rPr lang="it-IT" dirty="0" err="1"/>
              <a:t>Giammatteo</a:t>
            </a:r>
            <a:endParaRPr lang="it-IT" dirty="0"/>
          </a:p>
          <a:p>
            <a:pPr rtl="0"/>
            <a:r>
              <a:rPr lang="it-IT" dirty="0"/>
              <a:t>Email    michela.giammatteo@unimc.it</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247ABD4-990A-BAC8-69FC-AF4C84F3AD63}"/>
              </a:ext>
            </a:extLst>
          </p:cNvPr>
          <p:cNvSpPr>
            <a:spLocks noGrp="1"/>
          </p:cNvSpPr>
          <p:nvPr>
            <p:ph type="ctrTitle"/>
          </p:nvPr>
        </p:nvSpPr>
        <p:spPr>
          <a:xfrm>
            <a:off x="1280160" y="301752"/>
            <a:ext cx="4663438" cy="2441448"/>
          </a:xfrm>
        </p:spPr>
        <p:txBody>
          <a:bodyPr rtlCol="0" anchor="ctr">
            <a:normAutofit/>
          </a:bodyPr>
          <a:lstStyle>
            <a:defPPr>
              <a:defRPr lang="it-IT"/>
            </a:defPPr>
          </a:lstStyle>
          <a:p>
            <a:pPr algn="ctr" rtl="0"/>
            <a:br>
              <a:rPr lang="it-IT" dirty="0"/>
            </a:br>
            <a:r>
              <a:rPr lang="it-IT" dirty="0"/>
              <a:t>ASSISTENTE SOCIALE</a:t>
            </a:r>
            <a:br>
              <a:rPr lang="it-IT" dirty="0"/>
            </a:br>
            <a:endParaRPr lang="it-IT"/>
          </a:p>
        </p:txBody>
      </p:sp>
      <p:sp>
        <p:nvSpPr>
          <p:cNvPr id="9" name="Segnaposto testo 8">
            <a:extLst>
              <a:ext uri="{FF2B5EF4-FFF2-40B4-BE49-F238E27FC236}">
                <a16:creationId xmlns:a16="http://schemas.microsoft.com/office/drawing/2014/main" id="{61E6A21B-7748-174B-D77E-8EE0B288C7D0}"/>
              </a:ext>
            </a:extLst>
          </p:cNvPr>
          <p:cNvSpPr>
            <a:spLocks noGrp="1"/>
          </p:cNvSpPr>
          <p:nvPr>
            <p:ph type="body" sz="quarter" idx="14"/>
          </p:nvPr>
        </p:nvSpPr>
        <p:spPr>
          <a:xfrm>
            <a:off x="1280161" y="2464905"/>
            <a:ext cx="4663440" cy="3862744"/>
          </a:xfrm>
        </p:spPr>
        <p:txBody>
          <a:bodyPr rtlCol="0">
            <a:normAutofit/>
          </a:bodyPr>
          <a:lstStyle>
            <a:defPPr>
              <a:defRPr lang="it-IT"/>
            </a:defPPr>
          </a:lstStyle>
          <a:p>
            <a:pPr rtl="0"/>
            <a:endParaRPr lang="it-IT" dirty="0"/>
          </a:p>
          <a:p>
            <a:pPr rtl="0"/>
            <a:r>
              <a:rPr lang="it-IT" dirty="0"/>
              <a:t>Video </a:t>
            </a:r>
            <a:r>
              <a:rPr lang="it-IT" dirty="0" err="1"/>
              <a:t>sull’a.s.</a:t>
            </a:r>
            <a:endParaRPr lang="it-IT" dirty="0"/>
          </a:p>
          <a:p>
            <a:pPr rtl="0"/>
            <a:endParaRPr lang="it-IT" dirty="0"/>
          </a:p>
          <a:p>
            <a:pPr rtl="0"/>
            <a:r>
              <a:rPr lang="it-IT" b="1" dirty="0"/>
              <a:t>COSA VI SUSCITANO QUESTE DUE PAROLE?</a:t>
            </a:r>
          </a:p>
          <a:p>
            <a:pPr rtl="0"/>
            <a:endParaRPr lang="it-IT" b="1" dirty="0"/>
          </a:p>
          <a:p>
            <a:pPr rtl="0"/>
            <a:endParaRPr lang="it-IT" b="1" dirty="0"/>
          </a:p>
          <a:p>
            <a:pPr rtl="0"/>
            <a:r>
              <a:rPr lang="it-IT" b="1" dirty="0"/>
              <a:t>Provate ad esprimervi liberamente...</a:t>
            </a:r>
          </a:p>
          <a:p>
            <a:pPr rtl="0"/>
            <a:endParaRPr lang="it-IT" dirty="0"/>
          </a:p>
        </p:txBody>
      </p:sp>
      <p:pic>
        <p:nvPicPr>
          <p:cNvPr id="4098" name="Picture 2" descr="Insieme dell'assistente sociale. La comunità di volontariato di beneficenza sostiene e si prende cura delle persone - 168662239">
            <a:extLst>
              <a:ext uri="{FF2B5EF4-FFF2-40B4-BE49-F238E27FC236}">
                <a16:creationId xmlns:a16="http://schemas.microsoft.com/office/drawing/2014/main" id="{E8541C46-81BA-1924-1B9E-02AD493D0B6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0098" r="20098"/>
          <a:stretch/>
        </p:blipFill>
        <p:spPr bwMode="auto">
          <a:xfrm>
            <a:off x="6096000" y="0"/>
            <a:ext cx="644117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1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egnaposto testo 62">
            <a:extLst>
              <a:ext uri="{FF2B5EF4-FFF2-40B4-BE49-F238E27FC236}">
                <a16:creationId xmlns:a16="http://schemas.microsoft.com/office/drawing/2014/main" id="{9EFE5C42-059F-482E-C029-E8FA5107EEDA}"/>
              </a:ext>
            </a:extLst>
          </p:cNvPr>
          <p:cNvSpPr>
            <a:spLocks noGrp="1"/>
          </p:cNvSpPr>
          <p:nvPr>
            <p:ph sz="quarter" idx="15"/>
          </p:nvPr>
        </p:nvSpPr>
        <p:spPr/>
        <p:txBody>
          <a:bodyPr rtlCol="0">
            <a:normAutofit/>
          </a:bodyPr>
          <a:lstStyle>
            <a:defPPr>
              <a:defRPr lang="it-IT"/>
            </a:defPPr>
          </a:lstStyle>
          <a:p>
            <a:pPr marL="0" indent="0" algn="ctr" rtl="0">
              <a:buNone/>
            </a:pPr>
            <a:r>
              <a:rPr lang="it-IT" sz="2000" b="1" dirty="0"/>
              <a:t>CARATTERISTICHE DELL’A.S.</a:t>
            </a:r>
          </a:p>
          <a:p>
            <a:pPr marL="0" indent="0" algn="ctr" rtl="0">
              <a:buNone/>
            </a:pPr>
            <a:endParaRPr lang="it-IT" dirty="0"/>
          </a:p>
          <a:p>
            <a:pPr marL="0" indent="0" algn="ctr" rtl="0">
              <a:buNone/>
            </a:pPr>
            <a:r>
              <a:rPr lang="it-IT" dirty="0"/>
              <a:t>QUALI SONO SECONDO VOI LE CARATTERISTICHE CHE DEVE POSSEDERE UNA PERSONA CHE VUOLE FARE L’ASSISTENTE SOCIALE?</a:t>
            </a:r>
          </a:p>
        </p:txBody>
      </p:sp>
      <p:sp>
        <p:nvSpPr>
          <p:cNvPr id="18" name="Segnaposto contenuto 17">
            <a:extLst>
              <a:ext uri="{FF2B5EF4-FFF2-40B4-BE49-F238E27FC236}">
                <a16:creationId xmlns:a16="http://schemas.microsoft.com/office/drawing/2014/main" id="{828FD192-492A-A40D-E86A-BABC77587C80}"/>
              </a:ext>
            </a:extLst>
          </p:cNvPr>
          <p:cNvSpPr>
            <a:spLocks noGrp="1"/>
          </p:cNvSpPr>
          <p:nvPr>
            <p:ph sz="quarter" idx="13"/>
          </p:nvPr>
        </p:nvSpPr>
        <p:spPr>
          <a:xfrm>
            <a:off x="1280159" y="3482974"/>
            <a:ext cx="4950311" cy="1190033"/>
          </a:xfrm>
        </p:spPr>
        <p:txBody>
          <a:bodyPr rtlCol="0"/>
          <a:lstStyle>
            <a:defPPr>
              <a:defRPr lang="it-IT"/>
            </a:defPPr>
          </a:lstStyle>
          <a:p>
            <a:pPr algn="ctr" rtl="0"/>
            <a:endParaRPr lang="it-IT" dirty="0"/>
          </a:p>
          <a:p>
            <a:pPr algn="ctr" rtl="0"/>
            <a:r>
              <a:rPr lang="it-IT" dirty="0"/>
              <a:t>CONDIVISIONE DI GRUPPO </a:t>
            </a:r>
          </a:p>
        </p:txBody>
      </p:sp>
      <p:sp>
        <p:nvSpPr>
          <p:cNvPr id="11" name="Segnaposto contenuto 10">
            <a:extLst>
              <a:ext uri="{FF2B5EF4-FFF2-40B4-BE49-F238E27FC236}">
                <a16:creationId xmlns:a16="http://schemas.microsoft.com/office/drawing/2014/main" id="{762FCA4D-7EEE-9E3D-F691-FEFB5FB337E6}"/>
              </a:ext>
            </a:extLst>
          </p:cNvPr>
          <p:cNvSpPr>
            <a:spLocks noGrp="1"/>
          </p:cNvSpPr>
          <p:nvPr>
            <p:ph sz="quarter" idx="4"/>
          </p:nvPr>
        </p:nvSpPr>
        <p:spPr/>
        <p:txBody>
          <a:bodyPr rtlCol="0"/>
          <a:lstStyle>
            <a:defPPr>
              <a:defRPr lang="it-IT"/>
            </a:defPPr>
          </a:lstStyle>
          <a:p>
            <a:pPr rtl="0"/>
            <a:r>
              <a:rPr lang="it-IT" dirty="0"/>
              <a:t>RIFLESSIONI SU CIO’ CHE E’ EMERSO…</a:t>
            </a:r>
          </a:p>
        </p:txBody>
      </p:sp>
      <p:pic>
        <p:nvPicPr>
          <p:cNvPr id="5122" name="Picture 2">
            <a:extLst>
              <a:ext uri="{FF2B5EF4-FFF2-40B4-BE49-F238E27FC236}">
                <a16:creationId xmlns:a16="http://schemas.microsoft.com/office/drawing/2014/main" id="{3229CA6F-B0C3-2BE8-0777-CE18ED948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861" y="159026"/>
            <a:ext cx="5477608" cy="61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64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D02AF5-4ECC-CA5F-11DC-0EEBA8D08418}"/>
              </a:ext>
            </a:extLst>
          </p:cNvPr>
          <p:cNvSpPr>
            <a:spLocks noGrp="1"/>
          </p:cNvSpPr>
          <p:nvPr>
            <p:ph type="title"/>
          </p:nvPr>
        </p:nvSpPr>
        <p:spPr>
          <a:xfrm>
            <a:off x="6915572" y="685800"/>
            <a:ext cx="4754880" cy="2534478"/>
          </a:xfrm>
        </p:spPr>
        <p:txBody>
          <a:bodyPr/>
          <a:lstStyle/>
          <a:p>
            <a:pPr algn="ctr"/>
            <a:r>
              <a:rPr lang="it-IT" dirty="0"/>
              <a:t>L’intervento di aiuto dell’assistente sociale</a:t>
            </a:r>
          </a:p>
        </p:txBody>
      </p:sp>
      <p:sp>
        <p:nvSpPr>
          <p:cNvPr id="3" name="Segnaposto contenuto 2">
            <a:extLst>
              <a:ext uri="{FF2B5EF4-FFF2-40B4-BE49-F238E27FC236}">
                <a16:creationId xmlns:a16="http://schemas.microsoft.com/office/drawing/2014/main" id="{B7212235-8AA6-A596-73CE-A53A740397FA}"/>
              </a:ext>
            </a:extLst>
          </p:cNvPr>
          <p:cNvSpPr>
            <a:spLocks noGrp="1"/>
          </p:cNvSpPr>
          <p:nvPr>
            <p:ph sz="quarter" idx="15"/>
          </p:nvPr>
        </p:nvSpPr>
        <p:spPr>
          <a:xfrm>
            <a:off x="1279525" y="424070"/>
            <a:ext cx="4935745" cy="6433930"/>
          </a:xfrm>
        </p:spPr>
        <p:txBody>
          <a:bodyPr/>
          <a:lstStyle/>
          <a:p>
            <a:pPr marL="0" indent="0" algn="just">
              <a:buNone/>
            </a:pPr>
            <a:r>
              <a:rPr lang="it-IT" b="0" dirty="0">
                <a:solidFill>
                  <a:srgbClr val="000000"/>
                </a:solidFill>
                <a:effectLst/>
              </a:rPr>
              <a:t> </a:t>
            </a:r>
            <a:r>
              <a:rPr lang="it-IT" dirty="0" err="1">
                <a:solidFill>
                  <a:srgbClr val="000000"/>
                </a:solidFill>
              </a:rPr>
              <a:t>L</a:t>
            </a:r>
            <a:r>
              <a:rPr lang="it-IT" b="0" dirty="0" err="1">
                <a:solidFill>
                  <a:srgbClr val="000000"/>
                </a:solidFill>
                <a:effectLst/>
              </a:rPr>
              <a:t>’a.s.</a:t>
            </a:r>
            <a:r>
              <a:rPr lang="it-IT" b="0" dirty="0">
                <a:solidFill>
                  <a:srgbClr val="000000"/>
                </a:solidFill>
                <a:effectLst/>
              </a:rPr>
              <a:t> dovrebbe guardare alle richieste delle persone come occasioni per costruire interventi su misura a partire dal loro punto di vista e dalle loro risorse. Questa funzione viene definita come </a:t>
            </a:r>
            <a:r>
              <a:rPr lang="it-IT" b="1" dirty="0">
                <a:solidFill>
                  <a:srgbClr val="000000"/>
                </a:solidFill>
                <a:effectLst/>
              </a:rPr>
              <a:t>aiuto</a:t>
            </a:r>
            <a:r>
              <a:rPr lang="it-IT" b="0" dirty="0">
                <a:solidFill>
                  <a:srgbClr val="000000"/>
                </a:solidFill>
                <a:effectLst/>
              </a:rPr>
              <a:t> </a:t>
            </a:r>
            <a:r>
              <a:rPr lang="it-IT" b="1" dirty="0">
                <a:solidFill>
                  <a:srgbClr val="000000"/>
                </a:solidFill>
                <a:effectLst/>
              </a:rPr>
              <a:t>aperto</a:t>
            </a:r>
            <a:r>
              <a:rPr lang="it-IT" b="0" dirty="0">
                <a:solidFill>
                  <a:srgbClr val="000000"/>
                </a:solidFill>
                <a:effectLst/>
              </a:rPr>
              <a:t> poiché non si concentra solo sulla corretta erogazione di prestazioni. In tal senso la prospettiva è quella di sviluppare delle relazioni umane al fine di accompagnare le persone nella </a:t>
            </a:r>
            <a:r>
              <a:rPr lang="it-IT" b="0" dirty="0" err="1">
                <a:solidFill>
                  <a:srgbClr val="000000"/>
                </a:solidFill>
                <a:effectLst/>
              </a:rPr>
              <a:t>ri</a:t>
            </a:r>
            <a:r>
              <a:rPr lang="it-IT" b="0" dirty="0">
                <a:solidFill>
                  <a:srgbClr val="000000"/>
                </a:solidFill>
                <a:effectLst/>
              </a:rPr>
              <a:t>-organizzazione della propria vita per affrontare le difficoltà.</a:t>
            </a:r>
          </a:p>
          <a:p>
            <a:pPr marL="0" indent="0" algn="just">
              <a:buNone/>
            </a:pPr>
            <a:r>
              <a:rPr lang="it-IT" dirty="0">
                <a:solidFill>
                  <a:srgbClr val="000000"/>
                </a:solidFill>
              </a:rPr>
              <a:t>L’assistente sociale non è l’operatore che offre soluzioni preconfezionate alle quali la persona deve adeguarsi o adattarsi, ma colui che ricerca soluzioni di aiuto personalizzate avvalendosi della sua </a:t>
            </a:r>
            <a:r>
              <a:rPr lang="it-IT" b="1" dirty="0">
                <a:solidFill>
                  <a:srgbClr val="000000"/>
                </a:solidFill>
              </a:rPr>
              <a:t>capacità creativa </a:t>
            </a:r>
            <a:r>
              <a:rPr lang="it-IT" dirty="0">
                <a:solidFill>
                  <a:srgbClr val="000000"/>
                </a:solidFill>
              </a:rPr>
              <a:t>della sua </a:t>
            </a:r>
            <a:r>
              <a:rPr lang="it-IT" b="1" dirty="0">
                <a:solidFill>
                  <a:srgbClr val="000000"/>
                </a:solidFill>
              </a:rPr>
              <a:t>funzione di accompagnamento </a:t>
            </a:r>
            <a:r>
              <a:rPr lang="it-IT" dirty="0">
                <a:solidFill>
                  <a:srgbClr val="000000"/>
                </a:solidFill>
              </a:rPr>
              <a:t>che fa della relazione di fiducia la leva per misurare la possibilità di cambiamento. E’ importante ricordare che l’intervento dell’assistente sociale non si attiva solo quando la problematicità si è già manifestata, con funzioni riparativo-curative, ma è anche rivolto a riconoscere e sviluppare risorse in un’</a:t>
            </a:r>
            <a:r>
              <a:rPr lang="it-IT" b="1" dirty="0">
                <a:solidFill>
                  <a:srgbClr val="000000"/>
                </a:solidFill>
              </a:rPr>
              <a:t>ottica</a:t>
            </a:r>
            <a:r>
              <a:rPr lang="it-IT" dirty="0">
                <a:solidFill>
                  <a:srgbClr val="000000"/>
                </a:solidFill>
              </a:rPr>
              <a:t> di </a:t>
            </a:r>
            <a:r>
              <a:rPr lang="it-IT" b="1" dirty="0">
                <a:solidFill>
                  <a:srgbClr val="000000"/>
                </a:solidFill>
              </a:rPr>
              <a:t>promozione e prevenzione</a:t>
            </a:r>
            <a:r>
              <a:rPr lang="it-IT" dirty="0">
                <a:solidFill>
                  <a:srgbClr val="000000"/>
                </a:solidFill>
              </a:rPr>
              <a:t>, sostenendo i processi di empowerment presenti sia nelle persone che nella comunità. </a:t>
            </a:r>
          </a:p>
          <a:p>
            <a:pPr marL="0" indent="0" algn="just">
              <a:buNone/>
            </a:pPr>
            <a:endParaRPr lang="it-IT" b="0" dirty="0">
              <a:solidFill>
                <a:srgbClr val="000000"/>
              </a:solidFill>
              <a:effectLst/>
            </a:endParaRPr>
          </a:p>
          <a:p>
            <a:pPr algn="l"/>
            <a:r>
              <a:rPr lang="it-IT" b="1" dirty="0">
                <a:solidFill>
                  <a:srgbClr val="FFFFFF"/>
                </a:solidFill>
                <a:latin typeface="FreightSansPro"/>
              </a:rPr>
              <a:t>Lavoro socia</a:t>
            </a:r>
            <a:endParaRPr lang="it-IT" b="1" i="0" dirty="0">
              <a:solidFill>
                <a:srgbClr val="000000"/>
              </a:solidFill>
              <a:effectLst/>
              <a:latin typeface="FreightSansPro"/>
            </a:endParaRPr>
          </a:p>
          <a:p>
            <a:endParaRPr lang="it-IT" dirty="0"/>
          </a:p>
        </p:txBody>
      </p:sp>
      <p:pic>
        <p:nvPicPr>
          <p:cNvPr id="1026" name="Picture 2">
            <a:extLst>
              <a:ext uri="{FF2B5EF4-FFF2-40B4-BE49-F238E27FC236}">
                <a16:creationId xmlns:a16="http://schemas.microsoft.com/office/drawing/2014/main" id="{E169205B-845E-FCE5-EEC0-DD1B8CB220B8}"/>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311812" y="3637723"/>
            <a:ext cx="3962399" cy="223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9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30E6F-ADCA-BFFB-6434-C0CCE6BE90BF}"/>
              </a:ext>
            </a:extLst>
          </p:cNvPr>
          <p:cNvSpPr>
            <a:spLocks noGrp="1"/>
          </p:cNvSpPr>
          <p:nvPr>
            <p:ph type="title"/>
          </p:nvPr>
        </p:nvSpPr>
        <p:spPr/>
        <p:txBody>
          <a:bodyPr/>
          <a:lstStyle/>
          <a:p>
            <a:pPr algn="ctr"/>
            <a:r>
              <a:rPr lang="it-IT" dirty="0"/>
              <a:t>Assistente sociale nel ruolo di promotore sociale</a:t>
            </a:r>
          </a:p>
        </p:txBody>
      </p:sp>
      <p:sp>
        <p:nvSpPr>
          <p:cNvPr id="3" name="Segnaposto contenuto 2">
            <a:extLst>
              <a:ext uri="{FF2B5EF4-FFF2-40B4-BE49-F238E27FC236}">
                <a16:creationId xmlns:a16="http://schemas.microsoft.com/office/drawing/2014/main" id="{488FF543-4735-48FB-7A75-CE430AD9D94E}"/>
              </a:ext>
            </a:extLst>
          </p:cNvPr>
          <p:cNvSpPr>
            <a:spLocks noGrp="1"/>
          </p:cNvSpPr>
          <p:nvPr>
            <p:ph sz="quarter" idx="15"/>
          </p:nvPr>
        </p:nvSpPr>
        <p:spPr>
          <a:xfrm>
            <a:off x="1279526" y="795130"/>
            <a:ext cx="4663440" cy="5670550"/>
          </a:xfrm>
        </p:spPr>
        <p:txBody>
          <a:bodyPr/>
          <a:lstStyle/>
          <a:p>
            <a:pPr marL="0" indent="0" algn="just">
              <a:buNone/>
            </a:pPr>
            <a:r>
              <a:rPr lang="it-IT" dirty="0"/>
              <a:t>Svolgere la funzione di </a:t>
            </a:r>
            <a:r>
              <a:rPr lang="it-IT" b="1" dirty="0"/>
              <a:t>promotore sociale </a:t>
            </a:r>
            <a:r>
              <a:rPr lang="it-IT" dirty="0"/>
              <a:t>equivale, per certi aspetti, ad essere un vero e proprio </a:t>
            </a:r>
            <a:r>
              <a:rPr lang="it-IT" b="1" dirty="0"/>
              <a:t>promotore locale</a:t>
            </a:r>
            <a:r>
              <a:rPr lang="it-IT" dirty="0"/>
              <a:t>.</a:t>
            </a:r>
          </a:p>
          <a:p>
            <a:pPr marL="0" indent="0" algn="just">
              <a:buNone/>
            </a:pPr>
            <a:r>
              <a:rPr lang="it-IT" dirty="0"/>
              <a:t>E’ necessario che gli operatori facciano emergere la realtà locale con tutte le sue ricchezze, risorse, problemi, difficoltà: occorre salvaguardare la sua identità. Ciò equivale a tutelare realmente e promuovere effettivamente i diritti dei cittadini residenti. </a:t>
            </a:r>
          </a:p>
          <a:p>
            <a:pPr marL="0" indent="0" algn="just">
              <a:buNone/>
            </a:pPr>
            <a:r>
              <a:rPr lang="it-IT" dirty="0"/>
              <a:t>L’ </a:t>
            </a:r>
            <a:r>
              <a:rPr lang="it-IT" dirty="0" err="1"/>
              <a:t>a.s.</a:t>
            </a:r>
            <a:r>
              <a:rPr lang="it-IT" dirty="0"/>
              <a:t> ha il dovere di contribuire allo sviluppo e alla </a:t>
            </a:r>
            <a:r>
              <a:rPr lang="it-IT" b="1" dirty="0"/>
              <a:t>promozione delle politiche sociali</a:t>
            </a:r>
            <a:r>
              <a:rPr lang="it-IT" dirty="0"/>
              <a:t>. Svolgere la funzione di promotore sociale significa legittimare a livello normativo tutti i principi propri della professione, provenienti sia dalle richieste del territorio che dall’organizzazione dei servizi.</a:t>
            </a:r>
          </a:p>
        </p:txBody>
      </p:sp>
      <p:sp>
        <p:nvSpPr>
          <p:cNvPr id="5" name="Segnaposto contenuto 4">
            <a:extLst>
              <a:ext uri="{FF2B5EF4-FFF2-40B4-BE49-F238E27FC236}">
                <a16:creationId xmlns:a16="http://schemas.microsoft.com/office/drawing/2014/main" id="{FDE0D4D1-3058-B298-75D3-4C16269A1A76}"/>
              </a:ext>
            </a:extLst>
          </p:cNvPr>
          <p:cNvSpPr>
            <a:spLocks noGrp="1"/>
          </p:cNvSpPr>
          <p:nvPr>
            <p:ph sz="quarter" idx="4"/>
          </p:nvPr>
        </p:nvSpPr>
        <p:spPr>
          <a:xfrm>
            <a:off x="1280160" y="4996070"/>
            <a:ext cx="4663440" cy="1537252"/>
          </a:xfrm>
        </p:spPr>
        <p:txBody>
          <a:bodyPr/>
          <a:lstStyle/>
          <a:p>
            <a:pPr marL="0" indent="0" algn="just">
              <a:buNone/>
            </a:pPr>
            <a:r>
              <a:rPr lang="it-IT" b="1" dirty="0" err="1"/>
              <a:t>L’a.s.</a:t>
            </a:r>
            <a:r>
              <a:rPr lang="it-IT" b="1" dirty="0"/>
              <a:t> è il tecnico specifico </a:t>
            </a:r>
            <a:r>
              <a:rPr lang="it-IT" dirty="0"/>
              <a:t>per la progettazione, l’attuazione e la gestione, nelle comunità territoriali, degli orientamenti atti a realizzare un sistema di politiche sociali integrate in grado di dar vita ad una rete di promozione sociale compatta.</a:t>
            </a:r>
          </a:p>
        </p:txBody>
      </p:sp>
    </p:spTree>
    <p:extLst>
      <p:ext uri="{BB962C8B-B14F-4D97-AF65-F5344CB8AC3E}">
        <p14:creationId xmlns:p14="http://schemas.microsoft.com/office/powerpoint/2010/main" val="207773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B8CE60-587E-1D5C-8B50-ED3441BA49CE}"/>
              </a:ext>
            </a:extLst>
          </p:cNvPr>
          <p:cNvSpPr>
            <a:spLocks noGrp="1"/>
          </p:cNvSpPr>
          <p:nvPr>
            <p:ph type="title"/>
          </p:nvPr>
        </p:nvSpPr>
        <p:spPr>
          <a:xfrm>
            <a:off x="594360" y="198408"/>
            <a:ext cx="10972800" cy="1001879"/>
          </a:xfrm>
        </p:spPr>
        <p:txBody>
          <a:bodyPr rtlCol="0" anchor="b">
            <a:noAutofit/>
          </a:bodyPr>
          <a:lstStyle>
            <a:defPPr>
              <a:defRPr lang="it-IT"/>
            </a:defPPr>
          </a:lstStyle>
          <a:p>
            <a:pPr algn="ctr" rtl="0"/>
            <a:r>
              <a:rPr lang="it-IT" sz="2400" dirty="0"/>
              <a:t>COMUNICARE NON VUOL DIRE SOLAMENTE TRASMETTERE DELLE INFORMAZIONI, MA ANCHE STABILIRE LA QUALITA’ </a:t>
            </a:r>
            <a:br>
              <a:rPr lang="it-IT" sz="2400" dirty="0"/>
            </a:br>
            <a:r>
              <a:rPr lang="it-IT" sz="2400" dirty="0"/>
              <a:t>DELLE RELAZIONI CHE CI LEGANO AGLI ALTRI</a:t>
            </a:r>
          </a:p>
        </p:txBody>
      </p:sp>
      <p:sp>
        <p:nvSpPr>
          <p:cNvPr id="5" name="Segnaposto contenuto 4">
            <a:extLst>
              <a:ext uri="{FF2B5EF4-FFF2-40B4-BE49-F238E27FC236}">
                <a16:creationId xmlns:a16="http://schemas.microsoft.com/office/drawing/2014/main" id="{87AB4B92-9AEF-31D1-1BB4-3D86834C96BA}"/>
              </a:ext>
            </a:extLst>
          </p:cNvPr>
          <p:cNvSpPr>
            <a:spLocks noGrp="1"/>
          </p:cNvSpPr>
          <p:nvPr>
            <p:ph sz="quarter" idx="13"/>
          </p:nvPr>
        </p:nvSpPr>
        <p:spPr>
          <a:xfrm>
            <a:off x="873817" y="1298713"/>
            <a:ext cx="7037731" cy="4779785"/>
          </a:xfrm>
        </p:spPr>
        <p:txBody>
          <a:bodyPr>
            <a:normAutofit fontScale="92500" lnSpcReduction="10000"/>
          </a:bodyPr>
          <a:lstStyle/>
          <a:p>
            <a:pPr algn="just"/>
            <a:r>
              <a:rPr lang="it-IT" dirty="0"/>
              <a:t>La relazione interpersonale si costruisce quando le persone coinvolte sono intenzionalmente e reciprocamente orientate l’una verso l’altra. </a:t>
            </a:r>
          </a:p>
          <a:p>
            <a:pPr algn="just"/>
            <a:r>
              <a:rPr lang="it-IT" dirty="0"/>
              <a:t>La </a:t>
            </a:r>
            <a:r>
              <a:rPr lang="it-IT" b="1" dirty="0"/>
              <a:t>relazione è reciprocità </a:t>
            </a:r>
            <a:r>
              <a:rPr lang="it-IT" dirty="0"/>
              <a:t>nel senso che l’io si pone di fronte a qualcosa di esterno, che è radicalmente l’altro, e lo conferma come tale; non si tratta di pensare un altro, ma di volgersi verso di lui per dire a lui «tu» . La persona è in grado, all’interno di un clima relazionale di fiducia, di instaurare con </a:t>
            </a:r>
            <a:r>
              <a:rPr lang="it-IT" dirty="0" err="1"/>
              <a:t>l’a.s.</a:t>
            </a:r>
            <a:r>
              <a:rPr lang="it-IT" dirty="0"/>
              <a:t> un tipo di legame profondo, che produce emozioni, sentimenti. </a:t>
            </a:r>
            <a:r>
              <a:rPr lang="it-IT" b="1" dirty="0"/>
              <a:t>Nella professione di </a:t>
            </a:r>
            <a:r>
              <a:rPr lang="it-IT" b="1" dirty="0" err="1"/>
              <a:t>a.s.</a:t>
            </a:r>
            <a:r>
              <a:rPr lang="it-IT" b="1" dirty="0"/>
              <a:t> la dimensione relazionale occupa una posizione cruciale, il saper essere assume un ruolo fondamentale.</a:t>
            </a:r>
          </a:p>
          <a:p>
            <a:pPr algn="just"/>
            <a:r>
              <a:rPr lang="it-IT" dirty="0" err="1"/>
              <a:t>L’a.s.</a:t>
            </a:r>
            <a:r>
              <a:rPr lang="it-IT" dirty="0"/>
              <a:t> deve possedere una buona consapevolezza di sé, del proprio mondo interno, delle proprie fragilità e conflitti a volte non risolti o non del tutto. La conoscenza di sé protegge </a:t>
            </a:r>
            <a:r>
              <a:rPr lang="it-IT" dirty="0" err="1"/>
              <a:t>l’a.s.</a:t>
            </a:r>
            <a:r>
              <a:rPr lang="it-IT" dirty="0"/>
              <a:t> da improprie e imprecise valutazioni del bisogno, distinguendo quelli che sono i propri bisogni e fragilità da quelle della persona-utente. </a:t>
            </a:r>
            <a:r>
              <a:rPr lang="it-IT" b="1" dirty="0"/>
              <a:t>Lo strumento principale con cui lavora l’assistente sociale è sé stesso</a:t>
            </a:r>
            <a:r>
              <a:rPr lang="it-IT" dirty="0"/>
              <a:t>.</a:t>
            </a:r>
          </a:p>
        </p:txBody>
      </p:sp>
      <p:pic>
        <p:nvPicPr>
          <p:cNvPr id="2050" name="Picture 2" descr="psicologo psicoterapeuta">
            <a:extLst>
              <a:ext uri="{FF2B5EF4-FFF2-40B4-BE49-F238E27FC236}">
                <a16:creationId xmlns:a16="http://schemas.microsoft.com/office/drawing/2014/main" id="{39452127-8997-7BF0-EE1B-614DFFBE15CE}"/>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8057323" y="2901813"/>
            <a:ext cx="3367674"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7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D9B18B-2698-F3CA-65AD-1375060EB3F5}"/>
              </a:ext>
            </a:extLst>
          </p:cNvPr>
          <p:cNvSpPr>
            <a:spLocks noGrp="1"/>
          </p:cNvSpPr>
          <p:nvPr>
            <p:ph type="ctrTitle"/>
          </p:nvPr>
        </p:nvSpPr>
        <p:spPr>
          <a:xfrm>
            <a:off x="1205948" y="411479"/>
            <a:ext cx="10590356" cy="834225"/>
          </a:xfrm>
        </p:spPr>
        <p:txBody>
          <a:bodyPr/>
          <a:lstStyle/>
          <a:p>
            <a:endParaRPr lang="it-IT" dirty="0"/>
          </a:p>
        </p:txBody>
      </p:sp>
      <p:pic>
        <p:nvPicPr>
          <p:cNvPr id="4" name="Immagine 3">
            <a:extLst>
              <a:ext uri="{FF2B5EF4-FFF2-40B4-BE49-F238E27FC236}">
                <a16:creationId xmlns:a16="http://schemas.microsoft.com/office/drawing/2014/main" id="{7253DE18-3E5F-E8A8-8604-08A1B9294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8805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F8A521-6C4A-DA43-F6FC-604935E71AD8}"/>
              </a:ext>
            </a:extLst>
          </p:cNvPr>
          <p:cNvSpPr>
            <a:spLocks noGrp="1"/>
          </p:cNvSpPr>
          <p:nvPr>
            <p:ph type="ctrTitle"/>
          </p:nvPr>
        </p:nvSpPr>
        <p:spPr>
          <a:xfrm>
            <a:off x="594360" y="411479"/>
            <a:ext cx="10829014" cy="966747"/>
          </a:xfrm>
        </p:spPr>
        <p:txBody>
          <a:bodyPr/>
          <a:lstStyle/>
          <a:p>
            <a:pPr algn="ctr"/>
            <a:r>
              <a:rPr lang="it-IT" sz="4800" dirty="0"/>
              <a:t>La parola RELAZIONE</a:t>
            </a:r>
          </a:p>
        </p:txBody>
      </p:sp>
      <p:sp>
        <p:nvSpPr>
          <p:cNvPr id="3" name="Segnaposto testo 2">
            <a:extLst>
              <a:ext uri="{FF2B5EF4-FFF2-40B4-BE49-F238E27FC236}">
                <a16:creationId xmlns:a16="http://schemas.microsoft.com/office/drawing/2014/main" id="{00AA384D-B8D1-E443-8928-38ADEB7528A3}"/>
              </a:ext>
            </a:extLst>
          </p:cNvPr>
          <p:cNvSpPr>
            <a:spLocks noGrp="1"/>
          </p:cNvSpPr>
          <p:nvPr>
            <p:ph type="body" sz="quarter" idx="11"/>
          </p:nvPr>
        </p:nvSpPr>
        <p:spPr>
          <a:xfrm>
            <a:off x="594360" y="1577009"/>
            <a:ext cx="10829014" cy="4869512"/>
          </a:xfrm>
        </p:spPr>
        <p:txBody>
          <a:bodyPr/>
          <a:lstStyle/>
          <a:p>
            <a:pPr algn="just"/>
            <a:r>
              <a:rPr lang="it-IT" dirty="0"/>
              <a:t>È INDICE DI UN LEGAME MOLTO PROFONDO E INTENSO, NON DI UNA SEMPLICE CONOSCENZA DI SUPERFICIE, IMPLICA UNA SCELTA ED UN FORTE GRADO DI INTIMITA’.</a:t>
            </a:r>
          </a:p>
          <a:p>
            <a:pPr algn="just"/>
            <a:r>
              <a:rPr lang="it-IT" dirty="0"/>
              <a:t>NON C’E’ CONOSCENZA SCIENTIFICA SENZA PASSIONE E COINVOLGIMENTO: ANCHE SE NON SI PUO’ LAVORARE SOLO CON LE EMOZIONI NON SI POSSONO COMUNQUE DIMENTICARE NE’  RIMUOVERE.</a:t>
            </a:r>
          </a:p>
          <a:p>
            <a:pPr algn="just"/>
            <a:r>
              <a:rPr lang="it-IT" dirty="0"/>
              <a:t>                             IL LAVORO SOCIALE NON SI ESAURISCE NEL SEGUIRE PROTOCOLLI, PROCEDURE DI INTERVENTO O APPLICAZIONE DI MODELLI, MA NECESSITA DI UNA CONOSCENZA DI SE’ CHE NEL TEMPO DEVE ESSERE SEMPRE PIU’ AFFINATA GRAZIE ALL’ESPERIENZA SUL CAMPO E AD UN AGIRE PROFESSIONALE SEMPRE PIU’ QUALIFICATO. </a:t>
            </a:r>
            <a:r>
              <a:rPr lang="it-IT" u="sng" dirty="0"/>
              <a:t>IL COINVOLGIMENTO NEL LAVORO DELL’ A.S. E’ INDISPENSABILE</a:t>
            </a:r>
            <a:r>
              <a:rPr lang="it-IT" dirty="0"/>
              <a:t>: SENZA COINVOLGIMENTO DIFFICILMENTE LA PERSONA RIESCE A PERCEPIRE UNA REALE POSSIBILITA’ DI AIUTO, </a:t>
            </a:r>
            <a:r>
              <a:rPr lang="it-IT" u="sng" dirty="0"/>
              <a:t>UN AUTENTICO INTERESSE DELL’OPERATORE RISPETTO ALLA SUA STORIA.</a:t>
            </a:r>
          </a:p>
        </p:txBody>
      </p:sp>
    </p:spTree>
    <p:extLst>
      <p:ext uri="{BB962C8B-B14F-4D97-AF65-F5344CB8AC3E}">
        <p14:creationId xmlns:p14="http://schemas.microsoft.com/office/powerpoint/2010/main" val="1908408148"/>
      </p:ext>
    </p:extLst>
  </p:cSld>
  <p:clrMapOvr>
    <a:masterClrMapping/>
  </p:clrMapOvr>
</p:sld>
</file>

<file path=ppt/theme/theme1.xml><?xml version="1.0" encoding="utf-8"?>
<a:theme xmlns:a="http://schemas.openxmlformats.org/drawingml/2006/main" name="Personalizzata">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332794_TF78853419_Win32" id="{3ED6E92A-08EA-49C8-8CDD-3C359BC72750}" vid="{18A8D122-DF74-4B77-85CD-55A103CD41C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{96771F6A-68C7-4B05-BCC6-3835F5FD9060}tf78853419_win32</Template>
  <TotalTime>1045</TotalTime>
  <Words>2119</Words>
  <Application>Microsoft Office PowerPoint</Application>
  <PresentationFormat>Widescreen</PresentationFormat>
  <Paragraphs>92</Paragraphs>
  <Slides>22</Slides>
  <Notes>15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Arial</vt:lpstr>
      <vt:lpstr>Calibri</vt:lpstr>
      <vt:lpstr>Franklin Gothic Book</vt:lpstr>
      <vt:lpstr>Franklin Gothic Demi</vt:lpstr>
      <vt:lpstr>Franklin Gothic Medium</vt:lpstr>
      <vt:lpstr>FreightSansPro</vt:lpstr>
      <vt:lpstr>Google Sans</vt:lpstr>
      <vt:lpstr>Personalizzata</vt:lpstr>
      <vt:lpstr> II LEZIONE  23 SETTEMBRE 2024  docente: Dott.ssa Michela Giammatteo   LA FIGURA DELL’ASSISTENTE SOCIALE E LE SUE  CARATTERISTICHE.</vt:lpstr>
      <vt:lpstr>Assistente sociale: definizione</vt:lpstr>
      <vt:lpstr> ASSISTENTE SOCIALE </vt:lpstr>
      <vt:lpstr>Presentazione standard di PowerPoint</vt:lpstr>
      <vt:lpstr>L’intervento di aiuto dell’assistente sociale</vt:lpstr>
      <vt:lpstr>Assistente sociale nel ruolo di promotore sociale</vt:lpstr>
      <vt:lpstr>COMUNICARE NON VUOL DIRE SOLAMENTE TRASMETTERE DELLE INFORMAZIONI, MA ANCHE STABILIRE LA QUALITA’  DELLE RELAZIONI CHE CI LEGANO AGLI ALTRI</vt:lpstr>
      <vt:lpstr>Presentazione standard di PowerPoint</vt:lpstr>
      <vt:lpstr>La parola RELAZIONE</vt:lpstr>
      <vt:lpstr>TRE PAROLE FONDAMENTALI:  Ascolto, Accoglienza ed Empatia</vt:lpstr>
      <vt:lpstr>ASCOLTO</vt:lpstr>
      <vt:lpstr>LA CAPACITA’ DI ASCOLTO:  è uno dei fattori che concorre a caratterizzare la competenza comunicativa, l’abilità relazionale e la capacità di percepire in modo corretto l’interlocutore: requisiti che, insieme alla capacità di esprimere i sentimenti e le emozioni,  sono indispensabili per condurre i colloqui in maniera adeguata. </vt:lpstr>
      <vt:lpstr>Spunti per la pratica di ascolto empatico:</vt:lpstr>
      <vt:lpstr>E allora….COSA CI METTIAMO NELLA BORSA DA LAVORO DI UN A.S.?</vt:lpstr>
      <vt:lpstr>La fase dell’accoglienza</vt:lpstr>
      <vt:lpstr>Empatia </vt:lpstr>
      <vt:lpstr>Comunicazione empatica dell’a.s.</vt:lpstr>
      <vt:lpstr>continuando….</vt:lpstr>
      <vt:lpstr>Potenza della relazione  E’ necessario per favorire l’instaurarsi di una relazione di aiuto , saper ascoltare con attenzione, con interesse, con umiltà, con neutralità, con curiosità, in assenza di qualsiasi atteggiamento giudicante. La funzione dell’assistente sociale è quella di accompagnare la persona lungo il percorso di aiuto </vt:lpstr>
      <vt:lpstr>Presentazione standard di PowerPoint</vt:lpstr>
      <vt:lpstr>Considerazioni finali: cosa ne pensate?</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Michela Giammatteo</dc:creator>
  <cp:lastModifiedBy>Lisa</cp:lastModifiedBy>
  <cp:revision>33</cp:revision>
  <dcterms:created xsi:type="dcterms:W3CDTF">2024-08-21T10:36:15Z</dcterms:created>
  <dcterms:modified xsi:type="dcterms:W3CDTF">2024-09-29T14:28:26Z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