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7"/>
  </p:notesMasterIdLst>
  <p:handoutMasterIdLst>
    <p:handoutMasterId r:id="rId18"/>
  </p:handoutMasterIdLst>
  <p:sldIdLst>
    <p:sldId id="352" r:id="rId5"/>
    <p:sldId id="350" r:id="rId6"/>
    <p:sldId id="316" r:id="rId7"/>
    <p:sldId id="351" r:id="rId8"/>
    <p:sldId id="343" r:id="rId9"/>
    <p:sldId id="342" r:id="rId10"/>
    <p:sldId id="336" r:id="rId11"/>
    <p:sldId id="324" r:id="rId12"/>
    <p:sldId id="328" r:id="rId13"/>
    <p:sldId id="346" r:id="rId14"/>
    <p:sldId id="331" r:id="rId15"/>
    <p:sldId id="349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37" autoAdjust="0"/>
  </p:normalViewPr>
  <p:slideViewPr>
    <p:cSldViewPr snapToGrid="0">
      <p:cViewPr varScale="1">
        <p:scale>
          <a:sx n="103" d="100"/>
          <a:sy n="103" d="100"/>
        </p:scale>
        <p:origin x="126" y="30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03E67EA5-8EFE-4CDE-A774-E9526279E6E4}" type="datetime1">
              <a:rPr lang="it-IT" smtClean="0"/>
              <a:t>28/08/2024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397C78D2-97D1-4B37-BDD1-08A09BD4CA9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78D779EF-F8B6-4ACA-8018-CCDCFAC7DE9C}" type="datetime1">
              <a:rPr lang="it-IT" smtClean="0"/>
              <a:t>28/08/2024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D5939589-3E79-4C82-AA4A-FE78234FAA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5939589-3E79-4C82-AA4A-FE78234FAA5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053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5939589-3E79-4C82-AA4A-FE78234FAA59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2167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5939589-3E79-4C82-AA4A-FE78234FAA59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5939589-3E79-4C82-AA4A-FE78234FAA59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5939589-3E79-4C82-AA4A-FE78234FAA59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70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5939589-3E79-4C82-AA4A-FE78234FAA59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077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5939589-3E79-4C82-AA4A-FE78234FAA59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901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5939589-3E79-4C82-AA4A-FE78234FAA59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154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5939589-3E79-4C82-AA4A-FE78234FAA59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9706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5939589-3E79-4C82-AA4A-FE78234FAA59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993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5939589-3E79-4C82-AA4A-FE78234FAA59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6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lo titolo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it-IT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Elemento grafico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Elemento grafico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3" name="Elemento grafico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rtlCol="0" anchor="ctr" anchorCtr="0"/>
          <a:lstStyle>
            <a:lvl1pPr algn="l">
              <a:defRPr lang="it-IT"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it-IT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lang="it-IT"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lang="it-IT"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lang="it-IT"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lang="it-IT" sz="1200">
                <a:solidFill>
                  <a:schemeClr val="tx1"/>
                </a:solidFill>
              </a:defRPr>
            </a:lvl4pPr>
            <a:lvl5pPr>
              <a:defRPr lang="it-IT" sz="14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rtlCol="0" anchor="b" anchorCtr="0"/>
          <a:lstStyle>
            <a:lvl1pPr algn="l">
              <a:defRPr lang="it-IT"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22" name="Segnaposto numero diapositiva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8DA9DAA-006C-4F4B-980E-E3DF019B24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1200"/>
              </a:spcBef>
              <a:buNone/>
              <a:defRPr lang="it-IT" sz="1800"/>
            </a:lvl1pPr>
            <a:lvl2pPr marL="457200">
              <a:spcBef>
                <a:spcPts val="1200"/>
              </a:spcBef>
              <a:defRPr lang="it-IT" sz="1800"/>
            </a:lvl2pPr>
            <a:lvl3pPr marL="914400">
              <a:spcBef>
                <a:spcPts val="1200"/>
              </a:spcBef>
              <a:defRPr lang="it-IT" sz="1800"/>
            </a:lvl3pPr>
            <a:lvl4pPr marL="1371600">
              <a:spcBef>
                <a:spcPts val="1200"/>
              </a:spcBef>
              <a:defRPr lang="it-IT" sz="1800"/>
            </a:lvl4pPr>
            <a:lvl5pPr marL="1828800">
              <a:spcBef>
                <a:spcPts val="1200"/>
              </a:spcBef>
              <a:defRPr lang="it-IT" sz="18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>
              <a:spcBef>
                <a:spcPts val="1200"/>
              </a:spcBef>
              <a:defRPr lang="it-IT" sz="1800"/>
            </a:lvl1pPr>
            <a:lvl2pPr>
              <a:spcBef>
                <a:spcPts val="1200"/>
              </a:spcBef>
              <a:defRPr lang="it-IT" sz="1800"/>
            </a:lvl2pPr>
            <a:lvl3pPr>
              <a:spcBef>
                <a:spcPts val="1200"/>
              </a:spcBef>
              <a:defRPr lang="it-IT" sz="1800"/>
            </a:lvl3pPr>
            <a:lvl4pPr>
              <a:spcBef>
                <a:spcPts val="1200"/>
              </a:spcBef>
              <a:defRPr lang="it-IT" sz="1800"/>
            </a:lvl4pPr>
            <a:lvl5pPr>
              <a:spcBef>
                <a:spcPts val="1200"/>
              </a:spcBef>
              <a:defRPr lang="it-IT" sz="18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Elemento grafico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7" name="Elemento grafico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8" name="Elemento grafico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it-IT"/>
            </a:lvl1pPr>
          </a:lstStyle>
          <a:p>
            <a:pPr rtl="0"/>
            <a:endParaRPr lang="it-IT" dirty="0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Elemento grafico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6" name="Elemento grafico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7" name="Elemento grafico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rtlCol="0" anchor="b" anchorCtr="0"/>
          <a:lstStyle>
            <a:lvl1pPr>
              <a:defRPr lang="it-IT" sz="4000" b="1" cap="all" baseline="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8DA9DAA-006C-4F4B-980E-E3DF019B24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tlCol="0"/>
          <a:lstStyle>
            <a:lvl1pPr algn="l">
              <a:defRPr lang="it-IT"/>
            </a:lvl1pPr>
          </a:lstStyle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le immagine e titolo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rtlCol="0" anchor="b"/>
          <a:lstStyle>
            <a:lvl1pPr algn="r">
              <a:lnSpc>
                <a:spcPts val="4800"/>
              </a:lnSpc>
              <a:defRPr lang="it-IT" sz="48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Segnaposto immagine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it-IT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Fai clic per aggiungere un'immagine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it-IT" sz="2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/>
              <a:t>Fare clic per inserire il testo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Elemento grafico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5" name="Elemento grafico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6" name="Elemento grafico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D8DA9DAA-006C-4F4B-980E-E3DF019B24E2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8DA9DAA-006C-4F4B-980E-E3DF019B24E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rtlCol="0" anchor="b"/>
          <a:lstStyle>
            <a:lvl1pPr algn="r">
              <a:lnSpc>
                <a:spcPts val="4000"/>
              </a:lnSpc>
              <a:defRPr lang="it-IT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rtlCol="0" anchor="t">
            <a:noAutofit/>
          </a:bodyPr>
          <a:lstStyle>
            <a:lvl1pPr algn="ctr">
              <a:buNone/>
              <a:defRPr lang="it-IT"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Fai clic per aggiungere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it-IT"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lang="it-IT"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lang="it-IT"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lang="it-IT" sz="2400">
                <a:solidFill>
                  <a:schemeClr val="bg1"/>
                </a:solidFill>
              </a:defRPr>
            </a:lvl4pPr>
            <a:lvl5pPr marL="1828800" indent="0" algn="r">
              <a:buNone/>
              <a:defRPr lang="it-IT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emento grafico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3" name="Elemento grafico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7" name="Elemento grafico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immagin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it-IT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Elemento grafico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Elemento grafico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3" name="Elemento grafico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3" name="Segnaposto immagine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it-IT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Fai clic per aggiungere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sottotitolo + immagin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it-IT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buNone/>
              <a:defRPr lang="it-IT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lvl="0" rtl="0"/>
            <a:r>
              <a:rPr lang="it-IT"/>
              <a:t>Fare clic per inserire il testo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Elemento grafico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Elemento grafico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3" name="Elemento grafico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5" name="Segnaposto immagine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it-IT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Fai clic per aggiungere un'immagine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immagine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rtlCol="0" anchor="b" anchorCtr="0"/>
          <a:lstStyle>
            <a:lvl1pPr>
              <a:defRPr lang="it-IT" sz="4000" b="1" cap="all" spc="0" baseline="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rtlCol="0" anchor="t" anchorCtr="0"/>
          <a:lstStyle>
            <a:lvl1pPr>
              <a:defRPr lang="it-IT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rtlCol="0" anchor="t" anchorCtr="0">
            <a:noAutofit/>
          </a:bodyPr>
          <a:lstStyle>
            <a:lvl1pPr algn="ctr">
              <a:buNone/>
              <a:defRPr lang="it-IT" sz="1800"/>
            </a:lvl1pPr>
          </a:lstStyle>
          <a:p>
            <a:pPr rtl="0"/>
            <a:r>
              <a:rPr lang="it-IT"/>
              <a:t>Fai clic per aggiungere un'immagine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it-IT" sz="1800"/>
            </a:lvl1pPr>
            <a:lvl2pPr marL="228600">
              <a:defRPr lang="it-IT" sz="1600"/>
            </a:lvl2pPr>
            <a:lvl3pPr marL="457200">
              <a:defRPr lang="it-IT" sz="1400"/>
            </a:lvl3pPr>
            <a:lvl4pPr marL="685800">
              <a:defRPr lang="it-IT" sz="1200"/>
            </a:lvl4pPr>
            <a:lvl5pPr>
              <a:defRPr lang="it-IT" sz="14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Elemento grafico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9" name="Elemento grafico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4" name="Segnaposto piè di pagina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it-IT"/>
            </a:lvl1pPr>
          </a:lstStyle>
          <a:p>
            <a:pPr rtl="0"/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 + sottotitolo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it-IT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rtlCol="0" anchor="b" anchorCtr="0">
            <a:normAutofit/>
          </a:bodyPr>
          <a:lstStyle>
            <a:lvl1pPr marL="0" indent="0" algn="l">
              <a:buNone/>
              <a:defRPr lang="it-IT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lvl="0" rtl="0"/>
            <a:r>
              <a:rPr lang="it-IT"/>
              <a:t>Fare clic per inserire il testo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Elemento grafico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Elemento grafico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3" name="Elemento grafico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 rtlCol="0"/>
          <a:lstStyle>
            <a:lvl1pPr>
              <a:defRPr lang="it-IT" sz="4000" b="1" cap="all" spc="0" baseline="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8DA9DAA-006C-4F4B-980E-E3DF019B24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it-IT" sz="1800"/>
            </a:lvl1pPr>
            <a:lvl2pPr marL="228600">
              <a:spcBef>
                <a:spcPts val="1200"/>
              </a:spcBef>
              <a:defRPr lang="it-IT" sz="1800"/>
            </a:lvl2pPr>
            <a:lvl3pPr marL="685800">
              <a:spcBef>
                <a:spcPts val="1200"/>
              </a:spcBef>
              <a:defRPr lang="it-IT" sz="1800"/>
            </a:lvl3pPr>
            <a:lvl4pPr marL="1143000">
              <a:spcBef>
                <a:spcPts val="1200"/>
              </a:spcBef>
              <a:defRPr lang="it-IT" sz="1800"/>
            </a:lvl4pPr>
            <a:lvl5pPr marL="1600200">
              <a:spcBef>
                <a:spcPts val="1200"/>
              </a:spcBef>
              <a:defRPr lang="it-IT" sz="18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it-IT" sz="1800"/>
            </a:lvl1pPr>
            <a:lvl2pPr marL="228600">
              <a:spcBef>
                <a:spcPts val="1200"/>
              </a:spcBef>
              <a:defRPr lang="it-IT" sz="1800"/>
            </a:lvl2pPr>
            <a:lvl3pPr marL="685800">
              <a:spcBef>
                <a:spcPts val="1200"/>
              </a:spcBef>
              <a:defRPr lang="it-IT" sz="1800"/>
            </a:lvl3pPr>
            <a:lvl4pPr marL="1143000">
              <a:spcBef>
                <a:spcPts val="1200"/>
              </a:spcBef>
              <a:defRPr lang="it-IT" sz="1800"/>
            </a:lvl4pPr>
            <a:lvl5pPr marL="1600200">
              <a:spcBef>
                <a:spcPts val="1200"/>
              </a:spcBef>
              <a:defRPr lang="it-IT" sz="18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emento grafico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4" name="Elemento grafico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6" name="Elemento grafico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rtlCol="0"/>
          <a:lstStyle>
            <a:lvl1pPr algn="l">
              <a:defRPr lang="it-IT"/>
            </a:lvl1pPr>
          </a:lstStyle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rtlCol="0" anchor="ctr" anchorCtr="0"/>
          <a:lstStyle>
            <a:lvl1pPr algn="l">
              <a:defRPr lang="it-IT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22" name="Segnaposto numero diapositiva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8DA9DAA-006C-4F4B-980E-E3DF019B24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rtlCol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lang="it-IT"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lang="it-IT"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lang="it-IT"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lang="it-IT"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lang="it-IT" sz="18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rtlCol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lang="it-IT" sz="1800"/>
            </a:lvl1pPr>
            <a:lvl2pPr marL="457200" indent="0">
              <a:spcBef>
                <a:spcPts val="1200"/>
              </a:spcBef>
              <a:buNone/>
              <a:defRPr lang="it-IT" sz="1600"/>
            </a:lvl2pPr>
            <a:lvl3pPr marL="914400" indent="0">
              <a:spcBef>
                <a:spcPts val="1200"/>
              </a:spcBef>
              <a:buNone/>
              <a:defRPr lang="it-IT" sz="1400"/>
            </a:lvl3pPr>
            <a:lvl4pPr marL="1371600" indent="0">
              <a:spcBef>
                <a:spcPts val="1200"/>
              </a:spcBef>
              <a:buNone/>
              <a:defRPr lang="it-IT" sz="1200"/>
            </a:lvl4pPr>
            <a:lvl5pPr marL="1828800" indent="0">
              <a:spcBef>
                <a:spcPts val="1200"/>
              </a:spcBef>
              <a:buNone/>
              <a:defRPr lang="it-IT" sz="12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rtlCol="0" anchor="t" anchorCtr="0">
            <a:noAutofit/>
          </a:bodyPr>
          <a:lstStyle>
            <a:lvl1pPr>
              <a:spcBef>
                <a:spcPts val="1200"/>
              </a:spcBef>
              <a:defRPr lang="it-IT" sz="1800"/>
            </a:lvl1pPr>
            <a:lvl2pPr>
              <a:spcBef>
                <a:spcPts val="1200"/>
              </a:spcBef>
              <a:defRPr lang="it-IT" sz="1600"/>
            </a:lvl2pPr>
            <a:lvl3pPr>
              <a:spcBef>
                <a:spcPts val="1200"/>
              </a:spcBef>
              <a:defRPr lang="it-IT" sz="1400"/>
            </a:lvl3pPr>
            <a:lvl4pPr>
              <a:spcBef>
                <a:spcPts val="1200"/>
              </a:spcBef>
              <a:defRPr lang="it-IT" sz="1200"/>
            </a:lvl4pPr>
            <a:lvl5pPr>
              <a:spcBef>
                <a:spcPts val="1200"/>
              </a:spcBef>
              <a:defRPr lang="it-IT" sz="12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it-IT"/>
            </a:lvl1pPr>
          </a:lstStyle>
          <a:p>
            <a:pPr rtl="0"/>
            <a:endParaRPr lang="it-IT" dirty="0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rtlCol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lang="it-IT" sz="4000" b="1" i="0" cap="all" spc="0" baseline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lvl1pPr>
              <a:defRPr lang="it-IT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it-IT" sz="1800"/>
            </a:lvl1pPr>
            <a:lvl2pPr marL="228600">
              <a:lnSpc>
                <a:spcPct val="110000"/>
              </a:lnSpc>
              <a:defRPr lang="it-IT" sz="1600"/>
            </a:lvl2pPr>
            <a:lvl3pPr marL="457200">
              <a:lnSpc>
                <a:spcPct val="110000"/>
              </a:lnSpc>
              <a:defRPr lang="it-IT" sz="1400"/>
            </a:lvl3pPr>
            <a:lvl4pPr marL="685800">
              <a:lnSpc>
                <a:spcPct val="110000"/>
              </a:lnSpc>
              <a:defRPr lang="it-IT" sz="1200"/>
            </a:lvl4pPr>
            <a:lvl5pPr marL="914400">
              <a:lnSpc>
                <a:spcPct val="110000"/>
              </a:lnSpc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rtlCol="0" anchor="t" anchorCtr="0"/>
          <a:lstStyle>
            <a:lvl1pPr algn="ctr">
              <a:buNone/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Fai clic per aggiungere un'immagine</a:t>
            </a:r>
          </a:p>
        </p:txBody>
      </p:sp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 rtlCol="0"/>
          <a:lstStyle>
            <a:lvl1pPr algn="l">
              <a:defRPr lang="it-IT"/>
            </a:lvl1pPr>
          </a:lstStyle>
          <a:p>
            <a:pPr rtl="0"/>
            <a:endParaRPr lang="it-IT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it-IT" sz="1800" b="1" i="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20XX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it-IT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rtlCol="0" anchor="b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MI PRESENTO A VOI!!</a:t>
            </a:r>
          </a:p>
        </p:txBody>
      </p:sp>
      <p:pic>
        <p:nvPicPr>
          <p:cNvPr id="7182" name="Picture 14">
            <a:extLst>
              <a:ext uri="{FF2B5EF4-FFF2-40B4-BE49-F238E27FC236}">
                <a16:creationId xmlns:a16="http://schemas.microsoft.com/office/drawing/2014/main" id="{D2BD3CCD-0FFE-D114-FDB3-714596821A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8" r="-1" b="10397"/>
          <a:stretch/>
        </p:blipFill>
        <p:spPr bwMode="auto">
          <a:xfrm>
            <a:off x="1280160" y="2103119"/>
            <a:ext cx="10087699" cy="4114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AutoShape 4" descr="presentazione efficace">
            <a:extLst>
              <a:ext uri="{FF2B5EF4-FFF2-40B4-BE49-F238E27FC236}">
                <a16:creationId xmlns:a16="http://schemas.microsoft.com/office/drawing/2014/main" id="{271C9EF7-DCFD-0261-DC92-9E6DF81BEE1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985465" y="-1102372"/>
            <a:ext cx="4202113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7" name="AutoShape 6" descr="presentazione efficace">
            <a:extLst>
              <a:ext uri="{FF2B5EF4-FFF2-40B4-BE49-F238E27FC236}">
                <a16:creationId xmlns:a16="http://schemas.microsoft.com/office/drawing/2014/main" id="{E9FC31B2-79E6-A93B-5A0F-8964AB6D7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03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8E24D3-07BE-C483-3F42-95EEE833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916" y="685800"/>
            <a:ext cx="5021736" cy="5670550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63" name="Segnaposto testo 62">
            <a:extLst>
              <a:ext uri="{FF2B5EF4-FFF2-40B4-BE49-F238E27FC236}">
                <a16:creationId xmlns:a16="http://schemas.microsoft.com/office/drawing/2014/main" id="{9EFE5C42-059F-482E-C029-E8FA5107EED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>
            <a:normAutofit/>
          </a:bodyPr>
          <a:lstStyle>
            <a:defPPr>
              <a:defRPr lang="it-IT"/>
            </a:defPPr>
          </a:lstStyle>
          <a:p>
            <a:pPr marL="0" indent="0" algn="ctr" rtl="0">
              <a:buNone/>
            </a:pPr>
            <a:r>
              <a:rPr lang="it-IT" sz="2000" b="1" dirty="0"/>
              <a:t>CARATTERISTICHE DELL’A.S.</a:t>
            </a:r>
          </a:p>
          <a:p>
            <a:pPr marL="0" indent="0" algn="ctr" rtl="0">
              <a:buNone/>
            </a:pPr>
            <a:endParaRPr lang="it-IT" dirty="0"/>
          </a:p>
          <a:p>
            <a:pPr marL="0" indent="0" algn="ctr" rtl="0">
              <a:buNone/>
            </a:pPr>
            <a:r>
              <a:rPr lang="it-IT" dirty="0"/>
              <a:t>QUALI SONO SECONDO VOI LE CARATTERISTICHE CHE DEVE POSSEDERE UNA PERSONA CHE VUOLE FARE L’ASSISTENTE SOCIALE?</a:t>
            </a:r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828FD192-492A-A40D-E86A-BABC77587C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59" y="3482974"/>
            <a:ext cx="4950311" cy="1190033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endParaRPr lang="it-IT" dirty="0"/>
          </a:p>
          <a:p>
            <a:pPr algn="ctr" rtl="0"/>
            <a:r>
              <a:rPr lang="it-IT" dirty="0"/>
              <a:t>CONDIVISIONE DI GRUPPO 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762FCA4D-7EEE-9E3D-F691-FEFB5FB337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RIFLESSIONI SU CIO’ CHE E’ EMERSO…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229CA6F-B0C3-2BE8-0777-CE18ED948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55" y="501651"/>
            <a:ext cx="5477608" cy="5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6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24">
            <a:extLst>
              <a:ext uri="{FF2B5EF4-FFF2-40B4-BE49-F238E27FC236}">
                <a16:creationId xmlns:a16="http://schemas.microsoft.com/office/drawing/2014/main" id="{B4A8555D-2DFF-E6D8-3698-67C06B77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 considerazioni FINALI</a:t>
            </a:r>
          </a:p>
        </p:txBody>
      </p:sp>
      <p:sp>
        <p:nvSpPr>
          <p:cNvPr id="23" name="Segnaposto contenuto 22">
            <a:extLst>
              <a:ext uri="{FF2B5EF4-FFF2-40B4-BE49-F238E27FC236}">
                <a16:creationId xmlns:a16="http://schemas.microsoft.com/office/drawing/2014/main" id="{E16BFA7C-979F-1D5E-79D4-DEEC56EBE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685800"/>
            <a:ext cx="4937760" cy="4023360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b="1" i="1" u="sng" dirty="0"/>
              <a:t>L’assistente sociale </a:t>
            </a:r>
            <a:r>
              <a:rPr lang="it-IT" i="1" dirty="0"/>
              <a:t>deve essere:</a:t>
            </a:r>
          </a:p>
          <a:p>
            <a:pPr algn="ctr" rtl="0"/>
            <a:r>
              <a:rPr lang="it-IT" i="1" dirty="0"/>
              <a:t>Saggio come un gufo</a:t>
            </a:r>
          </a:p>
          <a:p>
            <a:pPr algn="ctr" rtl="0"/>
            <a:r>
              <a:rPr lang="it-IT" i="1" dirty="0"/>
              <a:t>Fedele come un cane</a:t>
            </a:r>
          </a:p>
          <a:p>
            <a:pPr algn="ctr" rtl="0"/>
            <a:r>
              <a:rPr lang="it-IT" i="1" dirty="0"/>
              <a:t>Gentile come un agnello</a:t>
            </a:r>
          </a:p>
          <a:p>
            <a:pPr algn="ctr" rtl="0"/>
            <a:r>
              <a:rPr lang="it-IT" i="1" dirty="0"/>
              <a:t>Paziente come un gatto</a:t>
            </a:r>
          </a:p>
          <a:p>
            <a:pPr algn="ctr" rtl="0"/>
            <a:r>
              <a:rPr lang="it-IT" i="1" dirty="0"/>
              <a:t>Forte come un cavallo</a:t>
            </a:r>
          </a:p>
          <a:p>
            <a:pPr algn="ctr" rtl="0"/>
            <a:r>
              <a:rPr lang="it-IT" i="1" dirty="0"/>
              <a:t>Rassegnato come un asino</a:t>
            </a:r>
          </a:p>
          <a:p>
            <a:pPr algn="ctr" rtl="0"/>
            <a:r>
              <a:rPr lang="it-IT" i="1" dirty="0"/>
              <a:t>Tenace come un mastino</a:t>
            </a:r>
          </a:p>
          <a:p>
            <a:pPr algn="ctr" rtl="0"/>
            <a:r>
              <a:rPr lang="it-IT" i="1" dirty="0"/>
              <a:t>Coraggioso come un leone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C1E42FE3-72C0-8885-D01D-FC08E0DEC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04755" y="685800"/>
            <a:ext cx="4937760" cy="4023360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marL="0" indent="0" algn="ctr" rtl="0">
              <a:buNone/>
            </a:pPr>
            <a:r>
              <a:rPr lang="it-IT" i="1" dirty="0"/>
              <a:t>Industrioso come un’ape;</a:t>
            </a:r>
          </a:p>
          <a:p>
            <a:pPr marL="0" indent="0" algn="ctr" rtl="0">
              <a:buNone/>
            </a:pPr>
            <a:r>
              <a:rPr lang="it-IT" b="1" i="1" dirty="0"/>
              <a:t>Deve avere </a:t>
            </a:r>
          </a:p>
          <a:p>
            <a:pPr marL="0" indent="0" algn="ctr" rtl="0">
              <a:buNone/>
            </a:pPr>
            <a:r>
              <a:rPr lang="it-IT" b="1" i="1" dirty="0"/>
              <a:t>L’adattabilità di un camaleonte e </a:t>
            </a:r>
          </a:p>
          <a:p>
            <a:pPr marL="0" indent="0" algn="ctr" rtl="0">
              <a:buNone/>
            </a:pPr>
            <a:r>
              <a:rPr lang="it-IT" b="1" i="1" dirty="0"/>
              <a:t>La resistenza di un cammello</a:t>
            </a:r>
          </a:p>
          <a:p>
            <a:pPr rtl="0"/>
            <a:endParaRPr lang="it-IT" dirty="0"/>
          </a:p>
          <a:p>
            <a:pPr rtl="0"/>
            <a:endParaRPr lang="it-IT" dirty="0"/>
          </a:p>
          <a:p>
            <a:pPr marL="0" indent="0" algn="r" rtl="0">
              <a:buNone/>
            </a:pPr>
            <a:r>
              <a:rPr lang="it-IT" dirty="0"/>
              <a:t>Maria Calogero</a:t>
            </a:r>
          </a:p>
        </p:txBody>
      </p:sp>
    </p:spTree>
    <p:extLst>
      <p:ext uri="{BB962C8B-B14F-4D97-AF65-F5344CB8AC3E}">
        <p14:creationId xmlns:p14="http://schemas.microsoft.com/office/powerpoint/2010/main" val="381195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dirty="0"/>
              <a:t>Grazie per la vostra attenzione</a:t>
            </a:r>
          </a:p>
        </p:txBody>
      </p:sp>
      <p:pic>
        <p:nvPicPr>
          <p:cNvPr id="5" name="Segnaposto immagine 14" descr="Montagne sotto un cielo prossimo al tramonto">
            <a:extLst>
              <a:ext uri="{FF2B5EF4-FFF2-40B4-BE49-F238E27FC236}">
                <a16:creationId xmlns:a16="http://schemas.microsoft.com/office/drawing/2014/main" id="{DE72DC91-8DC9-B68C-C1D3-8F5273481A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3191" r="13191"/>
          <a:stretch/>
        </p:blipFill>
        <p:spPr>
          <a:xfrm>
            <a:off x="1008862" y="4540098"/>
            <a:ext cx="1294628" cy="1615394"/>
          </a:xfr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70D88C-5989-4007-4953-F54A4A34B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0609" y="3127248"/>
            <a:ext cx="6117381" cy="301752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  <a:p>
            <a:pPr rtl="0"/>
            <a:r>
              <a:rPr lang="it-IT" dirty="0"/>
              <a:t>Michela Giammatteo</a:t>
            </a:r>
          </a:p>
          <a:p>
            <a:pPr rtl="0"/>
            <a:endParaRPr lang="it-IT" dirty="0"/>
          </a:p>
          <a:p>
            <a:pPr rtl="0"/>
            <a:r>
              <a:rPr lang="it-IT" dirty="0"/>
              <a:t>michela.giammatteo@unimc.it</a:t>
            </a:r>
          </a:p>
          <a:p>
            <a:pPr rtl="0"/>
            <a:endParaRPr lang="it-IT" dirty="0"/>
          </a:p>
        </p:txBody>
      </p:sp>
      <p:pic>
        <p:nvPicPr>
          <p:cNvPr id="9218" name="Picture 2" descr="PPT - 52° CONVEGNO DEGLI ECONOMI DI COMUNITÀ PowerPoint Presentation -  ID:5825526">
            <a:extLst>
              <a:ext uri="{FF2B5EF4-FFF2-40B4-BE49-F238E27FC236}">
                <a16:creationId xmlns:a16="http://schemas.microsoft.com/office/drawing/2014/main" id="{AADF18E4-027A-FF9F-059D-C764E4CD1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9" y="2683379"/>
            <a:ext cx="4411455" cy="39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F58C70-41F1-3A9B-653B-BB12CBC1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816" y="614201"/>
            <a:ext cx="5458494" cy="3144965"/>
          </a:xfrm>
        </p:spPr>
        <p:txBody>
          <a:bodyPr anchor="b">
            <a:normAutofit/>
          </a:bodyPr>
          <a:lstStyle/>
          <a:p>
            <a:pPr algn="ctr"/>
            <a:r>
              <a:rPr lang="it-IT" sz="3200" dirty="0"/>
              <a:t>Laboratorio di ORIENTAMENTO AL tirocinio NEI servizi </a:t>
            </a:r>
            <a:r>
              <a:rPr lang="it-IT" sz="3200" dirty="0" err="1"/>
              <a:t>socialI</a:t>
            </a:r>
            <a:br>
              <a:rPr lang="it-IT" sz="3200" dirty="0"/>
            </a:br>
            <a:br>
              <a:rPr lang="it-IT" sz="3200" dirty="0"/>
            </a:br>
            <a:r>
              <a:rPr lang="it-IT" sz="2800" dirty="0"/>
              <a:t> I ANNO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98A0AD-CEF3-DDC8-0490-E1DD4F1D24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0636" y="3161752"/>
            <a:ext cx="4073979" cy="3144965"/>
          </a:xfrm>
        </p:spPr>
        <p:txBody>
          <a:bodyPr>
            <a:normAutofit/>
          </a:bodyPr>
          <a:lstStyle/>
          <a:p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DOCENTE: DOTT.SSA MICHELA GIAMMATTEO</a:t>
            </a:r>
          </a:p>
        </p:txBody>
      </p:sp>
      <p:pic>
        <p:nvPicPr>
          <p:cNvPr id="1028" name="Picture 4" descr="Tirocini / Giovani / Politiche Sociali / Aree tematiche / Comune di Arco -  Comune di Arco">
            <a:extLst>
              <a:ext uri="{FF2B5EF4-FFF2-40B4-BE49-F238E27FC236}">
                <a16:creationId xmlns:a16="http://schemas.microsoft.com/office/drawing/2014/main" id="{EAAB28A1-009B-3008-4703-50479BE6C7E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0" r="14610"/>
          <a:stretch>
            <a:fillRect/>
          </a:stretch>
        </p:blipFill>
        <p:spPr bwMode="auto">
          <a:xfrm>
            <a:off x="905069" y="1287624"/>
            <a:ext cx="5561045" cy="49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544" y="614202"/>
            <a:ext cx="5918072" cy="1643806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2800" dirty="0"/>
              <a:t>PRIMA lezione: 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16 settembre 2024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E9433A7-50DE-38E4-805B-19DF78B67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367043"/>
            <a:ext cx="5918068" cy="2939674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LA MOTIVAZIONE:</a:t>
            </a:r>
          </a:p>
          <a:p>
            <a:pPr algn="ctr"/>
            <a:r>
              <a:rPr lang="it-IT" sz="4000" dirty="0"/>
              <a:t>CONOSCERE PRIMA NOI STESSI</a:t>
            </a:r>
          </a:p>
          <a:p>
            <a:pPr algn="ctr"/>
            <a:r>
              <a:rPr lang="it-IT" sz="4000" dirty="0"/>
              <a:t>PER POI CONOSCERE GLI ALTRI</a:t>
            </a:r>
          </a:p>
        </p:txBody>
      </p:sp>
      <p:pic>
        <p:nvPicPr>
          <p:cNvPr id="3074" name="Picture 2" descr="Protetto: Spiegare l’assistente sociale a…">
            <a:extLst>
              <a:ext uri="{FF2B5EF4-FFF2-40B4-BE49-F238E27FC236}">
                <a16:creationId xmlns:a16="http://schemas.microsoft.com/office/drawing/2014/main" id="{68371D7F-1F55-8C23-492D-73C381ECBFC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21"/>
          <a:stretch>
            <a:fillRect/>
          </a:stretch>
        </p:blipFill>
        <p:spPr bwMode="auto">
          <a:xfrm>
            <a:off x="1280160" y="1408922"/>
            <a:ext cx="3707972" cy="48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616" y="849087"/>
            <a:ext cx="4139683" cy="5618024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3600" dirty="0"/>
              <a:t>La potenza della comunicazione NELLA RELAZIONE</a:t>
            </a:r>
          </a:p>
        </p:txBody>
      </p:sp>
      <p:pic>
        <p:nvPicPr>
          <p:cNvPr id="8194" name="Picture 2" descr="Comunicazione efficace nella relazione d'aiuto">
            <a:extLst>
              <a:ext uri="{FF2B5EF4-FFF2-40B4-BE49-F238E27FC236}">
                <a16:creationId xmlns:a16="http://schemas.microsoft.com/office/drawing/2014/main" id="{7D33407E-D5EB-8210-B052-0E20CC9256A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r="21888"/>
          <a:stretch>
            <a:fillRect/>
          </a:stretch>
        </p:blipFill>
        <p:spPr bwMode="auto">
          <a:xfrm>
            <a:off x="8201609" y="411831"/>
            <a:ext cx="3517316" cy="352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testo, schermata, Carattere, design">
            <a:extLst>
              <a:ext uri="{FF2B5EF4-FFF2-40B4-BE49-F238E27FC236}">
                <a16:creationId xmlns:a16="http://schemas.microsoft.com/office/drawing/2014/main" id="{ED72596B-B6F1-8C83-A4AC-95F3B2E23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936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1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768171-F501-5EC9-8849-5D0FE73AE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DIVIDERSI IN COPPIE: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38A9D03-6CF8-D31E-2E06-88AEBCEF7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884" y="2588447"/>
            <a:ext cx="7475952" cy="2151333"/>
          </a:xfrm>
        </p:spPr>
        <p:txBody>
          <a:bodyPr rtlCol="0">
            <a:normAutofit lnSpcReduction="10000"/>
          </a:bodyPr>
          <a:lstStyle>
            <a:defPPr>
              <a:defRPr lang="it-IT"/>
            </a:defPPr>
          </a:lstStyle>
          <a:p>
            <a:pPr algn="just" rtl="0"/>
            <a:r>
              <a:rPr lang="it-IT" dirty="0"/>
              <a:t>OGNUNO PARLI DI SE’ E DELLA SUA MOTIVAZIONE AD AVERE INTRAPRESO QUESTO PERCORSO DI STUDI: 5 MINUTI A PERSONA E POI SI CAMBIA.</a:t>
            </a:r>
          </a:p>
          <a:p>
            <a:pPr algn="just" rtl="0"/>
            <a:endParaRPr lang="it-IT" dirty="0"/>
          </a:p>
          <a:p>
            <a:pPr algn="just" rtl="0"/>
            <a:r>
              <a:rPr lang="it-IT" dirty="0"/>
              <a:t>   Scegliere una persona che non si conosce.</a:t>
            </a:r>
          </a:p>
          <a:p>
            <a:pPr algn="just" rtl="0"/>
            <a:endParaRPr lang="it-IT" dirty="0"/>
          </a:p>
          <a:p>
            <a:pPr rtl="0"/>
            <a:endParaRPr lang="it-IT" dirty="0"/>
          </a:p>
        </p:txBody>
      </p:sp>
      <p:pic>
        <p:nvPicPr>
          <p:cNvPr id="8" name="Segnaposto immagine 7" descr="Immagine che contiene cartone animato, Animazione, Cartoni animati, clipart&#10;&#10;Descrizione generata automaticamente">
            <a:extLst>
              <a:ext uri="{FF2B5EF4-FFF2-40B4-BE49-F238E27FC236}">
                <a16:creationId xmlns:a16="http://schemas.microsoft.com/office/drawing/2014/main" id="{D10BA84C-5CE8-C7C1-AFA6-352A5128B8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039" r="23039"/>
          <a:stretch>
            <a:fillRect/>
          </a:stretch>
        </p:blipFill>
        <p:spPr>
          <a:xfrm>
            <a:off x="8209369" y="3339139"/>
            <a:ext cx="3629608" cy="3430551"/>
          </a:xfrm>
        </p:spPr>
      </p:pic>
    </p:spTree>
    <p:extLst>
      <p:ext uri="{BB962C8B-B14F-4D97-AF65-F5344CB8AC3E}">
        <p14:creationId xmlns:p14="http://schemas.microsoft.com/office/powerpoint/2010/main" val="396275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F64C0E11-7DE4-D558-C3EF-9B3C7A9B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rtlCol="0" anchor="b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 err="1"/>
              <a:t>CoNDIVISIONE</a:t>
            </a:r>
            <a:r>
              <a:rPr lang="it-IT" dirty="0"/>
              <a:t> IN GRUPPO</a:t>
            </a:r>
          </a:p>
        </p:txBody>
      </p:sp>
      <p:pic>
        <p:nvPicPr>
          <p:cNvPr id="2050" name="Picture 2" descr="La ricchezza della condivisione in gruppo">
            <a:extLst>
              <a:ext uri="{FF2B5EF4-FFF2-40B4-BE49-F238E27FC236}">
                <a16:creationId xmlns:a16="http://schemas.microsoft.com/office/drawing/2014/main" id="{C22DA18D-C465-5530-FB97-F73646A9C5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7" r="15967" b="1"/>
          <a:stretch/>
        </p:blipFill>
        <p:spPr bwMode="auto">
          <a:xfrm>
            <a:off x="1280160" y="2327440"/>
            <a:ext cx="4846320" cy="404057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402" y="2136710"/>
            <a:ext cx="4846320" cy="423130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  <a:p>
            <a:pPr rtl="0"/>
            <a:r>
              <a:rPr lang="it-IT" dirty="0"/>
              <a:t>OGNI COPPIA CONDIVIDE IN PLENARIA LE SENSAZIONI E LE EMOZIONI CHE HA PROVATO DURANTE LO SCAMBIO;</a:t>
            </a:r>
          </a:p>
          <a:p>
            <a:pPr rtl="0"/>
            <a:endParaRPr lang="it-IT" dirty="0"/>
          </a:p>
          <a:p>
            <a:pPr rtl="0"/>
            <a:r>
              <a:rPr lang="it-IT" dirty="0"/>
              <a:t>OGNUNO PUO’ ESPRIMERE LIBERAMENTE COSA GLI E’ RIMASTO E COSA MAGGIORMENTE LO HA COLPITO;</a:t>
            </a:r>
          </a:p>
          <a:p>
            <a:pPr rtl="0"/>
            <a:endParaRPr lang="it-IT" dirty="0"/>
          </a:p>
          <a:p>
            <a:pPr rtl="0"/>
            <a:r>
              <a:rPr lang="it-IT" dirty="0"/>
              <a:t>DA QUESTO SCAMBIO E’ EMERSA LA  CONSAPEVOLEZZA DENTRO OGNUNO DI NOI DEL PERCORSO CHE ANDREMO AD INTRAPRENDERE E DEL LAVORO CHE CI TROVEREMO A SVOLGERE?</a:t>
            </a:r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028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5698432-2D58-D940-A0AE-7748E2A4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2799184"/>
            <a:ext cx="10302240" cy="2938886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3600" dirty="0"/>
              <a:t>COSA MI HA LASCIATO  QUESTO CONFRONTO E QUESTA CONDIVISIONE?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4C780BDD-62B7-3E51-C2DE-09259F62C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58" y="1233275"/>
            <a:ext cx="10302237" cy="612304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ctr" rtl="0"/>
            <a:r>
              <a:rPr lang="it-IT" sz="2800" dirty="0"/>
              <a:t>CONDIVISIONE DELLE EMOZIONI NEL GRUPPO</a:t>
            </a:r>
          </a:p>
        </p:txBody>
      </p:sp>
    </p:spTree>
    <p:extLst>
      <p:ext uri="{BB962C8B-B14F-4D97-AF65-F5344CB8AC3E}">
        <p14:creationId xmlns:p14="http://schemas.microsoft.com/office/powerpoint/2010/main" val="374916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B8FDAA-00CD-846E-A576-B59DFA73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685800"/>
            <a:ext cx="9375399" cy="1280160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dirty="0"/>
              <a:t>LA VERA MOTIVAZIONE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2B3B4A-6ED2-64D9-BEC7-1B6C66971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2327440"/>
            <a:ext cx="4846320" cy="4040574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b="1" u="sng" dirty="0"/>
              <a:t>L’ASSISTENTE SOCIALE RIFLESSIVO </a:t>
            </a:r>
          </a:p>
          <a:p>
            <a:pPr rtl="0"/>
            <a:endParaRPr lang="it-IT" dirty="0"/>
          </a:p>
          <a:p>
            <a:pPr algn="ctr" rtl="0"/>
            <a:r>
              <a:rPr lang="it-IT" dirty="0"/>
              <a:t>OGNUNO DI NOI HA DENTRO DI SE’ IL SUO BAGAGLIO EMOTIVO, CULTURALE, RELAZIONALE…DEVE ESSERNE CONSAPEVOLE</a:t>
            </a:r>
          </a:p>
          <a:p>
            <a:pPr algn="ctr" rtl="0"/>
            <a:r>
              <a:rPr lang="it-IT" dirty="0"/>
              <a:t>PERCHE’</a:t>
            </a:r>
          </a:p>
          <a:p>
            <a:pPr algn="ctr" rtl="0"/>
            <a:r>
              <a:rPr lang="it-IT" dirty="0"/>
              <a:t> LO PORTERA’ SEMPRE CON SE’ NELLA RELAZIONE CON L’UTENTE, CON I COLLEGHI, CON L’ENTE DI APPARTENENZA, CON LE ALTRE ISTITUZIONI!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2FF1654-306D-262A-D360-5E5C2E6B3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402" y="2327441"/>
            <a:ext cx="4616951" cy="4040574"/>
          </a:xfrm>
        </p:spPr>
        <p:txBody>
          <a:bodyPr rtlCol="0"/>
          <a:lstStyle>
            <a:defPPr>
              <a:defRPr lang="it-IT"/>
            </a:defPPr>
          </a:lstStyle>
          <a:p>
            <a:pPr algn="ctr"/>
            <a:r>
              <a:rPr lang="it-IT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Il lavoro nel sociale è un lavoro che si inserisce sempre in un magma </a:t>
            </a:r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 trasformazioni sociali, in un groviglio di relazioni, di interessi contraddittori, </a:t>
            </a:r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 rappresentazioni e valutazioni che i soggetti, singoli e collettivi, </a:t>
            </a:r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danno gli uni degli altri. </a:t>
            </a:r>
          </a:p>
          <a:p>
            <a:pPr algn="ctr"/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it-IT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Franca Olivetti </a:t>
            </a:r>
            <a:r>
              <a:rPr lang="it-IT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Manoukian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281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247ABD4-990A-BAC8-69FC-AF4C84F3A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rtlCol="0" anchor="ctr">
            <a:normAutofit/>
          </a:bodyPr>
          <a:lstStyle>
            <a:defPPr>
              <a:defRPr lang="it-IT"/>
            </a:defPPr>
          </a:lstStyle>
          <a:p>
            <a:pPr algn="ctr" rtl="0"/>
            <a:br>
              <a:rPr lang="it-IT" dirty="0"/>
            </a:br>
            <a:r>
              <a:rPr lang="it-IT" dirty="0"/>
              <a:t>ASSISTENTE SOCIALE</a:t>
            </a:r>
            <a:br>
              <a:rPr lang="it-IT" dirty="0"/>
            </a:br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61E6A21B-7748-174B-D77E-8EE0B288C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  <a:p>
            <a:pPr rtl="0"/>
            <a:endParaRPr lang="it-IT" dirty="0"/>
          </a:p>
          <a:p>
            <a:pPr rtl="0"/>
            <a:r>
              <a:rPr lang="it-IT" dirty="0"/>
              <a:t>COSA VI SUSCITANO QUESTE DUE PAROLE?</a:t>
            </a:r>
          </a:p>
          <a:p>
            <a:pPr rtl="0"/>
            <a:endParaRPr lang="it-IT" dirty="0"/>
          </a:p>
          <a:p>
            <a:pPr rtl="0"/>
            <a:r>
              <a:rPr lang="it-IT" dirty="0"/>
              <a:t>Provate ad esprimervi liberamente...</a:t>
            </a:r>
          </a:p>
          <a:p>
            <a:pPr rtl="0"/>
            <a:endParaRPr lang="it-IT" dirty="0"/>
          </a:p>
        </p:txBody>
      </p:sp>
      <p:pic>
        <p:nvPicPr>
          <p:cNvPr id="4098" name="Picture 2" descr="Insieme dell'assistente sociale. La comunità di volontariato di beneficenza sostiene e si prende cura delle persone - 168662239">
            <a:extLst>
              <a:ext uri="{FF2B5EF4-FFF2-40B4-BE49-F238E27FC236}">
                <a16:creationId xmlns:a16="http://schemas.microsoft.com/office/drawing/2014/main" id="{E8541C46-81BA-1924-1B9E-02AD493D0B6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r="20098"/>
          <a:stretch/>
        </p:blipFill>
        <p:spPr bwMode="auto">
          <a:xfrm>
            <a:off x="6096000" y="0"/>
            <a:ext cx="6441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1157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2863_TF89338750_Win32" id="{67303D53-E497-4E8A-A1B0-F8D4DA913DFF}" vid="{0B2B8082-CFD4-436D-9CB1-F42DAFFE77E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{E699298E-CC3E-46A1-9AAB-605789E2FCD0}tf89338750_win32</Template>
  <TotalTime>748</TotalTime>
  <Words>406</Words>
  <Application>Microsoft Office PowerPoint</Application>
  <PresentationFormat>Widescreen</PresentationFormat>
  <Paragraphs>82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Univers</vt:lpstr>
      <vt:lpstr>GradientVTI</vt:lpstr>
      <vt:lpstr>MI PRESENTO A VOI!!</vt:lpstr>
      <vt:lpstr>Laboratorio di ORIENTAMENTO AL tirocinio NEI servizi socialI   I ANNO</vt:lpstr>
      <vt:lpstr>PRIMA lezione:   16 settembre 2024 </vt:lpstr>
      <vt:lpstr>La potenza della comunicazione NELLA RELAZIONE</vt:lpstr>
      <vt:lpstr>DIVIDERSI IN COPPIE: </vt:lpstr>
      <vt:lpstr>CoNDIVISIONE IN GRUPPO</vt:lpstr>
      <vt:lpstr>COSA MI HA LASCIATO  QUESTO CONFRONTO E QUESTA CONDIVISIONE?</vt:lpstr>
      <vt:lpstr>LA VERA MOTIVAZIONE</vt:lpstr>
      <vt:lpstr> ASSISTENTE SOCIALE </vt:lpstr>
      <vt:lpstr>Presentazione standard di PowerPoint</vt:lpstr>
      <vt:lpstr> considerazioni FINALI</vt:lpstr>
      <vt:lpstr>Grazie per la vostra 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Michela Giammatteo</dc:creator>
  <cp:lastModifiedBy>Michela Giammatteo</cp:lastModifiedBy>
  <cp:revision>15</cp:revision>
  <dcterms:created xsi:type="dcterms:W3CDTF">2024-08-20T05:47:50Z</dcterms:created>
  <dcterms:modified xsi:type="dcterms:W3CDTF">2024-08-28T09:20:10Z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