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5" r:id="rId5"/>
    <p:sldId id="319" r:id="rId6"/>
    <p:sldId id="296" r:id="rId7"/>
    <p:sldId id="311" r:id="rId8"/>
    <p:sldId id="306" r:id="rId9"/>
    <p:sldId id="259" r:id="rId10"/>
    <p:sldId id="314" r:id="rId11"/>
    <p:sldId id="313" r:id="rId12"/>
    <p:sldId id="307" r:id="rId13"/>
    <p:sldId id="318" r:id="rId14"/>
    <p:sldId id="294" r:id="rId15"/>
    <p:sldId id="309" r:id="rId16"/>
    <p:sldId id="310" r:id="rId17"/>
    <p:sldId id="317" r:id="rId18"/>
    <p:sldId id="316" r:id="rId19"/>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e" initials="A" lastIdx="0" clrIdx="3"/>
  <p:cmAuthor id="5" name="Lisa" initials="LG" lastIdx="2" clrIdx="4">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92A"/>
    <a:srgbClr val="4F5945"/>
    <a:srgbClr val="A9D7D9"/>
    <a:srgbClr val="93D3D9"/>
    <a:srgbClr val="AAD6FF"/>
    <a:srgbClr val="B2C8CD"/>
    <a:srgbClr val="CCD8D6"/>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879" autoAdjust="0"/>
  </p:normalViewPr>
  <p:slideViewPr>
    <p:cSldViewPr snapToGrid="0">
      <p:cViewPr>
        <p:scale>
          <a:sx n="66" d="100"/>
          <a:sy n="66" d="100"/>
        </p:scale>
        <p:origin x="918"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28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B0D91B2D-DE46-4CCC-AA03-17DF4C104D6C}">
      <dgm:prSet custT="1"/>
      <dgm:spPr/>
      <dgm:t>
        <a:bodyPr/>
        <a:lstStyle/>
        <a:p>
          <a:r>
            <a:rPr lang="it-IT" sz="1800" dirty="0">
              <a:solidFill>
                <a:schemeClr val="tx1"/>
              </a:solidFill>
            </a:rPr>
            <a:t>Uno degli assunti di base delle teorie dei punti di forza è costituito dalla motivazione al cambiamento, gli essere umani sono sempre mossi, anche in modo diverso, dalla volontà di migliorare la propria condizione. Ogni persona ha una tensione interna che può essere definita di volta in volta come forza interiore, capacità trasformativa, energia vitale, potenziale rigenerativo e svolge la funzione di guida al cambiamento. Compito </a:t>
          </a:r>
          <a:r>
            <a:rPr lang="it-IT" sz="1800" dirty="0" err="1">
              <a:solidFill>
                <a:schemeClr val="tx1"/>
              </a:solidFill>
            </a:rPr>
            <a:t>dell’a.s.</a:t>
          </a:r>
          <a:r>
            <a:rPr lang="it-IT" sz="1800" dirty="0">
              <a:solidFill>
                <a:schemeClr val="tx1"/>
              </a:solidFill>
            </a:rPr>
            <a:t> è stimolare e creare le condizioni affinché la persona elabori una propria consapevolezza circa le proprie aspettative e volontà di cambiamento. Si parla del colloquio motivazione, in cui </a:t>
          </a:r>
          <a:r>
            <a:rPr lang="it-IT" sz="1800" dirty="0" err="1">
              <a:solidFill>
                <a:schemeClr val="tx1"/>
              </a:solidFill>
            </a:rPr>
            <a:t>l’a.s.</a:t>
          </a:r>
          <a:r>
            <a:rPr lang="it-IT" sz="1800" dirty="0">
              <a:solidFill>
                <a:schemeClr val="tx1"/>
              </a:solidFill>
            </a:rPr>
            <a:t> incentiva e stimola la persona a esprimere e formalizzare affermazioni o frasi orientate al cambiamento e di aiutare a dare significato alle stesse, facendo uscire le paure e gli ostacoli della persona rispetto a tali aspettative e desideri. </a:t>
          </a:r>
        </a:p>
      </dgm:t>
    </dgm:pt>
    <dgm:pt modelId="{618AC596-D95C-476C-B389-04AF324F79D2}" type="parTrans" cxnId="{A6A722D1-CD7B-425D-8EF1-181E4536C027}">
      <dgm:prSet/>
      <dgm:spPr/>
      <dgm:t>
        <a:bodyPr/>
        <a:lstStyle/>
        <a:p>
          <a:endParaRPr lang="it-IT"/>
        </a:p>
      </dgm:t>
    </dgm:pt>
    <dgm:pt modelId="{5D3ECE58-1F64-43B8-9F15-8DBDDA9B2D85}" type="sibTrans" cxnId="{A6A722D1-CD7B-425D-8EF1-181E4536C027}">
      <dgm:prSet/>
      <dgm:spPr/>
      <dgm:t>
        <a:bodyPr/>
        <a:lstStyle/>
        <a:p>
          <a:endParaRPr lang="it-IT"/>
        </a:p>
      </dgm:t>
    </dgm:pt>
    <dgm:pt modelId="{E4B4F7C4-5024-45F0-9FD7-C5068A1AE6C4}" type="pres">
      <dgm:prSet presAssocID="{0DD8915E-DC14-41D6-9BB5-F49E1C265163}" presName="Name0" presStyleCnt="0">
        <dgm:presLayoutVars>
          <dgm:dir/>
          <dgm:animLvl val="lvl"/>
          <dgm:resizeHandles val="exact"/>
        </dgm:presLayoutVars>
      </dgm:prSet>
      <dgm:spPr/>
    </dgm:pt>
    <dgm:pt modelId="{11A25BFE-83DF-497B-9BCE-6BC776934B54}" type="pres">
      <dgm:prSet presAssocID="{B0D91B2D-DE46-4CCC-AA03-17DF4C104D6C}" presName="composite" presStyleCnt="0"/>
      <dgm:spPr/>
    </dgm:pt>
    <dgm:pt modelId="{9E978C14-CCDF-45A3-9824-C286BB227963}" type="pres">
      <dgm:prSet presAssocID="{B0D91B2D-DE46-4CCC-AA03-17DF4C104D6C}" presName="parTx" presStyleLbl="alignNode1" presStyleIdx="0" presStyleCnt="1">
        <dgm:presLayoutVars>
          <dgm:chMax val="0"/>
          <dgm:chPref val="0"/>
        </dgm:presLayoutVars>
      </dgm:prSet>
      <dgm:spPr/>
    </dgm:pt>
    <dgm:pt modelId="{1DB48D75-9F71-45EB-B0AB-FD3C172F9874}" type="pres">
      <dgm:prSet presAssocID="{B0D91B2D-DE46-4CCC-AA03-17DF4C104D6C}" presName="desTx" presStyleLbl="alignAccFollowNode1" presStyleIdx="0" presStyleCnt="1">
        <dgm:presLayoutVars/>
      </dgm:prSet>
      <dgm:spPr/>
    </dgm:pt>
  </dgm:ptLst>
  <dgm:cxnLst>
    <dgm:cxn modelId="{9D993D26-B598-4D97-8E4E-C615C618576C}" type="presOf" srcId="{B0D91B2D-DE46-4CCC-AA03-17DF4C104D6C}" destId="{9E978C14-CCDF-45A3-9824-C286BB227963}" srcOrd="0" destOrd="0" presId="urn:microsoft.com/office/officeart/2016/7/layout/HorizontalActionList#1"/>
    <dgm:cxn modelId="{A6A722D1-CD7B-425D-8EF1-181E4536C027}" srcId="{0DD8915E-DC14-41D6-9BB5-F49E1C265163}" destId="{B0D91B2D-DE46-4CCC-AA03-17DF4C104D6C}" srcOrd="0" destOrd="0" parTransId="{618AC596-D95C-476C-B389-04AF324F79D2}" sibTransId="{5D3ECE58-1F64-43B8-9F15-8DBDDA9B2D85}"/>
    <dgm:cxn modelId="{825BC9D8-F515-4FBF-8CF8-23CD32968E1D}" type="presOf" srcId="{0DD8915E-DC14-41D6-9BB5-F49E1C265163}" destId="{E4B4F7C4-5024-45F0-9FD7-C5068A1AE6C4}" srcOrd="0" destOrd="0" presId="urn:microsoft.com/office/officeart/2016/7/layout/HorizontalActionList#1"/>
    <dgm:cxn modelId="{305BF1E3-25BA-4B3E-91BD-A6626A2DB2C6}" type="presParOf" srcId="{E4B4F7C4-5024-45F0-9FD7-C5068A1AE6C4}" destId="{11A25BFE-83DF-497B-9BCE-6BC776934B54}" srcOrd="0" destOrd="0" presId="urn:microsoft.com/office/officeart/2016/7/layout/HorizontalActionList#1"/>
    <dgm:cxn modelId="{AAD56A8C-D999-4FF7-8274-975809C84A44}" type="presParOf" srcId="{11A25BFE-83DF-497B-9BCE-6BC776934B54}" destId="{9E978C14-CCDF-45A3-9824-C286BB227963}" srcOrd="0" destOrd="0" presId="urn:microsoft.com/office/officeart/2016/7/layout/HorizontalActionList#1"/>
    <dgm:cxn modelId="{1E8B44DB-51D8-4AB9-BA47-DA9A5A503656}" type="presParOf" srcId="{11A25BFE-83DF-497B-9BCE-6BC776934B54}" destId="{1DB48D75-9F71-45EB-B0AB-FD3C172F9874}" srcOrd="1" destOrd="0" presId="urn:microsoft.com/office/officeart/2016/7/layout/HorizontalAction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78C14-CCDF-45A3-9824-C286BB227963}">
      <dsp:nvSpPr>
        <dsp:cNvPr id="0" name=""/>
        <dsp:cNvSpPr/>
      </dsp:nvSpPr>
      <dsp:spPr>
        <a:xfrm>
          <a:off x="5134" y="0"/>
          <a:ext cx="10505330" cy="31515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155" tIns="830155" rIns="830155" bIns="830155"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tx1"/>
              </a:solidFill>
            </a:rPr>
            <a:t>Uno degli assunti di base delle teorie dei punti di forza è costituito dalla motivazione al cambiamento, gli essere umani sono sempre mossi, anche in modo diverso, dalla volontà di migliorare la propria condizione. Ogni persona ha una tensione interna che può essere definita di volta in volta come forza interiore, capacità trasformativa, energia vitale, potenziale rigenerativo e svolge la funzione di guida al cambiamento. Compito </a:t>
          </a:r>
          <a:r>
            <a:rPr lang="it-IT" sz="1800" kern="1200" dirty="0" err="1">
              <a:solidFill>
                <a:schemeClr val="tx1"/>
              </a:solidFill>
            </a:rPr>
            <a:t>dell’a.s.</a:t>
          </a:r>
          <a:r>
            <a:rPr lang="it-IT" sz="1800" kern="1200" dirty="0">
              <a:solidFill>
                <a:schemeClr val="tx1"/>
              </a:solidFill>
            </a:rPr>
            <a:t> è stimolare e creare le condizioni affinché la persona elabori una propria consapevolezza circa le proprie aspettative e volontà di cambiamento. Si parla del colloquio motivazione, in cui </a:t>
          </a:r>
          <a:r>
            <a:rPr lang="it-IT" sz="1800" kern="1200" dirty="0" err="1">
              <a:solidFill>
                <a:schemeClr val="tx1"/>
              </a:solidFill>
            </a:rPr>
            <a:t>l’a.s.</a:t>
          </a:r>
          <a:r>
            <a:rPr lang="it-IT" sz="1800" kern="1200" dirty="0">
              <a:solidFill>
                <a:schemeClr val="tx1"/>
              </a:solidFill>
            </a:rPr>
            <a:t> incentiva e stimola la persona a esprimere e formalizzare affermazioni o frasi orientate al cambiamento e di aiutare a dare significato alle stesse, facendo uscire le paure e gli ostacoli della persona rispetto a tali aspettative e desideri. </a:t>
          </a:r>
        </a:p>
      </dsp:txBody>
      <dsp:txXfrm>
        <a:off x="5134" y="0"/>
        <a:ext cx="10505330" cy="3151599"/>
      </dsp:txXfrm>
    </dsp:sp>
    <dsp:sp modelId="{1DB48D75-9F71-45EB-B0AB-FD3C172F9874}">
      <dsp:nvSpPr>
        <dsp:cNvPr id="0" name=""/>
        <dsp:cNvSpPr/>
      </dsp:nvSpPr>
      <dsp:spPr>
        <a:xfrm>
          <a:off x="5134" y="3151599"/>
          <a:ext cx="10505330" cy="5904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1">
  <dgm:title val="Elenco azioni orizzontale"/>
  <dgm:desc val="Consente di mostrare elenchi di informazioni non sequenziali o raggruppati. Funziona bene con grandi quantità di testo. Tutto il testo ha lo stesso livello di enfasi e la direzione non è implicita."/>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a:p>
        </p:txBody>
      </p:sp>
      <p:sp>
        <p:nvSpPr>
          <p:cNvPr id="3" name="Segnaposto data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8514C793-379C-4589-BDA5-15E62DDA6539}" type="datetime1">
              <a:rPr lang="it-IT" smtClean="0"/>
              <a:t>17/11/2024</a:t>
            </a:fld>
            <a:endParaRPr lang="it-IT" dirty="0"/>
          </a:p>
        </p:txBody>
      </p:sp>
      <p:sp>
        <p:nvSpPr>
          <p:cNvPr id="4" name="Segnaposto piè di pagina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a:p>
        </p:txBody>
      </p:sp>
      <p:sp>
        <p:nvSpPr>
          <p:cNvPr id="5" name="Segnaposto numero diapositiva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17369B77-94AB-0344-9EBF-9DB9EE8D3ABC}" type="slidenum">
              <a:rPr lang="it-IT" smtClean="0"/>
              <a:t>‹N›</a:t>
            </a:fld>
            <a:endParaRPr lang="it-IT"/>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A45C4AF7-BF3C-4556-8742-3E762E9CA019}" type="datetime1">
              <a:rPr lang="it-IT" smtClean="0"/>
              <a:pPr/>
              <a:t>17/11/2024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r>
              <a:rPr lang="en-IN" dirty="0"/>
              <a:t>a</a:t>
            </a:r>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0775476F-A808-1F46-A368-07984F6DA22E}" type="slidenum">
              <a:rPr lang="it-IT" smtClean="0"/>
              <a:t>‹N›</a:t>
            </a:fld>
            <a:endParaRPr lang="it-IT"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a:t>
            </a:fld>
            <a:endParaRPr lang="it-IT"/>
          </a:p>
        </p:txBody>
      </p:sp>
    </p:spTree>
    <p:extLst>
      <p:ext uri="{BB962C8B-B14F-4D97-AF65-F5344CB8AC3E}">
        <p14:creationId xmlns:p14="http://schemas.microsoft.com/office/powerpoint/2010/main" val="2310558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B21E-E412-1CE4-1180-E813DA51DA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D6E91E-15ED-87EB-500E-31E01AB020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934B26A-3EF7-D7D3-304C-1058044927C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AD313BC-348D-23D2-FF32-F25D122B5797}"/>
              </a:ext>
            </a:extLst>
          </p:cNvPr>
          <p:cNvSpPr>
            <a:spLocks noGrp="1"/>
          </p:cNvSpPr>
          <p:nvPr>
            <p:ph type="sldNum" sz="quarter" idx="5"/>
          </p:nvPr>
        </p:nvSpPr>
        <p:spPr/>
        <p:txBody>
          <a:bodyPr/>
          <a:lstStyle/>
          <a:p>
            <a:pPr rtl="0"/>
            <a:fld id="{0775476F-A808-1F46-A368-07984F6DA22E}" type="slidenum">
              <a:rPr lang="it-IT" smtClean="0"/>
              <a:t>10</a:t>
            </a:fld>
            <a:endParaRPr lang="it-IT"/>
          </a:p>
        </p:txBody>
      </p:sp>
    </p:spTree>
    <p:extLst>
      <p:ext uri="{BB962C8B-B14F-4D97-AF65-F5344CB8AC3E}">
        <p14:creationId xmlns:p14="http://schemas.microsoft.com/office/powerpoint/2010/main" val="616447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11</a:t>
            </a:fld>
            <a:endParaRPr lang="it-IT"/>
          </a:p>
        </p:txBody>
      </p:sp>
    </p:spTree>
    <p:extLst>
      <p:ext uri="{BB962C8B-B14F-4D97-AF65-F5344CB8AC3E}">
        <p14:creationId xmlns:p14="http://schemas.microsoft.com/office/powerpoint/2010/main" val="278125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12</a:t>
            </a:fld>
            <a:endParaRPr lang="it-IT"/>
          </a:p>
        </p:txBody>
      </p:sp>
    </p:spTree>
    <p:extLst>
      <p:ext uri="{BB962C8B-B14F-4D97-AF65-F5344CB8AC3E}">
        <p14:creationId xmlns:p14="http://schemas.microsoft.com/office/powerpoint/2010/main" val="374781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13</a:t>
            </a:fld>
            <a:endParaRPr lang="it-IT"/>
          </a:p>
        </p:txBody>
      </p:sp>
    </p:spTree>
    <p:extLst>
      <p:ext uri="{BB962C8B-B14F-4D97-AF65-F5344CB8AC3E}">
        <p14:creationId xmlns:p14="http://schemas.microsoft.com/office/powerpoint/2010/main" val="254183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9C9F1-5ED7-E569-9421-C4EF7C082D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5F01EA7-8FCF-3C1B-344F-0E5418AE820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BE3CA72-8E5F-B919-E7B9-D3774794E83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36E5272-CCB9-8307-A093-8DCBFDCC8680}"/>
              </a:ext>
            </a:extLst>
          </p:cNvPr>
          <p:cNvSpPr>
            <a:spLocks noGrp="1"/>
          </p:cNvSpPr>
          <p:nvPr>
            <p:ph type="sldNum" sz="quarter" idx="5"/>
          </p:nvPr>
        </p:nvSpPr>
        <p:spPr/>
        <p:txBody>
          <a:bodyPr/>
          <a:lstStyle/>
          <a:p>
            <a:pPr rtl="0"/>
            <a:fld id="{0775476F-A808-1F46-A368-07984F6DA22E}" type="slidenum">
              <a:rPr lang="it-IT" smtClean="0"/>
              <a:t>14</a:t>
            </a:fld>
            <a:endParaRPr lang="it-IT"/>
          </a:p>
        </p:txBody>
      </p:sp>
    </p:spTree>
    <p:extLst>
      <p:ext uri="{BB962C8B-B14F-4D97-AF65-F5344CB8AC3E}">
        <p14:creationId xmlns:p14="http://schemas.microsoft.com/office/powerpoint/2010/main" val="63640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0775476F-A808-1F46-A368-07984F6DA22E}" type="slidenum">
              <a:rPr lang="it-IT" smtClean="0"/>
              <a:t>15</a:t>
            </a:fld>
            <a:endParaRPr lang="it-IT"/>
          </a:p>
        </p:txBody>
      </p:sp>
    </p:spTree>
    <p:extLst>
      <p:ext uri="{BB962C8B-B14F-4D97-AF65-F5344CB8AC3E}">
        <p14:creationId xmlns:p14="http://schemas.microsoft.com/office/powerpoint/2010/main" val="21404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93A44-89DB-A3F3-8659-7DB223C1A3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ED32F0B-3CDD-0F08-3FF2-701CEF8DE5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F1F9AE-5C83-42DD-85A0-656AED3334B1}"/>
              </a:ext>
            </a:extLst>
          </p:cNvPr>
          <p:cNvSpPr>
            <a:spLocks noGrp="1"/>
          </p:cNvSpPr>
          <p:nvPr>
            <p:ph type="body" idx="1"/>
          </p:nvPr>
        </p:nvSpPr>
        <p:spPr/>
        <p:txBody>
          <a:bodyPr rtlCol="0"/>
          <a:lstStyle>
            <a:defPPr>
              <a:defRPr lang="it-IT"/>
            </a:defPPr>
          </a:lstStyle>
          <a:p>
            <a:pPr rtl="0"/>
            <a:endParaRPr lang="it-IT"/>
          </a:p>
        </p:txBody>
      </p:sp>
      <p:sp>
        <p:nvSpPr>
          <p:cNvPr id="4" name="Segnaposto numero diapositiva 3">
            <a:extLst>
              <a:ext uri="{FF2B5EF4-FFF2-40B4-BE49-F238E27FC236}">
                <a16:creationId xmlns:a16="http://schemas.microsoft.com/office/drawing/2014/main" id="{2E12E12A-1837-221B-BAE4-1034D9BC61EC}"/>
              </a:ext>
            </a:extLst>
          </p:cNvPr>
          <p:cNvSpPr>
            <a:spLocks noGrp="1"/>
          </p:cNvSpPr>
          <p:nvPr>
            <p:ph type="sldNum" sz="quarter" idx="5"/>
          </p:nvPr>
        </p:nvSpPr>
        <p:spPr/>
        <p:txBody>
          <a:bodyPr rtlCol="0"/>
          <a:lstStyle>
            <a:defPPr>
              <a:defRPr lang="it-IT"/>
            </a:defPPr>
          </a:lstStyle>
          <a:p>
            <a:pPr rtl="0"/>
            <a:fld id="{0775476F-A808-1F46-A368-07984F6DA22E}" type="slidenum">
              <a:rPr lang="it-IT" smtClean="0"/>
              <a:t>2</a:t>
            </a:fld>
            <a:endParaRPr lang="it-IT"/>
          </a:p>
        </p:txBody>
      </p:sp>
    </p:spTree>
    <p:extLst>
      <p:ext uri="{BB962C8B-B14F-4D97-AF65-F5344CB8AC3E}">
        <p14:creationId xmlns:p14="http://schemas.microsoft.com/office/powerpoint/2010/main" val="373844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0775476F-A808-1F46-A368-07984F6DA22E}" type="slidenum">
              <a:rPr lang="it-IT" smtClean="0"/>
              <a:t>3</a:t>
            </a:fld>
            <a:endParaRPr lang="it-IT"/>
          </a:p>
        </p:txBody>
      </p:sp>
    </p:spTree>
    <p:extLst>
      <p:ext uri="{BB962C8B-B14F-4D97-AF65-F5344CB8AC3E}">
        <p14:creationId xmlns:p14="http://schemas.microsoft.com/office/powerpoint/2010/main" val="32702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4</a:t>
            </a:fld>
            <a:endParaRPr lang="it-IT"/>
          </a:p>
        </p:txBody>
      </p:sp>
    </p:spTree>
    <p:extLst>
      <p:ext uri="{BB962C8B-B14F-4D97-AF65-F5344CB8AC3E}">
        <p14:creationId xmlns:p14="http://schemas.microsoft.com/office/powerpoint/2010/main" val="243815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5</a:t>
            </a:fld>
            <a:endParaRPr lang="it-IT"/>
          </a:p>
        </p:txBody>
      </p:sp>
    </p:spTree>
    <p:extLst>
      <p:ext uri="{BB962C8B-B14F-4D97-AF65-F5344CB8AC3E}">
        <p14:creationId xmlns:p14="http://schemas.microsoft.com/office/powerpoint/2010/main" val="131388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a:p>
        </p:txBody>
      </p:sp>
      <p:sp>
        <p:nvSpPr>
          <p:cNvPr id="4" name="Segnaposto numero diapositiva 3"/>
          <p:cNvSpPr>
            <a:spLocks noGrp="1"/>
          </p:cNvSpPr>
          <p:nvPr>
            <p:ph type="sldNum" sz="quarter" idx="5"/>
          </p:nvPr>
        </p:nvSpPr>
        <p:spPr/>
        <p:txBody>
          <a:bodyPr rtlCol="0"/>
          <a:lstStyle>
            <a:defPPr>
              <a:defRPr lang="it-IT"/>
            </a:defPPr>
          </a:lstStyle>
          <a:p>
            <a:pPr rtl="0"/>
            <a:fld id="{0775476F-A808-1F46-A368-07984F6DA22E}" type="slidenum">
              <a:rPr lang="it-IT" smtClean="0"/>
              <a:t>6</a:t>
            </a:fld>
            <a:endParaRPr lang="it-IT"/>
          </a:p>
        </p:txBody>
      </p:sp>
    </p:spTree>
    <p:extLst>
      <p:ext uri="{BB962C8B-B14F-4D97-AF65-F5344CB8AC3E}">
        <p14:creationId xmlns:p14="http://schemas.microsoft.com/office/powerpoint/2010/main" val="1242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7</a:t>
            </a:fld>
            <a:endParaRPr lang="it-IT"/>
          </a:p>
        </p:txBody>
      </p:sp>
    </p:spTree>
    <p:extLst>
      <p:ext uri="{BB962C8B-B14F-4D97-AF65-F5344CB8AC3E}">
        <p14:creationId xmlns:p14="http://schemas.microsoft.com/office/powerpoint/2010/main" val="392301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8</a:t>
            </a:fld>
            <a:endParaRPr lang="it-IT"/>
          </a:p>
        </p:txBody>
      </p:sp>
    </p:spTree>
    <p:extLst>
      <p:ext uri="{BB962C8B-B14F-4D97-AF65-F5344CB8AC3E}">
        <p14:creationId xmlns:p14="http://schemas.microsoft.com/office/powerpoint/2010/main" val="272784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0775476F-A808-1F46-A368-07984F6DA22E}" type="slidenum">
              <a:rPr lang="it-IT" smtClean="0"/>
              <a:t>9</a:t>
            </a:fld>
            <a:endParaRPr lang="it-IT"/>
          </a:p>
        </p:txBody>
      </p:sp>
    </p:spTree>
    <p:extLst>
      <p:ext uri="{BB962C8B-B14F-4D97-AF65-F5344CB8AC3E}">
        <p14:creationId xmlns:p14="http://schemas.microsoft.com/office/powerpoint/2010/main" val="599360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tx2"/>
        </a:solidFill>
        <a:effectLst/>
      </p:bgPr>
    </p:bg>
    <p:spTree>
      <p:nvGrpSpPr>
        <p:cNvPr id="1" name=""/>
        <p:cNvGrpSpPr/>
        <p:nvPr/>
      </p:nvGrpSpPr>
      <p:grpSpPr>
        <a:xfrm>
          <a:off x="0" y="0"/>
          <a:ext cx="0" cy="0"/>
          <a:chOff x="0" y="0"/>
          <a:chExt cx="0" cy="0"/>
        </a:xfrm>
      </p:grpSpPr>
      <p:pic>
        <p:nvPicPr>
          <p:cNvPr id="5" name="Immagine 4" descr="Immagine contenente testo, pianta&#10;&#10;Descrizione generata automaticamente">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cxnSp>
        <p:nvCxnSpPr>
          <p:cNvPr id="9" name="Connettore diritto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magine 10" descr="Immagine con testo&#10;&#10;Descrizione generata automaticamente">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Un'immagine contenente articoli di ceramica, porcellana&#10;&#10;Descrizione generata automaticamente">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magin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olo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it-IT" sz="4600"/>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olo e contenuto">
    <p:bg>
      <p:bgPr>
        <a:solidFill>
          <a:schemeClr val="tx2"/>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9" name="Immagine 8" descr="Immagine con tessuto&#10;&#10;Descrizione generata automaticamente">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ttangolo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Immagine contenente fiore, pianta&#10;&#10;Descrizione generata automaticamente">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piè di pagina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15" name="Segnaposto numero diapositiva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olo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3" name="Segnaposto piè di pagina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
        <p:nvSpPr>
          <p:cNvPr id="12" name="Segnaposto contenuto 11">
            <a:extLst>
              <a:ext uri="{FF2B5EF4-FFF2-40B4-BE49-F238E27FC236}">
                <a16:creationId xmlns:a16="http://schemas.microsoft.com/office/drawing/2014/main" id="{C6963F99-41C3-5ED4-AAD8-B904145CC7EA}"/>
              </a:ext>
            </a:extLst>
          </p:cNvPr>
          <p:cNvSpPr>
            <a:spLocks noGrp="1"/>
          </p:cNvSpPr>
          <p:nvPr>
            <p:ph sz="quarter" idx="12" hasCustomPrompt="1"/>
          </p:nvPr>
        </p:nvSpPr>
        <p:spPr>
          <a:xfrm>
            <a:off x="975360" y="2615184"/>
            <a:ext cx="10241280" cy="3319272"/>
          </a:xfrm>
        </p:spPr>
        <p:txBody>
          <a:bodyPr rtlCol="0"/>
          <a:lstStyle>
            <a:defPPr>
              <a:defRPr lang="it-IT"/>
            </a:def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36" name="Immagine 35" descr="Primo piano di un albero&#10;&#10;Descrizione generata automaticamente con affidabilità media">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it-IT"/>
            </a:defPPr>
          </a:lstStyle>
          <a:p>
            <a:pPr rtl="0"/>
            <a:r>
              <a:rPr lang="it-IT" noProof="0"/>
              <a:t>Fare clic per modificare lo stile del titolo dello schema</a:t>
            </a:r>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29" name="Segnaposto testo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30" name="Segnaposto contenuto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it-IT" sz="1600"/>
            </a:lvl1pPr>
            <a:lvl2pPr marL="685800" indent="-228600">
              <a:buClr>
                <a:srgbClr val="73292A"/>
              </a:buClr>
              <a:buFont typeface="Arial" panose="020B0604020202020204" pitchFamily="34" charset="0"/>
              <a:buChar char="•"/>
              <a:defRPr lang="it-IT" sz="1400"/>
            </a:lvl2pPr>
            <a:lvl3pPr marL="1143000" indent="-228600">
              <a:buClr>
                <a:srgbClr val="73292A"/>
              </a:buClr>
              <a:buFont typeface="Arial" panose="020B0604020202020204" pitchFamily="34" charset="0"/>
              <a:buChar char="•"/>
              <a:defRPr lang="it-IT" sz="1200"/>
            </a:lvl3pPr>
            <a:lvl4pPr marL="1600200" indent="-228600">
              <a:buClr>
                <a:srgbClr val="73292A"/>
              </a:buClr>
              <a:buFont typeface="Arial" panose="020B0604020202020204" pitchFamily="34" charset="0"/>
              <a:buChar char="•"/>
              <a:defRPr lang="it-IT" sz="1100"/>
            </a:lvl4pPr>
            <a:lvl5pPr marL="2057400" indent="-228600">
              <a:buClr>
                <a:srgbClr val="73292A"/>
              </a:buClr>
              <a:buFont typeface="Arial" panose="020B0604020202020204" pitchFamily="34" charset="0"/>
              <a:buChar cha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31" name="Segnaposto testo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32" name="Segnaposto contenuto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pic>
        <p:nvPicPr>
          <p:cNvPr id="38" name="Immagine 37" descr="Un mazzo di fiori&#10;&#10;Descrizione generata automaticamente con affidabilità bassa">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Segnaposto testo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it-IT" sz="30000">
                <a:solidFill>
                  <a:schemeClr val="bg1"/>
                </a:solidFill>
                <a:latin typeface="+mj-lt"/>
              </a:defRPr>
            </a:lvl1pPr>
          </a:lstStyle>
          <a:p>
            <a:pPr lvl="0" rtl="0"/>
            <a:r>
              <a:rPr lang="it-IT"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nfronto">
    <p:bg>
      <p:bgPr>
        <a:solidFill>
          <a:schemeClr val="tx2"/>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cxnSp>
        <p:nvCxnSpPr>
          <p:cNvPr id="12" name="Connettore diritto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magine 13" descr="Un'immagine contenente mollusco, insetto&#10;&#10;Descrizione generata automaticamente">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it-IT"/>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it-IT" sz="1600"/>
            </a:lvl1pPr>
            <a:lvl2pPr marL="685800" indent="-228600">
              <a:buClr>
                <a:srgbClr val="73292A"/>
              </a:buClr>
              <a:buFont typeface="Arial" panose="020B0604020202020204" pitchFamily="34" charset="0"/>
              <a:buChar char="•"/>
              <a:defRPr lang="it-IT" sz="1400"/>
            </a:lvl2pPr>
            <a:lvl3pPr marL="1143000" indent="-228600">
              <a:buClr>
                <a:srgbClr val="73292A"/>
              </a:buClr>
              <a:buFont typeface="Arial" panose="020B0604020202020204" pitchFamily="34" charset="0"/>
              <a:buChar char="•"/>
              <a:defRPr lang="it-IT" sz="1200"/>
            </a:lvl3pPr>
            <a:lvl4pPr marL="1600200" indent="-228600">
              <a:buClr>
                <a:srgbClr val="73292A"/>
              </a:buClr>
              <a:buFont typeface="Arial" panose="020B0604020202020204" pitchFamily="34" charset="0"/>
              <a:buChar char="•"/>
              <a:defRPr lang="it-IT" sz="1100"/>
            </a:lvl4pPr>
            <a:lvl5pPr marL="2057400" indent="-228600">
              <a:buClr>
                <a:srgbClr val="73292A"/>
              </a:buClr>
              <a:buFont typeface="Arial" panose="020B0604020202020204" pitchFamily="34" charset="0"/>
              <a:buChar cha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6" name="Segnaposto contenuto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15" name="Segnaposto testo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it-IT" sz="2000" b="0">
                <a:latin typeface="+mj-lt"/>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noProof="0"/>
              <a:t>Fare clic per modificare gli stili del testo dello schema</a:t>
            </a:r>
          </a:p>
        </p:txBody>
      </p:sp>
      <p:sp>
        <p:nvSpPr>
          <p:cNvPr id="16" name="Segnaposto contenuto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it-IT" sz="1600"/>
            </a:lvl1pPr>
            <a:lvl2pPr>
              <a:buClr>
                <a:srgbClr val="73292A"/>
              </a:buClr>
              <a:defRPr lang="it-IT" sz="1400"/>
            </a:lvl2pPr>
            <a:lvl3pPr>
              <a:buClr>
                <a:srgbClr val="73292A"/>
              </a:buClr>
              <a:defRPr lang="it-IT" sz="1200"/>
            </a:lvl3pPr>
            <a:lvl4pPr>
              <a:buClr>
                <a:srgbClr val="73292A"/>
              </a:buClr>
              <a:defRPr lang="it-IT" sz="1100"/>
            </a:lvl4pPr>
            <a:lvl5pPr>
              <a:buClr>
                <a:srgbClr val="73292A"/>
              </a:buClr>
              <a:defRPr lang="it-IT" sz="11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pic>
        <p:nvPicPr>
          <p:cNvPr id="6" name="Immagine 5" descr="Immagine con tessuto&#10;&#10;Descrizione generata automaticamente">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ttangolo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8" name="Immagine 7" descr="Immagine contenente fiore, pianta&#10;&#10;Descrizione generata automaticamente">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magine 9" descr="Primo piano di un fiore&#10;&#10;Descrizione generata automaticamente con affidabilità bassa">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magine 11" descr="Primo piano di un fiore&#10;&#10;Descrizione generata automaticamente con affidabilità bassa">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ttangolo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16" name="Rettangolo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2" name="Titolo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it-IT"/>
            </a:lvl1pPr>
          </a:lstStyle>
          <a:p>
            <a:pPr rtl="0"/>
            <a:r>
              <a:rPr lang="it-IT" noProof="0"/>
              <a:t>Fare clic per modificare lo stile del titolo dello schema</a:t>
            </a:r>
          </a:p>
        </p:txBody>
      </p:sp>
      <p:sp>
        <p:nvSpPr>
          <p:cNvPr id="19" name="Segnaposto contenuto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lang="it-IT" sz="2400">
                <a:latin typeface="Gill Sans Nova Light" panose="020F0302020204030204" pitchFamily="34" charset="0"/>
                <a:cs typeface="Gill Sans Nova Light" panose="020F0302020204030204" pitchFamily="34" charset="0"/>
              </a:defRPr>
            </a:lvl1pPr>
            <a:lvl2pPr algn="l">
              <a:lnSpc>
                <a:spcPct val="150000"/>
              </a:lnSpc>
              <a:defRPr lang="it-IT" sz="2000">
                <a:latin typeface="Gill Sans Nova Light" panose="020F0302020204030204" pitchFamily="34" charset="0"/>
                <a:cs typeface="Gill Sans Nova Light" panose="020F0302020204030204" pitchFamily="34" charset="0"/>
              </a:defRPr>
            </a:lvl2pPr>
            <a:lvl3pPr algn="ctr">
              <a:defRPr lang="it-IT" sz="1600">
                <a:latin typeface="Gill Sans Nova Light" panose="020F0302020204030204" pitchFamily="34" charset="0"/>
                <a:cs typeface="Gill Sans Nova Light" panose="020F0302020204030204" pitchFamily="34" charset="0"/>
              </a:defRPr>
            </a:lvl3pPr>
            <a:lvl4pPr algn="ctr">
              <a:defRPr lang="it-IT" sz="1400">
                <a:latin typeface="Gill Sans Nova Light" panose="020F0302020204030204" pitchFamily="34" charset="0"/>
                <a:cs typeface="Gill Sans Nova Light" panose="020F0302020204030204" pitchFamily="34" charset="0"/>
              </a:defRPr>
            </a:lvl4pPr>
            <a:lvl5pPr algn="ctr">
              <a:defRPr lang="it-IT" sz="1400">
                <a:latin typeface="Gill Sans Nova Light" panose="020F0302020204030204" pitchFamily="34" charset="0"/>
                <a:cs typeface="Gill Sans Nova Light" panose="020F0302020204030204" pitchFamily="34" charset="0"/>
              </a:defRPr>
            </a:lvl5pPr>
          </a:lstStyle>
          <a:p>
            <a:pPr lvl="0" rtl="0"/>
            <a:r>
              <a:rPr lang="it-IT" noProof="0"/>
              <a:t>Fare clic per modificare lo stile del titolo</a:t>
            </a:r>
          </a:p>
          <a:p>
            <a:pPr lvl="1" rtl="0"/>
            <a:endParaRPr lang="it-IT" noProof="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10" name="Rettangolo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Un'immagine contenente mollusco, insetto&#10;&#10;Descrizione generata automaticamente">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olo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8" name="Segnaposto numero diapositiva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6" name="Rettangolo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7" name="Immagine 6" descr="Un'immagine contenente mollusco, insetto&#10;&#10;Descrizione generata automaticamente">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olo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it-IT"/>
            </a:lvl1pPr>
          </a:lstStyle>
          <a:p>
            <a:pPr rtl="0"/>
            <a:r>
              <a:rPr lang="it-IT" noProof="0"/>
              <a:t>Fare clic per modificare lo stile del titolo dello schema</a:t>
            </a:r>
          </a:p>
        </p:txBody>
      </p:sp>
      <p:sp>
        <p:nvSpPr>
          <p:cNvPr id="4" name="Segnaposto piè di pagina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5" name="Segnaposto numero diapositiva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o">
    <p:bg>
      <p:bgPr>
        <a:solidFill>
          <a:schemeClr val="tx2"/>
        </a:solidFill>
        <a:effectLst/>
      </p:bgPr>
    </p:bg>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it-IT" sz="32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sp>
        <p:nvSpPr>
          <p:cNvPr id="6" name="Segnaposto piè di pagina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it-IT" sz="3200"/>
            </a:lvl1pPr>
          </a:lstStyle>
          <a:p>
            <a:pPr rtl="0"/>
            <a:r>
              <a:rPr lang="it-IT" noProof="0"/>
              <a:t>Fare clic per modificare lo stile del titolo dello schema</a:t>
            </a:r>
          </a:p>
        </p:txBody>
      </p:sp>
      <p:sp>
        <p:nvSpPr>
          <p:cNvPr id="3" name="Segnaposto immagin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Fare clic sull'icona per inserire un'immagine</a:t>
            </a:r>
          </a:p>
        </p:txBody>
      </p:sp>
      <p:sp>
        <p:nvSpPr>
          <p:cNvPr id="4" name="Segnaposto testo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noProof="0"/>
              <a:t>Fare clic per modificare gli stili del testo dello schema</a:t>
            </a:r>
          </a:p>
        </p:txBody>
      </p:sp>
      <p:sp>
        <p:nvSpPr>
          <p:cNvPr id="6" name="Segnaposto piè di pagina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fronto">
    <p:spTree>
      <p:nvGrpSpPr>
        <p:cNvPr id="1" name=""/>
        <p:cNvGrpSpPr/>
        <p:nvPr/>
      </p:nvGrpSpPr>
      <p:grpSpPr>
        <a:xfrm>
          <a:off x="0" y="0"/>
          <a:ext cx="0" cy="0"/>
          <a:chOff x="0" y="0"/>
          <a:chExt cx="0" cy="0"/>
        </a:xfrm>
      </p:grpSpPr>
      <p:pic>
        <p:nvPicPr>
          <p:cNvPr id="4" name="Immagine 3" descr="Immagine con tessuto&#10;&#10;Descrizione generata automaticamente">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ttangolo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3" name="Immagine 12" descr="Un mazzo di fiori&#10;&#10;Descrizione generata automaticamente con affidabilità bassa">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olo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it-IT"/>
            </a:defPPr>
          </a:lstStyle>
          <a:p>
            <a:pPr rtl="0"/>
            <a:r>
              <a:rPr lang="it-IT" noProof="0"/>
              <a:t>Fare clic per modificare lo stile del titolo dello schema</a:t>
            </a:r>
          </a:p>
        </p:txBody>
      </p:sp>
      <p:sp>
        <p:nvSpPr>
          <p:cNvPr id="8" name="Segnaposto piè di pagina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it-IT"/>
            </a:defPPr>
          </a:lstStyle>
          <a:p>
            <a:pPr rtl="0"/>
            <a:r>
              <a:rPr lang="it-IT" noProof="0"/>
              <a:t>Titolo presentazione</a:t>
            </a:r>
          </a:p>
        </p:txBody>
      </p:sp>
      <p:sp>
        <p:nvSpPr>
          <p:cNvPr id="9" name="Segnaposto numero diapositiva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it-IT"/>
            </a:defPPr>
          </a:lstStyle>
          <a:p>
            <a:pPr rtl="0"/>
            <a:fld id="{294A09A9-5501-47C1-A89A-A340965A2BE2}" type="slidenum">
              <a:rPr lang="it-IT" noProof="0" smtClean="0"/>
              <a:t>‹N›</a:t>
            </a:fld>
            <a:endParaRPr lang="it-IT" noProof="0"/>
          </a:p>
        </p:txBody>
      </p:sp>
      <p:sp>
        <p:nvSpPr>
          <p:cNvPr id="32" name="Segnaposto contenuto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it-IT" sz="2400"/>
            </a:lvl1pPr>
            <a:lvl2pPr marL="228600">
              <a:buClr>
                <a:srgbClr val="73292A"/>
              </a:buClr>
              <a:defRPr lang="it-IT" sz="2000"/>
            </a:lvl2pPr>
            <a:lvl3pPr marL="685800">
              <a:buClr>
                <a:srgbClr val="73292A"/>
              </a:buClr>
              <a:defRPr lang="it-IT" sz="1800"/>
            </a:lvl3pPr>
            <a:lvl4pPr marL="1143000">
              <a:buClr>
                <a:srgbClr val="73292A"/>
              </a:buClr>
              <a:defRPr lang="it-IT" sz="1600"/>
            </a:lvl4pPr>
            <a:lvl5pPr marL="1600200">
              <a:buClr>
                <a:srgbClr val="73292A"/>
              </a:buClr>
              <a:defRPr lang="it-IT"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pic>
        <p:nvPicPr>
          <p:cNvPr id="6" name="Immagine 5" descr="Immagine contenente fiore, pianta&#10;&#10;Descrizione generata automaticamente">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Segnaposto testo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it-IT" sz="30000">
                <a:solidFill>
                  <a:schemeClr val="bg1"/>
                </a:solidFill>
                <a:latin typeface="+mj-lt"/>
              </a:defRPr>
            </a:lvl1pPr>
          </a:lstStyle>
          <a:p>
            <a:pPr lvl="0" rtl="0"/>
            <a:r>
              <a:rPr lang="it-IT"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chemeClr val="tx2"/>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solidFill>
                <a:schemeClr val="bg1"/>
              </a:solidFill>
            </a:endParaRPr>
          </a:p>
        </p:txBody>
      </p:sp>
      <p:sp>
        <p:nvSpPr>
          <p:cNvPr id="9" name="Rettangolo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Un'immagine contenente mollusco, insetto&#10;&#10;Descrizione generata automaticamente">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magin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lang="it-IT" sz="2000">
                <a:latin typeface="Gill Sans Nova Light" panose="020F0302020204030204" pitchFamily="34" charset="0"/>
                <a:cs typeface="Gill Sans Nova Light" panose="020F0302020204030204" pitchFamily="34" charset="0"/>
              </a:defRPr>
            </a:lvl1pPr>
            <a:lvl2pPr algn="ctr">
              <a:lnSpc>
                <a:spcPct val="100000"/>
              </a:lnSpc>
              <a:defRPr lang="it-IT" sz="1800">
                <a:latin typeface="Gill Sans Nova Light" panose="020F0302020204030204" pitchFamily="34" charset="0"/>
                <a:cs typeface="Gill Sans Nova Light" panose="020F0302020204030204" pitchFamily="34" charset="0"/>
              </a:defRPr>
            </a:lvl2pPr>
            <a:lvl3pPr algn="ctr">
              <a:defRPr lang="it-IT" sz="1600">
                <a:latin typeface="Gill Sans Nova Light" panose="020F0302020204030204" pitchFamily="34" charset="0"/>
                <a:cs typeface="Gill Sans Nova Light" panose="020F0302020204030204" pitchFamily="34" charset="0"/>
              </a:defRPr>
            </a:lvl3pPr>
            <a:lvl4pPr algn="ctr">
              <a:defRPr lang="it-IT" sz="1400">
                <a:latin typeface="Gill Sans Nova Light" panose="020F0302020204030204" pitchFamily="34" charset="0"/>
                <a:cs typeface="Gill Sans Nova Light" panose="020F0302020204030204" pitchFamily="34" charset="0"/>
              </a:defRPr>
            </a:lvl4pPr>
            <a:lvl5pPr algn="ctr">
              <a:defRPr lang="it-IT" sz="1400">
                <a:latin typeface="Gill Sans Nova Light" panose="020F0302020204030204" pitchFamily="34" charset="0"/>
                <a:cs typeface="Gill Sans Nova Light" panose="020F0302020204030204" pitchFamily="34" charset="0"/>
              </a:defRPr>
            </a:lvl5pPr>
          </a:lstStyle>
          <a:p>
            <a:pPr lvl="0" rtl="0"/>
            <a:r>
              <a:rPr lang="it-IT" noProof="0"/>
              <a:t>Fare clic per modificare lo stile del titolo</a:t>
            </a:r>
          </a:p>
          <a:p>
            <a:pPr lvl="1" rtl="0"/>
            <a:endParaRPr lang="it-IT" noProof="0"/>
          </a:p>
        </p:txBody>
      </p:sp>
      <p:sp>
        <p:nvSpPr>
          <p:cNvPr id="14" name="Segnaposto piè di pagina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15" name="Segnaposto numero diapositiva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tx2"/>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1" name="Immagine 10" descr="Primo piano di una pianta&#10;&#10;Descrizione generata automaticamente con affidabilità bassa">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magine 8" descr="Immagine contenente lenzuola, tessuto&#10;&#10;Descrizione generata automaticamente">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ttangolo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latin typeface="Gill Sans Light" panose="020B0302020104020203" pitchFamily="34" charset="-79"/>
              <a:cs typeface="Gill Sans Light" panose="020B0302020104020203" pitchFamily="34" charset="-79"/>
            </a:endParaRPr>
          </a:p>
        </p:txBody>
      </p:sp>
      <p:pic>
        <p:nvPicPr>
          <p:cNvPr id="15" name="Immagine 14" descr="Un'immagine contenente articoli di ceramica, porcellana&#10;&#10;Descrizione generata automaticamente">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magine 16" descr="Immagine con testo&#10;&#10;Descrizione generata automaticamente">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olo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it-IT" sz="44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it-IT" sz="2400">
                <a:solidFill>
                  <a:schemeClr val="tx1">
                    <a:tint val="75000"/>
                  </a:schemeClr>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noProof="0"/>
              <a:t>Fare clic per modificare gli stili del testo dello schema</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verde">
    <p:bg>
      <p:bgPr>
        <a:solidFill>
          <a:schemeClr val="tx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it-IT">
                <a:latin typeface="Baskerville" panose="02020502070401020303" pitchFamily="18" charset="0"/>
                <a:ea typeface="Baskerville" panose="02020502070401020303" pitchFamily="18" charset="0"/>
              </a:defRPr>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it-IT">
                <a:latin typeface="Gill Sans Nova Light" panose="020F0302020204030204" pitchFamily="34" charset="0"/>
                <a:cs typeface="Gill Sans Nova Light" panose="020F0302020204030204" pitchFamily="34" charset="0"/>
              </a:defRPr>
            </a:lvl1pPr>
            <a:lvl2pPr>
              <a:defRPr lang="it-IT">
                <a:latin typeface="Gill Sans Nova Light" panose="020F0302020204030204" pitchFamily="34" charset="0"/>
                <a:cs typeface="Gill Sans Nova Light" panose="020F0302020204030204" pitchFamily="34" charset="0"/>
              </a:defRPr>
            </a:lvl2pPr>
            <a:lvl3pPr>
              <a:defRPr lang="it-IT">
                <a:latin typeface="Gill Sans Nova Light" panose="020F0302020204030204" pitchFamily="34" charset="0"/>
                <a:cs typeface="Gill Sans Nova Light" panose="020F0302020204030204" pitchFamily="34" charset="0"/>
              </a:defRPr>
            </a:lvl3pPr>
            <a:lvl4pPr>
              <a:defRPr lang="it-IT">
                <a:latin typeface="Gill Sans Nova Light" panose="020F0302020204030204" pitchFamily="34" charset="0"/>
                <a:cs typeface="Gill Sans Nova Light" panose="020F0302020204030204" pitchFamily="34" charset="0"/>
              </a:defRPr>
            </a:lvl4pPr>
            <a:lvl5pPr>
              <a:defRPr lang="it-IT">
                <a:latin typeface="Gill Sans Nova Light" panose="020F0302020204030204" pitchFamily="34" charset="0"/>
                <a:cs typeface="Gill Sans Nova Light" panose="020F0302020204030204" pitchFamily="34" charset="0"/>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7" name="Segnaposto numero diapositiva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8" name="Immagine 7" descr="Immagine con tessuto&#10;&#10;Descrizione generata automaticamente">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ttangolo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6" name="Immagine 15" descr="Immagine contenente fiore, pianta&#10;&#10;Descrizione generata automaticamente">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magine 18" descr="Un'immagine contenente mollusco, insetto&#10;&#10;Descrizione generata automaticamente">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olo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it-IT" sz="4400"/>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lang="it-IT" sz="2400">
                <a:solidFill>
                  <a:schemeClr val="accent3"/>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noProof="0"/>
              <a:t>Fare clic per modificare lo stile del titolo</a:t>
            </a:r>
          </a:p>
        </p:txBody>
      </p:sp>
      <p:sp>
        <p:nvSpPr>
          <p:cNvPr id="27" name="Segnaposto testo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it-IT" sz="14000" b="1">
                <a:solidFill>
                  <a:schemeClr val="tx2"/>
                </a:solidFill>
                <a:latin typeface="+mj-lt"/>
              </a:defRPr>
            </a:lvl1pPr>
          </a:lstStyle>
          <a:p>
            <a:pPr lvl="0" rtl="0"/>
            <a:r>
              <a:rPr lang="it-IT" noProof="0"/>
              <a:t>"</a:t>
            </a:r>
          </a:p>
        </p:txBody>
      </p:sp>
      <p:sp>
        <p:nvSpPr>
          <p:cNvPr id="28" name="Segnaposto testo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it-IT" sz="14000" b="1">
                <a:solidFill>
                  <a:schemeClr val="tx2"/>
                </a:solidFill>
                <a:latin typeface="+mj-lt"/>
              </a:defRPr>
            </a:lvl1pPr>
          </a:lstStyle>
          <a:p>
            <a:pPr lvl="0" rtl="0"/>
            <a:r>
              <a:rPr lang="it-IT"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zato">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o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it-IT"/>
            </a:lvl1pPr>
          </a:lstStyle>
          <a:p>
            <a:pPr rtl="0"/>
            <a:r>
              <a:rPr lang="it-IT" noProof="0"/>
              <a:t>Fare clic per modificare lo stile del titolo dello schema</a:t>
            </a:r>
          </a:p>
        </p:txBody>
      </p:sp>
      <p:sp>
        <p:nvSpPr>
          <p:cNvPr id="22" name="Segnaposto immagin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0" name="Segnaposto testo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21" name="Segnaposto testo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1" name="Segnaposto immagin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3" name="Segnaposto testo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2" name="Segnaposto testo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0" name="Segnaposto immagin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5" name="Segnaposto testo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4" name="Segnaposto testo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29" name="Segnaposto immagin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7" name="Segnaposto testo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it-IT" sz="2000">
                <a:latin typeface="Gill Sans Nova" panose="020B0602020104020203" pitchFamily="34" charset="0"/>
              </a:defRPr>
            </a:lvl1pPr>
          </a:lstStyle>
          <a:p>
            <a:pPr lvl="0" rtl="0"/>
            <a:r>
              <a:rPr lang="it-IT" noProof="0"/>
              <a:t>Fare clic per modificare lo stile del titolo</a:t>
            </a:r>
          </a:p>
        </p:txBody>
      </p:sp>
      <p:sp>
        <p:nvSpPr>
          <p:cNvPr id="36" name="Segnaposto testo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it-IT" sz="1600">
                <a:latin typeface="+mn-lt"/>
              </a:defRPr>
            </a:lvl1pPr>
          </a:lstStyle>
          <a:p>
            <a:pPr lvl="0" rtl="0"/>
            <a:r>
              <a:rPr lang="it-IT" noProof="0"/>
              <a:t>Fare clic per modificare lo stile del titolo</a:t>
            </a:r>
          </a:p>
        </p:txBody>
      </p:sp>
      <p:sp>
        <p:nvSpPr>
          <p:cNvPr id="3" name="Segnaposto piè di pa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personalizzato">
    <p:bg>
      <p:bgPr>
        <a:solidFill>
          <a:schemeClr val="tx2"/>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sp>
        <p:nvSpPr>
          <p:cNvPr id="8" name="Rettangolo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noProof="0"/>
          </a:p>
        </p:txBody>
      </p:sp>
      <p:pic>
        <p:nvPicPr>
          <p:cNvPr id="10" name="Immagine 9" descr="Un'immagine contenente mollusco, insetto&#10;&#10;Descrizione generata automaticamente">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olo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it-IT"/>
            </a:lvl1pPr>
          </a:lstStyle>
          <a:p>
            <a:pPr rtl="0"/>
            <a:r>
              <a:rPr lang="it-IT" noProof="0"/>
              <a:t>Fare clic per modificare lo stile del titolo dello schema</a:t>
            </a:r>
          </a:p>
        </p:txBody>
      </p:sp>
      <p:sp>
        <p:nvSpPr>
          <p:cNvPr id="22" name="Segnaposto immagin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0" name="Segnaposto testo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106424"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21" name="Segnaposto testo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106424"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46" name="Segnaposto immagin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45" name="Segnaposto testo 19">
            <a:extLst>
              <a:ext uri="{FF2B5EF4-FFF2-40B4-BE49-F238E27FC236}">
                <a16:creationId xmlns:a16="http://schemas.microsoft.com/office/drawing/2014/main" id="{A6866782-6675-4F37-E5D2-68CB0191C1A7}"/>
              </a:ext>
            </a:extLst>
          </p:cNvPr>
          <p:cNvSpPr>
            <a:spLocks noGrp="1"/>
          </p:cNvSpPr>
          <p:nvPr>
            <p:ph type="body" sz="quarter" idx="25" hasCustomPrompt="1"/>
          </p:nvPr>
        </p:nvSpPr>
        <p:spPr>
          <a:xfrm>
            <a:off x="1106424"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44" name="Segnaposto testo 19">
            <a:extLst>
              <a:ext uri="{FF2B5EF4-FFF2-40B4-BE49-F238E27FC236}">
                <a16:creationId xmlns:a16="http://schemas.microsoft.com/office/drawing/2014/main" id="{9F53AB27-DDFA-AA5D-8253-546C9BBA9CE7}"/>
              </a:ext>
            </a:extLst>
          </p:cNvPr>
          <p:cNvSpPr>
            <a:spLocks noGrp="1"/>
          </p:cNvSpPr>
          <p:nvPr>
            <p:ph type="body" sz="quarter" idx="24" hasCustomPrompt="1"/>
          </p:nvPr>
        </p:nvSpPr>
        <p:spPr>
          <a:xfrm>
            <a:off x="1106424"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1" name="Segnaposto immagin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3" name="Segnaposto testo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639312"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2" name="Segnaposto testo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639312"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16" name="Segnaposto immagin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3" name="Segnaposto testo 19">
            <a:extLst>
              <a:ext uri="{FF2B5EF4-FFF2-40B4-BE49-F238E27FC236}">
                <a16:creationId xmlns:a16="http://schemas.microsoft.com/office/drawing/2014/main" id="{70DD1941-A469-A457-B987-E0E2C300A8AE}"/>
              </a:ext>
            </a:extLst>
          </p:cNvPr>
          <p:cNvSpPr>
            <a:spLocks noGrp="1"/>
          </p:cNvSpPr>
          <p:nvPr>
            <p:ph type="body" sz="quarter" idx="31" hasCustomPrompt="1"/>
          </p:nvPr>
        </p:nvSpPr>
        <p:spPr>
          <a:xfrm>
            <a:off x="3639312"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18" name="Segnaposto testo 19">
            <a:extLst>
              <a:ext uri="{FF2B5EF4-FFF2-40B4-BE49-F238E27FC236}">
                <a16:creationId xmlns:a16="http://schemas.microsoft.com/office/drawing/2014/main" id="{D6B84B7D-A7EC-6FE1-9925-F78AF0DE230F}"/>
              </a:ext>
            </a:extLst>
          </p:cNvPr>
          <p:cNvSpPr>
            <a:spLocks noGrp="1"/>
          </p:cNvSpPr>
          <p:nvPr>
            <p:ph type="body" sz="quarter" idx="30" hasCustomPrompt="1"/>
          </p:nvPr>
        </p:nvSpPr>
        <p:spPr>
          <a:xfrm>
            <a:off x="3639312"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0" name="Segnaposto immagin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5" name="Segnaposto testo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172200"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4" name="Segnaposto testo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172200"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14" name="Segnaposto immagin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27" name="Segnaposto testo 19">
            <a:extLst>
              <a:ext uri="{FF2B5EF4-FFF2-40B4-BE49-F238E27FC236}">
                <a16:creationId xmlns:a16="http://schemas.microsoft.com/office/drawing/2014/main" id="{FA370BF1-09EC-DBE1-5118-8A92A0F90BC4}"/>
              </a:ext>
            </a:extLst>
          </p:cNvPr>
          <p:cNvSpPr>
            <a:spLocks noGrp="1"/>
          </p:cNvSpPr>
          <p:nvPr>
            <p:ph type="body" sz="quarter" idx="33" hasCustomPrompt="1"/>
          </p:nvPr>
        </p:nvSpPr>
        <p:spPr>
          <a:xfrm>
            <a:off x="6172200"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25" name="Segnaposto testo 19">
            <a:extLst>
              <a:ext uri="{FF2B5EF4-FFF2-40B4-BE49-F238E27FC236}">
                <a16:creationId xmlns:a16="http://schemas.microsoft.com/office/drawing/2014/main" id="{5089D72C-E865-F5D3-CB1E-050AEF684453}"/>
              </a:ext>
            </a:extLst>
          </p:cNvPr>
          <p:cNvSpPr>
            <a:spLocks noGrp="1"/>
          </p:cNvSpPr>
          <p:nvPr>
            <p:ph type="body" sz="quarter" idx="32" hasCustomPrompt="1"/>
          </p:nvPr>
        </p:nvSpPr>
        <p:spPr>
          <a:xfrm>
            <a:off x="6172200"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29" name="Segnaposto immagin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37" name="Segnaposto testo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705088" y="2926080"/>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36" name="Segnaposto testo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47" name="Segnaposto immagin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it-IT" sz="1800"/>
            </a:lvl1pPr>
          </a:lstStyle>
          <a:p>
            <a:pPr rtl="0"/>
            <a:r>
              <a:rPr lang="it-IT" noProof="0"/>
              <a:t>Fare clic sull'icona per inserire un'immagine</a:t>
            </a:r>
          </a:p>
        </p:txBody>
      </p:sp>
      <p:sp>
        <p:nvSpPr>
          <p:cNvPr id="42" name="Segnaposto testo 19">
            <a:extLst>
              <a:ext uri="{FF2B5EF4-FFF2-40B4-BE49-F238E27FC236}">
                <a16:creationId xmlns:a16="http://schemas.microsoft.com/office/drawing/2014/main" id="{46CBECF2-D93E-3DF9-064C-CB4A3262B691}"/>
              </a:ext>
            </a:extLst>
          </p:cNvPr>
          <p:cNvSpPr>
            <a:spLocks noGrp="1"/>
          </p:cNvSpPr>
          <p:nvPr>
            <p:ph type="body" sz="quarter" idx="35" hasCustomPrompt="1"/>
          </p:nvPr>
        </p:nvSpPr>
        <p:spPr>
          <a:xfrm>
            <a:off x="8705088" y="5086511"/>
            <a:ext cx="2322576" cy="182880"/>
          </a:xfrm>
        </p:spPr>
        <p:txBody>
          <a:bodyPr rtlCol="0" anchor="ctr">
            <a:noAutofit/>
          </a:bodyPr>
          <a:lstStyle>
            <a:lvl1pPr marL="0" indent="0" algn="ctr">
              <a:lnSpc>
                <a:spcPct val="100000"/>
              </a:lnSpc>
              <a:spcBef>
                <a:spcPts val="0"/>
              </a:spcBef>
              <a:buNone/>
              <a:defRPr lang="it-IT" sz="1600" spc="20" baseline="0">
                <a:latin typeface="Gill Sans Nova" panose="020B0602020104020203" pitchFamily="34" charset="0"/>
              </a:defRPr>
            </a:lvl1pPr>
          </a:lstStyle>
          <a:p>
            <a:pPr lvl="0" rtl="0"/>
            <a:r>
              <a:rPr lang="it-IT" noProof="0"/>
              <a:t>Fare clic per modificare lo stile del titolo</a:t>
            </a:r>
          </a:p>
        </p:txBody>
      </p:sp>
      <p:sp>
        <p:nvSpPr>
          <p:cNvPr id="41" name="Segnaposto testo 19">
            <a:extLst>
              <a:ext uri="{FF2B5EF4-FFF2-40B4-BE49-F238E27FC236}">
                <a16:creationId xmlns:a16="http://schemas.microsoft.com/office/drawing/2014/main" id="{71E06E16-A083-B853-8155-7FF97AD1DE8F}"/>
              </a:ext>
            </a:extLst>
          </p:cNvPr>
          <p:cNvSpPr>
            <a:spLocks noGrp="1"/>
          </p:cNvSpPr>
          <p:nvPr>
            <p:ph type="body" sz="quarter" idx="34" hasCustomPrompt="1"/>
          </p:nvPr>
        </p:nvSpPr>
        <p:spPr>
          <a:xfrm>
            <a:off x="8705088" y="5305967"/>
            <a:ext cx="2322576" cy="265176"/>
          </a:xfrm>
        </p:spPr>
        <p:txBody>
          <a:bodyPr rtlCol="0" anchor="ctr">
            <a:noAutofit/>
          </a:bodyPr>
          <a:lstStyle>
            <a:lvl1pPr marL="0" indent="0" algn="ctr">
              <a:lnSpc>
                <a:spcPct val="100000"/>
              </a:lnSpc>
              <a:spcBef>
                <a:spcPts val="0"/>
              </a:spcBef>
              <a:buNone/>
              <a:defRPr lang="it-IT" sz="1400" spc="20" baseline="0">
                <a:latin typeface="+mn-lt"/>
              </a:defRPr>
            </a:lvl1pPr>
          </a:lstStyle>
          <a:p>
            <a:pPr lvl="0" rtl="0"/>
            <a:r>
              <a:rPr lang="it-IT" noProof="0"/>
              <a:t>Fare clic per modificare lo stile del titolo</a:t>
            </a:r>
          </a:p>
        </p:txBody>
      </p:sp>
      <p:sp>
        <p:nvSpPr>
          <p:cNvPr id="3" name="Segnaposto piè di pagina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it-IT"/>
            </a:defPPr>
          </a:lstStyle>
          <a:p>
            <a:pPr rtl="0"/>
            <a:r>
              <a:rPr lang="it-IT" noProof="0"/>
              <a:t>Titolo presentazione</a:t>
            </a:r>
          </a:p>
        </p:txBody>
      </p:sp>
      <p:sp>
        <p:nvSpPr>
          <p:cNvPr id="4" name="Segnaposto numero diapositiva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it-IT"/>
            </a:def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it-IT"/>
            </a:defPPr>
          </a:lstStyle>
          <a:p>
            <a:pPr rtl="0"/>
            <a:r>
              <a:rPr lang="it-IT" noProof="0"/>
              <a:t>Fare clic per modificare lo stile del titolo</a:t>
            </a:r>
          </a:p>
        </p:txBody>
      </p:sp>
      <p:sp>
        <p:nvSpPr>
          <p:cNvPr id="3" name="Segnaposto tes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it-IT" sz="1200">
                <a:solidFill>
                  <a:schemeClr val="tx1"/>
                </a:solidFill>
                <a:latin typeface="Gill Sans Nova Light" panose="020F0302020204030204" pitchFamily="34" charset="0"/>
                <a:cs typeface="Gill Sans Nova Light" panose="020F0302020204030204" pitchFamily="34" charset="0"/>
              </a:defRPr>
            </a:lvl1pPr>
          </a:lstStyle>
          <a:p>
            <a:pPr rtl="0"/>
            <a:r>
              <a:rPr lang="it-IT" noProof="0"/>
              <a:t>Titolo presentazione</a:t>
            </a:r>
          </a:p>
        </p:txBody>
      </p:sp>
      <p:sp>
        <p:nvSpPr>
          <p:cNvPr id="6" name="Segnaposto numero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it-IT"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it-IT" noProof="0" smtClean="0"/>
              <a:pPr/>
              <a:t>‹N›</a:t>
            </a:fld>
            <a:endParaRPr lang="it-IT"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it-IT"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it-IT"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it-IT"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it-IT"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it-IT"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it-IT"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4180B-35BA-C28E-820F-59C84FBDD99A}"/>
              </a:ext>
            </a:extLst>
          </p:cNvPr>
          <p:cNvSpPr>
            <a:spLocks noGrp="1"/>
          </p:cNvSpPr>
          <p:nvPr>
            <p:ph type="ctrTitle"/>
          </p:nvPr>
        </p:nvSpPr>
        <p:spPr>
          <a:xfrm>
            <a:off x="3324225" y="2667000"/>
            <a:ext cx="5638800" cy="1095375"/>
          </a:xfrm>
        </p:spPr>
        <p:txBody>
          <a:bodyPr rtlCol="0"/>
          <a:lstStyle>
            <a:defPPr>
              <a:defRPr lang="it-IT"/>
            </a:defPPr>
          </a:lstStyle>
          <a:p>
            <a:pPr rtl="0"/>
            <a:r>
              <a:rPr lang="it-IT" sz="2800" dirty="0">
                <a:solidFill>
                  <a:schemeClr val="accent4">
                    <a:lumMod val="50000"/>
                  </a:schemeClr>
                </a:solidFill>
              </a:rPr>
              <a:t>IL COLLOQUIO DELL’A.S. </a:t>
            </a:r>
          </a:p>
        </p:txBody>
      </p:sp>
      <p:sp>
        <p:nvSpPr>
          <p:cNvPr id="3" name="Sottotitolo 2">
            <a:extLst>
              <a:ext uri="{FF2B5EF4-FFF2-40B4-BE49-F238E27FC236}">
                <a16:creationId xmlns:a16="http://schemas.microsoft.com/office/drawing/2014/main" id="{626260E8-21BF-1371-4767-5E86248A7A7B}"/>
              </a:ext>
            </a:extLst>
          </p:cNvPr>
          <p:cNvSpPr>
            <a:spLocks noGrp="1"/>
          </p:cNvSpPr>
          <p:nvPr>
            <p:ph type="subTitle" idx="1"/>
          </p:nvPr>
        </p:nvSpPr>
        <p:spPr>
          <a:xfrm>
            <a:off x="4235577" y="2411349"/>
            <a:ext cx="3816096" cy="360426"/>
          </a:xfrm>
        </p:spPr>
        <p:txBody>
          <a:bodyPr rtlCol="0">
            <a:noAutofit/>
          </a:bodyPr>
          <a:lstStyle>
            <a:defPPr>
              <a:defRPr lang="it-IT"/>
            </a:defPPr>
          </a:lstStyle>
          <a:p>
            <a:pPr rtl="0"/>
            <a:r>
              <a:rPr lang="it-IT" sz="2000" b="1" i="1" dirty="0">
                <a:effectLst>
                  <a:outerShdw blurRad="38100" dist="38100" dir="2700000" algn="tl">
                    <a:srgbClr val="000000">
                      <a:alpha val="43137"/>
                    </a:srgbClr>
                  </a:outerShdw>
                </a:effectLst>
              </a:rPr>
              <a:t>Prof.ssa MICHELA GIAMMATTEO</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EEB48-AAEA-3697-92CB-115F67726F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4BCEC3-98A5-808E-790F-DD19B9034C26}"/>
              </a:ext>
            </a:extLst>
          </p:cNvPr>
          <p:cNvSpPr>
            <a:spLocks noGrp="1"/>
          </p:cNvSpPr>
          <p:nvPr>
            <p:ph type="title"/>
          </p:nvPr>
        </p:nvSpPr>
        <p:spPr>
          <a:xfrm>
            <a:off x="1748028" y="1426464"/>
            <a:ext cx="8695944" cy="565521"/>
          </a:xfrm>
        </p:spPr>
        <p:txBody>
          <a:bodyPr rtlCol="0">
            <a:normAutofit/>
          </a:bodyPr>
          <a:lstStyle>
            <a:defPPr>
              <a:defRPr lang="it-IT"/>
            </a:defPPr>
          </a:lstStyle>
          <a:p>
            <a:pPr rtl="0"/>
            <a:r>
              <a:rPr lang="it-IT" sz="2400" b="1" dirty="0">
                <a:effectLst>
                  <a:outerShdw blurRad="38100" dist="38100" dir="2700000" algn="tl">
                    <a:srgbClr val="000000">
                      <a:alpha val="43137"/>
                    </a:srgbClr>
                  </a:outerShdw>
                </a:effectLst>
              </a:rPr>
              <a:t>La teoria dei punti di forza (Sullivan, 2012)</a:t>
            </a:r>
          </a:p>
        </p:txBody>
      </p:sp>
      <p:sp>
        <p:nvSpPr>
          <p:cNvPr id="3" name="Segnaposto contenuto 2">
            <a:extLst>
              <a:ext uri="{FF2B5EF4-FFF2-40B4-BE49-F238E27FC236}">
                <a16:creationId xmlns:a16="http://schemas.microsoft.com/office/drawing/2014/main" id="{D546F489-22EE-A7EA-2D1F-5AEED5C3D77B}"/>
              </a:ext>
            </a:extLst>
          </p:cNvPr>
          <p:cNvSpPr>
            <a:spLocks noGrp="1"/>
          </p:cNvSpPr>
          <p:nvPr>
            <p:ph idx="1"/>
          </p:nvPr>
        </p:nvSpPr>
        <p:spPr>
          <a:xfrm>
            <a:off x="1748028" y="1991986"/>
            <a:ext cx="8695944" cy="3156790"/>
          </a:xfrm>
        </p:spPr>
        <p:txBody>
          <a:bodyPr rtlCol="0">
            <a:normAutofit/>
          </a:bodyPr>
          <a:lstStyle>
            <a:defPPr>
              <a:defRPr lang="it-IT"/>
            </a:defPPr>
          </a:lstStyle>
          <a:p>
            <a:pPr algn="just" rtl="0"/>
            <a:r>
              <a:rPr lang="it-IT" sz="1600" dirty="0">
                <a:solidFill>
                  <a:schemeClr val="tx1"/>
                </a:solidFill>
              </a:rPr>
              <a:t>La teoria dei punti di forza parte dall’idea che tutte le persone, per quanto gravate da problemi fisici, psicologici e sociali, dispongono di un bagaglio sia pur minimo di risorse e capacità che possono essere messe in gioco per rispondere ai bisogni di cui sono portatrici. Le teorie delle capacità sono compatibili e supportano diversi principi  fondamentali del servizio sociale come l’autodeterminazione, l’empowerment ed il rispetto per le persone intese come entità globali. </a:t>
            </a:r>
          </a:p>
          <a:p>
            <a:pPr algn="just" rtl="0"/>
            <a:r>
              <a:rPr lang="it-IT" sz="1600" dirty="0">
                <a:solidFill>
                  <a:schemeClr val="tx1"/>
                </a:solidFill>
              </a:rPr>
              <a:t>Il superamento dell’approccio dei deficit passa attraverso la valorizzazione del concetto di punto di forza. </a:t>
            </a:r>
          </a:p>
          <a:p>
            <a:pPr algn="just" rtl="0"/>
            <a:r>
              <a:rPr lang="it-IT" sz="1600" dirty="0">
                <a:solidFill>
                  <a:schemeClr val="tx1"/>
                </a:solidFill>
              </a:rPr>
              <a:t>Il termine </a:t>
            </a:r>
            <a:r>
              <a:rPr lang="it-IT" sz="1600" b="1" u="sng" dirty="0">
                <a:solidFill>
                  <a:schemeClr val="tx1"/>
                </a:solidFill>
              </a:rPr>
              <a:t>punto di forza </a:t>
            </a:r>
            <a:r>
              <a:rPr lang="it-IT" sz="1600" dirty="0">
                <a:solidFill>
                  <a:schemeClr val="tx1"/>
                </a:solidFill>
              </a:rPr>
              <a:t>  si riferisce a quelle particolari situazioni che rendono gli esseri umani capaci di perseguire con cognizione di causa il proprio benessere, materiale e personale. Possono essere considerati punti di forza: le esperienze di </a:t>
            </a:r>
            <a:r>
              <a:rPr lang="it-IT" sz="1600" dirty="0" err="1">
                <a:solidFill>
                  <a:schemeClr val="tx1"/>
                </a:solidFill>
              </a:rPr>
              <a:t>problem</a:t>
            </a:r>
            <a:r>
              <a:rPr lang="it-IT" sz="1600" dirty="0">
                <a:solidFill>
                  <a:schemeClr val="tx1"/>
                </a:solidFill>
              </a:rPr>
              <a:t>-solving, le relazioni sociali, le motivazioni e le aspettative, le capacità adattive e di apprendimento ecc..</a:t>
            </a:r>
            <a:endParaRPr lang="it-IT" sz="1600" b="1" u="sng" dirty="0">
              <a:solidFill>
                <a:schemeClr val="tx1"/>
              </a:solidFill>
            </a:endParaRPr>
          </a:p>
        </p:txBody>
      </p:sp>
      <p:sp>
        <p:nvSpPr>
          <p:cNvPr id="5" name="Segnaposto numero diapositiva 4">
            <a:extLst>
              <a:ext uri="{FF2B5EF4-FFF2-40B4-BE49-F238E27FC236}">
                <a16:creationId xmlns:a16="http://schemas.microsoft.com/office/drawing/2014/main" id="{22842E4D-0FC2-C45C-44B1-A293C9E91AE8}"/>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10</a:t>
            </a:fld>
            <a:endParaRPr lang="it-IT"/>
          </a:p>
        </p:txBody>
      </p:sp>
    </p:spTree>
    <p:extLst>
      <p:ext uri="{BB962C8B-B14F-4D97-AF65-F5344CB8AC3E}">
        <p14:creationId xmlns:p14="http://schemas.microsoft.com/office/powerpoint/2010/main" val="239996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Colore foglia di fiori">
            <a:extLst>
              <a:ext uri="{FF2B5EF4-FFF2-40B4-BE49-F238E27FC236}">
                <a16:creationId xmlns:a16="http://schemas.microsoft.com/office/drawing/2014/main" id="{1CABBF9A-AC19-48D9-D218-D09928CE1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Segnaposto contenuto 3">
            <a:extLst>
              <a:ext uri="{FF2B5EF4-FFF2-40B4-BE49-F238E27FC236}">
                <a16:creationId xmlns:a16="http://schemas.microsoft.com/office/drawing/2014/main" id="{950677C9-3E42-427F-93B8-526692906471}"/>
              </a:ext>
            </a:extLst>
          </p:cNvPr>
          <p:cNvSpPr>
            <a:spLocks noGrp="1"/>
          </p:cNvSpPr>
          <p:nvPr>
            <p:ph sz="half" idx="2"/>
          </p:nvPr>
        </p:nvSpPr>
        <p:spPr>
          <a:xfrm>
            <a:off x="6289612" y="1259174"/>
            <a:ext cx="5065776" cy="5097176"/>
          </a:xfrm>
        </p:spPr>
        <p:txBody>
          <a:bodyPr rtlCol="0">
            <a:normAutofit fontScale="92500" lnSpcReduction="20000"/>
          </a:bodyPr>
          <a:lstStyle>
            <a:defPPr>
              <a:defRPr lang="it-IT"/>
            </a:defPPr>
          </a:lstStyle>
          <a:p>
            <a:pPr marL="0" indent="0" algn="just" rtl="0">
              <a:buNone/>
            </a:pPr>
            <a:r>
              <a:rPr lang="it-IT" b="1" u="sng" dirty="0"/>
              <a:t>Quello che </a:t>
            </a:r>
            <a:r>
              <a:rPr lang="it-IT" b="1" u="sng" dirty="0" err="1"/>
              <a:t>l’a.s.</a:t>
            </a:r>
            <a:r>
              <a:rPr lang="it-IT" b="1" u="sng" dirty="0"/>
              <a:t> osserva durante un colloquio dipende sempre dall’angolatura del suo sguardo. </a:t>
            </a:r>
          </a:p>
          <a:p>
            <a:pPr marL="0" indent="0" algn="just" rtl="0">
              <a:buNone/>
            </a:pPr>
            <a:r>
              <a:rPr lang="it-IT" dirty="0"/>
              <a:t>L’operatore deve uscire dalla logica della ricerca delle giuste risposte, considerando solo i deficit e i disagi che porta la persona, ed entrare nella </a:t>
            </a:r>
            <a:r>
              <a:rPr lang="it-IT" b="1" u="sng" dirty="0"/>
              <a:t>logica del porre le giuste domande </a:t>
            </a:r>
            <a:r>
              <a:rPr lang="it-IT" dirty="0"/>
              <a:t>e deve trovare strategie utili a valutare la capacità di </a:t>
            </a:r>
            <a:r>
              <a:rPr lang="it-IT" dirty="0" err="1"/>
              <a:t>problem</a:t>
            </a:r>
            <a:r>
              <a:rPr lang="it-IT" dirty="0"/>
              <a:t>-solving della persona, valutare le capacità e le risorse possedute e valutare la sua motivazione al cambiamento.</a:t>
            </a:r>
          </a:p>
          <a:p>
            <a:pPr marL="0" indent="0" algn="just" rtl="0">
              <a:buNone/>
            </a:pPr>
            <a:r>
              <a:rPr lang="it-IT" dirty="0" err="1"/>
              <a:t>L’a.s.</a:t>
            </a:r>
            <a:r>
              <a:rPr lang="it-IT" dirty="0"/>
              <a:t> dovrà chiedere alla persona come ha affrontato in passato particolari situazioni problematiche della sua vita. </a:t>
            </a:r>
          </a:p>
          <a:p>
            <a:pPr marL="0" indent="0" algn="just" rtl="0">
              <a:buNone/>
            </a:pPr>
            <a:r>
              <a:rPr lang="it-IT" dirty="0"/>
              <a:t>Le persone che si rivolgono al Servizio Sociale vivono spesso una  condizione di forte stress e di bassa autostima. Molti di loro sono travolti da una visione pessimistica e negativa del proprio vissuto e sono portati a sottostimare le risorse di cui dispongono. Cercare di ricostruire le difficoltà precedenti ed il modo in cui sono state affrontate, può rappresentare un modo per mettere in luce le capacità che le persone hanno dimostrato di avere per risolvere determinati problemi. </a:t>
            </a:r>
            <a:r>
              <a:rPr lang="it-IT" b="1" dirty="0"/>
              <a:t>Compito dell’operatore </a:t>
            </a:r>
            <a:r>
              <a:rPr lang="it-IT" dirty="0"/>
              <a:t>è di ritornare sulle esperienze passate, portare le persone a riflettere sul modo con il quale hanno affrontato i problemi e individuare insieme a loro le specifiche capacità e risorse che hanno permesso di superare quei momenti di crisi. </a:t>
            </a:r>
          </a:p>
          <a:p>
            <a:pPr marL="0" indent="0" algn="just" rtl="0">
              <a:buNone/>
            </a:pPr>
            <a:r>
              <a:rPr lang="it-IT" b="1" u="sng" dirty="0"/>
              <a:t>La valorizzazione delle capacità e dei punti di forza della persona </a:t>
            </a:r>
            <a:r>
              <a:rPr lang="it-IT" dirty="0"/>
              <a:t>passa attraverso la valutazione dell’aiuto che le persone hanno ricevuto o possono ricevere dalle persone che costituiscono la propria rete sociale di riferimento. </a:t>
            </a:r>
          </a:p>
        </p:txBody>
      </p:sp>
      <p:sp>
        <p:nvSpPr>
          <p:cNvPr id="7" name="Segnaposto piè di pagina 6">
            <a:extLst>
              <a:ext uri="{FF2B5EF4-FFF2-40B4-BE49-F238E27FC236}">
                <a16:creationId xmlns:a16="http://schemas.microsoft.com/office/drawing/2014/main" id="{486CE65B-C283-8A90-DF86-161AC356BEA0}"/>
              </a:ext>
            </a:extLst>
          </p:cNvPr>
          <p:cNvSpPr>
            <a:spLocks noGrp="1"/>
          </p:cNvSpPr>
          <p:nvPr>
            <p:ph type="ftr" sz="quarter" idx="11"/>
          </p:nvPr>
        </p:nvSpPr>
        <p:spPr/>
        <p:txBody>
          <a:bodyPr rtlCol="0"/>
          <a:lstStyle>
            <a:defPPr>
              <a:defRPr lang="it-IT"/>
            </a:defPPr>
          </a:lstStyle>
          <a:p>
            <a:pPr rtl="0"/>
            <a:r>
              <a:rPr lang="it-IT"/>
              <a:t>Titolo presentazione</a:t>
            </a:r>
          </a:p>
        </p:txBody>
      </p:sp>
      <p:sp>
        <p:nvSpPr>
          <p:cNvPr id="9" name="Segnaposto numero diapositiva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rtl="0"/>
              <a:t>11</a:t>
            </a:fld>
            <a:endParaRPr lang="it-IT"/>
          </a:p>
        </p:txBody>
      </p:sp>
      <p:pic>
        <p:nvPicPr>
          <p:cNvPr id="3074" name="Picture 2" descr="Consorzio Monviso Solidale - Assistenza sociale">
            <a:extLst>
              <a:ext uri="{FF2B5EF4-FFF2-40B4-BE49-F238E27FC236}">
                <a16:creationId xmlns:a16="http://schemas.microsoft.com/office/drawing/2014/main" id="{D3C67E7A-DAE7-A74B-F3D0-D48FDBE27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8629" cy="6618513"/>
          </a:xfrm>
          <a:prstGeom prst="rect">
            <a:avLst/>
          </a:prstGeom>
          <a:noFill/>
          <a:extLst>
            <a:ext uri="{909E8E84-426E-40DD-AFC4-6F175D3DCCD1}">
              <a14:hiddenFill xmlns:a14="http://schemas.microsoft.com/office/drawing/2010/main">
                <a:solidFill>
                  <a:srgbClr val="FFFFFF"/>
                </a:solidFill>
              </a14:hiddenFill>
            </a:ext>
          </a:extLst>
        </p:spPr>
      </p:pic>
      <p:sp>
        <p:nvSpPr>
          <p:cNvPr id="13" name="Titolo 12">
            <a:extLst>
              <a:ext uri="{FF2B5EF4-FFF2-40B4-BE49-F238E27FC236}">
                <a16:creationId xmlns:a16="http://schemas.microsoft.com/office/drawing/2014/main" id="{2B11DFA6-A540-8A7C-7760-8A9DD4583E1F}"/>
              </a:ext>
            </a:extLst>
          </p:cNvPr>
          <p:cNvSpPr>
            <a:spLocks noGrp="1"/>
          </p:cNvSpPr>
          <p:nvPr>
            <p:ph type="title"/>
          </p:nvPr>
        </p:nvSpPr>
        <p:spPr>
          <a:xfrm>
            <a:off x="6291072" y="501650"/>
            <a:ext cx="4974336" cy="757524"/>
          </a:xfrm>
        </p:spPr>
        <p:txBody>
          <a:bodyPr>
            <a:normAutofit/>
          </a:bodyPr>
          <a:lstStyle/>
          <a:p>
            <a:pPr algn="ctr"/>
            <a:r>
              <a:rPr lang="it-IT" sz="2400" dirty="0">
                <a:solidFill>
                  <a:schemeClr val="accent4">
                    <a:lumMod val="75000"/>
                  </a:schemeClr>
                </a:solidFill>
              </a:rPr>
              <a:t>VALUTARE I PUNTI DI FORZA</a:t>
            </a:r>
          </a:p>
        </p:txBody>
      </p:sp>
    </p:spTree>
    <p:extLst>
      <p:ext uri="{BB962C8B-B14F-4D97-AF65-F5344CB8AC3E}">
        <p14:creationId xmlns:p14="http://schemas.microsoft.com/office/powerpoint/2010/main" val="298561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CDC4AE-C2C4-A814-CC59-BD002AEF46FC}"/>
              </a:ext>
            </a:extLst>
          </p:cNvPr>
          <p:cNvSpPr>
            <a:spLocks noGrp="1"/>
          </p:cNvSpPr>
          <p:nvPr>
            <p:ph type="title"/>
          </p:nvPr>
        </p:nvSpPr>
        <p:spPr>
          <a:xfrm>
            <a:off x="838200" y="274320"/>
            <a:ext cx="10515600" cy="1133856"/>
          </a:xfrm>
        </p:spPr>
        <p:txBody>
          <a:bodyPr rtlCol="0"/>
          <a:lstStyle>
            <a:defPPr>
              <a:defRPr lang="it-IT"/>
            </a:defPPr>
          </a:lstStyle>
          <a:p>
            <a:pPr rtl="0"/>
            <a:r>
              <a:rPr lang="it-IT" dirty="0">
                <a:solidFill>
                  <a:srgbClr val="73292A"/>
                </a:solidFill>
                <a:effectLst>
                  <a:outerShdw blurRad="38100" dist="38100" dir="2700000" algn="tl">
                    <a:srgbClr val="000000">
                      <a:alpha val="43137"/>
                    </a:srgbClr>
                  </a:outerShdw>
                </a:effectLst>
                <a:latin typeface="Baskerville Old Face" panose="02020602080505020303" pitchFamily="18" charset="77"/>
              </a:rPr>
              <a:t>MOTIVAZIONE AL CAMBIAMENTO </a:t>
            </a:r>
            <a:endParaRPr lang="it-IT" dirty="0">
              <a:solidFill>
                <a:srgbClr val="73292A"/>
              </a:solidFill>
              <a:effectLst>
                <a:outerShdw blurRad="38100" dist="38100" dir="2700000" algn="tl">
                  <a:srgbClr val="000000">
                    <a:alpha val="43137"/>
                  </a:srgbClr>
                </a:outerShdw>
              </a:effectLst>
            </a:endParaRPr>
          </a:p>
        </p:txBody>
      </p:sp>
      <p:sp>
        <p:nvSpPr>
          <p:cNvPr id="4" name="Segnaposto piè di pagina 3">
            <a:extLst>
              <a:ext uri="{FF2B5EF4-FFF2-40B4-BE49-F238E27FC236}">
                <a16:creationId xmlns:a16="http://schemas.microsoft.com/office/drawing/2014/main" id="{8C2F00B7-F64B-BD9F-339A-EE343262F312}"/>
              </a:ext>
            </a:extLst>
          </p:cNvPr>
          <p:cNvSpPr>
            <a:spLocks noGrp="1"/>
          </p:cNvSpPr>
          <p:nvPr>
            <p:ph type="ftr" sz="quarter" idx="10"/>
          </p:nvPr>
        </p:nvSpPr>
        <p:spPr>
          <a:xfrm>
            <a:off x="398664" y="6356350"/>
            <a:ext cx="4114800" cy="365125"/>
          </a:xfrm>
        </p:spPr>
        <p:txBody>
          <a:bodyPr rtlCol="0"/>
          <a:lstStyle>
            <a:defPPr>
              <a:defRPr lang="it-IT"/>
            </a:defPPr>
          </a:lstStyle>
          <a:p>
            <a:pPr rtl="0"/>
            <a:r>
              <a:rPr lang="it-IT" dirty="0"/>
              <a:t>Titolo presentazione</a:t>
            </a:r>
          </a:p>
        </p:txBody>
      </p:sp>
      <p:sp>
        <p:nvSpPr>
          <p:cNvPr id="5" name="Segnaposto numero diapositiva 4">
            <a:extLst>
              <a:ext uri="{FF2B5EF4-FFF2-40B4-BE49-F238E27FC236}">
                <a16:creationId xmlns:a16="http://schemas.microsoft.com/office/drawing/2014/main" id="{C67CEE5A-421C-AB04-0186-6EC788070186}"/>
              </a:ext>
            </a:extLst>
          </p:cNvPr>
          <p:cNvSpPr>
            <a:spLocks noGrp="1"/>
          </p:cNvSpPr>
          <p:nvPr>
            <p:ph type="sldNum" sz="quarter" idx="11"/>
          </p:nvPr>
        </p:nvSpPr>
        <p:spPr>
          <a:xfrm>
            <a:off x="9067797" y="6356350"/>
            <a:ext cx="2743200" cy="365125"/>
          </a:xfrm>
        </p:spPr>
        <p:txBody>
          <a:bodyPr rtlCol="0"/>
          <a:lstStyle>
            <a:defPPr>
              <a:defRPr lang="it-IT"/>
            </a:defPPr>
          </a:lstStyle>
          <a:p>
            <a:pPr rtl="0"/>
            <a:fld id="{294A09A9-5501-47C1-A89A-A340965A2BE2}" type="slidenum">
              <a:rPr lang="it-IT" smtClean="0"/>
              <a:t>12</a:t>
            </a:fld>
            <a:endParaRPr lang="it-IT" dirty="0"/>
          </a:p>
        </p:txBody>
      </p:sp>
      <p:graphicFrame>
        <p:nvGraphicFramePr>
          <p:cNvPr id="7" name="Segnaposto contenuto 3" descr="Segnaposto sequenza temporale ">
            <a:extLst>
              <a:ext uri="{FF2B5EF4-FFF2-40B4-BE49-F238E27FC236}">
                <a16:creationId xmlns:a16="http://schemas.microsoft.com/office/drawing/2014/main" id="{C1D7FEFA-7A16-2FA3-C133-D72EC12F246F}"/>
              </a:ext>
            </a:extLst>
          </p:cNvPr>
          <p:cNvGraphicFramePr>
            <a:graphicFrameLocks noGrp="1"/>
          </p:cNvGraphicFramePr>
          <p:nvPr>
            <p:ph idx="1"/>
            <p:extLst>
              <p:ext uri="{D42A27DB-BD31-4B8C-83A1-F6EECF244321}">
                <p14:modId xmlns:p14="http://schemas.microsoft.com/office/powerpoint/2010/main" val="72396588"/>
              </p:ext>
            </p:extLst>
          </p:nvPr>
        </p:nvGraphicFramePr>
        <p:xfrm>
          <a:off x="838200" y="2841674"/>
          <a:ext cx="10515600" cy="374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05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554157-869F-9BBE-CFCF-717129CA6907}"/>
              </a:ext>
            </a:extLst>
          </p:cNvPr>
          <p:cNvSpPr>
            <a:spLocks noGrp="1"/>
          </p:cNvSpPr>
          <p:nvPr>
            <p:ph type="title"/>
          </p:nvPr>
        </p:nvSpPr>
        <p:spPr>
          <a:xfrm>
            <a:off x="1748028" y="1693888"/>
            <a:ext cx="8695944" cy="599607"/>
          </a:xfrm>
        </p:spPr>
        <p:txBody>
          <a:bodyPr rtlCol="0">
            <a:normAutofit fontScale="90000"/>
          </a:bodyPr>
          <a:lstStyle>
            <a:defPPr>
              <a:defRPr lang="it-IT"/>
            </a:defPPr>
          </a:lstStyle>
          <a:p>
            <a:pPr rtl="0"/>
            <a:r>
              <a:rPr lang="it-IT" sz="3600" dirty="0">
                <a:solidFill>
                  <a:schemeClr val="accent3"/>
                </a:solidFill>
                <a:latin typeface="Baskerville Old Face" panose="02020602080505020303" pitchFamily="18" charset="77"/>
              </a:rPr>
              <a:t>E ora….sperimentiamo gli atteggiamenti professionali attraverso la «simulata»: </a:t>
            </a:r>
            <a:r>
              <a:rPr lang="it-IT" sz="3600" dirty="0">
                <a:solidFill>
                  <a:schemeClr val="accent3"/>
                </a:solidFill>
              </a:rPr>
              <a:t> alcuni esempi di colloquio!</a:t>
            </a:r>
            <a:br>
              <a:rPr lang="it-IT" dirty="0">
                <a:solidFill>
                  <a:schemeClr val="accent3"/>
                </a:solidFill>
              </a:rPr>
            </a:br>
            <a:endParaRPr lang="it-IT" dirty="0"/>
          </a:p>
        </p:txBody>
      </p:sp>
      <p:sp>
        <p:nvSpPr>
          <p:cNvPr id="3" name="Segnaposto contenuto 2">
            <a:extLst>
              <a:ext uri="{FF2B5EF4-FFF2-40B4-BE49-F238E27FC236}">
                <a16:creationId xmlns:a16="http://schemas.microsoft.com/office/drawing/2014/main" id="{DC9AC05D-560D-1665-8879-549C0B4EDE5C}"/>
              </a:ext>
            </a:extLst>
          </p:cNvPr>
          <p:cNvSpPr>
            <a:spLocks noGrp="1"/>
          </p:cNvSpPr>
          <p:nvPr>
            <p:ph idx="1"/>
          </p:nvPr>
        </p:nvSpPr>
        <p:spPr>
          <a:xfrm>
            <a:off x="2223516" y="2533337"/>
            <a:ext cx="8220456" cy="2308485"/>
          </a:xfrm>
        </p:spPr>
        <p:txBody>
          <a:bodyPr rtlCol="0">
            <a:normAutofit/>
          </a:bodyPr>
          <a:lstStyle>
            <a:defPPr>
              <a:defRPr lang="it-IT"/>
            </a:defPPr>
          </a:lstStyle>
          <a:p>
            <a:pPr marL="0" indent="0" algn="just" rtl="0">
              <a:lnSpc>
                <a:spcPct val="100000"/>
              </a:lnSpc>
              <a:buNone/>
            </a:pPr>
            <a:r>
              <a:rPr lang="it-IT" sz="1600" dirty="0">
                <a:solidFill>
                  <a:schemeClr val="tx1"/>
                </a:solidFill>
                <a:cs typeface="Calibri"/>
              </a:rPr>
              <a:t>La </a:t>
            </a:r>
            <a:r>
              <a:rPr lang="it-IT" sz="1600" b="1" dirty="0">
                <a:solidFill>
                  <a:schemeClr val="tx1"/>
                </a:solidFill>
                <a:cs typeface="Calibri"/>
              </a:rPr>
              <a:t>simulata</a:t>
            </a:r>
            <a:r>
              <a:rPr lang="it-IT" sz="1600" dirty="0">
                <a:solidFill>
                  <a:schemeClr val="tx1"/>
                </a:solidFill>
                <a:cs typeface="Calibri"/>
              </a:rPr>
              <a:t> è un modo per poter sperimentare in aula gli atteggiamenti e il </a:t>
            </a:r>
            <a:r>
              <a:rPr lang="it-IT" sz="1600" b="1" i="1" dirty="0">
                <a:solidFill>
                  <a:schemeClr val="tx1"/>
                </a:solidFill>
                <a:cs typeface="Calibri"/>
              </a:rPr>
              <a:t>setting</a:t>
            </a:r>
            <a:r>
              <a:rPr lang="it-IT" sz="1600" dirty="0">
                <a:solidFill>
                  <a:schemeClr val="tx1"/>
                </a:solidFill>
                <a:cs typeface="Calibri"/>
              </a:rPr>
              <a:t>  del colloquio; voi sarete incuriositi e maggiormente partecipi in quanto vivrete e condividerete una prima esperienza di colloquio.</a:t>
            </a:r>
          </a:p>
          <a:p>
            <a:pPr marL="0" indent="0" algn="just" rtl="0">
              <a:lnSpc>
                <a:spcPct val="100000"/>
              </a:lnSpc>
              <a:buNone/>
            </a:pPr>
            <a:r>
              <a:rPr lang="it-IT" sz="1600" dirty="0">
                <a:solidFill>
                  <a:schemeClr val="tx1"/>
                </a:solidFill>
                <a:cs typeface="Calibri"/>
              </a:rPr>
              <a:t>In tal modo vi potete porre delle domande, vi interrogate rispetto all’agire professionale </a:t>
            </a:r>
            <a:r>
              <a:rPr lang="it-IT" sz="1600" dirty="0" err="1">
                <a:solidFill>
                  <a:schemeClr val="tx1"/>
                </a:solidFill>
                <a:cs typeface="Calibri"/>
              </a:rPr>
              <a:t>dell’a.s.</a:t>
            </a:r>
            <a:r>
              <a:rPr lang="it-IT" sz="1600" dirty="0">
                <a:solidFill>
                  <a:schemeClr val="tx1"/>
                </a:solidFill>
                <a:cs typeface="Calibri"/>
              </a:rPr>
              <a:t> e iniziate a comprendere che non vi è una modalità standardizzata che possa essere utilizzata per tutti i colloquio, ma che ogni colloquio è una situazione a sé e che alla fine di ogni colloquio il professionista riflette su cosa è realmente accaduto nella relazione con l’altro,, che cosa si è detto  o fatto e che cosa si sarebbe potuto dire o fare. </a:t>
            </a:r>
          </a:p>
        </p:txBody>
      </p:sp>
      <p:sp>
        <p:nvSpPr>
          <p:cNvPr id="5" name="Segnaposto numero diapositiva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13</a:t>
            </a:fld>
            <a:endParaRPr lang="it-IT"/>
          </a:p>
        </p:txBody>
      </p:sp>
    </p:spTree>
    <p:extLst>
      <p:ext uri="{BB962C8B-B14F-4D97-AF65-F5344CB8AC3E}">
        <p14:creationId xmlns:p14="http://schemas.microsoft.com/office/powerpoint/2010/main" val="52070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BE42-4E02-F645-647D-73159475FE2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9C6CF7-2357-0266-38A9-E915191547DC}"/>
              </a:ext>
            </a:extLst>
          </p:cNvPr>
          <p:cNvSpPr>
            <a:spLocks noGrp="1"/>
          </p:cNvSpPr>
          <p:nvPr>
            <p:ph type="title"/>
          </p:nvPr>
        </p:nvSpPr>
        <p:spPr>
          <a:xfrm>
            <a:off x="1748028" y="1389888"/>
            <a:ext cx="8695944" cy="635860"/>
          </a:xfrm>
        </p:spPr>
        <p:txBody>
          <a:bodyPr rtlCol="0">
            <a:normAutofit fontScale="90000"/>
          </a:bodyPr>
          <a:lstStyle>
            <a:defPPr>
              <a:defRPr lang="it-IT"/>
            </a:defPPr>
          </a:lstStyle>
          <a:p>
            <a:pPr rtl="0"/>
            <a:r>
              <a:rPr lang="it-IT" dirty="0">
                <a:solidFill>
                  <a:schemeClr val="accent3"/>
                </a:solidFill>
                <a:latin typeface="Baskerville Old Face" panose="02020602080505020303" pitchFamily="18" charset="77"/>
              </a:rPr>
              <a:t>Riepilogo</a:t>
            </a:r>
            <a:r>
              <a:rPr lang="it-IT" dirty="0">
                <a:solidFill>
                  <a:schemeClr val="accent3"/>
                </a:solidFill>
              </a:rPr>
              <a:t> </a:t>
            </a:r>
            <a:endParaRPr lang="it-IT" dirty="0"/>
          </a:p>
        </p:txBody>
      </p:sp>
      <p:sp>
        <p:nvSpPr>
          <p:cNvPr id="3" name="Segnaposto contenuto 2">
            <a:extLst>
              <a:ext uri="{FF2B5EF4-FFF2-40B4-BE49-F238E27FC236}">
                <a16:creationId xmlns:a16="http://schemas.microsoft.com/office/drawing/2014/main" id="{7BFC2174-74F2-B279-F650-D67ACA60D24A}"/>
              </a:ext>
            </a:extLst>
          </p:cNvPr>
          <p:cNvSpPr>
            <a:spLocks noGrp="1"/>
          </p:cNvSpPr>
          <p:nvPr>
            <p:ph idx="1"/>
          </p:nvPr>
        </p:nvSpPr>
        <p:spPr>
          <a:xfrm>
            <a:off x="2223516" y="2025748"/>
            <a:ext cx="8220456" cy="2644726"/>
          </a:xfrm>
        </p:spPr>
        <p:txBody>
          <a:bodyPr rtlCol="0">
            <a:normAutofit/>
          </a:bodyPr>
          <a:lstStyle>
            <a:defPPr>
              <a:defRPr lang="it-IT"/>
            </a:defPPr>
          </a:lstStyle>
          <a:p>
            <a:pPr marL="0" indent="0" algn="just" rtl="0">
              <a:lnSpc>
                <a:spcPct val="100000"/>
              </a:lnSpc>
              <a:buNone/>
            </a:pPr>
            <a:r>
              <a:rPr lang="it-IT" sz="1600" dirty="0">
                <a:solidFill>
                  <a:schemeClr val="tx1"/>
                </a:solidFill>
                <a:cs typeface="Calibri"/>
              </a:rPr>
              <a:t>Nell’attività professionale non si può escludere </a:t>
            </a:r>
            <a:r>
              <a:rPr lang="it-IT" sz="1600" b="1" u="sng" dirty="0">
                <a:solidFill>
                  <a:schemeClr val="tx1"/>
                </a:solidFill>
                <a:cs typeface="Calibri"/>
              </a:rPr>
              <a:t>la nostra personalità che deve trovare un legame armonico con la dimensione professionale</a:t>
            </a:r>
            <a:r>
              <a:rPr lang="it-IT" sz="1600" dirty="0">
                <a:solidFill>
                  <a:schemeClr val="tx1"/>
                </a:solidFill>
                <a:cs typeface="Calibri"/>
              </a:rPr>
              <a:t>; ogni professionista deve mettere insieme i pezzi, il personale ed il professionale, ma per farlo prima </a:t>
            </a:r>
            <a:r>
              <a:rPr lang="it-IT" sz="1600" dirty="0" err="1">
                <a:solidFill>
                  <a:schemeClr val="tx1"/>
                </a:solidFill>
                <a:cs typeface="Calibri"/>
              </a:rPr>
              <a:t>l’a.s.</a:t>
            </a:r>
            <a:r>
              <a:rPr lang="it-IT" sz="1600" dirty="0">
                <a:solidFill>
                  <a:schemeClr val="tx1"/>
                </a:solidFill>
                <a:cs typeface="Calibri"/>
              </a:rPr>
              <a:t> deve avere un’approfondita conoscenza di sé e dei suoi meccanismi di funzionamento.</a:t>
            </a:r>
          </a:p>
          <a:p>
            <a:pPr marL="0" indent="0" algn="just" rtl="0">
              <a:lnSpc>
                <a:spcPct val="100000"/>
              </a:lnSpc>
              <a:buNone/>
            </a:pPr>
            <a:r>
              <a:rPr lang="it-IT" sz="1600" dirty="0">
                <a:solidFill>
                  <a:schemeClr val="tx1"/>
                </a:solidFill>
                <a:cs typeface="Calibri"/>
              </a:rPr>
              <a:t>Unire il proprio stile personale e la tecnica del colloquio, significa riuscire ad elaborare uno stile comunicativo che consente alla persona di sentire che non ha di fronte né un freddo burocrate, né un pasticcione, né un amico, ma una persona disponibile e sinceramente partecipe e interessata, che ha a sua disposizione gli strumenti tecnici per facilitargli un compito, che non è semplice… parlare di sé!!!</a:t>
            </a:r>
          </a:p>
        </p:txBody>
      </p:sp>
      <p:sp>
        <p:nvSpPr>
          <p:cNvPr id="4" name="Segnaposto piè di pagina 3">
            <a:extLst>
              <a:ext uri="{FF2B5EF4-FFF2-40B4-BE49-F238E27FC236}">
                <a16:creationId xmlns:a16="http://schemas.microsoft.com/office/drawing/2014/main" id="{9F175792-B07D-CBAE-EF0D-2293852D0882}"/>
              </a:ext>
            </a:extLst>
          </p:cNvPr>
          <p:cNvSpPr>
            <a:spLocks noGrp="1"/>
          </p:cNvSpPr>
          <p:nvPr>
            <p:ph type="ftr" sz="quarter" idx="10"/>
          </p:nvPr>
        </p:nvSpPr>
        <p:spPr/>
        <p:txBody>
          <a:bodyPr rtlCol="0"/>
          <a:lstStyle>
            <a:defPPr>
              <a:defRPr lang="it-IT"/>
            </a:defPPr>
          </a:lstStyle>
          <a:p>
            <a:pPr rtl="0"/>
            <a:r>
              <a:rPr lang="it-IT"/>
              <a:t>Titolo presentazione</a:t>
            </a:r>
          </a:p>
        </p:txBody>
      </p:sp>
      <p:sp>
        <p:nvSpPr>
          <p:cNvPr id="5" name="Segnaposto numero diapositiva 4">
            <a:extLst>
              <a:ext uri="{FF2B5EF4-FFF2-40B4-BE49-F238E27FC236}">
                <a16:creationId xmlns:a16="http://schemas.microsoft.com/office/drawing/2014/main" id="{AC22D96B-ED06-3171-53B4-E508B1F3B34C}"/>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14</a:t>
            </a:fld>
            <a:endParaRPr lang="it-IT"/>
          </a:p>
        </p:txBody>
      </p:sp>
    </p:spTree>
    <p:extLst>
      <p:ext uri="{BB962C8B-B14F-4D97-AF65-F5344CB8AC3E}">
        <p14:creationId xmlns:p14="http://schemas.microsoft.com/office/powerpoint/2010/main" val="207416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EB5DC-8C2B-5750-6E12-9A35C0FFBA00}"/>
              </a:ext>
            </a:extLst>
          </p:cNvPr>
          <p:cNvSpPr>
            <a:spLocks noGrp="1"/>
          </p:cNvSpPr>
          <p:nvPr>
            <p:ph type="title"/>
          </p:nvPr>
        </p:nvSpPr>
        <p:spPr>
          <a:xfrm>
            <a:off x="1528455" y="2612571"/>
            <a:ext cx="2852928" cy="1412547"/>
          </a:xfrm>
        </p:spPr>
        <p:txBody>
          <a:bodyPr rtlCol="0">
            <a:noAutofit/>
          </a:bodyPr>
          <a:lstStyle>
            <a:defPPr>
              <a:defRPr lang="it-IT"/>
            </a:defPPr>
          </a:lstStyle>
          <a:p>
            <a:pPr rtl="0"/>
            <a:r>
              <a:rPr lang="it-IT" sz="2400" dirty="0"/>
              <a:t>Grazie a voi tutti…. per questo tratto di strada che abbiamo percorso insieme…. </a:t>
            </a:r>
            <a:br>
              <a:rPr lang="it-IT" sz="2400" dirty="0"/>
            </a:br>
            <a:r>
              <a:rPr lang="it-IT" sz="2400" dirty="0"/>
              <a:t>Ho un regalo per voi!!!!</a:t>
            </a:r>
          </a:p>
        </p:txBody>
      </p:sp>
      <p:sp>
        <p:nvSpPr>
          <p:cNvPr id="5" name="Segnaposto contenuto 4">
            <a:extLst>
              <a:ext uri="{FF2B5EF4-FFF2-40B4-BE49-F238E27FC236}">
                <a16:creationId xmlns:a16="http://schemas.microsoft.com/office/drawing/2014/main" id="{AAF5CF3F-E5EF-5769-3F83-24ADB4412BBF}"/>
              </a:ext>
            </a:extLst>
          </p:cNvPr>
          <p:cNvSpPr>
            <a:spLocks noGrp="1"/>
          </p:cNvSpPr>
          <p:nvPr>
            <p:ph idx="1"/>
          </p:nvPr>
        </p:nvSpPr>
        <p:spPr>
          <a:xfrm>
            <a:off x="8211312" y="2011680"/>
            <a:ext cx="3746226" cy="2843784"/>
          </a:xfrm>
        </p:spPr>
        <p:txBody>
          <a:bodyPr rtlCol="0"/>
          <a:lstStyle>
            <a:defPPr>
              <a:defRPr lang="it-IT"/>
            </a:defPPr>
          </a:lstStyle>
          <a:p>
            <a:pPr rtl="0"/>
            <a:r>
              <a:rPr lang="it-IT" dirty="0"/>
              <a:t>Michela </a:t>
            </a:r>
            <a:r>
              <a:rPr lang="it-IT" dirty="0" err="1"/>
              <a:t>Giammatteo</a:t>
            </a:r>
            <a:r>
              <a:rPr lang="it-IT" dirty="0"/>
              <a:t>​</a:t>
            </a:r>
          </a:p>
          <a:p>
            <a:pPr rtl="0"/>
            <a:r>
              <a:rPr lang="it-IT" dirty="0"/>
              <a:t>michela.giammatteo@unimc.it</a:t>
            </a:r>
          </a:p>
          <a:p>
            <a:pPr rtl="0"/>
            <a:endParaRPr lang="it-IT" dirty="0"/>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B0FE7DF6-E1F5-16CC-7771-BCED9F95BCF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95C02D5-6092-6523-A3CF-C04FCB41511F}"/>
              </a:ext>
            </a:extLst>
          </p:cNvPr>
          <p:cNvSpPr>
            <a:spLocks noGrp="1"/>
          </p:cNvSpPr>
          <p:nvPr>
            <p:ph type="title"/>
          </p:nvPr>
        </p:nvSpPr>
        <p:spPr>
          <a:xfrm>
            <a:off x="1153668" y="3786692"/>
            <a:ext cx="9884664" cy="922468"/>
          </a:xfrm>
        </p:spPr>
        <p:txBody>
          <a:bodyPr rtlCol="0">
            <a:normAutofit fontScale="90000"/>
          </a:bodyPr>
          <a:lstStyle>
            <a:defPPr>
              <a:defRPr lang="it-IT"/>
            </a:defPPr>
          </a:lstStyle>
          <a:p>
            <a:pPr rtl="0"/>
            <a:r>
              <a:rPr lang="it-IT" sz="3200" dirty="0">
                <a:solidFill>
                  <a:schemeClr val="accent4">
                    <a:lumMod val="75000"/>
                  </a:schemeClr>
                </a:solidFill>
              </a:rPr>
              <a:t>INIZIAMO CON UNA STORIA…</a:t>
            </a:r>
            <a:br>
              <a:rPr lang="it-IT" sz="3200" dirty="0">
                <a:solidFill>
                  <a:schemeClr val="accent4">
                    <a:lumMod val="75000"/>
                  </a:schemeClr>
                </a:solidFill>
              </a:rPr>
            </a:br>
            <a:r>
              <a:rPr lang="it-IT" sz="3200" dirty="0">
                <a:solidFill>
                  <a:schemeClr val="accent4">
                    <a:lumMod val="75000"/>
                  </a:schemeClr>
                </a:solidFill>
              </a:rPr>
              <a:t>LA STORIA DELLA SIGNORA MARIA!</a:t>
            </a:r>
          </a:p>
        </p:txBody>
      </p:sp>
      <p:sp>
        <p:nvSpPr>
          <p:cNvPr id="4" name="Segnaposto testo 3">
            <a:extLst>
              <a:ext uri="{FF2B5EF4-FFF2-40B4-BE49-F238E27FC236}">
                <a16:creationId xmlns:a16="http://schemas.microsoft.com/office/drawing/2014/main" id="{58254D59-F7A6-CEE1-78F5-5C0918F19EEC}"/>
              </a:ext>
            </a:extLst>
          </p:cNvPr>
          <p:cNvSpPr>
            <a:spLocks noGrp="1"/>
          </p:cNvSpPr>
          <p:nvPr>
            <p:ph type="body" idx="1"/>
          </p:nvPr>
        </p:nvSpPr>
        <p:spPr/>
        <p:txBody>
          <a:bodyPr rtlCol="0"/>
          <a:lstStyle>
            <a:defPPr>
              <a:defRPr lang="it-IT"/>
            </a:defPPr>
          </a:lstStyle>
          <a:p>
            <a:pPr rtl="0"/>
            <a:r>
              <a:rPr lang="it-IT" b="1" dirty="0">
                <a:solidFill>
                  <a:schemeClr val="bg1">
                    <a:lumMod val="65000"/>
                  </a:schemeClr>
                </a:solidFill>
              </a:rPr>
              <a:t>….POSSIAMO PRENDERE UN CAFFE’ INSIEME????</a:t>
            </a:r>
          </a:p>
        </p:txBody>
      </p:sp>
    </p:spTree>
    <p:extLst>
      <p:ext uri="{BB962C8B-B14F-4D97-AF65-F5344CB8AC3E}">
        <p14:creationId xmlns:p14="http://schemas.microsoft.com/office/powerpoint/2010/main" val="375122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DF434-28DB-4621-A497-D62C41CE0419}"/>
              </a:ext>
            </a:extLst>
          </p:cNvPr>
          <p:cNvSpPr>
            <a:spLocks noGrp="1"/>
          </p:cNvSpPr>
          <p:nvPr>
            <p:ph type="title"/>
          </p:nvPr>
        </p:nvSpPr>
        <p:spPr>
          <a:xfrm>
            <a:off x="6382045" y="136525"/>
            <a:ext cx="5550875" cy="890417"/>
          </a:xfrm>
        </p:spPr>
        <p:txBody>
          <a:bodyPr rtlCol="0">
            <a:normAutofit/>
          </a:bodyPr>
          <a:lstStyle>
            <a:defPPr>
              <a:defRPr lang="it-IT"/>
            </a:defPPr>
          </a:lstStyle>
          <a:p>
            <a:pPr algn="ctr" rtl="0"/>
            <a:r>
              <a:rPr lang="it-IT" sz="1800" b="1" dirty="0">
                <a:solidFill>
                  <a:schemeClr val="accent3"/>
                </a:solidFill>
                <a:effectLst>
                  <a:outerShdw blurRad="38100" dist="38100" dir="2700000" algn="tl">
                    <a:srgbClr val="000000">
                      <a:alpha val="43137"/>
                    </a:srgbClr>
                  </a:outerShdw>
                </a:effectLst>
                <a:latin typeface="Baskerville Old Face" panose="02020602080505020303" pitchFamily="18" charset="77"/>
                <a:cs typeface="Calibri Light"/>
              </a:rPr>
              <a:t>IL COLLOQUIO PROFESSIONALE COME STRUMENTO DI CONOSCENZA</a:t>
            </a:r>
            <a:endParaRPr lang="it-IT" sz="1800" b="1" dirty="0">
              <a:solidFill>
                <a:schemeClr val="accent3"/>
              </a:solidFill>
              <a:effectLst>
                <a:outerShdw blurRad="38100" dist="38100" dir="2700000" algn="tl">
                  <a:srgbClr val="000000">
                    <a:alpha val="43137"/>
                  </a:srgbClr>
                </a:outerShdw>
              </a:effectLst>
              <a:latin typeface="Baskerville Old Face" panose="02020602080505020303" pitchFamily="18" charset="77"/>
            </a:endParaRPr>
          </a:p>
        </p:txBody>
      </p:sp>
      <p:sp>
        <p:nvSpPr>
          <p:cNvPr id="4" name="Segnaposto testo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it-IT"/>
            </a:defPPr>
          </a:lstStyle>
          <a:p>
            <a:pPr rtl="0"/>
            <a:r>
              <a:rPr lang="it-IT"/>
              <a:t>A</a:t>
            </a:r>
          </a:p>
        </p:txBody>
      </p:sp>
      <p:pic>
        <p:nvPicPr>
          <p:cNvPr id="10" name="Immagine 9" descr="Colore foglia di fiori">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
        <p:nvSpPr>
          <p:cNvPr id="3" name="Segnaposto contenuto 2">
            <a:extLst>
              <a:ext uri="{FF2B5EF4-FFF2-40B4-BE49-F238E27FC236}">
                <a16:creationId xmlns:a16="http://schemas.microsoft.com/office/drawing/2014/main" id="{22788C46-D0BC-4307-AE55-7601A139E7CB}"/>
              </a:ext>
            </a:extLst>
          </p:cNvPr>
          <p:cNvSpPr>
            <a:spLocks noGrp="1"/>
          </p:cNvSpPr>
          <p:nvPr>
            <p:ph sz="quarter" idx="4"/>
          </p:nvPr>
        </p:nvSpPr>
        <p:spPr>
          <a:xfrm>
            <a:off x="6857885" y="1026941"/>
            <a:ext cx="5075036" cy="5694533"/>
          </a:xfrm>
        </p:spPr>
        <p:txBody>
          <a:bodyPr vert="horz" lIns="91440" tIns="45720" rIns="91440" bIns="45720" rtlCol="0" anchor="t">
            <a:normAutofit/>
          </a:bodyPr>
          <a:lstStyle>
            <a:defPPr>
              <a:defRPr lang="it-IT"/>
            </a:defPPr>
          </a:lstStyle>
          <a:p>
            <a:pPr algn="just" rtl="0"/>
            <a:r>
              <a:rPr lang="it-IT" sz="1400" dirty="0">
                <a:solidFill>
                  <a:schemeClr val="tx1"/>
                </a:solidFill>
                <a:latin typeface="Gill Sans Nova Light" panose="020B0302020104020203" pitchFamily="34" charset="0"/>
                <a:cs typeface="Calibri"/>
              </a:rPr>
              <a:t>Il colloquio professionale per </a:t>
            </a:r>
            <a:r>
              <a:rPr lang="it-IT" sz="1400" dirty="0" err="1">
                <a:solidFill>
                  <a:schemeClr val="tx1"/>
                </a:solidFill>
                <a:latin typeface="Gill Sans Nova Light" panose="020B0302020104020203" pitchFamily="34" charset="0"/>
                <a:cs typeface="Calibri"/>
              </a:rPr>
              <a:t>l’a.s.</a:t>
            </a:r>
            <a:r>
              <a:rPr lang="it-IT" sz="1400" dirty="0">
                <a:solidFill>
                  <a:schemeClr val="tx1"/>
                </a:solidFill>
                <a:latin typeface="Gill Sans Nova Light" panose="020B0302020104020203" pitchFamily="34" charset="0"/>
                <a:cs typeface="Calibri"/>
              </a:rPr>
              <a:t> è il mezzo principale e più efficace per entrare in contatto con le persone in modo da instaurare con loro un rapporto con obiettivi promozionali. Per questo motivo il processo di aiuto nel servizio sociale inizia e si snoda attraverso lo svolgimento di una serie di colloqui.</a:t>
            </a:r>
          </a:p>
          <a:p>
            <a:pPr algn="just" rtl="0"/>
            <a:r>
              <a:rPr lang="it-IT" sz="1400" dirty="0">
                <a:solidFill>
                  <a:schemeClr val="tx1"/>
                </a:solidFill>
                <a:latin typeface="Gill Sans Nova Light" panose="020B0302020104020203" pitchFamily="34" charset="0"/>
                <a:cs typeface="Calibri"/>
              </a:rPr>
              <a:t>Il colloquio presuppone la capacità </a:t>
            </a:r>
            <a:r>
              <a:rPr lang="it-IT" sz="1400" dirty="0" err="1">
                <a:solidFill>
                  <a:schemeClr val="tx1"/>
                </a:solidFill>
                <a:latin typeface="Gill Sans Nova Light" panose="020B0302020104020203" pitchFamily="34" charset="0"/>
                <a:cs typeface="Calibri"/>
              </a:rPr>
              <a:t>dell’a.s.</a:t>
            </a:r>
            <a:r>
              <a:rPr lang="it-IT" sz="1400" dirty="0">
                <a:solidFill>
                  <a:schemeClr val="tx1"/>
                </a:solidFill>
                <a:latin typeface="Gill Sans Nova Light" panose="020B0302020104020203" pitchFamily="34" charset="0"/>
                <a:cs typeface="Calibri"/>
              </a:rPr>
              <a:t> di attivare un </a:t>
            </a:r>
            <a:r>
              <a:rPr lang="it-IT" sz="1400" b="1" dirty="0">
                <a:solidFill>
                  <a:schemeClr val="tx1"/>
                </a:solidFill>
                <a:latin typeface="Gill Sans Nova Light" panose="020B0302020104020203" pitchFamily="34" charset="0"/>
                <a:cs typeface="Calibri"/>
              </a:rPr>
              <a:t>atteggiamento di ascolto attivo </a:t>
            </a:r>
            <a:r>
              <a:rPr lang="it-IT" sz="1400" dirty="0">
                <a:solidFill>
                  <a:schemeClr val="tx1"/>
                </a:solidFill>
                <a:latin typeface="Gill Sans Nova Light" panose="020B0302020104020203" pitchFamily="34" charset="0"/>
                <a:cs typeface="Calibri"/>
              </a:rPr>
              <a:t>che significa non semplice raccolta di informazioni, ma la dimostrazione di un reale interesse, di avviare un processo caratterizzato dalla </a:t>
            </a:r>
            <a:r>
              <a:rPr lang="it-IT" sz="1400" b="1" dirty="0">
                <a:solidFill>
                  <a:schemeClr val="tx1"/>
                </a:solidFill>
                <a:latin typeface="Gill Sans Nova Light" panose="020B0302020104020203" pitchFamily="34" charset="0"/>
                <a:cs typeface="Calibri"/>
              </a:rPr>
              <a:t>disponibilità ad accogliere e accettare l’Altro </a:t>
            </a:r>
            <a:r>
              <a:rPr lang="it-IT" sz="1400" dirty="0">
                <a:solidFill>
                  <a:schemeClr val="tx1"/>
                </a:solidFill>
                <a:latin typeface="Gill Sans Nova Light" panose="020B0302020104020203" pitchFamily="34" charset="0"/>
                <a:cs typeface="Calibri"/>
              </a:rPr>
              <a:t>con i suoi bisogni e aspettative, attraverso l’utilizzo di una comunicazione verbale e non verbale. Il colloquio è un presupposto fondamentale per un primo contatto con la persona per accettarne le caratteristiche e le diversità; </a:t>
            </a:r>
            <a:r>
              <a:rPr lang="it-IT" sz="1400" dirty="0" err="1">
                <a:solidFill>
                  <a:schemeClr val="tx1"/>
                </a:solidFill>
                <a:latin typeface="Gill Sans Nova Light" panose="020B0302020104020203" pitchFamily="34" charset="0"/>
                <a:cs typeface="Calibri"/>
              </a:rPr>
              <a:t>l’a.s.</a:t>
            </a:r>
            <a:r>
              <a:rPr lang="it-IT" sz="1400" dirty="0">
                <a:solidFill>
                  <a:schemeClr val="tx1"/>
                </a:solidFill>
                <a:latin typeface="Gill Sans Nova Light" panose="020B0302020104020203" pitchFamily="34" charset="0"/>
                <a:cs typeface="Calibri"/>
              </a:rPr>
              <a:t> deve essere in grado di </a:t>
            </a:r>
            <a:r>
              <a:rPr lang="it-IT" sz="1400" b="1" dirty="0">
                <a:solidFill>
                  <a:schemeClr val="tx1"/>
                </a:solidFill>
                <a:latin typeface="Gill Sans Nova Light" panose="020B0302020104020203" pitchFamily="34" charset="0"/>
                <a:cs typeface="Calibri"/>
              </a:rPr>
              <a:t>promuovere empatia</a:t>
            </a:r>
            <a:r>
              <a:rPr lang="it-IT" sz="1400" dirty="0">
                <a:solidFill>
                  <a:schemeClr val="tx1"/>
                </a:solidFill>
                <a:latin typeface="Gill Sans Nova Light" panose="020B0302020104020203" pitchFamily="34" charset="0"/>
                <a:cs typeface="Calibri"/>
              </a:rPr>
              <a:t>. Il colloquio ha la finalità di trasmettere e restituire all’utente una percezione di sé corretta e la capacità di saper utilizzare al meglio le proprie risorse, competenze e caratteristiche personali.  </a:t>
            </a:r>
          </a:p>
        </p:txBody>
      </p:sp>
      <p:sp>
        <p:nvSpPr>
          <p:cNvPr id="5" name="Segnaposto piè di pagina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it-IT"/>
            </a:defPPr>
          </a:lstStyle>
          <a:p>
            <a:pPr rtl="0"/>
            <a:r>
              <a:rPr lang="it-IT"/>
              <a:t>Titolo presentazione</a:t>
            </a:r>
          </a:p>
        </p:txBody>
      </p:sp>
      <p:sp>
        <p:nvSpPr>
          <p:cNvPr id="6" name="Segnaposto numero diapositiva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t>3</a:t>
            </a:fld>
            <a:endParaRPr lang="it-IT"/>
          </a:p>
        </p:txBody>
      </p:sp>
      <p:pic>
        <p:nvPicPr>
          <p:cNvPr id="1026" name="Picture 2" descr="Nessuna descrizione alternativa per questa immagine">
            <a:extLst>
              <a:ext uri="{FF2B5EF4-FFF2-40B4-BE49-F238E27FC236}">
                <a16:creationId xmlns:a16="http://schemas.microsoft.com/office/drawing/2014/main" id="{18C31669-CEB2-75C1-47CC-1567CF44E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84"/>
            <a:ext cx="58099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B4516-A78C-D69C-2051-684BD2AB4940}"/>
              </a:ext>
            </a:extLst>
          </p:cNvPr>
          <p:cNvSpPr>
            <a:spLocks noGrp="1"/>
          </p:cNvSpPr>
          <p:nvPr>
            <p:ph type="title"/>
          </p:nvPr>
        </p:nvSpPr>
        <p:spPr>
          <a:xfrm>
            <a:off x="838200" y="380999"/>
            <a:ext cx="10515600" cy="786619"/>
          </a:xfrm>
        </p:spPr>
        <p:txBody>
          <a:bodyPr rtlCol="0">
            <a:normAutofit/>
          </a:bodyPr>
          <a:lstStyle>
            <a:defPPr>
              <a:defRPr lang="it-IT"/>
            </a:defPPr>
          </a:lstStyle>
          <a:p>
            <a:pPr rtl="0"/>
            <a:r>
              <a:rPr lang="it-IT" sz="2800" b="1" dirty="0">
                <a:solidFill>
                  <a:srgbClr val="00B050"/>
                </a:solidFill>
                <a:effectLst>
                  <a:outerShdw blurRad="38100" dist="38100" dir="2700000" algn="tl">
                    <a:srgbClr val="000000">
                      <a:alpha val="43137"/>
                    </a:srgbClr>
                  </a:outerShdw>
                </a:effectLst>
              </a:rPr>
              <a:t>Il colloquio di Servizio Sociale</a:t>
            </a:r>
          </a:p>
        </p:txBody>
      </p:sp>
      <p:sp>
        <p:nvSpPr>
          <p:cNvPr id="5" name="Segnaposto numero diapositiva 4">
            <a:extLst>
              <a:ext uri="{FF2B5EF4-FFF2-40B4-BE49-F238E27FC236}">
                <a16:creationId xmlns:a16="http://schemas.microsoft.com/office/drawing/2014/main" id="{7D56BD15-0727-BBF1-FBD8-0228EA23C767}"/>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4</a:t>
            </a:fld>
            <a:endParaRPr lang="it-IT" dirty="0"/>
          </a:p>
        </p:txBody>
      </p:sp>
      <p:sp>
        <p:nvSpPr>
          <p:cNvPr id="7" name="Segnaposto contenuto 6">
            <a:extLst>
              <a:ext uri="{FF2B5EF4-FFF2-40B4-BE49-F238E27FC236}">
                <a16:creationId xmlns:a16="http://schemas.microsoft.com/office/drawing/2014/main" id="{F6520457-22C3-C714-56D5-B6A36B4C4E9F}"/>
              </a:ext>
            </a:extLst>
          </p:cNvPr>
          <p:cNvSpPr>
            <a:spLocks noGrp="1"/>
          </p:cNvSpPr>
          <p:nvPr>
            <p:ph idx="1"/>
          </p:nvPr>
        </p:nvSpPr>
        <p:spPr>
          <a:xfrm>
            <a:off x="627185" y="1307660"/>
            <a:ext cx="10515600" cy="5413815"/>
          </a:xfrm>
        </p:spPr>
        <p:txBody>
          <a:bodyPr>
            <a:normAutofit fontScale="92500" lnSpcReduction="10000"/>
          </a:bodyPr>
          <a:lstStyle/>
          <a:p>
            <a:pPr marL="0" indent="0" algn="just">
              <a:buNone/>
            </a:pPr>
            <a:r>
              <a:rPr lang="it-IT" sz="1600" dirty="0">
                <a:solidFill>
                  <a:schemeClr val="tx1"/>
                </a:solidFill>
              </a:rPr>
              <a:t>Il </a:t>
            </a:r>
            <a:r>
              <a:rPr lang="it-IT" sz="1600" b="1" dirty="0">
                <a:solidFill>
                  <a:schemeClr val="tx1"/>
                </a:solidFill>
              </a:rPr>
              <a:t>colloquio di servizio sociale </a:t>
            </a:r>
            <a:r>
              <a:rPr lang="it-IT" sz="1600" dirty="0">
                <a:solidFill>
                  <a:schemeClr val="tx1"/>
                </a:solidFill>
              </a:rPr>
              <a:t>è lo strumento che viene utilizzato per comprendere e chiarire il bisogno che la persona porta al servizio, restituendole un punto di vista differente, rielaborando insieme alla persona stessa un nuovo racconto come risultato dell’incontro fra saperi e competenze diversi, ma ugualmente importanti. Ciò significa soprattutto aiutare la persona a guardare in un modo diverso la propria situazione e sostenere le parti positive. L’abilità </a:t>
            </a:r>
            <a:r>
              <a:rPr lang="it-IT" sz="1600" dirty="0" err="1">
                <a:solidFill>
                  <a:schemeClr val="tx1"/>
                </a:solidFill>
              </a:rPr>
              <a:t>dell’a.s.</a:t>
            </a:r>
            <a:r>
              <a:rPr lang="it-IT" sz="1600" dirty="0">
                <a:solidFill>
                  <a:schemeClr val="tx1"/>
                </a:solidFill>
              </a:rPr>
              <a:t> consente di creare un dialogo, un legame con chi sta vivendo una situazione di disagio, che non è in grado di affrontare da solo, che necessita dell’aiuto di un professionista competente. Il colloquio inteso come dialogo, come</a:t>
            </a:r>
            <a:r>
              <a:rPr lang="it-IT" sz="1600" b="1" u="sng" dirty="0">
                <a:solidFill>
                  <a:schemeClr val="tx1"/>
                </a:solidFill>
              </a:rPr>
              <a:t> incontro speciale </a:t>
            </a:r>
            <a:r>
              <a:rPr lang="it-IT" sz="1600" dirty="0">
                <a:solidFill>
                  <a:schemeClr val="tx1"/>
                </a:solidFill>
              </a:rPr>
              <a:t>dove si incontrano ruoli precisi e diversi, ma entrambi attivi.</a:t>
            </a:r>
          </a:p>
          <a:p>
            <a:pPr marL="0" indent="0" algn="just">
              <a:buNone/>
            </a:pPr>
            <a:r>
              <a:rPr lang="it-IT" sz="1600" dirty="0">
                <a:solidFill>
                  <a:schemeClr val="tx1"/>
                </a:solidFill>
              </a:rPr>
              <a:t>La definizione di colloquio contenuta nel Nuovo Dizionario di Servizio Sociale: «</a:t>
            </a:r>
            <a:r>
              <a:rPr lang="it-IT" sz="1600" b="1" u="sng" dirty="0">
                <a:solidFill>
                  <a:schemeClr val="tx1"/>
                </a:solidFill>
              </a:rPr>
              <a:t>interazione non occasionale che avviene all’interno di un contesto, che ha degli obiettivi ed è diretta dall’operatore, il colloquio è caratterizzato da una serie di tappe che ne definiscono la struttura formale: la preparazione, lo svolgimento (che è suddiviso in fase iniziale, corpo centrale, conclusione), e la documentazione</a:t>
            </a:r>
            <a:r>
              <a:rPr lang="it-IT" sz="1600" dirty="0">
                <a:solidFill>
                  <a:schemeClr val="tx1"/>
                </a:solidFill>
              </a:rPr>
              <a:t>.»</a:t>
            </a:r>
          </a:p>
          <a:p>
            <a:pPr marL="0" indent="0" algn="just">
              <a:buNone/>
            </a:pPr>
            <a:r>
              <a:rPr lang="it-IT" sz="1600" dirty="0">
                <a:solidFill>
                  <a:schemeClr val="tx1"/>
                </a:solidFill>
              </a:rPr>
              <a:t>L’utilizzo del colloquio come strumento professionale contribuisce a definire gli obiettivi particolari: di sostegno, chiarificazione, valutazione e </a:t>
            </a:r>
            <a:r>
              <a:rPr lang="it-IT" sz="1600" i="1" dirty="0" err="1">
                <a:solidFill>
                  <a:schemeClr val="tx1"/>
                </a:solidFill>
              </a:rPr>
              <a:t>problem</a:t>
            </a:r>
            <a:r>
              <a:rPr lang="it-IT" sz="1600" i="1" dirty="0">
                <a:solidFill>
                  <a:schemeClr val="tx1"/>
                </a:solidFill>
              </a:rPr>
              <a:t> solving </a:t>
            </a:r>
            <a:r>
              <a:rPr lang="it-IT" sz="1600" dirty="0">
                <a:solidFill>
                  <a:schemeClr val="tx1"/>
                </a:solidFill>
              </a:rPr>
              <a:t>o ancora di mediazione e negoziazione, sempre mantenendo l’attenzione sull’</a:t>
            </a:r>
            <a:r>
              <a:rPr lang="it-IT" sz="1600" i="1" dirty="0">
                <a:solidFill>
                  <a:schemeClr val="tx1"/>
                </a:solidFill>
              </a:rPr>
              <a:t>empowerment </a:t>
            </a:r>
            <a:r>
              <a:rPr lang="it-IT" sz="1600" dirty="0">
                <a:solidFill>
                  <a:schemeClr val="tx1"/>
                </a:solidFill>
              </a:rPr>
              <a:t>dei soggetti con i quali si realizza l’interazione «nel rispetto della dignità e auto-determinazione».</a:t>
            </a:r>
          </a:p>
          <a:p>
            <a:pPr marL="0" indent="0" algn="just">
              <a:buNone/>
            </a:pPr>
            <a:r>
              <a:rPr lang="it-IT" sz="1600" b="1" dirty="0">
                <a:solidFill>
                  <a:schemeClr val="tx1"/>
                </a:solidFill>
              </a:rPr>
              <a:t>La relazione empatica che si instaura con il colloquio professionale è anche ascolto, osservazione, riflessione e gestione dei silenzi, un dialogo speciale, un incontro al fine di costituirsi come un metodo per arrivare alla completa autodeterminazione e realizzazione della persona perché ritrovi un sufficiente grado di autocoscienza e autonomia nelle scelte e decisioni da prendere.</a:t>
            </a:r>
          </a:p>
          <a:p>
            <a:pPr marL="0" indent="0" algn="just">
              <a:buNone/>
            </a:pPr>
            <a:r>
              <a:rPr lang="it-IT" sz="1700" dirty="0">
                <a:solidFill>
                  <a:schemeClr val="tx1"/>
                </a:solidFill>
              </a:rPr>
              <a:t>Il colloquio per gli assistenti sociali è una attività peculiare. La maggior parte del lavoro di un </a:t>
            </a:r>
            <a:r>
              <a:rPr lang="it-IT" sz="1700" dirty="0" err="1">
                <a:solidFill>
                  <a:schemeClr val="tx1"/>
                </a:solidFill>
              </a:rPr>
              <a:t>a.s.</a:t>
            </a:r>
            <a:r>
              <a:rPr lang="it-IT" sz="1700" dirty="0">
                <a:solidFill>
                  <a:schemeClr val="tx1"/>
                </a:solidFill>
              </a:rPr>
              <a:t> consiste nello svolgimento di colloqui e tutto quello che si concretizza nella successiva fase dell’intervento dipende dal colloquio. E’ facile confondere conversazione e colloquio, perché tutti conversano. Il colloquio professionale ha sempre uno scopo, reciprocamente accettato dagli interlocutori. Di conseguenza non è mai soltanto uno scambio di parole tra soggetti in comunicazione, è anche: •</a:t>
            </a:r>
            <a:r>
              <a:rPr lang="it-IT" sz="1700" b="1" dirty="0">
                <a:solidFill>
                  <a:schemeClr val="tx1"/>
                </a:solidFill>
              </a:rPr>
              <a:t> Ascolto</a:t>
            </a:r>
            <a:r>
              <a:rPr lang="it-IT" sz="1700" dirty="0">
                <a:solidFill>
                  <a:schemeClr val="tx1"/>
                </a:solidFill>
              </a:rPr>
              <a:t>, attento a cogliere il significato delle cose che la persona dice e non dice, è orientato alla restituzione alla persona di ciò che si è compreso rispetto al problema. • </a:t>
            </a:r>
            <a:r>
              <a:rPr lang="it-IT" sz="1700" b="1" dirty="0">
                <a:solidFill>
                  <a:schemeClr val="tx1"/>
                </a:solidFill>
              </a:rPr>
              <a:t>Osservazione della meta-comunicazione </a:t>
            </a:r>
            <a:r>
              <a:rPr lang="it-IT" sz="1700" dirty="0">
                <a:solidFill>
                  <a:schemeClr val="tx1"/>
                </a:solidFill>
              </a:rPr>
              <a:t>(postura, gesti, reazioni emotive evidenti). • </a:t>
            </a:r>
            <a:r>
              <a:rPr lang="it-IT" sz="1700" b="1" dirty="0">
                <a:solidFill>
                  <a:schemeClr val="tx1"/>
                </a:solidFill>
              </a:rPr>
              <a:t>Riflessione:</a:t>
            </a:r>
            <a:r>
              <a:rPr lang="it-IT" sz="1700" dirty="0">
                <a:solidFill>
                  <a:schemeClr val="tx1"/>
                </a:solidFill>
              </a:rPr>
              <a:t> la capacità di mettere in relazione parole e segnali della persona con la situazione presentata e con il contesto allargato di cui è parte. • </a:t>
            </a:r>
            <a:r>
              <a:rPr lang="it-IT" sz="1700" b="1" dirty="0">
                <a:solidFill>
                  <a:schemeClr val="tx1"/>
                </a:solidFill>
              </a:rPr>
              <a:t>Silenzio:</a:t>
            </a:r>
            <a:r>
              <a:rPr lang="it-IT" sz="1700" dirty="0">
                <a:solidFill>
                  <a:schemeClr val="tx1"/>
                </a:solidFill>
              </a:rPr>
              <a:t> come capacità costruttiva di relazione empatica, di attenzione, di rispetto dei tempi necessari ad elaborare risposte, di riconoscimento delle difficoltà, e spazio all’emotività. </a:t>
            </a:r>
            <a:endParaRPr lang="it-IT" sz="1700" b="1" dirty="0">
              <a:solidFill>
                <a:schemeClr val="tx1"/>
              </a:solidFill>
            </a:endParaRPr>
          </a:p>
          <a:p>
            <a:pPr marL="0" indent="0" algn="just">
              <a:buNone/>
            </a:pPr>
            <a:endParaRPr lang="it-IT" sz="1600" dirty="0">
              <a:solidFill>
                <a:schemeClr val="tx1"/>
              </a:solidFill>
            </a:endParaRPr>
          </a:p>
        </p:txBody>
      </p:sp>
    </p:spTree>
    <p:extLst>
      <p:ext uri="{BB962C8B-B14F-4D97-AF65-F5344CB8AC3E}">
        <p14:creationId xmlns:p14="http://schemas.microsoft.com/office/powerpoint/2010/main" val="94101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002655-34DF-25F9-4640-B2CE5329AD1A}"/>
              </a:ext>
            </a:extLst>
          </p:cNvPr>
          <p:cNvSpPr>
            <a:spLocks noGrp="1"/>
          </p:cNvSpPr>
          <p:nvPr>
            <p:ph type="title"/>
          </p:nvPr>
        </p:nvSpPr>
        <p:spPr>
          <a:xfrm>
            <a:off x="1725637" y="1426463"/>
            <a:ext cx="8695944" cy="565521"/>
          </a:xfrm>
        </p:spPr>
        <p:txBody>
          <a:bodyPr rtlCol="0">
            <a:normAutofit/>
          </a:bodyPr>
          <a:lstStyle>
            <a:defPPr>
              <a:defRPr lang="it-IT"/>
            </a:defPPr>
          </a:lstStyle>
          <a:p>
            <a:pPr rtl="0"/>
            <a:r>
              <a:rPr lang="it-IT" sz="2400" b="1" dirty="0">
                <a:effectLst>
                  <a:outerShdw blurRad="38100" dist="38100" dir="2700000" algn="tl">
                    <a:srgbClr val="000000">
                      <a:alpha val="43137"/>
                    </a:srgbClr>
                  </a:outerShdw>
                </a:effectLst>
              </a:rPr>
              <a:t>Le diverse modalità di colloquio</a:t>
            </a:r>
          </a:p>
        </p:txBody>
      </p:sp>
      <p:sp>
        <p:nvSpPr>
          <p:cNvPr id="3" name="Segnaposto contenuto 2">
            <a:extLst>
              <a:ext uri="{FF2B5EF4-FFF2-40B4-BE49-F238E27FC236}">
                <a16:creationId xmlns:a16="http://schemas.microsoft.com/office/drawing/2014/main" id="{1A585715-2793-160B-269E-D9516C84D73A}"/>
              </a:ext>
            </a:extLst>
          </p:cNvPr>
          <p:cNvSpPr>
            <a:spLocks noGrp="1"/>
          </p:cNvSpPr>
          <p:nvPr>
            <p:ph idx="1"/>
          </p:nvPr>
        </p:nvSpPr>
        <p:spPr>
          <a:xfrm>
            <a:off x="1748028" y="2249714"/>
            <a:ext cx="8695944" cy="2986147"/>
          </a:xfrm>
        </p:spPr>
        <p:txBody>
          <a:bodyPr rtlCol="0">
            <a:normAutofit/>
          </a:bodyPr>
          <a:lstStyle>
            <a:defPPr>
              <a:defRPr lang="it-IT"/>
            </a:defPPr>
          </a:lstStyle>
          <a:p>
            <a:pPr algn="just" rtl="0"/>
            <a:r>
              <a:rPr lang="it-IT" sz="1600" dirty="0">
                <a:solidFill>
                  <a:schemeClr val="tx1"/>
                </a:solidFill>
              </a:rPr>
              <a:t>Il colloquio può essere realizzato con il singolo individuo, con la coppia, con la famiglia, con persone adulte o di minore età, e può svolgersi in ufficio, al domicilio o presso altre strutture; è di fondamentale importanza, al di là dei contesti in cui l’operatore si può trovare ad operare, avere consapevolezza della situazione, preparare il colloquio, chiarire gli obiettivi, condurre il colloquio con metodo, ossia nella consapevolezza di quale sia la direzione nella quale andare, facendo riferimento a un modello teorico che orienti l’azione professionale. </a:t>
            </a:r>
            <a:r>
              <a:rPr lang="it-IT" sz="1600" b="1" u="sng" dirty="0">
                <a:solidFill>
                  <a:schemeClr val="tx1"/>
                </a:solidFill>
              </a:rPr>
              <a:t>E’ fondamentale che il colloquio sia professionale</a:t>
            </a:r>
            <a:r>
              <a:rPr lang="it-IT" sz="1600" dirty="0">
                <a:solidFill>
                  <a:schemeClr val="tx1"/>
                </a:solidFill>
              </a:rPr>
              <a:t>, ossia che </a:t>
            </a:r>
            <a:r>
              <a:rPr lang="it-IT" sz="1600" dirty="0" err="1">
                <a:solidFill>
                  <a:schemeClr val="tx1"/>
                </a:solidFill>
              </a:rPr>
              <a:t>l’a.s.</a:t>
            </a:r>
            <a:r>
              <a:rPr lang="it-IT" sz="1600" dirty="0">
                <a:solidFill>
                  <a:schemeClr val="tx1"/>
                </a:solidFill>
              </a:rPr>
              <a:t> sappia quello che deve fare, abbia un metodo, possieda le basi teorico-scientifiche, conosca le strategie della comunicazione per coinvolgere l’altro in questo processo: non lo rappresenti come un soggetto passivo su cui intervenire, ma come una persona con cui prendere delle decisioni e con cui affrontare le difficoltà. </a:t>
            </a:r>
          </a:p>
        </p:txBody>
      </p:sp>
      <p:sp>
        <p:nvSpPr>
          <p:cNvPr id="5" name="Segnaposto numero diapositiva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5</a:t>
            </a:fld>
            <a:endParaRPr lang="it-IT"/>
          </a:p>
        </p:txBody>
      </p:sp>
    </p:spTree>
    <p:extLst>
      <p:ext uri="{BB962C8B-B14F-4D97-AF65-F5344CB8AC3E}">
        <p14:creationId xmlns:p14="http://schemas.microsoft.com/office/powerpoint/2010/main" val="173299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60295B-54B9-4937-90E3-BAB9CE69E30B}"/>
              </a:ext>
            </a:extLst>
          </p:cNvPr>
          <p:cNvSpPr>
            <a:spLocks noGrp="1"/>
          </p:cNvSpPr>
          <p:nvPr>
            <p:ph type="title"/>
          </p:nvPr>
        </p:nvSpPr>
        <p:spPr/>
        <p:txBody>
          <a:bodyPr rtlCol="0">
            <a:normAutofit/>
          </a:bodyPr>
          <a:lstStyle>
            <a:defPPr>
              <a:defRPr lang="it-IT"/>
            </a:defPPr>
          </a:lstStyle>
          <a:p>
            <a:pPr rtl="0"/>
            <a:r>
              <a:rPr lang="it-IT" sz="3200" dirty="0">
                <a:solidFill>
                  <a:schemeClr val="accent4">
                    <a:lumMod val="75000"/>
                  </a:schemeClr>
                </a:solidFill>
              </a:rPr>
              <a:t>IL LINGUAGGIO NON VERBALE DEL CORPO</a:t>
            </a:r>
          </a:p>
        </p:txBody>
      </p:sp>
      <p:sp>
        <p:nvSpPr>
          <p:cNvPr id="4" name="Segnaposto testo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defPPr>
              <a:defRPr lang="it-IT"/>
            </a:defPPr>
          </a:lstStyle>
          <a:p>
            <a:pPr rtl="0"/>
            <a:r>
              <a:rPr lang="it-IT" b="1" dirty="0">
                <a:solidFill>
                  <a:schemeClr val="bg1">
                    <a:lumMod val="65000"/>
                  </a:schemeClr>
                </a:solidFill>
              </a:rPr>
              <a:t>SIGNIFICATI DEI GESTI E DELLA POSTURA DEL NOSTRO CORPO!</a:t>
            </a:r>
          </a:p>
        </p:txBody>
      </p:sp>
    </p:spTree>
    <p:extLst>
      <p:ext uri="{BB962C8B-B14F-4D97-AF65-F5344CB8AC3E}">
        <p14:creationId xmlns:p14="http://schemas.microsoft.com/office/powerpoint/2010/main" val="34467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7E564-4283-8AE2-ADD2-7B3FFCFA26C7}"/>
              </a:ext>
            </a:extLst>
          </p:cNvPr>
          <p:cNvSpPr>
            <a:spLocks noGrp="1"/>
          </p:cNvSpPr>
          <p:nvPr>
            <p:ph type="title"/>
          </p:nvPr>
        </p:nvSpPr>
        <p:spPr>
          <a:xfrm>
            <a:off x="731519" y="2067951"/>
            <a:ext cx="11015003" cy="2897944"/>
          </a:xfrm>
        </p:spPr>
        <p:txBody>
          <a:bodyPr rtlCol="0">
            <a:normAutofit fontScale="90000"/>
          </a:bodyPr>
          <a:lstStyle>
            <a:defPPr>
              <a:defRPr lang="it-IT"/>
            </a:defPPr>
          </a:lstStyle>
          <a:p>
            <a:pPr algn="l" rtl="0"/>
            <a:br>
              <a:rPr lang="it-IT" sz="1600" dirty="0"/>
            </a:br>
            <a:r>
              <a:rPr lang="it-IT" sz="1800" dirty="0"/>
              <a:t>A proposito di linguaggio è bene ricordare che parlare con un altro è già di per sé difficile, parlare con un altro delle proprie criticità, del proprio stare male, dei propri bisogni e sofferenze lo è certamente di più. Di solito </a:t>
            </a:r>
            <a:r>
              <a:rPr lang="it-IT" sz="1800" dirty="0" err="1"/>
              <a:t>l’a.s.</a:t>
            </a:r>
            <a:r>
              <a:rPr lang="it-IT" sz="1800" dirty="0"/>
              <a:t> dovrebbe </a:t>
            </a:r>
            <a:r>
              <a:rPr lang="it-IT" sz="1800" b="1" dirty="0"/>
              <a:t>utilizzare il linguaggio della persona</a:t>
            </a:r>
            <a:r>
              <a:rPr lang="it-IT" sz="1800" dirty="0"/>
              <a:t>. Nel momento della restituzione, che rappresenta un momento fortemente educativo e costruttivo, è importante riprendere le parole utilizzate dalla persona, nel processo di riformulazione di quanto si è detto e condiviso.</a:t>
            </a:r>
            <a:br>
              <a:rPr lang="it-IT" sz="1800" dirty="0"/>
            </a:br>
            <a:r>
              <a:rPr lang="it-IT" sz="1800" dirty="0"/>
              <a:t>Diventa molto importante valutare la risposta della persona, che contiene una serie di messaggi significativi che </a:t>
            </a:r>
            <a:r>
              <a:rPr lang="it-IT" sz="1800" dirty="0" err="1"/>
              <a:t>l’a.s.</a:t>
            </a:r>
            <a:r>
              <a:rPr lang="it-IT" sz="1800" dirty="0"/>
              <a:t> deve essere in grado di saper cogliere. </a:t>
            </a:r>
            <a:br>
              <a:rPr lang="it-IT" sz="1800" dirty="0"/>
            </a:br>
            <a:r>
              <a:rPr lang="it-IT" sz="1800" dirty="0"/>
              <a:t>Nel rapporto tra persona e </a:t>
            </a:r>
            <a:r>
              <a:rPr lang="it-IT" sz="1800" dirty="0" err="1"/>
              <a:t>a.s.</a:t>
            </a:r>
            <a:r>
              <a:rPr lang="it-IT" sz="1800" dirty="0"/>
              <a:t> la risposta assume il valore di riformulazione sistematica della domanda e di restituzione rielaborata delle informazioni date e raccolte dalla persona. L’uso del linguaggio può favorire od ostacolare la comunicazione: occorre utilizzare dei termini ed una forma tenendo conto degli strumenti culturali della persona, ad esempio con persone di lingua straniera </a:t>
            </a:r>
            <a:r>
              <a:rPr lang="it-IT" sz="1800" dirty="0" err="1"/>
              <a:t>l’a.s.</a:t>
            </a:r>
            <a:r>
              <a:rPr lang="it-IT" sz="1800" dirty="0"/>
              <a:t> deve fare lo sforzo di usare termini correnti e semplici per farsi capire al meglio.</a:t>
            </a:r>
            <a:br>
              <a:rPr lang="it-IT" sz="1800" dirty="0"/>
            </a:br>
            <a:r>
              <a:rPr lang="it-IT" sz="1800" b="1" dirty="0"/>
              <a:t>BISOGNA SEMPRE UTILIZZARE IL LINGUAGGIO DELLA PERSONA CHE SI HA DI FRONTE, QUANTO PIU’ E’ POSSIBILE (SEMI).</a:t>
            </a:r>
            <a:br>
              <a:rPr lang="it-IT" sz="1800" dirty="0"/>
            </a:br>
            <a:endParaRPr lang="it-IT" sz="1800" dirty="0"/>
          </a:p>
        </p:txBody>
      </p:sp>
    </p:spTree>
    <p:extLst>
      <p:ext uri="{BB962C8B-B14F-4D97-AF65-F5344CB8AC3E}">
        <p14:creationId xmlns:p14="http://schemas.microsoft.com/office/powerpoint/2010/main" val="156398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F4D5B-3E14-1349-3E16-232AA74EEBAF}"/>
              </a:ext>
            </a:extLst>
          </p:cNvPr>
          <p:cNvSpPr>
            <a:spLocks noGrp="1"/>
          </p:cNvSpPr>
          <p:nvPr>
            <p:ph type="title"/>
          </p:nvPr>
        </p:nvSpPr>
        <p:spPr>
          <a:xfrm>
            <a:off x="839788" y="365126"/>
            <a:ext cx="10515600" cy="982490"/>
          </a:xfrm>
        </p:spPr>
        <p:txBody>
          <a:bodyPr rtlCol="0">
            <a:normAutofit/>
          </a:bodyPr>
          <a:lstStyle>
            <a:defPPr>
              <a:defRPr lang="it-IT"/>
            </a:defPPr>
          </a:lstStyle>
          <a:p>
            <a:pPr rtl="0"/>
            <a:r>
              <a:rPr lang="it-IT" sz="3200" dirty="0">
                <a:latin typeface="Baskerville Old Face" panose="02020602080505020303" pitchFamily="18" charset="77"/>
              </a:rPr>
              <a:t>DUE COORDINATE ESSENZIALI: </a:t>
            </a:r>
            <a:br>
              <a:rPr lang="it-IT" sz="3200" dirty="0">
                <a:latin typeface="Baskerville Old Face" panose="02020602080505020303" pitchFamily="18" charset="77"/>
              </a:rPr>
            </a:br>
            <a:r>
              <a:rPr lang="it-IT" sz="3200" dirty="0">
                <a:latin typeface="Baskerville Old Face" panose="02020602080505020303" pitchFamily="18" charset="77"/>
              </a:rPr>
              <a:t>LO SPAZIO E IL TEMPO</a:t>
            </a:r>
            <a:endParaRPr lang="it-IT" sz="3200" dirty="0"/>
          </a:p>
        </p:txBody>
      </p:sp>
      <p:sp>
        <p:nvSpPr>
          <p:cNvPr id="5" name="Segnaposto testo 4">
            <a:extLst>
              <a:ext uri="{FF2B5EF4-FFF2-40B4-BE49-F238E27FC236}">
                <a16:creationId xmlns:a16="http://schemas.microsoft.com/office/drawing/2014/main" id="{8FD645B0-0A7B-7091-C8D6-E7D27FA25E51}"/>
              </a:ext>
            </a:extLst>
          </p:cNvPr>
          <p:cNvSpPr>
            <a:spLocks noGrp="1"/>
          </p:cNvSpPr>
          <p:nvPr>
            <p:ph type="body" sz="quarter" idx="3"/>
          </p:nvPr>
        </p:nvSpPr>
        <p:spPr>
          <a:xfrm>
            <a:off x="1868189" y="1347615"/>
            <a:ext cx="3200400" cy="427797"/>
          </a:xfrm>
        </p:spPr>
        <p:txBody>
          <a:bodyPr rtlCol="0"/>
          <a:lstStyle>
            <a:defPPr>
              <a:defRPr lang="it-IT"/>
            </a:defPPr>
          </a:lstStyle>
          <a:p>
            <a:pPr marL="0" indent="0" rtl="0">
              <a:buFont typeface="Arial" panose="020B0604020202020204" pitchFamily="34" charset="0"/>
              <a:buNone/>
            </a:pPr>
            <a:r>
              <a:rPr lang="it-IT" dirty="0">
                <a:latin typeface="Baskerville Old Face" panose="02020602080505020303" pitchFamily="18" charset="77"/>
                <a:ea typeface="Baskerville" panose="02020502070401020303" pitchFamily="18" charset="0"/>
              </a:rPr>
              <a:t>LO SPAZIO</a:t>
            </a:r>
            <a:endParaRPr lang="it-IT" sz="2000" dirty="0">
              <a:solidFill>
                <a:schemeClr val="accent3"/>
              </a:solidFill>
              <a:latin typeface="Baskerville Old Face" panose="02020602080505020303" pitchFamily="18" charset="77"/>
              <a:ea typeface="Baskerville" panose="02020502070401020303" pitchFamily="18" charset="0"/>
            </a:endParaRPr>
          </a:p>
        </p:txBody>
      </p:sp>
      <p:sp>
        <p:nvSpPr>
          <p:cNvPr id="6" name="Segnaposto contenuto 5">
            <a:extLst>
              <a:ext uri="{FF2B5EF4-FFF2-40B4-BE49-F238E27FC236}">
                <a16:creationId xmlns:a16="http://schemas.microsoft.com/office/drawing/2014/main" id="{3C7B8494-23AF-BB4F-382C-D2B07675EBB6}"/>
              </a:ext>
            </a:extLst>
          </p:cNvPr>
          <p:cNvSpPr>
            <a:spLocks noGrp="1"/>
          </p:cNvSpPr>
          <p:nvPr>
            <p:ph sz="quarter" idx="4"/>
          </p:nvPr>
        </p:nvSpPr>
        <p:spPr>
          <a:xfrm>
            <a:off x="1477108" y="1927274"/>
            <a:ext cx="4853354" cy="4022703"/>
          </a:xfrm>
        </p:spPr>
        <p:txBody>
          <a:bodyPr rtlCol="0"/>
          <a:lstStyle>
            <a:defPPr>
              <a:defRPr lang="it-IT"/>
            </a:defPPr>
          </a:lstStyle>
          <a:p>
            <a:pPr marL="0" indent="0" algn="just" rtl="0">
              <a:buNone/>
            </a:pPr>
            <a:r>
              <a:rPr lang="it-IT" sz="1600" dirty="0">
                <a:solidFill>
                  <a:schemeClr val="accent3"/>
                </a:solidFill>
                <a:latin typeface="Gill Sans Nova Light" panose="020B0302020104020203" pitchFamily="34" charset="0"/>
                <a:cs typeface="Gill Sans Light" panose="020B0302020104020203" pitchFamily="34" charset="-79"/>
              </a:rPr>
              <a:t>Per quanto riguarda il </a:t>
            </a:r>
            <a:r>
              <a:rPr lang="it-IT" sz="1600" b="1" u="sng" dirty="0">
                <a:solidFill>
                  <a:schemeClr val="accent3"/>
                </a:solidFill>
                <a:latin typeface="Gill Sans Nova Light" panose="020B0302020104020203" pitchFamily="34" charset="0"/>
                <a:cs typeface="Gill Sans Light" panose="020B0302020104020203" pitchFamily="34" charset="-79"/>
              </a:rPr>
              <a:t>luogo</a:t>
            </a:r>
            <a:r>
              <a:rPr lang="it-IT" sz="1600" dirty="0">
                <a:solidFill>
                  <a:schemeClr val="accent3"/>
                </a:solidFill>
                <a:latin typeface="Gill Sans Nova Light" panose="020B0302020104020203" pitchFamily="34" charset="0"/>
                <a:cs typeface="Gill Sans Light" panose="020B0302020104020203" pitchFamily="34" charset="-79"/>
              </a:rPr>
              <a:t>, </a:t>
            </a:r>
            <a:r>
              <a:rPr lang="it-IT" sz="1600" dirty="0" err="1">
                <a:solidFill>
                  <a:schemeClr val="accent3"/>
                </a:solidFill>
                <a:latin typeface="Gill Sans Nova Light" panose="020B0302020104020203" pitchFamily="34" charset="0"/>
                <a:cs typeface="Gill Sans Light" panose="020B0302020104020203" pitchFamily="34" charset="-79"/>
              </a:rPr>
              <a:t>l’a.s.</a:t>
            </a:r>
            <a:r>
              <a:rPr lang="it-IT" sz="1600" dirty="0">
                <a:solidFill>
                  <a:schemeClr val="accent3"/>
                </a:solidFill>
                <a:latin typeface="Gill Sans Nova Light" panose="020B0302020104020203" pitchFamily="34" charset="0"/>
                <a:cs typeface="Gill Sans Light" panose="020B0302020104020203" pitchFamily="34" charset="-79"/>
              </a:rPr>
              <a:t> non ha poteri decisori, in quanto se non è un libero professionista, gli viene messo a disposizione dall’Ente; occorre far presente  che rispettare la persona significa, innanzitutto, offrirle la possibilità di svolgere il colloquio in un ufficio decoroso, e senza la presenza di altri interlocutori che non siano espressamente previsti, un collega o un altro professionista</a:t>
            </a:r>
            <a:r>
              <a:rPr lang="it-IT" dirty="0">
                <a:latin typeface="Gill Sans Nova Light" panose="020B0302020104020203" pitchFamily="34" charset="0"/>
                <a:cs typeface="Gill Sans Light" panose="020B0302020104020203" pitchFamily="34" charset="-79"/>
              </a:rPr>
              <a:t> o il tirocinante.</a:t>
            </a:r>
            <a:endParaRPr lang="it-IT" sz="1600" dirty="0">
              <a:solidFill>
                <a:schemeClr val="accent3"/>
              </a:solidFill>
              <a:latin typeface="Gill Sans Nova Light" panose="020B0302020104020203" pitchFamily="34" charset="0"/>
              <a:cs typeface="Gill Sans Light" panose="020B0302020104020203" pitchFamily="34" charset="-79"/>
            </a:endParaRPr>
          </a:p>
          <a:p>
            <a:pPr marL="0" indent="0" algn="just" rtl="0">
              <a:buNone/>
            </a:pPr>
            <a:r>
              <a:rPr lang="it-IT" dirty="0">
                <a:latin typeface="Gill Sans Nova Light" panose="020B0302020104020203" pitchFamily="34" charset="0"/>
                <a:cs typeface="Gill Sans Light" panose="020B0302020104020203" pitchFamily="34" charset="-79"/>
              </a:rPr>
              <a:t>Occorre ribadire che il «luogo» ossia l’ufficio, trasmetta una serie di messaggi: un ambiente povero, mobili scadenti e rovinati, poco illuminato trasmette alla persona l’idea di contare poco, di non valere. Al contrario, un ambiente molto raffinato può provocare nella persona un senso di inferiorità, suscitare la percezione di un rapporto asimmetrico, e trasmettere l’idea che non ci sia la possibilità di rappresentare efficacemente la propria condizione di povertà. </a:t>
            </a:r>
            <a:endParaRPr lang="it-IT" sz="1600" dirty="0">
              <a:solidFill>
                <a:schemeClr val="accent3"/>
              </a:solidFill>
              <a:latin typeface="Gill Sans Nova Light" panose="020B0302020104020203" pitchFamily="34" charset="0"/>
              <a:cs typeface="Gill Sans Light" panose="020B0302020104020203" pitchFamily="34" charset="-79"/>
            </a:endParaRPr>
          </a:p>
        </p:txBody>
      </p:sp>
      <p:sp>
        <p:nvSpPr>
          <p:cNvPr id="9" name="Segnaposto testo 8">
            <a:extLst>
              <a:ext uri="{FF2B5EF4-FFF2-40B4-BE49-F238E27FC236}">
                <a16:creationId xmlns:a16="http://schemas.microsoft.com/office/drawing/2014/main" id="{F0CC0C3B-96FD-06F4-C3EC-91658544150B}"/>
              </a:ext>
            </a:extLst>
          </p:cNvPr>
          <p:cNvSpPr>
            <a:spLocks noGrp="1"/>
          </p:cNvSpPr>
          <p:nvPr>
            <p:ph type="body" sz="quarter" idx="13"/>
          </p:nvPr>
        </p:nvSpPr>
        <p:spPr>
          <a:xfrm>
            <a:off x="7906384" y="1347615"/>
            <a:ext cx="3445828" cy="427797"/>
          </a:xfrm>
        </p:spPr>
        <p:txBody>
          <a:bodyPr rtlCol="0">
            <a:noAutofit/>
          </a:bodyPr>
          <a:lstStyle>
            <a:defPPr>
              <a:defRPr lang="it-IT"/>
            </a:defPPr>
          </a:lstStyle>
          <a:p>
            <a:pPr marL="0" indent="0" rtl="0">
              <a:buNone/>
            </a:pPr>
            <a:r>
              <a:rPr lang="it-IT" dirty="0">
                <a:latin typeface="Baskerville Old Face" panose="02020602080505020303" pitchFamily="18" charset="77"/>
                <a:ea typeface="Baskerville" panose="02020502070401020303" pitchFamily="18" charset="0"/>
              </a:rPr>
              <a:t>IL TEMPO</a:t>
            </a:r>
            <a:endParaRPr lang="it-IT" dirty="0">
              <a:solidFill>
                <a:schemeClr val="accent3"/>
              </a:solidFill>
              <a:latin typeface="Baskerville Old Face" panose="02020602080505020303" pitchFamily="18" charset="77"/>
              <a:ea typeface="Baskerville" panose="02020502070401020303" pitchFamily="18" charset="0"/>
            </a:endParaRPr>
          </a:p>
        </p:txBody>
      </p:sp>
      <p:sp>
        <p:nvSpPr>
          <p:cNvPr id="10" name="Segnaposto contenuto 9">
            <a:extLst>
              <a:ext uri="{FF2B5EF4-FFF2-40B4-BE49-F238E27FC236}">
                <a16:creationId xmlns:a16="http://schemas.microsoft.com/office/drawing/2014/main" id="{6E802B29-40B6-000C-8EDD-903910D08A61}"/>
              </a:ext>
            </a:extLst>
          </p:cNvPr>
          <p:cNvSpPr>
            <a:spLocks noGrp="1"/>
          </p:cNvSpPr>
          <p:nvPr>
            <p:ph sz="quarter" idx="14"/>
          </p:nvPr>
        </p:nvSpPr>
        <p:spPr>
          <a:xfrm>
            <a:off x="6780628" y="1927274"/>
            <a:ext cx="4329332" cy="4022703"/>
          </a:xfrm>
        </p:spPr>
        <p:txBody>
          <a:bodyPr rtlCol="0"/>
          <a:lstStyle>
            <a:defPPr>
              <a:defRPr lang="it-IT"/>
            </a:defPPr>
          </a:lstStyle>
          <a:p>
            <a:pPr marL="0" indent="0" rtl="0">
              <a:buNone/>
            </a:pPr>
            <a:endParaRPr lang="it-IT" sz="1600" dirty="0">
              <a:solidFill>
                <a:schemeClr val="accent3"/>
              </a:solidFill>
              <a:latin typeface="Gill Sans Nova Light" panose="020B0302020104020203" pitchFamily="34" charset="0"/>
              <a:cs typeface="Gill Sans Light" panose="020B0302020104020203" pitchFamily="34" charset="-79"/>
            </a:endParaRPr>
          </a:p>
          <a:p>
            <a:pPr marL="0" indent="0" algn="just" rtl="0">
              <a:buNone/>
            </a:pPr>
            <a:r>
              <a:rPr lang="it-IT" sz="1600" dirty="0">
                <a:solidFill>
                  <a:schemeClr val="accent3"/>
                </a:solidFill>
                <a:latin typeface="Gill Sans Nova Light" panose="020B0302020104020203" pitchFamily="34" charset="0"/>
                <a:cs typeface="Gill Sans Light" panose="020B0302020104020203" pitchFamily="34" charset="-79"/>
              </a:rPr>
              <a:t>In merito al </a:t>
            </a:r>
            <a:r>
              <a:rPr lang="it-IT" sz="1600" b="1" u="sng" dirty="0">
                <a:solidFill>
                  <a:schemeClr val="accent3"/>
                </a:solidFill>
                <a:latin typeface="Gill Sans Nova Light" panose="020B0302020104020203" pitchFamily="34" charset="0"/>
                <a:cs typeface="Gill Sans Light" panose="020B0302020104020203" pitchFamily="34" charset="-79"/>
              </a:rPr>
              <a:t>tempo</a:t>
            </a:r>
            <a:r>
              <a:rPr lang="it-IT" sz="1600" dirty="0">
                <a:solidFill>
                  <a:schemeClr val="accent3"/>
                </a:solidFill>
                <a:latin typeface="Gill Sans Nova Light" panose="020B0302020104020203" pitchFamily="34" charset="0"/>
                <a:cs typeface="Gill Sans Light" panose="020B0302020104020203" pitchFamily="34" charset="-79"/>
              </a:rPr>
              <a:t>, ossia la durata del colloquio stesso è di esclusiva pertinenza </a:t>
            </a:r>
            <a:r>
              <a:rPr lang="it-IT" sz="1600" dirty="0" err="1">
                <a:solidFill>
                  <a:schemeClr val="accent3"/>
                </a:solidFill>
                <a:latin typeface="Gill Sans Nova Light" panose="020B0302020104020203" pitchFamily="34" charset="0"/>
                <a:cs typeface="Gill Sans Light" panose="020B0302020104020203" pitchFamily="34" charset="-79"/>
              </a:rPr>
              <a:t>dell’a.s.</a:t>
            </a:r>
            <a:r>
              <a:rPr lang="it-IT" sz="1600" dirty="0">
                <a:solidFill>
                  <a:schemeClr val="accent3"/>
                </a:solidFill>
                <a:latin typeface="Gill Sans Nova Light" panose="020B0302020104020203" pitchFamily="34" charset="0"/>
                <a:cs typeface="Gill Sans Light" panose="020B0302020104020203" pitchFamily="34" charset="-79"/>
              </a:rPr>
              <a:t>. Deve avere ben chiaro quali siano le finalità del colloquio, che va pensato, preparato e organizzato.</a:t>
            </a:r>
          </a:p>
          <a:p>
            <a:pPr marL="0" indent="0" algn="just" rtl="0">
              <a:buNone/>
            </a:pPr>
            <a:r>
              <a:rPr lang="it-IT" dirty="0">
                <a:latin typeface="Gill Sans Nova Light" panose="020B0302020104020203" pitchFamily="34" charset="0"/>
                <a:cs typeface="Gill Sans Light" panose="020B0302020104020203" pitchFamily="34" charset="-79"/>
              </a:rPr>
              <a:t>Occorre essere flessibili negli stili comunicativi delle persone, diversi da persona a persona, ma nello stesso tempo gestire il colloquio in modo tale da raggiungere gli obiettivi fissati nei tempi previsti. </a:t>
            </a:r>
          </a:p>
          <a:p>
            <a:pPr marL="0" indent="0" algn="just" rtl="0">
              <a:buNone/>
            </a:pPr>
            <a:r>
              <a:rPr lang="it-IT" sz="1600" dirty="0">
                <a:solidFill>
                  <a:schemeClr val="accent3"/>
                </a:solidFill>
                <a:latin typeface="Gill Sans Nova Light" panose="020B0302020104020203" pitchFamily="34" charset="0"/>
                <a:cs typeface="Gill Sans Light" panose="020B0302020104020203" pitchFamily="34" charset="-79"/>
              </a:rPr>
              <a:t>E’ rispettoso onorare l’orario dell’appuntamento e quindi, non sforare eccessivamente per non compromettere gli appuntamenti successivi, al fine di evitare attese infinite.</a:t>
            </a:r>
          </a:p>
        </p:txBody>
      </p:sp>
      <p:sp>
        <p:nvSpPr>
          <p:cNvPr id="7" name="Segnaposto piè di pagina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defPPr>
              <a:defRPr lang="it-IT"/>
            </a:defPPr>
          </a:lstStyle>
          <a:p>
            <a:pPr rtl="0"/>
            <a:r>
              <a:rPr lang="it-IT"/>
              <a:t>Titolo presentazione</a:t>
            </a:r>
          </a:p>
        </p:txBody>
      </p:sp>
      <p:sp>
        <p:nvSpPr>
          <p:cNvPr id="8" name="Segnaposto numero diapositiva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t>8</a:t>
            </a:fld>
            <a:endParaRPr lang="it-IT"/>
          </a:p>
        </p:txBody>
      </p:sp>
    </p:spTree>
    <p:extLst>
      <p:ext uri="{BB962C8B-B14F-4D97-AF65-F5344CB8AC3E}">
        <p14:creationId xmlns:p14="http://schemas.microsoft.com/office/powerpoint/2010/main" val="206812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olo 76">
            <a:extLst>
              <a:ext uri="{FF2B5EF4-FFF2-40B4-BE49-F238E27FC236}">
                <a16:creationId xmlns:a16="http://schemas.microsoft.com/office/drawing/2014/main" id="{D9A0AA8E-BE3B-E949-89DB-0208EE4A67DD}"/>
              </a:ext>
            </a:extLst>
          </p:cNvPr>
          <p:cNvSpPr>
            <a:spLocks noGrp="1"/>
          </p:cNvSpPr>
          <p:nvPr>
            <p:ph type="title"/>
          </p:nvPr>
        </p:nvSpPr>
        <p:spPr>
          <a:xfrm>
            <a:off x="1234387" y="341631"/>
            <a:ext cx="9805183" cy="519332"/>
          </a:xfrm>
        </p:spPr>
        <p:txBody>
          <a:bodyPr rtlCol="0">
            <a:normAutofit/>
          </a:bodyPr>
          <a:lstStyle>
            <a:defPPr>
              <a:defRPr lang="it-IT"/>
            </a:defPPr>
          </a:lstStyle>
          <a:p>
            <a:pPr rtl="0"/>
            <a:r>
              <a:rPr lang="it-IT" sz="2800" b="1" dirty="0">
                <a:effectLst>
                  <a:outerShdw blurRad="38100" dist="38100" dir="2700000" algn="tl">
                    <a:srgbClr val="000000">
                      <a:alpha val="43137"/>
                    </a:srgbClr>
                  </a:outerShdw>
                </a:effectLst>
                <a:latin typeface="+mn-lt"/>
              </a:rPr>
              <a:t>I MESSAGGI VERBALI E NON VERBALI ED I SILENZI!</a:t>
            </a:r>
          </a:p>
        </p:txBody>
      </p:sp>
      <p:sp>
        <p:nvSpPr>
          <p:cNvPr id="5" name="Segnaposto numero diapositiva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rtlCol="0"/>
          <a:lstStyle>
            <a:defPPr>
              <a:defRPr lang="it-IT"/>
            </a:defPPr>
          </a:lstStyle>
          <a:p>
            <a:pPr rtl="0"/>
            <a:fld id="{294A09A9-5501-47C1-A89A-A340965A2BE2}" type="slidenum">
              <a:rPr lang="it-IT" smtClean="0"/>
              <a:pPr rtl="0"/>
              <a:t>9</a:t>
            </a:fld>
            <a:endParaRPr lang="it-IT"/>
          </a:p>
        </p:txBody>
      </p:sp>
      <p:pic>
        <p:nvPicPr>
          <p:cNvPr id="2050" name="Picture 2" descr="Nessuna descrizione alternativa per questa immagine">
            <a:extLst>
              <a:ext uri="{FF2B5EF4-FFF2-40B4-BE49-F238E27FC236}">
                <a16:creationId xmlns:a16="http://schemas.microsoft.com/office/drawing/2014/main" id="{482F8B4F-A681-0AC3-2451-5A23901F243E}"/>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39" r="39"/>
          <a:stretch>
            <a:fillRect/>
          </a:stretch>
        </p:blipFill>
        <p:spPr bwMode="auto">
          <a:xfrm>
            <a:off x="6096000" y="1457716"/>
            <a:ext cx="5044251" cy="3942568"/>
          </a:xfrm>
          <a:prstGeom prst="rect">
            <a:avLst/>
          </a:prstGeom>
          <a:noFill/>
          <a:extLst>
            <a:ext uri="{909E8E84-426E-40DD-AFC4-6F175D3DCCD1}">
              <a14:hiddenFill xmlns:a14="http://schemas.microsoft.com/office/drawing/2010/main">
                <a:solidFill>
                  <a:srgbClr val="FFFFFF"/>
                </a:solidFill>
              </a14:hiddenFill>
            </a:ext>
          </a:extLst>
        </p:spPr>
      </p:pic>
      <p:sp>
        <p:nvSpPr>
          <p:cNvPr id="10" name="Segnaposto testo 9">
            <a:extLst>
              <a:ext uri="{FF2B5EF4-FFF2-40B4-BE49-F238E27FC236}">
                <a16:creationId xmlns:a16="http://schemas.microsoft.com/office/drawing/2014/main" id="{C5BBD275-9A3B-C5C7-8D72-9AE95F0CB766}"/>
              </a:ext>
            </a:extLst>
          </p:cNvPr>
          <p:cNvSpPr>
            <a:spLocks noGrp="1"/>
          </p:cNvSpPr>
          <p:nvPr>
            <p:ph type="body" sz="quarter" idx="13"/>
          </p:nvPr>
        </p:nvSpPr>
        <p:spPr>
          <a:xfrm>
            <a:off x="1328308" y="860964"/>
            <a:ext cx="4230566" cy="1474274"/>
          </a:xfrm>
        </p:spPr>
        <p:txBody>
          <a:bodyPr/>
          <a:lstStyle/>
          <a:p>
            <a:r>
              <a:rPr lang="it-IT" sz="1600" dirty="0"/>
              <a:t>Il messaggio verbale è molto importante, come lo è anche il messaggio non verbale della comunicazione, perché consente di guardare alla persona nella sua globalità. </a:t>
            </a:r>
          </a:p>
        </p:txBody>
      </p:sp>
      <p:sp>
        <p:nvSpPr>
          <p:cNvPr id="14" name="Segnaposto testo 13">
            <a:extLst>
              <a:ext uri="{FF2B5EF4-FFF2-40B4-BE49-F238E27FC236}">
                <a16:creationId xmlns:a16="http://schemas.microsoft.com/office/drawing/2014/main" id="{DBB98EB3-908F-A7B3-EDA8-02A4D7D09CCA}"/>
              </a:ext>
            </a:extLst>
          </p:cNvPr>
          <p:cNvSpPr>
            <a:spLocks noGrp="1"/>
          </p:cNvSpPr>
          <p:nvPr>
            <p:ph type="body" sz="quarter" idx="14"/>
          </p:nvPr>
        </p:nvSpPr>
        <p:spPr>
          <a:xfrm>
            <a:off x="1328308" y="2166425"/>
            <a:ext cx="4228429" cy="3080824"/>
          </a:xfrm>
        </p:spPr>
        <p:txBody>
          <a:bodyPr/>
          <a:lstStyle/>
          <a:p>
            <a:pPr algn="just"/>
            <a:r>
              <a:rPr lang="it-IT" dirty="0">
                <a:solidFill>
                  <a:schemeClr val="tx1"/>
                </a:solidFill>
              </a:rPr>
              <a:t>Oltre al contenuto verbale e non verbale occorre dare significato ai </a:t>
            </a:r>
            <a:r>
              <a:rPr lang="it-IT" b="1" dirty="0">
                <a:solidFill>
                  <a:schemeClr val="tx1"/>
                </a:solidFill>
              </a:rPr>
              <a:t>silenzi</a:t>
            </a:r>
            <a:r>
              <a:rPr lang="it-IT" dirty="0">
                <a:solidFill>
                  <a:schemeClr val="tx1"/>
                </a:solidFill>
              </a:rPr>
              <a:t>. Nel corso dei colloqui queste circostanze possono cogliere alla sprovvista </a:t>
            </a:r>
            <a:r>
              <a:rPr lang="it-IT" dirty="0" err="1">
                <a:solidFill>
                  <a:schemeClr val="tx1"/>
                </a:solidFill>
              </a:rPr>
              <a:t>l’a.s.</a:t>
            </a:r>
            <a:r>
              <a:rPr lang="it-IT" dirty="0">
                <a:solidFill>
                  <a:schemeClr val="tx1"/>
                </a:solidFill>
              </a:rPr>
              <a:t> che può tentare di affannarsi a riempire di contenuti quei silenzi; invece è bene imparare a gestire anche i momenti di silenzio senza sentirsi in difficoltà, utilizzandoli a proprio vantaggio e attribuendogli il giusto valore e significato. </a:t>
            </a:r>
          </a:p>
          <a:p>
            <a:pPr algn="just"/>
            <a:r>
              <a:rPr lang="it-IT" dirty="0">
                <a:solidFill>
                  <a:schemeClr val="tx1"/>
                </a:solidFill>
              </a:rPr>
              <a:t>Il colloquio può anche essere costellato di silenzi, ma in ogni caso è un momento  fondamentale di conoscenza, di indagine, di rapporto di reciprocità e di conoscenza della persona che si ha di fronte.</a:t>
            </a:r>
          </a:p>
        </p:txBody>
      </p:sp>
    </p:spTree>
    <p:extLst>
      <p:ext uri="{BB962C8B-B14F-4D97-AF65-F5344CB8AC3E}">
        <p14:creationId xmlns:p14="http://schemas.microsoft.com/office/powerpoint/2010/main" val="2276839930"/>
      </p:ext>
    </p:extLst>
  </p:cSld>
  <p:clrMapOvr>
    <a:masterClrMapping/>
  </p:clrMapOvr>
</p:sld>
</file>

<file path=ppt/theme/theme1.xml><?xml version="1.0" encoding="utf-8"?>
<a:theme xmlns:a="http://schemas.openxmlformats.org/drawingml/2006/main" name="Tema di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9_TF56410444_Win32" id="{EE7940D4-0BE8-4674-BAFD-9C93CE18609A}" vid="{9FB19BFA-8F7F-4AD5-A084-31C7F78805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{A32D908B-89C2-4F10-8707-EF34F1C6088C}tf56410444_win32</Template>
  <TotalTime>473</TotalTime>
  <Words>2482</Words>
  <Application>Microsoft Office PowerPoint</Application>
  <PresentationFormat>Widescreen</PresentationFormat>
  <Paragraphs>83</Paragraphs>
  <Slides>15</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Baskerville</vt:lpstr>
      <vt:lpstr>Baskerville Old Face</vt:lpstr>
      <vt:lpstr>Calibri</vt:lpstr>
      <vt:lpstr>Gill Sans Light</vt:lpstr>
      <vt:lpstr>Gill Sans Nova</vt:lpstr>
      <vt:lpstr>Gill Sans Nova Light</vt:lpstr>
      <vt:lpstr>Tema di Office</vt:lpstr>
      <vt:lpstr>IL COLLOQUIO DELL’A.S. </vt:lpstr>
      <vt:lpstr>INIZIAMO CON UNA STORIA… LA STORIA DELLA SIGNORA MARIA!</vt:lpstr>
      <vt:lpstr>IL COLLOQUIO PROFESSIONALE COME STRUMENTO DI CONOSCENZA</vt:lpstr>
      <vt:lpstr>Il colloquio di Servizio Sociale</vt:lpstr>
      <vt:lpstr>Le diverse modalità di colloquio</vt:lpstr>
      <vt:lpstr>IL LINGUAGGIO NON VERBALE DEL CORPO</vt:lpstr>
      <vt:lpstr> A proposito di linguaggio è bene ricordare che parlare con un altro è già di per sé difficile, parlare con un altro delle proprie criticità, del proprio stare male, dei propri bisogni e sofferenze lo è certamente di più. Di solito l’a.s. dovrebbe utilizzare il linguaggio della persona. Nel momento della restituzione, che rappresenta un momento fortemente educativo e costruttivo, è importante riprendere le parole utilizzate dalla persona, nel processo di riformulazione di quanto si è detto e condiviso. Diventa molto importante valutare la risposta della persona, che contiene una serie di messaggi significativi che l’a.s. deve essere in grado di saper cogliere.  Nel rapporto tra persona e a.s. la risposta assume il valore di riformulazione sistematica della domanda e di restituzione rielaborata delle informazioni date e raccolte dalla persona. L’uso del linguaggio può favorire od ostacolare la comunicazione: occorre utilizzare dei termini ed una forma tenendo conto degli strumenti culturali della persona, ad esempio con persone di lingua straniera l’a.s. deve fare lo sforzo di usare termini correnti e semplici per farsi capire al meglio. BISOGNA SEMPRE UTILIZZARE IL LINGUAGGIO DELLA PERSONA CHE SI HA DI FRONTE, QUANTO PIU’ E’ POSSIBILE (SEMI). </vt:lpstr>
      <vt:lpstr>DUE COORDINATE ESSENZIALI:  LO SPAZIO E IL TEMPO</vt:lpstr>
      <vt:lpstr>I MESSAGGI VERBALI E NON VERBALI ED I SILENZI!</vt:lpstr>
      <vt:lpstr>La teoria dei punti di forza (Sullivan, 2012)</vt:lpstr>
      <vt:lpstr>VALUTARE I PUNTI DI FORZA</vt:lpstr>
      <vt:lpstr>MOTIVAZIONE AL CAMBIAMENTO </vt:lpstr>
      <vt:lpstr>E ora….sperimentiamo gli atteggiamenti professionali attraverso la «simulata»:  alcuni esempi di colloquio! </vt:lpstr>
      <vt:lpstr>Riepilogo </vt:lpstr>
      <vt:lpstr>Grazie a voi tutti…. per questo tratto di strada che abbiamo percorso insieme….  Ho un regalo per voi!!!!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dc:creator>
  <cp:lastModifiedBy>Lisa</cp:lastModifiedBy>
  <cp:revision>23</cp:revision>
  <dcterms:created xsi:type="dcterms:W3CDTF">2024-11-15T15:01:36Z</dcterms:created>
  <dcterms:modified xsi:type="dcterms:W3CDTF">2024-11-17T14:57:26Z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