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8" r:id="rId4"/>
  </p:sldMasterIdLst>
  <p:notesMasterIdLst>
    <p:notesMasterId r:id="rId26"/>
  </p:notesMasterIdLst>
  <p:handoutMasterIdLst>
    <p:handoutMasterId r:id="rId27"/>
  </p:handoutMasterIdLst>
  <p:sldIdLst>
    <p:sldId id="410" r:id="rId5"/>
    <p:sldId id="383" r:id="rId6"/>
    <p:sldId id="346" r:id="rId7"/>
    <p:sldId id="411" r:id="rId8"/>
    <p:sldId id="421" r:id="rId9"/>
    <p:sldId id="415" r:id="rId10"/>
    <p:sldId id="419" r:id="rId11"/>
    <p:sldId id="422" r:id="rId12"/>
    <p:sldId id="389" r:id="rId13"/>
    <p:sldId id="397" r:id="rId14"/>
    <p:sldId id="416" r:id="rId15"/>
    <p:sldId id="391" r:id="rId16"/>
    <p:sldId id="417" r:id="rId17"/>
    <p:sldId id="418" r:id="rId18"/>
    <p:sldId id="407" r:id="rId19"/>
    <p:sldId id="420" r:id="rId20"/>
    <p:sldId id="406" r:id="rId21"/>
    <p:sldId id="409" r:id="rId22"/>
    <p:sldId id="405" r:id="rId23"/>
    <p:sldId id="404" r:id="rId24"/>
    <p:sldId id="398" r:id="rId25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it-IT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e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A107856-5554-42FB-B03E-39F5DBC370B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327" autoAdjust="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82" d="100"/>
          <a:sy n="82" d="100"/>
        </p:scale>
        <p:origin x="395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8F6756E-81DA-9FAC-70D8-556F658BDD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it-IT" sz="1200"/>
            </a:lvl1pPr>
          </a:lstStyle>
          <a:p>
            <a:pPr rtl="0"/>
            <a:fld id="{F43FFF67-0A66-4BA5-8D01-D7436A93C5DC}" type="datetime1">
              <a:rPr lang="it-IT" smtClean="0"/>
              <a:t>22/09/2025</a:t>
            </a:fld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771D415-D05A-7067-CCD3-457153D96C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it-IT" sz="1200"/>
            </a:lvl1pPr>
          </a:lstStyle>
          <a:p>
            <a:pPr rtl="0"/>
            <a:fld id="{E2C230DF-5933-439D-898F-38E9AC9BA688}" type="slidenum">
              <a:rPr lang="it-IT" smtClean="0"/>
              <a:t>‹N›</a:t>
            </a:fld>
            <a:endParaRPr lang="it-IT" dirty="0"/>
          </a:p>
        </p:txBody>
      </p:sp>
      <p:sp>
        <p:nvSpPr>
          <p:cNvPr id="7" name="Segnaposto piè di pagina 6">
            <a:extLst>
              <a:ext uri="{FF2B5EF4-FFF2-40B4-BE49-F238E27FC236}">
                <a16:creationId xmlns:a16="http://schemas.microsoft.com/office/drawing/2014/main" id="{B97095E3-54D2-CFD2-4F49-7536FC8641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it-IT" sz="1200"/>
            </a:lvl1pPr>
          </a:lstStyle>
          <a:p>
            <a:pPr rtl="0"/>
            <a:endParaRPr lang="it-IT" dirty="0"/>
          </a:p>
        </p:txBody>
      </p:sp>
      <p:sp>
        <p:nvSpPr>
          <p:cNvPr id="8" name="Segnaposto intestazione 7">
            <a:extLst>
              <a:ext uri="{FF2B5EF4-FFF2-40B4-BE49-F238E27FC236}">
                <a16:creationId xmlns:a16="http://schemas.microsoft.com/office/drawing/2014/main" id="{521EE01A-C0B5-5ECF-96DD-768F86AA15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it-IT" sz="1200"/>
            </a:lvl1pPr>
          </a:lstStyle>
          <a:p>
            <a:pPr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532284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it-IT"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it-IT" sz="1200"/>
            </a:lvl1pPr>
          </a:lstStyle>
          <a:p>
            <a:fld id="{CCC7B77D-D2C2-452D-80DB-AB1E949B0C69}" type="datetime1">
              <a:rPr lang="it-IT" smtClean="0"/>
              <a:pPr/>
              <a:t>22/09/2025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it-IT"/>
            </a:defPPr>
          </a:lstStyle>
          <a:p>
            <a:pPr lvl="0" rtl="0"/>
            <a:r>
              <a:rPr lang="it-IT"/>
              <a:t>Fare clic per modificare lo stile del titolo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it-IT" sz="1200"/>
            </a:lvl1pPr>
          </a:lstStyle>
          <a:p>
            <a:pPr rtl="0"/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it-IT" sz="1200"/>
            </a:lvl1pPr>
          </a:lstStyle>
          <a:p>
            <a:pPr rtl="0"/>
            <a:fld id="{A89C7E07-3C67-C64C-8DA0-0404F6303970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32528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it-IT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A89C7E07-3C67-C64C-8DA0-0404F6303970}" type="slidenum">
              <a:rPr lang="it-IT" smtClean="0"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924538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A89C7E07-3C67-C64C-8DA0-0404F6303970}" type="slidenum">
              <a:rPr lang="it-IT" smtClean="0"/>
              <a:t>18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091503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A89C7E07-3C67-C64C-8DA0-0404F6303970}" type="slidenum">
              <a:rPr lang="it-IT" smtClean="0"/>
              <a:t>19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502331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A89C7E07-3C67-C64C-8DA0-0404F6303970}" type="slidenum">
              <a:rPr lang="it-IT" smtClean="0"/>
              <a:t>20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345968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A89C7E07-3C67-C64C-8DA0-0404F6303970}" type="slidenum">
              <a:rPr lang="it-IT" smtClean="0"/>
              <a:t>21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65923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A89C7E07-3C67-C64C-8DA0-0404F6303970}" type="slidenum">
              <a:rPr lang="it-IT" smtClean="0"/>
              <a:t>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13416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D5939589-3E79-4C82-AA4A-FE78234FAA59}" type="slidenum">
              <a:rPr lang="it-IT" smtClean="0"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3698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A89C7E07-3C67-C64C-8DA0-0404F6303970}" type="slidenum">
              <a:rPr lang="it-IT" smtClean="0"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331405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A89C7E07-3C67-C64C-8DA0-0404F6303970}" type="slidenum">
              <a:rPr lang="it-IT" smtClean="0"/>
              <a:t>9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762480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BC04D-2568-C19F-6211-ABA7996CB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BBBD96A4-D432-FA69-5E46-4DF91D77CA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EF639921-CFBB-DE6F-31EB-81B758CA02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453E3F8-8185-F97B-2F08-1F44FCE2A5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A89C7E07-3C67-C64C-8DA0-0404F6303970}" type="slidenum">
              <a:rPr lang="it-IT" smtClean="0"/>
              <a:t>10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277777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A89C7E07-3C67-C64C-8DA0-0404F6303970}" type="slidenum">
              <a:rPr lang="it-IT" smtClean="0"/>
              <a:t>12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08276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A89C7E07-3C67-C64C-8DA0-0404F6303970}" type="slidenum">
              <a:rPr lang="it-IT" smtClean="0"/>
              <a:t>15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105864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A89C7E07-3C67-C64C-8DA0-0404F6303970}" type="slidenum">
              <a:rPr lang="it-IT" smtClean="0"/>
              <a:t>17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94759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it-IT"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it-IT"/>
              <a:t>Fare clic per inserire il titolo </a:t>
            </a: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igura a mano libera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11" name="Figura a mano libera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12" name="Figura a mano libera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</p:grpSp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327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del titolo e tabell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>
            <a:extLst>
              <a:ext uri="{FF2B5EF4-FFF2-40B4-BE49-F238E27FC236}">
                <a16:creationId xmlns:a16="http://schemas.microsoft.com/office/drawing/2014/main" id="{CF555767-B3D8-BD57-1D42-7F6E1E668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9" name="Figura a mano libera 13">
              <a:extLst>
                <a:ext uri="{FF2B5EF4-FFF2-40B4-BE49-F238E27FC236}">
                  <a16:creationId xmlns:a16="http://schemas.microsoft.com/office/drawing/2014/main" id="{BC972B6D-098C-52F6-E990-52623B368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15" name="Figura a mano libera 14">
              <a:extLst>
                <a:ext uri="{FF2B5EF4-FFF2-40B4-BE49-F238E27FC236}">
                  <a16:creationId xmlns:a16="http://schemas.microsoft.com/office/drawing/2014/main" id="{3F0D3EE3-9A8C-531D-1EEE-1AFAB9F3B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17" name="Figura a mano libera 15">
              <a:extLst>
                <a:ext uri="{FF2B5EF4-FFF2-40B4-BE49-F238E27FC236}">
                  <a16:creationId xmlns:a16="http://schemas.microsoft.com/office/drawing/2014/main" id="{A2BE192C-1768-890B-EC1B-5ED6E1F82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</p:grpSp>
      <p:sp>
        <p:nvSpPr>
          <p:cNvPr id="16" name="Titolo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1409" y="4661717"/>
            <a:ext cx="7936230" cy="1380760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it-IT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it-IT"/>
              <a:t>Fare clic per inserire il titolo 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670935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Segnaposto contenuto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584005"/>
            <a:ext cx="2825115" cy="3999060"/>
          </a:xfrm>
        </p:spPr>
        <p:txBody>
          <a:bodyPr lIns="0" tIns="27432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it-IT" sz="2000"/>
            </a:lvl1pPr>
            <a:lvl2pPr marL="457200" indent="0">
              <a:spcBef>
                <a:spcPts val="1800"/>
              </a:spcBef>
              <a:buNone/>
              <a:defRPr lang="it-IT" sz="2000"/>
            </a:lvl2pPr>
            <a:lvl3pPr marL="914400" indent="0">
              <a:spcBef>
                <a:spcPts val="1800"/>
              </a:spcBef>
              <a:buNone/>
              <a:defRPr lang="it-IT" sz="2000"/>
            </a:lvl3pPr>
            <a:lvl4pPr marL="1371600" indent="0">
              <a:spcBef>
                <a:spcPts val="1800"/>
              </a:spcBef>
              <a:buNone/>
              <a:defRPr lang="it-IT" sz="2000"/>
            </a:lvl4pPr>
            <a:lvl5pPr marL="1828800" indent="0">
              <a:spcBef>
                <a:spcPts val="1800"/>
              </a:spcBef>
              <a:buNone/>
              <a:defRPr lang="it-IT" sz="2000"/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70934" y="584005"/>
            <a:ext cx="7926705" cy="3999060"/>
          </a:xfrm>
        </p:spPr>
        <p:txBody>
          <a:bodyPr lIns="0" rtlCol="0">
            <a:normAutofit/>
          </a:bodyPr>
          <a:lstStyle>
            <a:lvl1pPr marL="0" indent="0">
              <a:spcBef>
                <a:spcPts val="1800"/>
              </a:spcBef>
              <a:buNone/>
              <a:defRPr lang="it-IT" sz="2000"/>
            </a:lvl1pPr>
            <a:lvl2pPr>
              <a:spcBef>
                <a:spcPts val="600"/>
              </a:spcBef>
              <a:defRPr lang="it-IT" sz="2000"/>
            </a:lvl2pPr>
            <a:lvl3pPr>
              <a:spcBef>
                <a:spcPts val="1800"/>
              </a:spcBef>
              <a:defRPr lang="it-IT" sz="2000"/>
            </a:lvl3pPr>
            <a:lvl4pPr>
              <a:spcBef>
                <a:spcPts val="1800"/>
              </a:spcBef>
              <a:defRPr lang="it-IT" sz="2000"/>
            </a:lvl4pPr>
            <a:lvl5pPr>
              <a:spcBef>
                <a:spcPts val="1800"/>
              </a:spcBef>
              <a:defRPr lang="it-IT" sz="2000"/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294A09A9-5501-47C1-A89A-A340965A2BE2}" type="slidenum">
              <a:rPr lang="it-IT" smtClean="0"/>
              <a:pPr/>
              <a:t>‹N›</a:t>
            </a:fld>
            <a:endParaRPr lang="it-IT" dirty="0">
              <a:latin typeface="+mn-lt"/>
            </a:endParaRPr>
          </a:p>
        </p:txBody>
      </p:sp>
      <p:sp>
        <p:nvSpPr>
          <p:cNvPr id="8" name="Segnaposto data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4329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due contenuti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o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igura a mano libera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13" name="Figura a mano libera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14" name="Figura a mano libera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</p:grpSp>
      <p:sp>
        <p:nvSpPr>
          <p:cNvPr id="16" name="Titolo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98408"/>
            <a:ext cx="10972800" cy="1574317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it-IT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it-IT"/>
              <a:t>Fare clic per inserire il titolo 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5523" y="2676525"/>
            <a:ext cx="5746750" cy="3597470"/>
          </a:xfrm>
        </p:spPr>
        <p:txBody>
          <a:bodyPr lIns="0" rtlCol="0">
            <a:normAutofit/>
          </a:bodyPr>
          <a:lstStyle>
            <a:lvl1pPr marL="0" indent="0">
              <a:spcBef>
                <a:spcPts val="1800"/>
              </a:spcBef>
              <a:buNone/>
              <a:defRPr lang="it-IT" sz="2000"/>
            </a:lvl1pPr>
            <a:lvl2pPr>
              <a:spcBef>
                <a:spcPts val="600"/>
              </a:spcBef>
              <a:defRPr lang="it-IT" sz="2000"/>
            </a:lvl2pPr>
            <a:lvl3pPr>
              <a:spcBef>
                <a:spcPts val="1800"/>
              </a:spcBef>
              <a:defRPr lang="it-IT" sz="2000"/>
            </a:lvl3pPr>
            <a:lvl4pPr>
              <a:spcBef>
                <a:spcPts val="1800"/>
              </a:spcBef>
              <a:defRPr lang="it-IT" sz="2000"/>
            </a:lvl4pPr>
            <a:lvl5pPr>
              <a:spcBef>
                <a:spcPts val="1800"/>
              </a:spcBef>
              <a:defRPr lang="it-IT" sz="2000"/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7" name="Segnaposto contenuto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620000" y="2676525"/>
            <a:ext cx="3947160" cy="3597470"/>
          </a:xfrm>
        </p:spPr>
        <p:txBody>
          <a:bodyPr lIns="0" rtlCol="0">
            <a:normAutofit/>
          </a:bodyPr>
          <a:lstStyle>
            <a:lvl1pPr marL="342900" indent="-342900">
              <a:spcBef>
                <a:spcPts val="1800"/>
              </a:spcBef>
              <a:buFont typeface="Arial" panose="020B0604020202020204" pitchFamily="34" charset="0"/>
              <a:buChar char="•"/>
              <a:defRPr lang="it-IT" sz="2000"/>
            </a:lvl1pPr>
            <a:lvl2pPr>
              <a:spcBef>
                <a:spcPts val="1800"/>
              </a:spcBef>
              <a:defRPr lang="it-IT" sz="2000"/>
            </a:lvl2pPr>
            <a:lvl3pPr>
              <a:spcBef>
                <a:spcPts val="1800"/>
              </a:spcBef>
              <a:defRPr lang="it-IT" sz="2000"/>
            </a:lvl3pPr>
            <a:lvl4pPr>
              <a:spcBef>
                <a:spcPts val="1800"/>
              </a:spcBef>
              <a:defRPr lang="it-IT" sz="2000"/>
            </a:lvl4pPr>
            <a:lvl5pPr>
              <a:spcBef>
                <a:spcPts val="1800"/>
              </a:spcBef>
              <a:defRPr lang="it-IT" sz="2000"/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8" name="Segnaposto data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>
              <a:latin typeface="+mn-lt"/>
            </a:endParaRPr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294A09A9-5501-47C1-A89A-A340965A2BE2}" type="slidenum">
              <a:rPr lang="it-IT" smtClean="0"/>
              <a:pPr/>
              <a:t>‹N›</a:t>
            </a:fld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49744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a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olo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02400"/>
            <a:ext cx="10972800" cy="1570325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it-IT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it-IT"/>
              <a:t>Fare clic per inserire il titolo </a:t>
            </a:r>
          </a:p>
        </p:txBody>
      </p:sp>
      <p:sp>
        <p:nvSpPr>
          <p:cNvPr id="9" name="Segnaposto tabella 2">
            <a:extLst>
              <a:ext uri="{FF2B5EF4-FFF2-40B4-BE49-F238E27FC236}">
                <a16:creationId xmlns:a16="http://schemas.microsoft.com/office/drawing/2014/main" id="{1506B022-475A-6647-98FF-D5C319A0C7C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94360" y="2628629"/>
            <a:ext cx="10972800" cy="3636740"/>
          </a:xfrm>
        </p:spPr>
        <p:txBody>
          <a:bodyPr rtlCol="0">
            <a:noAutofit/>
          </a:bodyPr>
          <a:lstStyle>
            <a:lvl1pPr>
              <a:defRPr lang="it-IT"/>
            </a:lvl1pPr>
          </a:lstStyle>
          <a:p>
            <a:pPr rtl="0"/>
            <a:r>
              <a:rPr lang="it-IT"/>
              <a:t>Fare clic sull'icona per inserire una tabella</a:t>
            </a:r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294A09A9-5501-47C1-A89A-A340965A2BE2}" type="slidenum">
              <a:rPr lang="it-IT" smtClean="0"/>
              <a:pPr/>
              <a:t>‹N›</a:t>
            </a:fld>
            <a:endParaRPr lang="it-IT" dirty="0">
              <a:latin typeface="+mn-lt"/>
            </a:endParaRPr>
          </a:p>
        </p:txBody>
      </p:sp>
      <p:sp>
        <p:nvSpPr>
          <p:cNvPr id="8" name="Segnaposto data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>
              <a:latin typeface="+mn-lt"/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410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4360" y="41147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it-IT"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it-IT"/>
              <a:t>Fare clic per inserire il titolo </a:t>
            </a: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flipH="1" flipV="1">
            <a:off x="6092752" y="0"/>
            <a:ext cx="6099248" cy="6099248"/>
            <a:chOff x="0" y="12289"/>
            <a:chExt cx="3550" cy="3551"/>
          </a:xfrm>
        </p:grpSpPr>
        <p:sp>
          <p:nvSpPr>
            <p:cNvPr id="10" name="Figura a mano libera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11" name="Figura a mano libera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12" name="Figura a mano libera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</p:grpSp>
      <p:sp>
        <p:nvSpPr>
          <p:cNvPr id="18" name="Segnaposto testo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4360" y="4549552"/>
            <a:ext cx="5486400" cy="164592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it-IT"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lang="it-IT" sz="4000"/>
            </a:lvl2pPr>
            <a:lvl3pPr>
              <a:defRPr lang="it-IT" sz="4000"/>
            </a:lvl3pPr>
            <a:lvl4pPr>
              <a:defRPr lang="it-IT" sz="4000"/>
            </a:lvl4pPr>
            <a:lvl5pPr>
              <a:defRPr lang="it-IT" sz="4000"/>
            </a:lvl5pPr>
          </a:lstStyle>
          <a:p>
            <a:pPr lvl="0" rtl="0"/>
            <a:r>
              <a:rPr lang="it-IT"/>
              <a:t>Fare clic per inserire il testo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58B149C6-5AAC-B8E5-5411-EA38821F6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92738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fron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>
            <a:extLst>
              <a:ext uri="{FF2B5EF4-FFF2-40B4-BE49-F238E27FC236}">
                <a16:creationId xmlns:a16="http://schemas.microsoft.com/office/drawing/2014/main" id="{F9EFE408-BFE1-16DC-F7C6-47F55C171A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412992" y="0"/>
            <a:ext cx="5779008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572" y="685800"/>
            <a:ext cx="4754880" cy="5670550"/>
          </a:xfrm>
        </p:spPr>
        <p:txBody>
          <a:bodyPr lIns="0" tIns="0" rIns="0" bIns="0" rtlCol="0" anchor="ctr" anchorCtr="0"/>
          <a:lstStyle>
            <a:lvl1pPr algn="l">
              <a:defRPr lang="it-IT" sz="4000" b="1" cap="all" spc="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Fare clic per modificare lo stile del titolo dello schema</a:t>
            </a:r>
          </a:p>
        </p:txBody>
      </p:sp>
      <p:sp>
        <p:nvSpPr>
          <p:cNvPr id="22" name="Segnaposto numero diapositiva 21">
            <a:extLst>
              <a:ext uri="{FF2B5EF4-FFF2-40B4-BE49-F238E27FC236}">
                <a16:creationId xmlns:a16="http://schemas.microsoft.com/office/drawing/2014/main" id="{4C0ED5DD-6381-0FFD-7B45-D21179A39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D8DA9DAA-006C-4F4B-980E-E3DF019B24E2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4" name="Segnaposto contenuto 5">
            <a:extLst>
              <a:ext uri="{FF2B5EF4-FFF2-40B4-BE49-F238E27FC236}">
                <a16:creationId xmlns:a16="http://schemas.microsoft.com/office/drawing/2014/main" id="{F042E432-AE48-385B-DEA1-32129394CE76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279526" y="1533524"/>
            <a:ext cx="4663440" cy="1895475"/>
          </a:xfrm>
        </p:spPr>
        <p:txBody>
          <a:bodyPr lIns="0" tIns="0" rIns="0" bIns="0" rtlCol="0" anchor="t" anchorCtr="0">
            <a:noAutofit/>
          </a:bodyPr>
          <a:lstStyle>
            <a:lvl1pPr marL="342900" indent="-512064">
              <a:spcBef>
                <a:spcPts val="1000"/>
              </a:spcBef>
              <a:buFont typeface="+mj-lt"/>
              <a:buAutoNum type="arabicPeriod"/>
              <a:defRPr lang="it-IT" sz="1800"/>
            </a:lvl1pPr>
            <a:lvl2pPr marL="1028700" indent="-342900">
              <a:spcBef>
                <a:spcPts val="1200"/>
              </a:spcBef>
              <a:buFont typeface="+mj-lt"/>
              <a:buAutoNum type="alphaLcPeriod"/>
              <a:defRPr lang="it-IT" sz="1800"/>
            </a:lvl2pPr>
            <a:lvl3pPr marL="1257300" indent="-342900">
              <a:spcBef>
                <a:spcPts val="1200"/>
              </a:spcBef>
              <a:buFont typeface="+mj-lt"/>
              <a:buAutoNum type="arabicParenR"/>
              <a:defRPr lang="it-IT" sz="1800"/>
            </a:lvl3pPr>
            <a:lvl4pPr marL="1714500" indent="-342900">
              <a:spcBef>
                <a:spcPts val="1200"/>
              </a:spcBef>
              <a:buFont typeface="+mj-lt"/>
              <a:buAutoNum type="alphaLcParenR"/>
              <a:defRPr lang="it-IT" sz="1800"/>
            </a:lvl4pPr>
            <a:lvl5pPr marL="2228850" indent="-400050">
              <a:spcBef>
                <a:spcPts val="1200"/>
              </a:spcBef>
              <a:buFont typeface="+mj-lt"/>
              <a:buAutoNum type="romanLcPeriod"/>
              <a:defRPr lang="it-IT" sz="1800"/>
            </a:lvl5pPr>
          </a:lstStyle>
          <a:p>
            <a:pPr lvl="0" rtl="0"/>
            <a:r>
              <a:rPr lang="it-IT"/>
              <a:t>Fare clic per inserire il testo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7" name="Segnaposto contenuto 5">
            <a:extLst>
              <a:ext uri="{FF2B5EF4-FFF2-40B4-BE49-F238E27FC236}">
                <a16:creationId xmlns:a16="http://schemas.microsoft.com/office/drawing/2014/main" id="{DF111B2E-0535-57E2-FE92-620F9307A95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280160" y="3482974"/>
            <a:ext cx="4663440" cy="1190033"/>
          </a:xfrm>
        </p:spPr>
        <p:txBody>
          <a:bodyPr lIns="0" tIns="0" rIns="0" bIns="0" rtlCol="0" anchor="t" anchorCtr="0">
            <a:noAutofit/>
          </a:bodyPr>
          <a:lstStyle>
            <a:lvl1pPr marL="0" indent="0">
              <a:spcBef>
                <a:spcPts val="1200"/>
              </a:spcBef>
              <a:buNone/>
              <a:defRPr lang="it-IT" sz="1800"/>
            </a:lvl1pPr>
            <a:lvl2pPr marL="457200" indent="0">
              <a:spcBef>
                <a:spcPts val="1200"/>
              </a:spcBef>
              <a:buNone/>
              <a:defRPr lang="it-IT" sz="1600"/>
            </a:lvl2pPr>
            <a:lvl3pPr marL="914400" indent="0">
              <a:spcBef>
                <a:spcPts val="1200"/>
              </a:spcBef>
              <a:buNone/>
              <a:defRPr lang="it-IT" sz="1400"/>
            </a:lvl3pPr>
            <a:lvl4pPr marL="1371600" indent="0">
              <a:spcBef>
                <a:spcPts val="1200"/>
              </a:spcBef>
              <a:buNone/>
              <a:defRPr lang="it-IT" sz="1200"/>
            </a:lvl4pPr>
            <a:lvl5pPr marL="1828800" indent="0">
              <a:spcBef>
                <a:spcPts val="1200"/>
              </a:spcBef>
              <a:buNone/>
              <a:defRPr lang="it-IT" sz="1200"/>
            </a:lvl5pPr>
          </a:lstStyle>
          <a:p>
            <a:pPr lvl="0" rtl="0"/>
            <a:r>
              <a:rPr lang="it-IT"/>
              <a:t>Fare clic per inserire il testo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1280160" y="4692058"/>
            <a:ext cx="4663440" cy="1584918"/>
          </a:xfrm>
        </p:spPr>
        <p:txBody>
          <a:bodyPr lIns="0" tIns="0" rIns="0" bIns="0" rtlCol="0" anchor="t" anchorCtr="0">
            <a:noAutofit/>
          </a:bodyPr>
          <a:lstStyle>
            <a:lvl1pPr>
              <a:spcBef>
                <a:spcPts val="1200"/>
              </a:spcBef>
              <a:defRPr lang="it-IT" sz="1800"/>
            </a:lvl1pPr>
            <a:lvl2pPr>
              <a:spcBef>
                <a:spcPts val="1200"/>
              </a:spcBef>
              <a:defRPr lang="it-IT" sz="1600"/>
            </a:lvl2pPr>
            <a:lvl3pPr>
              <a:spcBef>
                <a:spcPts val="1200"/>
              </a:spcBef>
              <a:defRPr lang="it-IT" sz="1400"/>
            </a:lvl3pPr>
            <a:lvl4pPr>
              <a:spcBef>
                <a:spcPts val="1200"/>
              </a:spcBef>
              <a:defRPr lang="it-IT" sz="1200"/>
            </a:lvl4pPr>
            <a:lvl5pPr>
              <a:spcBef>
                <a:spcPts val="1200"/>
              </a:spcBef>
              <a:defRPr lang="it-IT" sz="1200"/>
            </a:lvl5pPr>
          </a:lstStyle>
          <a:p>
            <a:pPr lvl="0" rtl="0"/>
            <a:r>
              <a:rPr lang="it-IT"/>
              <a:t>Fare clic per inserire il testo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21" name="Segnaposto piè di pagina 20">
            <a:extLst>
              <a:ext uri="{FF2B5EF4-FFF2-40B4-BE49-F238E27FC236}">
                <a16:creationId xmlns:a16="http://schemas.microsoft.com/office/drawing/2014/main" id="{34C23E1A-9E5E-DA12-8E11-83F486766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80160" y="6356350"/>
            <a:ext cx="4114800" cy="365125"/>
          </a:xfrm>
        </p:spPr>
        <p:txBody>
          <a:bodyPr lIns="0" rIns="91440" rtlCol="0"/>
          <a:lstStyle>
            <a:lvl1pPr algn="l">
              <a:defRPr lang="it-IT"/>
            </a:lvl1pPr>
          </a:lstStyle>
          <a:p>
            <a:pPr rtl="0"/>
            <a:endParaRPr lang="it-IT" dirty="0"/>
          </a:p>
        </p:txBody>
      </p:sp>
      <p:cxnSp>
        <p:nvCxnSpPr>
          <p:cNvPr id="23" name="Connettore diritto 22">
            <a:extLst>
              <a:ext uri="{FF2B5EF4-FFF2-40B4-BE49-F238E27FC236}">
                <a16:creationId xmlns:a16="http://schemas.microsoft.com/office/drawing/2014/main" id="{E3FE6E42-6A8F-C459-87EE-E2A5BAFA85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664" y="1371600"/>
            <a:ext cx="0" cy="548640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5625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>
            <a:extLst>
              <a:ext uri="{FF2B5EF4-FFF2-40B4-BE49-F238E27FC236}">
                <a16:creationId xmlns:a16="http://schemas.microsoft.com/office/drawing/2014/main" id="{806C6F65-35CD-D64B-992A-0C1C1E003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7" name="Forma 24">
              <a:extLst>
                <a:ext uri="{FF2B5EF4-FFF2-40B4-BE49-F238E27FC236}">
                  <a16:creationId xmlns:a16="http://schemas.microsoft.com/office/drawing/2014/main" id="{CFD467E2-FF13-7E4F-BEF9-EA1A17665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8" name="Figura a mano libera 7">
              <a:extLst>
                <a:ext uri="{FF2B5EF4-FFF2-40B4-BE49-F238E27FC236}">
                  <a16:creationId xmlns:a16="http://schemas.microsoft.com/office/drawing/2014/main" id="{CA85A327-3157-B442-993A-6900F7124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9" name="Figura a mano libera 8">
              <a:extLst>
                <a:ext uri="{FF2B5EF4-FFF2-40B4-BE49-F238E27FC236}">
                  <a16:creationId xmlns:a16="http://schemas.microsoft.com/office/drawing/2014/main" id="{9A459CB4-74AF-0544-AB1E-7CC6D10F8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10" name="Figura a mano libera 9">
              <a:extLst>
                <a:ext uri="{FF2B5EF4-FFF2-40B4-BE49-F238E27FC236}">
                  <a16:creationId xmlns:a16="http://schemas.microsoft.com/office/drawing/2014/main" id="{95A20BFD-9142-D64A-A78A-61B75FCA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11" name="Figura a mano libera 10">
              <a:extLst>
                <a:ext uri="{FF2B5EF4-FFF2-40B4-BE49-F238E27FC236}">
                  <a16:creationId xmlns:a16="http://schemas.microsoft.com/office/drawing/2014/main" id="{B80736DF-C890-DB47-AEAA-D3D92505E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</p:grpSp>
      <p:sp>
        <p:nvSpPr>
          <p:cNvPr id="12" name="Titolo 1">
            <a:extLst>
              <a:ext uri="{FF2B5EF4-FFF2-40B4-BE49-F238E27FC236}">
                <a16:creationId xmlns:a16="http://schemas.microsoft.com/office/drawing/2014/main" id="{39F93F26-ED5C-E74E-BFBD-E3054DC1B9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it-IT" sz="4400" b="1" i="0" spc="50" baseline="0">
                <a:latin typeface="+mj-lt"/>
              </a:defRPr>
            </a:lvl1pPr>
          </a:lstStyle>
          <a:p>
            <a:pPr rtl="0"/>
            <a:r>
              <a:rPr lang="it-IT"/>
              <a:t>Fare clic per inserire il titolo </a:t>
            </a:r>
          </a:p>
        </p:txBody>
      </p:sp>
      <p:sp>
        <p:nvSpPr>
          <p:cNvPr id="2" name="Segnaposto contenuto 5">
            <a:extLst>
              <a:ext uri="{FF2B5EF4-FFF2-40B4-BE49-F238E27FC236}">
                <a16:creationId xmlns:a16="http://schemas.microsoft.com/office/drawing/2014/main" id="{186153BD-9D2B-47EB-3553-1D3F6663B2A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4359" y="2281918"/>
            <a:ext cx="6787747" cy="3708517"/>
          </a:xfrm>
        </p:spPr>
        <p:txBody>
          <a:bodyPr lIns="0" tIns="228600" rIns="0" bIns="0" rtlCol="0">
            <a:normAutofit/>
          </a:bodyPr>
          <a:lstStyle>
            <a:lvl1pPr marL="283464" indent="-283464">
              <a:lnSpc>
                <a:spcPct val="80000"/>
              </a:lnSpc>
              <a:spcBef>
                <a:spcPts val="2200"/>
              </a:spcBef>
              <a:buFont typeface="Arial" panose="020B0604020202020204" pitchFamily="34" charset="0"/>
              <a:buChar char="•"/>
              <a:defRPr lang="it-IT" sz="2400" b="1" i="0" kern="12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indent="-283464">
              <a:spcBef>
                <a:spcPts val="600"/>
              </a:spcBef>
              <a:defRPr lang="it-IT" sz="2000"/>
            </a:lvl2pPr>
            <a:lvl3pPr indent="-283464">
              <a:spcBef>
                <a:spcPts val="1800"/>
              </a:spcBef>
              <a:defRPr lang="it-IT" sz="2000"/>
            </a:lvl3pPr>
            <a:lvl4pPr indent="-283464">
              <a:spcBef>
                <a:spcPts val="1800"/>
              </a:spcBef>
              <a:defRPr lang="it-IT" sz="2000"/>
            </a:lvl4pPr>
            <a:lvl5pPr indent="-283464">
              <a:spcBef>
                <a:spcPts val="1800"/>
              </a:spcBef>
              <a:defRPr lang="it-IT" sz="2000"/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43" name="Segnaposto numero diapositiva 42">
            <a:extLst>
              <a:ext uri="{FF2B5EF4-FFF2-40B4-BE49-F238E27FC236}">
                <a16:creationId xmlns:a16="http://schemas.microsoft.com/office/drawing/2014/main" id="{D80CCC8F-9CF1-9621-04EB-DFA68FEE42D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294A09A9-5501-47C1-A89A-A340965A2BE2}" type="slidenum">
              <a:rPr lang="it-IT" smtClean="0"/>
              <a:pPr/>
              <a:t>‹N›</a:t>
            </a:fld>
            <a:endParaRPr lang="it-IT" dirty="0">
              <a:latin typeface="+mn-lt"/>
            </a:endParaRPr>
          </a:p>
        </p:txBody>
      </p:sp>
      <p:sp>
        <p:nvSpPr>
          <p:cNvPr id="42" name="Segnaposto data 41">
            <a:extLst>
              <a:ext uri="{FF2B5EF4-FFF2-40B4-BE49-F238E27FC236}">
                <a16:creationId xmlns:a16="http://schemas.microsoft.com/office/drawing/2014/main" id="{29CE2856-DB8F-5603-C085-74C70560FAC8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>
              <a:latin typeface="+mn-lt"/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979826C1-7A52-DA25-F422-EE62DED7D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0552" cy="0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089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sezion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B79D0555-EBDC-B53A-212D-A5921795FE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80543"/>
          </a:xfrm>
          <a:custGeom>
            <a:avLst/>
            <a:gdLst>
              <a:gd name="connsiteX0" fmla="*/ 6309360 w 12192000"/>
              <a:gd name="connsiteY0" fmla="*/ 3951843 h 6880543"/>
              <a:gd name="connsiteX1" fmla="*/ 6309360 w 12192000"/>
              <a:gd name="connsiteY1" fmla="*/ 4052427 h 6880543"/>
              <a:gd name="connsiteX2" fmla="*/ 8442960 w 12192000"/>
              <a:gd name="connsiteY2" fmla="*/ 4052427 h 6880543"/>
              <a:gd name="connsiteX3" fmla="*/ 8442960 w 12192000"/>
              <a:gd name="connsiteY3" fmla="*/ 3951843 h 6880543"/>
              <a:gd name="connsiteX4" fmla="*/ 0 w 12192000"/>
              <a:gd name="connsiteY4" fmla="*/ 0 h 6880543"/>
              <a:gd name="connsiteX5" fmla="*/ 12192000 w 12192000"/>
              <a:gd name="connsiteY5" fmla="*/ 0 h 6880543"/>
              <a:gd name="connsiteX6" fmla="*/ 12192000 w 12192000"/>
              <a:gd name="connsiteY6" fmla="*/ 6880543 h 6880543"/>
              <a:gd name="connsiteX7" fmla="*/ 0 w 12192000"/>
              <a:gd name="connsiteY7" fmla="*/ 6880543 h 6880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80543">
                <a:moveTo>
                  <a:pt x="6309360" y="3951843"/>
                </a:moveTo>
                <a:lnTo>
                  <a:pt x="6309360" y="4052427"/>
                </a:lnTo>
                <a:lnTo>
                  <a:pt x="8442960" y="4052427"/>
                </a:lnTo>
                <a:lnTo>
                  <a:pt x="8442960" y="395184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80543"/>
                </a:lnTo>
                <a:lnTo>
                  <a:pt x="0" y="6880543"/>
                </a:lnTo>
                <a:close/>
              </a:path>
            </a:pathLst>
          </a:custGeom>
        </p:spPr>
        <p:txBody>
          <a:bodyPr wrap="square" tIns="182880" rtlCol="0">
            <a:noAutofit/>
          </a:bodyPr>
          <a:lstStyle>
            <a:lvl1pPr marL="0" indent="0" algn="ctr">
              <a:buNone/>
              <a:defRPr lang="it-IT" sz="2000">
                <a:solidFill>
                  <a:schemeClr val="tx1"/>
                </a:solidFill>
              </a:defRPr>
            </a:lvl1pPr>
          </a:lstStyle>
          <a:p>
            <a:pPr rtl="0"/>
            <a:r>
              <a:rPr lang="it-IT"/>
              <a:t>Fare clic sull'icona per inserire un'immagine</a:t>
            </a:r>
          </a:p>
        </p:txBody>
      </p:sp>
      <p:sp>
        <p:nvSpPr>
          <p:cNvPr id="18" name="Titolo 1">
            <a:extLst>
              <a:ext uri="{FF2B5EF4-FFF2-40B4-BE49-F238E27FC236}">
                <a16:creationId xmlns:a16="http://schemas.microsoft.com/office/drawing/2014/main" id="{8D492973-78E3-D34E-835E-CF2D451701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59" y="444933"/>
            <a:ext cx="5477479" cy="3291840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it-IT" sz="6000" b="1" i="0" baseline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it-IT"/>
              <a:t>Fare clic per inserire il titolo 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D96BA398-1ED2-1FCA-63B9-8915A8C7A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09360" y="3951843"/>
            <a:ext cx="2133600" cy="10058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</a:lstStyle>
          <a:p>
            <a:pPr algn="ctr"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291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104">
          <p15:clr>
            <a:srgbClr val="FBAE40"/>
          </p15:clr>
        </p15:guide>
        <p15:guide id="3" pos="4344" userDrawn="1">
          <p15:clr>
            <a:srgbClr val="FBAE40"/>
          </p15:clr>
        </p15:guide>
        <p15:guide id="4" pos="4560" userDrawn="1">
          <p15:clr>
            <a:srgbClr val="FBAE40"/>
          </p15:clr>
        </p15:guide>
        <p15:guide id="8" orient="horz" pos="184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99835" y="43052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it-IT"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it-IT"/>
              <a:t>Fare clic per inserire il titolo </a:t>
            </a:r>
          </a:p>
        </p:txBody>
      </p:sp>
      <p:sp>
        <p:nvSpPr>
          <p:cNvPr id="6" name="Segnaposto immagine 5">
            <a:extLst>
              <a:ext uri="{FF2B5EF4-FFF2-40B4-BE49-F238E27FC236}">
                <a16:creationId xmlns:a16="http://schemas.microsoft.com/office/drawing/2014/main" id="{A9973BC6-F6E5-0B3B-C8AB-0AC4020D4E8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1113"/>
            <a:ext cx="5791200" cy="6880226"/>
          </a:xfrm>
        </p:spPr>
        <p:txBody>
          <a:bodyPr rtlCol="0">
            <a:normAutofit/>
          </a:bodyPr>
          <a:lstStyle>
            <a:lvl1pPr marL="0" indent="0" algn="ctr">
              <a:buNone/>
              <a:defRPr lang="it-IT" sz="2000"/>
            </a:lvl1pPr>
          </a:lstStyle>
          <a:p>
            <a:pPr rtl="0"/>
            <a:r>
              <a:rPr lang="it-IT"/>
              <a:t>Fare clic sull'icona per inserire un'immagine</a:t>
            </a:r>
          </a:p>
        </p:txBody>
      </p:sp>
      <p:sp>
        <p:nvSpPr>
          <p:cNvPr id="18" name="Segnaposto testo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9835" y="4568602"/>
            <a:ext cx="5486400" cy="164592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it-IT"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lang="it-IT" sz="4000"/>
            </a:lvl2pPr>
            <a:lvl3pPr>
              <a:defRPr lang="it-IT" sz="4000"/>
            </a:lvl3pPr>
            <a:lvl4pPr>
              <a:defRPr lang="it-IT" sz="4000"/>
            </a:lvl4pPr>
            <a:lvl5pPr>
              <a:defRPr lang="it-IT" sz="4000"/>
            </a:lvl5pPr>
          </a:lstStyle>
          <a:p>
            <a:pPr lvl="0" rtl="0"/>
            <a:r>
              <a:rPr lang="it-IT"/>
              <a:t>Fare clic per inserire il testo</a:t>
            </a:r>
          </a:p>
        </p:txBody>
      </p: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29169ED6-4B82-6844-119F-AC15CDF2D3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914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epilogo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Connettore diritto 8">
            <a:extLst>
              <a:ext uri="{FF2B5EF4-FFF2-40B4-BE49-F238E27FC236}">
                <a16:creationId xmlns:a16="http://schemas.microsoft.com/office/drawing/2014/main" id="{C57F1500-1A16-D1EF-4F0C-030852B29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Gruppo 9">
            <a:extLst>
              <a:ext uri="{FF2B5EF4-FFF2-40B4-BE49-F238E27FC236}">
                <a16:creationId xmlns:a16="http://schemas.microsoft.com/office/drawing/2014/main" id="{2D07A0BE-3890-193E-9439-F294E61A7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11" name="Figura a mano libera 19">
              <a:extLst>
                <a:ext uri="{FF2B5EF4-FFF2-40B4-BE49-F238E27FC236}">
                  <a16:creationId xmlns:a16="http://schemas.microsoft.com/office/drawing/2014/main" id="{C05217ED-C258-E6CE-BA7F-28A6EA41B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12" name="Figura a mano libera 20">
              <a:extLst>
                <a:ext uri="{FF2B5EF4-FFF2-40B4-BE49-F238E27FC236}">
                  <a16:creationId xmlns:a16="http://schemas.microsoft.com/office/drawing/2014/main" id="{F3E11A1F-14DD-BA35-D7D7-4D4ADEAA3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13" name="Figura a mano libera 21">
              <a:extLst>
                <a:ext uri="{FF2B5EF4-FFF2-40B4-BE49-F238E27FC236}">
                  <a16:creationId xmlns:a16="http://schemas.microsoft.com/office/drawing/2014/main" id="{F14541B0-973F-7E21-1019-D2FB83C8C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</p:grpSp>
      <p:sp>
        <p:nvSpPr>
          <p:cNvPr id="32" name="Titolo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02875"/>
            <a:ext cx="10873740" cy="1680205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it-IT" sz="4400" b="1" i="0">
                <a:latin typeface="+mj-lt"/>
              </a:defRPr>
            </a:lvl1pPr>
          </a:lstStyle>
          <a:p>
            <a:pPr rtl="0"/>
            <a:r>
              <a:rPr lang="it-IT"/>
              <a:t>Fare clic per inserire il titolo </a:t>
            </a:r>
          </a:p>
        </p:txBody>
      </p:sp>
      <p:sp>
        <p:nvSpPr>
          <p:cNvPr id="2" name="Segnaposto contenuto 5">
            <a:extLst>
              <a:ext uri="{FF2B5EF4-FFF2-40B4-BE49-F238E27FC236}">
                <a16:creationId xmlns:a16="http://schemas.microsoft.com/office/drawing/2014/main" id="{F6FE0DC0-B0D7-F4D6-8038-177AD7A8C21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57600" y="2282008"/>
            <a:ext cx="7810500" cy="3699328"/>
          </a:xfrm>
        </p:spPr>
        <p:txBody>
          <a:bodyPr lIns="0" tIns="228600" rIns="0" bIns="0" rtlCol="0">
            <a:normAutofit/>
          </a:bodyPr>
          <a:lstStyle>
            <a:lvl1pPr marL="283464" indent="-283464">
              <a:spcBef>
                <a:spcPts val="1800"/>
              </a:spcBef>
              <a:buFont typeface="Arial" panose="020B0604020202020204" pitchFamily="34" charset="0"/>
              <a:buChar char="•"/>
              <a:defRPr lang="it-IT" sz="2000"/>
            </a:lvl1pPr>
            <a:lvl2pPr indent="-283464">
              <a:spcBef>
                <a:spcPts val="1800"/>
              </a:spcBef>
              <a:defRPr lang="it-IT" sz="2000"/>
            </a:lvl2pPr>
            <a:lvl3pPr indent="-283464">
              <a:spcBef>
                <a:spcPts val="1800"/>
              </a:spcBef>
              <a:defRPr lang="it-IT" sz="2000"/>
            </a:lvl3pPr>
            <a:lvl4pPr indent="-283464">
              <a:spcBef>
                <a:spcPts val="1800"/>
              </a:spcBef>
              <a:defRPr lang="it-IT" sz="2000"/>
            </a:lvl4pPr>
            <a:lvl5pPr indent="-283464">
              <a:spcBef>
                <a:spcPts val="1800"/>
              </a:spcBef>
              <a:defRPr lang="it-IT" sz="2000"/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7ED58739-4346-5104-B1AC-89ED035912A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294A09A9-5501-47C1-A89A-A340965A2BE2}" type="slidenum">
              <a:rPr lang="it-IT" smtClean="0"/>
              <a:pPr/>
              <a:t>‹N›</a:t>
            </a:fld>
            <a:endParaRPr lang="it-IT" dirty="0">
              <a:latin typeface="+mn-lt"/>
            </a:endParaRP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9272B8D-F380-9F1A-C8E6-BDD2352B1763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2964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rtlCol="0" anchor="b">
            <a:noAutofit/>
          </a:bodyPr>
          <a:lstStyle>
            <a:lvl1pPr algn="l">
              <a:lnSpc>
                <a:spcPct val="80000"/>
              </a:lnSpc>
              <a:defRPr lang="it-IT"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it-IT"/>
              <a:t>Fare clic per inserire il titolo </a:t>
            </a:r>
          </a:p>
        </p:txBody>
      </p:sp>
      <p:grpSp>
        <p:nvGrpSpPr>
          <p:cNvPr id="9" name="Gruppo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igura a mano libera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11" name="Figura a mano libera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12" name="Figura a mano libera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</p:grpSp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Segnaposto testo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9905" y="4549552"/>
            <a:ext cx="5486400" cy="1645920"/>
          </a:xfrm>
        </p:spPr>
        <p:txBody>
          <a:bodyPr lIns="0" tIns="0" rIns="0" bIns="0" rtlCol="0">
            <a:noAutofit/>
          </a:bodyPr>
          <a:lstStyle>
            <a:lvl1pPr marL="0" indent="0">
              <a:buNone/>
              <a:defRPr lang="it-IT"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lang="it-IT" sz="4000"/>
            </a:lvl2pPr>
            <a:lvl3pPr>
              <a:defRPr lang="it-IT" sz="4000"/>
            </a:lvl3pPr>
            <a:lvl4pPr>
              <a:defRPr lang="it-IT" sz="4000"/>
            </a:lvl4pPr>
            <a:lvl5pPr>
              <a:defRPr lang="it-IT" sz="4000"/>
            </a:lvl5pPr>
          </a:lstStyle>
          <a:p>
            <a:pPr lvl="0" rtl="0"/>
            <a:r>
              <a:rPr lang="it-IT"/>
              <a:t>Fare clic per inserire il testo</a:t>
            </a:r>
          </a:p>
        </p:txBody>
      </p:sp>
    </p:spTree>
    <p:extLst>
      <p:ext uri="{BB962C8B-B14F-4D97-AF65-F5344CB8AC3E}">
        <p14:creationId xmlns:p14="http://schemas.microsoft.com/office/powerpoint/2010/main" val="2027108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due contenuti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o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igura a mano libera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13" name="Figura a mano libera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14" name="Figura a mano libera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</p:grpSp>
      <p:sp>
        <p:nvSpPr>
          <p:cNvPr id="16" name="Titolo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78129"/>
            <a:ext cx="9778365" cy="1494596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it-IT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it-IT"/>
              <a:t>Fare clic per inserire il titolo </a:t>
            </a:r>
          </a:p>
        </p:txBody>
      </p:sp>
      <p:sp>
        <p:nvSpPr>
          <p:cNvPr id="2" name="Segnaposto contenuto 5">
            <a:extLst>
              <a:ext uri="{FF2B5EF4-FFF2-40B4-BE49-F238E27FC236}">
                <a16:creationId xmlns:a16="http://schemas.microsoft.com/office/drawing/2014/main" id="{F14DA3C5-63E4-BAFB-1D68-47F71EEEE5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676525"/>
            <a:ext cx="4490827" cy="3597470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it-IT" sz="2000"/>
            </a:lvl1pPr>
            <a:lvl2pPr marL="283464" indent="-283464">
              <a:spcBef>
                <a:spcPts val="1800"/>
              </a:spcBef>
              <a:defRPr lang="it-IT" sz="2000"/>
            </a:lvl2pPr>
            <a:lvl3pPr marL="594360" indent="-283464">
              <a:spcBef>
                <a:spcPts val="1800"/>
              </a:spcBef>
              <a:defRPr lang="it-IT" sz="2000"/>
            </a:lvl3pPr>
            <a:lvl4pPr marL="822960" indent="-283464">
              <a:spcBef>
                <a:spcPts val="1800"/>
              </a:spcBef>
              <a:defRPr lang="it-IT" sz="2000"/>
            </a:lvl4pPr>
            <a:lvl5pPr marL="1005840" indent="-283464">
              <a:spcBef>
                <a:spcPts val="1800"/>
              </a:spcBef>
              <a:defRPr lang="it-IT" sz="2000"/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3" name="Segnaposto contenuto 5">
            <a:extLst>
              <a:ext uri="{FF2B5EF4-FFF2-40B4-BE49-F238E27FC236}">
                <a16:creationId xmlns:a16="http://schemas.microsoft.com/office/drawing/2014/main" id="{BD11386D-847E-8CF5-E56A-42E80A65A08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881898" y="2676525"/>
            <a:ext cx="4490827" cy="3597470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it-IT" sz="2000"/>
            </a:lvl1pPr>
            <a:lvl2pPr marL="283464" indent="-283464">
              <a:spcBef>
                <a:spcPts val="1800"/>
              </a:spcBef>
              <a:defRPr lang="it-IT" sz="2000"/>
            </a:lvl2pPr>
            <a:lvl3pPr marL="548640" indent="-283464">
              <a:spcBef>
                <a:spcPts val="1800"/>
              </a:spcBef>
              <a:defRPr lang="it-IT" sz="2000"/>
            </a:lvl3pPr>
            <a:lvl4pPr marL="822960" indent="-283464">
              <a:spcBef>
                <a:spcPts val="1800"/>
              </a:spcBef>
              <a:defRPr lang="it-IT" sz="2000"/>
            </a:lvl4pPr>
            <a:lvl5pPr marL="1005840" indent="-283464">
              <a:spcBef>
                <a:spcPts val="1800"/>
              </a:spcBef>
              <a:defRPr lang="it-IT" sz="2000"/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294A09A9-5501-47C1-A89A-A340965A2BE2}" type="slidenum">
              <a:rPr lang="it-IT" smtClean="0"/>
              <a:pPr/>
              <a:t>‹N›</a:t>
            </a:fld>
            <a:endParaRPr lang="it-IT" dirty="0">
              <a:latin typeface="+mn-lt"/>
            </a:endParaRPr>
          </a:p>
        </p:txBody>
      </p:sp>
      <p:sp>
        <p:nvSpPr>
          <p:cNvPr id="8" name="Segnaposto data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>
              <a:latin typeface="+mn-lt"/>
            </a:endParaRP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056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o 10">
            <a:extLst>
              <a:ext uri="{FF2B5EF4-FFF2-40B4-BE49-F238E27FC236}">
                <a16:creationId xmlns:a16="http://schemas.microsoft.com/office/drawing/2014/main" id="{42E558A9-6DD6-E21D-3A8F-6707E1DD1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12" name="Forma 24">
              <a:extLst>
                <a:ext uri="{FF2B5EF4-FFF2-40B4-BE49-F238E27FC236}">
                  <a16:creationId xmlns:a16="http://schemas.microsoft.com/office/drawing/2014/main" id="{3FC994E4-318C-1E66-B4E4-8F8FD08E0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13" name="Figura a mano libera 7">
              <a:extLst>
                <a:ext uri="{FF2B5EF4-FFF2-40B4-BE49-F238E27FC236}">
                  <a16:creationId xmlns:a16="http://schemas.microsoft.com/office/drawing/2014/main" id="{17C00E6B-F625-6D6C-8364-9DD9F3C36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14" name="Figura a mano libera 8">
              <a:extLst>
                <a:ext uri="{FF2B5EF4-FFF2-40B4-BE49-F238E27FC236}">
                  <a16:creationId xmlns:a16="http://schemas.microsoft.com/office/drawing/2014/main" id="{C6197B87-4F65-7981-9463-84830CD36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18" name="Figura a mano libera 9">
              <a:extLst>
                <a:ext uri="{FF2B5EF4-FFF2-40B4-BE49-F238E27FC236}">
                  <a16:creationId xmlns:a16="http://schemas.microsoft.com/office/drawing/2014/main" id="{86AA517C-7217-D864-B7E7-40984A288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19" name="Figura a mano libera 10">
              <a:extLst>
                <a:ext uri="{FF2B5EF4-FFF2-40B4-BE49-F238E27FC236}">
                  <a16:creationId xmlns:a16="http://schemas.microsoft.com/office/drawing/2014/main" id="{524013C6-491C-CAA2-5BD6-7C7359671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</p:grpSp>
      <p:sp>
        <p:nvSpPr>
          <p:cNvPr id="16" name="Titolo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885" y="3499667"/>
            <a:ext cx="4939666" cy="2542810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it-IT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it-IT"/>
              <a:t>Fare clic per inserire il titolo 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47460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Segnaposto contenuto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457201"/>
            <a:ext cx="5198269" cy="2305050"/>
          </a:xfrm>
        </p:spPr>
        <p:txBody>
          <a:bodyPr lIns="0" tIns="274320" rtlCol="0">
            <a:normAutofit/>
          </a:bodyPr>
          <a:lstStyle>
            <a:lvl1pPr marL="457200" indent="-457200">
              <a:spcBef>
                <a:spcPts val="1800"/>
              </a:spcBef>
              <a:buFont typeface="+mj-lt"/>
              <a:buAutoNum type="arabicPeriod"/>
              <a:defRPr lang="it-IT" sz="2000"/>
            </a:lvl1pPr>
            <a:lvl2pPr marL="914400" indent="-457200">
              <a:spcBef>
                <a:spcPts val="1800"/>
              </a:spcBef>
              <a:buFont typeface="+mj-lt"/>
              <a:buAutoNum type="alphaLcPeriod"/>
              <a:defRPr lang="it-IT" sz="2000"/>
            </a:lvl2pPr>
            <a:lvl3pPr marL="1371600" indent="-457200">
              <a:spcBef>
                <a:spcPts val="1800"/>
              </a:spcBef>
              <a:buFont typeface="+mj-lt"/>
              <a:buAutoNum type="arabicParenR"/>
              <a:defRPr lang="it-IT" sz="2000"/>
            </a:lvl3pPr>
            <a:lvl4pPr marL="1371600" indent="0">
              <a:spcBef>
                <a:spcPts val="1800"/>
              </a:spcBef>
              <a:buFont typeface="+mj-lt"/>
              <a:buNone/>
              <a:defRPr lang="it-IT" sz="2000"/>
            </a:lvl4pPr>
            <a:lvl5pPr marL="2286000" indent="-457200">
              <a:spcBef>
                <a:spcPts val="1800"/>
              </a:spcBef>
              <a:buFont typeface="+mj-lt"/>
              <a:buAutoNum type="arabicPeriod"/>
              <a:defRPr lang="it-IT" sz="2000"/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endParaRPr lang="it-IT" dirty="0"/>
          </a:p>
        </p:txBody>
      </p:sp>
      <p:sp>
        <p:nvSpPr>
          <p:cNvPr id="2" name="Segnaposto contenuto 5">
            <a:extLst>
              <a:ext uri="{FF2B5EF4-FFF2-40B4-BE49-F238E27FC236}">
                <a16:creationId xmlns:a16="http://schemas.microsoft.com/office/drawing/2014/main" id="{3AC171DA-232D-44C1-6B93-40BACB298F4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810595"/>
            <a:ext cx="5198269" cy="3319513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it-IT" sz="2000"/>
            </a:lvl1pPr>
            <a:lvl2pPr marL="283464" indent="-283464">
              <a:spcBef>
                <a:spcPts val="1800"/>
              </a:spcBef>
              <a:defRPr lang="it-IT" sz="2000"/>
            </a:lvl2pPr>
            <a:lvl3pPr marL="548640" indent="-283464">
              <a:spcBef>
                <a:spcPts val="1800"/>
              </a:spcBef>
              <a:defRPr lang="it-IT" sz="2000"/>
            </a:lvl3pPr>
            <a:lvl4pPr marL="822960" indent="-283464">
              <a:spcBef>
                <a:spcPts val="1800"/>
              </a:spcBef>
              <a:defRPr lang="it-IT" sz="2000"/>
            </a:lvl4pPr>
            <a:lvl5pPr marL="1005840" indent="-283464">
              <a:spcBef>
                <a:spcPts val="1800"/>
              </a:spcBef>
              <a:defRPr lang="it-IT" sz="2000"/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294A09A9-5501-47C1-A89A-A340965A2BE2}" type="slidenum">
              <a:rPr lang="it-IT" smtClean="0"/>
              <a:pPr/>
              <a:t>‹N›</a:t>
            </a:fld>
            <a:endParaRPr lang="it-IT" dirty="0">
              <a:latin typeface="+mn-lt"/>
            </a:endParaRPr>
          </a:p>
        </p:txBody>
      </p:sp>
      <p:sp>
        <p:nvSpPr>
          <p:cNvPr id="8" name="Segnaposto data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54606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titolo e immagin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olo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5310" y="278129"/>
            <a:ext cx="5063490" cy="2354026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it-IT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it-IT"/>
              <a:t>Fare clic per inserire il titolo </a:t>
            </a:r>
          </a:p>
        </p:txBody>
      </p:sp>
      <p:sp>
        <p:nvSpPr>
          <p:cNvPr id="3" name="Segnaposto contenuto 5">
            <a:extLst>
              <a:ext uri="{FF2B5EF4-FFF2-40B4-BE49-F238E27FC236}">
                <a16:creationId xmlns:a16="http://schemas.microsoft.com/office/drawing/2014/main" id="{1EF4505D-6803-3813-7738-04996342781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4360" y="3279579"/>
            <a:ext cx="5044440" cy="2994415"/>
          </a:xfrm>
        </p:spPr>
        <p:txBody>
          <a:bodyPr lIns="0" tIns="22860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it-IT" sz="2000"/>
            </a:lvl1pPr>
            <a:lvl2pPr indent="-283464">
              <a:spcBef>
                <a:spcPts val="1800"/>
              </a:spcBef>
              <a:defRPr lang="it-IT" sz="2000"/>
            </a:lvl2pPr>
            <a:lvl3pPr indent="-283464">
              <a:spcBef>
                <a:spcPts val="1800"/>
              </a:spcBef>
              <a:defRPr lang="it-IT" sz="2000"/>
            </a:lvl3pPr>
            <a:lvl4pPr indent="-283464">
              <a:spcBef>
                <a:spcPts val="1800"/>
              </a:spcBef>
              <a:defRPr lang="it-IT" sz="2000"/>
            </a:lvl4pPr>
            <a:lvl5pPr indent="-283464">
              <a:spcBef>
                <a:spcPts val="1800"/>
              </a:spcBef>
              <a:defRPr lang="it-IT" sz="2000"/>
            </a:lvl5pPr>
          </a:lstStyle>
          <a:p>
            <a:pPr lvl="0" rtl="0"/>
            <a:r>
              <a:rPr lang="it-IT"/>
              <a:t>Fai clic per aggiungere contenuto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997459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Segnaposto immagine 11">
            <a:extLst>
              <a:ext uri="{FF2B5EF4-FFF2-40B4-BE49-F238E27FC236}">
                <a16:creationId xmlns:a16="http://schemas.microsoft.com/office/drawing/2014/main" id="{4658637A-5D36-6127-19BC-C203E23FA4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118225" cy="6858000"/>
          </a:xfrm>
        </p:spPr>
        <p:txBody>
          <a:bodyPr rtlCol="0">
            <a:normAutofit/>
          </a:bodyPr>
          <a:lstStyle>
            <a:lvl1pPr marL="0" indent="0" algn="ctr">
              <a:buNone/>
              <a:defRPr lang="it-IT" sz="2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/>
              <a:t>Fare clic sull'icona per inserire un'immagine</a:t>
            </a:r>
          </a:p>
        </p:txBody>
      </p:sp>
      <p:sp>
        <p:nvSpPr>
          <p:cNvPr id="10" name="Segnaposto numero diapositiva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fld id="{294A09A9-5501-47C1-A89A-A340965A2BE2}" type="slidenum">
              <a:rPr lang="it-IT" smtClean="0"/>
              <a:pPr/>
              <a:t>‹N›</a:t>
            </a:fld>
            <a:endParaRPr lang="it-IT" dirty="0">
              <a:latin typeface="+mn-lt"/>
            </a:endParaRPr>
          </a:p>
        </p:txBody>
      </p:sp>
      <p:sp>
        <p:nvSpPr>
          <p:cNvPr id="8" name="Segnaposto data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endParaRPr lang="it-I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9319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EED84C6-50E6-6C43-8031-AFF6268E0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4360" y="1825625"/>
            <a:ext cx="10382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it-IT"/>
            </a:defPPr>
          </a:lstStyle>
          <a:p>
            <a:pPr lvl="0" rtl="0"/>
            <a:r>
              <a:rPr lang="it-IT"/>
              <a:t>Fare clic per modificare lo stile del titolo</a:t>
            </a:r>
          </a:p>
          <a:p>
            <a:pPr lvl="1" rtl="0"/>
            <a:r>
              <a:rPr lang="it-IT"/>
              <a:t>Secondo livello</a:t>
            </a:r>
          </a:p>
          <a:p>
            <a:pPr lvl="2" rtl="0"/>
            <a:r>
              <a:rPr lang="it-IT"/>
              <a:t>Terzo livello</a:t>
            </a:r>
          </a:p>
          <a:p>
            <a:pPr lvl="3" rtl="0"/>
            <a:r>
              <a:rPr lang="it-IT"/>
              <a:t>Quarto livello</a:t>
            </a:r>
          </a:p>
          <a:p>
            <a:pPr lvl="4" rtl="0"/>
            <a:r>
              <a:rPr lang="it-IT"/>
              <a:t>Quinto livello</a:t>
            </a:r>
          </a:p>
        </p:txBody>
      </p:sp>
      <p:sp>
        <p:nvSpPr>
          <p:cNvPr id="12" name="Segnaposto titolo 11">
            <a:extLst>
              <a:ext uri="{FF2B5EF4-FFF2-40B4-BE49-F238E27FC236}">
                <a16:creationId xmlns:a16="http://schemas.microsoft.com/office/drawing/2014/main" id="{D41FC0AE-253D-D242-9C88-017078F8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65125"/>
            <a:ext cx="10401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it-IT"/>
            </a:defPPr>
          </a:lstStyle>
          <a:p>
            <a:pPr rtl="0"/>
            <a:r>
              <a:rPr lang="it-IT"/>
              <a:t>Fare clic per modificare lo stile del titolo</a:t>
            </a:r>
          </a:p>
        </p:txBody>
      </p:sp>
      <p:sp>
        <p:nvSpPr>
          <p:cNvPr id="30" name="Segnaposto data 3">
            <a:extLst>
              <a:ext uri="{FF2B5EF4-FFF2-40B4-BE49-F238E27FC236}">
                <a16:creationId xmlns:a16="http://schemas.microsoft.com/office/drawing/2014/main" id="{EF47083A-6D76-4B4D-87CA-E08E212F7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lang="it-IT" sz="1100" b="0" i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endParaRPr lang="it-IT" dirty="0">
              <a:latin typeface="+mn-lt"/>
            </a:endParaRPr>
          </a:p>
        </p:txBody>
      </p:sp>
      <p:sp>
        <p:nvSpPr>
          <p:cNvPr id="32" name="Segnaposto numero diapositiva 5">
            <a:extLst>
              <a:ext uri="{FF2B5EF4-FFF2-40B4-BE49-F238E27FC236}">
                <a16:creationId xmlns:a16="http://schemas.microsoft.com/office/drawing/2014/main" id="{C8ADA0DF-3751-9A48-8A21-59F01C782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4360" y="6332220"/>
            <a:ext cx="52324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lang="it-IT" sz="1100" b="1" i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294A09A9-5501-47C1-A89A-A340965A2BE2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158922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1" r:id="rId1"/>
    <p:sldLayoutId id="2147483698" r:id="rId2"/>
    <p:sldLayoutId id="2147483710" r:id="rId3"/>
    <p:sldLayoutId id="2147483700" r:id="rId4"/>
    <p:sldLayoutId id="2147483701" r:id="rId5"/>
    <p:sldLayoutId id="2147483659" r:id="rId6"/>
    <p:sldLayoutId id="2147483709" r:id="rId7"/>
    <p:sldLayoutId id="2147483708" r:id="rId8"/>
    <p:sldLayoutId id="2147483707" r:id="rId9"/>
    <p:sldLayoutId id="2147483706" r:id="rId10"/>
    <p:sldLayoutId id="2147483705" r:id="rId11"/>
    <p:sldLayoutId id="2147483704" r:id="rId12"/>
    <p:sldLayoutId id="2147483703" r:id="rId13"/>
    <p:sldLayoutId id="2147483713" r:id="rId14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lang="it-IT" sz="4400" b="1" i="0" kern="1200" spc="100" baseline="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 lang="it-IT">
          <a:solidFill>
            <a:schemeClr val="tx2"/>
          </a:solidFill>
        </a:defRPr>
      </a:lvl2pPr>
      <a:lvl3pPr eaLnBrk="1" hangingPunct="1">
        <a:defRPr lang="it-IT">
          <a:solidFill>
            <a:schemeClr val="tx2"/>
          </a:solidFill>
        </a:defRPr>
      </a:lvl3pPr>
      <a:lvl4pPr eaLnBrk="1" hangingPunct="1">
        <a:defRPr lang="it-IT">
          <a:solidFill>
            <a:schemeClr val="tx2"/>
          </a:solidFill>
        </a:defRPr>
      </a:lvl4pPr>
      <a:lvl5pPr eaLnBrk="1" hangingPunct="1">
        <a:defRPr lang="it-IT">
          <a:solidFill>
            <a:schemeClr val="tx2"/>
          </a:solidFill>
        </a:defRPr>
      </a:lvl5pPr>
      <a:lvl6pPr eaLnBrk="1" hangingPunct="1">
        <a:defRPr lang="it-IT">
          <a:solidFill>
            <a:schemeClr val="tx2"/>
          </a:solidFill>
        </a:defRPr>
      </a:lvl6pPr>
      <a:lvl7pPr eaLnBrk="1" hangingPunct="1">
        <a:defRPr lang="it-IT">
          <a:solidFill>
            <a:schemeClr val="tx2"/>
          </a:solidFill>
        </a:defRPr>
      </a:lvl7pPr>
      <a:lvl8pPr eaLnBrk="1" hangingPunct="1">
        <a:defRPr lang="it-IT">
          <a:solidFill>
            <a:schemeClr val="tx2"/>
          </a:solidFill>
        </a:defRPr>
      </a:lvl8pPr>
      <a:lvl9pPr eaLnBrk="1" hangingPunct="1">
        <a:defRPr lang="it-IT">
          <a:solidFill>
            <a:schemeClr val="tx2"/>
          </a:solidFill>
        </a:defRPr>
      </a:lvl9pPr>
    </p:titleStyle>
    <p:bodyStyle>
      <a:lvl1pPr marL="228600" indent="-283464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it-IT" sz="28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24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20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it-IT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 userDrawn="1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B1D9D6-2977-ABCD-FDF8-51AFA5064E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90886" y="411478"/>
            <a:ext cx="7805418" cy="5711026"/>
          </a:xfrm>
        </p:spPr>
        <p:txBody>
          <a:bodyPr rtlCol="0"/>
          <a:lstStyle>
            <a:defPPr>
              <a:defRPr lang="it-IT"/>
            </a:defPPr>
          </a:lstStyle>
          <a:p>
            <a:pPr algn="ctr" rtl="0"/>
            <a:br>
              <a:rPr lang="it-IT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</a:br>
            <a:r>
              <a:rPr lang="it-IT" sz="4400" dirty="0">
                <a:latin typeface="Amasis MT Pro Black" panose="020F05020202040302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II LEZIONE</a:t>
            </a:r>
            <a:br>
              <a:rPr lang="it-IT" sz="4400" dirty="0">
                <a:latin typeface="Amasis MT Pro Black" panose="020F05020202040302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</a:br>
            <a:br>
              <a:rPr lang="it-IT" sz="2400" dirty="0">
                <a:latin typeface="Amasis MT Pro Black" panose="020F05020202040302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</a:br>
            <a:r>
              <a:rPr lang="it-IT" sz="2400" dirty="0">
                <a:latin typeface="Amasis MT Pro Black" panose="020F05020202040302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22 SETTEMBRE 2025</a:t>
            </a:r>
            <a:br>
              <a:rPr lang="it-IT" sz="4400" dirty="0">
                <a:latin typeface="Amasis MT Pro Black" panose="020F05020202040302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</a:br>
            <a:br>
              <a:rPr lang="it-IT" sz="4400" dirty="0">
                <a:latin typeface="Amasis MT Pro Black" panose="020F05020202040302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</a:br>
            <a:r>
              <a:rPr lang="it-IT" sz="2000" dirty="0">
                <a:latin typeface="Amasis MT Pro Black" panose="020F05020202040302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docente: Prof.ssa Michela Giammatteo</a:t>
            </a:r>
            <a:br>
              <a:rPr lang="it-IT" sz="4400" dirty="0"/>
            </a:br>
            <a:br>
              <a:rPr lang="it-IT" sz="4400" dirty="0"/>
            </a:br>
            <a:br>
              <a:rPr lang="it-IT" sz="4400" dirty="0"/>
            </a:br>
            <a:r>
              <a:rPr lang="it-IT" sz="4400" dirty="0"/>
              <a:t>LA FIGURA DELL’ASSISTENTE SOCIALE E LE SUE </a:t>
            </a:r>
            <a:br>
              <a:rPr lang="it-IT" sz="4400" dirty="0"/>
            </a:br>
            <a:r>
              <a:rPr lang="it-IT" sz="4400" dirty="0"/>
              <a:t>CARATTERISTICHE.</a:t>
            </a:r>
          </a:p>
        </p:txBody>
      </p:sp>
    </p:spTree>
    <p:extLst>
      <p:ext uri="{BB962C8B-B14F-4D97-AF65-F5344CB8AC3E}">
        <p14:creationId xmlns:p14="http://schemas.microsoft.com/office/powerpoint/2010/main" val="3390304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633A5-8BE3-D44D-57F3-2EF161376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8">
            <a:extLst>
              <a:ext uri="{FF2B5EF4-FFF2-40B4-BE49-F238E27FC236}">
                <a16:creationId xmlns:a16="http://schemas.microsoft.com/office/drawing/2014/main" id="{5AB6D40A-2A0A-AF3D-8CF7-3ECD377656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09905" y="0"/>
            <a:ext cx="5486400" cy="933061"/>
          </a:xfrm>
        </p:spPr>
        <p:txBody>
          <a:bodyPr rtlCol="0"/>
          <a:lstStyle>
            <a:defPPr>
              <a:defRPr lang="it-IT"/>
            </a:defPPr>
          </a:lstStyle>
          <a:p>
            <a:pPr algn="ctr" rtl="0"/>
            <a:r>
              <a:rPr lang="it-IT" sz="4400" dirty="0"/>
              <a:t>ASCOLTO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91442CD-A26D-1761-8CE7-8BC3075BB4E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9905" y="1404730"/>
            <a:ext cx="5486400" cy="5303980"/>
          </a:xfrm>
        </p:spPr>
        <p:txBody>
          <a:bodyPr rtlCol="0">
            <a:noAutofit/>
          </a:bodyPr>
          <a:lstStyle>
            <a:defPPr>
              <a:defRPr lang="it-IT"/>
            </a:defPPr>
          </a:lstStyle>
          <a:p>
            <a:pPr algn="just" rtl="0"/>
            <a:r>
              <a:rPr lang="it-IT" sz="1800" dirty="0"/>
              <a:t>L’ascolto attento e interessato è un processo che trasmette messaggi di accettazione e di disponibilità e che svolge una funzione di acquisizione di conoscenza. Un ascolto attento, interessato e curioso.</a:t>
            </a:r>
          </a:p>
          <a:p>
            <a:pPr rtl="0"/>
            <a:endParaRPr lang="it-IT" sz="1800" dirty="0"/>
          </a:p>
          <a:p>
            <a:pPr algn="just" rtl="0"/>
            <a:r>
              <a:rPr lang="it-IT" sz="1800" dirty="0"/>
              <a:t>L’esperienza dell’ascolto e della rielaborazione orientata alla propria storia ha un forte valore trasformativo e sostiene l’attivazione di processi di cambiamento per le persone che vivono una situazione di fragilità.</a:t>
            </a:r>
          </a:p>
          <a:p>
            <a:pPr algn="ctr" rtl="0"/>
            <a:endParaRPr lang="it-IT" sz="1800" dirty="0"/>
          </a:p>
          <a:p>
            <a:pPr algn="just" rtl="0"/>
            <a:r>
              <a:rPr lang="it-IT" sz="1800" dirty="0"/>
              <a:t>L’ascolto assume una importante valenza costruttiva per l’identità della persona, di riconoscimento del suo valore, e di conferma delle sue possibilità. Io operatore devo provare interesse per l’altro, quello che mi stai dicendo tu, sì proprio tu, in questo preciso momento mi interessa, sono interessato a te come persona: questo è il messaggio non verbale che deve arrivare all’altra persona.</a:t>
            </a:r>
          </a:p>
        </p:txBody>
      </p:sp>
      <p:sp>
        <p:nvSpPr>
          <p:cNvPr id="2" name="AutoShape 2">
            <a:extLst>
              <a:ext uri="{FF2B5EF4-FFF2-40B4-BE49-F238E27FC236}">
                <a16:creationId xmlns:a16="http://schemas.microsoft.com/office/drawing/2014/main" id="{8EF075F1-698C-8A78-2789-D161EF6E78A7}"/>
              </a:ext>
            </a:extLst>
          </p:cNvPr>
          <p:cNvSpPr>
            <a:spLocks noChangeAspect="1" noChangeArrowheads="1"/>
          </p:cNvSpPr>
          <p:nvPr/>
        </p:nvSpPr>
        <p:spPr bwMode="auto">
          <a:xfrm flipV="1">
            <a:off x="1108427" y="-400878"/>
            <a:ext cx="5201478" cy="5201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" name="AutoShape 6">
            <a:extLst>
              <a:ext uri="{FF2B5EF4-FFF2-40B4-BE49-F238E27FC236}">
                <a16:creationId xmlns:a16="http://schemas.microsoft.com/office/drawing/2014/main" id="{94CBFCE8-78AB-E751-ACCA-10A87394B08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868557" y="1404731"/>
            <a:ext cx="4379843" cy="625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6" name="AutoShape 8">
            <a:extLst>
              <a:ext uri="{FF2B5EF4-FFF2-40B4-BE49-F238E27FC236}">
                <a16:creationId xmlns:a16="http://schemas.microsoft.com/office/drawing/2014/main" id="{BCDF02D0-8ADF-AA86-F3F2-96FF00D4A42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26" name="Picture 2" descr="ascolto attivo">
            <a:extLst>
              <a:ext uri="{FF2B5EF4-FFF2-40B4-BE49-F238E27FC236}">
                <a16:creationId xmlns:a16="http://schemas.microsoft.com/office/drawing/2014/main" id="{F279BD2B-1050-4B8C-E284-81BBBBAFD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95" y="1126434"/>
            <a:ext cx="5424895" cy="5069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059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A1F1CB-278D-125B-4631-92939D8D61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4557" y="411479"/>
            <a:ext cx="11451747" cy="1920904"/>
          </a:xfrm>
        </p:spPr>
        <p:txBody>
          <a:bodyPr/>
          <a:lstStyle/>
          <a:p>
            <a:pPr algn="ctr"/>
            <a:r>
              <a:rPr lang="it-IT" sz="2400" dirty="0"/>
              <a:t>LA CAPACITA’ DI ASCOLTO: </a:t>
            </a:r>
            <a:br>
              <a:rPr lang="it-IT" sz="2400" dirty="0"/>
            </a:br>
            <a:r>
              <a:rPr lang="it-IT" sz="2400" dirty="0"/>
              <a:t>è uno dei fattori che concorre a caratterizzare la competenza comunicativa, l’abilità relazionale e la capacità di percepire in modo corretto l’interlocutore: requisiti che, insieme alla capacità di esprimere i sentimenti e le emozioni,  sono indispensabili per condurre i colloqui in maniera adeguata. 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DC91562-E315-41FF-22B7-AF0B21CF834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6835" y="2650435"/>
            <a:ext cx="11279470" cy="3545037"/>
          </a:xfrm>
        </p:spPr>
        <p:txBody>
          <a:bodyPr/>
          <a:lstStyle/>
          <a:p>
            <a:pPr algn="just"/>
            <a:r>
              <a:rPr lang="it-IT" b="0" dirty="0"/>
              <a:t>Essere in grado di percepire correttamente le persone con le quali si entra in contatto è un compito importante e complesso che l’operatore sociale si trova ad affrontare quotidianamente. E’ importante essere consapevoli che l’idea o l’esperienza che un altro può avere nei confronti del suo essere può rivelarsi molto diversa dalla propria. Occorre essere capaci di orientarsi con le persone nello schema dell’altro, anziché limitarsi a vedere l’altro solo all’interno del proprio sistema di riferimento. </a:t>
            </a:r>
          </a:p>
          <a:p>
            <a:endParaRPr lang="it-IT" b="0" dirty="0"/>
          </a:p>
          <a:p>
            <a:endParaRPr lang="it-IT" b="0" dirty="0"/>
          </a:p>
          <a:p>
            <a:endParaRPr lang="it-IT" b="0" dirty="0"/>
          </a:p>
        </p:txBody>
      </p:sp>
    </p:spTree>
    <p:extLst>
      <p:ext uri="{BB962C8B-B14F-4D97-AF65-F5344CB8AC3E}">
        <p14:creationId xmlns:p14="http://schemas.microsoft.com/office/powerpoint/2010/main" val="1871538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02875"/>
            <a:ext cx="10873740" cy="1680205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dirty="0"/>
              <a:t>Spunti per la pratica di ascolto empatico: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F70BD87D-F7DA-961B-4024-A354DC87D1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57600" y="2281237"/>
            <a:ext cx="7810500" cy="4331597"/>
          </a:xfrm>
        </p:spPr>
        <p:txBody>
          <a:bodyPr rtlCol="0">
            <a:normAutofit/>
          </a:bodyPr>
          <a:lstStyle>
            <a:defPPr>
              <a:defRPr lang="it-IT"/>
            </a:defPPr>
          </a:lstStyle>
          <a:p>
            <a:pPr rtl="0"/>
            <a:r>
              <a:rPr lang="it-IT" dirty="0"/>
              <a:t>Scegliere una persona e dedicare 5 minuti a testa;</a:t>
            </a:r>
          </a:p>
          <a:p>
            <a:pPr rtl="0"/>
            <a:r>
              <a:rPr lang="it-IT" dirty="0"/>
              <a:t>A racconta, B ascolta silenziosamente;</a:t>
            </a:r>
          </a:p>
          <a:p>
            <a:pPr rtl="0"/>
            <a:r>
              <a:rPr lang="it-IT" dirty="0"/>
              <a:t>Se B sente il desiderio di riformulare A durante il suo racconto può farlo, altrimenti continua ad ascoltare A fino alla fine.</a:t>
            </a:r>
          </a:p>
          <a:p>
            <a:pPr rtl="0"/>
            <a:r>
              <a:rPr lang="it-IT" dirty="0"/>
              <a:t>Una volta che A ha concluso, B può chiedere: Ti sei sentito così? E’ questo che avresti voluto? Per allenare la sua capacità di connettersi con i sentimenti e i desideri di chi ha parlato.</a:t>
            </a:r>
          </a:p>
          <a:p>
            <a:pPr rtl="0"/>
            <a:r>
              <a:rPr lang="it-IT" dirty="0"/>
              <a:t>Passati i 5 minuti si fa il cambio: B racconta , A ascolta.</a:t>
            </a:r>
          </a:p>
          <a:p>
            <a:pPr rtl="0"/>
            <a:r>
              <a:rPr lang="it-IT" b="1" dirty="0"/>
              <a:t>Condivisione in gruppo.</a:t>
            </a:r>
          </a:p>
          <a:p>
            <a:pPr rtl="0"/>
            <a:endParaRPr lang="it-IT" dirty="0"/>
          </a:p>
          <a:p>
            <a:pPr rtl="0"/>
            <a:endParaRPr lang="it-IT" dirty="0"/>
          </a:p>
          <a:p>
            <a:pPr rtl="0"/>
            <a:endParaRPr lang="it-IT" dirty="0"/>
          </a:p>
          <a:p>
            <a:pPr rtl="0"/>
            <a:endParaRPr lang="it-IT" dirty="0"/>
          </a:p>
        </p:txBody>
      </p:sp>
      <p:grpSp>
        <p:nvGrpSpPr>
          <p:cNvPr id="19" name="Gruppo 18">
            <a:extLst>
              <a:ext uri="{FF2B5EF4-FFF2-40B4-BE49-F238E27FC236}">
                <a16:creationId xmlns:a16="http://schemas.microsoft.com/office/drawing/2014/main" id="{C78CEA4F-D72A-C069-6A51-328B103CA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Figura a mano libera 19">
              <a:extLst>
                <a:ext uri="{FF2B5EF4-FFF2-40B4-BE49-F238E27FC236}">
                  <a16:creationId xmlns:a16="http://schemas.microsoft.com/office/drawing/2014/main" id="{7E473402-19FD-A5B0-5CB6-E5F3926D3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21" name="Figura a mano libera 20">
              <a:extLst>
                <a:ext uri="{FF2B5EF4-FFF2-40B4-BE49-F238E27FC236}">
                  <a16:creationId xmlns:a16="http://schemas.microsoft.com/office/drawing/2014/main" id="{879D1CAD-2EA2-9376-7B64-0C3AC590F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  <p:sp>
          <p:nvSpPr>
            <p:cNvPr id="22" name="Figura a mano libera 21">
              <a:extLst>
                <a:ext uri="{FF2B5EF4-FFF2-40B4-BE49-F238E27FC236}">
                  <a16:creationId xmlns:a16="http://schemas.microsoft.com/office/drawing/2014/main" id="{B16F8906-918C-BE0B-A4AB-6A1D48150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it-IT"/>
              </a:defPPr>
            </a:lstStyle>
            <a:p>
              <a:pPr rtl="0"/>
              <a:endParaRPr lang="it-IT" dirty="0"/>
            </a:p>
          </p:txBody>
        </p:sp>
      </p:grpSp>
    </p:spTree>
    <p:extLst>
      <p:ext uri="{BB962C8B-B14F-4D97-AF65-F5344CB8AC3E}">
        <p14:creationId xmlns:p14="http://schemas.microsoft.com/office/powerpoint/2010/main" val="32003120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9E33C7-B60C-D056-CA6A-9D759D7654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4157" y="106017"/>
            <a:ext cx="10842147" cy="1431235"/>
          </a:xfrm>
        </p:spPr>
        <p:txBody>
          <a:bodyPr/>
          <a:lstStyle/>
          <a:p>
            <a:pPr algn="ctr"/>
            <a:r>
              <a:rPr lang="it-IT" sz="4400" dirty="0"/>
              <a:t>E allora….COSA CI METTIAMO NELLA BORSA DA LAVORO DI UN A.S.?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894931A-018C-3732-C415-F530F1CD0B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774" y="2160105"/>
            <a:ext cx="7553739" cy="4373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091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F8A521-6C4A-DA43-F6FC-604935E71A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4360" y="411480"/>
            <a:ext cx="10829014" cy="670872"/>
          </a:xfrm>
        </p:spPr>
        <p:txBody>
          <a:bodyPr/>
          <a:lstStyle/>
          <a:p>
            <a:pPr algn="ctr"/>
            <a:r>
              <a:rPr lang="it-IT" sz="4800" dirty="0"/>
              <a:t>La comunicazione empatica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0AA384D-B8D1-E443-8928-38ADEB7528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5192" y="1378226"/>
            <a:ext cx="11442035" cy="5181194"/>
          </a:xfrm>
        </p:spPr>
        <p:txBody>
          <a:bodyPr/>
          <a:lstStyle/>
          <a:p>
            <a:pPr algn="just"/>
            <a:r>
              <a:rPr lang="it-IT" sz="14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Il concetto di empatia è la capacità di mettersi nei panni degli altri e viene considerato l’elemento fondante di qualsiasi interazione comunicativa o relazionale messa in atto dal professionista. </a:t>
            </a:r>
          </a:p>
          <a:p>
            <a:pPr algn="just"/>
            <a:r>
              <a:rPr lang="it-IT" sz="14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L’empatia è una fra le capacità che </a:t>
            </a:r>
            <a:r>
              <a:rPr lang="it-IT" sz="14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l’a.s.</a:t>
            </a:r>
            <a:r>
              <a:rPr lang="it-IT" sz="14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deve possedere per riuscire a costruire un rapporto di fiducia con le persone. Tuttavia non è una capacità che deve essere data per scontata, in quanto non sempre si riesce a capire del tutto il vissuto delle persone e il perché esse hanno preso determinate decisioni. La capacità di immedesimarsi negli altri è sicuramente un punto di forza nella relazione con l’altro e nell’avvio di un intervento, </a:t>
            </a:r>
            <a:r>
              <a:rPr lang="it-IT" sz="14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l’a.s.</a:t>
            </a:r>
            <a:r>
              <a:rPr lang="it-IT" sz="14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però deve essere in grado di agire con professionalità e non farsi travolgere dalla storia delle persone per poi riuscire ad aiutarle.</a:t>
            </a:r>
          </a:p>
          <a:p>
            <a:pPr algn="just"/>
            <a:r>
              <a:rPr lang="it-IT" sz="14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L’empatia è una capacità che </a:t>
            </a:r>
            <a:r>
              <a:rPr lang="it-IT" sz="14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l’a.s.</a:t>
            </a:r>
            <a:r>
              <a:rPr lang="it-IT" sz="14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sperimenta in continuazione, essendo una capacità, essa può essere allenata e sviluppata. I limiti dell’immedesimarsi nei panni dell’altro sono principalmente il </a:t>
            </a:r>
            <a:r>
              <a:rPr lang="it-IT" sz="1600" u="sng" dirty="0">
                <a:solidFill>
                  <a:srgbClr val="FF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rischio di un eccessivo coinvolgimento nella vita dell’altro e di non saper gestire le emozioni dal punto di vista personale e di conseguenza</a:t>
            </a:r>
            <a:r>
              <a:rPr lang="it-IT" sz="1400" dirty="0">
                <a:solidFill>
                  <a:srgbClr val="FF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, </a:t>
            </a:r>
            <a:r>
              <a:rPr lang="it-IT" sz="1600" u="sng" dirty="0">
                <a:solidFill>
                  <a:srgbClr val="FF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nemmeno da quello professionale</a:t>
            </a:r>
            <a:r>
              <a:rPr lang="it-IT" sz="1600" u="sng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 </a:t>
            </a:r>
          </a:p>
          <a:p>
            <a:pPr algn="just"/>
            <a:r>
              <a:rPr lang="it-IT" sz="1400" u="sng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		</a:t>
            </a:r>
            <a:r>
              <a:rPr lang="it-IT" sz="14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		video su empatia</a:t>
            </a:r>
          </a:p>
          <a:p>
            <a:pPr algn="just"/>
            <a:endParaRPr lang="it-IT" sz="1400" u="sng" dirty="0"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algn="just"/>
            <a:r>
              <a:rPr lang="it-IT" sz="14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L’empatia nel lavoro </a:t>
            </a:r>
            <a:r>
              <a:rPr lang="it-IT" sz="1400" dirty="0" err="1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dell’a.s.</a:t>
            </a:r>
            <a:r>
              <a:rPr lang="it-IT" sz="14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è molto importante poiché porta a un riconoscimento, a una valorizzazione e accettazione dell’altro, comprendendone motivazioni e punti di vista. Nel momento in cui ci si immedesima e si prova empatia, bisogna porre attenzione a non </a:t>
            </a:r>
            <a:r>
              <a:rPr lang="it-IT" sz="1400" u="sng" dirty="0">
                <a:solidFill>
                  <a:srgbClr val="FF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coinvolgersi troppo sia a livello emotivo che professionale</a:t>
            </a:r>
            <a:r>
              <a:rPr lang="it-IT" sz="14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.</a:t>
            </a:r>
          </a:p>
          <a:p>
            <a:pPr algn="just"/>
            <a:r>
              <a:rPr lang="it-IT" sz="14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L’empatia è un atteggiamento di condivisione e immedesimazione che ha natura prevalentemente psicologica e relazionale. Essere troppo empatici può significare non ragionare lucidamente su una situazione perché troppo presi emotivamente.  Per questo è sempre importante </a:t>
            </a:r>
            <a:r>
              <a:rPr lang="it-IT" sz="1400" u="sng" dirty="0">
                <a:solidFill>
                  <a:srgbClr val="FF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essere coscienti delle emozioni </a:t>
            </a:r>
            <a:r>
              <a:rPr lang="it-IT" sz="1400" dirty="0"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che ci possono trasmettere le persone e le situazioni che ci vengono raccontate, in modo tale </a:t>
            </a:r>
            <a:r>
              <a:rPr lang="it-IT" sz="1400" u="sng" dirty="0">
                <a:solidFill>
                  <a:srgbClr val="FF0000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da saperle riconoscere e gestire.</a:t>
            </a:r>
          </a:p>
        </p:txBody>
      </p:sp>
    </p:spTree>
    <p:extLst>
      <p:ext uri="{BB962C8B-B14F-4D97-AF65-F5344CB8AC3E}">
        <p14:creationId xmlns:p14="http://schemas.microsoft.com/office/powerpoint/2010/main" val="19084081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BD29B5-1B58-809F-FEA7-B82105E94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8885" y="848140"/>
            <a:ext cx="4939666" cy="1073426"/>
          </a:xfrm>
        </p:spPr>
        <p:txBody>
          <a:bodyPr rtlCol="0"/>
          <a:lstStyle>
            <a:defPPr>
              <a:defRPr lang="it-IT"/>
            </a:defPPr>
          </a:lstStyle>
          <a:p>
            <a:pPr algn="ctr" rtl="0"/>
            <a:r>
              <a:rPr lang="it-IT" dirty="0"/>
              <a:t>La fase dell’accoglienza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7C3632C-2D2E-7026-33B8-EE42DA4BDB5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3885" y="318052"/>
            <a:ext cx="5269231" cy="4335228"/>
          </a:xfrm>
        </p:spPr>
        <p:txBody>
          <a:bodyPr rtlCol="0">
            <a:noAutofit/>
          </a:bodyPr>
          <a:lstStyle>
            <a:defPPr>
              <a:defRPr lang="it-IT"/>
            </a:defPPr>
          </a:lstStyle>
          <a:p>
            <a:pPr marL="0" indent="0" algn="just" rtl="0">
              <a:buNone/>
            </a:pPr>
            <a:r>
              <a:rPr lang="it-IT" sz="1400" b="1" u="sng" dirty="0"/>
              <a:t>Accogliere</a:t>
            </a:r>
            <a:r>
              <a:rPr lang="it-IT" sz="1400" b="1" dirty="0"/>
              <a:t> significa: ricevere nella propria casa, ammettere nel proprio gruppo, stabilmente o temporaneamente. Il modo di accogliere le persone è determinante per favorire la costruzione di una relazione di fiducia tra operatore e utente. </a:t>
            </a:r>
          </a:p>
          <a:p>
            <a:pPr marL="0" indent="0" algn="just" rtl="0">
              <a:buNone/>
            </a:pPr>
            <a:r>
              <a:rPr lang="it-IT" sz="1400" b="1" u="sng" dirty="0"/>
              <a:t>L’accoglienza</a:t>
            </a:r>
            <a:r>
              <a:rPr lang="it-IT" sz="1400" b="1" dirty="0"/>
              <a:t> è trasversale a tutte le fasi del processo di aiuto ed è una sfaccettatura della relazione unica e di grande importanza: è la fase in cui si costruisce il rapporto di fiducia, dove entrano in gioco gli aspetti emotivi dell’operatore e della persona, dove avviene una prima conoscenza reciproca. L’atteggiamento di accettazione si traduce  nel rispetto della persona nella sua unicità e nel rispetto della sua libertà.</a:t>
            </a:r>
          </a:p>
          <a:p>
            <a:pPr marL="0" indent="0" algn="just" rtl="0">
              <a:buNone/>
            </a:pPr>
            <a:r>
              <a:rPr lang="it-IT" sz="1400" b="1" dirty="0"/>
              <a:t> La fase dell’accoglienza necessita di un elevato grado di empatia e di cordialità. Lo stile relazionale dell’accoglienza, la capacità di ascolto dell’operatore, la comunicazione non verbale determinano il clima che consentirà o no di creare con l’operatore e con il servizio quella vicinanza capace di favorire la costruzione della fiducia necessaria a dare spazio all’intenzionalità risolutiva delle persone e alle loro sofferenze e difficoltà.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B599B60-BF79-A832-6AD4-6C6FC6CE431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03885" y="4758612"/>
            <a:ext cx="5198269" cy="1512720"/>
          </a:xfrm>
        </p:spPr>
        <p:txBody>
          <a:bodyPr rtlCol="0">
            <a:normAutofit/>
          </a:bodyPr>
          <a:lstStyle>
            <a:defPPr>
              <a:defRPr lang="it-IT"/>
            </a:defPPr>
          </a:lstStyle>
          <a:p>
            <a:pPr algn="just" rtl="0"/>
            <a:r>
              <a:rPr lang="it-IT" sz="1600" b="1" dirty="0"/>
              <a:t>L’assistente sociale dovrebbe possedere una capacità di apertura </a:t>
            </a:r>
            <a:r>
              <a:rPr lang="it-IT" sz="1600" dirty="0"/>
              <a:t>verso l’altro che si fonda sulla fiducia che l’altro possa cambiare la sua situazione di disagio o difficoltà, trovando in sé stesso e nel suo contesto di vita energie e risorse significative e soluzioni adeguate alla  situazione in cui si trova.</a:t>
            </a:r>
          </a:p>
        </p:txBody>
      </p:sp>
      <p:pic>
        <p:nvPicPr>
          <p:cNvPr id="2050" name="Picture 2" descr="ACCOGLIENZA: attività varie dalla prima alla quinta - Maestra Anita">
            <a:extLst>
              <a:ext uri="{FF2B5EF4-FFF2-40B4-BE49-F238E27FC236}">
                <a16:creationId xmlns:a16="http://schemas.microsoft.com/office/drawing/2014/main" id="{3845D01B-BA10-8C44-2F18-BD1B8A27BD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849" y="3543428"/>
            <a:ext cx="5495976" cy="1818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78983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39DD57-A005-CD84-FE5E-ADF667E5C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Comunicazione empatica </a:t>
            </a:r>
            <a:r>
              <a:rPr lang="it-IT" dirty="0" err="1"/>
              <a:t>dell’a.s.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4B7E3CB-4808-DEC7-64E9-E7B22B6CCBD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13629" y="2650021"/>
            <a:ext cx="10179657" cy="3597470"/>
          </a:xfrm>
        </p:spPr>
        <p:txBody>
          <a:bodyPr>
            <a:normAutofit/>
          </a:bodyPr>
          <a:lstStyle/>
          <a:p>
            <a:pPr algn="just"/>
            <a:r>
              <a:rPr lang="it-IT" b="0" i="0" dirty="0">
                <a:solidFill>
                  <a:srgbClr val="151515"/>
                </a:solidFill>
                <a:effectLst/>
                <a:latin typeface="Franklin Gothic Medium" panose="020B0603020102020204" pitchFamily="34" charset="0"/>
              </a:rPr>
              <a:t>La comunicazione empatica rappresenta la capacità di saper ascoltare l’altro comprendendo in maniera assoluta il punto di vista dell’interlocutore, </a:t>
            </a:r>
            <a:r>
              <a:rPr lang="it-IT" b="1" i="0" dirty="0">
                <a:solidFill>
                  <a:srgbClr val="00C577"/>
                </a:solidFill>
                <a:effectLst/>
                <a:latin typeface="Franklin Gothic Medium" panose="020B0603020102020204" pitchFamily="34" charset="0"/>
              </a:rPr>
              <a:t>entrare nel suo mondo</a:t>
            </a:r>
            <a:r>
              <a:rPr lang="it-IT" b="0" i="0" dirty="0">
                <a:solidFill>
                  <a:srgbClr val="151515"/>
                </a:solidFill>
                <a:effectLst/>
                <a:latin typeface="Franklin Gothic Medium" panose="020B0603020102020204" pitchFamily="34" charset="0"/>
              </a:rPr>
              <a:t>. Ciò che rende efficace la comunicazione è la presenza di due elementi fondamentali quali: </a:t>
            </a:r>
            <a:r>
              <a:rPr lang="it-IT" b="1" i="0" dirty="0">
                <a:solidFill>
                  <a:srgbClr val="00B050"/>
                </a:solidFill>
                <a:effectLst/>
                <a:latin typeface="Franklin Gothic Medium" panose="020B0603020102020204" pitchFamily="34" charset="0"/>
              </a:rPr>
              <a:t>la comprensione e l’ascolto attivo.</a:t>
            </a:r>
          </a:p>
          <a:p>
            <a:pPr algn="just"/>
            <a:r>
              <a:rPr lang="it-IT" b="0" i="0" dirty="0">
                <a:solidFill>
                  <a:srgbClr val="151515"/>
                </a:solidFill>
                <a:effectLst/>
                <a:latin typeface="Franklin Gothic Medium" panose="020B0603020102020204" pitchFamily="34" charset="0"/>
              </a:rPr>
              <a:t>Nel primo caso, ovvero  la </a:t>
            </a:r>
            <a:r>
              <a:rPr lang="it-IT" b="1" i="1" dirty="0">
                <a:solidFill>
                  <a:srgbClr val="00C577"/>
                </a:solidFill>
                <a:effectLst/>
                <a:latin typeface="Franklin Gothic Medium" panose="020B0603020102020204" pitchFamily="34" charset="0"/>
              </a:rPr>
              <a:t>comprensione empatica</a:t>
            </a:r>
            <a:r>
              <a:rPr lang="it-IT" b="0" i="0" dirty="0">
                <a:solidFill>
                  <a:srgbClr val="151515"/>
                </a:solidFill>
                <a:effectLst/>
                <a:latin typeface="Franklin Gothic Medium" panose="020B0603020102020204" pitchFamily="34" charset="0"/>
              </a:rPr>
              <a:t> si basa principalmente sulla componente emotiva del racconto e fornisce informazioni importanti sullo stato d’animo della persona. Questo tipo di comprensione permette al soggetto di parlare liberamente in quanto è consapevole che chi ascolta è in grado di comprendere ciò che sta vivendo; il secondo elemento indica la capacità del professionista di mettere in atto un </a:t>
            </a:r>
            <a:r>
              <a:rPr lang="it-IT" b="0" i="1" dirty="0">
                <a:solidFill>
                  <a:srgbClr val="151515"/>
                </a:solidFill>
                <a:effectLst/>
                <a:latin typeface="Franklin Gothic Medium" panose="020B0603020102020204" pitchFamily="34" charset="0"/>
              </a:rPr>
              <a:t>ascolto attivo</a:t>
            </a:r>
            <a:r>
              <a:rPr lang="it-IT" b="0" i="0" dirty="0">
                <a:solidFill>
                  <a:srgbClr val="151515"/>
                </a:solidFill>
                <a:effectLst/>
                <a:latin typeface="Franklin Gothic Medium" panose="020B0603020102020204" pitchFamily="34" charset="0"/>
              </a:rPr>
              <a:t>, ossia un ascolto caratterizzato da un elevato grado di partecipazione e non basato sulla semplice recezione delle informazioni (ascolto passivo).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306106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2A871D-B15E-C971-7C85-0AF173E38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310" y="278129"/>
            <a:ext cx="5063490" cy="781550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dirty="0"/>
              <a:t>continuando….</a:t>
            </a:r>
          </a:p>
        </p:txBody>
      </p:sp>
      <p:pic>
        <p:nvPicPr>
          <p:cNvPr id="5" name="Segnaposto immagine 52">
            <a:extLst>
              <a:ext uri="{FF2B5EF4-FFF2-40B4-BE49-F238E27FC236}">
                <a16:creationId xmlns:a16="http://schemas.microsoft.com/office/drawing/2014/main" id="{F2B2501C-600C-11B3-1ECD-912D988906A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4" r="15714"/>
          <a:stretch/>
        </p:blipFill>
        <p:spPr>
          <a:xfrm>
            <a:off x="6096000" y="166254"/>
            <a:ext cx="6118225" cy="6691745"/>
          </a:xfr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F2E863-4A4C-76FE-444A-083F9304338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93725" y="2939753"/>
            <a:ext cx="5045075" cy="3334048"/>
          </a:xfrm>
        </p:spPr>
        <p:txBody>
          <a:bodyPr rtlCol="0">
            <a:normAutofit/>
          </a:bodyPr>
          <a:lstStyle>
            <a:defPPr>
              <a:defRPr lang="it-IT"/>
            </a:defPPr>
          </a:lstStyle>
          <a:p>
            <a:pPr algn="just" rtl="0"/>
            <a:r>
              <a:rPr lang="it-IT" dirty="0"/>
              <a:t>La </a:t>
            </a:r>
            <a:r>
              <a:rPr lang="it-IT" b="1" dirty="0"/>
              <a:t>comprensione empatica </a:t>
            </a:r>
            <a:r>
              <a:rPr lang="it-IT" dirty="0"/>
              <a:t>è la capacità di vedere il mondo dal punto di vista di un’altra persona, di essere emotivamente con la persona, di riconoscere la sua unicità cercando di capire i significati e le emozioni attribuiti a ciò che accade e cerca di capire ciò che l’altro sente, ciò che vive e soffre.</a:t>
            </a:r>
          </a:p>
          <a:p>
            <a:pPr algn="just" rtl="0"/>
            <a:r>
              <a:rPr lang="it-IT" dirty="0"/>
              <a:t>L’atteggiamento empatico è entrare in risonanza con le esperienze, i valori e le emozioni dell’altro.</a:t>
            </a:r>
          </a:p>
          <a:p>
            <a:pPr rtl="0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83645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osa si intende per relazione efficace? – Lisa dott.ssa Sartori">
            <a:extLst>
              <a:ext uri="{FF2B5EF4-FFF2-40B4-BE49-F238E27FC236}">
                <a16:creationId xmlns:a16="http://schemas.microsoft.com/office/drawing/2014/main" id="{71E2F2E5-B05E-E9E2-A178-F5F2EFF36085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"/>
          <a:stretch/>
        </p:blipFill>
        <p:spPr bwMode="auto">
          <a:xfrm>
            <a:off x="0" y="1"/>
            <a:ext cx="12191980" cy="7013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olo 2">
            <a:extLst>
              <a:ext uri="{FF2B5EF4-FFF2-40B4-BE49-F238E27FC236}">
                <a16:creationId xmlns:a16="http://schemas.microsoft.com/office/drawing/2014/main" id="{9C37279A-330D-886F-340D-494A5005E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4487" y="444932"/>
            <a:ext cx="8282609" cy="5160737"/>
          </a:xfrm>
        </p:spPr>
        <p:txBody>
          <a:bodyPr rtlCol="0" anchor="b">
            <a:normAutofit/>
          </a:bodyPr>
          <a:lstStyle>
            <a:defPPr>
              <a:defRPr lang="it-IT"/>
            </a:defPPr>
          </a:lstStyle>
          <a:p>
            <a:pPr algn="ctr" rtl="0"/>
            <a:r>
              <a:rPr lang="it-IT" i="1" dirty="0">
                <a:solidFill>
                  <a:srgbClr val="0070C0"/>
                </a:solidFill>
              </a:rPr>
              <a:t>Potenza della relazione</a:t>
            </a:r>
            <a:br>
              <a:rPr lang="it-IT" i="1" dirty="0">
                <a:solidFill>
                  <a:srgbClr val="0070C0"/>
                </a:solidFill>
              </a:rPr>
            </a:br>
            <a:br>
              <a:rPr lang="it-IT" i="1" dirty="0">
                <a:solidFill>
                  <a:srgbClr val="0070C0"/>
                </a:solidFill>
              </a:rPr>
            </a:br>
            <a:r>
              <a:rPr lang="it-IT" sz="2400" i="1" dirty="0">
                <a:solidFill>
                  <a:schemeClr val="bg1"/>
                </a:solidFill>
              </a:rPr>
              <a:t>E’</a:t>
            </a:r>
            <a:r>
              <a:rPr lang="it-IT" sz="2400" dirty="0">
                <a:solidFill>
                  <a:schemeClr val="bg1"/>
                </a:solidFill>
              </a:rPr>
              <a:t> necessario per favorire l’instaurarsi di una relazione di aiuto , saper ascoltare con attenzione, con interesse, con umiltà, con neutralità, con curiosità, in assenza di qualsiasi atteggiamento giudicante. La funzione dell’assistente sociale è quella di accompagnare la persona lungo il percorso di aiuto </a:t>
            </a:r>
            <a:endParaRPr lang="it-IT" sz="24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3545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D203D3-4580-2B39-3AFD-A12687AE344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42062" y="373224"/>
            <a:ext cx="7355577" cy="551439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it-IT" sz="2800" b="1" dirty="0"/>
              <a:t>Costruire la relazione di fiducia con la persona-utente</a:t>
            </a:r>
          </a:p>
          <a:p>
            <a:pPr algn="just"/>
            <a:r>
              <a:rPr lang="it-IT" dirty="0"/>
              <a:t>Lo stile relazionale dell’accoglienza, la capacità di ascolto dell’operatore, la comunicazione non verbale determinano il clima che consentirà o meno di creare con l’operatore e con il servizio quella vicinanza capace di favorire la costruzione della fiducia necessaria a dare spazio alle difficoltà e sofferenza delle persone. </a:t>
            </a:r>
            <a:r>
              <a:rPr lang="it-IT" b="1" dirty="0"/>
              <a:t>Tra chi aiuta e la persona che si incontra si crea una relazione forte, importante connotata da emozioni e vissuti forti</a:t>
            </a:r>
            <a:r>
              <a:rPr lang="it-IT" dirty="0"/>
              <a:t> e a volte anche molto dolorosi, l’operatore sociale utilizza come strumento principale della relazione sé stesso, cercando di accogliere la persona e il suo bisogno spesso complesso e difficile da definire.</a:t>
            </a:r>
          </a:p>
          <a:p>
            <a:pPr algn="just"/>
            <a:r>
              <a:rPr lang="it-IT" dirty="0"/>
              <a:t>Il lavoro degli </a:t>
            </a:r>
            <a:r>
              <a:rPr lang="it-IT" dirty="0" err="1"/>
              <a:t>a.s.</a:t>
            </a:r>
            <a:r>
              <a:rPr lang="it-IT" dirty="0"/>
              <a:t> richiede per essere svolto in modo efficace la fiducia da parte delle persone e dei beneficiari dei servizi. E’ soprattutto sul piano delle relazioni umane autentiche e delle attenzioni alle persone che essa si può costruire e rafforzare. Pur mantenendo la necessaria professionalità, la fiducia va conquistata attraverso un esercizio quotidiano di messa in gioco di sé stessi, di apertura all’altro e di capacità di dialogo e comprensione intimamente umani. </a:t>
            </a:r>
          </a:p>
          <a:p>
            <a:pPr algn="just"/>
            <a:r>
              <a:rPr lang="it-IT" dirty="0"/>
              <a:t>Prestare attenzione alle persone è fondamentale.</a:t>
            </a:r>
          </a:p>
          <a:p>
            <a:pPr algn="just"/>
            <a:r>
              <a:rPr lang="it-IT" dirty="0"/>
              <a:t>La storia della sig.ra Maria. Pg.73</a:t>
            </a:r>
          </a:p>
        </p:txBody>
      </p:sp>
      <p:pic>
        <p:nvPicPr>
          <p:cNvPr id="3074" name="Picture 2" descr="Ascolto Attivo - Che Cos'è &amp; Perché è Importante? Fasi &amp; Benefici">
            <a:extLst>
              <a:ext uri="{FF2B5EF4-FFF2-40B4-BE49-F238E27FC236}">
                <a16:creationId xmlns:a16="http://schemas.microsoft.com/office/drawing/2014/main" id="{DDDD922E-7E83-30FC-86D6-013D9A74B95B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05" y="1568024"/>
            <a:ext cx="3638812" cy="2601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695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30BF65-C84B-45C3-72CA-AFDA68851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89572"/>
            <a:ext cx="10471205" cy="804341"/>
          </a:xfrm>
        </p:spPr>
        <p:txBody>
          <a:bodyPr rtlCol="0"/>
          <a:lstStyle>
            <a:defPPr>
              <a:defRPr lang="it-IT"/>
            </a:defPPr>
          </a:lstStyle>
          <a:p>
            <a:pPr algn="ctr" rtl="0"/>
            <a:r>
              <a:rPr lang="it-IT" dirty="0"/>
              <a:t>Assistente sociale: definizione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B8EBC2C-6DD7-5003-38EB-40753046FE8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574" y="1903445"/>
            <a:ext cx="11198087" cy="4616625"/>
          </a:xfrm>
        </p:spPr>
        <p:txBody>
          <a:bodyPr tIns="457200" rtlCol="0">
            <a:normAutofit/>
          </a:bodyPr>
          <a:lstStyle>
            <a:defPPr>
              <a:defRPr lang="it-IT"/>
            </a:defPPr>
          </a:lstStyle>
          <a:p>
            <a:pPr marL="0" indent="0" algn="just" rtl="0">
              <a:buNone/>
            </a:pPr>
            <a:r>
              <a:rPr lang="it-IT" u="sng" dirty="0"/>
              <a:t>La legge n. 84 del 1993 </a:t>
            </a:r>
            <a:r>
              <a:rPr lang="it-IT" dirty="0"/>
              <a:t>stabilisce all’art. 1: l’assistente sociale opera con autonomia tecnico-professionale e di giudizio in tutte le fasi di intervento per la prevenzione, il sostegno e il recupero di persone, famiglie, gruppi e comunità in situazioni di bisogno e di disagio e può svolgere attività didattico-formative. Svolge compiti di gestione, concorre all’organizzazione e alla programmazione e può esercitare attività di coordinamento e di direzione dei servizi sociali. La professione di assistente sociale può essere esercitata in forma autonoma o di rapporto di lavoro subordinato. Il suo obiettivo è di porre in atto, in un contesto relazionale, empatico e nel rispetto dei principi deontologici e delle garanzie giuridiche, anche coordinandosi con altri professionisti ed operatori, interventi unitari, integrati e concertati, di aiuto, di affiancamento, di accompagnamento. Il sostegno che </a:t>
            </a:r>
            <a:r>
              <a:rPr lang="it-IT" dirty="0" err="1"/>
              <a:t>l’a.s.</a:t>
            </a:r>
            <a:r>
              <a:rPr lang="it-IT" dirty="0"/>
              <a:t> fornisce a tali soggetti consiste in percorsi partecipati, individuati e definiti, di superamento autonomo dei problemi e dei bisogni, o degli stati di disagio, di esclusione, di marginalità che limitano e condizionano il processo </a:t>
            </a:r>
            <a:r>
              <a:rPr lang="it-IT" dirty="0" err="1"/>
              <a:t>emancipativo</a:t>
            </a:r>
            <a:r>
              <a:rPr lang="it-IT" dirty="0"/>
              <a:t> degli stessi.</a:t>
            </a:r>
          </a:p>
        </p:txBody>
      </p:sp>
    </p:spTree>
    <p:extLst>
      <p:ext uri="{BB962C8B-B14F-4D97-AF65-F5344CB8AC3E}">
        <p14:creationId xmlns:p14="http://schemas.microsoft.com/office/powerpoint/2010/main" val="33466857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759DC4-8B30-98A0-5BAB-C78BA4A4AD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402423" y="486512"/>
            <a:ext cx="6654399" cy="1977694"/>
          </a:xfrm>
        </p:spPr>
        <p:txBody>
          <a:bodyPr rtlCol="0" anchor="b">
            <a:normAutofit/>
          </a:bodyPr>
          <a:lstStyle>
            <a:defPPr>
              <a:defRPr lang="it-IT"/>
            </a:defPPr>
          </a:lstStyle>
          <a:p>
            <a:pPr algn="ctr" rtl="0"/>
            <a:r>
              <a:rPr lang="it-IT" sz="4800" dirty="0">
                <a:solidFill>
                  <a:srgbClr val="C00000"/>
                </a:solidFill>
              </a:rPr>
              <a:t>Considerazioni finali: cosa ne pensate?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92983C76-7480-2471-E825-F00CA76CB594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0" y="959656"/>
            <a:ext cx="5684363" cy="4938688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096FB3A-B62C-3DAB-4FD1-B4EBDD650AE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99835" y="4568602"/>
            <a:ext cx="5486400" cy="1645920"/>
          </a:xfrm>
        </p:spPr>
        <p:txBody>
          <a:bodyPr rtlCol="0">
            <a:normAutofit/>
          </a:bodyPr>
          <a:lstStyle>
            <a:defPPr>
              <a:defRPr lang="it-IT"/>
            </a:defPPr>
          </a:lstStyle>
          <a:p>
            <a:pPr marL="402336" lvl="1" indent="0" algn="ctr" rtl="0">
              <a:buNone/>
            </a:pPr>
            <a:r>
              <a:rPr lang="it-IT" sz="2400" b="1" dirty="0">
                <a:solidFill>
                  <a:srgbClr val="FF0000"/>
                </a:solidFill>
              </a:rPr>
              <a:t>Momento di condivisione in gruppo: chi di voi se la sente può condividere emozioni e pensieri sull’incontro di oggi.</a:t>
            </a:r>
          </a:p>
        </p:txBody>
      </p:sp>
    </p:spTree>
    <p:extLst>
      <p:ext uri="{BB962C8B-B14F-4D97-AF65-F5344CB8AC3E}">
        <p14:creationId xmlns:p14="http://schemas.microsoft.com/office/powerpoint/2010/main" val="1850768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810C1B7-6E4E-3DEE-50C0-1CA3B14303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4360" y="411479"/>
            <a:ext cx="5486400" cy="3291840"/>
          </a:xfrm>
        </p:spPr>
        <p:txBody>
          <a:bodyPr rtlCol="0"/>
          <a:lstStyle>
            <a:defPPr>
              <a:defRPr lang="it-IT"/>
            </a:defPPr>
          </a:lstStyle>
          <a:p>
            <a:pPr algn="ctr" rtl="0"/>
            <a:r>
              <a:rPr lang="it-IT" dirty="0"/>
              <a:t>Grazie per l’attenzione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BE734F0-2DDD-AF70-F13D-F9E4C19294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4360" y="4549552"/>
            <a:ext cx="5486400" cy="1645920"/>
          </a:xfrm>
        </p:spPr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dirty="0"/>
              <a:t>Prof.ssa Michela Giammatteo</a:t>
            </a:r>
          </a:p>
          <a:p>
            <a:pPr rtl="0"/>
            <a:r>
              <a:rPr lang="it-IT" dirty="0"/>
              <a:t>email    michela.giammatteo@unimc.it</a:t>
            </a:r>
          </a:p>
        </p:txBody>
      </p:sp>
    </p:spTree>
    <p:extLst>
      <p:ext uri="{BB962C8B-B14F-4D97-AF65-F5344CB8AC3E}">
        <p14:creationId xmlns:p14="http://schemas.microsoft.com/office/powerpoint/2010/main" val="4261132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egnaposto testo 62">
            <a:extLst>
              <a:ext uri="{FF2B5EF4-FFF2-40B4-BE49-F238E27FC236}">
                <a16:creationId xmlns:a16="http://schemas.microsoft.com/office/drawing/2014/main" id="{9EFE5C42-059F-482E-C029-E8FA5107EED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 rtlCol="0">
            <a:normAutofit/>
          </a:bodyPr>
          <a:lstStyle>
            <a:defPPr>
              <a:defRPr lang="it-IT"/>
            </a:defPPr>
          </a:lstStyle>
          <a:p>
            <a:pPr marL="0" indent="0" algn="ctr" rtl="0">
              <a:buNone/>
            </a:pPr>
            <a:r>
              <a:rPr lang="it-IT" sz="2000" b="1" dirty="0"/>
              <a:t>CARATTERISTICHE DELL’A.S.</a:t>
            </a:r>
          </a:p>
          <a:p>
            <a:pPr marL="0" indent="0" algn="ctr" rtl="0">
              <a:buNone/>
            </a:pPr>
            <a:endParaRPr lang="it-IT" dirty="0"/>
          </a:p>
          <a:p>
            <a:pPr marL="0" indent="0" algn="ctr" rtl="0">
              <a:buNone/>
            </a:pPr>
            <a:r>
              <a:rPr lang="it-IT" dirty="0"/>
              <a:t>QUALI SONO SECONDO VOI LE CARATTERISTICHE CHE DEVE POSSEDERE UNA PERSONA CHE VUOLE SVOLGERE LA PROFESSIONE DI ASSISTENTE SOCIALE?</a:t>
            </a:r>
          </a:p>
        </p:txBody>
      </p:sp>
      <p:sp>
        <p:nvSpPr>
          <p:cNvPr id="18" name="Segnaposto contenuto 17">
            <a:extLst>
              <a:ext uri="{FF2B5EF4-FFF2-40B4-BE49-F238E27FC236}">
                <a16:creationId xmlns:a16="http://schemas.microsoft.com/office/drawing/2014/main" id="{828FD192-492A-A40D-E86A-BABC77587C8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80159" y="3482974"/>
            <a:ext cx="4950311" cy="1190033"/>
          </a:xfrm>
        </p:spPr>
        <p:txBody>
          <a:bodyPr rtlCol="0"/>
          <a:lstStyle>
            <a:defPPr>
              <a:defRPr lang="it-IT"/>
            </a:defPPr>
          </a:lstStyle>
          <a:p>
            <a:pPr algn="ctr" rtl="0"/>
            <a:endParaRPr lang="it-IT" dirty="0"/>
          </a:p>
          <a:p>
            <a:pPr algn="ctr" rtl="0"/>
            <a:r>
              <a:rPr lang="it-IT" dirty="0"/>
              <a:t>CONDIVISIONE DI GRUPPO </a:t>
            </a:r>
          </a:p>
        </p:txBody>
      </p:sp>
      <p:sp>
        <p:nvSpPr>
          <p:cNvPr id="11" name="Segnaposto contenuto 10">
            <a:extLst>
              <a:ext uri="{FF2B5EF4-FFF2-40B4-BE49-F238E27FC236}">
                <a16:creationId xmlns:a16="http://schemas.microsoft.com/office/drawing/2014/main" id="{762FCA4D-7EEE-9E3D-F691-FEFB5FB337E6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rtlCol="0"/>
          <a:lstStyle>
            <a:defPPr>
              <a:defRPr lang="it-IT"/>
            </a:defPPr>
          </a:lstStyle>
          <a:p>
            <a:pPr rtl="0"/>
            <a:r>
              <a:rPr lang="it-IT" dirty="0"/>
              <a:t>RIFLESSIONI SU CIO’ CHE E’ EMERSO…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3229CA6F-B0C3-2BE8-0777-CE18ED948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861" y="159026"/>
            <a:ext cx="5477608" cy="611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9664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D02AF5-4ECC-CA5F-11DC-0EEBA8D08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572" y="685800"/>
            <a:ext cx="4754880" cy="2534478"/>
          </a:xfrm>
        </p:spPr>
        <p:txBody>
          <a:bodyPr/>
          <a:lstStyle/>
          <a:p>
            <a:pPr algn="ctr"/>
            <a:r>
              <a:rPr lang="it-IT" dirty="0"/>
              <a:t>L’intervento di aiuto dell’assistente sociale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7212235-8AA6-A596-73CE-A53A740397FA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917789" y="424070"/>
            <a:ext cx="5361713" cy="6433930"/>
          </a:xfrm>
        </p:spPr>
        <p:txBody>
          <a:bodyPr/>
          <a:lstStyle/>
          <a:p>
            <a:pPr marL="0" indent="0" algn="just">
              <a:buNone/>
            </a:pPr>
            <a:r>
              <a:rPr lang="it-IT" b="0" dirty="0">
                <a:solidFill>
                  <a:srgbClr val="000000"/>
                </a:solidFill>
                <a:effectLst/>
              </a:rPr>
              <a:t> </a:t>
            </a:r>
            <a:r>
              <a:rPr lang="it-IT" dirty="0" err="1">
                <a:solidFill>
                  <a:srgbClr val="000000"/>
                </a:solidFill>
              </a:rPr>
              <a:t>L</a:t>
            </a:r>
            <a:r>
              <a:rPr lang="it-IT" b="0" dirty="0" err="1">
                <a:solidFill>
                  <a:srgbClr val="000000"/>
                </a:solidFill>
                <a:effectLst/>
              </a:rPr>
              <a:t>’a.s.</a:t>
            </a:r>
            <a:r>
              <a:rPr lang="it-IT" b="0" dirty="0">
                <a:solidFill>
                  <a:srgbClr val="000000"/>
                </a:solidFill>
                <a:effectLst/>
              </a:rPr>
              <a:t> dovrebbe guardare alle richieste delle persone come occasioni per costruire interventi su misura a partire dal loro punto di vista e dalle loro risorse. Questa funzione viene definita come </a:t>
            </a:r>
            <a:r>
              <a:rPr lang="it-IT" b="1" dirty="0">
                <a:solidFill>
                  <a:srgbClr val="000000"/>
                </a:solidFill>
                <a:effectLst/>
              </a:rPr>
              <a:t>aiuto</a:t>
            </a:r>
            <a:r>
              <a:rPr lang="it-IT" b="0" dirty="0">
                <a:solidFill>
                  <a:srgbClr val="000000"/>
                </a:solidFill>
                <a:effectLst/>
              </a:rPr>
              <a:t> </a:t>
            </a:r>
            <a:r>
              <a:rPr lang="it-IT" b="1" dirty="0">
                <a:solidFill>
                  <a:srgbClr val="000000"/>
                </a:solidFill>
                <a:effectLst/>
              </a:rPr>
              <a:t>aperto</a:t>
            </a:r>
            <a:r>
              <a:rPr lang="it-IT" b="0" dirty="0">
                <a:solidFill>
                  <a:srgbClr val="000000"/>
                </a:solidFill>
                <a:effectLst/>
              </a:rPr>
              <a:t> poiché non si concentra solo sulla corretta erogazione di prestazioni. In tal senso la prospettiva è quella di sviluppare delle relazioni umane al fine di accompagnare le persone nella </a:t>
            </a:r>
            <a:r>
              <a:rPr lang="it-IT" b="0" dirty="0" err="1">
                <a:solidFill>
                  <a:srgbClr val="000000"/>
                </a:solidFill>
                <a:effectLst/>
              </a:rPr>
              <a:t>ri</a:t>
            </a:r>
            <a:r>
              <a:rPr lang="it-IT" b="0" dirty="0">
                <a:solidFill>
                  <a:srgbClr val="000000"/>
                </a:solidFill>
                <a:effectLst/>
              </a:rPr>
              <a:t>-organizzazione della propria vita per affrontare le difficoltà.</a:t>
            </a:r>
          </a:p>
          <a:p>
            <a:pPr marL="0" indent="0" algn="just">
              <a:buNone/>
            </a:pPr>
            <a:r>
              <a:rPr lang="it-IT" dirty="0">
                <a:solidFill>
                  <a:srgbClr val="000000"/>
                </a:solidFill>
              </a:rPr>
              <a:t>L’assistente sociale non è l’operatore che offre soluzioni preconfezionate alle quali la persona deve adeguarsi o adattarsi, ma colui che ricerca soluzioni di aiuto personalizzate avvalendosi della sua </a:t>
            </a:r>
            <a:r>
              <a:rPr lang="it-IT" b="1" dirty="0">
                <a:solidFill>
                  <a:srgbClr val="000000"/>
                </a:solidFill>
              </a:rPr>
              <a:t>capacità creativa, </a:t>
            </a:r>
            <a:r>
              <a:rPr lang="it-IT" dirty="0">
                <a:solidFill>
                  <a:srgbClr val="000000"/>
                </a:solidFill>
              </a:rPr>
              <a:t>della sua </a:t>
            </a:r>
            <a:r>
              <a:rPr lang="it-IT" b="1" dirty="0">
                <a:solidFill>
                  <a:srgbClr val="000000"/>
                </a:solidFill>
              </a:rPr>
              <a:t>funzione di accompagnamento </a:t>
            </a:r>
            <a:r>
              <a:rPr lang="it-IT" dirty="0">
                <a:solidFill>
                  <a:srgbClr val="000000"/>
                </a:solidFill>
              </a:rPr>
              <a:t>che fa della relazione di fiducia la leva per misurare la possibilità di cambiamento. E’ importante ricordare che l’intervento dell’assistente sociale non si attiva solo quando la problematicità si è già manifestata, con funzioni riparativo-curative, ma è anche rivolto a riconoscere e sviluppare risorse in un’</a:t>
            </a:r>
            <a:r>
              <a:rPr lang="it-IT" b="1" dirty="0">
                <a:solidFill>
                  <a:srgbClr val="000000"/>
                </a:solidFill>
              </a:rPr>
              <a:t>ottica</a:t>
            </a:r>
            <a:r>
              <a:rPr lang="it-IT" dirty="0">
                <a:solidFill>
                  <a:srgbClr val="000000"/>
                </a:solidFill>
              </a:rPr>
              <a:t> di </a:t>
            </a:r>
            <a:r>
              <a:rPr lang="it-IT" b="1" dirty="0">
                <a:solidFill>
                  <a:srgbClr val="000000"/>
                </a:solidFill>
              </a:rPr>
              <a:t>promozione e prevenzione</a:t>
            </a:r>
            <a:r>
              <a:rPr lang="it-IT" dirty="0">
                <a:solidFill>
                  <a:srgbClr val="000000"/>
                </a:solidFill>
              </a:rPr>
              <a:t>, sostenendo i processi di empowerment presenti sia nelle persone che nella comunità. </a:t>
            </a:r>
          </a:p>
          <a:p>
            <a:pPr marL="0" indent="0" algn="just">
              <a:buNone/>
            </a:pPr>
            <a:endParaRPr lang="it-IT" b="0" dirty="0">
              <a:solidFill>
                <a:srgbClr val="000000"/>
              </a:solidFill>
              <a:effectLst/>
            </a:endParaRPr>
          </a:p>
          <a:p>
            <a:pPr algn="l"/>
            <a:r>
              <a:rPr lang="it-IT" b="1" dirty="0">
                <a:solidFill>
                  <a:srgbClr val="FFFFFF"/>
                </a:solidFill>
                <a:latin typeface="FreightSansPro"/>
              </a:rPr>
              <a:t>Lavoro socia</a:t>
            </a:r>
            <a:endParaRPr lang="it-IT" b="1" i="0" dirty="0">
              <a:solidFill>
                <a:srgbClr val="000000"/>
              </a:solidFill>
              <a:effectLst/>
              <a:latin typeface="FreightSansPro"/>
            </a:endParaRPr>
          </a:p>
          <a:p>
            <a:endParaRPr lang="it-IT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169205B-845E-FCE5-EEC0-DD1B8CB220B8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1812" y="3637723"/>
            <a:ext cx="3962399" cy="2235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3196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830E6F-ADCA-BFFB-6434-C0CCE6BE9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Assistente sociale nel ruolo di promotore sociale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88FF543-4735-48FB-7A75-CE430AD9D94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279526" y="795130"/>
            <a:ext cx="4663440" cy="5670550"/>
          </a:xfrm>
        </p:spPr>
        <p:txBody>
          <a:bodyPr/>
          <a:lstStyle/>
          <a:p>
            <a:pPr marL="0" indent="0" algn="just">
              <a:buNone/>
            </a:pPr>
            <a:r>
              <a:rPr lang="it-IT" dirty="0"/>
              <a:t>Svolgere la funzione di </a:t>
            </a:r>
            <a:r>
              <a:rPr lang="it-IT" b="1" dirty="0"/>
              <a:t>promotore sociale </a:t>
            </a:r>
            <a:r>
              <a:rPr lang="it-IT" dirty="0"/>
              <a:t>equivale, per certi aspetti, ad essere un vero e proprio </a:t>
            </a:r>
            <a:r>
              <a:rPr lang="it-IT" b="1" dirty="0"/>
              <a:t>promotore locale</a:t>
            </a:r>
            <a:r>
              <a:rPr lang="it-IT" dirty="0"/>
              <a:t>.</a:t>
            </a:r>
          </a:p>
          <a:p>
            <a:pPr marL="0" indent="0" algn="just">
              <a:buNone/>
            </a:pPr>
            <a:r>
              <a:rPr lang="it-IT" dirty="0"/>
              <a:t>E’ necessario che gli operatori facciano emergere la realtà locale con tutte le sue ricchezze, risorse, problemi, difficoltà: occorre salvaguardare la sua identità. Ciò equivale a tutelare realmente e promuovere effettivamente i diritti dei cittadini residenti. </a:t>
            </a:r>
          </a:p>
          <a:p>
            <a:pPr marL="0" indent="0" algn="just">
              <a:buNone/>
            </a:pPr>
            <a:r>
              <a:rPr lang="it-IT" dirty="0"/>
              <a:t>L’ </a:t>
            </a:r>
            <a:r>
              <a:rPr lang="it-IT" dirty="0" err="1"/>
              <a:t>a.s.</a:t>
            </a:r>
            <a:r>
              <a:rPr lang="it-IT" dirty="0"/>
              <a:t> ha il dovere di contribuire allo sviluppo e alla </a:t>
            </a:r>
            <a:r>
              <a:rPr lang="it-IT" b="1" dirty="0"/>
              <a:t>promozione delle politiche sociali</a:t>
            </a:r>
            <a:r>
              <a:rPr lang="it-IT" dirty="0"/>
              <a:t>. Svolgere la funzione di promotore sociale significa legittimare a livello normativo tutti i principi propri della professione, provenienti sia dalle richieste del territorio che dall’organizzazione dei servizi.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FDE0D4D1-3058-B298-75D3-4C16269A1A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1280160" y="4996070"/>
            <a:ext cx="4663440" cy="1537252"/>
          </a:xfrm>
        </p:spPr>
        <p:txBody>
          <a:bodyPr/>
          <a:lstStyle/>
          <a:p>
            <a:pPr marL="0" indent="0" algn="just">
              <a:buNone/>
            </a:pPr>
            <a:r>
              <a:rPr lang="it-IT" b="1" dirty="0" err="1"/>
              <a:t>L’a.s.</a:t>
            </a:r>
            <a:r>
              <a:rPr lang="it-IT" b="1" dirty="0"/>
              <a:t> è il tecnico specifico </a:t>
            </a:r>
            <a:r>
              <a:rPr lang="it-IT" dirty="0"/>
              <a:t>per la progettazione, l’attuazione e la gestione, nelle comunità territoriali, degli orientamenti atti a realizzare un sistema di politiche sociali integrate in grado di dar vita ad una rete di promozione sociale compatta. Il lavoro di comunità.</a:t>
            </a:r>
          </a:p>
        </p:txBody>
      </p:sp>
    </p:spTree>
    <p:extLst>
      <p:ext uri="{BB962C8B-B14F-4D97-AF65-F5344CB8AC3E}">
        <p14:creationId xmlns:p14="http://schemas.microsoft.com/office/powerpoint/2010/main" val="2077735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B8CE60-587E-1D5C-8B50-ED3441BA4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98408"/>
            <a:ext cx="10972800" cy="1001879"/>
          </a:xfrm>
        </p:spPr>
        <p:txBody>
          <a:bodyPr rtlCol="0" anchor="b">
            <a:noAutofit/>
          </a:bodyPr>
          <a:lstStyle>
            <a:defPPr>
              <a:defRPr lang="it-IT"/>
            </a:defPPr>
          </a:lstStyle>
          <a:p>
            <a:pPr algn="ctr" rtl="0"/>
            <a:r>
              <a:rPr lang="it-IT" sz="2400" dirty="0"/>
              <a:t>COMUNICARE NON VUOL DIRE SOLAMENTE TRASMETTERE DELLE INFORMAZIONI, MA ANCHE STABILIRE LA QUALITA’ </a:t>
            </a:r>
            <a:br>
              <a:rPr lang="it-IT" sz="2400" dirty="0"/>
            </a:br>
            <a:r>
              <a:rPr lang="it-IT" sz="2400" dirty="0"/>
              <a:t>DELLE RELAZIONI CHE CI LEGANO AGLI ALTRI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87AB4B92-9AEF-31D1-1BB4-3D86834C96B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73817" y="1298713"/>
            <a:ext cx="7037731" cy="4779785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it-IT" dirty="0"/>
              <a:t>La relazione interpersonale si costruisce quando le persone coinvolte sono intenzionalmente e reciprocamente orientate l’una verso l’altra. </a:t>
            </a:r>
          </a:p>
          <a:p>
            <a:pPr algn="just"/>
            <a:endParaRPr lang="it-IT" dirty="0"/>
          </a:p>
          <a:p>
            <a:pPr algn="just"/>
            <a:r>
              <a:rPr lang="it-IT" dirty="0"/>
              <a:t>La </a:t>
            </a:r>
            <a:r>
              <a:rPr lang="it-IT" b="1" dirty="0"/>
              <a:t>relazione è reciprocità </a:t>
            </a:r>
            <a:r>
              <a:rPr lang="it-IT" dirty="0"/>
              <a:t>nel senso che l’io si pone di fronte a qualcosa di esterno, che è radicalmente l’altro, e lo conferma come tale; non si tratta di pensare un altro, ma di volgersi verso di lui per dire a lui «tu» . La persona è in grado, all’interno di un clima relazionale di fiducia, di instaurare con </a:t>
            </a:r>
            <a:r>
              <a:rPr lang="it-IT" dirty="0" err="1"/>
              <a:t>l’a.s.</a:t>
            </a:r>
            <a:r>
              <a:rPr lang="it-IT" dirty="0"/>
              <a:t> un tipo di legame profondo, che produce emozioni, sentimenti. </a:t>
            </a:r>
          </a:p>
          <a:p>
            <a:pPr algn="just"/>
            <a:r>
              <a:rPr lang="it-IT" b="1" dirty="0"/>
              <a:t>Nella professione di </a:t>
            </a:r>
            <a:r>
              <a:rPr lang="it-IT" b="1" dirty="0" err="1"/>
              <a:t>a.s.</a:t>
            </a:r>
            <a:r>
              <a:rPr lang="it-IT" b="1" dirty="0"/>
              <a:t> la dimensione relazionale occupa una posizione cruciale, il saper essere assume un ruolo fondamentale.</a:t>
            </a:r>
          </a:p>
          <a:p>
            <a:pPr algn="just"/>
            <a:r>
              <a:rPr lang="it-IT" dirty="0" err="1"/>
              <a:t>L’a.s.</a:t>
            </a:r>
            <a:r>
              <a:rPr lang="it-IT" dirty="0"/>
              <a:t> deve possedere una buona consapevolezza di sé, del proprio mondo interno, delle proprie fragilità e conflitti, a volte non risolti o non del tutto.</a:t>
            </a:r>
          </a:p>
          <a:p>
            <a:pPr algn="just"/>
            <a:r>
              <a:rPr lang="it-IT" dirty="0"/>
              <a:t>La conoscenza di sé protegge </a:t>
            </a:r>
            <a:r>
              <a:rPr lang="it-IT" dirty="0" err="1"/>
              <a:t>l’a.s.</a:t>
            </a:r>
            <a:r>
              <a:rPr lang="it-IT" dirty="0"/>
              <a:t> da improprie e imprecise valutazioni del bisogno, distinguendo quelli che sono i propri bisogni e fragilità da quelle della persona-utente. </a:t>
            </a:r>
          </a:p>
          <a:p>
            <a:pPr algn="just"/>
            <a:r>
              <a:rPr lang="it-IT" b="1" u="sng" dirty="0"/>
              <a:t>Lo strumento principale con cui lavora l’assistente sociale è sé stesso</a:t>
            </a:r>
            <a:r>
              <a:rPr lang="it-IT" u="sng" dirty="0"/>
              <a:t>.</a:t>
            </a:r>
          </a:p>
        </p:txBody>
      </p:sp>
      <p:pic>
        <p:nvPicPr>
          <p:cNvPr id="2050" name="Picture 2" descr="psicologo psicoterapeuta">
            <a:extLst>
              <a:ext uri="{FF2B5EF4-FFF2-40B4-BE49-F238E27FC236}">
                <a16:creationId xmlns:a16="http://schemas.microsoft.com/office/drawing/2014/main" id="{39452127-8997-7BF0-EE1B-614DFFBE15CE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7323" y="2901813"/>
            <a:ext cx="3367674" cy="275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9971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D9B18B-2698-F3CA-65AD-1375060EB3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5948" y="411479"/>
            <a:ext cx="10590356" cy="834225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253DE18-3E5F-E8A8-8604-08A1B92944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054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E762F-D194-317E-8BE3-4DFC68207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4DAFD4-3FE6-B0E4-91B3-9C7C5335D7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4360" y="411479"/>
            <a:ext cx="10829014" cy="652211"/>
          </a:xfrm>
        </p:spPr>
        <p:txBody>
          <a:bodyPr/>
          <a:lstStyle/>
          <a:p>
            <a:pPr algn="ctr"/>
            <a:r>
              <a:rPr lang="it-IT" sz="4800" dirty="0"/>
              <a:t>La parola RELAZIONE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65243B0-1E19-0B7B-1F6D-F87573E9BE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94360" y="1632857"/>
            <a:ext cx="10829014" cy="4991878"/>
          </a:xfrm>
        </p:spPr>
        <p:txBody>
          <a:bodyPr/>
          <a:lstStyle/>
          <a:p>
            <a:pPr algn="just"/>
            <a:r>
              <a:rPr lang="it-IT" sz="1800" dirty="0"/>
              <a:t>È INDICE DI UN LEGAME MOLTO PROFONDO E INTENSO, NON DI UNA SEMPLICE CONOSCENZA DI SUPERFICIE, IMPLICA UNA SCELTA ED UN FORTE GRADO DI INTIMITA’.</a:t>
            </a:r>
          </a:p>
          <a:p>
            <a:pPr algn="just"/>
            <a:r>
              <a:rPr lang="it-IT" sz="1800" dirty="0"/>
              <a:t>NON C’E’ CONOSCENZA SCIENTIFICA SENZA PASSIONE E COINVOLGIMENTO: ANCHE SE NON SI PUO’ LAVORARE SOLO CON LE EMOZIONI NON SI POSSONO COMUNQUE DIMENTICARE NE’  RIMUOVERE.</a:t>
            </a:r>
          </a:p>
          <a:p>
            <a:pPr algn="just"/>
            <a:r>
              <a:rPr lang="it-IT" sz="1800" dirty="0"/>
              <a:t>IL LAVORO SOCIALE NON SI ESAURISCE NEL SEGUIRE PROTOCOLLI, PROCEDURE DI INTERVENTO O APPLICAZIONE DI MODELLI, MA NECESSITA DI UNA CONOSCENZA DI SE’ CHE NEL TEMPO DEVE ESSERE SEMPRE PIU’ AFFINATA GRAZIE ALL’ESPERIENZA SUL CAMPO E AD UN AGIRE PROFESSIONALE SEMPRE PIU’ QUALIFICATO. </a:t>
            </a:r>
          </a:p>
          <a:p>
            <a:pPr algn="just"/>
            <a:r>
              <a:rPr lang="it-IT" sz="1800" u="sng" dirty="0"/>
              <a:t>IL COINVOLGIMENTO NEL LAVORO DELL’ A.S. E’ INDISPENSABILE</a:t>
            </a:r>
            <a:r>
              <a:rPr lang="it-IT" sz="1800" dirty="0"/>
              <a:t>: SENZA COINVOLGIMENTO DIFFICILMENTE LA PERSONA RIESCE A PERCEPIRE UNA REALE POSSIBILITA’ DI AIUTO, </a:t>
            </a:r>
            <a:r>
              <a:rPr lang="it-IT" sz="1800" u="sng" dirty="0"/>
              <a:t>UN AUTENTICO INTERESSE DELL’OPERATORE RISPETTO ALLA SUA STORIA.</a:t>
            </a:r>
          </a:p>
          <a:p>
            <a:pPr algn="just"/>
            <a:r>
              <a:rPr lang="it-IT" sz="1800" dirty="0"/>
              <a:t>Un elemento fondamentale per costruire una relazione con le persone è rappresentato dal loro riconoscimento. Tutti gli esseri umani in quanto esseri sociali hanno bisogno di essere riconosciuti. </a:t>
            </a:r>
          </a:p>
          <a:p>
            <a:pPr algn="just"/>
            <a:r>
              <a:rPr lang="it-IT" sz="1800" dirty="0"/>
              <a:t>Per </a:t>
            </a:r>
            <a:r>
              <a:rPr lang="it-IT" sz="1800" dirty="0" err="1"/>
              <a:t>l’a.s.</a:t>
            </a:r>
            <a:r>
              <a:rPr lang="it-IT" sz="1800" dirty="0"/>
              <a:t> è fondamentale dare spazio agli utenti per consentire ad essi di riconoscersi come soggetti attivi del proprio cambiamento e del processo di aiuto.</a:t>
            </a:r>
          </a:p>
          <a:p>
            <a:pPr algn="just"/>
            <a:r>
              <a:rPr lang="it-IT" sz="1800" dirty="0"/>
              <a:t>Gli utenti devono sentirsi riconosciuti all’interno di una relazione sociale come soggetti con una propria identità e un proprio potere di voce. </a:t>
            </a:r>
          </a:p>
        </p:txBody>
      </p:sp>
    </p:spTree>
    <p:extLst>
      <p:ext uri="{BB962C8B-B14F-4D97-AF65-F5344CB8AC3E}">
        <p14:creationId xmlns:p14="http://schemas.microsoft.com/office/powerpoint/2010/main" val="1688093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B8CE60-587E-1D5C-8B50-ED3441BA4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98408"/>
            <a:ext cx="10972800" cy="1193069"/>
          </a:xfrm>
        </p:spPr>
        <p:txBody>
          <a:bodyPr rtlCol="0" anchor="b">
            <a:normAutofit/>
          </a:bodyPr>
          <a:lstStyle>
            <a:defPPr>
              <a:defRPr lang="it-IT"/>
            </a:defPPr>
          </a:lstStyle>
          <a:p>
            <a:pPr algn="ctr" rtl="0"/>
            <a:r>
              <a:rPr lang="it-IT" dirty="0"/>
              <a:t>TRE PAROLE FONDAMENTALI: </a:t>
            </a:r>
            <a:br>
              <a:rPr lang="it-IT" dirty="0"/>
            </a:br>
            <a:r>
              <a:rPr lang="it-IT" dirty="0"/>
              <a:t>Ascolto, Accoglienza ed Empatia</a:t>
            </a:r>
          </a:p>
        </p:txBody>
      </p:sp>
      <p:pic>
        <p:nvPicPr>
          <p:cNvPr id="1028" name="Picture 4" descr="Come scrivere (e comunicare) con empatia">
            <a:extLst>
              <a:ext uri="{FF2B5EF4-FFF2-40B4-BE49-F238E27FC236}">
                <a16:creationId xmlns:a16="http://schemas.microsoft.com/office/drawing/2014/main" id="{26CA0F38-0CF6-CA15-4F6E-123D562B7FA5}"/>
              </a:ext>
            </a:extLst>
          </p:cNvPr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5523" y="2679401"/>
            <a:ext cx="5746750" cy="3591718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E02AE9C-BA1D-195E-3B93-A5A0CC03D8F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751443" y="2001078"/>
            <a:ext cx="4994082" cy="4270041"/>
          </a:xfrm>
        </p:spPr>
        <p:txBody>
          <a:bodyPr rtlCol="0">
            <a:normAutofit/>
          </a:bodyPr>
          <a:lstStyle>
            <a:defPPr>
              <a:defRPr lang="it-IT"/>
            </a:defPPr>
          </a:lstStyle>
          <a:p>
            <a:pPr algn="just" rtl="0"/>
            <a:r>
              <a:rPr lang="it-IT" dirty="0"/>
              <a:t>Strategie per costruire una relazione di fiducia. </a:t>
            </a:r>
          </a:p>
          <a:p>
            <a:pPr algn="just" rtl="0"/>
            <a:r>
              <a:rPr lang="it-IT" dirty="0"/>
              <a:t>L’elemento centrale che deve essere presente perché si fondi la relazione di aiuto è la </a:t>
            </a:r>
            <a:r>
              <a:rPr lang="it-IT" b="1" dirty="0"/>
              <a:t>fiducia </a:t>
            </a:r>
            <a:r>
              <a:rPr lang="it-IT" dirty="0"/>
              <a:t>che si crea all’interno della relazione</a:t>
            </a:r>
            <a:r>
              <a:rPr lang="it-IT" b="1" dirty="0"/>
              <a:t>. La fiducia va costruita e consolidata tramite una relazione autentica.</a:t>
            </a:r>
            <a:r>
              <a:rPr lang="it-IT" dirty="0"/>
              <a:t> L’esperienza dell’ascolto e della rielaborazione orientata della propria storia ha un forte potenziale trasformativo e sostiene l’attivazione di processi di cambiamento per le persone che vivono una situazione di disagio o difficoltà. </a:t>
            </a:r>
          </a:p>
        </p:txBody>
      </p:sp>
    </p:spTree>
    <p:extLst>
      <p:ext uri="{BB962C8B-B14F-4D97-AF65-F5344CB8AC3E}">
        <p14:creationId xmlns:p14="http://schemas.microsoft.com/office/powerpoint/2010/main" val="1440871986"/>
      </p:ext>
    </p:extLst>
  </p:cSld>
  <p:clrMapOvr>
    <a:masterClrMapping/>
  </p:clrMapOvr>
</p:sld>
</file>

<file path=ppt/theme/theme1.xml><?xml version="1.0" encoding="utf-8"?>
<a:theme xmlns:a="http://schemas.openxmlformats.org/drawingml/2006/main" name="Personalizzata">
  <a:themeElements>
    <a:clrScheme name="Swiss">
      <a:dk1>
        <a:srgbClr val="000000"/>
      </a:dk1>
      <a:lt1>
        <a:srgbClr val="FFFFFF"/>
      </a:lt1>
      <a:dk2>
        <a:srgbClr val="E4E4E4"/>
      </a:dk2>
      <a:lt2>
        <a:srgbClr val="7CA655"/>
      </a:lt2>
      <a:accent1>
        <a:srgbClr val="A9D4DB"/>
      </a:accent1>
      <a:accent2>
        <a:srgbClr val="FBE284"/>
      </a:accent2>
      <a:accent3>
        <a:srgbClr val="4495A2"/>
      </a:accent3>
      <a:accent4>
        <a:srgbClr val="AA5881"/>
      </a:accent4>
      <a:accent5>
        <a:srgbClr val="E06742"/>
      </a:accent5>
      <a:accent6>
        <a:srgbClr val="F9D448"/>
      </a:accent6>
      <a:hlink>
        <a:srgbClr val="4495A2"/>
      </a:hlink>
      <a:folHlink>
        <a:srgbClr val="AA5881"/>
      </a:folHlink>
    </a:clrScheme>
    <a:fontScheme name="Custom 175">
      <a:majorFont>
        <a:latin typeface="Franklin Gothic Demi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72332794_TF78853419_Win32" id="{3ED6E92A-08EA-49C8-8CDD-3C359BC72750}" vid="{18A8D122-DF74-4B77-85CD-55A103CD41CE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21FFAC0-05A2-416A-B06C-C248395482C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4B194E-8B30-4377-8C59-ECFB902D2A26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92DB9E12-8AC3-4138-BF4D-720A5525AB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{96771F6A-68C7-4B05-BCC6-3835F5FD9060}tf78853419_win32</Template>
  <TotalTime>1181</TotalTime>
  <Words>2673</Words>
  <Application>Microsoft Office PowerPoint</Application>
  <PresentationFormat>Widescreen</PresentationFormat>
  <Paragraphs>100</Paragraphs>
  <Slides>21</Slides>
  <Notes>13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30" baseType="lpstr">
      <vt:lpstr>ADLaM Display</vt:lpstr>
      <vt:lpstr>Amasis MT Pro Black</vt:lpstr>
      <vt:lpstr>Arial</vt:lpstr>
      <vt:lpstr>Calibri</vt:lpstr>
      <vt:lpstr>Franklin Gothic Book</vt:lpstr>
      <vt:lpstr>Franklin Gothic Demi</vt:lpstr>
      <vt:lpstr>Franklin Gothic Medium</vt:lpstr>
      <vt:lpstr>FreightSansPro</vt:lpstr>
      <vt:lpstr>Personalizzata</vt:lpstr>
      <vt:lpstr> II LEZIONE  22 SETTEMBRE 2025  docente: Prof.ssa Michela Giammatteo   LA FIGURA DELL’ASSISTENTE SOCIALE E LE SUE  CARATTERISTICHE.</vt:lpstr>
      <vt:lpstr>Assistente sociale: definizione</vt:lpstr>
      <vt:lpstr>Presentazione standard di PowerPoint</vt:lpstr>
      <vt:lpstr>L’intervento di aiuto dell’assistente sociale</vt:lpstr>
      <vt:lpstr>Assistente sociale nel ruolo di promotore sociale</vt:lpstr>
      <vt:lpstr>COMUNICARE NON VUOL DIRE SOLAMENTE TRASMETTERE DELLE INFORMAZIONI, MA ANCHE STABILIRE LA QUALITA’  DELLE RELAZIONI CHE CI LEGANO AGLI ALTRI</vt:lpstr>
      <vt:lpstr>Presentazione standard di PowerPoint</vt:lpstr>
      <vt:lpstr>La parola RELAZIONE</vt:lpstr>
      <vt:lpstr>TRE PAROLE FONDAMENTALI:  Ascolto, Accoglienza ed Empatia</vt:lpstr>
      <vt:lpstr>ASCOLTO</vt:lpstr>
      <vt:lpstr>LA CAPACITA’ DI ASCOLTO:  è uno dei fattori che concorre a caratterizzare la competenza comunicativa, l’abilità relazionale e la capacità di percepire in modo corretto l’interlocutore: requisiti che, insieme alla capacità di esprimere i sentimenti e le emozioni,  sono indispensabili per condurre i colloqui in maniera adeguata. </vt:lpstr>
      <vt:lpstr>Spunti per la pratica di ascolto empatico:</vt:lpstr>
      <vt:lpstr>E allora….COSA CI METTIAMO NELLA BORSA DA LAVORO DI UN A.S.?</vt:lpstr>
      <vt:lpstr>La comunicazione empatica</vt:lpstr>
      <vt:lpstr>La fase dell’accoglienza</vt:lpstr>
      <vt:lpstr>Comunicazione empatica dell’a.s.</vt:lpstr>
      <vt:lpstr>continuando….</vt:lpstr>
      <vt:lpstr>Potenza della relazione  E’ necessario per favorire l’instaurarsi di una relazione di aiuto , saper ascoltare con attenzione, con interesse, con umiltà, con neutralità, con curiosità, in assenza di qualsiasi atteggiamento giudicante. La funzione dell’assistente sociale è quella di accompagnare la persona lungo il percorso di aiuto </vt:lpstr>
      <vt:lpstr>Presentazione standard di PowerPoint</vt:lpstr>
      <vt:lpstr>Considerazioni finali: cosa ne pensate?</vt:lpstr>
      <vt:lpstr>Grazie per l’attenzione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Michela Giammatteo</dc:creator>
  <cp:lastModifiedBy>Michela Giammatteo</cp:lastModifiedBy>
  <cp:revision>37</cp:revision>
  <dcterms:created xsi:type="dcterms:W3CDTF">2024-08-21T10:36:15Z</dcterms:created>
  <dcterms:modified xsi:type="dcterms:W3CDTF">2025-09-22T11:11:53Z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