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410" r:id="rId5"/>
    <p:sldId id="383" r:id="rId6"/>
    <p:sldId id="346" r:id="rId7"/>
    <p:sldId id="411" r:id="rId8"/>
    <p:sldId id="421" r:id="rId9"/>
    <p:sldId id="415" r:id="rId10"/>
    <p:sldId id="419" r:id="rId11"/>
    <p:sldId id="422" r:id="rId12"/>
    <p:sldId id="389" r:id="rId13"/>
    <p:sldId id="397" r:id="rId14"/>
    <p:sldId id="416" r:id="rId15"/>
    <p:sldId id="391" r:id="rId16"/>
    <p:sldId id="417" r:id="rId17"/>
    <p:sldId id="418" r:id="rId18"/>
    <p:sldId id="407" r:id="rId19"/>
    <p:sldId id="420" r:id="rId20"/>
    <p:sldId id="406" r:id="rId21"/>
    <p:sldId id="409" r:id="rId22"/>
    <p:sldId id="405" r:id="rId23"/>
    <p:sldId id="404" r:id="rId24"/>
    <p:sldId id="398" r:id="rId2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43FFF67-0A66-4BA5-8D01-D7436A93C5DC}" type="datetime1">
              <a:rPr lang="it-IT" smtClean="0"/>
              <a:t>22/09/2025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2C230DF-5933-439D-898F-38E9AC9BA68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CC7B77D-D2C2-452D-80DB-AB1E949B0C69}" type="datetime1">
              <a:rPr lang="it-IT" smtClean="0"/>
              <a:pPr/>
              <a:t>22/09/2025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A89C7E07-3C67-C64C-8DA0-0404F630397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9150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14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8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titolo e 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457200" indent="0">
              <a:spcBef>
                <a:spcPts val="1800"/>
              </a:spcBef>
              <a:buNone/>
              <a:defRPr lang="it-IT" sz="2000"/>
            </a:lvl2pPr>
            <a:lvl3pPr marL="914400" indent="0">
              <a:spcBef>
                <a:spcPts val="1800"/>
              </a:spcBef>
              <a:buNone/>
              <a:defRPr lang="it-IT" sz="2000"/>
            </a:lvl3pPr>
            <a:lvl4pPr marL="1371600" indent="0">
              <a:spcBef>
                <a:spcPts val="1800"/>
              </a:spcBef>
              <a:buNone/>
              <a:defRPr lang="it-IT" sz="2000"/>
            </a:lvl4pPr>
            <a:lvl5pPr marL="1828800" indent="0">
              <a:spcBef>
                <a:spcPts val="1800"/>
              </a:spcBef>
              <a:buNone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>
              <a:spcBef>
                <a:spcPts val="18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it-IT"/>
            </a:lvl1pPr>
          </a:lstStyle>
          <a:p>
            <a:pPr rtl="0"/>
            <a:r>
              <a:rPr lang="it-IT"/>
              <a:t>Fare clic sull'icona per inserire una tabella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ro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it-IT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it-IT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it-IT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it-IT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it-IT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it-IT" sz="1800"/>
            </a:lvl1pPr>
            <a:lvl2pPr marL="457200" indent="0">
              <a:spcBef>
                <a:spcPts val="1200"/>
              </a:spcBef>
              <a:buNone/>
              <a:defRPr lang="it-IT" sz="1600"/>
            </a:lvl2pPr>
            <a:lvl3pPr marL="914400" indent="0">
              <a:spcBef>
                <a:spcPts val="1200"/>
              </a:spcBef>
              <a:buNone/>
              <a:defRPr lang="it-IT" sz="1400"/>
            </a:lvl3pPr>
            <a:lvl4pPr marL="1371600" indent="0">
              <a:spcBef>
                <a:spcPts val="1200"/>
              </a:spcBef>
              <a:buNone/>
              <a:defRPr lang="it-IT" sz="1200"/>
            </a:lvl4pPr>
            <a:lvl5pPr marL="1828800" indent="0">
              <a:spcBef>
                <a:spcPts val="1200"/>
              </a:spcBef>
              <a:buNone/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it-IT" sz="1800"/>
            </a:lvl1pPr>
            <a:lvl2pPr>
              <a:spcBef>
                <a:spcPts val="1200"/>
              </a:spcBef>
              <a:defRPr lang="it-IT" sz="1600"/>
            </a:lvl2pPr>
            <a:lvl3pPr>
              <a:spcBef>
                <a:spcPts val="1200"/>
              </a:spcBef>
              <a:defRPr lang="it-IT" sz="1400"/>
            </a:lvl3pPr>
            <a:lvl4pPr>
              <a:spcBef>
                <a:spcPts val="1200"/>
              </a:spcBef>
              <a:defRPr lang="it-IT" sz="1200"/>
            </a:lvl4pPr>
            <a:lvl5pPr>
              <a:spcBef>
                <a:spcPts val="1200"/>
              </a:spcBef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2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 spc="50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it-IT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9436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9" name="Figura a mano libera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it-IT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it-IT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it-IT" sz="2000"/>
            </a:lvl3pPr>
            <a:lvl4pPr marL="1371600" indent="0">
              <a:spcBef>
                <a:spcPts val="1800"/>
              </a:spcBef>
              <a:buFont typeface="+mj-lt"/>
              <a:buNone/>
              <a:defRPr lang="it-IT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itolo e immag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0886" y="411478"/>
            <a:ext cx="7805418" cy="571102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br>
              <a:rPr lang="it-IT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it-IT" sz="4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II LEZIONE</a:t>
            </a:r>
            <a:br>
              <a:rPr lang="it-IT" sz="4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it-IT" sz="2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it-IT" sz="2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22 SETTEMBRE 2025</a:t>
            </a:r>
            <a:br>
              <a:rPr lang="it-IT" sz="4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it-IT" sz="44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it-IT" sz="2000" dirty="0">
                <a:latin typeface="Amasis MT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docente: Prof.ssa Michela Giammatteo</a:t>
            </a:r>
            <a:br>
              <a:rPr lang="it-IT" sz="4400" dirty="0"/>
            </a:br>
            <a:br>
              <a:rPr lang="it-IT" sz="4400" dirty="0"/>
            </a:br>
            <a:br>
              <a:rPr lang="it-IT" sz="4400" dirty="0"/>
            </a:br>
            <a:r>
              <a:rPr lang="it-IT" sz="4400" dirty="0"/>
              <a:t>LA FIGURA DELL’ASSISTENTE SOCIALE E LE SUE </a:t>
            </a:r>
            <a:br>
              <a:rPr lang="it-IT" sz="4400" dirty="0"/>
            </a:br>
            <a:r>
              <a:rPr lang="it-IT" sz="4400" dirty="0"/>
              <a:t>CARATTERISTICHE.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5" y="0"/>
            <a:ext cx="5486400" cy="93306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/>
              <a:t>ASCOLTO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1404730"/>
            <a:ext cx="5486400" cy="530398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algn="just" rtl="0"/>
            <a:r>
              <a:rPr lang="it-IT" sz="1800" dirty="0"/>
              <a:t>L’ascolto attento e interessato è un processo che trasmette messaggi di accettazione e di disponibilità e che svolge una funzione di acquisizione di conoscenza. Un ascolto attento, interessato e curioso.</a:t>
            </a:r>
          </a:p>
          <a:p>
            <a:pPr rtl="0"/>
            <a:endParaRPr lang="it-IT" sz="1800" dirty="0"/>
          </a:p>
          <a:p>
            <a:pPr algn="just" rtl="0"/>
            <a:r>
              <a:rPr lang="it-IT" sz="1800" dirty="0"/>
              <a:t>L’esperienza dell’ascolto e della rielaborazione orientata alla propria storia ha un forte valore trasformativo e sostiene l’attivazione di processi di cambiamento per le persone che vivono una situazione di fragilità.</a:t>
            </a:r>
          </a:p>
          <a:p>
            <a:pPr algn="ctr" rtl="0"/>
            <a:endParaRPr lang="it-IT" sz="1800" dirty="0"/>
          </a:p>
          <a:p>
            <a:pPr algn="just" rtl="0"/>
            <a:r>
              <a:rPr lang="it-IT" sz="1800" dirty="0"/>
              <a:t>L’ascolto assume una importante valenza costruttiva per l’identità della persona, di riconoscimento del suo valore, e di conferma delle sue possibilità. Io operatore devo provare interesse per l’altro, quello che mi stai dicendo tu, sì proprio tu, in questo preciso momento mi interessa, sono interessato a te come persona: questo è il messaggio non verbale che deve arrivare all’altra persona.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EF075F1-698C-8A78-2789-D161EF6E78A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108427" y="-400878"/>
            <a:ext cx="5201478" cy="52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94CBFCE8-78AB-E751-ACCA-10A87394B0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68557" y="1404731"/>
            <a:ext cx="4379843" cy="62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CDF02D0-8ADF-AA86-F3F2-96FF00D4A4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ascolto attivo">
            <a:extLst>
              <a:ext uri="{FF2B5EF4-FFF2-40B4-BE49-F238E27FC236}">
                <a16:creationId xmlns:a16="http://schemas.microsoft.com/office/drawing/2014/main" id="{F279BD2B-1050-4B8C-E284-81BBBBAF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5" y="1126434"/>
            <a:ext cx="5424895" cy="50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1F1CB-278D-125B-4631-92939D8D6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411479"/>
            <a:ext cx="11451747" cy="1920904"/>
          </a:xfrm>
        </p:spPr>
        <p:txBody>
          <a:bodyPr/>
          <a:lstStyle/>
          <a:p>
            <a:pPr algn="ctr"/>
            <a:r>
              <a:rPr lang="it-IT" sz="2400" dirty="0"/>
              <a:t>LA CAPACITA’ DI ASCOLTO: </a:t>
            </a:r>
            <a:br>
              <a:rPr lang="it-IT" sz="2400" dirty="0"/>
            </a:br>
            <a:r>
              <a:rPr lang="it-IT" sz="2400" dirty="0"/>
              <a:t>è uno dei fattori che concorre a caratterizzare la competenza comunicativa, l’abilità relazionale e la capacità di percepire in modo corretto l’interlocutore: requisiti che, insieme alla capacità di esprimere i sentimenti e le emozioni,  sono indispensabili per condurre i colloqui in maniera adeguata.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C91562-E315-41FF-22B7-AF0B21CF8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835" y="2650435"/>
            <a:ext cx="11279470" cy="3545037"/>
          </a:xfrm>
        </p:spPr>
        <p:txBody>
          <a:bodyPr/>
          <a:lstStyle/>
          <a:p>
            <a:pPr algn="just"/>
            <a:r>
              <a:rPr lang="it-IT" b="0" dirty="0"/>
              <a:t>Essere in grado di percepire correttamente le persone con le quali si entra in contatto è un compito importante e complesso che l’operatore sociale si trova ad affrontare quotidianamente. E’ importante essere consapevoli che l’idea o l’esperienza che un altro può avere nei confronti del suo essere può rivelarsi molto diversa dalla propria. Occorre essere capaci di orientarsi con le persone nello schema dell’altro, anziché limitarsi a vedere l’altro solo all’interno del proprio sistema di riferimento. </a:t>
            </a:r>
          </a:p>
          <a:p>
            <a:endParaRPr lang="it-IT" b="0" dirty="0"/>
          </a:p>
          <a:p>
            <a:endParaRPr lang="it-IT" b="0" dirty="0"/>
          </a:p>
          <a:p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87153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Spunti per la pratica di ascolto empatico: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7"/>
            <a:ext cx="7810500" cy="4331597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Scegliere una persona e dedicare 5 minuti a testa;</a:t>
            </a:r>
          </a:p>
          <a:p>
            <a:pPr rtl="0"/>
            <a:r>
              <a:rPr lang="it-IT" dirty="0"/>
              <a:t>A racconta, B ascolta silenziosamente;</a:t>
            </a:r>
          </a:p>
          <a:p>
            <a:pPr rtl="0"/>
            <a:r>
              <a:rPr lang="it-IT" dirty="0"/>
              <a:t>Se B sente il desiderio di riformulare A durante il suo racconto può farlo, altrimenti continua ad ascoltare A fino alla fine.</a:t>
            </a:r>
          </a:p>
          <a:p>
            <a:pPr rtl="0"/>
            <a:r>
              <a:rPr lang="it-IT" dirty="0"/>
              <a:t>Una volta che A ha concluso, B può chiedere: Ti sei sentito così? E’ questo che avresti voluto? Per allenare la sua capacità di connettersi con i sentimenti e i desideri di chi ha parlato.</a:t>
            </a:r>
          </a:p>
          <a:p>
            <a:pPr rtl="0"/>
            <a:r>
              <a:rPr lang="it-IT" dirty="0"/>
              <a:t>Passati i 5 minuti si fa il cambio: B racconta , A ascolta.</a:t>
            </a:r>
          </a:p>
          <a:p>
            <a:pPr rtl="0"/>
            <a:r>
              <a:rPr lang="it-IT" b="1" dirty="0"/>
              <a:t>Condivisione in gruppo.</a:t>
            </a:r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E33C7-B60C-D056-CA6A-9D759D765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7" y="106017"/>
            <a:ext cx="10842147" cy="1431235"/>
          </a:xfrm>
        </p:spPr>
        <p:txBody>
          <a:bodyPr/>
          <a:lstStyle/>
          <a:p>
            <a:pPr algn="ctr"/>
            <a:r>
              <a:rPr lang="it-IT" sz="4400" dirty="0"/>
              <a:t>E allora….COSA CI METTIAMO NELLA BORSA DA LAVORO DI UN A.S.?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94931A-018C-3732-C415-F530F1CD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2160105"/>
            <a:ext cx="7553739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9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8A521-6C4A-DA43-F6FC-604935E7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80"/>
            <a:ext cx="10829014" cy="670872"/>
          </a:xfrm>
        </p:spPr>
        <p:txBody>
          <a:bodyPr/>
          <a:lstStyle/>
          <a:p>
            <a:pPr algn="ctr"/>
            <a:r>
              <a:rPr lang="it-IT" sz="4800" dirty="0"/>
              <a:t>La comunicazione empatica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AA384D-B8D1-E443-8928-38ADEB752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192" y="1378226"/>
            <a:ext cx="11442035" cy="5181194"/>
          </a:xfrm>
        </p:spPr>
        <p:txBody>
          <a:bodyPr/>
          <a:lstStyle/>
          <a:p>
            <a:pPr algn="just"/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Il concetto di empatia è la capacità di mettersi nei panni degli altri e viene considerato l’elemento fondante di qualsiasi interazione comunicativa o relazionale messa in atto dal professionista. </a:t>
            </a:r>
          </a:p>
          <a:p>
            <a:pPr algn="just"/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L’empatia è una fra le capacità che </a:t>
            </a:r>
            <a:r>
              <a:rPr lang="it-IT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l’a.s.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deve possedere per riuscire a costruire un rapporto di fiducia con le persone. Tuttavia non è una capacità che deve essere data per scontata, in quanto non sempre si riesce a capire del tutto il vissuto delle persone e il perché esse hanno preso determinate decisioni. La capacità di immedesimarsi negli altri è sicuramente un punto di forza nella relazione con l’altro e nell’avvio di un intervento, </a:t>
            </a:r>
            <a:r>
              <a:rPr lang="it-IT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l’a.s.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però deve essere in grado di agire con professionalità e non farsi travolgere dalla storia delle persone per poi riuscire ad aiutarle.</a:t>
            </a:r>
          </a:p>
          <a:p>
            <a:pPr algn="just"/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L’empatia è una capacità che </a:t>
            </a:r>
            <a:r>
              <a:rPr lang="it-IT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l’a.s.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sperimenta in continuazione, essendo una capacità, essa può essere allenata e sviluppata. I limiti dell’immedesimarsi nei panni dell’altro sono principalmente il </a:t>
            </a:r>
            <a:r>
              <a:rPr lang="it-IT" sz="1600" u="sng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rischio di un eccessivo coinvolgimento nella vita dell’altro e di non saper gestire le emozioni dal punto di vista personale e di conseguenza</a:t>
            </a:r>
            <a:r>
              <a:rPr lang="it-IT" sz="14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it-IT" sz="1600" u="sng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nemmeno da quello professionale</a:t>
            </a:r>
            <a:r>
              <a:rPr lang="it-IT" sz="1600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algn="just"/>
            <a:r>
              <a:rPr lang="it-IT" sz="1400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video su empatia</a:t>
            </a:r>
          </a:p>
          <a:p>
            <a:pPr algn="just"/>
            <a:endParaRPr lang="it-IT" sz="1400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just"/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L’empatia nel lavoro </a:t>
            </a:r>
            <a:r>
              <a:rPr lang="it-IT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dell’a.s.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è molto importante poiché porta a un riconoscimento, a una valorizzazione e accettazione dell’altro, comprendendone motivazioni e punti di vista. Nel momento in cui ci si immedesima e si prova empatia, bisogna porre attenzione a non </a:t>
            </a:r>
            <a:r>
              <a:rPr lang="it-IT" sz="1400" u="sng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coinvolgersi troppo sia a livello emotivo che professionale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 algn="just"/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L’empatia è un atteggiamento di condivisione e immedesimazione che ha natura prevalentemente psicologica e relazionale. Essere troppo empatici può significare non ragionare lucidamente su una situazione perché troppo presi emotivamente.  Per questo è sempre importante </a:t>
            </a:r>
            <a:r>
              <a:rPr lang="it-IT" sz="1400" u="sng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essere coscienti delle emozioni </a:t>
            </a:r>
            <a:r>
              <a:rPr lang="it-IT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 ci possono trasmettere le persone e le situazioni che ci vengono raccontate, in modo tale </a:t>
            </a:r>
            <a:r>
              <a:rPr lang="it-IT" sz="1400" u="sng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 saperle riconoscere e gestire.</a:t>
            </a:r>
          </a:p>
        </p:txBody>
      </p:sp>
    </p:spTree>
    <p:extLst>
      <p:ext uri="{BB962C8B-B14F-4D97-AF65-F5344CB8AC3E}">
        <p14:creationId xmlns:p14="http://schemas.microsoft.com/office/powerpoint/2010/main" val="190840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848140"/>
            <a:ext cx="4939666" cy="107342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/>
              <a:t>La fase dell’accoglienza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318052"/>
            <a:ext cx="5269231" cy="4335228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marL="0" indent="0" algn="just" rtl="0">
              <a:buNone/>
            </a:pPr>
            <a:r>
              <a:rPr lang="it-IT" sz="1400" b="1" u="sng" dirty="0"/>
              <a:t>Accogliere</a:t>
            </a:r>
            <a:r>
              <a:rPr lang="it-IT" sz="1400" b="1" dirty="0"/>
              <a:t> significa: ricevere nella propria casa, ammettere nel proprio gruppo, stabilmente o temporaneamente. Il modo di accogliere le persone è determinante per favorire la costruzione di una relazione di fiducia tra operatore e utente. </a:t>
            </a:r>
          </a:p>
          <a:p>
            <a:pPr marL="0" indent="0" algn="just" rtl="0">
              <a:buNone/>
            </a:pPr>
            <a:r>
              <a:rPr lang="it-IT" sz="1400" b="1" u="sng" dirty="0"/>
              <a:t>L’accoglienza</a:t>
            </a:r>
            <a:r>
              <a:rPr lang="it-IT" sz="1400" b="1" dirty="0"/>
              <a:t> è trasversale a tutte le fasi del processo di aiuto ed è una sfaccettatura della relazione unica e di grande importanza: è la fase in cui si costruisce il rapporto di fiducia, dove entrano in gioco gli aspetti emotivi dell’operatore e della persona, dove avviene una prima conoscenza reciproca. L’atteggiamento di accettazione si traduce  nel rispetto della persona nella sua unicità e nel rispetto della sua libertà.</a:t>
            </a:r>
          </a:p>
          <a:p>
            <a:pPr marL="0" indent="0" algn="just" rtl="0">
              <a:buNone/>
            </a:pPr>
            <a:r>
              <a:rPr lang="it-IT" sz="1400" b="1" dirty="0"/>
              <a:t> La fase dell’accoglienza necessita di un elevato grado di empatia e di cordialità. Lo stile relazionale dell’accoglienza, la capacità di ascolto dell’operatore, la comunicazione non verbale determinano il clima che consentirà o no di creare con l’operatore e con il servizio quella vicinanza capace di favorire la costruzione della fiducia necessaria a dare spazio all’intenzionalità risolutiva delle persone e alle loro sofferenze e difficoltà.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3885" y="4758612"/>
            <a:ext cx="5198269" cy="151272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sz="1600" b="1" dirty="0"/>
              <a:t>L’assistente sociale dovrebbe possedere una capacità di apertura </a:t>
            </a:r>
            <a:r>
              <a:rPr lang="it-IT" sz="1600" dirty="0"/>
              <a:t>verso l’altro che si fonda sulla fiducia che l’altro possa cambiare la sua situazione di disagio o difficoltà, trovando in sé stesso e nel suo contesto di vita energie e risorse significative e soluzioni adeguate alla  situazione in cui si trova.</a:t>
            </a:r>
          </a:p>
        </p:txBody>
      </p:sp>
      <p:pic>
        <p:nvPicPr>
          <p:cNvPr id="2050" name="Picture 2" descr="ACCOGLIENZA: attività varie dalla prima alla quinta - Maestra Anita">
            <a:extLst>
              <a:ext uri="{FF2B5EF4-FFF2-40B4-BE49-F238E27FC236}">
                <a16:creationId xmlns:a16="http://schemas.microsoft.com/office/drawing/2014/main" id="{3845D01B-BA10-8C44-2F18-BD1B8A27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49" y="3543428"/>
            <a:ext cx="5495976" cy="18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9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9DD57-A005-CD84-FE5E-ADF667E5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 empatica </a:t>
            </a:r>
            <a:r>
              <a:rPr lang="it-IT" dirty="0" err="1"/>
              <a:t>dell’a.s.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7E3CB-4808-DEC7-64E9-E7B22B6CCB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3629" y="2650021"/>
            <a:ext cx="10179657" cy="3597470"/>
          </a:xfrm>
        </p:spPr>
        <p:txBody>
          <a:bodyPr>
            <a:normAutofit/>
          </a:bodyPr>
          <a:lstStyle/>
          <a:p>
            <a:pPr algn="just"/>
            <a:r>
              <a:rPr lang="it-IT" b="0" i="0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La comunicazione empatica rappresenta la capacità di saper ascoltare l’altro comprendendo in maniera assoluta il punto di vista dell’interlocutore, </a:t>
            </a:r>
            <a:r>
              <a:rPr lang="it-IT" b="1" i="0" dirty="0">
                <a:solidFill>
                  <a:srgbClr val="00C577"/>
                </a:solidFill>
                <a:effectLst/>
                <a:latin typeface="Franklin Gothic Medium" panose="020B0603020102020204" pitchFamily="34" charset="0"/>
              </a:rPr>
              <a:t>entrare nel suo mondo</a:t>
            </a:r>
            <a:r>
              <a:rPr lang="it-IT" b="0" i="0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. Ciò che rende efficace la comunicazione è la presenza di due elementi fondamentali quali: </a:t>
            </a:r>
            <a:r>
              <a:rPr lang="it-IT" b="1" i="0" dirty="0">
                <a:solidFill>
                  <a:srgbClr val="00B050"/>
                </a:solidFill>
                <a:effectLst/>
                <a:latin typeface="Franklin Gothic Medium" panose="020B0603020102020204" pitchFamily="34" charset="0"/>
              </a:rPr>
              <a:t>la comprensione e l’ascolto attivo.</a:t>
            </a:r>
          </a:p>
          <a:p>
            <a:pPr algn="just"/>
            <a:r>
              <a:rPr lang="it-IT" b="0" i="0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Nel primo caso, ovvero  la </a:t>
            </a:r>
            <a:r>
              <a:rPr lang="it-IT" b="1" i="1" dirty="0">
                <a:solidFill>
                  <a:srgbClr val="00C577"/>
                </a:solidFill>
                <a:effectLst/>
                <a:latin typeface="Franklin Gothic Medium" panose="020B0603020102020204" pitchFamily="34" charset="0"/>
              </a:rPr>
              <a:t>comprensione empatica</a:t>
            </a:r>
            <a:r>
              <a:rPr lang="it-IT" b="0" i="0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 si basa principalmente sulla componente emotiva del racconto e fornisce informazioni importanti sullo stato d’animo della persona. Questo tipo di comprensione permette al soggetto di parlare liberamente in quanto è consapevole che chi ascolta è in grado di comprendere ciò che sta vivendo; il secondo elemento indica la capacità del professionista di mettere in atto un </a:t>
            </a:r>
            <a:r>
              <a:rPr lang="it-IT" b="0" i="1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ascolto attivo</a:t>
            </a:r>
            <a:r>
              <a:rPr lang="it-IT" b="0" i="0" dirty="0">
                <a:solidFill>
                  <a:srgbClr val="151515"/>
                </a:solidFill>
                <a:effectLst/>
                <a:latin typeface="Franklin Gothic Medium" panose="020B0603020102020204" pitchFamily="34" charset="0"/>
              </a:rPr>
              <a:t>, ossia un ascolto caratterizzato da un elevato grado di partecipazione e non basato sulla semplice recezione delle informazioni (ascolto passivo).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061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78155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continuando….</a:t>
            </a:r>
          </a:p>
        </p:txBody>
      </p:sp>
      <p:pic>
        <p:nvPicPr>
          <p:cNvPr id="5" name="Segnaposto immagine 52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5714"/>
          <a:stretch/>
        </p:blipFill>
        <p:spPr>
          <a:xfrm>
            <a:off x="6096000" y="166254"/>
            <a:ext cx="6118225" cy="6691745"/>
          </a:xfr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2939753"/>
            <a:ext cx="5045075" cy="333404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dirty="0"/>
              <a:t>La </a:t>
            </a:r>
            <a:r>
              <a:rPr lang="it-IT" b="1" dirty="0"/>
              <a:t>comprensione empatica </a:t>
            </a:r>
            <a:r>
              <a:rPr lang="it-IT" dirty="0"/>
              <a:t>è la capacità di vedere il mondo dal punto di vista di un’altra persona, di essere emotivamente con la persona, di riconoscere la sua unicità cercando di capire i significati e le emozioni attribuiti a ciò che accade e cerca di capire ciò che l’altro sente, ciò che vive e soffre.</a:t>
            </a:r>
          </a:p>
          <a:p>
            <a:pPr algn="just" rtl="0"/>
            <a:r>
              <a:rPr lang="it-IT" dirty="0"/>
              <a:t>L’atteggiamento empatico è entrare in risonanza con le esperienze, i valori e le emozioni dell’altro.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sa si intende per relazione efficace? – Lisa dott.ssa Sartori">
            <a:extLst>
              <a:ext uri="{FF2B5EF4-FFF2-40B4-BE49-F238E27FC236}">
                <a16:creationId xmlns:a16="http://schemas.microsoft.com/office/drawing/2014/main" id="{71E2F2E5-B05E-E9E2-A178-F5F2EFF3608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/>
          <a:stretch/>
        </p:blipFill>
        <p:spPr bwMode="auto">
          <a:xfrm>
            <a:off x="0" y="1"/>
            <a:ext cx="12191980" cy="70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444932"/>
            <a:ext cx="8282609" cy="5160737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it-IT" i="1" dirty="0">
                <a:solidFill>
                  <a:srgbClr val="0070C0"/>
                </a:solidFill>
              </a:rPr>
              <a:t>Potenza della relazione</a:t>
            </a:r>
            <a:br>
              <a:rPr lang="it-IT" i="1" dirty="0">
                <a:solidFill>
                  <a:srgbClr val="0070C0"/>
                </a:solidFill>
              </a:rPr>
            </a:br>
            <a:br>
              <a:rPr lang="it-IT" i="1" dirty="0">
                <a:solidFill>
                  <a:srgbClr val="0070C0"/>
                </a:solidFill>
              </a:rPr>
            </a:br>
            <a:r>
              <a:rPr lang="it-IT" sz="2400" i="1" dirty="0">
                <a:solidFill>
                  <a:schemeClr val="bg1"/>
                </a:solidFill>
              </a:rPr>
              <a:t>E’</a:t>
            </a:r>
            <a:r>
              <a:rPr lang="it-IT" sz="2400" dirty="0">
                <a:solidFill>
                  <a:schemeClr val="bg1"/>
                </a:solidFill>
              </a:rPr>
              <a:t> necessario per favorire l’instaurarsi di una relazione di aiuto , saper ascoltare con attenzione, con interesse, con umiltà, con neutralità, con curiosità, in assenza di qualsiasi atteggiamento giudicante. La funzione dell’assistente sociale è quella di accompagnare la persona lungo il percorso di aiuto </a:t>
            </a:r>
            <a:endParaRPr lang="it-IT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5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203D3-4580-2B39-3AFD-A12687AE34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2062" y="373224"/>
            <a:ext cx="7355577" cy="5514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/>
              <a:t>Costruire la relazione di fiducia con la persona-utente</a:t>
            </a:r>
          </a:p>
          <a:p>
            <a:pPr algn="just"/>
            <a:r>
              <a:rPr lang="it-IT" dirty="0"/>
              <a:t>Lo stile relazionale dell’accoglienza, la capacità di ascolto dell’operatore, la comunicazione non verbale determinano il clima che consentirà o meno di creare con l’operatore e con il servizio quella vicinanza capace di favorire la costruzione della fiducia necessaria a dare spazio alle difficoltà e sofferenza delle persone. </a:t>
            </a:r>
            <a:r>
              <a:rPr lang="it-IT" b="1" dirty="0"/>
              <a:t>Tra chi aiuta e la persona che si incontra si crea una relazione forte, importante connotata da emozioni e vissuti forti</a:t>
            </a:r>
            <a:r>
              <a:rPr lang="it-IT" dirty="0"/>
              <a:t> e a volte anche molto dolorosi, l’operatore sociale utilizza come strumento principale della relazione sé stesso, cercando di accogliere la persona e il suo bisogno spesso complesso e difficile da definire.</a:t>
            </a:r>
          </a:p>
          <a:p>
            <a:pPr algn="just"/>
            <a:r>
              <a:rPr lang="it-IT" dirty="0"/>
              <a:t>Il lavoro degli </a:t>
            </a:r>
            <a:r>
              <a:rPr lang="it-IT" dirty="0" err="1"/>
              <a:t>a.s.</a:t>
            </a:r>
            <a:r>
              <a:rPr lang="it-IT" dirty="0"/>
              <a:t> richiede per essere svolto in modo efficace la fiducia da parte delle persone e dei beneficiari dei servizi. E’ soprattutto sul piano delle relazioni umane autentiche e delle attenzioni alle persone che essa si può costruire e rafforzare. Pur mantenendo la necessaria professionalità, la fiducia va conquistata attraverso un esercizio quotidiano di messa in gioco di sé stessi, di apertura all’altro e di capacità di dialogo e comprensione intimamente umani. </a:t>
            </a:r>
          </a:p>
          <a:p>
            <a:pPr algn="just"/>
            <a:r>
              <a:rPr lang="it-IT" dirty="0"/>
              <a:t>Prestare attenzione alle persone è fondamentale.</a:t>
            </a:r>
          </a:p>
          <a:p>
            <a:pPr algn="just"/>
            <a:r>
              <a:rPr lang="it-IT" dirty="0"/>
              <a:t>La storia della sig.ra Maria. Pg.73</a:t>
            </a:r>
          </a:p>
        </p:txBody>
      </p:sp>
      <p:pic>
        <p:nvPicPr>
          <p:cNvPr id="3074" name="Picture 2" descr="Ascolto Attivo - Che Cos'è &amp; Perché è Importante? Fasi &amp; Benefici">
            <a:extLst>
              <a:ext uri="{FF2B5EF4-FFF2-40B4-BE49-F238E27FC236}">
                <a16:creationId xmlns:a16="http://schemas.microsoft.com/office/drawing/2014/main" id="{DDDD922E-7E83-30FC-86D6-013D9A74B95B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5" y="1568024"/>
            <a:ext cx="3638812" cy="26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471205" cy="80434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/>
              <a:t>Assistente sociale: definizione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74" y="1903445"/>
            <a:ext cx="11198087" cy="4616625"/>
          </a:xfrm>
        </p:spPr>
        <p:txBody>
          <a:bodyPr tIns="457200" rtlCol="0">
            <a:normAutofit/>
          </a:bodyPr>
          <a:lstStyle>
            <a:defPPr>
              <a:defRPr lang="it-IT"/>
            </a:defPPr>
          </a:lstStyle>
          <a:p>
            <a:pPr marL="0" indent="0" algn="just" rtl="0">
              <a:buNone/>
            </a:pPr>
            <a:r>
              <a:rPr lang="it-IT" u="sng" dirty="0"/>
              <a:t>La legge n. 84 del 1993 </a:t>
            </a:r>
            <a:r>
              <a:rPr lang="it-IT" dirty="0"/>
              <a:t>stabilisce all’art. 1: l’assistente sociale opera con autonomia tecnico-professionale e di giudizio in tutte le fasi di intervento per la prevenzione, il sostegno e il recupero di persone, famiglie, gruppi e comunità in situazioni di bisogno e di disagio e può svolgere attività didattico-formative. Svolge compiti di gestione, concorre all’organizzazione e alla programmazione e può esercitare attività di coordinamento e di direzione dei servizi sociali. La professione di assistente sociale può essere esercitata in forma autonoma o di rapporto di lavoro subordinato. Il suo obiettivo è di porre in atto, in un contesto relazionale, empatico e nel rispetto dei principi deontologici e delle garanzie giuridiche, anche coordinandosi con altri professionisti ed operatori, interventi unitari, integrati e concertati, di aiuto, di affiancamento, di accompagnamento. Il sostegno che </a:t>
            </a:r>
            <a:r>
              <a:rPr lang="it-IT" dirty="0" err="1"/>
              <a:t>l’a.s.</a:t>
            </a:r>
            <a:r>
              <a:rPr lang="it-IT" dirty="0"/>
              <a:t> fornisce a tali soggetti consiste in percorsi partecipati, individuati e definiti, di superamento autonomo dei problemi e dei bisogni, o degli stati di disagio, di esclusione, di marginalità che limitano e condizionano il processo </a:t>
            </a:r>
            <a:r>
              <a:rPr lang="it-IT" dirty="0" err="1"/>
              <a:t>emancipativo</a:t>
            </a:r>
            <a:r>
              <a:rPr lang="it-IT" dirty="0"/>
              <a:t> degli stessi.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423" y="486512"/>
            <a:ext cx="6654399" cy="1977694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it-IT" sz="4800" dirty="0">
                <a:solidFill>
                  <a:srgbClr val="C00000"/>
                </a:solidFill>
              </a:rPr>
              <a:t>Considerazioni finali: cosa ne pensate?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983C76-7480-2471-E825-F00CA76CB59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959656"/>
            <a:ext cx="5684363" cy="49386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402336" lvl="1" indent="0" algn="ctr" rtl="0">
              <a:buNone/>
            </a:pPr>
            <a:r>
              <a:rPr lang="it-IT" sz="2400" b="1" dirty="0">
                <a:solidFill>
                  <a:srgbClr val="FF0000"/>
                </a:solidFill>
              </a:rPr>
              <a:t>Momento di condivisione in gruppo: chi di voi se la sente può condividere emozioni e pensieri sull’incontro di oggi.</a:t>
            </a:r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/>
              <a:t>Grazie per l’attenzione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Prof.ssa Michela Giammatteo</a:t>
            </a:r>
          </a:p>
          <a:p>
            <a:pPr rtl="0"/>
            <a:r>
              <a:rPr lang="it-IT" dirty="0"/>
              <a:t>email    michela.giammatteo@unimc.it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gnaposto testo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algn="ctr" rtl="0">
              <a:buNone/>
            </a:pPr>
            <a:r>
              <a:rPr lang="it-IT" sz="2000" b="1" dirty="0"/>
              <a:t>CARATTERISTICHE DELL’A.S.</a:t>
            </a:r>
          </a:p>
          <a:p>
            <a:pPr marL="0" indent="0" algn="ctr" rtl="0">
              <a:buNone/>
            </a:pPr>
            <a:endParaRPr lang="it-IT" dirty="0"/>
          </a:p>
          <a:p>
            <a:pPr marL="0" indent="0" algn="ctr" rtl="0">
              <a:buNone/>
            </a:pPr>
            <a:r>
              <a:rPr lang="it-IT" dirty="0"/>
              <a:t>QUALI SONO SECONDO VOI LE CARATTERISTICHE CHE DEVE POSSEDERE UNA PERSONA CHE VUOLE SVOLGERE LA PROFESSIONE DI ASSISTENTE SOCIALE?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828FD192-492A-A40D-E86A-BABC77587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59" y="3482974"/>
            <a:ext cx="4950311" cy="1190033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endParaRPr lang="it-IT" dirty="0"/>
          </a:p>
          <a:p>
            <a:pPr algn="ctr" rtl="0"/>
            <a:r>
              <a:rPr lang="it-IT" dirty="0"/>
              <a:t>CONDIVISIONE DI GRUPPO 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RIFLESSIONI SU CIO’ CHE E’ EMERSO…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29CA6F-B0C3-2BE8-0777-CE18ED94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61" y="159026"/>
            <a:ext cx="5477608" cy="61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02AF5-4ECC-CA5F-11DC-0EEBA8D0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2534478"/>
          </a:xfrm>
        </p:spPr>
        <p:txBody>
          <a:bodyPr/>
          <a:lstStyle/>
          <a:p>
            <a:pPr algn="ctr"/>
            <a:r>
              <a:rPr lang="it-IT" dirty="0"/>
              <a:t>L’intervento di aiuto dell’assistente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212235-8AA6-A596-73CE-A53A740397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7789" y="424070"/>
            <a:ext cx="5361713" cy="6433930"/>
          </a:xfrm>
        </p:spPr>
        <p:txBody>
          <a:bodyPr/>
          <a:lstStyle/>
          <a:p>
            <a:pPr marL="0" indent="0" algn="just">
              <a:buNone/>
            </a:pPr>
            <a:r>
              <a:rPr lang="it-IT" b="0" dirty="0">
                <a:solidFill>
                  <a:srgbClr val="000000"/>
                </a:solidFill>
                <a:effectLst/>
              </a:rPr>
              <a:t> </a:t>
            </a:r>
            <a:r>
              <a:rPr lang="it-IT" dirty="0" err="1">
                <a:solidFill>
                  <a:srgbClr val="000000"/>
                </a:solidFill>
              </a:rPr>
              <a:t>L</a:t>
            </a:r>
            <a:r>
              <a:rPr lang="it-IT" b="0" dirty="0" err="1">
                <a:solidFill>
                  <a:srgbClr val="000000"/>
                </a:solidFill>
                <a:effectLst/>
              </a:rPr>
              <a:t>’a.s.</a:t>
            </a:r>
            <a:r>
              <a:rPr lang="it-IT" b="0" dirty="0">
                <a:solidFill>
                  <a:srgbClr val="000000"/>
                </a:solidFill>
                <a:effectLst/>
              </a:rPr>
              <a:t> dovrebbe guardare alle richieste delle persone come occasioni per costruire interventi su misura a partire dal loro punto di vista e dalle loro risorse. Questa funzione viene definita come </a:t>
            </a:r>
            <a:r>
              <a:rPr lang="it-IT" b="1" dirty="0">
                <a:solidFill>
                  <a:srgbClr val="000000"/>
                </a:solidFill>
                <a:effectLst/>
              </a:rPr>
              <a:t>aiuto</a:t>
            </a:r>
            <a:r>
              <a:rPr lang="it-IT" b="0" dirty="0">
                <a:solidFill>
                  <a:srgbClr val="000000"/>
                </a:solidFill>
                <a:effectLst/>
              </a:rPr>
              <a:t> </a:t>
            </a:r>
            <a:r>
              <a:rPr lang="it-IT" b="1" dirty="0">
                <a:solidFill>
                  <a:srgbClr val="000000"/>
                </a:solidFill>
                <a:effectLst/>
              </a:rPr>
              <a:t>aperto</a:t>
            </a:r>
            <a:r>
              <a:rPr lang="it-IT" b="0" dirty="0">
                <a:solidFill>
                  <a:srgbClr val="000000"/>
                </a:solidFill>
                <a:effectLst/>
              </a:rPr>
              <a:t> poiché non si concentra solo sulla corretta erogazione di prestazioni. In tal senso la prospettiva è quella di sviluppare delle relazioni umane al fine di accompagnare le persone nella </a:t>
            </a:r>
            <a:r>
              <a:rPr lang="it-IT" b="0" dirty="0" err="1">
                <a:solidFill>
                  <a:srgbClr val="000000"/>
                </a:solidFill>
                <a:effectLst/>
              </a:rPr>
              <a:t>ri</a:t>
            </a:r>
            <a:r>
              <a:rPr lang="it-IT" b="0" dirty="0">
                <a:solidFill>
                  <a:srgbClr val="000000"/>
                </a:solidFill>
                <a:effectLst/>
              </a:rPr>
              <a:t>-organizzazione della propria vita per affrontare le difficoltà.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000000"/>
                </a:solidFill>
              </a:rPr>
              <a:t>L’assistente sociale non è l’operatore che offre soluzioni preconfezionate alle quali la persona deve adeguarsi o adattarsi, ma colui che ricerca soluzioni di aiuto personalizzate avvalendosi della sua </a:t>
            </a:r>
            <a:r>
              <a:rPr lang="it-IT" b="1" dirty="0">
                <a:solidFill>
                  <a:srgbClr val="000000"/>
                </a:solidFill>
              </a:rPr>
              <a:t>capacità creativa, </a:t>
            </a:r>
            <a:r>
              <a:rPr lang="it-IT" dirty="0">
                <a:solidFill>
                  <a:srgbClr val="000000"/>
                </a:solidFill>
              </a:rPr>
              <a:t>della sua </a:t>
            </a:r>
            <a:r>
              <a:rPr lang="it-IT" b="1" dirty="0">
                <a:solidFill>
                  <a:srgbClr val="000000"/>
                </a:solidFill>
              </a:rPr>
              <a:t>funzione di accompagnamento </a:t>
            </a:r>
            <a:r>
              <a:rPr lang="it-IT" dirty="0">
                <a:solidFill>
                  <a:srgbClr val="000000"/>
                </a:solidFill>
              </a:rPr>
              <a:t>che fa della relazione di fiducia la leva per misurare la possibilità di cambiamento. E’ importante ricordare che l’intervento dell’assistente sociale non si attiva solo quando la problematicità si è già manifestata, con funzioni riparativo-curative, ma è anche rivolto a riconoscere e sviluppare risorse in un’</a:t>
            </a:r>
            <a:r>
              <a:rPr lang="it-IT" b="1" dirty="0">
                <a:solidFill>
                  <a:srgbClr val="000000"/>
                </a:solidFill>
              </a:rPr>
              <a:t>ottica</a:t>
            </a:r>
            <a:r>
              <a:rPr lang="it-IT" dirty="0">
                <a:solidFill>
                  <a:srgbClr val="000000"/>
                </a:solidFill>
              </a:rPr>
              <a:t> di </a:t>
            </a:r>
            <a:r>
              <a:rPr lang="it-IT" b="1" dirty="0">
                <a:solidFill>
                  <a:srgbClr val="000000"/>
                </a:solidFill>
              </a:rPr>
              <a:t>promozione e prevenzione</a:t>
            </a:r>
            <a:r>
              <a:rPr lang="it-IT" dirty="0">
                <a:solidFill>
                  <a:srgbClr val="000000"/>
                </a:solidFill>
              </a:rPr>
              <a:t>, sostenendo i processi di empowerment presenti sia nelle persone che nella comunità. </a:t>
            </a:r>
          </a:p>
          <a:p>
            <a:pPr marL="0" indent="0" algn="just">
              <a:buNone/>
            </a:pPr>
            <a:endParaRPr lang="it-IT" b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dirty="0">
                <a:solidFill>
                  <a:srgbClr val="FFFFFF"/>
                </a:solidFill>
                <a:latin typeface="FreightSansPro"/>
              </a:rPr>
              <a:t>Lavoro socia</a:t>
            </a:r>
            <a:endParaRPr lang="it-IT" b="1" i="0" dirty="0">
              <a:solidFill>
                <a:srgbClr val="000000"/>
              </a:solidFill>
              <a:effectLst/>
              <a:latin typeface="FreightSansPro"/>
            </a:endParaRPr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69205B-845E-FCE5-EEC0-DD1B8CB220B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12" y="3637723"/>
            <a:ext cx="3962399" cy="22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9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30E6F-ADCA-BFFB-6434-C0CCE6BE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Assistente sociale nel ruolo di promotore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FF543-4735-48FB-7A75-CE430AD9D9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79526" y="795130"/>
            <a:ext cx="4663440" cy="567055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Svolgere la funzione di </a:t>
            </a:r>
            <a:r>
              <a:rPr lang="it-IT" b="1" dirty="0"/>
              <a:t>promotore sociale </a:t>
            </a:r>
            <a:r>
              <a:rPr lang="it-IT" dirty="0"/>
              <a:t>equivale, per certi aspetti, ad essere un vero e proprio </a:t>
            </a:r>
            <a:r>
              <a:rPr lang="it-IT" b="1" dirty="0"/>
              <a:t>promotore locale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dirty="0"/>
              <a:t>E’ necessario che gli operatori facciano emergere la realtà locale con tutte le sue ricchezze, risorse, problemi, difficoltà: occorre salvaguardare la sua identità. Ciò equivale a tutelare realmente e promuovere effettivamente i diritti dei cittadini residenti. </a:t>
            </a:r>
          </a:p>
          <a:p>
            <a:pPr marL="0" indent="0" algn="just">
              <a:buNone/>
            </a:pPr>
            <a:r>
              <a:rPr lang="it-IT" dirty="0"/>
              <a:t>L’ </a:t>
            </a:r>
            <a:r>
              <a:rPr lang="it-IT" dirty="0" err="1"/>
              <a:t>a.s.</a:t>
            </a:r>
            <a:r>
              <a:rPr lang="it-IT" dirty="0"/>
              <a:t> ha il dovere di contribuire allo sviluppo e alla </a:t>
            </a:r>
            <a:r>
              <a:rPr lang="it-IT" b="1" dirty="0"/>
              <a:t>promozione delle politiche sociali</a:t>
            </a:r>
            <a:r>
              <a:rPr lang="it-IT" dirty="0"/>
              <a:t>. Svolgere la funzione di promotore sociale significa legittimare a livello normativo tutti i principi propri della professione, provenienti sia dalle richieste del territorio che dall’organizzazione dei servizi.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DE0D4D1-3058-B298-75D3-4C16269A1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4996070"/>
            <a:ext cx="4663440" cy="153725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err="1"/>
              <a:t>L’a.s.</a:t>
            </a:r>
            <a:r>
              <a:rPr lang="it-IT" b="1" dirty="0"/>
              <a:t> è il tecnico specifico </a:t>
            </a:r>
            <a:r>
              <a:rPr lang="it-IT" dirty="0"/>
              <a:t>per la progettazione, l’attuazione e la gestione, nelle comunità territoriali, degli orientamenti atti a realizzare un sistema di politiche sociali integrate in grado di dar vita ad una rete di promozione sociale compatta. Il lavoro di comunità.</a:t>
            </a:r>
          </a:p>
        </p:txBody>
      </p:sp>
    </p:spTree>
    <p:extLst>
      <p:ext uri="{BB962C8B-B14F-4D97-AF65-F5344CB8AC3E}">
        <p14:creationId xmlns:p14="http://schemas.microsoft.com/office/powerpoint/2010/main" val="207773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001879"/>
          </a:xfrm>
        </p:spPr>
        <p:txBody>
          <a:bodyPr rtlCol="0" anchor="b">
            <a:noAutofit/>
          </a:bodyPr>
          <a:lstStyle>
            <a:defPPr>
              <a:defRPr lang="it-IT"/>
            </a:defPPr>
          </a:lstStyle>
          <a:p>
            <a:pPr algn="ctr" rtl="0"/>
            <a:r>
              <a:rPr lang="it-IT" sz="2400" dirty="0"/>
              <a:t>COMUNICARE NON VUOL DIRE SOLAMENTE TRASMETTERE DELLE INFORMAZIONI, MA ANCHE STABILIRE LA QUALITA’ </a:t>
            </a:r>
            <a:br>
              <a:rPr lang="it-IT" sz="2400" dirty="0"/>
            </a:br>
            <a:r>
              <a:rPr lang="it-IT" sz="2400" dirty="0"/>
              <a:t>DELLE RELAZIONI CHE CI LEGANO AGLI ALTRI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7AB4B92-9AEF-31D1-1BB4-3D86834C9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817" y="1298713"/>
            <a:ext cx="7037731" cy="47797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La relazione interpersonale si costruisce quando le persone coinvolte sono intenzionalmente e reciprocamente orientate l’una verso l’altra.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</a:t>
            </a:r>
            <a:r>
              <a:rPr lang="it-IT" b="1" dirty="0"/>
              <a:t>relazione è reciprocità </a:t>
            </a:r>
            <a:r>
              <a:rPr lang="it-IT" dirty="0"/>
              <a:t>nel senso che l’io si pone di fronte a qualcosa di esterno, che è radicalmente l’altro, e lo conferma come tale; non si tratta di pensare un altro, ma di volgersi verso di lui per dire a lui «tu» . La persona è in grado, all’interno di un clima relazionale di fiducia, di instaurare con </a:t>
            </a:r>
            <a:r>
              <a:rPr lang="it-IT" dirty="0" err="1"/>
              <a:t>l’a.s.</a:t>
            </a:r>
            <a:r>
              <a:rPr lang="it-IT" dirty="0"/>
              <a:t> un tipo di legame profondo, che produce emozioni, sentimenti. </a:t>
            </a:r>
          </a:p>
          <a:p>
            <a:pPr algn="just"/>
            <a:r>
              <a:rPr lang="it-IT" b="1" dirty="0"/>
              <a:t>Nella professione di </a:t>
            </a:r>
            <a:r>
              <a:rPr lang="it-IT" b="1" dirty="0" err="1"/>
              <a:t>a.s.</a:t>
            </a:r>
            <a:r>
              <a:rPr lang="it-IT" b="1" dirty="0"/>
              <a:t> la dimensione relazionale occupa una posizione cruciale, il saper essere assume un ruolo fondamentale.</a:t>
            </a:r>
          </a:p>
          <a:p>
            <a:pPr algn="just"/>
            <a:r>
              <a:rPr lang="it-IT" dirty="0" err="1"/>
              <a:t>L’a.s.</a:t>
            </a:r>
            <a:r>
              <a:rPr lang="it-IT" dirty="0"/>
              <a:t> deve possedere una buona consapevolezza di sé, del proprio mondo interno, delle proprie fragilità e conflitti, a volte non risolti o non del tutto.</a:t>
            </a:r>
          </a:p>
          <a:p>
            <a:pPr algn="just"/>
            <a:r>
              <a:rPr lang="it-IT" dirty="0"/>
              <a:t>La conoscenza di sé protegge </a:t>
            </a:r>
            <a:r>
              <a:rPr lang="it-IT" dirty="0" err="1"/>
              <a:t>l’a.s.</a:t>
            </a:r>
            <a:r>
              <a:rPr lang="it-IT" dirty="0"/>
              <a:t> da improprie e imprecise valutazioni del bisogno, distinguendo quelli che sono i propri bisogni e fragilità da quelle della persona-utente. </a:t>
            </a:r>
          </a:p>
          <a:p>
            <a:pPr algn="just"/>
            <a:r>
              <a:rPr lang="it-IT" b="1" u="sng" dirty="0"/>
              <a:t>Lo strumento principale con cui lavora l’assistente sociale è sé stesso</a:t>
            </a:r>
            <a:r>
              <a:rPr lang="it-IT" u="sng" dirty="0"/>
              <a:t>.</a:t>
            </a:r>
          </a:p>
        </p:txBody>
      </p:sp>
      <p:pic>
        <p:nvPicPr>
          <p:cNvPr id="2050" name="Picture 2" descr="psicologo psicoterapeuta">
            <a:extLst>
              <a:ext uri="{FF2B5EF4-FFF2-40B4-BE49-F238E27FC236}">
                <a16:creationId xmlns:a16="http://schemas.microsoft.com/office/drawing/2014/main" id="{39452127-8997-7BF0-EE1B-614DFFBE15C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3" y="2901813"/>
            <a:ext cx="3367674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7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9B18B-2698-F3CA-65AD-1375060EB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8" y="411479"/>
            <a:ext cx="10590356" cy="83422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53DE18-3E5F-E8A8-8604-08A1B929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5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E762F-D194-317E-8BE3-4DFC68207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DAFD4-3FE6-B0E4-91B3-9C7C5335D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10829014" cy="652211"/>
          </a:xfrm>
        </p:spPr>
        <p:txBody>
          <a:bodyPr/>
          <a:lstStyle/>
          <a:p>
            <a:pPr algn="ctr"/>
            <a:r>
              <a:rPr lang="it-IT" sz="4800" dirty="0"/>
              <a:t>La parola RELAZIONE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5243B0-1E19-0B7B-1F6D-F87573E9B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632857"/>
            <a:ext cx="10829014" cy="4991878"/>
          </a:xfrm>
        </p:spPr>
        <p:txBody>
          <a:bodyPr/>
          <a:lstStyle/>
          <a:p>
            <a:pPr algn="just"/>
            <a:r>
              <a:rPr lang="it-IT" sz="1800" dirty="0"/>
              <a:t>È INDICE DI UN LEGAME MOLTO PROFONDO E INTENSO, NON DI UNA SEMPLICE CONOSCENZA DI SUPERFICIE, IMPLICA UNA SCELTA ED UN FORTE GRADO DI INTIMITA’.</a:t>
            </a:r>
          </a:p>
          <a:p>
            <a:pPr algn="just"/>
            <a:r>
              <a:rPr lang="it-IT" sz="1800" dirty="0"/>
              <a:t>NON C’E’ CONOSCENZA SCIENTIFICA SENZA PASSIONE E COINVOLGIMENTO: ANCHE SE NON SI PUO’ LAVORARE SOLO CON LE EMOZIONI NON SI POSSONO COMUNQUE DIMENTICARE NE’  RIMUOVERE.</a:t>
            </a:r>
          </a:p>
          <a:p>
            <a:pPr algn="just"/>
            <a:r>
              <a:rPr lang="it-IT" sz="1800" dirty="0"/>
              <a:t>IL LAVORO SOCIALE NON SI ESAURISCE NEL SEGUIRE PROTOCOLLI, PROCEDURE DI INTERVENTO O APPLICAZIONE DI MODELLI, MA NECESSITA DI UNA CONOSCENZA DI SE’ CHE NEL TEMPO DEVE ESSERE SEMPRE PIU’ AFFINATA GRAZIE ALL’ESPERIENZA SUL CAMPO E AD UN AGIRE PROFESSIONALE SEMPRE PIU’ QUALIFICATO. </a:t>
            </a:r>
          </a:p>
          <a:p>
            <a:pPr algn="just"/>
            <a:r>
              <a:rPr lang="it-IT" sz="1800" u="sng" dirty="0"/>
              <a:t>IL COINVOLGIMENTO NEL LAVORO DELL’ A.S. E’ INDISPENSABILE</a:t>
            </a:r>
            <a:r>
              <a:rPr lang="it-IT" sz="1800" dirty="0"/>
              <a:t>: SENZA COINVOLGIMENTO DIFFICILMENTE LA PERSONA RIESCE A PERCEPIRE UNA REALE POSSIBILITA’ DI AIUTO, </a:t>
            </a:r>
            <a:r>
              <a:rPr lang="it-IT" sz="1800" u="sng" dirty="0"/>
              <a:t>UN AUTENTICO INTERESSE DELL’OPERATORE RISPETTO ALLA SUA STORIA.</a:t>
            </a:r>
          </a:p>
          <a:p>
            <a:pPr algn="just"/>
            <a:r>
              <a:rPr lang="it-IT" sz="1800" dirty="0"/>
              <a:t>Un elemento fondamentale per costruire una relazione con le persone è rappresentato dal loro riconoscimento. Tutti gli esseri umani in quanto esseri sociali hanno bisogno di essere riconosciuti. </a:t>
            </a:r>
          </a:p>
          <a:p>
            <a:pPr algn="just"/>
            <a:r>
              <a:rPr lang="it-IT" sz="1800" dirty="0"/>
              <a:t>Per </a:t>
            </a:r>
            <a:r>
              <a:rPr lang="it-IT" sz="1800" dirty="0" err="1"/>
              <a:t>l’a.s.</a:t>
            </a:r>
            <a:r>
              <a:rPr lang="it-IT" sz="1800" dirty="0"/>
              <a:t> è fondamentale dare spazio agli utenti per consentire ad essi di riconoscersi come soggetti attivi del proprio cambiamento e del processo di aiuto.</a:t>
            </a:r>
          </a:p>
          <a:p>
            <a:pPr algn="just"/>
            <a:r>
              <a:rPr lang="it-IT" sz="1800" dirty="0"/>
              <a:t>Gli utenti devono sentirsi riconosciuti all’interno di una relazione sociale come soggetti con una propria identità e un proprio potere di voce. </a:t>
            </a:r>
          </a:p>
        </p:txBody>
      </p:sp>
    </p:spTree>
    <p:extLst>
      <p:ext uri="{BB962C8B-B14F-4D97-AF65-F5344CB8AC3E}">
        <p14:creationId xmlns:p14="http://schemas.microsoft.com/office/powerpoint/2010/main" val="168809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193069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it-IT" dirty="0"/>
              <a:t>TRE PAROLE FONDAMENTALI: </a:t>
            </a:r>
            <a:br>
              <a:rPr lang="it-IT" dirty="0"/>
            </a:br>
            <a:r>
              <a:rPr lang="it-IT" dirty="0"/>
              <a:t>Ascolto, Accoglienza ed Empatia</a:t>
            </a:r>
          </a:p>
        </p:txBody>
      </p:sp>
      <p:pic>
        <p:nvPicPr>
          <p:cNvPr id="1028" name="Picture 4" descr="Come scrivere (e comunicare) con empatia">
            <a:extLst>
              <a:ext uri="{FF2B5EF4-FFF2-40B4-BE49-F238E27FC236}">
                <a16:creationId xmlns:a16="http://schemas.microsoft.com/office/drawing/2014/main" id="{26CA0F38-0CF6-CA15-4F6E-123D562B7FA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23" y="2679401"/>
            <a:ext cx="5746750" cy="35917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1443" y="2001078"/>
            <a:ext cx="4994082" cy="427004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just" rtl="0"/>
            <a:r>
              <a:rPr lang="it-IT" dirty="0"/>
              <a:t>Strategie per costruire una relazione di fiducia. </a:t>
            </a:r>
          </a:p>
          <a:p>
            <a:pPr algn="just" rtl="0"/>
            <a:r>
              <a:rPr lang="it-IT" dirty="0"/>
              <a:t>L’elemento centrale che deve essere presente perché si fondi la relazione di aiuto è la </a:t>
            </a:r>
            <a:r>
              <a:rPr lang="it-IT" b="1" dirty="0"/>
              <a:t>fiducia </a:t>
            </a:r>
            <a:r>
              <a:rPr lang="it-IT" dirty="0"/>
              <a:t>che si crea all’interno della relazione</a:t>
            </a:r>
            <a:r>
              <a:rPr lang="it-IT" b="1" dirty="0"/>
              <a:t>. La fiducia va costruita e consolidata tramite una relazione autentica.</a:t>
            </a:r>
            <a:r>
              <a:rPr lang="it-IT" dirty="0"/>
              <a:t> L’esperienza dell’ascolto e della rielaborazione orientata della propria storia ha un forte potenziale trasformativo e sostiene l’attivazione di processi di cambiamento per le persone che vivono una situazione di disagio o difficoltà. 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4_TF78853419_Win32" id="{3ED6E92A-08EA-49C8-8CDD-3C359BC72750}" vid="{18A8D122-DF74-4B77-85CD-55A103CD41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{96771F6A-68C7-4B05-BCC6-3835F5FD9060}tf78853419_win32</Template>
  <TotalTime>1181</TotalTime>
  <Words>2673</Words>
  <Application>Microsoft Office PowerPoint</Application>
  <PresentationFormat>Widescreen</PresentationFormat>
  <Paragraphs>100</Paragraphs>
  <Slides>21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ADLaM Display</vt:lpstr>
      <vt:lpstr>Amasis MT Pro Black</vt:lpstr>
      <vt:lpstr>Arial</vt:lpstr>
      <vt:lpstr>Calibri</vt:lpstr>
      <vt:lpstr>Franklin Gothic Book</vt:lpstr>
      <vt:lpstr>Franklin Gothic Demi</vt:lpstr>
      <vt:lpstr>Franklin Gothic Medium</vt:lpstr>
      <vt:lpstr>FreightSansPro</vt:lpstr>
      <vt:lpstr>Personalizzata</vt:lpstr>
      <vt:lpstr> II LEZIONE  22 SETTEMBRE 2025  docente: Prof.ssa Michela Giammatteo   LA FIGURA DELL’ASSISTENTE SOCIALE E LE SUE  CARATTERISTICHE.</vt:lpstr>
      <vt:lpstr>Assistente sociale: definizione</vt:lpstr>
      <vt:lpstr>Presentazione standard di PowerPoint</vt:lpstr>
      <vt:lpstr>L’intervento di aiuto dell’assistente sociale</vt:lpstr>
      <vt:lpstr>Assistente sociale nel ruolo di promotore sociale</vt:lpstr>
      <vt:lpstr>COMUNICARE NON VUOL DIRE SOLAMENTE TRASMETTERE DELLE INFORMAZIONI, MA ANCHE STABILIRE LA QUALITA’  DELLE RELAZIONI CHE CI LEGANO AGLI ALTRI</vt:lpstr>
      <vt:lpstr>Presentazione standard di PowerPoint</vt:lpstr>
      <vt:lpstr>La parola RELAZIONE</vt:lpstr>
      <vt:lpstr>TRE PAROLE FONDAMENTALI:  Ascolto, Accoglienza ed Empatia</vt:lpstr>
      <vt:lpstr>ASCOLTO</vt:lpstr>
      <vt:lpstr>LA CAPACITA’ DI ASCOLTO:  è uno dei fattori che concorre a caratterizzare la competenza comunicativa, l’abilità relazionale e la capacità di percepire in modo corretto l’interlocutore: requisiti che, insieme alla capacità di esprimere i sentimenti e le emozioni,  sono indispensabili per condurre i colloqui in maniera adeguata. </vt:lpstr>
      <vt:lpstr>Spunti per la pratica di ascolto empatico:</vt:lpstr>
      <vt:lpstr>E allora….COSA CI METTIAMO NELLA BORSA DA LAVORO DI UN A.S.?</vt:lpstr>
      <vt:lpstr>La comunicazione empatica</vt:lpstr>
      <vt:lpstr>La fase dell’accoglienza</vt:lpstr>
      <vt:lpstr>Comunicazione empatica dell’a.s.</vt:lpstr>
      <vt:lpstr>continuando….</vt:lpstr>
      <vt:lpstr>Potenza della relazione  E’ necessario per favorire l’instaurarsi di una relazione di aiuto , saper ascoltare con attenzione, con interesse, con umiltà, con neutralità, con curiosità, in assenza di qualsiasi atteggiamento giudicante. La funzione dell’assistente sociale è quella di accompagnare la persona lungo il percorso di aiuto </vt:lpstr>
      <vt:lpstr>Presentazione standard di PowerPoint</vt:lpstr>
      <vt:lpstr>Considerazioni finali: cosa ne pensate?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Michela Giammatteo</dc:creator>
  <cp:lastModifiedBy>Michela Giammatteo</cp:lastModifiedBy>
  <cp:revision>37</cp:revision>
  <dcterms:created xsi:type="dcterms:W3CDTF">2024-08-21T10:36:15Z</dcterms:created>
  <dcterms:modified xsi:type="dcterms:W3CDTF">2025-09-22T11:11:53Z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