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7" r:id="rId4"/>
    <p:sldId id="260" r:id="rId5"/>
    <p:sldId id="262" r:id="rId6"/>
    <p:sldId id="266" r:id="rId7"/>
    <p:sldId id="265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44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135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0300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0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897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0557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201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85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030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21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70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324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3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21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996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25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1F6C7-7700-4CD1-9A5A-419D8BDC3DB3}" type="datetimeFigureOut">
              <a:rPr lang="it-IT" smtClean="0"/>
              <a:t>28/10/2025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2399203-304A-4BC7-9F33-7B12F991D1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995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UMEE </a:t>
            </a:r>
            <a:b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UNITÀ MULTIDISCIPLINARE  ETÀ EVOLUTIVA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2589212" y="1983346"/>
            <a:ext cx="8915400" cy="4146998"/>
          </a:xfrm>
        </p:spPr>
        <p:txBody>
          <a:bodyPr/>
          <a:lstStyle/>
          <a:p>
            <a:pPr lvl="0">
              <a:buClr>
                <a:srgbClr val="A53010"/>
              </a:buClr>
            </a:pP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È un servizio sanitario territoriale dedicato alla diagnosi, cura e riabilitazione di bambini e ragazzi con disturbi dello sviluppo, apprendimento o comportamentali. </a:t>
            </a:r>
          </a:p>
          <a:p>
            <a:pPr lvl="0">
              <a:buClr>
                <a:srgbClr val="A53010"/>
              </a:buClr>
            </a:pP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Il Servizio si occupa della presa in carico delle persone minori di età, dai 2-3 anni, con Disabilità e Disturbi del </a:t>
            </a:r>
            <a:r>
              <a:rPr lang="it-IT" sz="1600" b="1" dirty="0" err="1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Neurosviluppo</a:t>
            </a: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 fino ai 18 anni e nel caso che gli stessi proseguano gli studi, anche di età superiore fino al compimento del corso di studio con esclusione di quelli universitari </a:t>
            </a:r>
          </a:p>
          <a:p>
            <a:endParaRPr lang="it-IT" dirty="0"/>
          </a:p>
        </p:txBody>
      </p:sp>
      <p:sp>
        <p:nvSpPr>
          <p:cNvPr id="4" name="Ovale 3"/>
          <p:cNvSpPr/>
          <p:nvPr/>
        </p:nvSpPr>
        <p:spPr>
          <a:xfrm>
            <a:off x="3464417" y="3812145"/>
            <a:ext cx="7765961" cy="2446987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ASSISTENTE  SOCIALE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PSICOLOGA/O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LOGOPEDISTA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NEUROPSICHIATRA INFANTILE</a:t>
            </a:r>
          </a:p>
        </p:txBody>
      </p:sp>
    </p:spTree>
    <p:extLst>
      <p:ext uri="{BB962C8B-B14F-4D97-AF65-F5344CB8AC3E}">
        <p14:creationId xmlns:p14="http://schemas.microsoft.com/office/powerpoint/2010/main" val="405445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323807" cy="779687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sz="28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MODALITà</a:t>
            </a:r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DI ACCESSO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Invio della richiesta di valutazione da parte della scuola, controfirmato dalla famiglia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accesso diretto della Famiglia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accesso con richiesta del PLS/MMG 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 ospedali, centri riabilitativi specialistici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invio da parte di altro servizio specialistico AST (CF, DSM, STDP)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Servizio Sociale del Comune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3013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72870"/>
          </a:xfrm>
        </p:spPr>
        <p:txBody>
          <a:bodyPr/>
          <a:lstStyle/>
          <a:p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COMPETENZE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21788" y="1687131"/>
            <a:ext cx="8915400" cy="4610638"/>
          </a:xfrm>
        </p:spPr>
        <p:txBody>
          <a:bodyPr>
            <a:noAutofit/>
          </a:bodyPr>
          <a:lstStyle/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presa in carico di minori che necessitano di accertamenti, valutazione e diagnosi, se non già in possesso.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Redazione della diagnosi funzionale necessaria ai fini dell’eventuale necessità di sostegno scolastico ed indennità di frequenza.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Trattamenti logopedico-riabilitativi per difficoltà di apprendimento scolastico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Collaborazione con gli istituti scolastici, per la definizione dei PEI e per l’aggiornamento della certificazione nei passaggi di scuola 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Collaborazione con i centri pubblici e privati di riabilitazione, accreditati ai sensi della normativa vigente, reparti ospedalieri, PLS.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Collaborazione con i Servizi sociali, altri servizi AST, ai fini di una presa in carico condivisa ed integrata (CF, DSM, STDP), privato sociale. TM.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Collaborazione con centri privati accreditati residenziali, per progetti di inserimento in strutture terapeutiche per minori con gravi disturbi comportamentali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Collaborazione con l’UMEA per la definizione del passaggio del Servizio, al termine del percorso scolastico</a:t>
            </a:r>
          </a:p>
          <a:p>
            <a:endParaRPr lang="it-IT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it-IT" sz="1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0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172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FUNZIONI DELL’ASSISTENTE SOCIALE DELL’UMEE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77088" y="1772991"/>
            <a:ext cx="8915400" cy="4228563"/>
          </a:xfrm>
        </p:spPr>
        <p:txBody>
          <a:bodyPr>
            <a:normAutofit/>
          </a:bodyPr>
          <a:lstStyle/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Può effettuare l’accoglienza/primo appuntamento, l’apertura cartella e la raccolta dell’anamnesi iniziale, familiare e sociale.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Supporta la famiglia nell’iter del riconoscimento della condizione di disabilità ed eventuale relativo ottenimento dell’indennità di frequenza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Fa da raccordo con l’equipe per  i successivi appuntamenti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Costruisce  e mantiene La rete dei Servizi coinvolti: Famiglia-Scuola-Servizi Sociali-Centri Riabilitativi-contesti Educativi/Tempo Libero.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Segue le situazioni seguite insieme al CF  e tiene i contatti con il Tribunale dei Minori.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Si attiva per l’individuazione di comunità terapeutiche per i minori con gravi disturbi del comportamento, anche eventualmente con la collaborazione della neuropsichiatria infantile ospedaliera</a:t>
            </a:r>
          </a:p>
          <a:p>
            <a:r>
              <a:rPr lang="it-IT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Partecipa ai PEI scolastici e segue il passaggio della persona dall’UMEE all’UMEA</a:t>
            </a:r>
          </a:p>
          <a:p>
            <a:endParaRPr lang="it-IT" b="1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</a:endParaRPr>
          </a:p>
          <a:p>
            <a:endParaRPr lang="it-IT" b="1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624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99742" y="340774"/>
            <a:ext cx="7323807" cy="1140296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sz="28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UMEa</a:t>
            </a:r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b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UNITÀ MULTIDISCIPLINARE  ETÀ adulta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2486181" y="1803042"/>
            <a:ext cx="8915400" cy="3927876"/>
          </a:xfrm>
        </p:spPr>
        <p:txBody>
          <a:bodyPr/>
          <a:lstStyle/>
          <a:p>
            <a:pPr lvl="0">
              <a:buClr>
                <a:srgbClr val="A53010"/>
              </a:buClr>
            </a:pP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È Servizio sanitario territoriale rivolto a persone tra i 18-20 ed i 65 anni, in condizioni di disabilità motoria, sensoriale e/o intellettiva (in possesso del riconoscimento di persona con disabilità avente diritto ai sostegni come previsto dalla L104/1992).</a:t>
            </a:r>
          </a:p>
          <a:p>
            <a:pPr lvl="0">
              <a:buClr>
                <a:srgbClr val="A53010"/>
              </a:buClr>
            </a:pP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Il Servizio si occupa della presa in carico della persona con disabilità e della sua famiglia, nella definizione e realizzazione di un Progetto Individualizzato, a partire dalla valutazione dei bisogni, dei desideri e dei punti di forza della persona e della famiglia/</a:t>
            </a:r>
            <a:r>
              <a:rPr lang="it-IT" sz="1600" b="1" dirty="0" err="1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caregivers</a:t>
            </a:r>
            <a:r>
              <a:rPr lang="it-IT" sz="1600" b="1" dirty="0">
                <a:solidFill>
                  <a:srgbClr val="A53010">
                    <a:lumMod val="60000"/>
                    <a:lumOff val="40000"/>
                  </a:srgbClr>
                </a:solidFill>
                <a:latin typeface="Century Gothic" panose="020B0502020202020204" pitchFamily="34" charset="0"/>
              </a:rPr>
              <a:t>, tenendo conto dei Servizi e delle risorse presenti nel territorio, in stretto accordo con i Servizi sociali competenti.</a:t>
            </a:r>
            <a:endParaRPr lang="it-IT" dirty="0"/>
          </a:p>
        </p:txBody>
      </p:sp>
      <p:sp>
        <p:nvSpPr>
          <p:cNvPr id="4" name="Ovale 3"/>
          <p:cNvSpPr/>
          <p:nvPr/>
        </p:nvSpPr>
        <p:spPr>
          <a:xfrm>
            <a:off x="3979572" y="3953814"/>
            <a:ext cx="6246253" cy="2446987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ASSISTENTE  SOCIALE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PSICOLOGA/O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it-IT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NEUROlogo</a:t>
            </a:r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/a </a:t>
            </a:r>
          </a:p>
          <a:p>
            <a:pPr algn="ctr"/>
            <a:endParaRPr lang="it-I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fisiatra</a:t>
            </a:r>
          </a:p>
        </p:txBody>
      </p:sp>
    </p:spTree>
    <p:extLst>
      <p:ext uri="{BB962C8B-B14F-4D97-AF65-F5344CB8AC3E}">
        <p14:creationId xmlns:p14="http://schemas.microsoft.com/office/powerpoint/2010/main" val="1613830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5597"/>
          </a:xfrm>
        </p:spPr>
        <p:txBody>
          <a:bodyPr>
            <a:normAutofit fontScale="90000"/>
          </a:bodyPr>
          <a:lstStyle/>
          <a:p>
            <a:r>
              <a:rPr lang="it-IT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MODALITà</a:t>
            </a:r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DI invio e ACCESSO</a:t>
            </a:r>
            <a:b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 CONDIZIONE DI DISABILITÀ GIÀ RICONOSCIUTA LEGGE 104/92 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 APPUNTAMENTO</a:t>
            </a:r>
          </a:p>
          <a:p>
            <a:endParaRPr lang="it-IT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Invio e passaggio dall’UMEE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Spontaneo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S.S. del Comune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Altri Servizi specialistici  (DSM, STDP, Centro autismo, UVI) e/o riabilitativi/ospedalieri</a:t>
            </a:r>
          </a:p>
          <a:p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MMG</a:t>
            </a:r>
          </a:p>
        </p:txBody>
      </p:sp>
    </p:spTree>
    <p:extLst>
      <p:ext uri="{BB962C8B-B14F-4D97-AF65-F5344CB8AC3E}">
        <p14:creationId xmlns:p14="http://schemas.microsoft.com/office/powerpoint/2010/main" val="2739493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817757" cy="882718"/>
          </a:xfrm>
        </p:spPr>
        <p:txBody>
          <a:bodyPr/>
          <a:lstStyle/>
          <a:p>
            <a:r>
              <a:rPr lang="it-IT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COMPETENZE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725769"/>
            <a:ext cx="8915400" cy="4443211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valutazione condotta insieme all’Unità Multidisciplinare per l’Età Evolutiva (UMEE) per il passaggio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valutazione globale della persona da parte di specialisti dell’equipe sia tramite incontri, osservazioni che somministrazione di test;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elaborazione di un progetto individuale e personalizzato;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Collaborazione con i Servizi sociali del Comune per l’attivazione dei Servizi territoriali necessari alla realizzazione del progetto individualizzato (Servizi domiciliari, semi-residenziali, attivazione di Tirocini ad inclusione sociale), inserimento presso altre realtà del territorio. Inserimenti presso strutture residenziali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contatto con le varie realtà produttive per l’attivazione di progetti di Tirocinio di Inclusione Sociale.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verifica periodica dei trattamenti e degli interventi messi in atto, attraverso incontri e colloqui con tutti gli attori, formali ed informali che partecipano alla realizzazione del progetto 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Colloqui di sostegno psicologico, sociale e controlli neurologici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valutazione e definizione di progetti specifici rivolti all'utente in funzione dei contributi regionali e/o ministeriali (es. Vita Indipendente, Durante e Dopo di Noi);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raccordo e collaborazione con altri Servizi (es. DSM, Riabilitazione, ADI, MMG, medicina legale);</a:t>
            </a:r>
          </a:p>
          <a:p>
            <a:pPr algn="just">
              <a:buFont typeface="Arial"/>
              <a:buChar char="•"/>
            </a:pPr>
            <a:r>
              <a:rPr lang="it-IT" sz="2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sensibilizzazione sulle tematiche inerenti la disabilità anche tramite l'organizzazione e/o la partecipazione ad eventi formativi</a:t>
            </a:r>
            <a:r>
              <a:rPr lang="it-IT" sz="2200" dirty="0">
                <a:solidFill>
                  <a:srgbClr val="2F475E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it-I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819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611232"/>
            <a:ext cx="8392754" cy="779687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it-IT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FUNZIONI DELL’ASSISTENTE SOCIALE DELL’</a:t>
            </a:r>
            <a:r>
              <a:rPr lang="it-IT" sz="28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UMEa</a:t>
            </a:r>
            <a:endParaRPr lang="it-IT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31635" y="1579809"/>
            <a:ext cx="8915400" cy="4447504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A53010"/>
              </a:buClr>
              <a:buNone/>
            </a:pPr>
            <a:r>
              <a:rPr lang="it-IT" sz="1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	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Raccordo con l'Unità Multidisciplinare Dell'Età Evolutiva a conclusione del percorso scolastico, ai fini della presa in carico.</a:t>
            </a:r>
          </a:p>
          <a:p>
            <a:pPr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Accoglienza, apertura cartella, raccolta della documentazione medico legale e sanitaria, raccordo per la valutazione con gli altri specialisti dell’equipe</a:t>
            </a:r>
          </a:p>
          <a:p>
            <a:pPr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Colloqui di sostegno con l'utente e il nucleo familiare.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Predisposizione progetti diversificati, come tirocini lavorativi ad inclusione sociale (DGR 593/18), in collaborazione con i Servizi sociali dei Comuni e gli Ambiti territoriali per i fondi PNRR.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Individuazione dei centri diurni per i progetti semi-residenziali 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Individuazione delle strutture idonee per i progetti residenziali (DGR 1331/14 e regolamenti specifici)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Consulenza, orientamento, supporto e definizione dei "progetti di "vita indipendente" con fondi Regionali (L.R. 21/18 e DGR 1696/18), Ministeriali e PNRR, tramite gli Ambiti territoriali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Consulenza e supporto per la realizzazione dei progetti “Dopo di noi” in integrazione con gli ambiti territoriali (L. 112/16, DGR 1443/17).</a:t>
            </a:r>
          </a:p>
          <a:p>
            <a:pPr lvl="0">
              <a:buClr>
                <a:srgbClr val="A53010"/>
              </a:buClr>
            </a:pPr>
            <a:r>
              <a:rPr lang="it-I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Rapporti con i Tribunali, con Amministratori di Sostegno e Tutori legali.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2494564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371</TotalTime>
  <Words>990</Words>
  <Application>Microsoft Office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Filo</vt:lpstr>
      <vt:lpstr>UMEE  UNITÀ MULTIDISCIPLINARE  ETÀ EVOLUTIVA</vt:lpstr>
      <vt:lpstr>MODALITà DI ACCESSO</vt:lpstr>
      <vt:lpstr>COMPETENZE</vt:lpstr>
      <vt:lpstr>FUNZIONI DELL’ASSISTENTE SOCIALE DELL’UMEE</vt:lpstr>
      <vt:lpstr>UMEa  UNITÀ MULTIDISCIPLINARE  ETÀ adulta</vt:lpstr>
      <vt:lpstr>MODALITà DI invio e ACCESSO </vt:lpstr>
      <vt:lpstr>COMPETENZE</vt:lpstr>
      <vt:lpstr>FUNZIONI DELL’ASSISTENTE SOCIALE DELL’UMEa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Gabriella Giunta</dc:creator>
  <cp:lastModifiedBy>Michela Giammatteo</cp:lastModifiedBy>
  <cp:revision>38</cp:revision>
  <dcterms:created xsi:type="dcterms:W3CDTF">2025-10-21T12:47:40Z</dcterms:created>
  <dcterms:modified xsi:type="dcterms:W3CDTF">2025-10-28T11:01:07Z</dcterms:modified>
</cp:coreProperties>
</file>