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7" r:id="rId25"/>
    <p:sldId id="286" r:id="rId26"/>
    <p:sldId id="285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288" r:id="rId37"/>
    <p:sldId id="294" r:id="rId38"/>
    <p:sldId id="292" r:id="rId39"/>
    <p:sldId id="290" r:id="rId40"/>
    <p:sldId id="293" r:id="rId41"/>
    <p:sldId id="289" r:id="rId42"/>
    <p:sldId id="291" r:id="rId43"/>
    <p:sldId id="295" r:id="rId44"/>
    <p:sldId id="296" r:id="rId4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3874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967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3827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1083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735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8701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9133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447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3058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2714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8644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37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371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2715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955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288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2376D-8805-4430-A87B-E7B916EB1A93}" type="datetimeFigureOut">
              <a:rPr lang="it-IT" smtClean="0"/>
              <a:t>21/11/2022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8F6E1DE-3E74-46A7-A7BD-FAD6C6E6D9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252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2264" y="1966386"/>
            <a:ext cx="4418837" cy="2099498"/>
          </a:xfrm>
          <a:prstGeom prst="rect">
            <a:avLst/>
          </a:prstGeom>
        </p:spPr>
      </p:pic>
      <p:pic>
        <p:nvPicPr>
          <p:cNvPr id="5" name="Immagin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31" y="5448301"/>
            <a:ext cx="2007233" cy="1028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6766" y="5448301"/>
            <a:ext cx="1733233" cy="11404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magine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4501" y="5448301"/>
            <a:ext cx="1719853" cy="1140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423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Un po’ di storia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7579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1980	</a:t>
            </a:r>
          </a:p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La convenzione sanitaria viene estesa anche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all’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attività semiresidenziale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un servizio diurno in risposta alle esigenze di giovani che al termine della scuola dell’obbligo necessitano di interventi educativi-riabilitativi in grado di potenziare le loro autonomie personale e sociali.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77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Un po’ di storia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7579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1998	</a:t>
            </a:r>
          </a:p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Viene aperta la prima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Comunità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Alloggio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ospitare persone che per situazioni di gravi disabilità o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perché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hanno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perso i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genitori necessitano di una presa in carico totale e continuativa.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7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Chi è ANFFAS Macerata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16784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ANFFAS MACERATA PERSEGUE IL PROPRIO SCOPO ANCHE ATTRAVERSO LO SVILUPPO DI ATTIVITÀ VOLTE A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FAVORIRE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sollecitare la ricerca, la prevenzione e la riabilitazione sulla disabilità intellettiva e disturbi del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neurosviluppo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02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Chi è ANFFAS Macerata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16784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ANFFAS MACERATA PERSEGUE IL PROPRIO SCOPO ANCHE ATTRAVERSO LO SVILUPPO DI ATTIVITÀ VOLTE A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INCENTIVARE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l’inclusione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scolastica, la qualificazione e l’inserimento nel mondo del lavoro di disabili intellettivi e relazionali.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57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Chi è ANFFAS Macerata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1991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ANFFAS MACERATA PERSEGUE IL PROPRIO SCOPO ANCHE ATTRAVERSO LO SVILUPPO DI ATTIVITÀ VOLTE A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PROMUOVERE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costituire ed amministrare strutture riabilitative, sanitarie, assistenziali e strutture diurne e/o residenziali idonee a rispondere ai bisogni dei disabili intellettivi e relazionali favorendo la consapevolezza di un problema sociale e non privato.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5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Chi è ANFFAS Macerata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1991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ANFFAS MACERATA PERSEGUE IL PROPRIO SCOPO ANCHE ATTRAVERSO LO SVILUPPO DI ATTIVITÀ VOLTE A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ASSUMERE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in ogni sede la rappresentanza e la tutela dei diritti umani, sociali e civili di cittadini che per la loro particolare disabilità non possono rappresentarsi.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27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Chi è ANFFAS Macerata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1991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Il Centro gestisce in accreditamento regionale sanitario un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Servizio Diurno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che ospita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quotidianamente più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50 ragazzi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impegnati in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attivià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educative e riabilitative.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sp>
        <p:nvSpPr>
          <p:cNvPr id="5" name="Ovale 4"/>
          <p:cNvSpPr/>
          <p:nvPr/>
        </p:nvSpPr>
        <p:spPr>
          <a:xfrm>
            <a:off x="1453113" y="5046168"/>
            <a:ext cx="1453835" cy="14351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/>
          <p:cNvSpPr/>
          <p:nvPr/>
        </p:nvSpPr>
        <p:spPr>
          <a:xfrm>
            <a:off x="5610545" y="5046168"/>
            <a:ext cx="1453835" cy="1435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/>
          <p:cNvSpPr/>
          <p:nvPr/>
        </p:nvSpPr>
        <p:spPr>
          <a:xfrm>
            <a:off x="3531829" y="5046168"/>
            <a:ext cx="1453835" cy="1435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1765300" y="5471330"/>
            <a:ext cx="825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49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Chi è ANFFAS Macerata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1991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Il servizio ambulatoriale eroga annualmente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più di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15.000 prestazioni riabilitative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di tipo fisiatrico, logopedico, psicomotorio, psicologico e neurologico rivolte principalmente all’età evolutiva.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sp>
        <p:nvSpPr>
          <p:cNvPr id="5" name="Ovale 4"/>
          <p:cNvSpPr/>
          <p:nvPr/>
        </p:nvSpPr>
        <p:spPr>
          <a:xfrm>
            <a:off x="1453113" y="5046168"/>
            <a:ext cx="1453835" cy="14351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/>
          <p:cNvSpPr/>
          <p:nvPr/>
        </p:nvSpPr>
        <p:spPr>
          <a:xfrm>
            <a:off x="5610545" y="5046168"/>
            <a:ext cx="1453835" cy="1435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/>
          <p:cNvSpPr/>
          <p:nvPr/>
        </p:nvSpPr>
        <p:spPr>
          <a:xfrm>
            <a:off x="3531829" y="5046168"/>
            <a:ext cx="1453835" cy="14351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3385167" y="5471330"/>
            <a:ext cx="17471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15,000</a:t>
            </a: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5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Chi è ANFFAS Macerata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1991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Anffas Macerata ospita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2 Comunità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socio educative-riabilitative dove attualmente vivono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16 persone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disabilità.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sp>
        <p:nvSpPr>
          <p:cNvPr id="5" name="Ovale 4"/>
          <p:cNvSpPr/>
          <p:nvPr/>
        </p:nvSpPr>
        <p:spPr>
          <a:xfrm>
            <a:off x="1453113" y="5046168"/>
            <a:ext cx="1453835" cy="14351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/>
          <p:cNvSpPr/>
          <p:nvPr/>
        </p:nvSpPr>
        <p:spPr>
          <a:xfrm>
            <a:off x="5610545" y="5046168"/>
            <a:ext cx="1453835" cy="14351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/>
          <p:cNvSpPr/>
          <p:nvPr/>
        </p:nvSpPr>
        <p:spPr>
          <a:xfrm>
            <a:off x="3531829" y="5046168"/>
            <a:ext cx="1453835" cy="14351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5463883" y="5471330"/>
            <a:ext cx="17471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2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Chi è ANFFAS Macerata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6944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Personale specializzato supporta la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famiglia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nel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percorso riabilitativo per garantire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INCLUSIONE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SOCIALE</a:t>
            </a:r>
          </a:p>
          <a:p>
            <a:pPr marL="0" lv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SCOLASTICA</a:t>
            </a:r>
          </a:p>
          <a:p>
            <a:pPr marL="0" lv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LAVORATIVA</a:t>
            </a:r>
          </a:p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in attuazione del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Progetto di Vita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di ogni singola persona.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33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760784"/>
          </a:xfrm>
        </p:spPr>
        <p:txBody>
          <a:bodyPr/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Cos’è ANFFAS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995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L’ANFFAS è un’Associazione Nazionale di Famiglie di Persone con Disabilità Intellettiva e/o Relazionale fondata a Roma il 28 marzo 1958 da un gruppo di genitori. 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22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Macrostruttura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cxnSp>
        <p:nvCxnSpPr>
          <p:cNvPr id="6" name="Connettore 2 5"/>
          <p:cNvCxnSpPr>
            <a:stCxn id="2" idx="2"/>
          </p:cNvCxnSpPr>
          <p:nvPr/>
        </p:nvCxnSpPr>
        <p:spPr>
          <a:xfrm flipH="1">
            <a:off x="2873829" y="3136900"/>
            <a:ext cx="2501604" cy="896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/>
          <p:cNvCxnSpPr>
            <a:stCxn id="2" idx="2"/>
          </p:cNvCxnSpPr>
          <p:nvPr/>
        </p:nvCxnSpPr>
        <p:spPr>
          <a:xfrm flipH="1">
            <a:off x="5372100" y="3136900"/>
            <a:ext cx="3333" cy="1663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>
            <a:stCxn id="2" idx="2"/>
          </p:cNvCxnSpPr>
          <p:nvPr/>
        </p:nvCxnSpPr>
        <p:spPr>
          <a:xfrm>
            <a:off x="5375433" y="3136900"/>
            <a:ext cx="2282667" cy="781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e 10"/>
          <p:cNvSpPr/>
          <p:nvPr/>
        </p:nvSpPr>
        <p:spPr>
          <a:xfrm>
            <a:off x="656032" y="4033157"/>
            <a:ext cx="2600167" cy="14351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868598" y="4385101"/>
            <a:ext cx="21750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Servizio Ambulatoriale</a:t>
            </a:r>
            <a:endParaRPr 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e 12"/>
          <p:cNvSpPr/>
          <p:nvPr/>
        </p:nvSpPr>
        <p:spPr>
          <a:xfrm>
            <a:off x="4072016" y="4914900"/>
            <a:ext cx="2600167" cy="14351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Servizio Semi-Residenziale</a:t>
            </a:r>
            <a:endParaRPr 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e 13"/>
          <p:cNvSpPr/>
          <p:nvPr/>
        </p:nvSpPr>
        <p:spPr>
          <a:xfrm>
            <a:off x="7294188" y="4033157"/>
            <a:ext cx="2600167" cy="14351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Servizio Residenziale</a:t>
            </a:r>
            <a:endParaRPr 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02" t="9232" r="21548" b="16737"/>
          <a:stretch/>
        </p:blipFill>
        <p:spPr>
          <a:xfrm>
            <a:off x="7955280" y="5736109"/>
            <a:ext cx="1403857" cy="925948"/>
          </a:xfrm>
          <a:prstGeom prst="rect">
            <a:avLst/>
          </a:prstGeom>
        </p:spPr>
      </p:pic>
      <p:cxnSp>
        <p:nvCxnSpPr>
          <p:cNvPr id="17" name="Connettore diritto 16"/>
          <p:cNvCxnSpPr/>
          <p:nvPr/>
        </p:nvCxnSpPr>
        <p:spPr>
          <a:xfrm>
            <a:off x="8138160" y="5468257"/>
            <a:ext cx="26126" cy="267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diritto 18"/>
          <p:cNvCxnSpPr/>
          <p:nvPr/>
        </p:nvCxnSpPr>
        <p:spPr>
          <a:xfrm>
            <a:off x="9130937" y="5468257"/>
            <a:ext cx="13063" cy="267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diritto 20"/>
          <p:cNvCxnSpPr>
            <a:stCxn id="14" idx="4"/>
            <a:endCxn id="3" idx="0"/>
          </p:cNvCxnSpPr>
          <p:nvPr/>
        </p:nvCxnSpPr>
        <p:spPr>
          <a:xfrm>
            <a:off x="8594272" y="5468257"/>
            <a:ext cx="62937" cy="267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659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Servizio Ambulatoriale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12085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Scopo primario è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affrontare tempestivamente il decorso della disabilità in età evolutiva e migliorare la qualità di vita del bambino e della sua famiglia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14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Servizio Ambulatoriale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6944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la stretta collaborazione delle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Unità Operative di Neuropsichiatria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Infantile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territorio,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Anffas Macerata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garantisce un lavoro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d’equipe multidisciplinare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che consiste in una presa in carico globale del bambino per il quale,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partendo da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una diagnosi precoce certa, si procede alla definizione di un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progetto terapeutico intensivo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 fornisce risposte e soluzioni a specifici problemi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RIABILITATIVI    -    SANITARI    -    PSICOLOGICI    -    SOCIALI</a:t>
            </a:r>
          </a:p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01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Servizio Ambulatoriale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31353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Attraverso cicli terapici di logopedia, </a:t>
            </a:r>
            <a:r>
              <a:rPr lang="it-IT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neuromotricità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e/o psicomotricità, l’equipe multidisciplinare composta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medico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psicologo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assistente sociale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terapista della riabilitazione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lavora agli obiettivi prefissati e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periodicamente verificano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l’efficacia del trattamento. </a:t>
            </a: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97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Servizio Ambulatoriale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31353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 principali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disturbi del </a:t>
            </a:r>
            <a:r>
              <a:rPr lang="it-IT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neurosviluppo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trattati in regime ambulatoriale sono:</a:t>
            </a:r>
          </a:p>
          <a:p>
            <a:pPr>
              <a:buFontTx/>
              <a:buChar char="-"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Paralisi Cerebrali Infantili</a:t>
            </a:r>
          </a:p>
          <a:p>
            <a:pPr>
              <a:buFontTx/>
              <a:buChar char="-"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Disabilità Intellettiva</a:t>
            </a:r>
          </a:p>
          <a:p>
            <a:pPr>
              <a:buFontTx/>
              <a:buChar char="-"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Quadri sindromici</a:t>
            </a:r>
          </a:p>
          <a:p>
            <a:pPr>
              <a:buFontTx/>
              <a:buChar char="-"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Disturbi dello spettro dell’autismo</a:t>
            </a:r>
          </a:p>
          <a:p>
            <a:pPr>
              <a:buFontTx/>
              <a:buChar char="-"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45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Servizio Ambulatoriale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31353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Il Servizio è organizzato per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fasce d’età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 i confini di ciascuna fascia non sono rigidi ma, piuttosto, un indicatore di massima soprattutto in fase di presa in carico della persona.</a:t>
            </a:r>
          </a:p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Servizio Ambulatoriale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è rivolto a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tutte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le persone che si trovano all’interno del </a:t>
            </a:r>
            <a:r>
              <a:rPr lang="it-IT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d’età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 – 18 anni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(o comunque al termine del percorso scolastico).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55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Servizio Domiciliare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31353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Il servizio di assistenza domiciliare è rivolto a persone in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età evolutiva il cui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quadro clinico invalidante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non permette il libero accesso alle strutture ambulatoriali del territorio, e viene erogato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presso il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domicilio o presso la struttura che lo ospita.</a:t>
            </a:r>
          </a:p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54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44901" y="2020516"/>
            <a:ext cx="3365500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ESDM</a:t>
            </a:r>
            <a:b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it-IT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Start Denver Model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20086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L’ </a:t>
            </a:r>
            <a:r>
              <a:rPr lang="it-IT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Start Denver Model 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(ESDM),  è un programma di  intervento che rientra tra quelli citati dalle Linee Guida 21 dell’Istituto Superiore di Sanità.</a:t>
            </a:r>
            <a:b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L’ ESDM ha suscitato molto interesse da parte degli operatori del settore perché è un intervento precoce rivolto ai bambini in età prescolare (2-4 anni), e si presenta come uno dei metodi terapeutici più efficaci per potenziare le capacità cognitive e funzionali del bambino.</a:t>
            </a:r>
            <a:r>
              <a:rPr lang="it-IT" dirty="0"/>
              <a:t/>
            </a:r>
            <a:br>
              <a:rPr lang="it-IT" dirty="0"/>
            </a:b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39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44901" y="2020516"/>
            <a:ext cx="3365500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ESDM</a:t>
            </a:r>
            <a:b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it-IT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Start Denver Model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27198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L’ESDM si definisce come un intervento naturalistico, evolutivo e comportamentale.</a:t>
            </a:r>
            <a:b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L’espressione  naturalistico, richiama l’ambiente dove si svolgono le attività con il bambino, contraddistinto dall’uso di un linguaggio naturale, uno stile d’interazione giocoso e la preferenza per i rinforzi intrinseci. L’interesse e l’attenzione sono quindi  rivolti all’iniziativa spontanea del bambino, poiché la partecipazione attiva e il coinvolgimento emotivo sono fattori che facilitano l’apprendimento.</a:t>
            </a:r>
            <a:r>
              <a:rPr lang="it-IT" dirty="0"/>
              <a:t/>
            </a:r>
            <a:br>
              <a:rPr lang="it-IT" dirty="0"/>
            </a:b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86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44901" y="2020516"/>
            <a:ext cx="3365500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ESDM</a:t>
            </a:r>
            <a:b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it-IT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Start Denver Model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29230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il termine evolutivo si sottolinea l’importanza delle tappe di sviluppo e dell’organizzazione dei bambini: attraverso l’acquisizione di competenze complesse il bambino giungerà ad una maggiore autonomia e crescita nella comprensione della partecipazione affettiva e di socializzazione. Di conseguenza, se lo sviluppo del linguaggio nei bambini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normotipici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richiede abilità specifiche, quali l’attenzione congiunta, la condivisione dell’affetto e l’indicazione, allora sarà essenziale impegnare del tempo all’apprendimento di tali capacità anche da parte di un bambino con disturbo dello spettro autistico.</a:t>
            </a:r>
            <a:r>
              <a:rPr lang="it-IT" dirty="0"/>
              <a:t/>
            </a:r>
            <a:br>
              <a:rPr lang="it-IT" dirty="0"/>
            </a:b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34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760784"/>
          </a:xfrm>
        </p:spPr>
        <p:txBody>
          <a:bodyPr/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Cos’è ANFFAS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13990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L’associazione, che opera nel territorio nazionale da più di 60 anni, ha ricevuto il riconoscimento di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Onlus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nel 2000 e, nel 2002, ha adottato un modello federale che ha visto trasformare le varie sezioni Anffas in autonome associazioni locali. 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17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44901" y="2020516"/>
            <a:ext cx="3365500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ESDM</a:t>
            </a:r>
            <a:b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it-IT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Start Denver Model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14117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Le aree dello sviluppo che vengono approfondite sono: la comunicazione ricettiva ed espressiva, le abilità sociali, l’imitazione, la cognizione, il gioco, la motricità fine e grossolana, il comportamento, l’autonomia nel mangiare, nel vestirsi, nel lavarsi e nel fare alcuni lavoretti di casa.</a:t>
            </a:r>
            <a:r>
              <a:rPr lang="it-IT" dirty="0"/>
              <a:t/>
            </a:r>
            <a:br>
              <a:rPr lang="it-IT" dirty="0"/>
            </a:b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44901" y="2020516"/>
            <a:ext cx="3365500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ESDM</a:t>
            </a:r>
            <a:b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it-IT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Start Denver Model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14117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Infine è un intervento comportamentale perché l’ESDM utilizza i metodi dall’Analisi Applicata del Comportamento (ABA), indispensabili per favorire o bloccare la messa in atto di determinati comportamenti.</a:t>
            </a:r>
          </a:p>
          <a:p>
            <a:pPr marL="0" indent="0">
              <a:buNone/>
            </a:pPr>
            <a:r>
              <a:rPr lang="it-IT" dirty="0"/>
              <a:t/>
            </a:r>
            <a:br>
              <a:rPr lang="it-IT" dirty="0"/>
            </a:b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1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44901" y="2020516"/>
            <a:ext cx="3365500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ESDM</a:t>
            </a:r>
            <a:b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it-IT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Start Denver Model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28214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Attualmente il programma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Start Denver Model può essere svolto in tre contesti diversi:</a:t>
            </a:r>
          </a:p>
          <a:p>
            <a:pPr marL="0" lv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1) In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terapia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dove i protagonisti sono il professionista e il bambino;</a:t>
            </a:r>
          </a:p>
          <a:p>
            <a:pPr marL="0" lv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2) A </a:t>
            </a: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casa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dove le persone maggiormente coinvolte sono i genitori, supportati dal professionista;</a:t>
            </a:r>
          </a:p>
          <a:p>
            <a:pPr marL="0" lv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3) Nell’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asilo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nido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o nella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scuola dell’infanzia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attraverso la formazione di un piccolo gruppo.</a:t>
            </a:r>
          </a:p>
          <a:p>
            <a:pPr marL="0" indent="0">
              <a:buNone/>
            </a:pPr>
            <a:r>
              <a:rPr lang="it-IT" dirty="0"/>
              <a:t/>
            </a:r>
            <a:br>
              <a:rPr lang="it-IT" dirty="0"/>
            </a:b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12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468" y="1065212"/>
            <a:ext cx="3200400" cy="475297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469" y="1065212"/>
            <a:ext cx="3200400" cy="475297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467" y="1065212"/>
            <a:ext cx="3200401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4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468" y="1065212"/>
            <a:ext cx="3200400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71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468" y="1065212"/>
            <a:ext cx="3200400" cy="475297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469" y="1065212"/>
            <a:ext cx="3200400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92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Progetti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31353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Anffas Macerata è una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realtà viva e dinamica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contraddistinta da una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pluralità di voci e competenze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ma soprattutto da una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varietà di progetti e iniziative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votate sia al supporto pratico e all’assistenza materiale alle persone con disabilità, sia alla promozione e alla diffusione di conoscenze e buone pratiche.</a:t>
            </a:r>
          </a:p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22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Progetti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31353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sp>
        <p:nvSpPr>
          <p:cNvPr id="19" name="CasellaDiTesto 18"/>
          <p:cNvSpPr txBox="1"/>
          <p:nvPr/>
        </p:nvSpPr>
        <p:spPr>
          <a:xfrm>
            <a:off x="2476500" y="3505200"/>
            <a:ext cx="61341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 progetto rivolto ad adolescenti con disabilità intellettiva e disturbi del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neurosviluppo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L’obiettivo è di creare nuove opportunità di crescita e di socializzazione attraverso un percorso</a:t>
            </a:r>
          </a:p>
          <a:p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psico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-educativo “protetto”, con l’obiettivo di rinforzare le proprie potenzialità e la propria indipendenza.</a:t>
            </a: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290" y="3505200"/>
            <a:ext cx="1994381" cy="1341859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31" t="19154" r="28993" b="21144"/>
          <a:stretch/>
        </p:blipFill>
        <p:spPr>
          <a:xfrm>
            <a:off x="438465" y="3505200"/>
            <a:ext cx="2016206" cy="137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74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Progetti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31353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sp>
        <p:nvSpPr>
          <p:cNvPr id="19" name="CasellaDiTesto 18"/>
          <p:cNvSpPr txBox="1"/>
          <p:nvPr/>
        </p:nvSpPr>
        <p:spPr>
          <a:xfrm>
            <a:off x="2476500" y="3505200"/>
            <a:ext cx="61341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Uno spazio cucina nato per assecondare passioni e facilitare l’inclusione sociale e lavorativa.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Un’occasione unica per condividere momenti di socialità e sviluppare la propria attitudine,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abilità 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indipendeza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e vuole volutamente aiutare a sviluppare una ulteriore opportunità di inclusione sociale e lavorativa.</a:t>
            </a:r>
          </a:p>
          <a:p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63" y="3505200"/>
            <a:ext cx="1994380" cy="1296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75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Progetti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31353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sp>
        <p:nvSpPr>
          <p:cNvPr id="19" name="CasellaDiTesto 18"/>
          <p:cNvSpPr txBox="1"/>
          <p:nvPr/>
        </p:nvSpPr>
        <p:spPr>
          <a:xfrm>
            <a:off x="2476500" y="3505200"/>
            <a:ext cx="6134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Uno spazio di gioco, formazione e crescita,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uno spazio sicuro e stimolante, dedicato ai bambini e alle famiglie, votato all’ascolto e al confronto, dove favorire lo sviluppo cognitivo dei più piccoli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 rafforzare il legame familiare attraverso strumenti mirati e percorsi specifici.</a:t>
            </a:r>
          </a:p>
          <a:p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65" y="3505200"/>
            <a:ext cx="1994378" cy="126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21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760784"/>
          </a:xfrm>
        </p:spPr>
        <p:txBody>
          <a:bodyPr/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Cos’è ANFFAS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995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Oggi Anffas è costituita, pertanto, da più di 200 associazioni locali, autonome dal punto di vista giuridico e patrimoniale, ma che fanno propri gli scopi istituzionali enunciati nello statuto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nazionale.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4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Progetti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31353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sp>
        <p:nvSpPr>
          <p:cNvPr id="19" name="CasellaDiTesto 18"/>
          <p:cNvSpPr txBox="1"/>
          <p:nvPr/>
        </p:nvSpPr>
        <p:spPr>
          <a:xfrm>
            <a:off x="2476500" y="3505200"/>
            <a:ext cx="61341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 servizio di doposcuola finalizzato al supporto quotidiano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nella gestione dei compiti scolastici. Le attività proposte mirano ad incrementare l’autonomia nello studio e l’utilizzo efficace degli strumenti compensativi, tecnologici e non.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" y="3547145"/>
            <a:ext cx="1836420" cy="121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26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Progetti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31353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pic>
        <p:nvPicPr>
          <p:cNvPr id="35" name="Immagine 3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080" y="3505200"/>
            <a:ext cx="1836420" cy="129603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CasellaDiTesto 18"/>
          <p:cNvSpPr txBox="1"/>
          <p:nvPr/>
        </p:nvSpPr>
        <p:spPr>
          <a:xfrm>
            <a:off x="2476500" y="3505200"/>
            <a:ext cx="61341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 progetto di inclusione sociale, una realtà imprenditoriale, un luogo di incontro, di integrazione, un luogo dell’anima – ancor prima di un negozio fisico. Un negozio nel centro storico di Macerata, gestito da persone con disabilità, dove è possibile acquistare prodotti gastronomici legati all’eccellenza del territorio e creazioni artigianali realizzate in laboratorio anche con tecniche di riciclo.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972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Progetti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7"/>
            <a:ext cx="8596668" cy="31353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  <p:sp>
        <p:nvSpPr>
          <p:cNvPr id="19" name="CasellaDiTesto 18"/>
          <p:cNvSpPr txBox="1"/>
          <p:nvPr/>
        </p:nvSpPr>
        <p:spPr>
          <a:xfrm>
            <a:off x="2476500" y="3505200"/>
            <a:ext cx="61341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Una nuova modalità di integrazione sociale con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gli strumenti dell’agricoltura sociale, per offrire una valida alternativa ai classici centri diurni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di riabilitazione per persone con disabilità.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In collaborazione con l’Azienda Agricola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Si.Gi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la Cooperativa Sociale Ci Credo, l’Università degli Studi di Macerata e con il contributo della Regione Marche.</a:t>
            </a:r>
          </a:p>
          <a:p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93" y="3505200"/>
            <a:ext cx="1994379" cy="126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7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Contatti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2855417"/>
            <a:ext cx="8596668" cy="3532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Fondazione ANFFAS Macerata (centralino)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0733/36170</a:t>
            </a:r>
          </a:p>
          <a:p>
            <a:pPr marL="0" indent="0">
              <a:spcBef>
                <a:spcPts val="0"/>
              </a:spcBef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Dott. Gentili Marco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Psicologo Psicoterapeuta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Case Manager fascia 0-3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m.gentili@anffas-macerata.it</a:t>
            </a:r>
          </a:p>
          <a:p>
            <a:pPr marL="0" indent="0">
              <a:spcBef>
                <a:spcPts val="0"/>
              </a:spcBef>
              <a:buNone/>
            </a:pPr>
            <a:endParaRPr lang="it-IT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Dott.ssa Scipioni Diana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Psicologa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Case Manager fascia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4-6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dscipioni@anffas-macerata.it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69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Contatti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626490"/>
            <a:ext cx="8596668" cy="153334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Dott.ssa Accorsi Francesca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Psicologa Psicoterapeuta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Casa Manager fascia 6-21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faccorsi@anffas-macerata.it</a:t>
            </a: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it-IT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10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Chi è ANFFAS Macerata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7513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Organizzazione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senza scopo di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lucro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Anffas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Macerata è gestita da familiari di persone con disabilità intellettiva e disturbi del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neurosviluppo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08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Chi è ANFFAS Macerata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3642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Persegue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esclusivamente finalità di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solidarietà sociale nel campo dell’assistenza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sociale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socio sanitaria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della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ricerca scientifica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della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formazione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della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tutela dei diritti civili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 favore di persone svantaggiate in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situazione di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disabilità intellettiva e disturbi del </a:t>
            </a:r>
            <a:r>
              <a:rPr lang="it-IT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neurosviluppo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affinché a tali persone sia garantito il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diritto inalienabile ad una vita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libera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tutelata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il più possibile indipendente nel rispetto della propria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dignità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93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Chi è ANFFAS Macerata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16784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Fondazione Anffas Macerata è autonoma dal punto di vista giuridico e patrimoniale ma condivide con Anffas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onlus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nazionale 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l’associazione Anffas locale la politica ed i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principi ispiratori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volti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alla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tutela dei diritti delle persone con disabilità ed alla garanzia della maggiore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qualità di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vita possibile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73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Un po’ di storia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7579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1967	</a:t>
            </a:r>
          </a:p>
          <a:p>
            <a:pPr marL="0" indent="0">
              <a:buNone/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Nasce Anffas Macerata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come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sezione di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Anffas Nazionale per volontà di un gruppo di genitori per persone con disabilità intellettiva e disturbi del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neurosviluppo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organizzare autonomamente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attività rivolte ai propri figli e gestire così servizi sussidiari all’ente pubblico.</a:t>
            </a:r>
            <a:endParaRPr lang="it-IT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55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40465" y="2020516"/>
            <a:ext cx="3269935" cy="1116384"/>
          </a:xfrm>
        </p:spPr>
        <p:txBody>
          <a:bodyPr>
            <a:normAutofit/>
          </a:bodyPr>
          <a:lstStyle/>
          <a:p>
            <a:pPr algn="ctr"/>
            <a:r>
              <a:rPr lang="it-IT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Un po’ di storia</a:t>
            </a:r>
            <a:endParaRPr lang="it-IT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65" y="3363418"/>
            <a:ext cx="8596668" cy="27579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1975	</a:t>
            </a:r>
          </a:p>
          <a:p>
            <a:pPr marL="0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Anffas ottiene dal Ministero della Sanità la convenzione per svolgere il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servizio di riabilitazione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rivolto a soggetti con disabilità psichiche, fisiche e sensoriali.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65" y="340786"/>
            <a:ext cx="2152336" cy="1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61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1479</TotalTime>
  <Words>1441</Words>
  <Application>Microsoft Office PowerPoint</Application>
  <PresentationFormat>Widescreen</PresentationFormat>
  <Paragraphs>143</Paragraphs>
  <Slides>44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44</vt:i4>
      </vt:variant>
    </vt:vector>
  </HeadingPairs>
  <TitlesOfParts>
    <vt:vector size="48" baseType="lpstr">
      <vt:lpstr>Arial</vt:lpstr>
      <vt:lpstr>Trebuchet MS</vt:lpstr>
      <vt:lpstr>Wingdings 3</vt:lpstr>
      <vt:lpstr>Sfaccettatura</vt:lpstr>
      <vt:lpstr>Presentazione standard di PowerPoint</vt:lpstr>
      <vt:lpstr>Cos’è ANFFAS</vt:lpstr>
      <vt:lpstr>Cos’è ANFFAS</vt:lpstr>
      <vt:lpstr>Cos’è ANFFAS</vt:lpstr>
      <vt:lpstr>Chi è ANFFAS Macerata</vt:lpstr>
      <vt:lpstr>Chi è ANFFAS Macerata</vt:lpstr>
      <vt:lpstr>Chi è ANFFAS Macerata</vt:lpstr>
      <vt:lpstr>Un po’ di storia</vt:lpstr>
      <vt:lpstr>Un po’ di storia</vt:lpstr>
      <vt:lpstr>Un po’ di storia</vt:lpstr>
      <vt:lpstr>Un po’ di storia</vt:lpstr>
      <vt:lpstr>Chi è ANFFAS Macerata</vt:lpstr>
      <vt:lpstr>Chi è ANFFAS Macerata</vt:lpstr>
      <vt:lpstr>Chi è ANFFAS Macerata</vt:lpstr>
      <vt:lpstr>Chi è ANFFAS Macerata</vt:lpstr>
      <vt:lpstr>Chi è ANFFAS Macerata</vt:lpstr>
      <vt:lpstr>Chi è ANFFAS Macerata</vt:lpstr>
      <vt:lpstr>Chi è ANFFAS Macerata</vt:lpstr>
      <vt:lpstr>Chi è ANFFAS Macerata</vt:lpstr>
      <vt:lpstr>Macrostruttura</vt:lpstr>
      <vt:lpstr>Servizio Ambulatoriale</vt:lpstr>
      <vt:lpstr>Servizio Ambulatoriale</vt:lpstr>
      <vt:lpstr>Servizio Ambulatoriale</vt:lpstr>
      <vt:lpstr>Servizio Ambulatoriale</vt:lpstr>
      <vt:lpstr>Servizio Ambulatoriale</vt:lpstr>
      <vt:lpstr>Servizio Domiciliare</vt:lpstr>
      <vt:lpstr>ESDM Early Start Denver Model</vt:lpstr>
      <vt:lpstr>ESDM Early Start Denver Model</vt:lpstr>
      <vt:lpstr>ESDM Early Start Denver Model</vt:lpstr>
      <vt:lpstr>ESDM Early Start Denver Model</vt:lpstr>
      <vt:lpstr>ESDM Early Start Denver Model</vt:lpstr>
      <vt:lpstr>ESDM Early Start Denver Model</vt:lpstr>
      <vt:lpstr>Presentazione standard di PowerPoint</vt:lpstr>
      <vt:lpstr>Presentazione standard di PowerPoint</vt:lpstr>
      <vt:lpstr>Presentazione standard di PowerPoint</vt:lpstr>
      <vt:lpstr>Progetti</vt:lpstr>
      <vt:lpstr>Progetti</vt:lpstr>
      <vt:lpstr>Progetti</vt:lpstr>
      <vt:lpstr>Progetti</vt:lpstr>
      <vt:lpstr>Progetti</vt:lpstr>
      <vt:lpstr>Progetti</vt:lpstr>
      <vt:lpstr>Progetti</vt:lpstr>
      <vt:lpstr>Contatti</vt:lpstr>
      <vt:lpstr>Contatti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Gentili</dc:creator>
  <cp:lastModifiedBy>Marco Gentili</cp:lastModifiedBy>
  <cp:revision>24</cp:revision>
  <dcterms:created xsi:type="dcterms:W3CDTF">2022-03-24T14:44:25Z</dcterms:created>
  <dcterms:modified xsi:type="dcterms:W3CDTF">2022-11-21T07:54:52Z</dcterms:modified>
</cp:coreProperties>
</file>