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sldIdLst>
    <p:sldId id="256" r:id="rId2"/>
    <p:sldId id="257" r:id="rId3"/>
    <p:sldId id="262" r:id="rId4"/>
    <p:sldId id="263" r:id="rId5"/>
    <p:sldId id="264" r:id="rId6"/>
    <p:sldId id="265" r:id="rId7"/>
    <p:sldId id="266" r:id="rId8"/>
    <p:sldId id="267" r:id="rId9"/>
    <p:sldId id="268" r:id="rId10"/>
    <p:sldId id="269" r:id="rId11"/>
    <p:sldId id="270"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7" r:id="rId25"/>
    <p:sldId id="286" r:id="rId26"/>
    <p:sldId id="285" r:id="rId27"/>
    <p:sldId id="297" r:id="rId28"/>
    <p:sldId id="298" r:id="rId29"/>
    <p:sldId id="299" r:id="rId30"/>
    <p:sldId id="300" r:id="rId31"/>
    <p:sldId id="301" r:id="rId32"/>
    <p:sldId id="302" r:id="rId33"/>
    <p:sldId id="303" r:id="rId34"/>
    <p:sldId id="304" r:id="rId35"/>
    <p:sldId id="305" r:id="rId36"/>
    <p:sldId id="288" r:id="rId37"/>
    <p:sldId id="294" r:id="rId38"/>
    <p:sldId id="292" r:id="rId39"/>
    <p:sldId id="290" r:id="rId40"/>
    <p:sldId id="293" r:id="rId41"/>
    <p:sldId id="289" r:id="rId42"/>
    <p:sldId id="291" r:id="rId43"/>
    <p:sldId id="295" r:id="rId44"/>
    <p:sldId id="296"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9" r:id="rId68"/>
    <p:sldId id="330" r:id="rId69"/>
    <p:sldId id="331" r:id="rId70"/>
    <p:sldId id="332" r:id="rId71"/>
    <p:sldId id="333" r:id="rId72"/>
    <p:sldId id="334" r:id="rId7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86" d="100"/>
          <a:sy n="86" d="100"/>
        </p:scale>
        <p:origin x="114"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0C2376D-8805-4430-A87B-E7B916EB1A93}" type="datetimeFigureOut">
              <a:rPr lang="it-IT" smtClean="0"/>
              <a:t>21/11/2022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8F6E1DE-3E74-46A7-A7BD-FAD6C6E6D9AA}" type="slidenum">
              <a:rPr lang="it-IT" smtClean="0"/>
              <a:t>‹N›</a:t>
            </a:fld>
            <a:endParaRPr lang="it-IT"/>
          </a:p>
        </p:txBody>
      </p:sp>
    </p:spTree>
    <p:extLst>
      <p:ext uri="{BB962C8B-B14F-4D97-AF65-F5344CB8AC3E}">
        <p14:creationId xmlns:p14="http://schemas.microsoft.com/office/powerpoint/2010/main" val="2253874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50C2376D-8805-4430-A87B-E7B916EB1A93}" type="datetimeFigureOut">
              <a:rPr lang="it-IT" smtClean="0"/>
              <a:t>21/11/2022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8F6E1DE-3E74-46A7-A7BD-FAD6C6E6D9AA}" type="slidenum">
              <a:rPr lang="it-IT" smtClean="0"/>
              <a:t>‹N›</a:t>
            </a:fld>
            <a:endParaRPr lang="it-IT"/>
          </a:p>
        </p:txBody>
      </p:sp>
    </p:spTree>
    <p:extLst>
      <p:ext uri="{BB962C8B-B14F-4D97-AF65-F5344CB8AC3E}">
        <p14:creationId xmlns:p14="http://schemas.microsoft.com/office/powerpoint/2010/main" val="226967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Modifica gli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50C2376D-8805-4430-A87B-E7B916EB1A93}" type="datetimeFigureOut">
              <a:rPr lang="it-IT" smtClean="0"/>
              <a:t>21/11/2022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8F6E1DE-3E74-46A7-A7BD-FAD6C6E6D9AA}" type="slidenum">
              <a:rPr lang="it-IT" smtClean="0"/>
              <a:t>‹N›</a:t>
            </a:fld>
            <a:endParaRPr lang="it-I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93827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50C2376D-8805-4430-A87B-E7B916EB1A93}" type="datetimeFigureOut">
              <a:rPr lang="it-IT" smtClean="0"/>
              <a:t>21/11/2022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8F6E1DE-3E74-46A7-A7BD-FAD6C6E6D9AA}" type="slidenum">
              <a:rPr lang="it-IT" smtClean="0"/>
              <a:t>‹N›</a:t>
            </a:fld>
            <a:endParaRPr lang="it-IT"/>
          </a:p>
        </p:txBody>
      </p:sp>
    </p:spTree>
    <p:extLst>
      <p:ext uri="{BB962C8B-B14F-4D97-AF65-F5344CB8AC3E}">
        <p14:creationId xmlns:p14="http://schemas.microsoft.com/office/powerpoint/2010/main" val="1841083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Modifica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50C2376D-8805-4430-A87B-E7B916EB1A93}" type="datetimeFigureOut">
              <a:rPr lang="it-IT" smtClean="0"/>
              <a:t>21/11/2022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8F6E1DE-3E74-46A7-A7BD-FAD6C6E6D9AA}" type="slidenum">
              <a:rPr lang="it-IT" smtClean="0"/>
              <a:t>‹N›</a:t>
            </a:fld>
            <a:endParaRPr lang="it-I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51735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smtClean="0"/>
              <a:t>Fare clic per modificare lo stile del titolo</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Modifica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50C2376D-8805-4430-A87B-E7B916EB1A93}" type="datetimeFigureOut">
              <a:rPr lang="it-IT" smtClean="0"/>
              <a:t>21/11/2022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8F6E1DE-3E74-46A7-A7BD-FAD6C6E6D9AA}" type="slidenum">
              <a:rPr lang="it-IT" smtClean="0"/>
              <a:t>‹N›</a:t>
            </a:fld>
            <a:endParaRPr lang="it-IT"/>
          </a:p>
        </p:txBody>
      </p:sp>
    </p:spTree>
    <p:extLst>
      <p:ext uri="{BB962C8B-B14F-4D97-AF65-F5344CB8AC3E}">
        <p14:creationId xmlns:p14="http://schemas.microsoft.com/office/powerpoint/2010/main" val="2038701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50C2376D-8805-4430-A87B-E7B916EB1A93}" type="datetimeFigureOut">
              <a:rPr lang="it-IT" smtClean="0"/>
              <a:t>21/11/2022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8F6E1DE-3E74-46A7-A7BD-FAD6C6E6D9AA}" type="slidenum">
              <a:rPr lang="it-IT" smtClean="0"/>
              <a:t>‹N›</a:t>
            </a:fld>
            <a:endParaRPr lang="it-IT"/>
          </a:p>
        </p:txBody>
      </p:sp>
    </p:spTree>
    <p:extLst>
      <p:ext uri="{BB962C8B-B14F-4D97-AF65-F5344CB8AC3E}">
        <p14:creationId xmlns:p14="http://schemas.microsoft.com/office/powerpoint/2010/main" val="2289133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50C2376D-8805-4430-A87B-E7B916EB1A93}" type="datetimeFigureOut">
              <a:rPr lang="it-IT" smtClean="0"/>
              <a:t>21/11/2022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8F6E1DE-3E74-46A7-A7BD-FAD6C6E6D9AA}" type="slidenum">
              <a:rPr lang="it-IT" smtClean="0"/>
              <a:t>‹N›</a:t>
            </a:fld>
            <a:endParaRPr lang="it-IT"/>
          </a:p>
        </p:txBody>
      </p:sp>
    </p:spTree>
    <p:extLst>
      <p:ext uri="{BB962C8B-B14F-4D97-AF65-F5344CB8AC3E}">
        <p14:creationId xmlns:p14="http://schemas.microsoft.com/office/powerpoint/2010/main" val="3144473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50C2376D-8805-4430-A87B-E7B916EB1A93}" type="datetimeFigureOut">
              <a:rPr lang="it-IT" smtClean="0"/>
              <a:t>21/11/2022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8F6E1DE-3E74-46A7-A7BD-FAD6C6E6D9AA}" type="slidenum">
              <a:rPr lang="it-IT" smtClean="0"/>
              <a:t>‹N›</a:t>
            </a:fld>
            <a:endParaRPr lang="it-IT"/>
          </a:p>
        </p:txBody>
      </p:sp>
    </p:spTree>
    <p:extLst>
      <p:ext uri="{BB962C8B-B14F-4D97-AF65-F5344CB8AC3E}">
        <p14:creationId xmlns:p14="http://schemas.microsoft.com/office/powerpoint/2010/main" val="380305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50C2376D-8805-4430-A87B-E7B916EB1A93}" type="datetimeFigureOut">
              <a:rPr lang="it-IT" smtClean="0"/>
              <a:t>21/11/2022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8F6E1DE-3E74-46A7-A7BD-FAD6C6E6D9AA}" type="slidenum">
              <a:rPr lang="it-IT" smtClean="0"/>
              <a:t>‹N›</a:t>
            </a:fld>
            <a:endParaRPr lang="it-IT"/>
          </a:p>
        </p:txBody>
      </p:sp>
    </p:spTree>
    <p:extLst>
      <p:ext uri="{BB962C8B-B14F-4D97-AF65-F5344CB8AC3E}">
        <p14:creationId xmlns:p14="http://schemas.microsoft.com/office/powerpoint/2010/main" val="3722714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50C2376D-8805-4430-A87B-E7B916EB1A93}" type="datetimeFigureOut">
              <a:rPr lang="it-IT" smtClean="0"/>
              <a:t>21/11/2022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8F6E1DE-3E74-46A7-A7BD-FAD6C6E6D9AA}" type="slidenum">
              <a:rPr lang="it-IT" smtClean="0"/>
              <a:t>‹N›</a:t>
            </a:fld>
            <a:endParaRPr lang="it-IT"/>
          </a:p>
        </p:txBody>
      </p:sp>
    </p:spTree>
    <p:extLst>
      <p:ext uri="{BB962C8B-B14F-4D97-AF65-F5344CB8AC3E}">
        <p14:creationId xmlns:p14="http://schemas.microsoft.com/office/powerpoint/2010/main" val="3458644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50C2376D-8805-4430-A87B-E7B916EB1A93}" type="datetimeFigureOut">
              <a:rPr lang="it-IT" smtClean="0"/>
              <a:t>21/11/2022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8F6E1DE-3E74-46A7-A7BD-FAD6C6E6D9AA}" type="slidenum">
              <a:rPr lang="it-IT" smtClean="0"/>
              <a:t>‹N›</a:t>
            </a:fld>
            <a:endParaRPr lang="it-IT"/>
          </a:p>
        </p:txBody>
      </p:sp>
    </p:spTree>
    <p:extLst>
      <p:ext uri="{BB962C8B-B14F-4D97-AF65-F5344CB8AC3E}">
        <p14:creationId xmlns:p14="http://schemas.microsoft.com/office/powerpoint/2010/main" val="657370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50C2376D-8805-4430-A87B-E7B916EB1A93}" type="datetimeFigureOut">
              <a:rPr lang="it-IT" smtClean="0"/>
              <a:t>21/11/2022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8F6E1DE-3E74-46A7-A7BD-FAD6C6E6D9AA}" type="slidenum">
              <a:rPr lang="it-IT" smtClean="0"/>
              <a:t>‹N›</a:t>
            </a:fld>
            <a:endParaRPr lang="it-IT"/>
          </a:p>
        </p:txBody>
      </p:sp>
    </p:spTree>
    <p:extLst>
      <p:ext uri="{BB962C8B-B14F-4D97-AF65-F5344CB8AC3E}">
        <p14:creationId xmlns:p14="http://schemas.microsoft.com/office/powerpoint/2010/main" val="418371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C2376D-8805-4430-A87B-E7B916EB1A93}" type="datetimeFigureOut">
              <a:rPr lang="it-IT" smtClean="0"/>
              <a:t>21/11/2022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8F6E1DE-3E74-46A7-A7BD-FAD6C6E6D9AA}" type="slidenum">
              <a:rPr lang="it-IT" smtClean="0"/>
              <a:t>‹N›</a:t>
            </a:fld>
            <a:endParaRPr lang="it-IT"/>
          </a:p>
        </p:txBody>
      </p:sp>
    </p:spTree>
    <p:extLst>
      <p:ext uri="{BB962C8B-B14F-4D97-AF65-F5344CB8AC3E}">
        <p14:creationId xmlns:p14="http://schemas.microsoft.com/office/powerpoint/2010/main" val="982715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smtClean="0"/>
              <a:t>Fare clic per modificare lo stile del titolo</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50C2376D-8805-4430-A87B-E7B916EB1A93}" type="datetimeFigureOut">
              <a:rPr lang="it-IT" smtClean="0"/>
              <a:t>21/11/2022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8F6E1DE-3E74-46A7-A7BD-FAD6C6E6D9AA}" type="slidenum">
              <a:rPr lang="it-IT" smtClean="0"/>
              <a:t>‹N›</a:t>
            </a:fld>
            <a:endParaRPr lang="it-IT"/>
          </a:p>
        </p:txBody>
      </p:sp>
    </p:spTree>
    <p:extLst>
      <p:ext uri="{BB962C8B-B14F-4D97-AF65-F5344CB8AC3E}">
        <p14:creationId xmlns:p14="http://schemas.microsoft.com/office/powerpoint/2010/main" val="3459550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8F6E1DE-3E74-46A7-A7BD-FAD6C6E6D9AA}" type="slidenum">
              <a:rPr lang="it-IT" smtClean="0"/>
              <a:t>‹N›</a:t>
            </a:fld>
            <a:endParaRPr lang="it-IT"/>
          </a:p>
        </p:txBody>
      </p:sp>
      <p:sp>
        <p:nvSpPr>
          <p:cNvPr id="5" name="Date Placeholder 4"/>
          <p:cNvSpPr>
            <a:spLocks noGrp="1"/>
          </p:cNvSpPr>
          <p:nvPr>
            <p:ph type="dt" sz="half" idx="10"/>
          </p:nvPr>
        </p:nvSpPr>
        <p:spPr/>
        <p:txBody>
          <a:bodyPr/>
          <a:lstStyle/>
          <a:p>
            <a:fld id="{50C2376D-8805-4430-A87B-E7B916EB1A93}" type="datetimeFigureOut">
              <a:rPr lang="it-IT" smtClean="0"/>
              <a:t>21/11/2022</a:t>
            </a:fld>
            <a:endParaRPr lang="it-IT"/>
          </a:p>
        </p:txBody>
      </p:sp>
    </p:spTree>
    <p:extLst>
      <p:ext uri="{BB962C8B-B14F-4D97-AF65-F5344CB8AC3E}">
        <p14:creationId xmlns:p14="http://schemas.microsoft.com/office/powerpoint/2010/main" val="2952881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C2376D-8805-4430-A87B-E7B916EB1A93}" type="datetimeFigureOut">
              <a:rPr lang="it-IT" smtClean="0"/>
              <a:t>21/11/2022</a:t>
            </a:fld>
            <a:endParaRPr lang="it-I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8F6E1DE-3E74-46A7-A7BD-FAD6C6E6D9AA}" type="slidenum">
              <a:rPr lang="it-IT" smtClean="0"/>
              <a:t>‹N›</a:t>
            </a:fld>
            <a:endParaRPr lang="it-IT"/>
          </a:p>
        </p:txBody>
      </p:sp>
    </p:spTree>
    <p:extLst>
      <p:ext uri="{BB962C8B-B14F-4D97-AF65-F5344CB8AC3E}">
        <p14:creationId xmlns:p14="http://schemas.microsoft.com/office/powerpoint/2010/main" val="48252902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faccorsi@anffas-macerata.it"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902264" y="1966386"/>
            <a:ext cx="4418837" cy="2099498"/>
          </a:xfrm>
          <a:prstGeom prst="rect">
            <a:avLst/>
          </a:prstGeom>
        </p:spPr>
      </p:pic>
      <p:pic>
        <p:nvPicPr>
          <p:cNvPr id="5" name="Immagin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031" y="5448301"/>
            <a:ext cx="2007233" cy="1028699"/>
          </a:xfrm>
          <a:prstGeom prst="rect">
            <a:avLst/>
          </a:prstGeom>
          <a:noFill/>
          <a:ln>
            <a:noFill/>
          </a:ln>
        </p:spPr>
      </p:pic>
      <p:pic>
        <p:nvPicPr>
          <p:cNvPr id="6" name="Immagine 5"/>
          <p:cNvPicPr/>
          <p:nvPr/>
        </p:nvPicPr>
        <p:blipFill>
          <a:blip r:embed="rId4">
            <a:extLst>
              <a:ext uri="{28A0092B-C50C-407E-A947-70E740481C1C}">
                <a14:useLocalDpi xmlns:a14="http://schemas.microsoft.com/office/drawing/2010/main" val="0"/>
              </a:ext>
            </a:extLst>
          </a:blip>
          <a:stretch>
            <a:fillRect/>
          </a:stretch>
        </p:blipFill>
        <p:spPr bwMode="auto">
          <a:xfrm>
            <a:off x="3346766" y="5448301"/>
            <a:ext cx="1733233" cy="1140460"/>
          </a:xfrm>
          <a:prstGeom prst="rect">
            <a:avLst/>
          </a:prstGeom>
          <a:noFill/>
          <a:ln>
            <a:noFill/>
          </a:ln>
        </p:spPr>
      </p:pic>
      <p:pic>
        <p:nvPicPr>
          <p:cNvPr id="7" name="Immagine 6"/>
          <p:cNvPicPr/>
          <p:nvPr/>
        </p:nvPicPr>
        <p:blipFill>
          <a:blip r:embed="rId5">
            <a:extLst>
              <a:ext uri="{28A0092B-C50C-407E-A947-70E740481C1C}">
                <a14:useLocalDpi xmlns:a14="http://schemas.microsoft.com/office/drawing/2010/main" val="0"/>
              </a:ext>
            </a:extLst>
          </a:blip>
          <a:stretch>
            <a:fillRect/>
          </a:stretch>
        </p:blipFill>
        <p:spPr bwMode="auto">
          <a:xfrm>
            <a:off x="5524501" y="5448301"/>
            <a:ext cx="1719853" cy="1140460"/>
          </a:xfrm>
          <a:prstGeom prst="rect">
            <a:avLst/>
          </a:prstGeom>
          <a:noFill/>
          <a:ln>
            <a:noFill/>
          </a:ln>
        </p:spPr>
      </p:pic>
    </p:spTree>
    <p:extLst>
      <p:ext uri="{BB962C8B-B14F-4D97-AF65-F5344CB8AC3E}">
        <p14:creationId xmlns:p14="http://schemas.microsoft.com/office/powerpoint/2010/main" val="18242388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a:bodyPr>
          <a:lstStyle/>
          <a:p>
            <a:pPr algn="ctr"/>
            <a:r>
              <a:rPr lang="it-IT" u="sng" dirty="0" smtClean="0">
                <a:latin typeface="Arial" panose="020B0604020202020204" pitchFamily="34" charset="0"/>
                <a:cs typeface="Arial" panose="020B0604020202020204" pitchFamily="34" charset="0"/>
              </a:rPr>
              <a:t>Un po’ di storia</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2757982"/>
          </a:xfrm>
        </p:spPr>
        <p:txBody>
          <a:bodyPr>
            <a:noAutofit/>
          </a:bodyPr>
          <a:lstStyle/>
          <a:p>
            <a:pPr marL="0" indent="0">
              <a:buNone/>
            </a:pPr>
            <a:r>
              <a:rPr lang="it-IT" sz="2000" b="1" u="sng" dirty="0">
                <a:latin typeface="Arial" panose="020B0604020202020204" pitchFamily="34" charset="0"/>
                <a:cs typeface="Arial" panose="020B0604020202020204" pitchFamily="34" charset="0"/>
              </a:rPr>
              <a:t>1980	</a:t>
            </a:r>
          </a:p>
          <a:p>
            <a:pPr marL="0" indent="0">
              <a:buNone/>
            </a:pPr>
            <a:r>
              <a:rPr lang="it-IT" sz="2000" dirty="0">
                <a:latin typeface="Arial" panose="020B0604020202020204" pitchFamily="34" charset="0"/>
                <a:cs typeface="Arial" panose="020B0604020202020204" pitchFamily="34" charset="0"/>
              </a:rPr>
              <a:t>La convenzione sanitaria viene estesa anche </a:t>
            </a:r>
            <a:r>
              <a:rPr lang="it-IT" sz="2000" dirty="0" smtClean="0">
                <a:latin typeface="Arial" panose="020B0604020202020204" pitchFamily="34" charset="0"/>
                <a:cs typeface="Arial" panose="020B0604020202020204" pitchFamily="34" charset="0"/>
              </a:rPr>
              <a:t>all’</a:t>
            </a:r>
            <a:r>
              <a:rPr lang="it-IT" sz="2000" b="1" dirty="0" smtClean="0">
                <a:latin typeface="Arial" panose="020B0604020202020204" pitchFamily="34" charset="0"/>
                <a:cs typeface="Arial" panose="020B0604020202020204" pitchFamily="34" charset="0"/>
              </a:rPr>
              <a:t>attività semiresidenziale</a:t>
            </a:r>
            <a:r>
              <a:rPr lang="it-IT" sz="2000" dirty="0">
                <a:latin typeface="Arial" panose="020B0604020202020204" pitchFamily="34" charset="0"/>
                <a:cs typeface="Arial" panose="020B0604020202020204" pitchFamily="34" charset="0"/>
              </a:rPr>
              <a:t>, un servizio diurno in risposta alle esigenze di giovani che al termine della scuola dell’obbligo necessitano di interventi educativi-riabilitativi in grado di potenziare le loro autonomie personale e sociali.</a:t>
            </a: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3292779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a:bodyPr>
          <a:lstStyle/>
          <a:p>
            <a:pPr algn="ctr"/>
            <a:r>
              <a:rPr lang="it-IT" u="sng" dirty="0" smtClean="0">
                <a:latin typeface="Arial" panose="020B0604020202020204" pitchFamily="34" charset="0"/>
                <a:cs typeface="Arial" panose="020B0604020202020204" pitchFamily="34" charset="0"/>
              </a:rPr>
              <a:t>Un po’ di storia</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2757982"/>
          </a:xfrm>
        </p:spPr>
        <p:txBody>
          <a:bodyPr>
            <a:noAutofit/>
          </a:bodyPr>
          <a:lstStyle/>
          <a:p>
            <a:pPr marL="0" indent="0">
              <a:buNone/>
            </a:pPr>
            <a:r>
              <a:rPr lang="it-IT" sz="2000" b="1" u="sng" dirty="0">
                <a:latin typeface="Arial" panose="020B0604020202020204" pitchFamily="34" charset="0"/>
                <a:cs typeface="Arial" panose="020B0604020202020204" pitchFamily="34" charset="0"/>
              </a:rPr>
              <a:t>1998	</a:t>
            </a:r>
          </a:p>
          <a:p>
            <a:pPr marL="0" indent="0">
              <a:buNone/>
            </a:pPr>
            <a:r>
              <a:rPr lang="it-IT" sz="2000" dirty="0">
                <a:latin typeface="Arial" panose="020B0604020202020204" pitchFamily="34" charset="0"/>
                <a:cs typeface="Arial" panose="020B0604020202020204" pitchFamily="34" charset="0"/>
              </a:rPr>
              <a:t>Viene aperta la prima </a:t>
            </a:r>
            <a:r>
              <a:rPr lang="it-IT" sz="2000" b="1" dirty="0">
                <a:latin typeface="Arial" panose="020B0604020202020204" pitchFamily="34" charset="0"/>
                <a:cs typeface="Arial" panose="020B0604020202020204" pitchFamily="34" charset="0"/>
              </a:rPr>
              <a:t>Comunità </a:t>
            </a:r>
            <a:r>
              <a:rPr lang="it-IT" sz="2000" b="1" dirty="0" smtClean="0">
                <a:latin typeface="Arial" panose="020B0604020202020204" pitchFamily="34" charset="0"/>
                <a:cs typeface="Arial" panose="020B0604020202020204" pitchFamily="34" charset="0"/>
              </a:rPr>
              <a:t>Alloggio</a:t>
            </a:r>
            <a:r>
              <a:rPr lang="it-IT" sz="2000" dirty="0" smtClean="0">
                <a:latin typeface="Arial" panose="020B0604020202020204" pitchFamily="34" charset="0"/>
                <a:cs typeface="Arial" panose="020B0604020202020204" pitchFamily="34" charset="0"/>
              </a:rPr>
              <a:t> per </a:t>
            </a:r>
            <a:r>
              <a:rPr lang="it-IT" sz="2000" dirty="0">
                <a:latin typeface="Arial" panose="020B0604020202020204" pitchFamily="34" charset="0"/>
                <a:cs typeface="Arial" panose="020B0604020202020204" pitchFamily="34" charset="0"/>
              </a:rPr>
              <a:t>ospitare persone che per situazioni di gravi disabilità o </a:t>
            </a:r>
            <a:r>
              <a:rPr lang="it-IT" sz="2000" dirty="0" smtClean="0">
                <a:latin typeface="Arial" panose="020B0604020202020204" pitchFamily="34" charset="0"/>
                <a:cs typeface="Arial" panose="020B0604020202020204" pitchFamily="34" charset="0"/>
              </a:rPr>
              <a:t>perché </a:t>
            </a:r>
            <a:r>
              <a:rPr lang="it-IT" sz="2000" dirty="0">
                <a:latin typeface="Arial" panose="020B0604020202020204" pitchFamily="34" charset="0"/>
                <a:cs typeface="Arial" panose="020B0604020202020204" pitchFamily="34" charset="0"/>
              </a:rPr>
              <a:t>hanno </a:t>
            </a:r>
            <a:r>
              <a:rPr lang="it-IT" sz="2000" dirty="0" smtClean="0">
                <a:latin typeface="Arial" panose="020B0604020202020204" pitchFamily="34" charset="0"/>
                <a:cs typeface="Arial" panose="020B0604020202020204" pitchFamily="34" charset="0"/>
              </a:rPr>
              <a:t>perso i </a:t>
            </a:r>
            <a:r>
              <a:rPr lang="it-IT" sz="2000" dirty="0">
                <a:latin typeface="Arial" panose="020B0604020202020204" pitchFamily="34" charset="0"/>
                <a:cs typeface="Arial" panose="020B0604020202020204" pitchFamily="34" charset="0"/>
              </a:rPr>
              <a:t>genitori necessitano di una presa in carico totale e continuativa.</a:t>
            </a: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695731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Chi è ANFFAS Macerata</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1678482"/>
          </a:xfrm>
        </p:spPr>
        <p:txBody>
          <a:bodyPr>
            <a:noAutofit/>
          </a:bodyPr>
          <a:lstStyle/>
          <a:p>
            <a:pPr marL="0" indent="0">
              <a:buNone/>
            </a:pPr>
            <a:r>
              <a:rPr lang="it-IT" sz="2000" dirty="0">
                <a:latin typeface="Arial" panose="020B0604020202020204" pitchFamily="34" charset="0"/>
                <a:cs typeface="Arial" panose="020B0604020202020204" pitchFamily="34" charset="0"/>
              </a:rPr>
              <a:t>ANFFAS MACERATA PERSEGUE IL PROPRIO SCOPO ANCHE ATTRAVERSO LO SVILUPPO DI ATTIVITÀ VOLTE A</a:t>
            </a:r>
            <a:r>
              <a:rPr lang="it-IT" sz="2000" b="1" dirty="0">
                <a:latin typeface="Arial" panose="020B0604020202020204" pitchFamily="34" charset="0"/>
                <a:cs typeface="Arial" panose="020B0604020202020204" pitchFamily="34" charset="0"/>
              </a:rPr>
              <a:t>:</a:t>
            </a:r>
          </a:p>
          <a:p>
            <a:pPr marL="0" indent="0">
              <a:buNone/>
            </a:pPr>
            <a:r>
              <a:rPr lang="it-IT" sz="2000" b="1" dirty="0" smtClean="0">
                <a:latin typeface="Arial" panose="020B0604020202020204" pitchFamily="34" charset="0"/>
                <a:cs typeface="Arial" panose="020B0604020202020204" pitchFamily="34" charset="0"/>
              </a:rPr>
              <a:t>FAVORIRE </a:t>
            </a:r>
            <a:r>
              <a:rPr lang="it-IT" sz="2000" dirty="0" smtClean="0">
                <a:latin typeface="Arial" panose="020B0604020202020204" pitchFamily="34" charset="0"/>
                <a:cs typeface="Arial" panose="020B0604020202020204" pitchFamily="34" charset="0"/>
              </a:rPr>
              <a:t>e </a:t>
            </a:r>
            <a:r>
              <a:rPr lang="it-IT" sz="2000" dirty="0">
                <a:latin typeface="Arial" panose="020B0604020202020204" pitchFamily="34" charset="0"/>
                <a:cs typeface="Arial" panose="020B0604020202020204" pitchFamily="34" charset="0"/>
              </a:rPr>
              <a:t>sollecitare la ricerca, la prevenzione e la riabilitazione sulla disabilità intellettiva e disturbi del </a:t>
            </a:r>
            <a:r>
              <a:rPr lang="it-IT" sz="2000" dirty="0" err="1">
                <a:latin typeface="Arial" panose="020B0604020202020204" pitchFamily="34" charset="0"/>
                <a:cs typeface="Arial" panose="020B0604020202020204" pitchFamily="34" charset="0"/>
              </a:rPr>
              <a:t>neurosviluppo</a:t>
            </a:r>
            <a:r>
              <a:rPr lang="it-IT" sz="2000" dirty="0">
                <a:latin typeface="Arial" panose="020B0604020202020204" pitchFamily="34" charset="0"/>
                <a:cs typeface="Arial" panose="020B0604020202020204" pitchFamily="34" charset="0"/>
              </a:rPr>
              <a:t>.</a:t>
            </a: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1161027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Chi è ANFFAS Macerata</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1678482"/>
          </a:xfrm>
        </p:spPr>
        <p:txBody>
          <a:bodyPr>
            <a:noAutofit/>
          </a:bodyPr>
          <a:lstStyle/>
          <a:p>
            <a:pPr marL="0" indent="0">
              <a:buNone/>
            </a:pPr>
            <a:r>
              <a:rPr lang="it-IT" sz="2000" dirty="0">
                <a:latin typeface="Arial" panose="020B0604020202020204" pitchFamily="34" charset="0"/>
                <a:cs typeface="Arial" panose="020B0604020202020204" pitchFamily="34" charset="0"/>
              </a:rPr>
              <a:t>ANFFAS MACERATA PERSEGUE IL PROPRIO SCOPO ANCHE ATTRAVERSO LO SVILUPPO DI ATTIVITÀ VOLTE A</a:t>
            </a:r>
            <a:r>
              <a:rPr lang="it-IT" sz="2000" b="1" dirty="0">
                <a:latin typeface="Arial" panose="020B0604020202020204" pitchFamily="34" charset="0"/>
                <a:cs typeface="Arial" panose="020B0604020202020204" pitchFamily="34" charset="0"/>
              </a:rPr>
              <a:t>:</a:t>
            </a:r>
          </a:p>
          <a:p>
            <a:pPr marL="0" indent="0">
              <a:buNone/>
            </a:pPr>
            <a:r>
              <a:rPr lang="it-IT" sz="2000" b="1" dirty="0" smtClean="0">
                <a:latin typeface="Arial" panose="020B0604020202020204" pitchFamily="34" charset="0"/>
                <a:cs typeface="Arial" panose="020B0604020202020204" pitchFamily="34" charset="0"/>
              </a:rPr>
              <a:t>INCENTIVARE </a:t>
            </a:r>
            <a:r>
              <a:rPr lang="it-IT" sz="2000" dirty="0" smtClean="0">
                <a:latin typeface="Arial" panose="020B0604020202020204" pitchFamily="34" charset="0"/>
                <a:cs typeface="Arial" panose="020B0604020202020204" pitchFamily="34" charset="0"/>
              </a:rPr>
              <a:t>l’inclusione </a:t>
            </a:r>
            <a:r>
              <a:rPr lang="it-IT" sz="2000" dirty="0">
                <a:latin typeface="Arial" panose="020B0604020202020204" pitchFamily="34" charset="0"/>
                <a:cs typeface="Arial" panose="020B0604020202020204" pitchFamily="34" charset="0"/>
              </a:rPr>
              <a:t>scolastica, la qualificazione e l’inserimento nel mondo del lavoro di disabili intellettivi e relazionali.</a:t>
            </a: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2319576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Chi è ANFFAS Macerata</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2199182"/>
          </a:xfrm>
        </p:spPr>
        <p:txBody>
          <a:bodyPr>
            <a:noAutofit/>
          </a:bodyPr>
          <a:lstStyle/>
          <a:p>
            <a:pPr marL="0" indent="0">
              <a:buNone/>
            </a:pPr>
            <a:r>
              <a:rPr lang="it-IT" sz="2000" dirty="0">
                <a:latin typeface="Arial" panose="020B0604020202020204" pitchFamily="34" charset="0"/>
                <a:cs typeface="Arial" panose="020B0604020202020204" pitchFamily="34" charset="0"/>
              </a:rPr>
              <a:t>ANFFAS MACERATA PERSEGUE IL PROPRIO SCOPO ANCHE ATTRAVERSO LO SVILUPPO DI ATTIVITÀ VOLTE A</a:t>
            </a:r>
            <a:r>
              <a:rPr lang="it-IT" sz="2000" b="1" dirty="0">
                <a:latin typeface="Arial" panose="020B0604020202020204" pitchFamily="34" charset="0"/>
                <a:cs typeface="Arial" panose="020B0604020202020204" pitchFamily="34" charset="0"/>
              </a:rPr>
              <a:t>:</a:t>
            </a:r>
          </a:p>
          <a:p>
            <a:pPr marL="0" indent="0">
              <a:buNone/>
            </a:pPr>
            <a:r>
              <a:rPr lang="it-IT" sz="2000" b="1" dirty="0">
                <a:latin typeface="Arial" panose="020B0604020202020204" pitchFamily="34" charset="0"/>
                <a:cs typeface="Arial" panose="020B0604020202020204" pitchFamily="34" charset="0"/>
              </a:rPr>
              <a:t>PROMUOVERE</a:t>
            </a:r>
            <a:r>
              <a:rPr lang="it-IT" sz="2000" dirty="0">
                <a:latin typeface="Arial" panose="020B0604020202020204" pitchFamily="34" charset="0"/>
                <a:cs typeface="Arial" panose="020B0604020202020204" pitchFamily="34" charset="0"/>
              </a:rPr>
              <a:t>, costituire ed amministrare strutture riabilitative, sanitarie, assistenziali e strutture diurne e/o residenziali idonee a rispondere ai bisogni dei disabili intellettivi e relazionali favorendo la consapevolezza di un problema sociale e non privato.</a:t>
            </a: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3366509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Chi è ANFFAS Macerata</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2199182"/>
          </a:xfrm>
        </p:spPr>
        <p:txBody>
          <a:bodyPr>
            <a:noAutofit/>
          </a:bodyPr>
          <a:lstStyle/>
          <a:p>
            <a:pPr marL="0" indent="0">
              <a:buNone/>
            </a:pPr>
            <a:r>
              <a:rPr lang="it-IT" sz="2000" dirty="0">
                <a:latin typeface="Arial" panose="020B0604020202020204" pitchFamily="34" charset="0"/>
                <a:cs typeface="Arial" panose="020B0604020202020204" pitchFamily="34" charset="0"/>
              </a:rPr>
              <a:t>ANFFAS MACERATA PERSEGUE IL PROPRIO SCOPO ANCHE ATTRAVERSO LO SVILUPPO DI ATTIVITÀ VOLTE A</a:t>
            </a:r>
            <a:r>
              <a:rPr lang="it-IT" sz="2000" b="1" dirty="0">
                <a:latin typeface="Arial" panose="020B0604020202020204" pitchFamily="34" charset="0"/>
                <a:cs typeface="Arial" panose="020B0604020202020204" pitchFamily="34" charset="0"/>
              </a:rPr>
              <a:t>:</a:t>
            </a:r>
          </a:p>
          <a:p>
            <a:pPr marL="0" indent="0">
              <a:buNone/>
            </a:pPr>
            <a:r>
              <a:rPr lang="it-IT" sz="2000" b="1" dirty="0">
                <a:latin typeface="Arial" panose="020B0604020202020204" pitchFamily="34" charset="0"/>
                <a:cs typeface="Arial" panose="020B0604020202020204" pitchFamily="34" charset="0"/>
              </a:rPr>
              <a:t>ASSUMERE </a:t>
            </a:r>
            <a:r>
              <a:rPr lang="it-IT" sz="2000" dirty="0">
                <a:latin typeface="Arial" panose="020B0604020202020204" pitchFamily="34" charset="0"/>
                <a:cs typeface="Arial" panose="020B0604020202020204" pitchFamily="34" charset="0"/>
              </a:rPr>
              <a:t>in ogni sede la rappresentanza e la tutela dei diritti umani, sociali e civili di cittadini che per la loro particolare disabilità non possono rappresentarsi.</a:t>
            </a: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9162778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Chi è ANFFAS Macerata</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2199182"/>
          </a:xfrm>
        </p:spPr>
        <p:txBody>
          <a:bodyPr>
            <a:noAutofit/>
          </a:bodyPr>
          <a:lstStyle/>
          <a:p>
            <a:pPr marL="0" indent="0">
              <a:buNone/>
            </a:pPr>
            <a:r>
              <a:rPr lang="it-IT" sz="2000" dirty="0" smtClean="0">
                <a:latin typeface="Arial" panose="020B0604020202020204" pitchFamily="34" charset="0"/>
                <a:cs typeface="Arial" panose="020B0604020202020204" pitchFamily="34" charset="0"/>
              </a:rPr>
              <a:t>Il Centro gestisce in accreditamento regionale sanitario un </a:t>
            </a:r>
            <a:r>
              <a:rPr lang="it-IT" sz="2000" b="1" dirty="0">
                <a:latin typeface="Arial" panose="020B0604020202020204" pitchFamily="34" charset="0"/>
                <a:cs typeface="Arial" panose="020B0604020202020204" pitchFamily="34" charset="0"/>
              </a:rPr>
              <a:t>Servizio Diurno </a:t>
            </a:r>
            <a:r>
              <a:rPr lang="it-IT" sz="2000" dirty="0">
                <a:latin typeface="Arial" panose="020B0604020202020204" pitchFamily="34" charset="0"/>
                <a:cs typeface="Arial" panose="020B0604020202020204" pitchFamily="34" charset="0"/>
              </a:rPr>
              <a:t>che ospita </a:t>
            </a:r>
            <a:r>
              <a:rPr lang="it-IT" sz="2000" dirty="0" smtClean="0">
                <a:latin typeface="Arial" panose="020B0604020202020204" pitchFamily="34" charset="0"/>
                <a:cs typeface="Arial" panose="020B0604020202020204" pitchFamily="34" charset="0"/>
              </a:rPr>
              <a:t>quotidianamente più </a:t>
            </a:r>
            <a:r>
              <a:rPr lang="it-IT" sz="2000" dirty="0">
                <a:latin typeface="Arial" panose="020B0604020202020204" pitchFamily="34" charset="0"/>
                <a:cs typeface="Arial" panose="020B0604020202020204" pitchFamily="34" charset="0"/>
              </a:rPr>
              <a:t>di </a:t>
            </a:r>
            <a:r>
              <a:rPr lang="it-IT" sz="2000" b="1" dirty="0">
                <a:latin typeface="Arial" panose="020B0604020202020204" pitchFamily="34" charset="0"/>
                <a:cs typeface="Arial" panose="020B0604020202020204" pitchFamily="34" charset="0"/>
              </a:rPr>
              <a:t>50 ragazzi </a:t>
            </a:r>
            <a:r>
              <a:rPr lang="it-IT" sz="2000" dirty="0">
                <a:latin typeface="Arial" panose="020B0604020202020204" pitchFamily="34" charset="0"/>
                <a:cs typeface="Arial" panose="020B0604020202020204" pitchFamily="34" charset="0"/>
              </a:rPr>
              <a:t>impegnati in </a:t>
            </a:r>
            <a:r>
              <a:rPr lang="it-IT" sz="2000" dirty="0" err="1">
                <a:latin typeface="Arial" panose="020B0604020202020204" pitchFamily="34" charset="0"/>
                <a:cs typeface="Arial" panose="020B0604020202020204" pitchFamily="34" charset="0"/>
              </a:rPr>
              <a:t>attivià</a:t>
            </a:r>
            <a:r>
              <a:rPr lang="it-IT" sz="2000" dirty="0">
                <a:latin typeface="Arial" panose="020B0604020202020204" pitchFamily="34" charset="0"/>
                <a:cs typeface="Arial" panose="020B0604020202020204" pitchFamily="34" charset="0"/>
              </a:rPr>
              <a:t> educative e riabilitative.</a:t>
            </a: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
        <p:nvSpPr>
          <p:cNvPr id="5" name="Ovale 4"/>
          <p:cNvSpPr/>
          <p:nvPr/>
        </p:nvSpPr>
        <p:spPr>
          <a:xfrm>
            <a:off x="1453113" y="5046168"/>
            <a:ext cx="1453835" cy="14351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5610545" y="5046168"/>
            <a:ext cx="1453835" cy="1435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3531829" y="5046168"/>
            <a:ext cx="1453835" cy="1435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1765300" y="5471330"/>
            <a:ext cx="825501" cy="584775"/>
          </a:xfrm>
          <a:prstGeom prst="rect">
            <a:avLst/>
          </a:prstGeom>
          <a:noFill/>
        </p:spPr>
        <p:txBody>
          <a:bodyPr wrap="square" rtlCol="0">
            <a:spAutoFit/>
          </a:bodyPr>
          <a:lstStyle/>
          <a:p>
            <a:pPr algn="ctr"/>
            <a:r>
              <a:rPr lang="it-IT" sz="3200" b="1" dirty="0" smtClean="0">
                <a:solidFill>
                  <a:schemeClr val="bg1"/>
                </a:solidFill>
                <a:latin typeface="Arial" panose="020B0604020202020204" pitchFamily="34" charset="0"/>
                <a:cs typeface="Arial" panose="020B0604020202020204" pitchFamily="34" charset="0"/>
              </a:rPr>
              <a:t>50</a:t>
            </a:r>
            <a:endParaRPr lang="it-IT"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24919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Chi è ANFFAS Macerata</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2199182"/>
          </a:xfrm>
        </p:spPr>
        <p:txBody>
          <a:bodyPr>
            <a:noAutofit/>
          </a:bodyPr>
          <a:lstStyle/>
          <a:p>
            <a:pPr marL="0" indent="0">
              <a:buNone/>
            </a:pPr>
            <a:r>
              <a:rPr lang="it-IT" sz="2000" dirty="0">
                <a:latin typeface="Arial" panose="020B0604020202020204" pitchFamily="34" charset="0"/>
                <a:cs typeface="Arial" panose="020B0604020202020204" pitchFamily="34" charset="0"/>
              </a:rPr>
              <a:t>Il servizio ambulatoriale eroga annualmente </a:t>
            </a:r>
            <a:r>
              <a:rPr lang="it-IT" sz="2000" dirty="0" smtClean="0">
                <a:latin typeface="Arial" panose="020B0604020202020204" pitchFamily="34" charset="0"/>
                <a:cs typeface="Arial" panose="020B0604020202020204" pitchFamily="34" charset="0"/>
              </a:rPr>
              <a:t>più di </a:t>
            </a:r>
            <a:r>
              <a:rPr lang="it-IT" sz="2000" b="1" dirty="0">
                <a:latin typeface="Arial" panose="020B0604020202020204" pitchFamily="34" charset="0"/>
                <a:cs typeface="Arial" panose="020B0604020202020204" pitchFamily="34" charset="0"/>
              </a:rPr>
              <a:t>15.000 prestazioni riabilitative </a:t>
            </a:r>
            <a:r>
              <a:rPr lang="it-IT" sz="2000" dirty="0">
                <a:latin typeface="Arial" panose="020B0604020202020204" pitchFamily="34" charset="0"/>
                <a:cs typeface="Arial" panose="020B0604020202020204" pitchFamily="34" charset="0"/>
              </a:rPr>
              <a:t>di tipo fisiatrico, logopedico, psicomotorio, psicologico e neurologico rivolte principalmente all’età evolutiva.</a:t>
            </a: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
        <p:nvSpPr>
          <p:cNvPr id="5" name="Ovale 4"/>
          <p:cNvSpPr/>
          <p:nvPr/>
        </p:nvSpPr>
        <p:spPr>
          <a:xfrm>
            <a:off x="1453113" y="5046168"/>
            <a:ext cx="1453835" cy="14351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5610545" y="5046168"/>
            <a:ext cx="1453835" cy="1435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3531829" y="5046168"/>
            <a:ext cx="1453835" cy="14351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3385167" y="5471330"/>
            <a:ext cx="1747157" cy="584775"/>
          </a:xfrm>
          <a:prstGeom prst="rect">
            <a:avLst/>
          </a:prstGeom>
          <a:noFill/>
        </p:spPr>
        <p:txBody>
          <a:bodyPr wrap="square" rtlCol="0">
            <a:spAutoFit/>
          </a:bodyPr>
          <a:lstStyle/>
          <a:p>
            <a:pPr algn="ctr"/>
            <a:r>
              <a:rPr lang="it-IT" sz="3200" b="1" dirty="0" smtClean="0">
                <a:solidFill>
                  <a:schemeClr val="bg1"/>
                </a:solidFill>
                <a:latin typeface="Arial" panose="020B0604020202020204" pitchFamily="34" charset="0"/>
                <a:cs typeface="Arial" panose="020B0604020202020204" pitchFamily="34" charset="0"/>
              </a:rPr>
              <a:t>15,000</a:t>
            </a:r>
            <a:endParaRPr lang="it-IT"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09570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Chi è ANFFAS Macerata</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2199182"/>
          </a:xfrm>
        </p:spPr>
        <p:txBody>
          <a:bodyPr>
            <a:noAutofit/>
          </a:bodyPr>
          <a:lstStyle/>
          <a:p>
            <a:pPr marL="0" indent="0">
              <a:buNone/>
            </a:pPr>
            <a:r>
              <a:rPr lang="it-IT" sz="2000" dirty="0">
                <a:latin typeface="Arial" panose="020B0604020202020204" pitchFamily="34" charset="0"/>
                <a:cs typeface="Arial" panose="020B0604020202020204" pitchFamily="34" charset="0"/>
              </a:rPr>
              <a:t>Anffas Macerata ospita </a:t>
            </a:r>
            <a:r>
              <a:rPr lang="it-IT" sz="2000" b="1" dirty="0">
                <a:latin typeface="Arial" panose="020B0604020202020204" pitchFamily="34" charset="0"/>
                <a:cs typeface="Arial" panose="020B0604020202020204" pitchFamily="34" charset="0"/>
              </a:rPr>
              <a:t>2 Comunità </a:t>
            </a:r>
            <a:r>
              <a:rPr lang="it-IT" sz="2000" dirty="0">
                <a:latin typeface="Arial" panose="020B0604020202020204" pitchFamily="34" charset="0"/>
                <a:cs typeface="Arial" panose="020B0604020202020204" pitchFamily="34" charset="0"/>
              </a:rPr>
              <a:t>socio educative-riabilitative dove attualmente vivono </a:t>
            </a:r>
            <a:r>
              <a:rPr lang="it-IT" sz="2000" b="1" dirty="0">
                <a:latin typeface="Arial" panose="020B0604020202020204" pitchFamily="34" charset="0"/>
                <a:cs typeface="Arial" panose="020B0604020202020204" pitchFamily="34" charset="0"/>
              </a:rPr>
              <a:t>16 persone </a:t>
            </a:r>
            <a:r>
              <a:rPr lang="it-IT" sz="2000" dirty="0">
                <a:latin typeface="Arial" panose="020B0604020202020204" pitchFamily="34" charset="0"/>
                <a:cs typeface="Arial" panose="020B0604020202020204" pitchFamily="34" charset="0"/>
              </a:rPr>
              <a:t>con disabilità.</a:t>
            </a: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
        <p:nvSpPr>
          <p:cNvPr id="5" name="Ovale 4"/>
          <p:cNvSpPr/>
          <p:nvPr/>
        </p:nvSpPr>
        <p:spPr>
          <a:xfrm>
            <a:off x="1453113" y="5046168"/>
            <a:ext cx="1453835" cy="14351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5610545" y="5046168"/>
            <a:ext cx="1453835" cy="14351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3531829" y="5046168"/>
            <a:ext cx="1453835" cy="14351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5463883" y="5471330"/>
            <a:ext cx="1747157" cy="584775"/>
          </a:xfrm>
          <a:prstGeom prst="rect">
            <a:avLst/>
          </a:prstGeom>
          <a:noFill/>
        </p:spPr>
        <p:txBody>
          <a:bodyPr wrap="square" rtlCol="0">
            <a:spAutoFit/>
          </a:bodyPr>
          <a:lstStyle/>
          <a:p>
            <a:pPr algn="ctr"/>
            <a:r>
              <a:rPr lang="it-IT" sz="3200" b="1" dirty="0" smtClean="0">
                <a:solidFill>
                  <a:schemeClr val="bg1"/>
                </a:solidFill>
                <a:latin typeface="Arial" panose="020B0604020202020204" pitchFamily="34" charset="0"/>
                <a:cs typeface="Arial" panose="020B0604020202020204" pitchFamily="34" charset="0"/>
              </a:rPr>
              <a:t>16</a:t>
            </a:r>
            <a:endParaRPr lang="it-IT"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249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Chi è ANFFAS Macerata</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2694482"/>
          </a:xfrm>
        </p:spPr>
        <p:txBody>
          <a:bodyPr>
            <a:noAutofit/>
          </a:bodyPr>
          <a:lstStyle/>
          <a:p>
            <a:pPr marL="0" indent="0">
              <a:buNone/>
            </a:pPr>
            <a:r>
              <a:rPr lang="it-IT" sz="2000" dirty="0" smtClean="0">
                <a:latin typeface="Arial" panose="020B0604020202020204" pitchFamily="34" charset="0"/>
                <a:cs typeface="Arial" panose="020B0604020202020204" pitchFamily="34" charset="0"/>
              </a:rPr>
              <a:t>Personale specializzato supporta la </a:t>
            </a:r>
            <a:r>
              <a:rPr lang="it-IT" sz="2000" b="1" dirty="0" smtClean="0">
                <a:latin typeface="Arial" panose="020B0604020202020204" pitchFamily="34" charset="0"/>
                <a:cs typeface="Arial" panose="020B0604020202020204" pitchFamily="34" charset="0"/>
              </a:rPr>
              <a:t>famiglia</a:t>
            </a:r>
            <a:r>
              <a:rPr lang="it-IT" sz="2000" dirty="0" smtClean="0">
                <a:latin typeface="Arial" panose="020B0604020202020204" pitchFamily="34" charset="0"/>
                <a:cs typeface="Arial" panose="020B0604020202020204" pitchFamily="34" charset="0"/>
              </a:rPr>
              <a:t> nel </a:t>
            </a:r>
            <a:r>
              <a:rPr lang="it-IT" sz="2000" dirty="0">
                <a:latin typeface="Arial" panose="020B0604020202020204" pitchFamily="34" charset="0"/>
                <a:cs typeface="Arial" panose="020B0604020202020204" pitchFamily="34" charset="0"/>
              </a:rPr>
              <a:t>percorso riabilitativo per garantire </a:t>
            </a:r>
            <a:r>
              <a:rPr lang="it-IT" sz="2000" b="1" dirty="0">
                <a:latin typeface="Arial" panose="020B0604020202020204" pitchFamily="34" charset="0"/>
                <a:cs typeface="Arial" panose="020B0604020202020204" pitchFamily="34" charset="0"/>
              </a:rPr>
              <a:t>INCLUSIONE</a:t>
            </a:r>
            <a:endParaRPr lang="it-IT" sz="2000" dirty="0">
              <a:latin typeface="Arial" panose="020B0604020202020204" pitchFamily="34" charset="0"/>
              <a:cs typeface="Arial" panose="020B0604020202020204" pitchFamily="34" charset="0"/>
            </a:endParaRPr>
          </a:p>
          <a:p>
            <a:pPr marL="0" lvl="0" indent="0">
              <a:buNone/>
            </a:pPr>
            <a:r>
              <a:rPr lang="it-IT" sz="2000" dirty="0">
                <a:latin typeface="Arial" panose="020B0604020202020204" pitchFamily="34" charset="0"/>
                <a:cs typeface="Arial" panose="020B0604020202020204" pitchFamily="34" charset="0"/>
              </a:rPr>
              <a:t>SOCIALE</a:t>
            </a:r>
          </a:p>
          <a:p>
            <a:pPr marL="0" lvl="0" indent="0">
              <a:buNone/>
            </a:pPr>
            <a:r>
              <a:rPr lang="it-IT" sz="2000" dirty="0">
                <a:latin typeface="Arial" panose="020B0604020202020204" pitchFamily="34" charset="0"/>
                <a:cs typeface="Arial" panose="020B0604020202020204" pitchFamily="34" charset="0"/>
              </a:rPr>
              <a:t>SCOLASTICA</a:t>
            </a:r>
          </a:p>
          <a:p>
            <a:pPr marL="0" lvl="0" indent="0">
              <a:buNone/>
            </a:pPr>
            <a:r>
              <a:rPr lang="it-IT" sz="2000" dirty="0">
                <a:latin typeface="Arial" panose="020B0604020202020204" pitchFamily="34" charset="0"/>
                <a:cs typeface="Arial" panose="020B0604020202020204" pitchFamily="34" charset="0"/>
              </a:rPr>
              <a:t>LAVORATIVA</a:t>
            </a:r>
          </a:p>
          <a:p>
            <a:pPr marL="0" indent="0">
              <a:buNone/>
            </a:pPr>
            <a:r>
              <a:rPr lang="it-IT" sz="2000" dirty="0">
                <a:latin typeface="Arial" panose="020B0604020202020204" pitchFamily="34" charset="0"/>
                <a:cs typeface="Arial" panose="020B0604020202020204" pitchFamily="34" charset="0"/>
              </a:rPr>
              <a:t>in attuazione del </a:t>
            </a:r>
            <a:r>
              <a:rPr lang="it-IT" sz="2000" b="1" dirty="0">
                <a:latin typeface="Arial" panose="020B0604020202020204" pitchFamily="34" charset="0"/>
                <a:cs typeface="Arial" panose="020B0604020202020204" pitchFamily="34" charset="0"/>
              </a:rPr>
              <a:t>Progetto di Vita </a:t>
            </a:r>
            <a:r>
              <a:rPr lang="it-IT" sz="2000" dirty="0">
                <a:latin typeface="Arial" panose="020B0604020202020204" pitchFamily="34" charset="0"/>
                <a:cs typeface="Arial" panose="020B0604020202020204" pitchFamily="34" charset="0"/>
              </a:rPr>
              <a:t>di ogni singola persona.</a:t>
            </a: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2389335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760784"/>
          </a:xfrm>
        </p:spPr>
        <p:txBody>
          <a:bodyPr/>
          <a:lstStyle/>
          <a:p>
            <a:pPr algn="ctr"/>
            <a:r>
              <a:rPr lang="it-IT" u="sng" dirty="0" smtClean="0">
                <a:latin typeface="Arial" panose="020B0604020202020204" pitchFamily="34" charset="0"/>
                <a:cs typeface="Arial" panose="020B0604020202020204" pitchFamily="34" charset="0"/>
              </a:rPr>
              <a:t>Cos’è ANFFAS</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995456"/>
          </a:xfrm>
        </p:spPr>
        <p:txBody>
          <a:bodyPr>
            <a:noAutofit/>
          </a:bodyPr>
          <a:lstStyle/>
          <a:p>
            <a:pPr marL="0" indent="0">
              <a:buNone/>
            </a:pPr>
            <a:r>
              <a:rPr lang="it-IT" sz="2000" dirty="0" smtClean="0">
                <a:latin typeface="Arial" panose="020B0604020202020204" pitchFamily="34" charset="0"/>
                <a:cs typeface="Arial" panose="020B0604020202020204" pitchFamily="34" charset="0"/>
              </a:rPr>
              <a:t>L’ANFFAS è un’Associazione Nazionale di Famiglie di Persone con Disabilità Intellettiva e/o Relazionale fondata a Roma il 28 marzo 1958 da un gruppo di genitori. </a:t>
            </a: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23462271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a:bodyPr>
          <a:lstStyle/>
          <a:p>
            <a:pPr algn="ctr"/>
            <a:r>
              <a:rPr lang="it-IT" u="sng" dirty="0" smtClean="0">
                <a:latin typeface="Arial" panose="020B0604020202020204" pitchFamily="34" charset="0"/>
                <a:cs typeface="Arial" panose="020B0604020202020204" pitchFamily="34" charset="0"/>
              </a:rPr>
              <a:t>Macrostruttura</a:t>
            </a:r>
            <a:endParaRPr lang="it-IT" u="sng" dirty="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cxnSp>
        <p:nvCxnSpPr>
          <p:cNvPr id="6" name="Connettore 2 5"/>
          <p:cNvCxnSpPr>
            <a:stCxn id="2" idx="2"/>
          </p:cNvCxnSpPr>
          <p:nvPr/>
        </p:nvCxnSpPr>
        <p:spPr>
          <a:xfrm flipH="1">
            <a:off x="2873829" y="3136900"/>
            <a:ext cx="2501604" cy="896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p:cNvCxnSpPr>
            <a:stCxn id="2" idx="2"/>
          </p:cNvCxnSpPr>
          <p:nvPr/>
        </p:nvCxnSpPr>
        <p:spPr>
          <a:xfrm flipH="1">
            <a:off x="5372100" y="3136900"/>
            <a:ext cx="3333" cy="1663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p:cNvCxnSpPr>
            <a:stCxn id="2" idx="2"/>
          </p:cNvCxnSpPr>
          <p:nvPr/>
        </p:nvCxnSpPr>
        <p:spPr>
          <a:xfrm>
            <a:off x="5375433" y="3136900"/>
            <a:ext cx="2282667" cy="781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Ovale 10"/>
          <p:cNvSpPr/>
          <p:nvPr/>
        </p:nvSpPr>
        <p:spPr>
          <a:xfrm>
            <a:off x="656032" y="4033157"/>
            <a:ext cx="2600167" cy="14351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868598" y="4385101"/>
            <a:ext cx="2175033" cy="707886"/>
          </a:xfrm>
          <a:prstGeom prst="rect">
            <a:avLst/>
          </a:prstGeom>
          <a:noFill/>
        </p:spPr>
        <p:txBody>
          <a:bodyPr wrap="square" rtlCol="0">
            <a:spAutoFit/>
          </a:bodyPr>
          <a:lstStyle/>
          <a:p>
            <a:pPr algn="ctr"/>
            <a:r>
              <a:rPr lang="it-IT" sz="2000" dirty="0" smtClean="0">
                <a:solidFill>
                  <a:schemeClr val="bg1"/>
                </a:solidFill>
                <a:latin typeface="Arial" panose="020B0604020202020204" pitchFamily="34" charset="0"/>
                <a:cs typeface="Arial" panose="020B0604020202020204" pitchFamily="34" charset="0"/>
              </a:rPr>
              <a:t>Servizio Ambulatoriale</a:t>
            </a:r>
            <a:endParaRPr lang="it-IT" sz="2000" dirty="0">
              <a:solidFill>
                <a:schemeClr val="bg1"/>
              </a:solidFill>
              <a:latin typeface="Arial" panose="020B0604020202020204" pitchFamily="34" charset="0"/>
              <a:cs typeface="Arial" panose="020B0604020202020204" pitchFamily="34" charset="0"/>
            </a:endParaRPr>
          </a:p>
        </p:txBody>
      </p:sp>
      <p:sp>
        <p:nvSpPr>
          <p:cNvPr id="13" name="Ovale 12"/>
          <p:cNvSpPr/>
          <p:nvPr/>
        </p:nvSpPr>
        <p:spPr>
          <a:xfrm>
            <a:off x="4072016" y="4914900"/>
            <a:ext cx="2600167" cy="14351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latin typeface="Arial" panose="020B0604020202020204" pitchFamily="34" charset="0"/>
                <a:cs typeface="Arial" panose="020B0604020202020204" pitchFamily="34" charset="0"/>
              </a:rPr>
              <a:t>Servizio Semi-Residenziale</a:t>
            </a:r>
            <a:endParaRPr lang="it-IT" sz="2000" dirty="0">
              <a:solidFill>
                <a:schemeClr val="bg1"/>
              </a:solidFill>
              <a:latin typeface="Arial" panose="020B0604020202020204" pitchFamily="34" charset="0"/>
              <a:cs typeface="Arial" panose="020B0604020202020204" pitchFamily="34" charset="0"/>
            </a:endParaRPr>
          </a:p>
        </p:txBody>
      </p:sp>
      <p:sp>
        <p:nvSpPr>
          <p:cNvPr id="14" name="Ovale 13"/>
          <p:cNvSpPr/>
          <p:nvPr/>
        </p:nvSpPr>
        <p:spPr>
          <a:xfrm>
            <a:off x="7294188" y="4033157"/>
            <a:ext cx="2600167" cy="14351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smtClean="0">
                <a:solidFill>
                  <a:schemeClr val="bg1"/>
                </a:solidFill>
                <a:latin typeface="Arial" panose="020B0604020202020204" pitchFamily="34" charset="0"/>
                <a:cs typeface="Arial" panose="020B0604020202020204" pitchFamily="34" charset="0"/>
              </a:rPr>
              <a:t>Servizio Residenziale</a:t>
            </a:r>
            <a:endParaRPr lang="it-IT" sz="2000" dirty="0">
              <a:solidFill>
                <a:schemeClr val="bg1"/>
              </a:solidFill>
              <a:latin typeface="Arial" panose="020B0604020202020204" pitchFamily="34" charset="0"/>
              <a:cs typeface="Arial" panose="020B0604020202020204" pitchFamily="34" charset="0"/>
            </a:endParaRPr>
          </a:p>
        </p:txBody>
      </p:sp>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l="19702" t="9232" r="21548" b="16737"/>
          <a:stretch/>
        </p:blipFill>
        <p:spPr>
          <a:xfrm>
            <a:off x="7955280" y="5736109"/>
            <a:ext cx="1403857" cy="925948"/>
          </a:xfrm>
          <a:prstGeom prst="rect">
            <a:avLst/>
          </a:prstGeom>
        </p:spPr>
      </p:pic>
      <p:cxnSp>
        <p:nvCxnSpPr>
          <p:cNvPr id="17" name="Connettore diritto 16"/>
          <p:cNvCxnSpPr/>
          <p:nvPr/>
        </p:nvCxnSpPr>
        <p:spPr>
          <a:xfrm>
            <a:off x="8138160" y="5468257"/>
            <a:ext cx="26126" cy="2678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p:cNvCxnSpPr/>
          <p:nvPr/>
        </p:nvCxnSpPr>
        <p:spPr>
          <a:xfrm>
            <a:off x="9130937" y="5468257"/>
            <a:ext cx="13063" cy="2678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ttore diritto 20"/>
          <p:cNvCxnSpPr>
            <a:stCxn id="14" idx="4"/>
            <a:endCxn id="3" idx="0"/>
          </p:cNvCxnSpPr>
          <p:nvPr/>
        </p:nvCxnSpPr>
        <p:spPr>
          <a:xfrm>
            <a:off x="8594272" y="5468257"/>
            <a:ext cx="62937" cy="2678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5932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Servizio Ambulatoriale</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1208582"/>
          </a:xfrm>
        </p:spPr>
        <p:txBody>
          <a:bodyPr>
            <a:noAutofit/>
          </a:bodyPr>
          <a:lstStyle/>
          <a:p>
            <a:pPr marL="0" indent="0">
              <a:buNone/>
            </a:pPr>
            <a:r>
              <a:rPr lang="it-IT" sz="2000" dirty="0">
                <a:latin typeface="Arial" panose="020B0604020202020204" pitchFamily="34" charset="0"/>
                <a:cs typeface="Arial" panose="020B0604020202020204" pitchFamily="34" charset="0"/>
              </a:rPr>
              <a:t>Scopo primario è </a:t>
            </a:r>
            <a:r>
              <a:rPr lang="it-IT" sz="2000" b="1" dirty="0">
                <a:latin typeface="Arial" panose="020B0604020202020204" pitchFamily="34" charset="0"/>
                <a:cs typeface="Arial" panose="020B0604020202020204" pitchFamily="34" charset="0"/>
              </a:rPr>
              <a:t>affrontare tempestivamente il decorso della disabilità in età evolutiva e migliorare la qualità di vita del bambino e della sua famiglia</a:t>
            </a:r>
            <a:r>
              <a:rPr lang="it-IT" sz="2000" dirty="0" smtClean="0">
                <a:latin typeface="Arial" panose="020B0604020202020204" pitchFamily="34" charset="0"/>
                <a:cs typeface="Arial" panose="020B0604020202020204" pitchFamily="34" charset="0"/>
              </a:rPr>
              <a:t>.</a:t>
            </a:r>
            <a:endParaRPr lang="it-IT" sz="2000" b="1" dirty="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36501410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Servizio Ambulatoriale</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2694482"/>
          </a:xfrm>
        </p:spPr>
        <p:txBody>
          <a:bodyPr>
            <a:noAutofit/>
          </a:bodyPr>
          <a:lstStyle/>
          <a:p>
            <a:pPr marL="0" indent="0">
              <a:buNone/>
            </a:pPr>
            <a:r>
              <a:rPr lang="it-IT" sz="2000" dirty="0" smtClean="0">
                <a:latin typeface="Arial" panose="020B0604020202020204" pitchFamily="34" charset="0"/>
                <a:cs typeface="Arial" panose="020B0604020202020204" pitchFamily="34" charset="0"/>
              </a:rPr>
              <a:t>Con </a:t>
            </a:r>
            <a:r>
              <a:rPr lang="it-IT" sz="2000" dirty="0">
                <a:latin typeface="Arial" panose="020B0604020202020204" pitchFamily="34" charset="0"/>
                <a:cs typeface="Arial" panose="020B0604020202020204" pitchFamily="34" charset="0"/>
              </a:rPr>
              <a:t>la stretta collaborazione delle </a:t>
            </a:r>
            <a:r>
              <a:rPr lang="it-IT" sz="2000" b="1" dirty="0">
                <a:latin typeface="Arial" panose="020B0604020202020204" pitchFamily="34" charset="0"/>
                <a:cs typeface="Arial" panose="020B0604020202020204" pitchFamily="34" charset="0"/>
              </a:rPr>
              <a:t>Unità Operative di Neuropsichiatria </a:t>
            </a:r>
            <a:r>
              <a:rPr lang="it-IT" sz="2000" b="1" dirty="0" smtClean="0">
                <a:latin typeface="Arial" panose="020B0604020202020204" pitchFamily="34" charset="0"/>
                <a:cs typeface="Arial" panose="020B0604020202020204" pitchFamily="34" charset="0"/>
              </a:rPr>
              <a:t>Infantile</a:t>
            </a:r>
            <a:r>
              <a:rPr lang="it-IT" sz="2000" dirty="0">
                <a:latin typeface="Arial" panose="020B0604020202020204" pitchFamily="34" charset="0"/>
                <a:cs typeface="Arial" panose="020B0604020202020204" pitchFamily="34" charset="0"/>
              </a:rPr>
              <a:t> </a:t>
            </a:r>
            <a:r>
              <a:rPr lang="it-IT" sz="2000" dirty="0" smtClean="0">
                <a:latin typeface="Arial" panose="020B0604020202020204" pitchFamily="34" charset="0"/>
                <a:cs typeface="Arial" panose="020B0604020202020204" pitchFamily="34" charset="0"/>
              </a:rPr>
              <a:t>del </a:t>
            </a:r>
            <a:r>
              <a:rPr lang="it-IT" sz="2000" dirty="0">
                <a:latin typeface="Arial" panose="020B0604020202020204" pitchFamily="34" charset="0"/>
                <a:cs typeface="Arial" panose="020B0604020202020204" pitchFamily="34" charset="0"/>
              </a:rPr>
              <a:t>territorio, </a:t>
            </a:r>
            <a:r>
              <a:rPr lang="it-IT" sz="2000" b="1" dirty="0">
                <a:latin typeface="Arial" panose="020B0604020202020204" pitchFamily="34" charset="0"/>
                <a:cs typeface="Arial" panose="020B0604020202020204" pitchFamily="34" charset="0"/>
              </a:rPr>
              <a:t>Anffas Macerata </a:t>
            </a:r>
            <a:r>
              <a:rPr lang="it-IT" sz="2000" dirty="0">
                <a:latin typeface="Arial" panose="020B0604020202020204" pitchFamily="34" charset="0"/>
                <a:cs typeface="Arial" panose="020B0604020202020204" pitchFamily="34" charset="0"/>
              </a:rPr>
              <a:t>garantisce un lavoro </a:t>
            </a:r>
            <a:r>
              <a:rPr lang="it-IT" sz="2000" b="1" dirty="0">
                <a:latin typeface="Arial" panose="020B0604020202020204" pitchFamily="34" charset="0"/>
                <a:cs typeface="Arial" panose="020B0604020202020204" pitchFamily="34" charset="0"/>
              </a:rPr>
              <a:t>d’equipe multidisciplinare </a:t>
            </a:r>
            <a:r>
              <a:rPr lang="it-IT" sz="2000" dirty="0">
                <a:latin typeface="Arial" panose="020B0604020202020204" pitchFamily="34" charset="0"/>
                <a:cs typeface="Arial" panose="020B0604020202020204" pitchFamily="34" charset="0"/>
              </a:rPr>
              <a:t>che consiste in una presa in carico globale del bambino per il quale, </a:t>
            </a:r>
            <a:r>
              <a:rPr lang="it-IT" sz="2000" dirty="0" smtClean="0">
                <a:latin typeface="Arial" panose="020B0604020202020204" pitchFamily="34" charset="0"/>
                <a:cs typeface="Arial" panose="020B0604020202020204" pitchFamily="34" charset="0"/>
              </a:rPr>
              <a:t>partendo da </a:t>
            </a:r>
            <a:r>
              <a:rPr lang="it-IT" sz="2000" dirty="0">
                <a:latin typeface="Arial" panose="020B0604020202020204" pitchFamily="34" charset="0"/>
                <a:cs typeface="Arial" panose="020B0604020202020204" pitchFamily="34" charset="0"/>
              </a:rPr>
              <a:t>una diagnosi precoce certa, si procede alla definizione di un </a:t>
            </a:r>
            <a:r>
              <a:rPr lang="it-IT" sz="2000" b="1" dirty="0">
                <a:latin typeface="Arial" panose="020B0604020202020204" pitchFamily="34" charset="0"/>
                <a:cs typeface="Arial" panose="020B0604020202020204" pitchFamily="34" charset="0"/>
              </a:rPr>
              <a:t>progetto terapeutico intensivo </a:t>
            </a:r>
            <a:r>
              <a:rPr lang="it-IT" sz="2000" dirty="0">
                <a:latin typeface="Arial" panose="020B0604020202020204" pitchFamily="34" charset="0"/>
                <a:cs typeface="Arial" panose="020B0604020202020204" pitchFamily="34" charset="0"/>
              </a:rPr>
              <a:t>e fornisce risposte e soluzioni a specifici problemi</a:t>
            </a:r>
            <a:r>
              <a:rPr lang="it-IT" sz="2000" dirty="0" smtClean="0">
                <a:latin typeface="Arial" panose="020B0604020202020204" pitchFamily="34" charset="0"/>
                <a:cs typeface="Arial" panose="020B0604020202020204" pitchFamily="34" charset="0"/>
              </a:rPr>
              <a:t>:</a:t>
            </a:r>
            <a:r>
              <a:rPr lang="it-IT" sz="2000" dirty="0">
                <a:latin typeface="Arial" panose="020B0604020202020204" pitchFamily="34" charset="0"/>
                <a:cs typeface="Arial" panose="020B0604020202020204" pitchFamily="34" charset="0"/>
              </a:rPr>
              <a:t> </a:t>
            </a:r>
            <a:endParaRPr lang="it-IT" sz="2000" dirty="0" smtClean="0">
              <a:latin typeface="Arial" panose="020B0604020202020204" pitchFamily="34" charset="0"/>
              <a:cs typeface="Arial" panose="020B0604020202020204" pitchFamily="34" charset="0"/>
            </a:endParaRPr>
          </a:p>
          <a:p>
            <a:pPr marL="0" indent="0">
              <a:buNone/>
            </a:pPr>
            <a:r>
              <a:rPr lang="it-IT" sz="2000" b="1" dirty="0" smtClean="0">
                <a:latin typeface="Arial" panose="020B0604020202020204" pitchFamily="34" charset="0"/>
                <a:cs typeface="Arial" panose="020B0604020202020204" pitchFamily="34" charset="0"/>
              </a:rPr>
              <a:t>RIABILITATIVI    -    SANITARI    -    PSICOLOGICI    -    SOCIALI</a:t>
            </a:r>
          </a:p>
          <a:p>
            <a:pPr marL="0" indent="0">
              <a:buNone/>
            </a:pPr>
            <a:r>
              <a:rPr lang="it-IT" sz="2000" dirty="0" smtClean="0">
                <a:latin typeface="Arial" panose="020B0604020202020204" pitchFamily="34" charset="0"/>
                <a:cs typeface="Arial" panose="020B0604020202020204" pitchFamily="34" charset="0"/>
              </a:rPr>
              <a:t>                                                  </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16190180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Servizio Ambulatoriale</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7"/>
            <a:ext cx="8596668" cy="3135353"/>
          </a:xfrm>
        </p:spPr>
        <p:txBody>
          <a:bodyPr>
            <a:noAutofit/>
          </a:bodyPr>
          <a:lstStyle/>
          <a:p>
            <a:pPr marL="0" indent="0">
              <a:buNone/>
            </a:pPr>
            <a:r>
              <a:rPr lang="it-IT" sz="2000" dirty="0" smtClean="0">
                <a:latin typeface="Arial" panose="020B0604020202020204" pitchFamily="34" charset="0"/>
                <a:cs typeface="Arial" panose="020B0604020202020204" pitchFamily="34" charset="0"/>
              </a:rPr>
              <a:t>Attraverso cicli terapici di logopedia, </a:t>
            </a:r>
            <a:r>
              <a:rPr lang="it-IT" sz="2000" dirty="0" err="1" smtClean="0">
                <a:latin typeface="Arial" panose="020B0604020202020204" pitchFamily="34" charset="0"/>
                <a:cs typeface="Arial" panose="020B0604020202020204" pitchFamily="34" charset="0"/>
              </a:rPr>
              <a:t>neuromotricità</a:t>
            </a:r>
            <a:r>
              <a:rPr lang="it-IT" sz="2000" dirty="0" smtClean="0">
                <a:latin typeface="Arial" panose="020B0604020202020204" pitchFamily="34" charset="0"/>
                <a:cs typeface="Arial" panose="020B0604020202020204" pitchFamily="34" charset="0"/>
              </a:rPr>
              <a:t> e/o psicomotricità, l’equipe multidisciplinare composta </a:t>
            </a:r>
            <a:r>
              <a:rPr lang="it-IT" sz="2000" dirty="0">
                <a:latin typeface="Arial" panose="020B0604020202020204" pitchFamily="34" charset="0"/>
                <a:cs typeface="Arial" panose="020B0604020202020204" pitchFamily="34" charset="0"/>
              </a:rPr>
              <a:t>da </a:t>
            </a:r>
            <a:r>
              <a:rPr lang="it-IT" sz="2000" b="1" dirty="0">
                <a:latin typeface="Arial" panose="020B0604020202020204" pitchFamily="34" charset="0"/>
                <a:cs typeface="Arial" panose="020B0604020202020204" pitchFamily="34" charset="0"/>
              </a:rPr>
              <a:t>medico</a:t>
            </a:r>
            <a:r>
              <a:rPr lang="it-IT" sz="2000" dirty="0">
                <a:latin typeface="Arial" panose="020B0604020202020204" pitchFamily="34" charset="0"/>
                <a:cs typeface="Arial" panose="020B0604020202020204" pitchFamily="34" charset="0"/>
              </a:rPr>
              <a:t>, </a:t>
            </a:r>
            <a:r>
              <a:rPr lang="it-IT" sz="2000" b="1" dirty="0">
                <a:latin typeface="Arial" panose="020B0604020202020204" pitchFamily="34" charset="0"/>
                <a:cs typeface="Arial" panose="020B0604020202020204" pitchFamily="34" charset="0"/>
              </a:rPr>
              <a:t>psicologo</a:t>
            </a:r>
            <a:r>
              <a:rPr lang="it-IT" sz="2000" dirty="0">
                <a:latin typeface="Arial" panose="020B0604020202020204" pitchFamily="34" charset="0"/>
                <a:cs typeface="Arial" panose="020B0604020202020204" pitchFamily="34" charset="0"/>
              </a:rPr>
              <a:t>, </a:t>
            </a:r>
            <a:r>
              <a:rPr lang="it-IT" sz="2000" b="1" dirty="0">
                <a:latin typeface="Arial" panose="020B0604020202020204" pitchFamily="34" charset="0"/>
                <a:cs typeface="Arial" panose="020B0604020202020204" pitchFamily="34" charset="0"/>
              </a:rPr>
              <a:t>assistente sociale </a:t>
            </a:r>
            <a:r>
              <a:rPr lang="it-IT" sz="2000" dirty="0">
                <a:latin typeface="Arial" panose="020B0604020202020204" pitchFamily="34" charset="0"/>
                <a:cs typeface="Arial" panose="020B0604020202020204" pitchFamily="34" charset="0"/>
              </a:rPr>
              <a:t>e </a:t>
            </a:r>
            <a:r>
              <a:rPr lang="it-IT" sz="2000" b="1" dirty="0">
                <a:latin typeface="Arial" panose="020B0604020202020204" pitchFamily="34" charset="0"/>
                <a:cs typeface="Arial" panose="020B0604020202020204" pitchFamily="34" charset="0"/>
              </a:rPr>
              <a:t>terapista della riabilitazione</a:t>
            </a:r>
            <a:r>
              <a:rPr lang="it-IT" sz="2000" dirty="0">
                <a:latin typeface="Arial" panose="020B0604020202020204" pitchFamily="34" charset="0"/>
                <a:cs typeface="Arial" panose="020B0604020202020204" pitchFamily="34" charset="0"/>
              </a:rPr>
              <a:t>, lavora agli obiettivi prefissati e </a:t>
            </a:r>
            <a:r>
              <a:rPr lang="it-IT" sz="2000" dirty="0" smtClean="0">
                <a:latin typeface="Arial" panose="020B0604020202020204" pitchFamily="34" charset="0"/>
                <a:cs typeface="Arial" panose="020B0604020202020204" pitchFamily="34" charset="0"/>
              </a:rPr>
              <a:t>periodicamente verificano </a:t>
            </a:r>
            <a:r>
              <a:rPr lang="it-IT" sz="2000" dirty="0">
                <a:latin typeface="Arial" panose="020B0604020202020204" pitchFamily="34" charset="0"/>
                <a:cs typeface="Arial" panose="020B0604020202020204" pitchFamily="34" charset="0"/>
              </a:rPr>
              <a:t>l’efficacia del trattamento. </a:t>
            </a:r>
            <a:endParaRPr lang="it-IT" sz="2000" dirty="0" smtClean="0">
              <a:latin typeface="Arial" panose="020B0604020202020204" pitchFamily="34" charset="0"/>
              <a:cs typeface="Arial" panose="020B0604020202020204" pitchFamily="34" charset="0"/>
            </a:endParaRP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26609744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Servizio Ambulatoriale</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7"/>
            <a:ext cx="8596668" cy="3135353"/>
          </a:xfrm>
        </p:spPr>
        <p:txBody>
          <a:bodyPr>
            <a:noAutofit/>
          </a:bodyPr>
          <a:lstStyle/>
          <a:p>
            <a:pPr marL="0" indent="0">
              <a:buNone/>
            </a:pPr>
            <a:r>
              <a:rPr lang="it-IT" sz="2000" dirty="0" smtClean="0">
                <a:latin typeface="Arial" panose="020B0604020202020204" pitchFamily="34" charset="0"/>
                <a:cs typeface="Arial" panose="020B0604020202020204" pitchFamily="34" charset="0"/>
              </a:rPr>
              <a:t>I principali </a:t>
            </a:r>
            <a:r>
              <a:rPr lang="it-IT" sz="2000" b="1" dirty="0" smtClean="0">
                <a:latin typeface="Arial" panose="020B0604020202020204" pitchFamily="34" charset="0"/>
                <a:cs typeface="Arial" panose="020B0604020202020204" pitchFamily="34" charset="0"/>
              </a:rPr>
              <a:t>disturbi del </a:t>
            </a:r>
            <a:r>
              <a:rPr lang="it-IT" sz="2000" b="1" dirty="0" err="1" smtClean="0">
                <a:latin typeface="Arial" panose="020B0604020202020204" pitchFamily="34" charset="0"/>
                <a:cs typeface="Arial" panose="020B0604020202020204" pitchFamily="34" charset="0"/>
              </a:rPr>
              <a:t>neurosviluppo</a:t>
            </a:r>
            <a:r>
              <a:rPr lang="it-IT" sz="2000" b="1" dirty="0" smtClean="0">
                <a:latin typeface="Arial" panose="020B0604020202020204" pitchFamily="34" charset="0"/>
                <a:cs typeface="Arial" panose="020B0604020202020204" pitchFamily="34" charset="0"/>
              </a:rPr>
              <a:t> </a:t>
            </a:r>
            <a:r>
              <a:rPr lang="it-IT" sz="2000" dirty="0" smtClean="0">
                <a:latin typeface="Arial" panose="020B0604020202020204" pitchFamily="34" charset="0"/>
                <a:cs typeface="Arial" panose="020B0604020202020204" pitchFamily="34" charset="0"/>
              </a:rPr>
              <a:t>trattati in regime ambulatoriale sono:</a:t>
            </a:r>
          </a:p>
          <a:p>
            <a:pPr>
              <a:buFontTx/>
              <a:buChar char="-"/>
            </a:pPr>
            <a:r>
              <a:rPr lang="it-IT" sz="2000" dirty="0" smtClean="0">
                <a:latin typeface="Arial" panose="020B0604020202020204" pitchFamily="34" charset="0"/>
                <a:cs typeface="Arial" panose="020B0604020202020204" pitchFamily="34" charset="0"/>
              </a:rPr>
              <a:t>Paralisi Cerebrali Infantili</a:t>
            </a:r>
          </a:p>
          <a:p>
            <a:pPr>
              <a:buFontTx/>
              <a:buChar char="-"/>
            </a:pPr>
            <a:r>
              <a:rPr lang="it-IT" sz="2000" dirty="0" smtClean="0">
                <a:latin typeface="Arial" panose="020B0604020202020204" pitchFamily="34" charset="0"/>
                <a:cs typeface="Arial" panose="020B0604020202020204" pitchFamily="34" charset="0"/>
              </a:rPr>
              <a:t>Disabilità Intellettiva</a:t>
            </a:r>
          </a:p>
          <a:p>
            <a:pPr>
              <a:buFontTx/>
              <a:buChar char="-"/>
            </a:pPr>
            <a:r>
              <a:rPr lang="it-IT" sz="2000" dirty="0" smtClean="0">
                <a:latin typeface="Arial" panose="020B0604020202020204" pitchFamily="34" charset="0"/>
                <a:cs typeface="Arial" panose="020B0604020202020204" pitchFamily="34" charset="0"/>
              </a:rPr>
              <a:t>Quadri sindromici</a:t>
            </a:r>
          </a:p>
          <a:p>
            <a:pPr>
              <a:buFontTx/>
              <a:buChar char="-"/>
            </a:pPr>
            <a:r>
              <a:rPr lang="it-IT" sz="2000" dirty="0" smtClean="0">
                <a:latin typeface="Arial" panose="020B0604020202020204" pitchFamily="34" charset="0"/>
                <a:cs typeface="Arial" panose="020B0604020202020204" pitchFamily="34" charset="0"/>
              </a:rPr>
              <a:t>Disturbi dello spettro dell’autismo</a:t>
            </a:r>
          </a:p>
          <a:p>
            <a:pPr>
              <a:buFontTx/>
              <a:buChar char="-"/>
            </a:pPr>
            <a:r>
              <a:rPr lang="it-IT" sz="2000" dirty="0" smtClean="0">
                <a:latin typeface="Arial" panose="020B0604020202020204" pitchFamily="34" charset="0"/>
                <a:cs typeface="Arial" panose="020B0604020202020204" pitchFamily="34" charset="0"/>
              </a:rPr>
              <a:t>Etc.</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33314507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Servizio Ambulatoriale</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7"/>
            <a:ext cx="8596668" cy="3135353"/>
          </a:xfrm>
        </p:spPr>
        <p:txBody>
          <a:bodyPr>
            <a:noAutofit/>
          </a:bodyPr>
          <a:lstStyle/>
          <a:p>
            <a:pPr marL="0" indent="0">
              <a:buNone/>
            </a:pPr>
            <a:r>
              <a:rPr lang="it-IT" sz="2000" dirty="0" smtClean="0">
                <a:latin typeface="Arial" panose="020B0604020202020204" pitchFamily="34" charset="0"/>
                <a:cs typeface="Arial" panose="020B0604020202020204" pitchFamily="34" charset="0"/>
              </a:rPr>
              <a:t>Il Servizio è organizzato per </a:t>
            </a:r>
            <a:r>
              <a:rPr lang="it-IT" sz="2000" b="1" dirty="0" smtClean="0">
                <a:latin typeface="Arial" panose="020B0604020202020204" pitchFamily="34" charset="0"/>
                <a:cs typeface="Arial" panose="020B0604020202020204" pitchFamily="34" charset="0"/>
              </a:rPr>
              <a:t>fasce d’età</a:t>
            </a:r>
            <a:r>
              <a:rPr lang="it-IT" sz="2000" dirty="0" smtClean="0">
                <a:latin typeface="Arial" panose="020B0604020202020204" pitchFamily="34" charset="0"/>
                <a:cs typeface="Arial" panose="020B0604020202020204" pitchFamily="34" charset="0"/>
              </a:rPr>
              <a:t>; i confini di ciascuna fascia non sono rigidi ma, piuttosto, un indicatore di massima soprattutto in fase di presa in carico della persona.</a:t>
            </a:r>
          </a:p>
          <a:p>
            <a:pPr marL="0" indent="0">
              <a:buNone/>
            </a:pPr>
            <a:r>
              <a:rPr lang="it-IT" sz="2000" dirty="0" smtClean="0">
                <a:latin typeface="Arial" panose="020B0604020202020204" pitchFamily="34" charset="0"/>
                <a:cs typeface="Arial" panose="020B0604020202020204" pitchFamily="34" charset="0"/>
              </a:rPr>
              <a:t>Il </a:t>
            </a:r>
            <a:r>
              <a:rPr lang="it-IT" sz="2000" b="1" dirty="0" smtClean="0">
                <a:latin typeface="Arial" panose="020B0604020202020204" pitchFamily="34" charset="0"/>
                <a:cs typeface="Arial" panose="020B0604020202020204" pitchFamily="34" charset="0"/>
              </a:rPr>
              <a:t>Servizio Ambulatoriale </a:t>
            </a:r>
            <a:r>
              <a:rPr lang="it-IT" sz="2000" dirty="0" smtClean="0">
                <a:latin typeface="Arial" panose="020B0604020202020204" pitchFamily="34" charset="0"/>
                <a:cs typeface="Arial" panose="020B0604020202020204" pitchFamily="34" charset="0"/>
              </a:rPr>
              <a:t>è rivolto a </a:t>
            </a:r>
            <a:r>
              <a:rPr lang="it-IT" sz="2000" b="1" dirty="0" smtClean="0">
                <a:latin typeface="Arial" panose="020B0604020202020204" pitchFamily="34" charset="0"/>
                <a:cs typeface="Arial" panose="020B0604020202020204" pitchFamily="34" charset="0"/>
              </a:rPr>
              <a:t>tutte</a:t>
            </a:r>
            <a:r>
              <a:rPr lang="it-IT" sz="2000" dirty="0" smtClean="0">
                <a:latin typeface="Arial" panose="020B0604020202020204" pitchFamily="34" charset="0"/>
                <a:cs typeface="Arial" panose="020B0604020202020204" pitchFamily="34" charset="0"/>
              </a:rPr>
              <a:t> le persone che si trovano all’interno del </a:t>
            </a:r>
            <a:r>
              <a:rPr lang="it-IT" sz="2000" dirty="0" err="1" smtClean="0">
                <a:latin typeface="Arial" panose="020B0604020202020204" pitchFamily="34" charset="0"/>
                <a:cs typeface="Arial" panose="020B0604020202020204" pitchFamily="34" charset="0"/>
              </a:rPr>
              <a:t>range</a:t>
            </a:r>
            <a:r>
              <a:rPr lang="it-IT" sz="2000" dirty="0" smtClean="0">
                <a:latin typeface="Arial" panose="020B0604020202020204" pitchFamily="34" charset="0"/>
                <a:cs typeface="Arial" panose="020B0604020202020204" pitchFamily="34" charset="0"/>
              </a:rPr>
              <a:t> d’età </a:t>
            </a:r>
            <a:r>
              <a:rPr lang="it-IT" sz="2000" b="1" dirty="0" smtClean="0">
                <a:latin typeface="Arial" panose="020B0604020202020204" pitchFamily="34" charset="0"/>
                <a:cs typeface="Arial" panose="020B0604020202020204" pitchFamily="34" charset="0"/>
              </a:rPr>
              <a:t>0 – 18 anni </a:t>
            </a:r>
            <a:r>
              <a:rPr lang="it-IT" sz="2000" dirty="0" smtClean="0">
                <a:latin typeface="Arial" panose="020B0604020202020204" pitchFamily="34" charset="0"/>
                <a:cs typeface="Arial" panose="020B0604020202020204" pitchFamily="34" charset="0"/>
              </a:rPr>
              <a:t>(o comunque al termine del percorso scolastico). </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21995523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Servizio Domiciliare</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7"/>
            <a:ext cx="8596668" cy="3135353"/>
          </a:xfrm>
        </p:spPr>
        <p:txBody>
          <a:bodyPr>
            <a:noAutofit/>
          </a:bodyPr>
          <a:lstStyle/>
          <a:p>
            <a:pPr marL="0" indent="0">
              <a:buNone/>
            </a:pPr>
            <a:r>
              <a:rPr lang="it-IT" sz="2000" dirty="0" smtClean="0">
                <a:latin typeface="Arial" panose="020B0604020202020204" pitchFamily="34" charset="0"/>
                <a:cs typeface="Arial" panose="020B0604020202020204" pitchFamily="34" charset="0"/>
              </a:rPr>
              <a:t>Il servizio di assistenza domiciliare è rivolto a persone in </a:t>
            </a:r>
            <a:r>
              <a:rPr lang="it-IT" sz="2000" dirty="0">
                <a:latin typeface="Arial" panose="020B0604020202020204" pitchFamily="34" charset="0"/>
                <a:cs typeface="Arial" panose="020B0604020202020204" pitchFamily="34" charset="0"/>
              </a:rPr>
              <a:t>età evolutiva il cui </a:t>
            </a:r>
            <a:r>
              <a:rPr lang="it-IT" sz="2000" b="1" dirty="0">
                <a:latin typeface="Arial" panose="020B0604020202020204" pitchFamily="34" charset="0"/>
                <a:cs typeface="Arial" panose="020B0604020202020204" pitchFamily="34" charset="0"/>
              </a:rPr>
              <a:t>quadro clinico invalidante </a:t>
            </a:r>
            <a:r>
              <a:rPr lang="it-IT" sz="2000" dirty="0">
                <a:latin typeface="Arial" panose="020B0604020202020204" pitchFamily="34" charset="0"/>
                <a:cs typeface="Arial" panose="020B0604020202020204" pitchFamily="34" charset="0"/>
              </a:rPr>
              <a:t>non permette il libero accesso alle strutture ambulatoriali del territorio, e viene erogato </a:t>
            </a:r>
            <a:r>
              <a:rPr lang="it-IT" sz="2000" dirty="0" smtClean="0">
                <a:latin typeface="Arial" panose="020B0604020202020204" pitchFamily="34" charset="0"/>
                <a:cs typeface="Arial" panose="020B0604020202020204" pitchFamily="34" charset="0"/>
              </a:rPr>
              <a:t>presso il </a:t>
            </a:r>
            <a:r>
              <a:rPr lang="it-IT" sz="2000" dirty="0">
                <a:latin typeface="Arial" panose="020B0604020202020204" pitchFamily="34" charset="0"/>
                <a:cs typeface="Arial" panose="020B0604020202020204" pitchFamily="34" charset="0"/>
              </a:rPr>
              <a:t>domicilio o presso la struttura che lo ospita.</a:t>
            </a:r>
          </a:p>
          <a:p>
            <a:pPr marL="0" indent="0">
              <a:buNone/>
            </a:pPr>
            <a:r>
              <a:rPr lang="it-IT" sz="2000" dirty="0" smtClean="0">
                <a:latin typeface="Arial" panose="020B0604020202020204" pitchFamily="34" charset="0"/>
                <a:cs typeface="Arial" panose="020B0604020202020204" pitchFamily="34" charset="0"/>
              </a:rPr>
              <a:t>                                                  </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16465484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44901" y="2020516"/>
            <a:ext cx="3365500"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ESDM</a:t>
            </a:r>
            <a:br>
              <a:rPr lang="it-IT" u="sng" dirty="0" smtClean="0">
                <a:latin typeface="Arial" panose="020B0604020202020204" pitchFamily="34" charset="0"/>
                <a:cs typeface="Arial" panose="020B0604020202020204" pitchFamily="34" charset="0"/>
              </a:rPr>
            </a:br>
            <a:r>
              <a:rPr lang="it-IT" sz="2400" u="sng" dirty="0" err="1" smtClean="0">
                <a:latin typeface="Arial" panose="020B0604020202020204" pitchFamily="34" charset="0"/>
                <a:cs typeface="Arial" panose="020B0604020202020204" pitchFamily="34" charset="0"/>
              </a:rPr>
              <a:t>Early</a:t>
            </a:r>
            <a:r>
              <a:rPr lang="it-IT" sz="2400" u="sng" dirty="0" smtClean="0">
                <a:latin typeface="Arial" panose="020B0604020202020204" pitchFamily="34" charset="0"/>
                <a:cs typeface="Arial" panose="020B0604020202020204" pitchFamily="34" charset="0"/>
              </a:rPr>
              <a:t> Start Denver Model</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7"/>
            <a:ext cx="8596668" cy="2008683"/>
          </a:xfrm>
        </p:spPr>
        <p:txBody>
          <a:bodyPr>
            <a:noAutofit/>
          </a:bodyPr>
          <a:lstStyle/>
          <a:p>
            <a:pPr marL="0" indent="0">
              <a:buNone/>
            </a:pPr>
            <a:r>
              <a:rPr lang="it-IT" sz="2000" dirty="0">
                <a:latin typeface="Arial" panose="020B0604020202020204" pitchFamily="34" charset="0"/>
                <a:cs typeface="Arial" panose="020B0604020202020204" pitchFamily="34" charset="0"/>
              </a:rPr>
              <a:t>L’ </a:t>
            </a:r>
            <a:r>
              <a:rPr lang="it-IT" sz="2000" b="1" i="1" dirty="0" err="1">
                <a:latin typeface="Arial" panose="020B0604020202020204" pitchFamily="34" charset="0"/>
                <a:cs typeface="Arial" panose="020B0604020202020204" pitchFamily="34" charset="0"/>
              </a:rPr>
              <a:t>Early</a:t>
            </a:r>
            <a:r>
              <a:rPr lang="it-IT" sz="2000" b="1" i="1" dirty="0">
                <a:latin typeface="Arial" panose="020B0604020202020204" pitchFamily="34" charset="0"/>
                <a:cs typeface="Arial" panose="020B0604020202020204" pitchFamily="34" charset="0"/>
              </a:rPr>
              <a:t> Start Denver Model </a:t>
            </a:r>
            <a:r>
              <a:rPr lang="it-IT" sz="2000" dirty="0">
                <a:latin typeface="Arial" panose="020B0604020202020204" pitchFamily="34" charset="0"/>
                <a:cs typeface="Arial" panose="020B0604020202020204" pitchFamily="34" charset="0"/>
              </a:rPr>
              <a:t>(ESDM),  è un programma di  intervento che rientra tra quelli citati dalle Linee Guida 21 dell’Istituto Superiore di Sanità.</a:t>
            </a:r>
            <a:br>
              <a:rPr lang="it-IT" sz="2000" dirty="0">
                <a:latin typeface="Arial" panose="020B0604020202020204" pitchFamily="34" charset="0"/>
                <a:cs typeface="Arial" panose="020B0604020202020204" pitchFamily="34" charset="0"/>
              </a:rPr>
            </a:br>
            <a:r>
              <a:rPr lang="it-IT" sz="2000" dirty="0">
                <a:latin typeface="Arial" panose="020B0604020202020204" pitchFamily="34" charset="0"/>
                <a:cs typeface="Arial" panose="020B0604020202020204" pitchFamily="34" charset="0"/>
              </a:rPr>
              <a:t>L’ ESDM ha suscitato molto interesse da parte degli operatori del settore perché è un intervento precoce rivolto ai bambini in età prescolare (2-4 anni), e si presenta come uno dei metodi terapeutici più efficaci per potenziare le capacità cognitive e funzionali del bambino.</a:t>
            </a:r>
            <a:r>
              <a:rPr lang="it-IT" dirty="0"/>
              <a:t/>
            </a:r>
            <a:br>
              <a:rPr lang="it-IT" dirty="0"/>
            </a:br>
            <a:r>
              <a:rPr lang="it-IT" sz="2000" dirty="0" smtClean="0">
                <a:latin typeface="Arial" panose="020B0604020202020204" pitchFamily="34" charset="0"/>
                <a:cs typeface="Arial" panose="020B0604020202020204" pitchFamily="34" charset="0"/>
              </a:rPr>
              <a:t>                                                  </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33453952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44901" y="2020516"/>
            <a:ext cx="3365500"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ESDM</a:t>
            </a:r>
            <a:br>
              <a:rPr lang="it-IT" u="sng" dirty="0" smtClean="0">
                <a:latin typeface="Arial" panose="020B0604020202020204" pitchFamily="34" charset="0"/>
                <a:cs typeface="Arial" panose="020B0604020202020204" pitchFamily="34" charset="0"/>
              </a:rPr>
            </a:br>
            <a:r>
              <a:rPr lang="it-IT" sz="2400" u="sng" dirty="0" err="1" smtClean="0">
                <a:latin typeface="Arial" panose="020B0604020202020204" pitchFamily="34" charset="0"/>
                <a:cs typeface="Arial" panose="020B0604020202020204" pitchFamily="34" charset="0"/>
              </a:rPr>
              <a:t>Early</a:t>
            </a:r>
            <a:r>
              <a:rPr lang="it-IT" sz="2400" u="sng" dirty="0" smtClean="0">
                <a:latin typeface="Arial" panose="020B0604020202020204" pitchFamily="34" charset="0"/>
                <a:cs typeface="Arial" panose="020B0604020202020204" pitchFamily="34" charset="0"/>
              </a:rPr>
              <a:t> Start Denver Model</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7"/>
            <a:ext cx="8596668" cy="2719883"/>
          </a:xfrm>
        </p:spPr>
        <p:txBody>
          <a:bodyPr>
            <a:noAutofit/>
          </a:bodyPr>
          <a:lstStyle/>
          <a:p>
            <a:pPr marL="0" indent="0">
              <a:buNone/>
            </a:pPr>
            <a:r>
              <a:rPr lang="it-IT" sz="2000" dirty="0">
                <a:latin typeface="Arial" panose="020B0604020202020204" pitchFamily="34" charset="0"/>
                <a:cs typeface="Arial" panose="020B0604020202020204" pitchFamily="34" charset="0"/>
              </a:rPr>
              <a:t>L’ESDM si definisce come un intervento naturalistico, evolutivo e comportamentale.</a:t>
            </a:r>
            <a:br>
              <a:rPr lang="it-IT" sz="2000" dirty="0">
                <a:latin typeface="Arial" panose="020B0604020202020204" pitchFamily="34" charset="0"/>
                <a:cs typeface="Arial" panose="020B0604020202020204" pitchFamily="34" charset="0"/>
              </a:rPr>
            </a:br>
            <a:r>
              <a:rPr lang="it-IT" sz="2000" dirty="0">
                <a:latin typeface="Arial" panose="020B0604020202020204" pitchFamily="34" charset="0"/>
                <a:cs typeface="Arial" panose="020B0604020202020204" pitchFamily="34" charset="0"/>
              </a:rPr>
              <a:t>L’espressione  naturalistico, richiama l’ambiente dove si svolgono le attività con il bambino, contraddistinto dall’uso di un linguaggio naturale, uno stile d’interazione giocoso e la preferenza per i rinforzi intrinseci. L’interesse e l’attenzione sono quindi  rivolti all’iniziativa spontanea del bambino, poiché la partecipazione attiva e il coinvolgimento emotivo sono fattori che facilitano l’apprendimento.</a:t>
            </a:r>
            <a:r>
              <a:rPr lang="it-IT" dirty="0"/>
              <a:t/>
            </a:r>
            <a:br>
              <a:rPr lang="it-IT" dirty="0"/>
            </a:br>
            <a:r>
              <a:rPr lang="it-IT" sz="2000" dirty="0" smtClean="0">
                <a:latin typeface="Arial" panose="020B0604020202020204" pitchFamily="34" charset="0"/>
                <a:cs typeface="Arial" panose="020B0604020202020204" pitchFamily="34" charset="0"/>
              </a:rPr>
              <a:t>                                                  </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41168672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44901" y="2020516"/>
            <a:ext cx="3365500"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ESDM</a:t>
            </a:r>
            <a:br>
              <a:rPr lang="it-IT" u="sng" dirty="0" smtClean="0">
                <a:latin typeface="Arial" panose="020B0604020202020204" pitchFamily="34" charset="0"/>
                <a:cs typeface="Arial" panose="020B0604020202020204" pitchFamily="34" charset="0"/>
              </a:rPr>
            </a:br>
            <a:r>
              <a:rPr lang="it-IT" sz="2400" u="sng" dirty="0" err="1" smtClean="0">
                <a:latin typeface="Arial" panose="020B0604020202020204" pitchFamily="34" charset="0"/>
                <a:cs typeface="Arial" panose="020B0604020202020204" pitchFamily="34" charset="0"/>
              </a:rPr>
              <a:t>Early</a:t>
            </a:r>
            <a:r>
              <a:rPr lang="it-IT" sz="2400" u="sng" dirty="0" smtClean="0">
                <a:latin typeface="Arial" panose="020B0604020202020204" pitchFamily="34" charset="0"/>
                <a:cs typeface="Arial" panose="020B0604020202020204" pitchFamily="34" charset="0"/>
              </a:rPr>
              <a:t> Start Denver Model</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7"/>
            <a:ext cx="8596668" cy="2923083"/>
          </a:xfrm>
        </p:spPr>
        <p:txBody>
          <a:bodyPr>
            <a:noAutofit/>
          </a:bodyPr>
          <a:lstStyle/>
          <a:p>
            <a:pPr marL="0" indent="0">
              <a:buNone/>
            </a:pPr>
            <a:r>
              <a:rPr lang="it-IT" sz="2000" dirty="0">
                <a:latin typeface="Arial" panose="020B0604020202020204" pitchFamily="34" charset="0"/>
                <a:cs typeface="Arial" panose="020B0604020202020204" pitchFamily="34" charset="0"/>
              </a:rPr>
              <a:t>Con il termine evolutivo si sottolinea l’importanza delle tappe di sviluppo e dell’organizzazione dei bambini: attraverso l’acquisizione di competenze complesse il bambino giungerà ad una maggiore autonomia e crescita nella comprensione della partecipazione affettiva e di socializzazione. Di conseguenza, se lo sviluppo del linguaggio nei bambini </a:t>
            </a:r>
            <a:r>
              <a:rPr lang="it-IT" sz="2000" dirty="0" err="1">
                <a:latin typeface="Arial" panose="020B0604020202020204" pitchFamily="34" charset="0"/>
                <a:cs typeface="Arial" panose="020B0604020202020204" pitchFamily="34" charset="0"/>
              </a:rPr>
              <a:t>normotipici</a:t>
            </a:r>
            <a:r>
              <a:rPr lang="it-IT" sz="2000" dirty="0">
                <a:latin typeface="Arial" panose="020B0604020202020204" pitchFamily="34" charset="0"/>
                <a:cs typeface="Arial" panose="020B0604020202020204" pitchFamily="34" charset="0"/>
              </a:rPr>
              <a:t> richiede abilità specifiche, quali l’attenzione congiunta, la condivisione dell’affetto e l’indicazione, allora sarà essenziale impegnare del tempo all’apprendimento di tali capacità anche da parte di un bambino con disturbo dello spettro autistico.</a:t>
            </a:r>
            <a:r>
              <a:rPr lang="it-IT" dirty="0"/>
              <a:t/>
            </a:r>
            <a:br>
              <a:rPr lang="it-IT" dirty="0"/>
            </a:br>
            <a:r>
              <a:rPr lang="it-IT" sz="2000" dirty="0" smtClean="0">
                <a:latin typeface="Arial" panose="020B0604020202020204" pitchFamily="34" charset="0"/>
                <a:cs typeface="Arial" panose="020B0604020202020204" pitchFamily="34" charset="0"/>
              </a:rPr>
              <a:t>                                                  </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15143417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760784"/>
          </a:xfrm>
        </p:spPr>
        <p:txBody>
          <a:bodyPr/>
          <a:lstStyle/>
          <a:p>
            <a:pPr algn="ctr"/>
            <a:r>
              <a:rPr lang="it-IT" u="sng" dirty="0" smtClean="0">
                <a:latin typeface="Arial" panose="020B0604020202020204" pitchFamily="34" charset="0"/>
                <a:cs typeface="Arial" panose="020B0604020202020204" pitchFamily="34" charset="0"/>
              </a:rPr>
              <a:t>Cos’è ANFFAS</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1399082"/>
          </a:xfrm>
        </p:spPr>
        <p:txBody>
          <a:bodyPr>
            <a:noAutofit/>
          </a:bodyPr>
          <a:lstStyle/>
          <a:p>
            <a:pPr marL="0" indent="0">
              <a:buNone/>
            </a:pPr>
            <a:r>
              <a:rPr lang="it-IT" sz="2000" dirty="0">
                <a:latin typeface="Arial" panose="020B0604020202020204" pitchFamily="34" charset="0"/>
                <a:cs typeface="Arial" panose="020B0604020202020204" pitchFamily="34" charset="0"/>
              </a:rPr>
              <a:t>L’associazione, che opera nel territorio nazionale da più di 60 anni, ha ricevuto il riconoscimento di </a:t>
            </a:r>
            <a:r>
              <a:rPr lang="it-IT" sz="2000" dirty="0" err="1">
                <a:latin typeface="Arial" panose="020B0604020202020204" pitchFamily="34" charset="0"/>
                <a:cs typeface="Arial" panose="020B0604020202020204" pitchFamily="34" charset="0"/>
              </a:rPr>
              <a:t>Onlus</a:t>
            </a:r>
            <a:r>
              <a:rPr lang="it-IT" sz="2000" dirty="0">
                <a:latin typeface="Arial" panose="020B0604020202020204" pitchFamily="34" charset="0"/>
                <a:cs typeface="Arial" panose="020B0604020202020204" pitchFamily="34" charset="0"/>
              </a:rPr>
              <a:t> nel 2000 e, nel 2002, ha adottato un modello federale che ha visto trasformare le varie sezioni Anffas in autonome associazioni locali. </a:t>
            </a: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16811750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44901" y="2020516"/>
            <a:ext cx="3365500"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ESDM</a:t>
            </a:r>
            <a:br>
              <a:rPr lang="it-IT" u="sng" dirty="0" smtClean="0">
                <a:latin typeface="Arial" panose="020B0604020202020204" pitchFamily="34" charset="0"/>
                <a:cs typeface="Arial" panose="020B0604020202020204" pitchFamily="34" charset="0"/>
              </a:rPr>
            </a:br>
            <a:r>
              <a:rPr lang="it-IT" sz="2400" u="sng" dirty="0" err="1" smtClean="0">
                <a:latin typeface="Arial" panose="020B0604020202020204" pitchFamily="34" charset="0"/>
                <a:cs typeface="Arial" panose="020B0604020202020204" pitchFamily="34" charset="0"/>
              </a:rPr>
              <a:t>Early</a:t>
            </a:r>
            <a:r>
              <a:rPr lang="it-IT" sz="2400" u="sng" dirty="0" smtClean="0">
                <a:latin typeface="Arial" panose="020B0604020202020204" pitchFamily="34" charset="0"/>
                <a:cs typeface="Arial" panose="020B0604020202020204" pitchFamily="34" charset="0"/>
              </a:rPr>
              <a:t> Start Denver Model</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7"/>
            <a:ext cx="8596668" cy="1411783"/>
          </a:xfrm>
        </p:spPr>
        <p:txBody>
          <a:bodyPr>
            <a:noAutofit/>
          </a:bodyPr>
          <a:lstStyle/>
          <a:p>
            <a:pPr marL="0" indent="0">
              <a:buNone/>
            </a:pPr>
            <a:r>
              <a:rPr lang="it-IT" sz="2000" dirty="0">
                <a:latin typeface="Arial" panose="020B0604020202020204" pitchFamily="34" charset="0"/>
                <a:cs typeface="Arial" panose="020B0604020202020204" pitchFamily="34" charset="0"/>
              </a:rPr>
              <a:t>Le aree dello sviluppo che vengono approfondite sono: la comunicazione ricettiva ed espressiva, le abilità sociali, l’imitazione, la cognizione, il gioco, la motricità fine e grossolana, il comportamento, l’autonomia nel mangiare, nel vestirsi, nel lavarsi e nel fare alcuni lavoretti di casa.</a:t>
            </a:r>
            <a:r>
              <a:rPr lang="it-IT" dirty="0"/>
              <a:t/>
            </a:r>
            <a:br>
              <a:rPr lang="it-IT" dirty="0"/>
            </a:br>
            <a:r>
              <a:rPr lang="it-IT" sz="2000" dirty="0" smtClean="0">
                <a:latin typeface="Arial" panose="020B0604020202020204" pitchFamily="34" charset="0"/>
                <a:cs typeface="Arial" panose="020B0604020202020204" pitchFamily="34" charset="0"/>
              </a:rPr>
              <a:t>                                                  </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331782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44901" y="2020516"/>
            <a:ext cx="3365500"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ESDM</a:t>
            </a:r>
            <a:br>
              <a:rPr lang="it-IT" u="sng" dirty="0" smtClean="0">
                <a:latin typeface="Arial" panose="020B0604020202020204" pitchFamily="34" charset="0"/>
                <a:cs typeface="Arial" panose="020B0604020202020204" pitchFamily="34" charset="0"/>
              </a:rPr>
            </a:br>
            <a:r>
              <a:rPr lang="it-IT" sz="2400" u="sng" dirty="0" err="1" smtClean="0">
                <a:latin typeface="Arial" panose="020B0604020202020204" pitchFamily="34" charset="0"/>
                <a:cs typeface="Arial" panose="020B0604020202020204" pitchFamily="34" charset="0"/>
              </a:rPr>
              <a:t>Early</a:t>
            </a:r>
            <a:r>
              <a:rPr lang="it-IT" sz="2400" u="sng" dirty="0" smtClean="0">
                <a:latin typeface="Arial" panose="020B0604020202020204" pitchFamily="34" charset="0"/>
                <a:cs typeface="Arial" panose="020B0604020202020204" pitchFamily="34" charset="0"/>
              </a:rPr>
              <a:t> Start Denver Model</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7"/>
            <a:ext cx="8596668" cy="1411783"/>
          </a:xfrm>
        </p:spPr>
        <p:txBody>
          <a:bodyPr>
            <a:noAutofit/>
          </a:bodyPr>
          <a:lstStyle/>
          <a:p>
            <a:pPr marL="0" indent="0">
              <a:buNone/>
            </a:pPr>
            <a:r>
              <a:rPr lang="it-IT" sz="2000" dirty="0">
                <a:latin typeface="Arial" panose="020B0604020202020204" pitchFamily="34" charset="0"/>
                <a:cs typeface="Arial" panose="020B0604020202020204" pitchFamily="34" charset="0"/>
              </a:rPr>
              <a:t>Infine è un intervento comportamentale perché l’ESDM utilizza i metodi dall’Analisi Applicata del Comportamento (ABA), indispensabili per favorire o bloccare la messa in atto di determinati comportamenti.</a:t>
            </a:r>
          </a:p>
          <a:p>
            <a:pPr marL="0" indent="0">
              <a:buNone/>
            </a:pPr>
            <a:r>
              <a:rPr lang="it-IT" dirty="0"/>
              <a:t/>
            </a:r>
            <a:br>
              <a:rPr lang="it-IT" dirty="0"/>
            </a:br>
            <a:r>
              <a:rPr lang="it-IT" sz="2000" dirty="0" smtClean="0">
                <a:latin typeface="Arial" panose="020B0604020202020204" pitchFamily="34" charset="0"/>
                <a:cs typeface="Arial" panose="020B0604020202020204" pitchFamily="34" charset="0"/>
              </a:rPr>
              <a:t>                                                  </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27271111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44901" y="2020516"/>
            <a:ext cx="3365500"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ESDM</a:t>
            </a:r>
            <a:br>
              <a:rPr lang="it-IT" u="sng" dirty="0" smtClean="0">
                <a:latin typeface="Arial" panose="020B0604020202020204" pitchFamily="34" charset="0"/>
                <a:cs typeface="Arial" panose="020B0604020202020204" pitchFamily="34" charset="0"/>
              </a:rPr>
            </a:br>
            <a:r>
              <a:rPr lang="it-IT" sz="2400" u="sng" dirty="0" err="1" smtClean="0">
                <a:latin typeface="Arial" panose="020B0604020202020204" pitchFamily="34" charset="0"/>
                <a:cs typeface="Arial" panose="020B0604020202020204" pitchFamily="34" charset="0"/>
              </a:rPr>
              <a:t>Early</a:t>
            </a:r>
            <a:r>
              <a:rPr lang="it-IT" sz="2400" u="sng" dirty="0" smtClean="0">
                <a:latin typeface="Arial" panose="020B0604020202020204" pitchFamily="34" charset="0"/>
                <a:cs typeface="Arial" panose="020B0604020202020204" pitchFamily="34" charset="0"/>
              </a:rPr>
              <a:t> Start Denver Model</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7"/>
            <a:ext cx="8596668" cy="2821483"/>
          </a:xfrm>
        </p:spPr>
        <p:txBody>
          <a:bodyPr>
            <a:noAutofit/>
          </a:bodyPr>
          <a:lstStyle/>
          <a:p>
            <a:pPr marL="0" indent="0">
              <a:buNone/>
            </a:pPr>
            <a:r>
              <a:rPr lang="it-IT" sz="2000" dirty="0">
                <a:latin typeface="Arial" panose="020B0604020202020204" pitchFamily="34" charset="0"/>
                <a:cs typeface="Arial" panose="020B0604020202020204" pitchFamily="34" charset="0"/>
              </a:rPr>
              <a:t>Attualmente il programma </a:t>
            </a:r>
            <a:r>
              <a:rPr lang="it-IT" sz="2000" dirty="0" err="1">
                <a:latin typeface="Arial" panose="020B0604020202020204" pitchFamily="34" charset="0"/>
                <a:cs typeface="Arial" panose="020B0604020202020204" pitchFamily="34" charset="0"/>
              </a:rPr>
              <a:t>Early</a:t>
            </a:r>
            <a:r>
              <a:rPr lang="it-IT" sz="2000" dirty="0">
                <a:latin typeface="Arial" panose="020B0604020202020204" pitchFamily="34" charset="0"/>
                <a:cs typeface="Arial" panose="020B0604020202020204" pitchFamily="34" charset="0"/>
              </a:rPr>
              <a:t> Start Denver Model può essere svolto in tre contesti diversi:</a:t>
            </a:r>
          </a:p>
          <a:p>
            <a:pPr marL="0" lvl="0" indent="0">
              <a:buNone/>
            </a:pPr>
            <a:r>
              <a:rPr lang="it-IT" sz="2000" dirty="0" smtClean="0">
                <a:latin typeface="Arial" panose="020B0604020202020204" pitchFamily="34" charset="0"/>
                <a:cs typeface="Arial" panose="020B0604020202020204" pitchFamily="34" charset="0"/>
              </a:rPr>
              <a:t>1) In </a:t>
            </a:r>
            <a:r>
              <a:rPr lang="it-IT" sz="2000" b="1" dirty="0">
                <a:latin typeface="Arial" panose="020B0604020202020204" pitchFamily="34" charset="0"/>
                <a:cs typeface="Arial" panose="020B0604020202020204" pitchFamily="34" charset="0"/>
              </a:rPr>
              <a:t>terapia</a:t>
            </a:r>
            <a:r>
              <a:rPr lang="it-IT" sz="2000" dirty="0">
                <a:latin typeface="Arial" panose="020B0604020202020204" pitchFamily="34" charset="0"/>
                <a:cs typeface="Arial" panose="020B0604020202020204" pitchFamily="34" charset="0"/>
              </a:rPr>
              <a:t> dove i protagonisti sono il professionista e il bambino;</a:t>
            </a:r>
          </a:p>
          <a:p>
            <a:pPr marL="0" lvl="0" indent="0">
              <a:buNone/>
            </a:pPr>
            <a:r>
              <a:rPr lang="it-IT" sz="2000" dirty="0" smtClean="0">
                <a:latin typeface="Arial" panose="020B0604020202020204" pitchFamily="34" charset="0"/>
                <a:cs typeface="Arial" panose="020B0604020202020204" pitchFamily="34" charset="0"/>
              </a:rPr>
              <a:t>2) A </a:t>
            </a:r>
            <a:r>
              <a:rPr lang="it-IT" sz="2000" i="1" dirty="0">
                <a:latin typeface="Arial" panose="020B0604020202020204" pitchFamily="34" charset="0"/>
                <a:cs typeface="Arial" panose="020B0604020202020204" pitchFamily="34" charset="0"/>
              </a:rPr>
              <a:t>casa</a:t>
            </a:r>
            <a:r>
              <a:rPr lang="it-IT" sz="2000" dirty="0">
                <a:latin typeface="Arial" panose="020B0604020202020204" pitchFamily="34" charset="0"/>
                <a:cs typeface="Arial" panose="020B0604020202020204" pitchFamily="34" charset="0"/>
              </a:rPr>
              <a:t> dove le persone maggiormente coinvolte sono i genitori, supportati dal professionista;</a:t>
            </a:r>
          </a:p>
          <a:p>
            <a:pPr marL="0" lvl="0" indent="0">
              <a:buNone/>
            </a:pPr>
            <a:r>
              <a:rPr lang="it-IT" sz="2000" dirty="0" smtClean="0">
                <a:latin typeface="Arial" panose="020B0604020202020204" pitchFamily="34" charset="0"/>
                <a:cs typeface="Arial" panose="020B0604020202020204" pitchFamily="34" charset="0"/>
              </a:rPr>
              <a:t>3) Nell’</a:t>
            </a:r>
            <a:r>
              <a:rPr lang="it-IT" sz="2000" b="1" dirty="0" smtClean="0">
                <a:latin typeface="Arial" panose="020B0604020202020204" pitchFamily="34" charset="0"/>
                <a:cs typeface="Arial" panose="020B0604020202020204" pitchFamily="34" charset="0"/>
              </a:rPr>
              <a:t>asilo </a:t>
            </a:r>
            <a:r>
              <a:rPr lang="it-IT" sz="2000" b="1" dirty="0">
                <a:latin typeface="Arial" panose="020B0604020202020204" pitchFamily="34" charset="0"/>
                <a:cs typeface="Arial" panose="020B0604020202020204" pitchFamily="34" charset="0"/>
              </a:rPr>
              <a:t>nido </a:t>
            </a:r>
            <a:r>
              <a:rPr lang="it-IT" sz="2000" dirty="0">
                <a:latin typeface="Arial" panose="020B0604020202020204" pitchFamily="34" charset="0"/>
                <a:cs typeface="Arial" panose="020B0604020202020204" pitchFamily="34" charset="0"/>
              </a:rPr>
              <a:t>o nella </a:t>
            </a:r>
            <a:r>
              <a:rPr lang="it-IT" sz="2000" b="1" dirty="0">
                <a:latin typeface="Arial" panose="020B0604020202020204" pitchFamily="34" charset="0"/>
                <a:cs typeface="Arial" panose="020B0604020202020204" pitchFamily="34" charset="0"/>
              </a:rPr>
              <a:t>scuola dell’infanzia </a:t>
            </a:r>
            <a:r>
              <a:rPr lang="it-IT" sz="2000" dirty="0">
                <a:latin typeface="Arial" panose="020B0604020202020204" pitchFamily="34" charset="0"/>
                <a:cs typeface="Arial" panose="020B0604020202020204" pitchFamily="34" charset="0"/>
              </a:rPr>
              <a:t>attraverso la formazione di un piccolo gruppo.</a:t>
            </a:r>
          </a:p>
          <a:p>
            <a:pPr marL="0" indent="0">
              <a:buNone/>
            </a:pPr>
            <a:r>
              <a:rPr lang="it-IT" dirty="0"/>
              <a:t/>
            </a:r>
            <a:br>
              <a:rPr lang="it-IT" dirty="0"/>
            </a:br>
            <a:r>
              <a:rPr lang="it-IT" sz="2000" dirty="0" smtClean="0">
                <a:latin typeface="Arial" panose="020B0604020202020204" pitchFamily="34" charset="0"/>
                <a:cs typeface="Arial" panose="020B0604020202020204" pitchFamily="34" charset="0"/>
              </a:rPr>
              <a:t>                                                  </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11101266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38465" y="340786"/>
            <a:ext cx="2152336" cy="1022628"/>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468" y="1065212"/>
            <a:ext cx="3200400" cy="4752975"/>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5469" y="1065212"/>
            <a:ext cx="3200400" cy="4752975"/>
          </a:xfrm>
          <a:prstGeom prst="rect">
            <a:avLst/>
          </a:prstGeom>
        </p:spPr>
      </p:pic>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5467" y="1065212"/>
            <a:ext cx="3200401" cy="4752975"/>
          </a:xfrm>
          <a:prstGeom prst="rect">
            <a:avLst/>
          </a:prstGeom>
        </p:spPr>
      </p:pic>
    </p:spTree>
    <p:extLst>
      <p:ext uri="{BB962C8B-B14F-4D97-AF65-F5344CB8AC3E}">
        <p14:creationId xmlns:p14="http://schemas.microsoft.com/office/powerpoint/2010/main" val="925471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38465" y="340786"/>
            <a:ext cx="2152336" cy="1022628"/>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468" y="1065212"/>
            <a:ext cx="3200400" cy="4752975"/>
          </a:xfrm>
          <a:prstGeom prst="rect">
            <a:avLst/>
          </a:prstGeom>
        </p:spPr>
      </p:pic>
    </p:spTree>
    <p:extLst>
      <p:ext uri="{BB962C8B-B14F-4D97-AF65-F5344CB8AC3E}">
        <p14:creationId xmlns:p14="http://schemas.microsoft.com/office/powerpoint/2010/main" val="10867132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38465" y="340786"/>
            <a:ext cx="2152336" cy="1022628"/>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468" y="1065212"/>
            <a:ext cx="3200400" cy="4752975"/>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5469" y="1065212"/>
            <a:ext cx="3200400" cy="4752975"/>
          </a:xfrm>
          <a:prstGeom prst="rect">
            <a:avLst/>
          </a:prstGeom>
        </p:spPr>
      </p:pic>
    </p:spTree>
    <p:extLst>
      <p:ext uri="{BB962C8B-B14F-4D97-AF65-F5344CB8AC3E}">
        <p14:creationId xmlns:p14="http://schemas.microsoft.com/office/powerpoint/2010/main" val="40719222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a:bodyPr>
          <a:lstStyle/>
          <a:p>
            <a:pPr algn="ctr"/>
            <a:r>
              <a:rPr lang="it-IT" u="sng" dirty="0" smtClean="0">
                <a:latin typeface="Arial" panose="020B0604020202020204" pitchFamily="34" charset="0"/>
                <a:cs typeface="Arial" panose="020B0604020202020204" pitchFamily="34" charset="0"/>
              </a:rPr>
              <a:t>Progetti</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7"/>
            <a:ext cx="8596668" cy="3135353"/>
          </a:xfrm>
        </p:spPr>
        <p:txBody>
          <a:bodyPr>
            <a:noAutofit/>
          </a:bodyPr>
          <a:lstStyle/>
          <a:p>
            <a:pPr marL="0" indent="0">
              <a:buNone/>
            </a:pPr>
            <a:r>
              <a:rPr lang="it-IT" sz="2000" dirty="0">
                <a:latin typeface="Arial" panose="020B0604020202020204" pitchFamily="34" charset="0"/>
                <a:cs typeface="Arial" panose="020B0604020202020204" pitchFamily="34" charset="0"/>
              </a:rPr>
              <a:t>Anffas Macerata è una </a:t>
            </a:r>
            <a:r>
              <a:rPr lang="it-IT" sz="2000" b="1" dirty="0">
                <a:latin typeface="Arial" panose="020B0604020202020204" pitchFamily="34" charset="0"/>
                <a:cs typeface="Arial" panose="020B0604020202020204" pitchFamily="34" charset="0"/>
              </a:rPr>
              <a:t>realtà viva e dinamica</a:t>
            </a:r>
            <a:r>
              <a:rPr lang="it-IT" sz="2000" dirty="0">
                <a:latin typeface="Arial" panose="020B0604020202020204" pitchFamily="34" charset="0"/>
                <a:cs typeface="Arial" panose="020B0604020202020204" pitchFamily="34" charset="0"/>
              </a:rPr>
              <a:t>, contraddistinta da una </a:t>
            </a:r>
            <a:r>
              <a:rPr lang="it-IT" sz="2000" b="1" dirty="0">
                <a:latin typeface="Arial" panose="020B0604020202020204" pitchFamily="34" charset="0"/>
                <a:cs typeface="Arial" panose="020B0604020202020204" pitchFamily="34" charset="0"/>
              </a:rPr>
              <a:t>pluralità di voci e competenze</a:t>
            </a:r>
            <a:r>
              <a:rPr lang="it-IT" sz="2000" dirty="0">
                <a:latin typeface="Arial" panose="020B0604020202020204" pitchFamily="34" charset="0"/>
                <a:cs typeface="Arial" panose="020B0604020202020204" pitchFamily="34" charset="0"/>
              </a:rPr>
              <a:t>, ma soprattutto da una </a:t>
            </a:r>
            <a:r>
              <a:rPr lang="it-IT" sz="2000" b="1" dirty="0">
                <a:latin typeface="Arial" panose="020B0604020202020204" pitchFamily="34" charset="0"/>
                <a:cs typeface="Arial" panose="020B0604020202020204" pitchFamily="34" charset="0"/>
              </a:rPr>
              <a:t>varietà di progetti e iniziative </a:t>
            </a:r>
            <a:r>
              <a:rPr lang="it-IT" sz="2000" dirty="0">
                <a:latin typeface="Arial" panose="020B0604020202020204" pitchFamily="34" charset="0"/>
                <a:cs typeface="Arial" panose="020B0604020202020204" pitchFamily="34" charset="0"/>
              </a:rPr>
              <a:t>votate sia al supporto pratico e all’assistenza materiale alle persone con disabilità, sia alla promozione e alla diffusione di conoscenze e buone pratiche.</a:t>
            </a:r>
          </a:p>
          <a:p>
            <a:pPr marL="0" indent="0">
              <a:buNone/>
            </a:pPr>
            <a:r>
              <a:rPr lang="it-IT" sz="2000" dirty="0" smtClean="0">
                <a:latin typeface="Arial" panose="020B0604020202020204" pitchFamily="34" charset="0"/>
                <a:cs typeface="Arial" panose="020B0604020202020204" pitchFamily="34" charset="0"/>
              </a:rPr>
              <a:t>                                                  </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17642238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a:bodyPr>
          <a:lstStyle/>
          <a:p>
            <a:pPr algn="ctr"/>
            <a:r>
              <a:rPr lang="it-IT" u="sng" dirty="0" smtClean="0">
                <a:latin typeface="Arial" panose="020B0604020202020204" pitchFamily="34" charset="0"/>
                <a:cs typeface="Arial" panose="020B0604020202020204" pitchFamily="34" charset="0"/>
              </a:rPr>
              <a:t>Progetti</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7"/>
            <a:ext cx="8596668" cy="3135353"/>
          </a:xfrm>
        </p:spPr>
        <p:txBody>
          <a:bodyPr>
            <a:noAutofit/>
          </a:bodyPr>
          <a:lstStyle/>
          <a:p>
            <a:pPr marL="0" indent="0">
              <a:buNone/>
            </a:pPr>
            <a:r>
              <a:rPr lang="it-IT" sz="2000" dirty="0" smtClean="0">
                <a:latin typeface="Arial" panose="020B0604020202020204" pitchFamily="34" charset="0"/>
                <a:cs typeface="Arial" panose="020B0604020202020204" pitchFamily="34" charset="0"/>
              </a:rPr>
              <a:t>                                                  </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
        <p:nvSpPr>
          <p:cNvPr id="19" name="CasellaDiTesto 18"/>
          <p:cNvSpPr txBox="1"/>
          <p:nvPr/>
        </p:nvSpPr>
        <p:spPr>
          <a:xfrm>
            <a:off x="2476500" y="3505200"/>
            <a:ext cx="6134100" cy="2246769"/>
          </a:xfrm>
          <a:prstGeom prst="rect">
            <a:avLst/>
          </a:prstGeom>
          <a:noFill/>
        </p:spPr>
        <p:txBody>
          <a:bodyPr wrap="square" rtlCol="0">
            <a:spAutoFit/>
          </a:bodyPr>
          <a:lstStyle/>
          <a:p>
            <a:r>
              <a:rPr lang="it-IT" sz="2000" dirty="0">
                <a:latin typeface="Arial" panose="020B0604020202020204" pitchFamily="34" charset="0"/>
                <a:cs typeface="Arial" panose="020B0604020202020204" pitchFamily="34" charset="0"/>
              </a:rPr>
              <a:t>Un progetto rivolto ad adolescenti con disabilità intellettiva e disturbi del </a:t>
            </a:r>
            <a:r>
              <a:rPr lang="it-IT" sz="2000" dirty="0" err="1">
                <a:latin typeface="Arial" panose="020B0604020202020204" pitchFamily="34" charset="0"/>
                <a:cs typeface="Arial" panose="020B0604020202020204" pitchFamily="34" charset="0"/>
              </a:rPr>
              <a:t>neurosviluppo</a:t>
            </a:r>
            <a:r>
              <a:rPr lang="it-IT" sz="2000" dirty="0">
                <a:latin typeface="Arial" panose="020B0604020202020204" pitchFamily="34" charset="0"/>
                <a:cs typeface="Arial" panose="020B0604020202020204" pitchFamily="34" charset="0"/>
              </a:rPr>
              <a:t>.</a:t>
            </a:r>
          </a:p>
          <a:p>
            <a:r>
              <a:rPr lang="it-IT" sz="2000" dirty="0">
                <a:latin typeface="Arial" panose="020B0604020202020204" pitchFamily="34" charset="0"/>
                <a:cs typeface="Arial" panose="020B0604020202020204" pitchFamily="34" charset="0"/>
              </a:rPr>
              <a:t>L’obiettivo è di creare nuove opportunità di crescita e di socializzazione attraverso un percorso</a:t>
            </a:r>
          </a:p>
          <a:p>
            <a:r>
              <a:rPr lang="it-IT" sz="2000" dirty="0" err="1">
                <a:latin typeface="Arial" panose="020B0604020202020204" pitchFamily="34" charset="0"/>
                <a:cs typeface="Arial" panose="020B0604020202020204" pitchFamily="34" charset="0"/>
              </a:rPr>
              <a:t>psico</a:t>
            </a:r>
            <a:r>
              <a:rPr lang="it-IT" sz="2000" dirty="0">
                <a:latin typeface="Arial" panose="020B0604020202020204" pitchFamily="34" charset="0"/>
                <a:cs typeface="Arial" panose="020B0604020202020204" pitchFamily="34" charset="0"/>
              </a:rPr>
              <a:t>-educativo “protetto”, con l’obiettivo di rinforzare le proprie potenzialità e la propria indipendenza.</a:t>
            </a:r>
          </a:p>
        </p:txBody>
      </p:sp>
      <p:pic>
        <p:nvPicPr>
          <p:cNvPr id="9" name="Immagine 8"/>
          <p:cNvPicPr>
            <a:picLocks noChangeAspect="1"/>
          </p:cNvPicPr>
          <p:nvPr/>
        </p:nvPicPr>
        <p:blipFill>
          <a:blip r:embed="rId3"/>
          <a:stretch>
            <a:fillRect/>
          </a:stretch>
        </p:blipFill>
        <p:spPr>
          <a:xfrm>
            <a:off x="460290" y="3505200"/>
            <a:ext cx="1994381" cy="1341859"/>
          </a:xfrm>
          <a:prstGeom prst="rect">
            <a:avLst/>
          </a:prstGeom>
        </p:spPr>
      </p:pic>
      <p:pic>
        <p:nvPicPr>
          <p:cNvPr id="5" name="Immagine 4"/>
          <p:cNvPicPr>
            <a:picLocks noChangeAspect="1"/>
          </p:cNvPicPr>
          <p:nvPr/>
        </p:nvPicPr>
        <p:blipFill rotWithShape="1">
          <a:blip r:embed="rId4">
            <a:extLst>
              <a:ext uri="{28A0092B-C50C-407E-A947-70E740481C1C}">
                <a14:useLocalDpi xmlns:a14="http://schemas.microsoft.com/office/drawing/2010/main" val="0"/>
              </a:ext>
            </a:extLst>
          </a:blip>
          <a:srcRect l="27431" t="19154" r="28993" b="21144"/>
          <a:stretch/>
        </p:blipFill>
        <p:spPr>
          <a:xfrm>
            <a:off x="438465" y="3505200"/>
            <a:ext cx="2016206" cy="1373010"/>
          </a:xfrm>
          <a:prstGeom prst="rect">
            <a:avLst/>
          </a:prstGeom>
        </p:spPr>
      </p:pic>
    </p:spTree>
    <p:extLst>
      <p:ext uri="{BB962C8B-B14F-4D97-AF65-F5344CB8AC3E}">
        <p14:creationId xmlns:p14="http://schemas.microsoft.com/office/powerpoint/2010/main" val="4447431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a:bodyPr>
          <a:lstStyle/>
          <a:p>
            <a:pPr algn="ctr"/>
            <a:r>
              <a:rPr lang="it-IT" u="sng" dirty="0" smtClean="0">
                <a:latin typeface="Arial" panose="020B0604020202020204" pitchFamily="34" charset="0"/>
                <a:cs typeface="Arial" panose="020B0604020202020204" pitchFamily="34" charset="0"/>
              </a:rPr>
              <a:t>Progetti</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7"/>
            <a:ext cx="8596668" cy="3135353"/>
          </a:xfrm>
        </p:spPr>
        <p:txBody>
          <a:bodyPr>
            <a:noAutofit/>
          </a:bodyPr>
          <a:lstStyle/>
          <a:p>
            <a:pPr marL="0" indent="0">
              <a:buNone/>
            </a:pPr>
            <a:r>
              <a:rPr lang="it-IT" sz="2000" dirty="0" smtClean="0">
                <a:latin typeface="Arial" panose="020B0604020202020204" pitchFamily="34" charset="0"/>
                <a:cs typeface="Arial" panose="020B0604020202020204" pitchFamily="34" charset="0"/>
              </a:rPr>
              <a:t>                                                  </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
        <p:nvSpPr>
          <p:cNvPr id="19" name="CasellaDiTesto 18"/>
          <p:cNvSpPr txBox="1"/>
          <p:nvPr/>
        </p:nvSpPr>
        <p:spPr>
          <a:xfrm>
            <a:off x="2476500" y="3505200"/>
            <a:ext cx="6134100" cy="2523768"/>
          </a:xfrm>
          <a:prstGeom prst="rect">
            <a:avLst/>
          </a:prstGeom>
          <a:noFill/>
        </p:spPr>
        <p:txBody>
          <a:bodyPr wrap="square" rtlCol="0">
            <a:spAutoFit/>
          </a:bodyPr>
          <a:lstStyle/>
          <a:p>
            <a:r>
              <a:rPr lang="it-IT" sz="2000" dirty="0">
                <a:latin typeface="Arial" panose="020B0604020202020204" pitchFamily="34" charset="0"/>
                <a:cs typeface="Arial" panose="020B0604020202020204" pitchFamily="34" charset="0"/>
              </a:rPr>
              <a:t>Uno spazio cucina nato per assecondare passioni e facilitare l’inclusione sociale e lavorativa.</a:t>
            </a:r>
          </a:p>
          <a:p>
            <a:r>
              <a:rPr lang="it-IT" sz="2000" dirty="0">
                <a:latin typeface="Arial" panose="020B0604020202020204" pitchFamily="34" charset="0"/>
                <a:cs typeface="Arial" panose="020B0604020202020204" pitchFamily="34" charset="0"/>
              </a:rPr>
              <a:t>Un’occasione unica per condividere momenti di socialità e sviluppare la propria attitudine,</a:t>
            </a:r>
          </a:p>
          <a:p>
            <a:r>
              <a:rPr lang="it-IT" sz="2000" dirty="0">
                <a:latin typeface="Arial" panose="020B0604020202020204" pitchFamily="34" charset="0"/>
                <a:cs typeface="Arial" panose="020B0604020202020204" pitchFamily="34" charset="0"/>
              </a:rPr>
              <a:t>abilità e </a:t>
            </a:r>
            <a:r>
              <a:rPr lang="it-IT" sz="2000" dirty="0" err="1">
                <a:latin typeface="Arial" panose="020B0604020202020204" pitchFamily="34" charset="0"/>
                <a:cs typeface="Arial" panose="020B0604020202020204" pitchFamily="34" charset="0"/>
              </a:rPr>
              <a:t>indipendeza</a:t>
            </a:r>
            <a:r>
              <a:rPr lang="it-IT" sz="2000" dirty="0">
                <a:latin typeface="Arial" panose="020B0604020202020204" pitchFamily="34" charset="0"/>
                <a:cs typeface="Arial" panose="020B0604020202020204" pitchFamily="34" charset="0"/>
              </a:rPr>
              <a:t>, e vuole volutamente aiutare a sviluppare una ulteriore opportunità di inclusione sociale e lavorativa.</a:t>
            </a:r>
          </a:p>
          <a:p>
            <a:endParaRPr lang="it-IT" dirty="0"/>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463" y="3505200"/>
            <a:ext cx="1994380" cy="1296035"/>
          </a:xfrm>
          <a:prstGeom prst="rect">
            <a:avLst/>
          </a:prstGeom>
        </p:spPr>
      </p:pic>
    </p:spTree>
    <p:extLst>
      <p:ext uri="{BB962C8B-B14F-4D97-AF65-F5344CB8AC3E}">
        <p14:creationId xmlns:p14="http://schemas.microsoft.com/office/powerpoint/2010/main" val="8357589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a:bodyPr>
          <a:lstStyle/>
          <a:p>
            <a:pPr algn="ctr"/>
            <a:r>
              <a:rPr lang="it-IT" u="sng" dirty="0" smtClean="0">
                <a:latin typeface="Arial" panose="020B0604020202020204" pitchFamily="34" charset="0"/>
                <a:cs typeface="Arial" panose="020B0604020202020204" pitchFamily="34" charset="0"/>
              </a:rPr>
              <a:t>Progetti</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7"/>
            <a:ext cx="8596668" cy="3135353"/>
          </a:xfrm>
        </p:spPr>
        <p:txBody>
          <a:bodyPr>
            <a:noAutofit/>
          </a:bodyPr>
          <a:lstStyle/>
          <a:p>
            <a:pPr marL="0" indent="0">
              <a:buNone/>
            </a:pPr>
            <a:r>
              <a:rPr lang="it-IT" sz="2000" dirty="0" smtClean="0">
                <a:latin typeface="Arial" panose="020B0604020202020204" pitchFamily="34" charset="0"/>
                <a:cs typeface="Arial" panose="020B0604020202020204" pitchFamily="34" charset="0"/>
              </a:rPr>
              <a:t>                                                  </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
        <p:nvSpPr>
          <p:cNvPr id="19" name="CasellaDiTesto 18"/>
          <p:cNvSpPr txBox="1"/>
          <p:nvPr/>
        </p:nvSpPr>
        <p:spPr>
          <a:xfrm>
            <a:off x="2476500" y="3505200"/>
            <a:ext cx="6134100" cy="2215991"/>
          </a:xfrm>
          <a:prstGeom prst="rect">
            <a:avLst/>
          </a:prstGeom>
          <a:noFill/>
        </p:spPr>
        <p:txBody>
          <a:bodyPr wrap="square" rtlCol="0">
            <a:spAutoFit/>
          </a:bodyPr>
          <a:lstStyle/>
          <a:p>
            <a:r>
              <a:rPr lang="it-IT" sz="2000" dirty="0">
                <a:latin typeface="Arial" panose="020B0604020202020204" pitchFamily="34" charset="0"/>
                <a:cs typeface="Arial" panose="020B0604020202020204" pitchFamily="34" charset="0"/>
              </a:rPr>
              <a:t>Uno spazio di gioco, formazione e crescita,</a:t>
            </a:r>
          </a:p>
          <a:p>
            <a:r>
              <a:rPr lang="it-IT" sz="2000" dirty="0">
                <a:latin typeface="Arial" panose="020B0604020202020204" pitchFamily="34" charset="0"/>
                <a:cs typeface="Arial" panose="020B0604020202020204" pitchFamily="34" charset="0"/>
              </a:rPr>
              <a:t>uno spazio sicuro e stimolante, dedicato ai bambini e alle famiglie, votato all’ascolto e al confronto, dove favorire lo sviluppo cognitivo dei più piccoli</a:t>
            </a:r>
          </a:p>
          <a:p>
            <a:r>
              <a:rPr lang="it-IT" sz="2000" dirty="0">
                <a:latin typeface="Arial" panose="020B0604020202020204" pitchFamily="34" charset="0"/>
                <a:cs typeface="Arial" panose="020B0604020202020204" pitchFamily="34" charset="0"/>
              </a:rPr>
              <a:t>e rafforzare il legame familiare attraverso strumenti mirati e percorsi specifici.</a:t>
            </a:r>
          </a:p>
          <a:p>
            <a:endParaRPr lang="it-IT" dirty="0"/>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465" y="3505200"/>
            <a:ext cx="1994378" cy="1265486"/>
          </a:xfrm>
          <a:prstGeom prst="rect">
            <a:avLst/>
          </a:prstGeom>
        </p:spPr>
      </p:pic>
    </p:spTree>
    <p:extLst>
      <p:ext uri="{BB962C8B-B14F-4D97-AF65-F5344CB8AC3E}">
        <p14:creationId xmlns:p14="http://schemas.microsoft.com/office/powerpoint/2010/main" val="1695216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760784"/>
          </a:xfrm>
        </p:spPr>
        <p:txBody>
          <a:bodyPr/>
          <a:lstStyle/>
          <a:p>
            <a:pPr algn="ctr"/>
            <a:r>
              <a:rPr lang="it-IT" u="sng" dirty="0" smtClean="0">
                <a:latin typeface="Arial" panose="020B0604020202020204" pitchFamily="34" charset="0"/>
                <a:cs typeface="Arial" panose="020B0604020202020204" pitchFamily="34" charset="0"/>
              </a:rPr>
              <a:t>Cos’è ANFFAS</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995456"/>
          </a:xfrm>
        </p:spPr>
        <p:txBody>
          <a:bodyPr>
            <a:noAutofit/>
          </a:bodyPr>
          <a:lstStyle/>
          <a:p>
            <a:pPr marL="0" indent="0">
              <a:buNone/>
            </a:pPr>
            <a:r>
              <a:rPr lang="it-IT" sz="2000" dirty="0">
                <a:latin typeface="Arial" panose="020B0604020202020204" pitchFamily="34" charset="0"/>
                <a:cs typeface="Arial" panose="020B0604020202020204" pitchFamily="34" charset="0"/>
              </a:rPr>
              <a:t>Oggi Anffas è costituita, pertanto, da più di 200 associazioni locali, autonome dal punto di vista giuridico e patrimoniale, ma che fanno propri gli scopi istituzionali enunciati nello statuto </a:t>
            </a:r>
            <a:r>
              <a:rPr lang="it-IT" sz="2000" dirty="0" smtClean="0">
                <a:latin typeface="Arial" panose="020B0604020202020204" pitchFamily="34" charset="0"/>
                <a:cs typeface="Arial" panose="020B0604020202020204" pitchFamily="34" charset="0"/>
              </a:rPr>
              <a:t>nazionale.</a:t>
            </a:r>
            <a:endParaRPr lang="it-IT" sz="2000" dirty="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2917407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a:bodyPr>
          <a:lstStyle/>
          <a:p>
            <a:pPr algn="ctr"/>
            <a:r>
              <a:rPr lang="it-IT" u="sng" dirty="0" smtClean="0">
                <a:latin typeface="Arial" panose="020B0604020202020204" pitchFamily="34" charset="0"/>
                <a:cs typeface="Arial" panose="020B0604020202020204" pitchFamily="34" charset="0"/>
              </a:rPr>
              <a:t>Progetti</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7"/>
            <a:ext cx="8596668" cy="3135353"/>
          </a:xfrm>
        </p:spPr>
        <p:txBody>
          <a:bodyPr>
            <a:noAutofit/>
          </a:bodyPr>
          <a:lstStyle/>
          <a:p>
            <a:pPr marL="0" indent="0">
              <a:buNone/>
            </a:pPr>
            <a:r>
              <a:rPr lang="it-IT" sz="2000" dirty="0" smtClean="0">
                <a:latin typeface="Arial" panose="020B0604020202020204" pitchFamily="34" charset="0"/>
                <a:cs typeface="Arial" panose="020B0604020202020204" pitchFamily="34" charset="0"/>
              </a:rPr>
              <a:t>                                                  </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
        <p:nvSpPr>
          <p:cNvPr id="19" name="CasellaDiTesto 18"/>
          <p:cNvSpPr txBox="1"/>
          <p:nvPr/>
        </p:nvSpPr>
        <p:spPr>
          <a:xfrm>
            <a:off x="2476500" y="3505200"/>
            <a:ext cx="6134100" cy="1631216"/>
          </a:xfrm>
          <a:prstGeom prst="rect">
            <a:avLst/>
          </a:prstGeom>
          <a:noFill/>
        </p:spPr>
        <p:txBody>
          <a:bodyPr wrap="square" rtlCol="0">
            <a:spAutoFit/>
          </a:bodyPr>
          <a:lstStyle/>
          <a:p>
            <a:r>
              <a:rPr lang="it-IT" sz="2000" dirty="0" smtClean="0">
                <a:latin typeface="Arial" panose="020B0604020202020204" pitchFamily="34" charset="0"/>
                <a:cs typeface="Arial" panose="020B0604020202020204" pitchFamily="34" charset="0"/>
              </a:rPr>
              <a:t>Un servizio di doposcuola finalizzato al supporto quotidiano </a:t>
            </a:r>
            <a:r>
              <a:rPr lang="it-IT" sz="2000" dirty="0">
                <a:latin typeface="Arial" panose="020B0604020202020204" pitchFamily="34" charset="0"/>
                <a:cs typeface="Arial" panose="020B0604020202020204" pitchFamily="34" charset="0"/>
              </a:rPr>
              <a:t>nella gestione dei compiti scolastici. Le attività proposte mirano ad incrementare l’autonomia nello studio e l’utilizzo efficace degli strumenti compensativi, tecnologici e non.</a:t>
            </a: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 y="3547145"/>
            <a:ext cx="1836420" cy="1212144"/>
          </a:xfrm>
          <a:prstGeom prst="rect">
            <a:avLst/>
          </a:prstGeom>
        </p:spPr>
      </p:pic>
    </p:spTree>
    <p:extLst>
      <p:ext uri="{BB962C8B-B14F-4D97-AF65-F5344CB8AC3E}">
        <p14:creationId xmlns:p14="http://schemas.microsoft.com/office/powerpoint/2010/main" val="41322600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a:bodyPr>
          <a:lstStyle/>
          <a:p>
            <a:pPr algn="ctr"/>
            <a:r>
              <a:rPr lang="it-IT" u="sng" dirty="0" smtClean="0">
                <a:latin typeface="Arial" panose="020B0604020202020204" pitchFamily="34" charset="0"/>
                <a:cs typeface="Arial" panose="020B0604020202020204" pitchFamily="34" charset="0"/>
              </a:rPr>
              <a:t>Progetti</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7"/>
            <a:ext cx="8596668" cy="3135353"/>
          </a:xfrm>
        </p:spPr>
        <p:txBody>
          <a:bodyPr>
            <a:noAutofit/>
          </a:bodyPr>
          <a:lstStyle/>
          <a:p>
            <a:pPr marL="0" indent="0">
              <a:buNone/>
            </a:pPr>
            <a:r>
              <a:rPr lang="it-IT" sz="2000" dirty="0" smtClean="0">
                <a:latin typeface="Arial" panose="020B0604020202020204" pitchFamily="34" charset="0"/>
                <a:cs typeface="Arial" panose="020B0604020202020204" pitchFamily="34" charset="0"/>
              </a:rPr>
              <a:t>                                                  </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pic>
        <p:nvPicPr>
          <p:cNvPr id="35" name="Immagine 34"/>
          <p:cNvPicPr/>
          <p:nvPr/>
        </p:nvPicPr>
        <p:blipFill>
          <a:blip r:embed="rId3">
            <a:extLst>
              <a:ext uri="{28A0092B-C50C-407E-A947-70E740481C1C}">
                <a14:useLocalDpi xmlns:a14="http://schemas.microsoft.com/office/drawing/2010/main" val="0"/>
              </a:ext>
            </a:extLst>
          </a:blip>
          <a:stretch>
            <a:fillRect/>
          </a:stretch>
        </p:blipFill>
        <p:spPr bwMode="auto">
          <a:xfrm>
            <a:off x="640080" y="3505200"/>
            <a:ext cx="1836420" cy="1296035"/>
          </a:xfrm>
          <a:prstGeom prst="rect">
            <a:avLst/>
          </a:prstGeom>
          <a:noFill/>
          <a:ln>
            <a:noFill/>
          </a:ln>
        </p:spPr>
      </p:pic>
      <p:sp>
        <p:nvSpPr>
          <p:cNvPr id="19" name="CasellaDiTesto 18"/>
          <p:cNvSpPr txBox="1"/>
          <p:nvPr/>
        </p:nvSpPr>
        <p:spPr>
          <a:xfrm>
            <a:off x="2476500" y="3505200"/>
            <a:ext cx="6134100" cy="2831544"/>
          </a:xfrm>
          <a:prstGeom prst="rect">
            <a:avLst/>
          </a:prstGeom>
          <a:noFill/>
        </p:spPr>
        <p:txBody>
          <a:bodyPr wrap="square" rtlCol="0">
            <a:spAutoFit/>
          </a:bodyPr>
          <a:lstStyle/>
          <a:p>
            <a:r>
              <a:rPr lang="it-IT" sz="2000" dirty="0">
                <a:latin typeface="Arial" panose="020B0604020202020204" pitchFamily="34" charset="0"/>
                <a:cs typeface="Arial" panose="020B0604020202020204" pitchFamily="34" charset="0"/>
              </a:rPr>
              <a:t>Un progetto di inclusione sociale, una realtà imprenditoriale, un luogo di incontro, di integrazione, un luogo dell’anima – ancor prima di un negozio fisico. Un negozio nel centro storico di Macerata, gestito da persone con disabilità, dove è possibile acquistare prodotti gastronomici legati all’eccellenza del territorio e creazioni artigianali realizzate in laboratorio anche con tecniche di riciclo.</a:t>
            </a:r>
          </a:p>
          <a:p>
            <a:endParaRPr lang="it-IT" dirty="0"/>
          </a:p>
        </p:txBody>
      </p:sp>
    </p:spTree>
    <p:extLst>
      <p:ext uri="{BB962C8B-B14F-4D97-AF65-F5344CB8AC3E}">
        <p14:creationId xmlns:p14="http://schemas.microsoft.com/office/powerpoint/2010/main" val="18097228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a:bodyPr>
          <a:lstStyle/>
          <a:p>
            <a:pPr algn="ctr"/>
            <a:r>
              <a:rPr lang="it-IT" u="sng" dirty="0" smtClean="0">
                <a:latin typeface="Arial" panose="020B0604020202020204" pitchFamily="34" charset="0"/>
                <a:cs typeface="Arial" panose="020B0604020202020204" pitchFamily="34" charset="0"/>
              </a:rPr>
              <a:t>Progetti</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7"/>
            <a:ext cx="8596668" cy="3135353"/>
          </a:xfrm>
        </p:spPr>
        <p:txBody>
          <a:bodyPr>
            <a:noAutofit/>
          </a:bodyPr>
          <a:lstStyle/>
          <a:p>
            <a:pPr marL="0" indent="0">
              <a:buNone/>
            </a:pPr>
            <a:r>
              <a:rPr lang="it-IT" sz="2000" dirty="0" smtClean="0">
                <a:latin typeface="Arial" panose="020B0604020202020204" pitchFamily="34" charset="0"/>
                <a:cs typeface="Arial" panose="020B0604020202020204" pitchFamily="34" charset="0"/>
              </a:rPr>
              <a:t>                                                  </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
        <p:nvSpPr>
          <p:cNvPr id="19" name="CasellaDiTesto 18"/>
          <p:cNvSpPr txBox="1"/>
          <p:nvPr/>
        </p:nvSpPr>
        <p:spPr>
          <a:xfrm>
            <a:off x="2476500" y="3505200"/>
            <a:ext cx="6134100" cy="2831544"/>
          </a:xfrm>
          <a:prstGeom prst="rect">
            <a:avLst/>
          </a:prstGeom>
          <a:noFill/>
        </p:spPr>
        <p:txBody>
          <a:bodyPr wrap="square" rtlCol="0">
            <a:spAutoFit/>
          </a:bodyPr>
          <a:lstStyle/>
          <a:p>
            <a:r>
              <a:rPr lang="it-IT" sz="2000" dirty="0">
                <a:latin typeface="Arial" panose="020B0604020202020204" pitchFamily="34" charset="0"/>
                <a:cs typeface="Arial" panose="020B0604020202020204" pitchFamily="34" charset="0"/>
              </a:rPr>
              <a:t>Una nuova modalità di integrazione sociale con</a:t>
            </a:r>
          </a:p>
          <a:p>
            <a:r>
              <a:rPr lang="it-IT" sz="2000" dirty="0">
                <a:latin typeface="Arial" panose="020B0604020202020204" pitchFamily="34" charset="0"/>
                <a:cs typeface="Arial" panose="020B0604020202020204" pitchFamily="34" charset="0"/>
              </a:rPr>
              <a:t>gli strumenti dell’agricoltura sociale, per offrire una valida alternativa ai classici centri diurni</a:t>
            </a:r>
          </a:p>
          <a:p>
            <a:r>
              <a:rPr lang="it-IT" sz="2000" dirty="0">
                <a:latin typeface="Arial" panose="020B0604020202020204" pitchFamily="34" charset="0"/>
                <a:cs typeface="Arial" panose="020B0604020202020204" pitchFamily="34" charset="0"/>
              </a:rPr>
              <a:t>di riabilitazione per persone con disabilità.</a:t>
            </a:r>
          </a:p>
          <a:p>
            <a:r>
              <a:rPr lang="it-IT" sz="2000" dirty="0">
                <a:latin typeface="Arial" panose="020B0604020202020204" pitchFamily="34" charset="0"/>
                <a:cs typeface="Arial" panose="020B0604020202020204" pitchFamily="34" charset="0"/>
              </a:rPr>
              <a:t>In collaborazione con l’Azienda Agricola </a:t>
            </a:r>
            <a:r>
              <a:rPr lang="it-IT" sz="2000" dirty="0" err="1">
                <a:latin typeface="Arial" panose="020B0604020202020204" pitchFamily="34" charset="0"/>
                <a:cs typeface="Arial" panose="020B0604020202020204" pitchFamily="34" charset="0"/>
              </a:rPr>
              <a:t>Si.Gi</a:t>
            </a:r>
            <a:r>
              <a:rPr lang="it-IT" sz="2000" dirty="0">
                <a:latin typeface="Arial" panose="020B0604020202020204" pitchFamily="34" charset="0"/>
                <a:cs typeface="Arial" panose="020B0604020202020204" pitchFamily="34" charset="0"/>
              </a:rPr>
              <a:t>, la Cooperativa Sociale Ci Credo, l’Università degli Studi di Macerata e con il contributo della Regione Marche.</a:t>
            </a:r>
          </a:p>
          <a:p>
            <a:endParaRPr lang="it-IT" dirty="0"/>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293" y="3505200"/>
            <a:ext cx="1994379" cy="1265486"/>
          </a:xfrm>
          <a:prstGeom prst="rect">
            <a:avLst/>
          </a:prstGeom>
        </p:spPr>
      </p:pic>
    </p:spTree>
    <p:extLst>
      <p:ext uri="{BB962C8B-B14F-4D97-AF65-F5344CB8AC3E}">
        <p14:creationId xmlns:p14="http://schemas.microsoft.com/office/powerpoint/2010/main" val="18317171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a:bodyPr>
          <a:lstStyle/>
          <a:p>
            <a:pPr algn="ctr"/>
            <a:r>
              <a:rPr lang="it-IT" u="sng" dirty="0" smtClean="0">
                <a:latin typeface="Arial" panose="020B0604020202020204" pitchFamily="34" charset="0"/>
                <a:cs typeface="Arial" panose="020B0604020202020204" pitchFamily="34" charset="0"/>
              </a:rPr>
              <a:t>Contatti</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2855417"/>
            <a:ext cx="8596668" cy="3532320"/>
          </a:xfrm>
        </p:spPr>
        <p:txBody>
          <a:bodyPr>
            <a:noAutofit/>
          </a:bodyPr>
          <a:lstStyle/>
          <a:p>
            <a:pPr marL="0" indent="0">
              <a:buNone/>
            </a:pPr>
            <a:r>
              <a:rPr lang="it-IT" sz="2000" b="1" dirty="0" smtClean="0">
                <a:latin typeface="Arial" panose="020B0604020202020204" pitchFamily="34" charset="0"/>
                <a:cs typeface="Arial" panose="020B0604020202020204" pitchFamily="34" charset="0"/>
              </a:rPr>
              <a:t>Fondazione ANFFAS Macerata (centralino) </a:t>
            </a:r>
            <a:r>
              <a:rPr lang="it-IT" sz="2000" dirty="0" smtClean="0">
                <a:latin typeface="Arial" panose="020B0604020202020204" pitchFamily="34" charset="0"/>
                <a:cs typeface="Arial" panose="020B0604020202020204" pitchFamily="34" charset="0"/>
              </a:rPr>
              <a:t>– 0733/36170</a:t>
            </a:r>
          </a:p>
          <a:p>
            <a:pPr marL="0" indent="0">
              <a:spcBef>
                <a:spcPts val="0"/>
              </a:spcBef>
              <a:buNone/>
            </a:pPr>
            <a:endParaRPr lang="it-IT" sz="2000" dirty="0" smtClean="0">
              <a:latin typeface="Arial" panose="020B0604020202020204" pitchFamily="34" charset="0"/>
              <a:cs typeface="Arial" panose="020B0604020202020204" pitchFamily="34" charset="0"/>
            </a:endParaRPr>
          </a:p>
          <a:p>
            <a:pPr marL="0" indent="0">
              <a:spcBef>
                <a:spcPts val="0"/>
              </a:spcBef>
              <a:buNone/>
            </a:pPr>
            <a:r>
              <a:rPr lang="it-IT" sz="2000" b="1" dirty="0" smtClean="0">
                <a:latin typeface="Arial" panose="020B0604020202020204" pitchFamily="34" charset="0"/>
                <a:cs typeface="Arial" panose="020B0604020202020204" pitchFamily="34" charset="0"/>
              </a:rPr>
              <a:t>Dott. Gentili Marco </a:t>
            </a:r>
          </a:p>
          <a:p>
            <a:pPr marL="0" indent="0">
              <a:spcBef>
                <a:spcPts val="0"/>
              </a:spcBef>
              <a:buNone/>
            </a:pPr>
            <a:r>
              <a:rPr lang="it-IT" sz="2000" dirty="0" smtClean="0">
                <a:latin typeface="Arial" panose="020B0604020202020204" pitchFamily="34" charset="0"/>
                <a:cs typeface="Arial" panose="020B0604020202020204" pitchFamily="34" charset="0"/>
              </a:rPr>
              <a:t>Psicologo Psicoterapeuta </a:t>
            </a:r>
          </a:p>
          <a:p>
            <a:pPr marL="0" indent="0">
              <a:spcBef>
                <a:spcPts val="0"/>
              </a:spcBef>
              <a:buNone/>
            </a:pPr>
            <a:r>
              <a:rPr lang="it-IT" sz="2000" dirty="0" smtClean="0">
                <a:latin typeface="Arial" panose="020B0604020202020204" pitchFamily="34" charset="0"/>
                <a:cs typeface="Arial" panose="020B0604020202020204" pitchFamily="34" charset="0"/>
              </a:rPr>
              <a:t>Case Manager fascia 0-3</a:t>
            </a:r>
          </a:p>
          <a:p>
            <a:pPr marL="0" indent="0">
              <a:spcBef>
                <a:spcPts val="0"/>
              </a:spcBef>
              <a:buNone/>
            </a:pPr>
            <a:r>
              <a:rPr lang="it-IT" sz="2000" dirty="0" smtClean="0">
                <a:latin typeface="Arial" panose="020B0604020202020204" pitchFamily="34" charset="0"/>
                <a:cs typeface="Arial" panose="020B0604020202020204" pitchFamily="34" charset="0"/>
              </a:rPr>
              <a:t>m.gentili@anffas-macerata.it</a:t>
            </a:r>
          </a:p>
          <a:p>
            <a:pPr marL="0" indent="0">
              <a:spcBef>
                <a:spcPts val="0"/>
              </a:spcBef>
              <a:buNone/>
            </a:pPr>
            <a:endParaRPr lang="it-IT" sz="2000" b="1" dirty="0" smtClean="0">
              <a:latin typeface="Arial" panose="020B0604020202020204" pitchFamily="34" charset="0"/>
              <a:cs typeface="Arial" panose="020B0604020202020204" pitchFamily="34" charset="0"/>
            </a:endParaRPr>
          </a:p>
          <a:p>
            <a:pPr marL="0" indent="0">
              <a:spcBef>
                <a:spcPts val="0"/>
              </a:spcBef>
              <a:buNone/>
            </a:pPr>
            <a:r>
              <a:rPr lang="it-IT" sz="2000" b="1" dirty="0">
                <a:latin typeface="Arial" panose="020B0604020202020204" pitchFamily="34" charset="0"/>
                <a:cs typeface="Arial" panose="020B0604020202020204" pitchFamily="34" charset="0"/>
              </a:rPr>
              <a:t>Dott.ssa Scipioni Diana</a:t>
            </a:r>
          </a:p>
          <a:p>
            <a:pPr marL="0" indent="0">
              <a:spcBef>
                <a:spcPts val="0"/>
              </a:spcBef>
              <a:buNone/>
            </a:pPr>
            <a:r>
              <a:rPr lang="it-IT" sz="2000" dirty="0">
                <a:latin typeface="Arial" panose="020B0604020202020204" pitchFamily="34" charset="0"/>
                <a:cs typeface="Arial" panose="020B0604020202020204" pitchFamily="34" charset="0"/>
              </a:rPr>
              <a:t>Psicologa </a:t>
            </a:r>
          </a:p>
          <a:p>
            <a:pPr marL="0" indent="0">
              <a:spcBef>
                <a:spcPts val="0"/>
              </a:spcBef>
              <a:buNone/>
            </a:pPr>
            <a:r>
              <a:rPr lang="it-IT" sz="2000" dirty="0">
                <a:latin typeface="Arial" panose="020B0604020202020204" pitchFamily="34" charset="0"/>
                <a:cs typeface="Arial" panose="020B0604020202020204" pitchFamily="34" charset="0"/>
              </a:rPr>
              <a:t>Case Manager fascia </a:t>
            </a:r>
            <a:r>
              <a:rPr lang="it-IT" sz="2000" dirty="0" smtClean="0">
                <a:latin typeface="Arial" panose="020B0604020202020204" pitchFamily="34" charset="0"/>
                <a:cs typeface="Arial" panose="020B0604020202020204" pitchFamily="34" charset="0"/>
              </a:rPr>
              <a:t>4-6</a:t>
            </a:r>
            <a:endParaRPr lang="it-IT" sz="2000" dirty="0">
              <a:latin typeface="Arial" panose="020B0604020202020204" pitchFamily="34" charset="0"/>
              <a:cs typeface="Arial" panose="020B0604020202020204" pitchFamily="34" charset="0"/>
            </a:endParaRPr>
          </a:p>
          <a:p>
            <a:pPr marL="0" indent="0">
              <a:spcBef>
                <a:spcPts val="0"/>
              </a:spcBef>
              <a:buNone/>
            </a:pPr>
            <a:r>
              <a:rPr lang="it-IT" sz="2000" dirty="0">
                <a:latin typeface="Arial" panose="020B0604020202020204" pitchFamily="34" charset="0"/>
                <a:cs typeface="Arial" panose="020B0604020202020204" pitchFamily="34" charset="0"/>
              </a:rPr>
              <a:t>dscipioni@anffas-macerata.it</a:t>
            </a:r>
          </a:p>
          <a:p>
            <a:pPr marL="0" indent="0">
              <a:spcBef>
                <a:spcPts val="0"/>
              </a:spcBef>
              <a:buNone/>
            </a:pPr>
            <a:r>
              <a:rPr lang="it-IT" sz="2000" b="1" dirty="0" smtClean="0">
                <a:latin typeface="Arial" panose="020B0604020202020204" pitchFamily="34" charset="0"/>
                <a:cs typeface="Arial" panose="020B0604020202020204" pitchFamily="34" charset="0"/>
              </a:rPr>
              <a:t> </a:t>
            </a:r>
            <a:endParaRPr lang="it-IT" sz="2000" dirty="0">
              <a:latin typeface="Arial" panose="020B0604020202020204" pitchFamily="34" charset="0"/>
              <a:cs typeface="Arial" panose="020B0604020202020204" pitchFamily="34" charset="0"/>
            </a:endParaRPr>
          </a:p>
          <a:p>
            <a:pPr marL="0" indent="0">
              <a:buNone/>
            </a:pPr>
            <a:r>
              <a:rPr lang="it-IT" sz="2000" dirty="0" smtClean="0">
                <a:latin typeface="Arial" panose="020B0604020202020204" pitchFamily="34" charset="0"/>
                <a:cs typeface="Arial" panose="020B0604020202020204" pitchFamily="34" charset="0"/>
              </a:rPr>
              <a:t>                                                  </a:t>
            </a: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24426932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a:bodyPr>
          <a:lstStyle/>
          <a:p>
            <a:pPr algn="ctr"/>
            <a:r>
              <a:rPr lang="it-IT" u="sng" dirty="0" smtClean="0">
                <a:latin typeface="Arial" panose="020B0604020202020204" pitchFamily="34" charset="0"/>
                <a:cs typeface="Arial" panose="020B0604020202020204" pitchFamily="34" charset="0"/>
              </a:rPr>
              <a:t>Contatti</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626490"/>
            <a:ext cx="8596668" cy="1533340"/>
          </a:xfrm>
        </p:spPr>
        <p:txBody>
          <a:bodyPr>
            <a:noAutofit/>
          </a:bodyPr>
          <a:lstStyle/>
          <a:p>
            <a:pPr marL="0" indent="0">
              <a:spcBef>
                <a:spcPts val="0"/>
              </a:spcBef>
              <a:buNone/>
            </a:pPr>
            <a:r>
              <a:rPr lang="it-IT" sz="2000" b="1" dirty="0" smtClean="0">
                <a:latin typeface="Arial" panose="020B0604020202020204" pitchFamily="34" charset="0"/>
                <a:cs typeface="Arial" panose="020B0604020202020204" pitchFamily="34" charset="0"/>
              </a:rPr>
              <a:t>Dott.ssa Accorsi Francesca </a:t>
            </a:r>
          </a:p>
          <a:p>
            <a:pPr marL="0" indent="0">
              <a:spcBef>
                <a:spcPts val="0"/>
              </a:spcBef>
              <a:buNone/>
            </a:pPr>
            <a:r>
              <a:rPr lang="it-IT" sz="2000" dirty="0" smtClean="0">
                <a:latin typeface="Arial" panose="020B0604020202020204" pitchFamily="34" charset="0"/>
                <a:cs typeface="Arial" panose="020B0604020202020204" pitchFamily="34" charset="0"/>
              </a:rPr>
              <a:t>Psicologa Psicoterapeuta</a:t>
            </a:r>
          </a:p>
          <a:p>
            <a:pPr marL="0" indent="0">
              <a:spcBef>
                <a:spcPts val="0"/>
              </a:spcBef>
              <a:buNone/>
            </a:pPr>
            <a:r>
              <a:rPr lang="it-IT" sz="2000" dirty="0" smtClean="0">
                <a:latin typeface="Arial" panose="020B0604020202020204" pitchFamily="34" charset="0"/>
                <a:cs typeface="Arial" panose="020B0604020202020204" pitchFamily="34" charset="0"/>
              </a:rPr>
              <a:t>Casa Manager fascia 6-21</a:t>
            </a:r>
          </a:p>
          <a:p>
            <a:pPr marL="0" indent="0">
              <a:spcBef>
                <a:spcPts val="0"/>
              </a:spcBef>
              <a:buNone/>
            </a:pPr>
            <a:r>
              <a:rPr lang="it-IT" sz="2000" dirty="0" smtClean="0">
                <a:latin typeface="Arial" panose="020B0604020202020204" pitchFamily="34" charset="0"/>
                <a:cs typeface="Arial" panose="020B0604020202020204" pitchFamily="34" charset="0"/>
                <a:hlinkClick r:id="rId2"/>
              </a:rPr>
              <a:t>faccorsi@anffas-macerata.it</a:t>
            </a:r>
            <a:endParaRPr lang="it-IT" sz="2000" dirty="0" smtClean="0">
              <a:latin typeface="Arial" panose="020B0604020202020204" pitchFamily="34" charset="0"/>
              <a:cs typeface="Arial" panose="020B0604020202020204" pitchFamily="34" charset="0"/>
            </a:endParaRPr>
          </a:p>
          <a:p>
            <a:pPr marL="0" indent="0">
              <a:spcBef>
                <a:spcPts val="0"/>
              </a:spcBef>
              <a:buNone/>
            </a:pPr>
            <a:endParaRPr lang="it-IT" sz="2000" dirty="0" smtClean="0">
              <a:latin typeface="Arial" panose="020B0604020202020204" pitchFamily="34" charset="0"/>
              <a:cs typeface="Arial" panose="020B0604020202020204" pitchFamily="34" charset="0"/>
            </a:endParaRPr>
          </a:p>
          <a:p>
            <a:pPr marL="0" indent="0">
              <a:spcBef>
                <a:spcPts val="0"/>
              </a:spcBef>
              <a:buNone/>
            </a:pPr>
            <a:endParaRPr lang="it-IT" sz="2000" b="1" dirty="0" smtClean="0">
              <a:latin typeface="Arial" panose="020B0604020202020204" pitchFamily="34" charset="0"/>
              <a:cs typeface="Arial" panose="020B0604020202020204" pitchFamily="34" charset="0"/>
            </a:endParaRPr>
          </a:p>
          <a:p>
            <a:pPr marL="0" indent="0">
              <a:buNone/>
            </a:pPr>
            <a:endParaRPr lang="it-IT" sz="2000" dirty="0" smtClean="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3"/>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33081063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400" dirty="0"/>
              <a:t>PREGIUDIZI Più COMUNI SULLE PERSONE CON DISABILITA’  CHE RAPPRESENTANO TRAPPOLE COGNITIVE ED EMOTIVE IN CUI </a:t>
            </a:r>
            <a:r>
              <a:rPr lang="it-IT" sz="2400" dirty="0" smtClean="0"/>
              <a:t>ANCHE </a:t>
            </a:r>
            <a:r>
              <a:rPr lang="it-IT" sz="2400" dirty="0"/>
              <a:t>GLI ADDETTI AI LAVORI RISCHIANO DI SCIVOLARE: </a:t>
            </a:r>
          </a:p>
        </p:txBody>
      </p:sp>
      <p:sp>
        <p:nvSpPr>
          <p:cNvPr id="3" name="Segnaposto contenuto 2"/>
          <p:cNvSpPr>
            <a:spLocks noGrp="1"/>
          </p:cNvSpPr>
          <p:nvPr>
            <p:ph idx="1"/>
          </p:nvPr>
        </p:nvSpPr>
        <p:spPr/>
        <p:txBody>
          <a:bodyPr/>
          <a:lstStyle/>
          <a:p>
            <a:r>
              <a:rPr lang="it-IT" dirty="0"/>
              <a:t>FANNO </a:t>
            </a:r>
            <a:r>
              <a:rPr lang="it-IT" dirty="0" smtClean="0"/>
              <a:t>TENEREZZA</a:t>
            </a:r>
          </a:p>
          <a:p>
            <a:r>
              <a:rPr lang="it-IT" dirty="0"/>
              <a:t>SEMPRE </a:t>
            </a:r>
            <a:r>
              <a:rPr lang="it-IT" dirty="0" smtClean="0"/>
              <a:t>SORRIDENTI</a:t>
            </a:r>
          </a:p>
          <a:p>
            <a:r>
              <a:rPr lang="it-IT" dirty="0"/>
              <a:t>AMANO </a:t>
            </a:r>
            <a:r>
              <a:rPr lang="it-IT" dirty="0" smtClean="0"/>
              <a:t>ABBRACCIARE</a:t>
            </a:r>
          </a:p>
          <a:p>
            <a:r>
              <a:rPr lang="it-IT" dirty="0"/>
              <a:t>AMANO I </a:t>
            </a:r>
            <a:r>
              <a:rPr lang="it-IT" dirty="0" smtClean="0"/>
              <a:t>DOLCI</a:t>
            </a:r>
          </a:p>
          <a:p>
            <a:r>
              <a:rPr lang="it-IT" dirty="0"/>
              <a:t>NON SI ABBATTONO </a:t>
            </a:r>
            <a:r>
              <a:rPr lang="it-IT" dirty="0" smtClean="0"/>
              <a:t>MAI</a:t>
            </a:r>
          </a:p>
          <a:p>
            <a:r>
              <a:rPr lang="it-IT" dirty="0"/>
              <a:t>COME TI VEDO, TI COMPORTI </a:t>
            </a:r>
          </a:p>
          <a:p>
            <a:r>
              <a:rPr lang="it-IT" dirty="0"/>
              <a:t>INFANTILIZZAZIONE E IMPOTENZA APPRESA </a:t>
            </a:r>
          </a:p>
          <a:p>
            <a:r>
              <a:rPr lang="it-IT" dirty="0"/>
              <a:t>INVOLONTARIO ATTEGGIAMENTO DI TENEREZZA CHE PORTA ALL’ACCUDIMENTO E QUINDI ALLA MANCANZA DI STIMOLI SOCIALI E RELAZIONALI DETERMINANTI PER LA CRESCITA DELLA PERSONA</a:t>
            </a:r>
          </a:p>
        </p:txBody>
      </p:sp>
    </p:spTree>
    <p:extLst>
      <p:ext uri="{BB962C8B-B14F-4D97-AF65-F5344CB8AC3E}">
        <p14:creationId xmlns:p14="http://schemas.microsoft.com/office/powerpoint/2010/main" val="3736695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FACILITATORI E BARRIERE</a:t>
            </a:r>
            <a:endParaRPr lang="it-IT" dirty="0"/>
          </a:p>
        </p:txBody>
      </p:sp>
      <p:sp>
        <p:nvSpPr>
          <p:cNvPr id="3" name="Segnaposto contenuto 2"/>
          <p:cNvSpPr>
            <a:spLocks noGrp="1"/>
          </p:cNvSpPr>
          <p:nvPr>
            <p:ph idx="1"/>
          </p:nvPr>
        </p:nvSpPr>
        <p:spPr/>
        <p:txBody>
          <a:bodyPr/>
          <a:lstStyle/>
          <a:p>
            <a:r>
              <a:rPr lang="it-IT" dirty="0"/>
              <a:t>DIMINUTIVI E VEZZEGGIATIVI </a:t>
            </a:r>
            <a:endParaRPr lang="it-IT" dirty="0" smtClean="0"/>
          </a:p>
          <a:p>
            <a:r>
              <a:rPr lang="it-IT" dirty="0"/>
              <a:t>COMPORTARSI IN MANIERA EMPATICA MA NON GIUSTIFICANDO OGNI COMPORTAMENTO </a:t>
            </a:r>
            <a:endParaRPr lang="it-IT" dirty="0" smtClean="0"/>
          </a:p>
          <a:p>
            <a:r>
              <a:rPr lang="it-IT" dirty="0"/>
              <a:t>PROMUOVERE INCLUSIONE E CRESCITA PERSONALE A PRESCINDERE DAL TIPO DI DISABILITÀ </a:t>
            </a:r>
            <a:endParaRPr lang="it-IT" dirty="0" smtClean="0"/>
          </a:p>
          <a:p>
            <a:r>
              <a:rPr lang="it-IT" dirty="0"/>
              <a:t>ADATTAMENTO DEL MATERIALE </a:t>
            </a:r>
            <a:r>
              <a:rPr lang="it-IT" dirty="0" smtClean="0"/>
              <a:t>DIDATTICO</a:t>
            </a:r>
            <a:endParaRPr lang="it-IT" dirty="0"/>
          </a:p>
          <a:p>
            <a:r>
              <a:rPr lang="it-IT" dirty="0"/>
              <a:t>CREATIVITÀ NELLE </a:t>
            </a:r>
            <a:r>
              <a:rPr lang="it-IT" dirty="0" smtClean="0"/>
              <a:t>PROPOSTE</a:t>
            </a:r>
            <a:endParaRPr lang="it-IT" dirty="0"/>
          </a:p>
          <a:p>
            <a:r>
              <a:rPr lang="it-IT" dirty="0"/>
              <a:t>MOTIVAZIONE: DARE CONCRETEZZA ALL’IMPEGNO, SPIEGARE I RISVOLTI PRATICI DELL’ATTIVITÀ </a:t>
            </a:r>
            <a:endParaRPr lang="it-IT" dirty="0" smtClean="0"/>
          </a:p>
          <a:p>
            <a:r>
              <a:rPr lang="it-IT" dirty="0"/>
              <a:t>CATTURARE L’INTERESSE SPECIFICO</a:t>
            </a:r>
          </a:p>
        </p:txBody>
      </p:sp>
    </p:spTree>
    <p:extLst>
      <p:ext uri="{BB962C8B-B14F-4D97-AF65-F5344CB8AC3E}">
        <p14:creationId xmlns:p14="http://schemas.microsoft.com/office/powerpoint/2010/main" val="2034690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ADOLESCENZA</a:t>
            </a:r>
            <a:endParaRPr lang="it-IT" dirty="0"/>
          </a:p>
        </p:txBody>
      </p:sp>
      <p:sp>
        <p:nvSpPr>
          <p:cNvPr id="3" name="Segnaposto contenuto 2"/>
          <p:cNvSpPr>
            <a:spLocks noGrp="1"/>
          </p:cNvSpPr>
          <p:nvPr>
            <p:ph idx="1"/>
          </p:nvPr>
        </p:nvSpPr>
        <p:spPr/>
        <p:txBody>
          <a:bodyPr/>
          <a:lstStyle/>
          <a:p>
            <a:r>
              <a:rPr lang="it-IT" dirty="0"/>
              <a:t>NON SEMPRE È LA DISABILITÀ LA CAUSA </a:t>
            </a:r>
          </a:p>
          <a:p>
            <a:r>
              <a:rPr lang="it-IT" dirty="0"/>
              <a:t>L’ADOLESCENZA RAPPRESENTA PER TUTTI UN FORTE MOMENTO DI CAMBIAMENTO, FISICO, PSICHICO E SOCIALE.</a:t>
            </a:r>
          </a:p>
          <a:p>
            <a:r>
              <a:rPr lang="it-IT" dirty="0"/>
              <a:t>FORTE NECESSITÀ DI </a:t>
            </a:r>
            <a:r>
              <a:rPr lang="it-IT" dirty="0" smtClean="0"/>
              <a:t>ACCETTAZIONE</a:t>
            </a:r>
          </a:p>
          <a:p>
            <a:r>
              <a:rPr lang="it-IT" dirty="0"/>
              <a:t>L’ADOLESCENTE HA BISOGNO DI FORTI EMOZIONI! </a:t>
            </a:r>
          </a:p>
          <a:p>
            <a:r>
              <a:rPr lang="it-IT" dirty="0"/>
              <a:t>QUESTO NON CAMBIA CON LA DISABILITÀ ANZI, LA CAPACITÀ DI INIBIZIONE DELLE EMOZIONI E DEI COMPORTAMENTI IN BASE AL CONTESTO È MINORE, SONO QUINDI PIÙ FACILI OSCILLAZIONI DELL’UMORE E DELLE CONDOTTE IMPULSIVE. </a:t>
            </a:r>
          </a:p>
          <a:p>
            <a:endParaRPr lang="it-IT" dirty="0"/>
          </a:p>
        </p:txBody>
      </p:sp>
    </p:spTree>
    <p:extLst>
      <p:ext uri="{BB962C8B-B14F-4D97-AF65-F5344CB8AC3E}">
        <p14:creationId xmlns:p14="http://schemas.microsoft.com/office/powerpoint/2010/main" val="847578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7334" y="609600"/>
            <a:ext cx="8596668" cy="1813560"/>
          </a:xfrm>
        </p:spPr>
        <p:txBody>
          <a:bodyPr>
            <a:normAutofit fontScale="90000"/>
          </a:bodyPr>
          <a:lstStyle/>
          <a:p>
            <a:r>
              <a:rPr lang="it-IT" dirty="0"/>
              <a:t>L’ISTRUZIONE E L’INCLUSIONE </a:t>
            </a:r>
            <a:br>
              <a:rPr lang="it-IT" dirty="0"/>
            </a:br>
            <a:r>
              <a:rPr lang="it-IT" dirty="0"/>
              <a:t>SONO DIRITTI GARANTIRLE È UN DOVERE DI TUTTI </a:t>
            </a:r>
            <a:br>
              <a:rPr lang="it-IT" dirty="0"/>
            </a:br>
            <a:endParaRPr lang="it-IT" dirty="0"/>
          </a:p>
        </p:txBody>
      </p:sp>
      <p:sp>
        <p:nvSpPr>
          <p:cNvPr id="3" name="Segnaposto contenuto 2"/>
          <p:cNvSpPr>
            <a:spLocks noGrp="1"/>
          </p:cNvSpPr>
          <p:nvPr>
            <p:ph idx="1"/>
          </p:nvPr>
        </p:nvSpPr>
        <p:spPr>
          <a:xfrm>
            <a:off x="677334" y="2125980"/>
            <a:ext cx="9266766" cy="4343400"/>
          </a:xfrm>
        </p:spPr>
        <p:txBody>
          <a:bodyPr>
            <a:normAutofit fontScale="92500" lnSpcReduction="10000"/>
          </a:bodyPr>
          <a:lstStyle/>
          <a:p>
            <a:r>
              <a:rPr lang="it-IT" dirty="0"/>
              <a:t>ART. 24 CONVENZIONE ONU SUI DIRITTI DELLE PERSONE CON DISABILITÀ </a:t>
            </a:r>
            <a:r>
              <a:rPr lang="it-IT" dirty="0" smtClean="0"/>
              <a:t>2009</a:t>
            </a:r>
            <a:endParaRPr lang="it-IT" dirty="0"/>
          </a:p>
          <a:p>
            <a:endParaRPr lang="it-IT" dirty="0"/>
          </a:p>
          <a:p>
            <a:r>
              <a:rPr lang="it-IT" dirty="0"/>
              <a:t>LA GRAVITÀ NON È UNA SCUSANTE </a:t>
            </a:r>
            <a:endParaRPr lang="it-IT" dirty="0" smtClean="0"/>
          </a:p>
          <a:p>
            <a:r>
              <a:rPr lang="it-IT" dirty="0"/>
              <a:t>COME GARANTIRE QUESTO DIRITTO </a:t>
            </a:r>
          </a:p>
          <a:p>
            <a:r>
              <a:rPr lang="it-IT" dirty="0"/>
              <a:t>•	VALORIZZARE LA DIVERSITÀ DELL’ALUNNO – LA DIFFERENZA È DA CONSIDERARE UNA RISORSA E UNA RICCHEZZA; </a:t>
            </a:r>
          </a:p>
          <a:p>
            <a:r>
              <a:rPr lang="it-IT" dirty="0"/>
              <a:t>•	SOSTENERE GLI ALUNNI – COLTIVARE ALTE ASPETTATIVE SUL SUCCESSO SCOLASTICO DEGLI ALUNNI; </a:t>
            </a:r>
          </a:p>
          <a:p>
            <a:r>
              <a:rPr lang="it-IT" dirty="0"/>
              <a:t>•	LAVORARE CON GLI ALTRI </a:t>
            </a:r>
          </a:p>
          <a:p>
            <a:r>
              <a:rPr lang="it-IT" dirty="0"/>
              <a:t>– LA COLLABORAZIONE E IL LAVORO DI GRUPPO SONO ESSENZIALI A TUTTI I DOCENTI; </a:t>
            </a:r>
          </a:p>
          <a:p>
            <a:r>
              <a:rPr lang="it-IT" dirty="0"/>
              <a:t>•	SVILUPPO E AGGIORNAMENTO PROFESSIONALE – INSEGNARE È UN’ATTIVITÀ DI APPRENDIMENTO E I DOCENTI SONO RESPONSABILI DEL PROPRIO APPRENDIMENTO PER TUTTO L’ARCO DELLA VITA. </a:t>
            </a:r>
          </a:p>
          <a:p>
            <a:endParaRPr lang="it-IT" dirty="0"/>
          </a:p>
        </p:txBody>
      </p:sp>
    </p:spTree>
    <p:extLst>
      <p:ext uri="{BB962C8B-B14F-4D97-AF65-F5344CB8AC3E}">
        <p14:creationId xmlns:p14="http://schemas.microsoft.com/office/powerpoint/2010/main" val="854501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PCTO PER STUDENTI CON DISABILITA’</a:t>
            </a:r>
          </a:p>
        </p:txBody>
      </p:sp>
      <p:sp>
        <p:nvSpPr>
          <p:cNvPr id="3" name="Segnaposto contenuto 2"/>
          <p:cNvSpPr>
            <a:spLocks noGrp="1"/>
          </p:cNvSpPr>
          <p:nvPr>
            <p:ph idx="1"/>
          </p:nvPr>
        </p:nvSpPr>
        <p:spPr/>
        <p:txBody>
          <a:bodyPr/>
          <a:lstStyle/>
          <a:p>
            <a:r>
              <a:rPr lang="it-IT" dirty="0"/>
              <a:t>PERCORSI PER LE COMPETENZE TRASVERSALI </a:t>
            </a:r>
            <a:endParaRPr lang="it-IT" dirty="0" smtClean="0"/>
          </a:p>
          <a:p>
            <a:r>
              <a:rPr lang="it-IT" dirty="0" smtClean="0"/>
              <a:t>FINE </a:t>
            </a:r>
            <a:r>
              <a:rPr lang="it-IT" dirty="0"/>
              <a:t>È QUELLO DI GUIDARE GLI STUDENTI CHE ATTRAVERSO PERCORSI ESPERIENZIALI, AVRANNO LA POSSIBILITÀ DI INTERAGIRE CON NUOVE FIGURE LAVORATIVE E VALUTARE I LORO INTERESSI, ABILITÀ E COMPETENZEE PER </a:t>
            </a:r>
            <a:r>
              <a:rPr lang="it-IT" dirty="0" smtClean="0"/>
              <a:t>L’ORIENTAMENTO</a:t>
            </a:r>
          </a:p>
          <a:p>
            <a:r>
              <a:rPr lang="it-IT" dirty="0"/>
              <a:t>SULL’ACQUISIZIONE DI COMPETENZE CHE PERMETTANO AGLI STUDENTI DI MUOVERSI IN PIENA AUTONOMIA NELL’AMBITO FAMILIARE MA ANCHE NEL CONTESTO </a:t>
            </a:r>
            <a:r>
              <a:rPr lang="it-IT" dirty="0" smtClean="0"/>
              <a:t>SOCIALE</a:t>
            </a:r>
          </a:p>
          <a:p>
            <a:r>
              <a:rPr lang="it-IT" dirty="0"/>
              <a:t>PASSAGGIO DALLA SCUOLA ALLA VITA LAVORATIVA ADULTA E IL CUI PROCESSO NON VA TRASCURATO. ACCRESCERE LE CHANCES DEL RAGAZZO DI OTTENERE UN LAVORO ADEGUATO;</a:t>
            </a:r>
          </a:p>
        </p:txBody>
      </p:sp>
    </p:spTree>
    <p:extLst>
      <p:ext uri="{BB962C8B-B14F-4D97-AF65-F5344CB8AC3E}">
        <p14:creationId xmlns:p14="http://schemas.microsoft.com/office/powerpoint/2010/main" val="2189400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Chi è ANFFAS Macerata</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751382"/>
          </a:xfrm>
        </p:spPr>
        <p:txBody>
          <a:bodyPr>
            <a:noAutofit/>
          </a:bodyPr>
          <a:lstStyle/>
          <a:p>
            <a:pPr marL="0" indent="0">
              <a:buNone/>
            </a:pPr>
            <a:r>
              <a:rPr lang="it-IT" sz="2000" dirty="0">
                <a:latin typeface="Arial" panose="020B0604020202020204" pitchFamily="34" charset="0"/>
                <a:cs typeface="Arial" panose="020B0604020202020204" pitchFamily="34" charset="0"/>
              </a:rPr>
              <a:t>Organizzazione </a:t>
            </a:r>
            <a:r>
              <a:rPr lang="it-IT" sz="2000" b="1" dirty="0">
                <a:latin typeface="Arial" panose="020B0604020202020204" pitchFamily="34" charset="0"/>
                <a:cs typeface="Arial" panose="020B0604020202020204" pitchFamily="34" charset="0"/>
              </a:rPr>
              <a:t>senza scopo di </a:t>
            </a:r>
            <a:r>
              <a:rPr lang="it-IT" sz="2000" b="1" dirty="0" smtClean="0">
                <a:latin typeface="Arial" panose="020B0604020202020204" pitchFamily="34" charset="0"/>
                <a:cs typeface="Arial" panose="020B0604020202020204" pitchFamily="34" charset="0"/>
              </a:rPr>
              <a:t>lucro</a:t>
            </a:r>
            <a:r>
              <a:rPr lang="it-IT" sz="2000" dirty="0" smtClean="0">
                <a:latin typeface="Arial" panose="020B0604020202020204" pitchFamily="34" charset="0"/>
                <a:cs typeface="Arial" panose="020B0604020202020204" pitchFamily="34" charset="0"/>
              </a:rPr>
              <a:t>, Anffas </a:t>
            </a:r>
            <a:r>
              <a:rPr lang="it-IT" sz="2000" dirty="0">
                <a:latin typeface="Arial" panose="020B0604020202020204" pitchFamily="34" charset="0"/>
                <a:cs typeface="Arial" panose="020B0604020202020204" pitchFamily="34" charset="0"/>
              </a:rPr>
              <a:t>Macerata è gestita da familiari di persone con disabilità intellettiva e disturbi del </a:t>
            </a:r>
            <a:r>
              <a:rPr lang="it-IT" sz="2000" dirty="0" err="1">
                <a:latin typeface="Arial" panose="020B0604020202020204" pitchFamily="34" charset="0"/>
                <a:cs typeface="Arial" panose="020B0604020202020204" pitchFamily="34" charset="0"/>
              </a:rPr>
              <a:t>neurosviluppo</a:t>
            </a:r>
            <a:r>
              <a:rPr lang="it-IT" sz="2000" dirty="0">
                <a:latin typeface="Arial" panose="020B0604020202020204" pitchFamily="34" charset="0"/>
                <a:cs typeface="Arial" panose="020B0604020202020204" pitchFamily="34" charset="0"/>
              </a:rPr>
              <a:t>. </a:t>
            </a: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19170810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r>
              <a:rPr lang="it-IT" dirty="0"/>
              <a:t>COLLEGARE GLI INTERESSI, I DESIDERI, LE MOTIVAZIONI, LE COMPETENZE, LE CAPACITÀ, LE ATTITUDINI E LE ABILITÀ DEL RAGAZZO CON I REQUISITI PRESCRITTI DALLA PROFESSIONE, DAL MONDO DEL LAVORO, DALL’AMBIENTE LAVORATIVO E DALLE AZIENDE</a:t>
            </a:r>
            <a:r>
              <a:rPr lang="it-IT" dirty="0" smtClean="0"/>
              <a:t>;</a:t>
            </a:r>
          </a:p>
          <a:p>
            <a:r>
              <a:rPr lang="it-IT" dirty="0"/>
              <a:t>ACCRESCERE L’AUTONOMIA, LA MOTIVAZIONE, L’AUTOPERCEZIONE E LA SICUREZZA DEL </a:t>
            </a:r>
            <a:r>
              <a:rPr lang="it-IT" dirty="0" smtClean="0"/>
              <a:t>RAGAZZO</a:t>
            </a:r>
          </a:p>
          <a:p>
            <a:r>
              <a:rPr lang="it-IT" dirty="0"/>
              <a:t>DIFFICOLTÀ DOVUTE AD ESEMPIO ALLA MANCATA PRESENZA DI UNA DITTA VERAMENTE IDONEA O PER PARTICOLARI ESIGENZE O DIFFICOLTÀ PERSONALI. </a:t>
            </a:r>
          </a:p>
        </p:txBody>
      </p:sp>
    </p:spTree>
    <p:extLst>
      <p:ext uri="{BB962C8B-B14F-4D97-AF65-F5344CB8AC3E}">
        <p14:creationId xmlns:p14="http://schemas.microsoft.com/office/powerpoint/2010/main" val="33517659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L’INSERIMENTO AL LAVORO: UN’OPZIONE DA ESPLORARE PER TUTTI?</a:t>
            </a:r>
          </a:p>
        </p:txBody>
      </p:sp>
      <p:sp>
        <p:nvSpPr>
          <p:cNvPr id="3" name="Segnaposto contenuto 2"/>
          <p:cNvSpPr>
            <a:spLocks noGrp="1"/>
          </p:cNvSpPr>
          <p:nvPr>
            <p:ph idx="1"/>
          </p:nvPr>
        </p:nvSpPr>
        <p:spPr/>
        <p:txBody>
          <a:bodyPr/>
          <a:lstStyle/>
          <a:p>
            <a:r>
              <a:rPr lang="it-IT" dirty="0"/>
              <a:t>INCERTEZZE E DIVERSITÀ DI </a:t>
            </a:r>
            <a:r>
              <a:rPr lang="it-IT" dirty="0" smtClean="0"/>
              <a:t>VEDUTE</a:t>
            </a:r>
          </a:p>
          <a:p>
            <a:r>
              <a:rPr lang="it-IT" dirty="0"/>
              <a:t>PASSAGGIO CRUCIALE, SPESSO VISSUTO COME LA CONCLUSIONE DI UN PERCORSO </a:t>
            </a:r>
            <a:r>
              <a:rPr lang="it-IT" dirty="0" smtClean="0"/>
              <a:t>FATTO</a:t>
            </a:r>
          </a:p>
          <a:p>
            <a:r>
              <a:rPr lang="it-IT" dirty="0"/>
              <a:t>IL LAVORO HA UN SIGNIFICATO PRATICO E SIMBOLICO. ATTRAVERSO IL LAVORO SI ESPRIME LA PROPRIA COMPETENZA, SI ESERCITA LA PROPRIA AUTONOMIA, SI POSSONO OTTENERE RISORSE ECONOMICHE PER SOSTENERE ALTRE SCELTE DECISIVE PER LA VITA COME AD ESEMPIO CERCARE UNA CASA, DISTANZIARSI DALLA FAMIGLIA D’ORIGINE IMMAGINANDO DI COSTRUIRNE UNA NUOVA.</a:t>
            </a:r>
          </a:p>
        </p:txBody>
      </p:sp>
    </p:spTree>
    <p:extLst>
      <p:ext uri="{BB962C8B-B14F-4D97-AF65-F5344CB8AC3E}">
        <p14:creationId xmlns:p14="http://schemas.microsoft.com/office/powerpoint/2010/main" val="4202227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a:t>UN’OPPORTUNITÀ COSÌ IMPORTANTE DEVE ESSERE UNA POSSIBILITÀ DA ESPLORARE, SOSTENERE E INCORAGGIARE IN TUTTE LE PERSONE CON DISABILITÀ. </a:t>
            </a:r>
            <a:endParaRPr lang="it-IT" dirty="0" smtClean="0"/>
          </a:p>
          <a:p>
            <a:r>
              <a:rPr lang="it-IT" dirty="0" smtClean="0"/>
              <a:t>NESSUNO ESCLUSO NEL PIENO RISPETTO DEI PRINICIPI DELLA COSTITUZIONE ITALIANA</a:t>
            </a:r>
          </a:p>
          <a:p>
            <a:r>
              <a:rPr lang="it-IT" dirty="0"/>
              <a:t>LA LETTERATURA SCIENTIFICA, MA ANCHE L’ESPERIENZA DI TANTE PERSONE, CONFERMA GLI EFFETTI POSITIVI DEL LAVORO. </a:t>
            </a:r>
            <a:endParaRPr lang="it-IT" dirty="0" smtClean="0"/>
          </a:p>
          <a:p>
            <a:r>
              <a:rPr lang="it-IT" dirty="0"/>
              <a:t>SOLO UN’AZIONE POSITIVA, CONVERGENTE E ARTICOLATA DI SOSTEGNO ALL’OCCUPAZIONE PUÒ RENDERE EFFETTIVE LE ENUNCIAZIONI DI PRINCIPIO.</a:t>
            </a:r>
          </a:p>
        </p:txBody>
      </p:sp>
    </p:spTree>
    <p:extLst>
      <p:ext uri="{BB962C8B-B14F-4D97-AF65-F5344CB8AC3E}">
        <p14:creationId xmlns:p14="http://schemas.microsoft.com/office/powerpoint/2010/main" val="2047637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ESPEREINZE CONCRETE…</a:t>
            </a:r>
            <a:endParaRPr lang="it-IT" dirty="0"/>
          </a:p>
        </p:txBody>
      </p:sp>
      <p:pic>
        <p:nvPicPr>
          <p:cNvPr id="4" name="Segnaposto contenuto 3"/>
          <p:cNvPicPr>
            <a:picLocks noGrp="1" noChangeAspect="1"/>
          </p:cNvPicPr>
          <p:nvPr>
            <p:ph idx="1"/>
          </p:nvPr>
        </p:nvPicPr>
        <p:blipFill>
          <a:blip r:embed="rId2"/>
          <a:stretch>
            <a:fillRect/>
          </a:stretch>
        </p:blipFill>
        <p:spPr>
          <a:xfrm>
            <a:off x="2595324" y="3558715"/>
            <a:ext cx="4761389" cy="1085182"/>
          </a:xfrm>
          <a:prstGeom prst="rect">
            <a:avLst/>
          </a:prstGeom>
        </p:spPr>
      </p:pic>
    </p:spTree>
    <p:extLst>
      <p:ext uri="{BB962C8B-B14F-4D97-AF65-F5344CB8AC3E}">
        <p14:creationId xmlns:p14="http://schemas.microsoft.com/office/powerpoint/2010/main" val="1052887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Manifesto </a:t>
            </a:r>
            <a:r>
              <a:rPr lang="it-IT" dirty="0" err="1"/>
              <a:t>Tuttincluso</a:t>
            </a:r>
            <a:endParaRPr lang="it-IT" dirty="0"/>
          </a:p>
        </p:txBody>
      </p:sp>
      <p:sp>
        <p:nvSpPr>
          <p:cNvPr id="3" name="Segnaposto contenuto 2"/>
          <p:cNvSpPr>
            <a:spLocks noGrp="1"/>
          </p:cNvSpPr>
          <p:nvPr>
            <p:ph idx="1"/>
          </p:nvPr>
        </p:nvSpPr>
        <p:spPr>
          <a:xfrm>
            <a:off x="677334" y="1440180"/>
            <a:ext cx="8596668" cy="4960619"/>
          </a:xfrm>
        </p:spPr>
        <p:txBody>
          <a:bodyPr>
            <a:normAutofit fontScale="92500" lnSpcReduction="20000"/>
          </a:bodyPr>
          <a:lstStyle/>
          <a:p>
            <a:r>
              <a:rPr lang="it-IT" sz="2600" dirty="0"/>
              <a:t>Costruzioni senza Costrizioni</a:t>
            </a:r>
          </a:p>
          <a:p>
            <a:endParaRPr lang="it-IT" sz="2600" dirty="0"/>
          </a:p>
          <a:p>
            <a:r>
              <a:rPr lang="it-IT" sz="2600" dirty="0"/>
              <a:t>Rispettiamo</a:t>
            </a:r>
          </a:p>
          <a:p>
            <a:endParaRPr lang="it-IT" sz="2600" dirty="0"/>
          </a:p>
          <a:p>
            <a:r>
              <a:rPr lang="it-IT" sz="2600" dirty="0"/>
              <a:t>Coltiviamo</a:t>
            </a:r>
          </a:p>
          <a:p>
            <a:endParaRPr lang="it-IT" sz="2600" dirty="0"/>
          </a:p>
          <a:p>
            <a:r>
              <a:rPr lang="it-IT" sz="2600" dirty="0"/>
              <a:t>Costruiamo</a:t>
            </a:r>
          </a:p>
          <a:p>
            <a:endParaRPr lang="it-IT" sz="2600" dirty="0"/>
          </a:p>
          <a:p>
            <a:r>
              <a:rPr lang="it-IT" sz="2600" dirty="0"/>
              <a:t>Abbattiamo</a:t>
            </a:r>
          </a:p>
          <a:p>
            <a:endParaRPr lang="it-IT" sz="2600" dirty="0"/>
          </a:p>
          <a:p>
            <a:r>
              <a:rPr lang="it-IT" sz="2600" dirty="0"/>
              <a:t>Partecipiamo</a:t>
            </a:r>
          </a:p>
          <a:p>
            <a:endParaRPr lang="it-IT" dirty="0"/>
          </a:p>
        </p:txBody>
      </p:sp>
    </p:spTree>
    <p:extLst>
      <p:ext uri="{BB962C8B-B14F-4D97-AF65-F5344CB8AC3E}">
        <p14:creationId xmlns:p14="http://schemas.microsoft.com/office/powerpoint/2010/main" val="19044075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T</a:t>
            </a:r>
            <a:r>
              <a:rPr lang="it-IT" dirty="0" err="1" smtClean="0"/>
              <a:t>uttincluso</a:t>
            </a:r>
            <a:endParaRPr lang="it-IT" dirty="0"/>
          </a:p>
        </p:txBody>
      </p:sp>
      <p:sp>
        <p:nvSpPr>
          <p:cNvPr id="3" name="Segnaposto contenuto 2"/>
          <p:cNvSpPr>
            <a:spLocks noGrp="1"/>
          </p:cNvSpPr>
          <p:nvPr>
            <p:ph idx="1"/>
          </p:nvPr>
        </p:nvSpPr>
        <p:spPr>
          <a:xfrm>
            <a:off x="677334" y="1394460"/>
            <a:ext cx="8596668" cy="4869179"/>
          </a:xfrm>
        </p:spPr>
        <p:txBody>
          <a:bodyPr/>
          <a:lstStyle/>
          <a:p>
            <a:r>
              <a:rPr lang="it-IT" dirty="0"/>
              <a:t>Cresciamo</a:t>
            </a:r>
          </a:p>
          <a:p>
            <a:endParaRPr lang="it-IT" dirty="0"/>
          </a:p>
          <a:p>
            <a:r>
              <a:rPr lang="it-IT" dirty="0"/>
              <a:t>Scegliamo</a:t>
            </a:r>
          </a:p>
          <a:p>
            <a:r>
              <a:rPr lang="it-IT" sz="2400" dirty="0"/>
              <a:t>è un progetto sociale, una realtà imprenditoriale, un luogo di incontro, di scambio, di confronto, di integrazione, un luogo dell’anima – ancor prima di un negozio fisico – dove viene perseguita e riaffermata la storica missione di </a:t>
            </a:r>
            <a:r>
              <a:rPr lang="it-IT" sz="2400" dirty="0" err="1"/>
              <a:t>Anffas</a:t>
            </a:r>
            <a:r>
              <a:rPr lang="it-IT" sz="2400" dirty="0"/>
              <a:t> Macerata: promuovere e supportare l’inclusione sociale delle persone con disabilità portando la buona pratica di valori e diritti universali nello spazio della condivisione quotidiana.</a:t>
            </a:r>
          </a:p>
        </p:txBody>
      </p:sp>
    </p:spTree>
    <p:extLst>
      <p:ext uri="{BB962C8B-B14F-4D97-AF65-F5344CB8AC3E}">
        <p14:creationId xmlns:p14="http://schemas.microsoft.com/office/powerpoint/2010/main" val="37699707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TUTTINCAMPO</a:t>
            </a:r>
          </a:p>
        </p:txBody>
      </p:sp>
      <p:sp>
        <p:nvSpPr>
          <p:cNvPr id="3" name="Segnaposto contenuto 2"/>
          <p:cNvSpPr>
            <a:spLocks noGrp="1"/>
          </p:cNvSpPr>
          <p:nvPr>
            <p:ph idx="1"/>
          </p:nvPr>
        </p:nvSpPr>
        <p:spPr/>
        <p:txBody>
          <a:bodyPr>
            <a:noAutofit/>
          </a:bodyPr>
          <a:lstStyle/>
          <a:p>
            <a:r>
              <a:rPr lang="it-IT" sz="2800" dirty="0"/>
              <a:t>E’ un progetto di Agricoltura Sociale voluto da noi di Azienda Agricola </a:t>
            </a:r>
            <a:r>
              <a:rPr lang="it-IT" sz="2800" dirty="0" err="1"/>
              <a:t>SiGi</a:t>
            </a:r>
            <a:r>
              <a:rPr lang="it-IT" sz="2800" dirty="0"/>
              <a:t> con </a:t>
            </a:r>
            <a:r>
              <a:rPr lang="it-IT" sz="2800" dirty="0" err="1"/>
              <a:t>Anffas</a:t>
            </a:r>
            <a:r>
              <a:rPr lang="it-IT" sz="2800" dirty="0"/>
              <a:t> Macerata e </a:t>
            </a:r>
            <a:r>
              <a:rPr lang="it-IT" sz="2800" dirty="0" err="1"/>
              <a:t>Unimc</a:t>
            </a:r>
            <a:r>
              <a:rPr lang="it-IT" sz="2800" dirty="0"/>
              <a:t> / Università degli Studi di Macerata su ispirazione di </a:t>
            </a:r>
            <a:r>
              <a:rPr lang="it-IT" sz="2800" dirty="0" err="1"/>
              <a:t>Tuttincluso</a:t>
            </a:r>
            <a:r>
              <a:rPr lang="it-IT" sz="2800" dirty="0"/>
              <a:t> finanziato grazie al PSR Marche 2014-2020 : per 2 anni saremo impegnati con 5 ragazzi fantastici nel fior fiore della loro età, in un periodo in cui ormai hanno finito la scuola ma non sono ancora entrati nel mondo del lavoro.</a:t>
            </a:r>
          </a:p>
        </p:txBody>
      </p:sp>
    </p:spTree>
    <p:extLst>
      <p:ext uri="{BB962C8B-B14F-4D97-AF65-F5344CB8AC3E}">
        <p14:creationId xmlns:p14="http://schemas.microsoft.com/office/powerpoint/2010/main" val="14878839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normAutofit/>
          </a:bodyPr>
          <a:lstStyle/>
          <a:p>
            <a:r>
              <a:rPr lang="it-IT" sz="3200" dirty="0"/>
              <a:t>Inclusione, conoscenza, capacità e superamento di paure e barriere sono i nostri obiettivi che siamo convinti di poter portare a termine grazie alla competenza e alla passione delle persone che compongono il progetto.</a:t>
            </a:r>
          </a:p>
        </p:txBody>
      </p:sp>
    </p:spTree>
    <p:extLst>
      <p:ext uri="{BB962C8B-B14F-4D97-AF65-F5344CB8AC3E}">
        <p14:creationId xmlns:p14="http://schemas.microsoft.com/office/powerpoint/2010/main" val="37013585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Alex e i piccoli particolari</a:t>
            </a:r>
          </a:p>
        </p:txBody>
      </p:sp>
      <p:pic>
        <p:nvPicPr>
          <p:cNvPr id="4" name="Segnaposto contenuto 3"/>
          <p:cNvPicPr>
            <a:picLocks noGrp="1" noChangeAspect="1"/>
          </p:cNvPicPr>
          <p:nvPr>
            <p:ph idx="1"/>
          </p:nvPr>
        </p:nvPicPr>
        <p:blipFill>
          <a:blip r:embed="rId2"/>
          <a:stretch>
            <a:fillRect/>
          </a:stretch>
        </p:blipFill>
        <p:spPr>
          <a:xfrm>
            <a:off x="2659996" y="2160588"/>
            <a:ext cx="4632046" cy="3881437"/>
          </a:xfrm>
          <a:prstGeom prst="rect">
            <a:avLst/>
          </a:prstGeom>
        </p:spPr>
      </p:pic>
    </p:spTree>
    <p:extLst>
      <p:ext uri="{BB962C8B-B14F-4D97-AF65-F5344CB8AC3E}">
        <p14:creationId xmlns:p14="http://schemas.microsoft.com/office/powerpoint/2010/main" val="29876831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Gaia e la tristezza della perdita.</a:t>
            </a:r>
          </a:p>
        </p:txBody>
      </p:sp>
      <p:pic>
        <p:nvPicPr>
          <p:cNvPr id="4" name="Segnaposto contenuto 3"/>
          <p:cNvPicPr>
            <a:picLocks noGrp="1" noChangeAspect="1"/>
          </p:cNvPicPr>
          <p:nvPr>
            <p:ph idx="1"/>
          </p:nvPr>
        </p:nvPicPr>
        <p:blipFill>
          <a:blip r:embed="rId2"/>
          <a:stretch>
            <a:fillRect/>
          </a:stretch>
        </p:blipFill>
        <p:spPr>
          <a:xfrm>
            <a:off x="2659996" y="2160588"/>
            <a:ext cx="4632046" cy="3881437"/>
          </a:xfrm>
          <a:prstGeom prst="rect">
            <a:avLst/>
          </a:prstGeom>
        </p:spPr>
      </p:pic>
    </p:spTree>
    <p:extLst>
      <p:ext uri="{BB962C8B-B14F-4D97-AF65-F5344CB8AC3E}">
        <p14:creationId xmlns:p14="http://schemas.microsoft.com/office/powerpoint/2010/main" val="1871860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Chi è ANFFAS Macerata</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2364282"/>
          </a:xfrm>
        </p:spPr>
        <p:txBody>
          <a:bodyPr>
            <a:noAutofit/>
          </a:bodyPr>
          <a:lstStyle/>
          <a:p>
            <a:pPr marL="0" indent="0">
              <a:buNone/>
            </a:pPr>
            <a:r>
              <a:rPr lang="it-IT" sz="2000" dirty="0" smtClean="0">
                <a:latin typeface="Arial" panose="020B0604020202020204" pitchFamily="34" charset="0"/>
                <a:cs typeface="Arial" panose="020B0604020202020204" pitchFamily="34" charset="0"/>
              </a:rPr>
              <a:t>Persegue </a:t>
            </a:r>
            <a:r>
              <a:rPr lang="it-IT" sz="2000" dirty="0">
                <a:latin typeface="Arial" panose="020B0604020202020204" pitchFamily="34" charset="0"/>
                <a:cs typeface="Arial" panose="020B0604020202020204" pitchFamily="34" charset="0"/>
              </a:rPr>
              <a:t>esclusivamente finalità di </a:t>
            </a:r>
            <a:r>
              <a:rPr lang="it-IT" sz="2000" b="1" dirty="0">
                <a:latin typeface="Arial" panose="020B0604020202020204" pitchFamily="34" charset="0"/>
                <a:cs typeface="Arial" panose="020B0604020202020204" pitchFamily="34" charset="0"/>
              </a:rPr>
              <a:t>solidarietà sociale nel campo dell’assistenza </a:t>
            </a:r>
            <a:r>
              <a:rPr lang="it-IT" sz="2000" b="1" dirty="0" smtClean="0">
                <a:latin typeface="Arial" panose="020B0604020202020204" pitchFamily="34" charset="0"/>
                <a:cs typeface="Arial" panose="020B0604020202020204" pitchFamily="34" charset="0"/>
              </a:rPr>
              <a:t>sociale</a:t>
            </a:r>
            <a:r>
              <a:rPr lang="it-IT" sz="2000" dirty="0" smtClean="0">
                <a:latin typeface="Arial" panose="020B0604020202020204" pitchFamily="34" charset="0"/>
                <a:cs typeface="Arial" panose="020B0604020202020204" pitchFamily="34" charset="0"/>
              </a:rPr>
              <a:t> </a:t>
            </a:r>
            <a:r>
              <a:rPr lang="it-IT" sz="2000" b="1" dirty="0" smtClean="0">
                <a:latin typeface="Arial" panose="020B0604020202020204" pitchFamily="34" charset="0"/>
                <a:cs typeface="Arial" panose="020B0604020202020204" pitchFamily="34" charset="0"/>
              </a:rPr>
              <a:t>e </a:t>
            </a:r>
            <a:r>
              <a:rPr lang="it-IT" sz="2000" b="1" dirty="0">
                <a:latin typeface="Arial" panose="020B0604020202020204" pitchFamily="34" charset="0"/>
                <a:cs typeface="Arial" panose="020B0604020202020204" pitchFamily="34" charset="0"/>
              </a:rPr>
              <a:t>socio sanitaria</a:t>
            </a:r>
            <a:r>
              <a:rPr lang="it-IT" sz="2000" dirty="0">
                <a:latin typeface="Arial" panose="020B0604020202020204" pitchFamily="34" charset="0"/>
                <a:cs typeface="Arial" panose="020B0604020202020204" pitchFamily="34" charset="0"/>
              </a:rPr>
              <a:t>, della </a:t>
            </a:r>
            <a:r>
              <a:rPr lang="it-IT" sz="2000" b="1" dirty="0">
                <a:latin typeface="Arial" panose="020B0604020202020204" pitchFamily="34" charset="0"/>
                <a:cs typeface="Arial" panose="020B0604020202020204" pitchFamily="34" charset="0"/>
              </a:rPr>
              <a:t>ricerca scientifica</a:t>
            </a:r>
            <a:r>
              <a:rPr lang="it-IT" sz="2000" dirty="0">
                <a:latin typeface="Arial" panose="020B0604020202020204" pitchFamily="34" charset="0"/>
                <a:cs typeface="Arial" panose="020B0604020202020204" pitchFamily="34" charset="0"/>
              </a:rPr>
              <a:t>, della </a:t>
            </a:r>
            <a:r>
              <a:rPr lang="it-IT" sz="2000" b="1" dirty="0">
                <a:latin typeface="Arial" panose="020B0604020202020204" pitchFamily="34" charset="0"/>
                <a:cs typeface="Arial" panose="020B0604020202020204" pitchFamily="34" charset="0"/>
              </a:rPr>
              <a:t>formazione</a:t>
            </a:r>
            <a:r>
              <a:rPr lang="it-IT" sz="2000" dirty="0">
                <a:latin typeface="Arial" panose="020B0604020202020204" pitchFamily="34" charset="0"/>
                <a:cs typeface="Arial" panose="020B0604020202020204" pitchFamily="34" charset="0"/>
              </a:rPr>
              <a:t>, della </a:t>
            </a:r>
            <a:r>
              <a:rPr lang="it-IT" sz="2000" b="1" dirty="0">
                <a:latin typeface="Arial" panose="020B0604020202020204" pitchFamily="34" charset="0"/>
                <a:cs typeface="Arial" panose="020B0604020202020204" pitchFamily="34" charset="0"/>
              </a:rPr>
              <a:t>tutela dei diritti civili </a:t>
            </a:r>
            <a:r>
              <a:rPr lang="it-IT" sz="2000" dirty="0">
                <a:latin typeface="Arial" panose="020B0604020202020204" pitchFamily="34" charset="0"/>
                <a:cs typeface="Arial" panose="020B0604020202020204" pitchFamily="34" charset="0"/>
              </a:rPr>
              <a:t>a favore di persone svantaggiate in </a:t>
            </a:r>
            <a:r>
              <a:rPr lang="it-IT" sz="2000" dirty="0" smtClean="0">
                <a:latin typeface="Arial" panose="020B0604020202020204" pitchFamily="34" charset="0"/>
                <a:cs typeface="Arial" panose="020B0604020202020204" pitchFamily="34" charset="0"/>
              </a:rPr>
              <a:t>situazione di </a:t>
            </a:r>
            <a:r>
              <a:rPr lang="it-IT" sz="2000" b="1" dirty="0">
                <a:latin typeface="Arial" panose="020B0604020202020204" pitchFamily="34" charset="0"/>
                <a:cs typeface="Arial" panose="020B0604020202020204" pitchFamily="34" charset="0"/>
              </a:rPr>
              <a:t>disabilità intellettiva e disturbi del </a:t>
            </a:r>
            <a:r>
              <a:rPr lang="it-IT" sz="2000" b="1" dirty="0" err="1">
                <a:latin typeface="Arial" panose="020B0604020202020204" pitchFamily="34" charset="0"/>
                <a:cs typeface="Arial" panose="020B0604020202020204" pitchFamily="34" charset="0"/>
              </a:rPr>
              <a:t>neurosviluppo</a:t>
            </a:r>
            <a:r>
              <a:rPr lang="it-IT" sz="2000" b="1" dirty="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affinché a tali persone sia garantito il </a:t>
            </a:r>
            <a:r>
              <a:rPr lang="it-IT" sz="2000" b="1" dirty="0">
                <a:latin typeface="Arial" panose="020B0604020202020204" pitchFamily="34" charset="0"/>
                <a:cs typeface="Arial" panose="020B0604020202020204" pitchFamily="34" charset="0"/>
              </a:rPr>
              <a:t>diritto inalienabile ad una vita </a:t>
            </a:r>
            <a:r>
              <a:rPr lang="it-IT" sz="2000" b="1" dirty="0" smtClean="0">
                <a:latin typeface="Arial" panose="020B0604020202020204" pitchFamily="34" charset="0"/>
                <a:cs typeface="Arial" panose="020B0604020202020204" pitchFamily="34" charset="0"/>
              </a:rPr>
              <a:t>libera</a:t>
            </a:r>
            <a:r>
              <a:rPr lang="it-IT" sz="2000" dirty="0" smtClean="0">
                <a:latin typeface="Arial" panose="020B0604020202020204" pitchFamily="34" charset="0"/>
                <a:cs typeface="Arial" panose="020B0604020202020204" pitchFamily="34" charset="0"/>
              </a:rPr>
              <a:t> </a:t>
            </a:r>
            <a:r>
              <a:rPr lang="it-IT" sz="2000" b="1" dirty="0" smtClean="0">
                <a:latin typeface="Arial" panose="020B0604020202020204" pitchFamily="34" charset="0"/>
                <a:cs typeface="Arial" panose="020B0604020202020204" pitchFamily="34" charset="0"/>
              </a:rPr>
              <a:t>e </a:t>
            </a:r>
            <a:r>
              <a:rPr lang="it-IT" sz="2000" b="1" dirty="0">
                <a:latin typeface="Arial" panose="020B0604020202020204" pitchFamily="34" charset="0"/>
                <a:cs typeface="Arial" panose="020B0604020202020204" pitchFamily="34" charset="0"/>
              </a:rPr>
              <a:t>tutelata</a:t>
            </a:r>
            <a:r>
              <a:rPr lang="it-IT" sz="2000" dirty="0">
                <a:latin typeface="Arial" panose="020B0604020202020204" pitchFamily="34" charset="0"/>
                <a:cs typeface="Arial" panose="020B0604020202020204" pitchFamily="34" charset="0"/>
              </a:rPr>
              <a:t>, il più possibile indipendente nel rispetto della propria </a:t>
            </a:r>
            <a:r>
              <a:rPr lang="it-IT" sz="2000" b="1" dirty="0">
                <a:latin typeface="Arial" panose="020B0604020202020204" pitchFamily="34" charset="0"/>
                <a:cs typeface="Arial" panose="020B0604020202020204" pitchFamily="34" charset="0"/>
              </a:rPr>
              <a:t>dignità</a:t>
            </a:r>
            <a:r>
              <a:rPr lang="it-IT" sz="2000" dirty="0">
                <a:latin typeface="Arial" panose="020B0604020202020204" pitchFamily="34" charset="0"/>
                <a:cs typeface="Arial" panose="020B0604020202020204" pitchFamily="34" charset="0"/>
              </a:rPr>
              <a:t>.</a:t>
            </a: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14579353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Laura la viaggiatrice.</a:t>
            </a:r>
          </a:p>
        </p:txBody>
      </p:sp>
      <p:pic>
        <p:nvPicPr>
          <p:cNvPr id="6" name="Segnaposto contenuto 5"/>
          <p:cNvPicPr>
            <a:picLocks noGrp="1" noChangeAspect="1"/>
          </p:cNvPicPr>
          <p:nvPr>
            <p:ph idx="1"/>
          </p:nvPr>
        </p:nvPicPr>
        <p:blipFill>
          <a:blip r:embed="rId2"/>
          <a:stretch>
            <a:fillRect/>
          </a:stretch>
        </p:blipFill>
        <p:spPr>
          <a:xfrm>
            <a:off x="2659996" y="2160588"/>
            <a:ext cx="4632046" cy="3881437"/>
          </a:xfrm>
          <a:prstGeom prst="rect">
            <a:avLst/>
          </a:prstGeom>
        </p:spPr>
      </p:pic>
    </p:spTree>
    <p:extLst>
      <p:ext uri="{BB962C8B-B14F-4D97-AF65-F5344CB8AC3E}">
        <p14:creationId xmlns:p14="http://schemas.microsoft.com/office/powerpoint/2010/main" val="3811518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Giovanni e il suo Tesoro</a:t>
            </a:r>
          </a:p>
        </p:txBody>
      </p:sp>
      <p:pic>
        <p:nvPicPr>
          <p:cNvPr id="4" name="Segnaposto contenuto 3"/>
          <p:cNvPicPr>
            <a:picLocks noGrp="1" noChangeAspect="1"/>
          </p:cNvPicPr>
          <p:nvPr>
            <p:ph idx="1"/>
          </p:nvPr>
        </p:nvPicPr>
        <p:blipFill>
          <a:blip r:embed="rId2"/>
          <a:stretch>
            <a:fillRect/>
          </a:stretch>
        </p:blipFill>
        <p:spPr>
          <a:xfrm>
            <a:off x="2659996" y="2160588"/>
            <a:ext cx="4632046" cy="3881437"/>
          </a:xfrm>
          <a:prstGeom prst="rect">
            <a:avLst/>
          </a:prstGeom>
        </p:spPr>
      </p:pic>
    </p:spTree>
    <p:extLst>
      <p:ext uri="{BB962C8B-B14F-4D97-AF65-F5344CB8AC3E}">
        <p14:creationId xmlns:p14="http://schemas.microsoft.com/office/powerpoint/2010/main" val="39033752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Michele , la nostra bilancia</a:t>
            </a:r>
          </a:p>
        </p:txBody>
      </p:sp>
      <p:pic>
        <p:nvPicPr>
          <p:cNvPr id="4" name="Segnaposto contenuto 3"/>
          <p:cNvPicPr>
            <a:picLocks noGrp="1" noChangeAspect="1"/>
          </p:cNvPicPr>
          <p:nvPr>
            <p:ph idx="1"/>
          </p:nvPr>
        </p:nvPicPr>
        <p:blipFill>
          <a:blip r:embed="rId2"/>
          <a:stretch>
            <a:fillRect/>
          </a:stretch>
        </p:blipFill>
        <p:spPr>
          <a:xfrm>
            <a:off x="2659996" y="2160588"/>
            <a:ext cx="4632046" cy="3881437"/>
          </a:xfrm>
          <a:prstGeom prst="rect">
            <a:avLst/>
          </a:prstGeom>
        </p:spPr>
      </p:pic>
    </p:spTree>
    <p:extLst>
      <p:ext uri="{BB962C8B-B14F-4D97-AF65-F5344CB8AC3E}">
        <p14:creationId xmlns:p14="http://schemas.microsoft.com/office/powerpoint/2010/main" val="39266966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tretch>
            <a:fillRect/>
          </a:stretch>
        </p:blipFill>
        <p:spPr>
          <a:xfrm>
            <a:off x="2659996" y="2160588"/>
            <a:ext cx="4632046" cy="3881437"/>
          </a:xfrm>
          <a:prstGeom prst="rect">
            <a:avLst/>
          </a:prstGeom>
        </p:spPr>
      </p:pic>
    </p:spTree>
    <p:extLst>
      <p:ext uri="{BB962C8B-B14F-4D97-AF65-F5344CB8AC3E}">
        <p14:creationId xmlns:p14="http://schemas.microsoft.com/office/powerpoint/2010/main" val="15773072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tretch>
            <a:fillRect/>
          </a:stretch>
        </p:blipFill>
        <p:spPr>
          <a:xfrm>
            <a:off x="2659996" y="2160588"/>
            <a:ext cx="4632046" cy="3881437"/>
          </a:xfrm>
          <a:prstGeom prst="rect">
            <a:avLst/>
          </a:prstGeom>
        </p:spPr>
      </p:pic>
    </p:spTree>
    <p:extLst>
      <p:ext uri="{BB962C8B-B14F-4D97-AF65-F5344CB8AC3E}">
        <p14:creationId xmlns:p14="http://schemas.microsoft.com/office/powerpoint/2010/main" val="453992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tretch>
            <a:fillRect/>
          </a:stretch>
        </p:blipFill>
        <p:spPr>
          <a:xfrm>
            <a:off x="2659996" y="2160588"/>
            <a:ext cx="4632046" cy="3881437"/>
          </a:xfrm>
          <a:prstGeom prst="rect">
            <a:avLst/>
          </a:prstGeom>
        </p:spPr>
      </p:pic>
    </p:spTree>
    <p:extLst>
      <p:ext uri="{BB962C8B-B14F-4D97-AF65-F5344CB8AC3E}">
        <p14:creationId xmlns:p14="http://schemas.microsoft.com/office/powerpoint/2010/main" val="42460444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7334" y="609600"/>
            <a:ext cx="8596668" cy="1836420"/>
          </a:xfrm>
        </p:spPr>
        <p:txBody>
          <a:bodyPr>
            <a:normAutofit fontScale="90000"/>
          </a:bodyPr>
          <a:lstStyle/>
          <a:p>
            <a:r>
              <a:rPr lang="it-IT" dirty="0"/>
              <a:t>LIBERI DI SCEGLIERE DOVE E CON CHI VIVERE ( ART. 9 DELLA CONVENZIONEONU SUI DIRITTI DELLE P.C.D.) ANCORA FANTASCIENZA?</a:t>
            </a:r>
          </a:p>
        </p:txBody>
      </p:sp>
      <p:sp>
        <p:nvSpPr>
          <p:cNvPr id="3" name="Segnaposto contenuto 2"/>
          <p:cNvSpPr>
            <a:spLocks noGrp="1"/>
          </p:cNvSpPr>
          <p:nvPr>
            <p:ph idx="1"/>
          </p:nvPr>
        </p:nvSpPr>
        <p:spPr>
          <a:xfrm>
            <a:off x="677334" y="2811780"/>
            <a:ext cx="8596668" cy="3229582"/>
          </a:xfrm>
        </p:spPr>
        <p:txBody>
          <a:bodyPr>
            <a:normAutofit/>
          </a:bodyPr>
          <a:lstStyle/>
          <a:p>
            <a:r>
              <a:rPr lang="it-IT" sz="2800" dirty="0"/>
              <a:t>PROGETTO DI VITA CHE PONGA LA PERSONA AL CENTRO E LA SUA </a:t>
            </a:r>
            <a:r>
              <a:rPr lang="it-IT" sz="2800" dirty="0" smtClean="0"/>
              <a:t>Q.D.V.</a:t>
            </a:r>
          </a:p>
          <a:p>
            <a:endParaRPr lang="it-IT" sz="2800" dirty="0"/>
          </a:p>
          <a:p>
            <a:r>
              <a:rPr lang="it-IT" sz="2800" dirty="0" smtClean="0"/>
              <a:t>NIENTE </a:t>
            </a:r>
            <a:r>
              <a:rPr lang="it-IT" sz="2800" dirty="0"/>
              <a:t>SU DUI ME SENZA DI ME.</a:t>
            </a:r>
          </a:p>
        </p:txBody>
      </p:sp>
    </p:spTree>
    <p:extLst>
      <p:ext uri="{BB962C8B-B14F-4D97-AF65-F5344CB8AC3E}">
        <p14:creationId xmlns:p14="http://schemas.microsoft.com/office/powerpoint/2010/main" val="10324378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CIVICO 34</a:t>
            </a:r>
          </a:p>
        </p:txBody>
      </p:sp>
      <p:sp>
        <p:nvSpPr>
          <p:cNvPr id="3" name="Segnaposto contenuto 2"/>
          <p:cNvSpPr>
            <a:spLocks noGrp="1"/>
          </p:cNvSpPr>
          <p:nvPr>
            <p:ph idx="1"/>
          </p:nvPr>
        </p:nvSpPr>
        <p:spPr/>
        <p:txBody>
          <a:bodyPr>
            <a:noAutofit/>
          </a:bodyPr>
          <a:lstStyle/>
          <a:p>
            <a:r>
              <a:rPr lang="it-IT" sz="3200" dirty="0"/>
              <a:t>PROGETTI NON STANDARDIZZATI CHE PARTANO DA ATTENTA E ACCURATA VALUTAZIONE MULTIDIMENSIONALE CHE MISURI ASPETTATIVE, DESIDERI, INCLINAZIONI E </a:t>
            </a:r>
            <a:r>
              <a:rPr lang="it-IT" sz="3200" dirty="0" err="1"/>
              <a:t>INTENSITà</a:t>
            </a:r>
            <a:r>
              <a:rPr lang="it-IT" sz="3200" dirty="0"/>
              <a:t> DEI BISOGNI DI SOSTEGNO. PER GARANTIRE NEL MODO Più AMPLIO IL DIRITTO ALL’AUTODETREMINAZIONE</a:t>
            </a:r>
          </a:p>
        </p:txBody>
      </p:sp>
    </p:spTree>
    <p:extLst>
      <p:ext uri="{BB962C8B-B14F-4D97-AF65-F5344CB8AC3E}">
        <p14:creationId xmlns:p14="http://schemas.microsoft.com/office/powerpoint/2010/main" val="33480828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tretch>
            <a:fillRect/>
          </a:stretch>
        </p:blipFill>
        <p:spPr>
          <a:xfrm>
            <a:off x="3681286" y="1371600"/>
            <a:ext cx="4113974" cy="5074920"/>
          </a:xfrm>
          <a:prstGeom prst="rect">
            <a:avLst/>
          </a:prstGeom>
        </p:spPr>
      </p:pic>
    </p:spTree>
    <p:extLst>
      <p:ext uri="{BB962C8B-B14F-4D97-AF65-F5344CB8AC3E}">
        <p14:creationId xmlns:p14="http://schemas.microsoft.com/office/powerpoint/2010/main" val="10789337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Civico 34 </a:t>
            </a:r>
          </a:p>
        </p:txBody>
      </p:sp>
      <p:sp>
        <p:nvSpPr>
          <p:cNvPr id="3" name="Segnaposto contenuto 2"/>
          <p:cNvSpPr>
            <a:spLocks noGrp="1"/>
          </p:cNvSpPr>
          <p:nvPr>
            <p:ph idx="1"/>
          </p:nvPr>
        </p:nvSpPr>
        <p:spPr/>
        <p:txBody>
          <a:bodyPr>
            <a:normAutofit/>
          </a:bodyPr>
          <a:lstStyle/>
          <a:p>
            <a:r>
              <a:rPr lang="it-IT" sz="2400" dirty="0" smtClean="0"/>
              <a:t>RAPPRESENTA FORSE LA SFIDA PIÙ GRANDE DI ANFFAS MACERATA: QUELLA DI CREARE PALESTRE PER LA VITA INDIPENDENTE IN RISPOSTA AI BISOGNI CHE PROVENGONO DAL TERRITORIO, DALLE FAMIGLIE E SOPRATTUTTO DALLA RIVOLUZIONE CULTURALE CHE VEDE LA PERSONA CON DISABILITÀ E LA SUA FAMIGLIA NON PIÙ COME OGGETTI PASSIVI DI INTERVENTI, MA SOGGETTI ATTIVI E PROTAGONISTI CONSAPEVOLI DEL LORO PROGETTO DI VITA.</a:t>
            </a:r>
            <a:endParaRPr lang="it-IT" sz="2400" dirty="0"/>
          </a:p>
        </p:txBody>
      </p:sp>
    </p:spTree>
    <p:extLst>
      <p:ext uri="{BB962C8B-B14F-4D97-AF65-F5344CB8AC3E}">
        <p14:creationId xmlns:p14="http://schemas.microsoft.com/office/powerpoint/2010/main" val="206212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fontScale="90000"/>
          </a:bodyPr>
          <a:lstStyle/>
          <a:p>
            <a:pPr algn="ctr"/>
            <a:r>
              <a:rPr lang="it-IT" u="sng" dirty="0" smtClean="0">
                <a:latin typeface="Arial" panose="020B0604020202020204" pitchFamily="34" charset="0"/>
                <a:cs typeface="Arial" panose="020B0604020202020204" pitchFamily="34" charset="0"/>
              </a:rPr>
              <a:t>Chi è ANFFAS Macerata</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1678482"/>
          </a:xfrm>
        </p:spPr>
        <p:txBody>
          <a:bodyPr>
            <a:noAutofit/>
          </a:bodyPr>
          <a:lstStyle/>
          <a:p>
            <a:pPr marL="0" indent="0">
              <a:buNone/>
            </a:pPr>
            <a:r>
              <a:rPr lang="it-IT" sz="2000" dirty="0">
                <a:latin typeface="Arial" panose="020B0604020202020204" pitchFamily="34" charset="0"/>
                <a:cs typeface="Arial" panose="020B0604020202020204" pitchFamily="34" charset="0"/>
              </a:rPr>
              <a:t>Fondazione Anffas Macerata è autonoma dal punto di vista giuridico e patrimoniale ma condivide con Anffas </a:t>
            </a:r>
            <a:r>
              <a:rPr lang="it-IT" sz="2000" dirty="0" err="1">
                <a:latin typeface="Arial" panose="020B0604020202020204" pitchFamily="34" charset="0"/>
                <a:cs typeface="Arial" panose="020B0604020202020204" pitchFamily="34" charset="0"/>
              </a:rPr>
              <a:t>onlus</a:t>
            </a:r>
            <a:r>
              <a:rPr lang="it-IT" sz="2000" dirty="0">
                <a:latin typeface="Arial" panose="020B0604020202020204" pitchFamily="34" charset="0"/>
                <a:cs typeface="Arial" panose="020B0604020202020204" pitchFamily="34" charset="0"/>
              </a:rPr>
              <a:t> </a:t>
            </a:r>
            <a:r>
              <a:rPr lang="it-IT" sz="2000" dirty="0" smtClean="0">
                <a:latin typeface="Arial" panose="020B0604020202020204" pitchFamily="34" charset="0"/>
                <a:cs typeface="Arial" panose="020B0604020202020204" pitchFamily="34" charset="0"/>
              </a:rPr>
              <a:t>nazionale e </a:t>
            </a:r>
            <a:r>
              <a:rPr lang="it-IT" sz="2000" dirty="0">
                <a:latin typeface="Arial" panose="020B0604020202020204" pitchFamily="34" charset="0"/>
                <a:cs typeface="Arial" panose="020B0604020202020204" pitchFamily="34" charset="0"/>
              </a:rPr>
              <a:t>con l’associazione Anffas locale la politica ed i </a:t>
            </a:r>
            <a:r>
              <a:rPr lang="it-IT" sz="2000" b="1" dirty="0">
                <a:latin typeface="Arial" panose="020B0604020202020204" pitchFamily="34" charset="0"/>
                <a:cs typeface="Arial" panose="020B0604020202020204" pitchFamily="34" charset="0"/>
              </a:rPr>
              <a:t>principi ispiratori </a:t>
            </a:r>
            <a:r>
              <a:rPr lang="it-IT" sz="2000" b="1" dirty="0" smtClean="0">
                <a:latin typeface="Arial" panose="020B0604020202020204" pitchFamily="34" charset="0"/>
                <a:cs typeface="Arial" panose="020B0604020202020204" pitchFamily="34" charset="0"/>
              </a:rPr>
              <a:t>volti</a:t>
            </a:r>
            <a:r>
              <a:rPr lang="it-IT" sz="2000" dirty="0" smtClean="0">
                <a:latin typeface="Arial" panose="020B0604020202020204" pitchFamily="34" charset="0"/>
                <a:cs typeface="Arial" panose="020B0604020202020204" pitchFamily="34" charset="0"/>
              </a:rPr>
              <a:t> </a:t>
            </a:r>
            <a:r>
              <a:rPr lang="it-IT" sz="2000" b="1" dirty="0" smtClean="0">
                <a:latin typeface="Arial" panose="020B0604020202020204" pitchFamily="34" charset="0"/>
                <a:cs typeface="Arial" panose="020B0604020202020204" pitchFamily="34" charset="0"/>
              </a:rPr>
              <a:t>alla </a:t>
            </a:r>
            <a:r>
              <a:rPr lang="it-IT" sz="2000" b="1" dirty="0">
                <a:latin typeface="Arial" panose="020B0604020202020204" pitchFamily="34" charset="0"/>
                <a:cs typeface="Arial" panose="020B0604020202020204" pitchFamily="34" charset="0"/>
              </a:rPr>
              <a:t>tutela dei diritti delle persone con disabilità ed alla garanzia della maggiore </a:t>
            </a:r>
            <a:r>
              <a:rPr lang="it-IT" sz="2000" b="1" dirty="0" smtClean="0">
                <a:latin typeface="Arial" panose="020B0604020202020204" pitchFamily="34" charset="0"/>
                <a:cs typeface="Arial" panose="020B0604020202020204" pitchFamily="34" charset="0"/>
              </a:rPr>
              <a:t>qualità di </a:t>
            </a:r>
            <a:r>
              <a:rPr lang="it-IT" sz="2000" b="1" dirty="0">
                <a:latin typeface="Arial" panose="020B0604020202020204" pitchFamily="34" charset="0"/>
                <a:cs typeface="Arial" panose="020B0604020202020204" pitchFamily="34" charset="0"/>
              </a:rPr>
              <a:t>vita possibile</a:t>
            </a:r>
            <a:r>
              <a:rPr lang="it-IT" sz="2000" dirty="0">
                <a:latin typeface="Arial" panose="020B0604020202020204" pitchFamily="34" charset="0"/>
                <a:cs typeface="Arial" panose="020B0604020202020204" pitchFamily="34" charset="0"/>
              </a:rPr>
              <a:t>.</a:t>
            </a: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23837391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Una piccola rivoluzione domestica</a:t>
            </a:r>
          </a:p>
        </p:txBody>
      </p:sp>
      <p:sp>
        <p:nvSpPr>
          <p:cNvPr id="3" name="Segnaposto contenuto 2"/>
          <p:cNvSpPr>
            <a:spLocks noGrp="1"/>
          </p:cNvSpPr>
          <p:nvPr>
            <p:ph idx="1"/>
          </p:nvPr>
        </p:nvSpPr>
        <p:spPr/>
        <p:txBody>
          <a:bodyPr>
            <a:noAutofit/>
          </a:bodyPr>
          <a:lstStyle/>
          <a:p>
            <a:r>
              <a:rPr lang="it-IT" sz="2800" dirty="0"/>
              <a:t>Il progetto “Civico 34” rappresenta,  per  le persone con disabilità e le loro famiglie, la realizzazione di un futuro che fino a poco tempo fa poteva solo essere sognato e immaginato, e che oggi diventa finalmente possibile grazie sia ai mutamenti legislativi e culturali in atto, sia alle innovazioni tecnologiche in grado di azzerare gli ostacoli che di fatto impediscono la pratica delle più semplici azioni quotidiane.</a:t>
            </a:r>
          </a:p>
        </p:txBody>
      </p:sp>
    </p:spTree>
    <p:extLst>
      <p:ext uri="{BB962C8B-B14F-4D97-AF65-F5344CB8AC3E}">
        <p14:creationId xmlns:p14="http://schemas.microsoft.com/office/powerpoint/2010/main" val="6298812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tretch>
            <a:fillRect/>
          </a:stretch>
        </p:blipFill>
        <p:spPr>
          <a:xfrm>
            <a:off x="1915562" y="2379037"/>
            <a:ext cx="6120914" cy="3444539"/>
          </a:xfrm>
          <a:prstGeom prst="rect">
            <a:avLst/>
          </a:prstGeom>
        </p:spPr>
      </p:pic>
    </p:spTree>
    <p:extLst>
      <p:ext uri="{BB962C8B-B14F-4D97-AF65-F5344CB8AC3E}">
        <p14:creationId xmlns:p14="http://schemas.microsoft.com/office/powerpoint/2010/main" val="19626655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 ancora molto è da fare….</a:t>
            </a:r>
            <a:endParaRPr lang="it-IT" dirty="0"/>
          </a:p>
        </p:txBody>
      </p:sp>
      <p:sp>
        <p:nvSpPr>
          <p:cNvPr id="3" name="Segnaposto contenuto 2"/>
          <p:cNvSpPr>
            <a:spLocks noGrp="1"/>
          </p:cNvSpPr>
          <p:nvPr>
            <p:ph idx="1"/>
          </p:nvPr>
        </p:nvSpPr>
        <p:spPr/>
        <p:txBody>
          <a:bodyPr>
            <a:normAutofit/>
          </a:bodyPr>
          <a:lstStyle/>
          <a:p>
            <a:r>
              <a:rPr lang="it-IT" sz="3600" dirty="0" smtClean="0"/>
              <a:t>Grazie per l’attenzione</a:t>
            </a:r>
            <a:endParaRPr lang="it-IT" sz="3600" dirty="0"/>
          </a:p>
        </p:txBody>
      </p:sp>
    </p:spTree>
    <p:extLst>
      <p:ext uri="{BB962C8B-B14F-4D97-AF65-F5344CB8AC3E}">
        <p14:creationId xmlns:p14="http://schemas.microsoft.com/office/powerpoint/2010/main" val="1135674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a:bodyPr>
          <a:lstStyle/>
          <a:p>
            <a:pPr algn="ctr"/>
            <a:r>
              <a:rPr lang="it-IT" u="sng" dirty="0" smtClean="0">
                <a:latin typeface="Arial" panose="020B0604020202020204" pitchFamily="34" charset="0"/>
                <a:cs typeface="Arial" panose="020B0604020202020204" pitchFamily="34" charset="0"/>
              </a:rPr>
              <a:t>Un po’ di storia</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2757982"/>
          </a:xfrm>
        </p:spPr>
        <p:txBody>
          <a:bodyPr>
            <a:noAutofit/>
          </a:bodyPr>
          <a:lstStyle/>
          <a:p>
            <a:pPr marL="0" indent="0">
              <a:buNone/>
            </a:pPr>
            <a:r>
              <a:rPr lang="it-IT" sz="2000" b="1" u="sng" dirty="0">
                <a:latin typeface="Arial" panose="020B0604020202020204" pitchFamily="34" charset="0"/>
                <a:cs typeface="Arial" panose="020B0604020202020204" pitchFamily="34" charset="0"/>
              </a:rPr>
              <a:t>1967	</a:t>
            </a:r>
          </a:p>
          <a:p>
            <a:pPr marL="0" indent="0">
              <a:buNone/>
            </a:pPr>
            <a:r>
              <a:rPr lang="it-IT" sz="2000" b="1" dirty="0">
                <a:latin typeface="Arial" panose="020B0604020202020204" pitchFamily="34" charset="0"/>
                <a:cs typeface="Arial" panose="020B0604020202020204" pitchFamily="34" charset="0"/>
              </a:rPr>
              <a:t>Nasce Anffas Macerata </a:t>
            </a:r>
            <a:r>
              <a:rPr lang="it-IT" sz="2000" dirty="0">
                <a:latin typeface="Arial" panose="020B0604020202020204" pitchFamily="34" charset="0"/>
                <a:cs typeface="Arial" panose="020B0604020202020204" pitchFamily="34" charset="0"/>
              </a:rPr>
              <a:t>come </a:t>
            </a:r>
            <a:r>
              <a:rPr lang="it-IT" sz="2000" dirty="0" smtClean="0">
                <a:latin typeface="Arial" panose="020B0604020202020204" pitchFamily="34" charset="0"/>
                <a:cs typeface="Arial" panose="020B0604020202020204" pitchFamily="34" charset="0"/>
              </a:rPr>
              <a:t>sezione di </a:t>
            </a:r>
            <a:r>
              <a:rPr lang="it-IT" sz="2000" dirty="0">
                <a:latin typeface="Arial" panose="020B0604020202020204" pitchFamily="34" charset="0"/>
                <a:cs typeface="Arial" panose="020B0604020202020204" pitchFamily="34" charset="0"/>
              </a:rPr>
              <a:t>Anffas Nazionale per volontà di un gruppo di genitori per persone con disabilità intellettiva e disturbi del </a:t>
            </a:r>
            <a:r>
              <a:rPr lang="it-IT" sz="2000" dirty="0" err="1">
                <a:latin typeface="Arial" panose="020B0604020202020204" pitchFamily="34" charset="0"/>
                <a:cs typeface="Arial" panose="020B0604020202020204" pitchFamily="34" charset="0"/>
              </a:rPr>
              <a:t>neurosviluppo</a:t>
            </a:r>
            <a:r>
              <a:rPr lang="it-IT" sz="2000" dirty="0">
                <a:latin typeface="Arial" panose="020B0604020202020204" pitchFamily="34" charset="0"/>
                <a:cs typeface="Arial" panose="020B0604020202020204" pitchFamily="34" charset="0"/>
              </a:rPr>
              <a:t> per </a:t>
            </a:r>
            <a:r>
              <a:rPr lang="it-IT" sz="2000" dirty="0" smtClean="0">
                <a:latin typeface="Arial" panose="020B0604020202020204" pitchFamily="34" charset="0"/>
                <a:cs typeface="Arial" panose="020B0604020202020204" pitchFamily="34" charset="0"/>
              </a:rPr>
              <a:t>organizzare autonomamente </a:t>
            </a:r>
            <a:r>
              <a:rPr lang="it-IT" sz="2000" dirty="0">
                <a:latin typeface="Arial" panose="020B0604020202020204" pitchFamily="34" charset="0"/>
                <a:cs typeface="Arial" panose="020B0604020202020204" pitchFamily="34" charset="0"/>
              </a:rPr>
              <a:t>attività rivolte ai propri figli e gestire così servizi sussidiari all’ente pubblico.</a:t>
            </a:r>
            <a:endParaRPr lang="it-IT" sz="2000" b="1" u="sng" dirty="0">
              <a:latin typeface="Arial" panose="020B0604020202020204" pitchFamily="34" charset="0"/>
              <a:cs typeface="Arial" panose="020B0604020202020204" pitchFamily="34" charset="0"/>
            </a:endParaRP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695556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40465" y="2020516"/>
            <a:ext cx="3269935" cy="1116384"/>
          </a:xfrm>
        </p:spPr>
        <p:txBody>
          <a:bodyPr>
            <a:normAutofit/>
          </a:bodyPr>
          <a:lstStyle/>
          <a:p>
            <a:pPr algn="ctr"/>
            <a:r>
              <a:rPr lang="it-IT" u="sng" dirty="0" smtClean="0">
                <a:latin typeface="Arial" panose="020B0604020202020204" pitchFamily="34" charset="0"/>
                <a:cs typeface="Arial" panose="020B0604020202020204" pitchFamily="34" charset="0"/>
              </a:rPr>
              <a:t>Un po’ di storia</a:t>
            </a:r>
            <a:endParaRPr lang="it-IT" u="sng" dirty="0">
              <a:latin typeface="Arial" panose="020B0604020202020204" pitchFamily="34" charset="0"/>
              <a:cs typeface="Arial" panose="020B0604020202020204" pitchFamily="34" charset="0"/>
            </a:endParaRPr>
          </a:p>
        </p:txBody>
      </p:sp>
      <p:sp>
        <p:nvSpPr>
          <p:cNvPr id="3" name="Segnaposto contenuto 2"/>
          <p:cNvSpPr>
            <a:spLocks noGrp="1"/>
          </p:cNvSpPr>
          <p:nvPr>
            <p:ph idx="1"/>
          </p:nvPr>
        </p:nvSpPr>
        <p:spPr>
          <a:xfrm>
            <a:off x="438465" y="3363418"/>
            <a:ext cx="8596668" cy="2757982"/>
          </a:xfrm>
        </p:spPr>
        <p:txBody>
          <a:bodyPr>
            <a:noAutofit/>
          </a:bodyPr>
          <a:lstStyle/>
          <a:p>
            <a:pPr marL="0" indent="0">
              <a:buNone/>
            </a:pPr>
            <a:r>
              <a:rPr lang="it-IT" sz="2000" b="1" u="sng" dirty="0">
                <a:latin typeface="Arial" panose="020B0604020202020204" pitchFamily="34" charset="0"/>
                <a:cs typeface="Arial" panose="020B0604020202020204" pitchFamily="34" charset="0"/>
              </a:rPr>
              <a:t>1975	</a:t>
            </a:r>
          </a:p>
          <a:p>
            <a:pPr marL="0" indent="0">
              <a:buNone/>
            </a:pPr>
            <a:r>
              <a:rPr lang="it-IT" sz="2000" dirty="0">
                <a:latin typeface="Arial" panose="020B0604020202020204" pitchFamily="34" charset="0"/>
                <a:cs typeface="Arial" panose="020B0604020202020204" pitchFamily="34" charset="0"/>
              </a:rPr>
              <a:t>Anffas ottiene dal Ministero della Sanità la convenzione per svolgere il </a:t>
            </a:r>
            <a:r>
              <a:rPr lang="it-IT" sz="2000" b="1" dirty="0">
                <a:latin typeface="Arial" panose="020B0604020202020204" pitchFamily="34" charset="0"/>
                <a:cs typeface="Arial" panose="020B0604020202020204" pitchFamily="34" charset="0"/>
              </a:rPr>
              <a:t>servizio di riabilitazione </a:t>
            </a:r>
            <a:r>
              <a:rPr lang="it-IT" sz="2000" dirty="0">
                <a:latin typeface="Arial" panose="020B0604020202020204" pitchFamily="34" charset="0"/>
                <a:cs typeface="Arial" panose="020B0604020202020204" pitchFamily="34" charset="0"/>
              </a:rPr>
              <a:t>rivolto a soggetti con disabilità psichiche, fisiche e sensoriali.</a:t>
            </a:r>
          </a:p>
        </p:txBody>
      </p:sp>
      <p:pic>
        <p:nvPicPr>
          <p:cNvPr id="4" name="Immagine 3"/>
          <p:cNvPicPr>
            <a:picLocks noChangeAspect="1"/>
          </p:cNvPicPr>
          <p:nvPr/>
        </p:nvPicPr>
        <p:blipFill>
          <a:blip r:embed="rId2"/>
          <a:stretch>
            <a:fillRect/>
          </a:stretch>
        </p:blipFill>
        <p:spPr>
          <a:xfrm>
            <a:off x="438465" y="340786"/>
            <a:ext cx="2152336" cy="1022628"/>
          </a:xfrm>
          <a:prstGeom prst="rect">
            <a:avLst/>
          </a:prstGeom>
        </p:spPr>
      </p:pic>
    </p:spTree>
    <p:extLst>
      <p:ext uri="{BB962C8B-B14F-4D97-AF65-F5344CB8AC3E}">
        <p14:creationId xmlns:p14="http://schemas.microsoft.com/office/powerpoint/2010/main" val="2178611131"/>
      </p:ext>
    </p:extLst>
  </p:cSld>
  <p:clrMapOvr>
    <a:masterClrMapping/>
  </p:clrMapOvr>
  <p:timing>
    <p:tnLst>
      <p:par>
        <p:cTn id="1" dur="indefinite" restart="never" nodeType="tmRoot"/>
      </p:par>
    </p:tnLst>
  </p:timing>
</p:sld>
</file>

<file path=ppt/theme/theme1.xml><?xml version="1.0" encoding="utf-8"?>
<a:theme xmlns:a="http://schemas.openxmlformats.org/drawingml/2006/main" name="Sfaccettatura">
  <a:themeElements>
    <a:clrScheme name="Sfaccettatur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Default Theme</Template>
  <TotalTime>1509</TotalTime>
  <Words>2417</Words>
  <Application>Microsoft Office PowerPoint</Application>
  <PresentationFormat>Widescreen</PresentationFormat>
  <Paragraphs>230</Paragraphs>
  <Slides>72</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72</vt:i4>
      </vt:variant>
    </vt:vector>
  </HeadingPairs>
  <TitlesOfParts>
    <vt:vector size="76" baseType="lpstr">
      <vt:lpstr>Arial</vt:lpstr>
      <vt:lpstr>Trebuchet MS</vt:lpstr>
      <vt:lpstr>Wingdings 3</vt:lpstr>
      <vt:lpstr>Sfaccettatura</vt:lpstr>
      <vt:lpstr>Presentazione standard di PowerPoint</vt:lpstr>
      <vt:lpstr>Cos’è ANFFAS</vt:lpstr>
      <vt:lpstr>Cos’è ANFFAS</vt:lpstr>
      <vt:lpstr>Cos’è ANFFAS</vt:lpstr>
      <vt:lpstr>Chi è ANFFAS Macerata</vt:lpstr>
      <vt:lpstr>Chi è ANFFAS Macerata</vt:lpstr>
      <vt:lpstr>Chi è ANFFAS Macerata</vt:lpstr>
      <vt:lpstr>Un po’ di storia</vt:lpstr>
      <vt:lpstr>Un po’ di storia</vt:lpstr>
      <vt:lpstr>Un po’ di storia</vt:lpstr>
      <vt:lpstr>Un po’ di storia</vt:lpstr>
      <vt:lpstr>Chi è ANFFAS Macerata</vt:lpstr>
      <vt:lpstr>Chi è ANFFAS Macerata</vt:lpstr>
      <vt:lpstr>Chi è ANFFAS Macerata</vt:lpstr>
      <vt:lpstr>Chi è ANFFAS Macerata</vt:lpstr>
      <vt:lpstr>Chi è ANFFAS Macerata</vt:lpstr>
      <vt:lpstr>Chi è ANFFAS Macerata</vt:lpstr>
      <vt:lpstr>Chi è ANFFAS Macerata</vt:lpstr>
      <vt:lpstr>Chi è ANFFAS Macerata</vt:lpstr>
      <vt:lpstr>Macrostruttura</vt:lpstr>
      <vt:lpstr>Servizio Ambulatoriale</vt:lpstr>
      <vt:lpstr>Servizio Ambulatoriale</vt:lpstr>
      <vt:lpstr>Servizio Ambulatoriale</vt:lpstr>
      <vt:lpstr>Servizio Ambulatoriale</vt:lpstr>
      <vt:lpstr>Servizio Ambulatoriale</vt:lpstr>
      <vt:lpstr>Servizio Domiciliare</vt:lpstr>
      <vt:lpstr>ESDM Early Start Denver Model</vt:lpstr>
      <vt:lpstr>ESDM Early Start Denver Model</vt:lpstr>
      <vt:lpstr>ESDM Early Start Denver Model</vt:lpstr>
      <vt:lpstr>ESDM Early Start Denver Model</vt:lpstr>
      <vt:lpstr>ESDM Early Start Denver Model</vt:lpstr>
      <vt:lpstr>ESDM Early Start Denver Model</vt:lpstr>
      <vt:lpstr>Presentazione standard di PowerPoint</vt:lpstr>
      <vt:lpstr>Presentazione standard di PowerPoint</vt:lpstr>
      <vt:lpstr>Presentazione standard di PowerPoint</vt:lpstr>
      <vt:lpstr>Progetti</vt:lpstr>
      <vt:lpstr>Progetti</vt:lpstr>
      <vt:lpstr>Progetti</vt:lpstr>
      <vt:lpstr>Progetti</vt:lpstr>
      <vt:lpstr>Progetti</vt:lpstr>
      <vt:lpstr>Progetti</vt:lpstr>
      <vt:lpstr>Progetti</vt:lpstr>
      <vt:lpstr>Contatti</vt:lpstr>
      <vt:lpstr>Contatti</vt:lpstr>
      <vt:lpstr>PREGIUDIZI Più COMUNI SULLE PERSONE CON DISABILITA’  CHE RAPPRESENTANO TRAPPOLE COGNITIVE ED EMOTIVE IN CUI ANCHE GLI ADDETTI AI LAVORI RISCHIANO DI SCIVOLARE: </vt:lpstr>
      <vt:lpstr>FACILITATORI E BARRIERE</vt:lpstr>
      <vt:lpstr>ADOLESCENZA</vt:lpstr>
      <vt:lpstr>L’ISTRUZIONE E L’INCLUSIONE  SONO DIRITTI GARANTIRLE È UN DOVERE DI TUTTI  </vt:lpstr>
      <vt:lpstr>PCTO PER STUDENTI CON DISABILITA’</vt:lpstr>
      <vt:lpstr>Presentazione standard di PowerPoint</vt:lpstr>
      <vt:lpstr>L’INSERIMENTO AL LAVORO: UN’OPZIONE DA ESPLORARE PER TUTTI?</vt:lpstr>
      <vt:lpstr>Presentazione standard di PowerPoint</vt:lpstr>
      <vt:lpstr>ESPEREINZE CONCRETE…</vt:lpstr>
      <vt:lpstr>Manifesto Tuttincluso</vt:lpstr>
      <vt:lpstr>Tuttincluso</vt:lpstr>
      <vt:lpstr>TUTTINCAMPO</vt:lpstr>
      <vt:lpstr>Presentazione standard di PowerPoint</vt:lpstr>
      <vt:lpstr>Alex e i piccoli particolari</vt:lpstr>
      <vt:lpstr>Gaia e la tristezza della perdita.</vt:lpstr>
      <vt:lpstr>Laura la viaggiatrice.</vt:lpstr>
      <vt:lpstr>Giovanni e il suo Tesoro</vt:lpstr>
      <vt:lpstr>Michele , la nostra bilancia</vt:lpstr>
      <vt:lpstr>Presentazione standard di PowerPoint</vt:lpstr>
      <vt:lpstr>Presentazione standard di PowerPoint</vt:lpstr>
      <vt:lpstr>Presentazione standard di PowerPoint</vt:lpstr>
      <vt:lpstr>LIBERI DI SCEGLIERE DOVE E CON CHI VIVERE ( ART. 9 DELLA CONVENZIONEONU SUI DIRITTI DELLE P.C.D.) ANCORA FANTASCIENZA?</vt:lpstr>
      <vt:lpstr>CIVICO 34</vt:lpstr>
      <vt:lpstr>Presentazione standard di PowerPoint</vt:lpstr>
      <vt:lpstr>Civico 34 </vt:lpstr>
      <vt:lpstr>Una piccola rivoluzione domestica</vt:lpstr>
      <vt:lpstr>Presentazione standard di PowerPoint</vt:lpstr>
      <vt:lpstr>E ancora molto è da fare….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Marco Gentili</dc:creator>
  <cp:lastModifiedBy>Serena Ciucani</cp:lastModifiedBy>
  <cp:revision>28</cp:revision>
  <dcterms:created xsi:type="dcterms:W3CDTF">2022-03-24T14:44:25Z</dcterms:created>
  <dcterms:modified xsi:type="dcterms:W3CDTF">2022-11-21T08:40:03Z</dcterms:modified>
</cp:coreProperties>
</file>