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86" r:id="rId3"/>
    <p:sldId id="288" r:id="rId4"/>
    <p:sldId id="289" r:id="rId5"/>
    <p:sldId id="287" r:id="rId6"/>
    <p:sldId id="290" r:id="rId7"/>
    <p:sldId id="291" r:id="rId8"/>
    <p:sldId id="292" r:id="rId9"/>
    <p:sldId id="293" r:id="rId10"/>
    <p:sldId id="303" r:id="rId11"/>
    <p:sldId id="306" r:id="rId12"/>
    <p:sldId id="310" r:id="rId13"/>
    <p:sldId id="309" r:id="rId14"/>
    <p:sldId id="311" r:id="rId15"/>
    <p:sldId id="312" r:id="rId16"/>
    <p:sldId id="328" r:id="rId17"/>
    <p:sldId id="308" r:id="rId18"/>
    <p:sldId id="327" r:id="rId19"/>
    <p:sldId id="313" r:id="rId20"/>
    <p:sldId id="314" r:id="rId21"/>
    <p:sldId id="307" r:id="rId22"/>
    <p:sldId id="316" r:id="rId23"/>
    <p:sldId id="315" r:id="rId24"/>
    <p:sldId id="317" r:id="rId25"/>
    <p:sldId id="256" r:id="rId26"/>
    <p:sldId id="274" r:id="rId27"/>
    <p:sldId id="258" r:id="rId28"/>
    <p:sldId id="276" r:id="rId29"/>
    <p:sldId id="275" r:id="rId30"/>
    <p:sldId id="278" r:id="rId31"/>
    <p:sldId id="263" r:id="rId32"/>
    <p:sldId id="280" r:id="rId33"/>
    <p:sldId id="267" r:id="rId34"/>
    <p:sldId id="266" r:id="rId35"/>
    <p:sldId id="283" r:id="rId36"/>
    <p:sldId id="318" r:id="rId37"/>
    <p:sldId id="321" r:id="rId38"/>
    <p:sldId id="319" r:id="rId39"/>
    <p:sldId id="323" r:id="rId40"/>
    <p:sldId id="320" r:id="rId41"/>
    <p:sldId id="324" r:id="rId42"/>
    <p:sldId id="325" r:id="rId43"/>
    <p:sldId id="326" r:id="rId44"/>
    <p:sldId id="281" r:id="rId45"/>
    <p:sldId id="282" r:id="rId46"/>
    <p:sldId id="284"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ianna Santoro" initials="AS" lastIdx="2" clrIdx="0">
    <p:extLst>
      <p:ext uri="{19B8F6BF-5375-455C-9EA6-DF929625EA0E}">
        <p15:presenceInfo xmlns:p15="http://schemas.microsoft.com/office/powerpoint/2012/main" userId="547de18877ec3e1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71578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5AC00390-1229-4FA1-808D-47AFAEA10677}" type="datetimeFigureOut">
              <a:rPr lang="it-IT" smtClean="0"/>
              <a:t>20/11/2022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59882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4180672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9713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6190006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25042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4205926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1195168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313859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2878028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C00390-1229-4FA1-808D-47AFAEA10677}" type="datetimeFigureOut">
              <a:rPr lang="it-IT" smtClean="0"/>
              <a:t>20/11/2022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2749617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AC00390-1229-4FA1-808D-47AFAEA10677}" type="datetimeFigureOut">
              <a:rPr lang="it-IT" smtClean="0"/>
              <a:t>20/11/2022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1617552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AC00390-1229-4FA1-808D-47AFAEA10677}" type="datetimeFigureOut">
              <a:rPr lang="it-IT" smtClean="0"/>
              <a:t>20/11/2022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3857389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AC00390-1229-4FA1-808D-47AFAEA10677}" type="datetimeFigureOut">
              <a:rPr lang="it-IT" smtClean="0"/>
              <a:t>20/11/2022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260386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00390-1229-4FA1-808D-47AFAEA10677}" type="datetimeFigureOut">
              <a:rPr lang="it-IT" smtClean="0"/>
              <a:t>20/11/2022</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2723123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AC00390-1229-4FA1-808D-47AFAEA10677}" type="datetimeFigureOut">
              <a:rPr lang="it-IT" smtClean="0"/>
              <a:t>20/11/2022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241602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AC00390-1229-4FA1-808D-47AFAEA10677}" type="datetimeFigureOut">
              <a:rPr lang="it-IT" smtClean="0"/>
              <a:t>20/11/2022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174A95-F78E-417B-B07E-D7606B9774BC}" type="slidenum">
              <a:rPr lang="it-IT" smtClean="0"/>
              <a:t>‹N›</a:t>
            </a:fld>
            <a:endParaRPr lang="it-IT"/>
          </a:p>
        </p:txBody>
      </p:sp>
    </p:spTree>
    <p:extLst>
      <p:ext uri="{BB962C8B-B14F-4D97-AF65-F5344CB8AC3E}">
        <p14:creationId xmlns:p14="http://schemas.microsoft.com/office/powerpoint/2010/main" val="4225362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AC00390-1229-4FA1-808D-47AFAEA10677}" type="datetimeFigureOut">
              <a:rPr lang="it-IT" smtClean="0"/>
              <a:t>20/11/2022</a:t>
            </a:fld>
            <a:endParaRPr lang="it-IT"/>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it-IT"/>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C174A95-F78E-417B-B07E-D7606B9774BC}" type="slidenum">
              <a:rPr lang="it-IT" smtClean="0"/>
              <a:t>‹N›</a:t>
            </a:fld>
            <a:endParaRPr lang="it-IT"/>
          </a:p>
        </p:txBody>
      </p:sp>
    </p:spTree>
    <p:extLst>
      <p:ext uri="{BB962C8B-B14F-4D97-AF65-F5344CB8AC3E}">
        <p14:creationId xmlns:p14="http://schemas.microsoft.com/office/powerpoint/2010/main" val="7593233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nffas.net/it/disabilita-intellettive-e-disturbi-dello-spettro-autistico/disturbi-del-neurosviluppo/"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ACD2867-377B-6178-4994-FE92436FB099}"/>
              </a:ext>
            </a:extLst>
          </p:cNvPr>
          <p:cNvSpPr>
            <a:spLocks noGrp="1"/>
          </p:cNvSpPr>
          <p:nvPr>
            <p:ph idx="1"/>
          </p:nvPr>
        </p:nvSpPr>
        <p:spPr>
          <a:xfrm>
            <a:off x="684211" y="685800"/>
            <a:ext cx="9268171" cy="4562061"/>
          </a:xfrm>
        </p:spPr>
        <p:txBody>
          <a:bodyPr>
            <a:normAutofit/>
          </a:bodyPr>
          <a:lstStyle/>
          <a:p>
            <a:pPr marL="0" indent="0">
              <a:buNone/>
            </a:pPr>
            <a:r>
              <a:rPr lang="it-IT" sz="4400" b="1" dirty="0"/>
              <a:t>Le Disabilità Intellettive</a:t>
            </a:r>
          </a:p>
        </p:txBody>
      </p:sp>
    </p:spTree>
    <p:extLst>
      <p:ext uri="{BB962C8B-B14F-4D97-AF65-F5344CB8AC3E}">
        <p14:creationId xmlns:p14="http://schemas.microsoft.com/office/powerpoint/2010/main" val="3829431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C2191A9-2F6B-112D-0A60-B5F9E552035C}"/>
              </a:ext>
            </a:extLst>
          </p:cNvPr>
          <p:cNvSpPr>
            <a:spLocks noGrp="1"/>
          </p:cNvSpPr>
          <p:nvPr>
            <p:ph idx="1"/>
          </p:nvPr>
        </p:nvSpPr>
        <p:spPr>
          <a:xfrm>
            <a:off x="697464" y="911087"/>
            <a:ext cx="10606640" cy="5436704"/>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Il concetto di adolescenza infatti apre la strada a una visione della persona disabile che reclama tutto il suo diritto a divenire adulta, a potere vivere fino in fondo una vita degna di essere vissuta e al pari di tutti gli individui, con e senza disabilità, in cui la persona stessa veda riconosciuti tutti i diritti. </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Relativamente alla disabilità, assume particolare significato una differenziazione dei percorsi evolutivi: </a:t>
            </a:r>
            <a:r>
              <a:rPr lang="it-IT" b="1" u="sng" dirty="0">
                <a:solidFill>
                  <a:schemeClr val="bg1"/>
                </a:solidFill>
                <a:latin typeface="Times New Roman" panose="02020603050405020304" pitchFamily="18" charset="0"/>
                <a:cs typeface="Times New Roman" panose="02020603050405020304" pitchFamily="18" charset="0"/>
              </a:rPr>
              <a:t>ogni persona è unica e diversa dalle altre, ma anche ogni forma di disabilità è unica e diversa</a:t>
            </a:r>
            <a:r>
              <a:rPr lang="it-IT" dirty="0">
                <a:solidFill>
                  <a:schemeClr val="bg1"/>
                </a:solidFill>
                <a:latin typeface="Times New Roman" panose="02020603050405020304" pitchFamily="18" charset="0"/>
                <a:cs typeface="Times New Roman" panose="02020603050405020304" pitchFamily="18" charset="0"/>
              </a:rPr>
              <a:t>; ciò significa che tutte le persone hanno personalità differenti e vanno riconosciute nella loro specificità.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Si parla quindi di persona con disabilità e del suo percorso di vita in maniera complessiva, caratterizzato da progettualità, bisogni, desideri, angosce e conflitti in tutto e per tutto propri della persona normale. </a:t>
            </a:r>
          </a:p>
          <a:p>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326657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372D0D1-BAA2-C8AE-DE59-8990FF863994}"/>
              </a:ext>
            </a:extLst>
          </p:cNvPr>
          <p:cNvSpPr>
            <a:spLocks noGrp="1"/>
          </p:cNvSpPr>
          <p:nvPr>
            <p:ph idx="1"/>
          </p:nvPr>
        </p:nvSpPr>
        <p:spPr>
          <a:xfrm>
            <a:off x="684212" y="685800"/>
            <a:ext cx="11057214" cy="5741504"/>
          </a:xfrm>
        </p:spPr>
        <p:txBody>
          <a:bodyPr>
            <a:normAutofit/>
          </a:bodyPr>
          <a:lstStyle/>
          <a:p>
            <a:pPr algn="just"/>
            <a:r>
              <a:rPr lang="it-IT" dirty="0">
                <a:solidFill>
                  <a:schemeClr val="bg1"/>
                </a:solidFill>
                <a:latin typeface="Times New Roman" panose="02020603050405020304" pitchFamily="18" charset="0"/>
                <a:cs typeface="Times New Roman" panose="02020603050405020304" pitchFamily="18" charset="0"/>
              </a:rPr>
              <a:t>Considerare la persona con disabilità nella sua totalità ha permesso di orientare gli interventi educativi nell’ottica della Qualità di vita (</a:t>
            </a:r>
            <a:r>
              <a:rPr lang="it-IT" dirty="0" err="1">
                <a:solidFill>
                  <a:schemeClr val="bg1"/>
                </a:solidFill>
                <a:latin typeface="Times New Roman" panose="02020603050405020304" pitchFamily="18" charset="0"/>
                <a:cs typeface="Times New Roman" panose="02020603050405020304" pitchFamily="18" charset="0"/>
              </a:rPr>
              <a:t>Shalock</a:t>
            </a:r>
            <a:r>
              <a:rPr lang="it-IT" dirty="0">
                <a:solidFill>
                  <a:schemeClr val="bg1"/>
                </a:solidFill>
                <a:latin typeface="Times New Roman" panose="02020603050405020304" pitchFamily="18" charset="0"/>
                <a:cs typeface="Times New Roman" panose="02020603050405020304" pitchFamily="18" charset="0"/>
              </a:rPr>
              <a:t> e </a:t>
            </a:r>
            <a:r>
              <a:rPr lang="it-IT" dirty="0" err="1">
                <a:solidFill>
                  <a:schemeClr val="bg1"/>
                </a:solidFill>
                <a:latin typeface="Times New Roman" panose="02020603050405020304" pitchFamily="18" charset="0"/>
                <a:cs typeface="Times New Roman" panose="02020603050405020304" pitchFamily="18" charset="0"/>
              </a:rPr>
              <a:t>Verdugo</a:t>
            </a:r>
            <a:r>
              <a:rPr lang="it-IT" dirty="0">
                <a:solidFill>
                  <a:schemeClr val="bg1"/>
                </a:solidFill>
                <a:latin typeface="Times New Roman" panose="02020603050405020304" pitchFamily="18" charset="0"/>
                <a:cs typeface="Times New Roman" panose="02020603050405020304" pitchFamily="18" charset="0"/>
              </a:rPr>
              <a:t> Alonso, 2006); </a:t>
            </a:r>
          </a:p>
          <a:p>
            <a:pPr marL="0" indent="0" algn="just">
              <a:buNone/>
            </a:pPr>
            <a:endParaRPr lang="it-IT" dirty="0">
              <a:solidFill>
                <a:schemeClr val="bg1"/>
              </a:solidFill>
              <a:latin typeface="Times New Roman" panose="02020603050405020304" pitchFamily="18" charset="0"/>
              <a:cs typeface="Times New Roman" panose="02020603050405020304" pitchFamily="18" charset="0"/>
            </a:endParaRPr>
          </a:p>
          <a:p>
            <a:pPr algn="just"/>
            <a:r>
              <a:rPr lang="it-IT" dirty="0">
                <a:solidFill>
                  <a:schemeClr val="bg1"/>
                </a:solidFill>
                <a:latin typeface="Times New Roman" panose="02020603050405020304" pitchFamily="18" charset="0"/>
                <a:cs typeface="Times New Roman" panose="02020603050405020304" pitchFamily="18" charset="0"/>
              </a:rPr>
              <a:t>L’intervento educativo in una certa fase della vita della persona con disabilità, richiede da un lato una particolare attenzione per quella specifica fase (nello specifico possiamo parlare di adolescenza o adultità), ma al contempo richiede una stretta interconnessione con le fasi precedenti e uno sguardo attento al futuro (</a:t>
            </a:r>
            <a:r>
              <a:rPr lang="it-IT" dirty="0" err="1">
                <a:solidFill>
                  <a:schemeClr val="bg1"/>
                </a:solidFill>
                <a:latin typeface="Times New Roman" panose="02020603050405020304" pitchFamily="18" charset="0"/>
                <a:cs typeface="Times New Roman" panose="02020603050405020304" pitchFamily="18" charset="0"/>
              </a:rPr>
              <a:t>Medeghini</a:t>
            </a:r>
            <a:r>
              <a:rPr lang="it-IT" dirty="0">
                <a:solidFill>
                  <a:schemeClr val="bg1"/>
                </a:solidFill>
                <a:latin typeface="Times New Roman" panose="02020603050405020304" pitchFamily="18" charset="0"/>
                <a:cs typeface="Times New Roman" panose="02020603050405020304" pitchFamily="18" charset="0"/>
              </a:rPr>
              <a:t>, 2006);</a:t>
            </a:r>
          </a:p>
          <a:p>
            <a:pPr algn="just"/>
            <a:endParaRPr lang="it-IT" dirty="0">
              <a:solidFill>
                <a:schemeClr val="bg1"/>
              </a:solidFill>
              <a:latin typeface="Times New Roman" panose="02020603050405020304" pitchFamily="18" charset="0"/>
              <a:cs typeface="Times New Roman" panose="02020603050405020304" pitchFamily="18" charset="0"/>
            </a:endParaRPr>
          </a:p>
          <a:p>
            <a:pPr algn="just"/>
            <a:r>
              <a:rPr lang="it-IT" dirty="0">
                <a:solidFill>
                  <a:schemeClr val="bg1"/>
                </a:solidFill>
                <a:latin typeface="Times New Roman" panose="02020603050405020304" pitchFamily="18" charset="0"/>
                <a:cs typeface="Times New Roman" panose="02020603050405020304" pitchFamily="18" charset="0"/>
              </a:rPr>
              <a:t>I processi che conducono all’adultità non possono essere realizzati in un preciso momento storico e in una certa età anagrafica; anzi questi risultano essere la risultante di un percorso educativo-affettivo che prende forma nel tempo, giorno dopo giorno, a patto che sia chiara la direzione che si vuole intraprendere (</a:t>
            </a:r>
            <a:r>
              <a:rPr lang="it-IT" dirty="0" err="1">
                <a:solidFill>
                  <a:schemeClr val="bg1"/>
                </a:solidFill>
                <a:latin typeface="Times New Roman" panose="02020603050405020304" pitchFamily="18" charset="0"/>
                <a:cs typeface="Times New Roman" panose="02020603050405020304" pitchFamily="18" charset="0"/>
              </a:rPr>
              <a:t>Montobbio</a:t>
            </a:r>
            <a:r>
              <a:rPr lang="it-IT" dirty="0">
                <a:solidFill>
                  <a:schemeClr val="bg1"/>
                </a:solidFill>
                <a:latin typeface="Times New Roman" panose="02020603050405020304" pitchFamily="18" charset="0"/>
                <a:cs typeface="Times New Roman" panose="02020603050405020304" pitchFamily="18" charset="0"/>
              </a:rPr>
              <a:t> e Lepri, 2000).</a:t>
            </a:r>
          </a:p>
          <a:p>
            <a:pPr marL="0" indent="0" algn="just">
              <a:buNone/>
            </a:pPr>
            <a:endParaRPr lang="it-IT" dirty="0">
              <a:latin typeface="Times New Roman" panose="02020603050405020304" pitchFamily="18" charset="0"/>
              <a:cs typeface="Times New Roman" panose="02020603050405020304" pitchFamily="18" charset="0"/>
            </a:endParaRPr>
          </a:p>
          <a:p>
            <a:pPr marL="0" indent="0" algn="just">
              <a:buNone/>
            </a:pPr>
            <a:endParaRPr lang="it-IT" dirty="0"/>
          </a:p>
        </p:txBody>
      </p:sp>
    </p:spTree>
    <p:extLst>
      <p:ext uri="{BB962C8B-B14F-4D97-AF65-F5344CB8AC3E}">
        <p14:creationId xmlns:p14="http://schemas.microsoft.com/office/powerpoint/2010/main" val="4101289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470540A-1D1E-7814-4D30-4791633A2477}"/>
              </a:ext>
            </a:extLst>
          </p:cNvPr>
          <p:cNvSpPr>
            <a:spLocks noGrp="1"/>
          </p:cNvSpPr>
          <p:nvPr>
            <p:ph idx="1"/>
          </p:nvPr>
        </p:nvSpPr>
        <p:spPr>
          <a:xfrm>
            <a:off x="684212" y="685800"/>
            <a:ext cx="10778918" cy="5502965"/>
          </a:xfrm>
        </p:spPr>
        <p:txBody>
          <a:bodyPr/>
          <a:lstStyle/>
          <a:p>
            <a:r>
              <a:rPr lang="it-IT" dirty="0">
                <a:solidFill>
                  <a:schemeClr val="bg1"/>
                </a:solidFill>
                <a:latin typeface="Times New Roman" panose="02020603050405020304" pitchFamily="18" charset="0"/>
                <a:cs typeface="Times New Roman" panose="02020603050405020304" pitchFamily="18" charset="0"/>
              </a:rPr>
              <a:t>Ogni adolescente è chiamato di fatto ad affrontare se stesso e la propria identità, individuando nuovi obiettivi, motivazioni, valori interessi che conducono una continua ricerca di coerenza e continuità del proprio percorso di vita. </a:t>
            </a:r>
            <a:r>
              <a:rPr lang="it-IT" dirty="0" err="1">
                <a:solidFill>
                  <a:schemeClr val="bg1"/>
                </a:solidFill>
                <a:latin typeface="Times New Roman" panose="02020603050405020304" pitchFamily="18" charset="0"/>
                <a:cs typeface="Times New Roman" panose="02020603050405020304" pitchFamily="18" charset="0"/>
              </a:rPr>
              <a:t>Canevaro</a:t>
            </a:r>
            <a:r>
              <a:rPr lang="it-IT" dirty="0">
                <a:solidFill>
                  <a:schemeClr val="bg1"/>
                </a:solidFill>
                <a:latin typeface="Times New Roman" panose="02020603050405020304" pitchFamily="18" charset="0"/>
                <a:cs typeface="Times New Roman" panose="02020603050405020304" pitchFamily="18" charset="0"/>
              </a:rPr>
              <a:t> (2009) ci ricorda che parlare di adolescenza significa parlare di “transizione”. </a:t>
            </a:r>
          </a:p>
          <a:p>
            <a:endParaRPr lang="it-IT" dirty="0">
              <a:solidFill>
                <a:schemeClr val="bg1"/>
              </a:solidFill>
              <a:latin typeface="Times New Roman" panose="02020603050405020304" pitchFamily="18" charset="0"/>
              <a:cs typeface="Times New Roman" panose="02020603050405020304" pitchFamily="18" charset="0"/>
            </a:endParaRP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Francoise Dolto utilizza l’espressione “sindrome dell’aragosta” per descrivere la fase adolescenziale, che è caratterizzata dalla perdita di un guscio che protegge, nell’attesa di avere un nuovo guscio. Si tratta pertanto di un periodo difficile di transizione che suscita nella persona che lo vive paura. </a:t>
            </a:r>
          </a:p>
          <a:p>
            <a:endParaRPr lang="it-IT" dirty="0"/>
          </a:p>
        </p:txBody>
      </p:sp>
    </p:spTree>
    <p:extLst>
      <p:ext uri="{BB962C8B-B14F-4D97-AF65-F5344CB8AC3E}">
        <p14:creationId xmlns:p14="http://schemas.microsoft.com/office/powerpoint/2010/main" val="1609990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2C845C8-A8C4-A979-DB89-11EEDA4FFD21}"/>
              </a:ext>
            </a:extLst>
          </p:cNvPr>
          <p:cNvSpPr>
            <a:spLocks noGrp="1"/>
          </p:cNvSpPr>
          <p:nvPr>
            <p:ph idx="1"/>
          </p:nvPr>
        </p:nvSpPr>
        <p:spPr>
          <a:xfrm>
            <a:off x="684211" y="685800"/>
            <a:ext cx="11096971" cy="5595730"/>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Tale periodo di transizione è un necessario momento di “collaudo” per passare dal «guscio perduto al guscio che ancora non c’è» (</a:t>
            </a:r>
            <a:r>
              <a:rPr lang="it-IT" dirty="0" err="1">
                <a:solidFill>
                  <a:schemeClr val="bg1"/>
                </a:solidFill>
                <a:latin typeface="Times New Roman" panose="02020603050405020304" pitchFamily="18" charset="0"/>
                <a:cs typeface="Times New Roman" panose="02020603050405020304" pitchFamily="18" charset="0"/>
              </a:rPr>
              <a:t>Canevaro</a:t>
            </a:r>
            <a:r>
              <a:rPr lang="it-IT" dirty="0">
                <a:solidFill>
                  <a:schemeClr val="bg1"/>
                </a:solidFill>
                <a:latin typeface="Times New Roman" panose="02020603050405020304" pitchFamily="18" charset="0"/>
                <a:cs typeface="Times New Roman" panose="02020603050405020304" pitchFamily="18" charset="0"/>
              </a:rPr>
              <a:t>, 2009, p. 421).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Di fatto il giovane adolescente passa da una posizione di emarginazione sociale infantile ad una di riconoscimento sociale, con un proprio status proseguendo il suo cammino verso l’età adulta (</a:t>
            </a:r>
            <a:r>
              <a:rPr lang="it-IT" dirty="0" err="1">
                <a:solidFill>
                  <a:schemeClr val="bg1"/>
                </a:solidFill>
                <a:latin typeface="Times New Roman" panose="02020603050405020304" pitchFamily="18" charset="0"/>
                <a:cs typeface="Times New Roman" panose="02020603050405020304" pitchFamily="18" charset="0"/>
              </a:rPr>
              <a:t>Scambini</a:t>
            </a:r>
            <a:r>
              <a:rPr lang="it-IT" dirty="0">
                <a:solidFill>
                  <a:schemeClr val="bg1"/>
                </a:solidFill>
                <a:latin typeface="Times New Roman" panose="02020603050405020304" pitchFamily="18" charset="0"/>
                <a:cs typeface="Times New Roman" panose="02020603050405020304" pitchFamily="18" charset="0"/>
              </a:rPr>
              <a:t>, Iafrate, 2003). Questo passaggio di transito, tanto per la persona con disabilità che per la sua famiglia, seppur complesso, rappresenta una tappa fondamentale in termini di crescita.</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Questo evita che il soggetto rimanga imprigionato in un ruolo infantile che non gli appartiene più o ancora, che venga proiettato immediatamente, magari a fronte di una situazione di emergenza, verso quello dell’adulto.</a:t>
            </a:r>
          </a:p>
          <a:p>
            <a:endParaRPr lang="it-IT" dirty="0"/>
          </a:p>
        </p:txBody>
      </p:sp>
    </p:spTree>
    <p:extLst>
      <p:ext uri="{BB962C8B-B14F-4D97-AF65-F5344CB8AC3E}">
        <p14:creationId xmlns:p14="http://schemas.microsoft.com/office/powerpoint/2010/main" val="628000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FB1695-134E-895F-FBE0-16B5DF318E2A}"/>
              </a:ext>
            </a:extLst>
          </p:cNvPr>
          <p:cNvSpPr>
            <a:spLocks noGrp="1"/>
          </p:cNvSpPr>
          <p:nvPr>
            <p:ph idx="1"/>
          </p:nvPr>
        </p:nvSpPr>
        <p:spPr>
          <a:xfrm>
            <a:off x="684211" y="685800"/>
            <a:ext cx="10831927" cy="5423452"/>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Per tale motivo, pensare al progetto di vita e fare progettazione di interventi educativi nel periodo adolescenziale, risulta essere un passaggio fondamentale al fine di far “sperimentare” ad ogni persona le strategie necessarie per il raggiungimento del proprio sviluppo.</a:t>
            </a:r>
          </a:p>
          <a:p>
            <a:endParaRPr lang="it-IT" dirty="0">
              <a:solidFill>
                <a:schemeClr val="bg1"/>
              </a:solidFill>
              <a:latin typeface="Times New Roman" panose="02020603050405020304" pitchFamily="18" charset="0"/>
              <a:cs typeface="Times New Roman" panose="02020603050405020304" pitchFamily="18" charset="0"/>
            </a:endParaRP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Siamo d’accordo con </a:t>
            </a:r>
            <a:r>
              <a:rPr lang="it-IT" dirty="0" err="1">
                <a:solidFill>
                  <a:schemeClr val="bg1"/>
                </a:solidFill>
                <a:latin typeface="Times New Roman" panose="02020603050405020304" pitchFamily="18" charset="0"/>
                <a:cs typeface="Times New Roman" panose="02020603050405020304" pitchFamily="18" charset="0"/>
              </a:rPr>
              <a:t>Medeghini</a:t>
            </a:r>
            <a:r>
              <a:rPr lang="it-IT" dirty="0">
                <a:solidFill>
                  <a:schemeClr val="bg1"/>
                </a:solidFill>
                <a:latin typeface="Times New Roman" panose="02020603050405020304" pitchFamily="18" charset="0"/>
                <a:cs typeface="Times New Roman" panose="02020603050405020304" pitchFamily="18" charset="0"/>
              </a:rPr>
              <a:t> (2006) nel riconoscere che evitare all’adolescente con disabilità intellettiva questo momento della vita così importante significa sottrarre la disabilità da un “indifferenziato temporale”.</a:t>
            </a:r>
          </a:p>
          <a:p>
            <a:endParaRPr lang="it-IT" dirty="0"/>
          </a:p>
        </p:txBody>
      </p:sp>
    </p:spTree>
    <p:extLst>
      <p:ext uri="{BB962C8B-B14F-4D97-AF65-F5344CB8AC3E}">
        <p14:creationId xmlns:p14="http://schemas.microsoft.com/office/powerpoint/2010/main" val="444972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6923D6-CB71-EC2A-C7CD-D7CD59906E2C}"/>
              </a:ext>
            </a:extLst>
          </p:cNvPr>
          <p:cNvSpPr>
            <a:spLocks noGrp="1"/>
          </p:cNvSpPr>
          <p:nvPr>
            <p:ph idx="1"/>
          </p:nvPr>
        </p:nvSpPr>
        <p:spPr>
          <a:xfrm>
            <a:off x="607149" y="637761"/>
            <a:ext cx="10977702" cy="5582478"/>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In generale per le famiglie, le preoccupazioni principali non si esauriscono in problemi identitari o di autostima legati all’età: la preoccupazione più grande fa riferimento alla fase dell’adultità. Il problema che emerge durante l’adolescenza di un figlio con disabilità, riguarda la relazione che si determina tra la scuola e i successivi passaggi di età e i relativi status (</a:t>
            </a:r>
            <a:r>
              <a:rPr lang="it-IT" dirty="0" err="1">
                <a:solidFill>
                  <a:schemeClr val="bg1"/>
                </a:solidFill>
                <a:latin typeface="Times New Roman" panose="02020603050405020304" pitchFamily="18" charset="0"/>
                <a:cs typeface="Times New Roman" panose="02020603050405020304" pitchFamily="18" charset="0"/>
              </a:rPr>
              <a:t>Medeghini</a:t>
            </a:r>
            <a:r>
              <a:rPr lang="it-IT" dirty="0">
                <a:solidFill>
                  <a:schemeClr val="bg1"/>
                </a:solidFill>
                <a:latin typeface="Times New Roman" panose="02020603050405020304" pitchFamily="18" charset="0"/>
                <a:cs typeface="Times New Roman" panose="02020603050405020304" pitchFamily="18" charset="0"/>
              </a:rPr>
              <a:t>, 2006). Di fatto il periodo della giovinezza viene strutturato entro i sicuri confini contestuali dell’istituzione scolastica. Ma dopo la scuola che cosa accade? Nulla.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Al termine del percorso scolastico, infatti, i ragazzi con disabilità e le loro famiglie, spesso si trovano in un vuoto progettuale (Giaconi, 2019). Il termine del periodo scolastico, invece che essere un trampolino di lancio verso l’età adulta, rappresenta in realtà un “salto nel vuoto”.</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L’adolescente con disabilità intellettiva, viene costretto nel meccanismo assistenzialistico della famiglia, oppure, se questa non è più in grado di provvedere alle sue necessità, viene catapultato all’interno di strutture o centri residenziali, senza un percorso ragionato e costruito nel tempo.</a:t>
            </a:r>
          </a:p>
          <a:p>
            <a:endParaRPr lang="it-IT" dirty="0"/>
          </a:p>
        </p:txBody>
      </p:sp>
    </p:spTree>
    <p:extLst>
      <p:ext uri="{BB962C8B-B14F-4D97-AF65-F5344CB8AC3E}">
        <p14:creationId xmlns:p14="http://schemas.microsoft.com/office/powerpoint/2010/main" val="2091273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B3235DE-85F4-8A87-718B-86699ADFA02A}"/>
              </a:ext>
            </a:extLst>
          </p:cNvPr>
          <p:cNvSpPr>
            <a:spLocks noGrp="1"/>
          </p:cNvSpPr>
          <p:nvPr>
            <p:ph idx="1"/>
          </p:nvPr>
        </p:nvSpPr>
        <p:spPr>
          <a:xfrm>
            <a:off x="684211" y="685800"/>
            <a:ext cx="10661567" cy="5702968"/>
          </a:xfrm>
        </p:spPr>
        <p:txBody>
          <a:bodyPr>
            <a:normAutofit/>
          </a:bodyPr>
          <a:lstStyle/>
          <a:p>
            <a:pPr algn="just"/>
            <a:r>
              <a:rPr lang="it-IT" sz="2000" b="0" i="0" u="none" strike="noStrike" baseline="0" dirty="0">
                <a:solidFill>
                  <a:schemeClr val="bg1"/>
                </a:solidFill>
                <a:latin typeface="Times New Roman" panose="02020603050405020304" pitchFamily="18" charset="0"/>
              </a:rPr>
              <a:t>La persona con disabilità intellettiva rischia di essere estromessa dal fisiologico percorso verso l’adultità, se non adeguatamente sorretta dal punto di vista pedagogico. </a:t>
            </a:r>
          </a:p>
          <a:p>
            <a:pPr algn="just"/>
            <a:endParaRPr lang="it-IT" sz="2000" dirty="0">
              <a:solidFill>
                <a:schemeClr val="bg1"/>
              </a:solidFill>
              <a:latin typeface="Times New Roman" panose="02020603050405020304" pitchFamily="18" charset="0"/>
            </a:endParaRPr>
          </a:p>
          <a:p>
            <a:pPr algn="just"/>
            <a:r>
              <a:rPr lang="it-IT" sz="2000" b="0" i="0" u="none" strike="noStrike" baseline="0" dirty="0">
                <a:solidFill>
                  <a:schemeClr val="bg1"/>
                </a:solidFill>
                <a:latin typeface="Times New Roman" panose="02020603050405020304" pitchFamily="18" charset="0"/>
              </a:rPr>
              <a:t>Per tutte le persone i passaggi transitori della vita, dall’adolescenza all’età adulta verso l’invecchiamento, rappresentano, per i giovani con disabilità intellettive, gli step più impegnativi, che devono essere al centro di un mirato intervento pedagogico a sostegno della persona e della sua famiglia</a:t>
            </a:r>
            <a:r>
              <a:rPr lang="it-IT" sz="2000" dirty="0">
                <a:solidFill>
                  <a:schemeClr val="bg1"/>
                </a:solidFill>
                <a:latin typeface="Times New Roman" panose="02020603050405020304" pitchFamily="18" charset="0"/>
              </a:rPr>
              <a:t>.</a:t>
            </a:r>
            <a:r>
              <a:rPr lang="it-IT" sz="2000" b="0" i="0" u="none" strike="noStrike" baseline="0" dirty="0">
                <a:solidFill>
                  <a:schemeClr val="bg1"/>
                </a:solidFill>
                <a:latin typeface="Times New Roman" panose="02020603050405020304" pitchFamily="18" charset="0"/>
              </a:rPr>
              <a:t> </a:t>
            </a:r>
          </a:p>
          <a:p>
            <a:pPr algn="just"/>
            <a:endParaRPr lang="it-IT" sz="2000" b="0" i="0" u="none" strike="noStrike" baseline="0" dirty="0">
              <a:solidFill>
                <a:schemeClr val="bg1"/>
              </a:solidFill>
              <a:latin typeface="Times New Roman" panose="02020603050405020304" pitchFamily="18" charset="0"/>
            </a:endParaRPr>
          </a:p>
          <a:p>
            <a:pPr algn="just"/>
            <a:r>
              <a:rPr lang="it-IT" sz="2000" dirty="0">
                <a:solidFill>
                  <a:schemeClr val="bg1"/>
                </a:solidFill>
                <a:latin typeface="Times New Roman" panose="02020603050405020304" pitchFamily="18" charset="0"/>
              </a:rPr>
              <a:t>T</a:t>
            </a:r>
            <a:r>
              <a:rPr lang="it-IT" sz="2000" b="0" i="0" u="none" strike="noStrike" baseline="0" dirty="0">
                <a:solidFill>
                  <a:schemeClr val="bg1"/>
                </a:solidFill>
                <a:latin typeface="Times New Roman" panose="02020603050405020304" pitchFamily="18" charset="0"/>
              </a:rPr>
              <a:t>ali </a:t>
            </a:r>
            <a:r>
              <a:rPr lang="it-IT" sz="2000" dirty="0">
                <a:solidFill>
                  <a:schemeClr val="bg1"/>
                </a:solidFill>
                <a:latin typeface="Times New Roman" panose="02020603050405020304" pitchFamily="18" charset="0"/>
              </a:rPr>
              <a:t>passaggi </a:t>
            </a:r>
            <a:r>
              <a:rPr lang="it-IT" sz="2000" b="0" i="0" u="none" strike="noStrike" baseline="0" dirty="0">
                <a:solidFill>
                  <a:schemeClr val="bg1"/>
                </a:solidFill>
                <a:latin typeface="Times New Roman" panose="02020603050405020304" pitchFamily="18" charset="0"/>
              </a:rPr>
              <a:t>creano disorientamento e confusione, ma per quelle con disabilità intellettive vi sono i rischi di essere “catapultati” dalla condizione di scolari a quella di pensionati all’interno di una vita adulta </a:t>
            </a:r>
            <a:r>
              <a:rPr lang="it-IT" sz="2000" b="0" i="0" u="none" strike="noStrike" baseline="0" dirty="0" err="1">
                <a:solidFill>
                  <a:schemeClr val="bg1"/>
                </a:solidFill>
                <a:latin typeface="Times New Roman" panose="02020603050405020304" pitchFamily="18" charset="0"/>
              </a:rPr>
              <a:t>pre</a:t>
            </a:r>
            <a:r>
              <a:rPr lang="it-IT" sz="2000" b="0" i="0" u="none" strike="noStrike" baseline="0" dirty="0">
                <a:solidFill>
                  <a:schemeClr val="bg1"/>
                </a:solidFill>
                <a:latin typeface="Times New Roman" panose="02020603050405020304" pitchFamily="18" charset="0"/>
              </a:rPr>
              <a:t>-strutturata</a:t>
            </a:r>
            <a:r>
              <a:rPr lang="it-IT" dirty="0">
                <a:solidFill>
                  <a:schemeClr val="bg1"/>
                </a:solidFill>
                <a:latin typeface="Times New Roman" panose="02020603050405020304" pitchFamily="18" charset="0"/>
              </a:rPr>
              <a:t> (Giaconi, 2015) .</a:t>
            </a:r>
            <a:endParaRPr lang="it-IT" sz="2000" b="0" i="0" u="none" strike="noStrike" baseline="0" dirty="0">
              <a:solidFill>
                <a:schemeClr val="bg1"/>
              </a:solidFill>
              <a:latin typeface="Times New Roman" panose="02020603050405020304" pitchFamily="18" charset="0"/>
            </a:endParaRPr>
          </a:p>
          <a:p>
            <a:endParaRPr lang="it-IT" dirty="0"/>
          </a:p>
        </p:txBody>
      </p:sp>
    </p:spTree>
    <p:extLst>
      <p:ext uri="{BB962C8B-B14F-4D97-AF65-F5344CB8AC3E}">
        <p14:creationId xmlns:p14="http://schemas.microsoft.com/office/powerpoint/2010/main" val="1388226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755701E-F9B3-FE4E-74CE-33CEE7D72EEB}"/>
              </a:ext>
            </a:extLst>
          </p:cNvPr>
          <p:cNvSpPr>
            <a:spLocks noGrp="1"/>
          </p:cNvSpPr>
          <p:nvPr>
            <p:ph idx="1"/>
          </p:nvPr>
        </p:nvSpPr>
        <p:spPr>
          <a:xfrm>
            <a:off x="684211" y="685800"/>
            <a:ext cx="10990953" cy="5715000"/>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Alla fine del periodo scolastico, di fatto, i giovani con disabilità e le loro famiglie, non riescono a trovare un sistema integrato di agenzie che garantiscano per la Persona con Disabilità spazi per sviluppare percorsi di autonomia, partecipazione e integrazione con la società (Giaconi, 2005). Le persone con disabilità vivono un vero e proprio isolamento sociale (De Piano, 2015), sono destinate all’invisibilità.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Vi è un eccesso di settorializzazione (</a:t>
            </a:r>
            <a:r>
              <a:rPr lang="it-IT" dirty="0" err="1">
                <a:solidFill>
                  <a:schemeClr val="bg1"/>
                </a:solidFill>
                <a:latin typeface="Times New Roman" panose="02020603050405020304" pitchFamily="18" charset="0"/>
                <a:cs typeface="Times New Roman" panose="02020603050405020304" pitchFamily="18" charset="0"/>
              </a:rPr>
              <a:t>Medeghini</a:t>
            </a:r>
            <a:r>
              <a:rPr lang="it-IT" dirty="0">
                <a:solidFill>
                  <a:schemeClr val="bg1"/>
                </a:solidFill>
                <a:latin typeface="Times New Roman" panose="02020603050405020304" pitchFamily="18" charset="0"/>
                <a:cs typeface="Times New Roman" panose="02020603050405020304" pitchFamily="18" charset="0"/>
              </a:rPr>
              <a:t>, 2006) andando a privilegiare una singola esperienza, un contesto o un particolare periodo della vita, a discapito della costruzione di un progetto di vita “ecologico”. </a:t>
            </a:r>
          </a:p>
          <a:p>
            <a:endParaRPr lang="it-IT" dirty="0">
              <a:solidFill>
                <a:schemeClr val="bg1"/>
              </a:solidFill>
              <a:latin typeface="Times New Roman" panose="02020603050405020304" pitchFamily="18" charset="0"/>
              <a:cs typeface="Times New Roman" panose="02020603050405020304" pitchFamily="18" charset="0"/>
            </a:endParaRPr>
          </a:p>
          <a:p>
            <a:endParaRPr lang="it-IT" dirty="0"/>
          </a:p>
          <a:p>
            <a:endParaRPr lang="it-IT" dirty="0"/>
          </a:p>
        </p:txBody>
      </p:sp>
    </p:spTree>
    <p:extLst>
      <p:ext uri="{BB962C8B-B14F-4D97-AF65-F5344CB8AC3E}">
        <p14:creationId xmlns:p14="http://schemas.microsoft.com/office/powerpoint/2010/main" val="1659531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DF3E86D-CA9E-A3F4-9814-BA0F9D90E099}"/>
              </a:ext>
            </a:extLst>
          </p:cNvPr>
          <p:cNvSpPr>
            <a:spLocks noGrp="1"/>
          </p:cNvSpPr>
          <p:nvPr>
            <p:ph idx="1"/>
          </p:nvPr>
        </p:nvSpPr>
        <p:spPr>
          <a:xfrm>
            <a:off x="684211" y="685800"/>
            <a:ext cx="11046577" cy="5089358"/>
          </a:xfrm>
        </p:spPr>
        <p:txBody>
          <a:bodyPr/>
          <a:lstStyle/>
          <a:p>
            <a:pPr algn="just"/>
            <a:r>
              <a:rPr lang="it-IT" dirty="0">
                <a:solidFill>
                  <a:schemeClr val="bg1"/>
                </a:solidFill>
                <a:latin typeface="Times New Roman" panose="02020603050405020304" pitchFamily="18" charset="0"/>
                <a:cs typeface="Times New Roman" panose="02020603050405020304" pitchFamily="18" charset="0"/>
              </a:rPr>
              <a:t>Pertanto è necessario andare oltre il periodo della comfort-zone scolastica e muoversi invece verso una prospettiva che intrecci reti istituzionali e politiche sociali, per definire un progetto di vita a lungo termine, andando ad allargare e arricchire la rete delle opportunità che il contesto può offrire. È necessario </a:t>
            </a:r>
            <a:r>
              <a:rPr lang="it-IT" u="sng" dirty="0">
                <a:solidFill>
                  <a:schemeClr val="bg1"/>
                </a:solidFill>
                <a:latin typeface="Times New Roman" panose="02020603050405020304" pitchFamily="18" charset="0"/>
                <a:cs typeface="Times New Roman" panose="02020603050405020304" pitchFamily="18" charset="0"/>
              </a:rPr>
              <a:t>promuovere un percorso di integrazione sociale e lavorativa</a:t>
            </a:r>
            <a:r>
              <a:rPr lang="it-IT" dirty="0">
                <a:solidFill>
                  <a:schemeClr val="bg1"/>
                </a:solidFill>
                <a:latin typeface="Times New Roman" panose="02020603050405020304" pitchFamily="18" charset="0"/>
                <a:cs typeface="Times New Roman" panose="02020603050405020304" pitchFamily="18" charset="0"/>
              </a:rPr>
              <a:t>: </a:t>
            </a:r>
            <a:r>
              <a:rPr lang="it-IT" b="1" u="sng" dirty="0">
                <a:solidFill>
                  <a:schemeClr val="bg1"/>
                </a:solidFill>
                <a:latin typeface="Times New Roman" panose="02020603050405020304" pitchFamily="18" charset="0"/>
                <a:cs typeface="Times New Roman" panose="02020603050405020304" pitchFamily="18" charset="0"/>
              </a:rPr>
              <a:t>creare un ponte tra l’adolescenza e l’adultità</a:t>
            </a:r>
            <a:r>
              <a:rPr lang="it-IT" dirty="0">
                <a:solidFill>
                  <a:schemeClr val="bg1"/>
                </a:solidFill>
                <a:latin typeface="Times New Roman" panose="02020603050405020304" pitchFamily="18" charset="0"/>
                <a:cs typeface="Times New Roman" panose="02020603050405020304" pitchFamily="18" charset="0"/>
              </a:rPr>
              <a:t> significa creare un puzzle fatto di esperienze, obiettivi e modalità condivisi.</a:t>
            </a:r>
          </a:p>
          <a:p>
            <a:endParaRPr lang="it-IT" dirty="0"/>
          </a:p>
        </p:txBody>
      </p:sp>
    </p:spTree>
    <p:extLst>
      <p:ext uri="{BB962C8B-B14F-4D97-AF65-F5344CB8AC3E}">
        <p14:creationId xmlns:p14="http://schemas.microsoft.com/office/powerpoint/2010/main" val="2257963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C523945-3E50-AB9E-DE41-3E7379C55C42}"/>
              </a:ext>
            </a:extLst>
          </p:cNvPr>
          <p:cNvSpPr>
            <a:spLocks noGrp="1"/>
          </p:cNvSpPr>
          <p:nvPr>
            <p:ph idx="1"/>
          </p:nvPr>
        </p:nvSpPr>
        <p:spPr>
          <a:xfrm>
            <a:off x="684212" y="685800"/>
            <a:ext cx="11030710" cy="5542722"/>
          </a:xfrm>
        </p:spPr>
        <p:txBody>
          <a:bodyPr>
            <a:normAutofit/>
          </a:bodyPr>
          <a:lstStyle/>
          <a:p>
            <a:pPr algn="just"/>
            <a:r>
              <a:rPr lang="it-IT" dirty="0">
                <a:solidFill>
                  <a:schemeClr val="bg1"/>
                </a:solidFill>
                <a:latin typeface="Times New Roman" panose="02020603050405020304" pitchFamily="18" charset="0"/>
                <a:cs typeface="Times New Roman" panose="02020603050405020304" pitchFamily="18" charset="0"/>
              </a:rPr>
              <a:t>Tanto la scuola quanto la famiglia, i Servizi (sociali, sociosanitari, educatori, etc.), le risorse informali ricreative, associative e culturali, amici, parenti, </a:t>
            </a:r>
            <a:r>
              <a:rPr lang="it-IT" dirty="0" err="1">
                <a:solidFill>
                  <a:schemeClr val="bg1"/>
                </a:solidFill>
                <a:latin typeface="Times New Roman" panose="02020603050405020304" pitchFamily="18" charset="0"/>
                <a:cs typeface="Times New Roman" panose="02020603050405020304" pitchFamily="18" charset="0"/>
              </a:rPr>
              <a:t>etc</a:t>
            </a:r>
            <a:r>
              <a:rPr lang="it-IT" dirty="0">
                <a:solidFill>
                  <a:schemeClr val="bg1"/>
                </a:solidFill>
                <a:latin typeface="Times New Roman" panose="02020603050405020304" pitchFamily="18" charset="0"/>
                <a:cs typeface="Times New Roman" panose="02020603050405020304" pitchFamily="18" charset="0"/>
              </a:rPr>
              <a:t>, possono contribuire alla realizzazione di un approccio rivolto al progetto di vita, orientato si alla fase adolescenziale ma anche alla vita adulta.</a:t>
            </a:r>
          </a:p>
          <a:p>
            <a:pPr algn="just"/>
            <a:endParaRPr lang="it-IT" dirty="0">
              <a:solidFill>
                <a:schemeClr val="bg1"/>
              </a:solidFill>
              <a:latin typeface="Times New Roman" panose="02020603050405020304" pitchFamily="18" charset="0"/>
              <a:cs typeface="Times New Roman" panose="02020603050405020304" pitchFamily="18" charset="0"/>
            </a:endParaRPr>
          </a:p>
          <a:p>
            <a:pPr algn="just"/>
            <a:endParaRPr lang="it-IT" dirty="0">
              <a:solidFill>
                <a:schemeClr val="bg1"/>
              </a:solidFill>
              <a:latin typeface="Times New Roman" panose="02020603050405020304" pitchFamily="18" charset="0"/>
              <a:cs typeface="Times New Roman" panose="02020603050405020304" pitchFamily="18" charset="0"/>
            </a:endParaRPr>
          </a:p>
          <a:p>
            <a:pPr algn="just"/>
            <a:r>
              <a:rPr lang="it-IT" dirty="0">
                <a:solidFill>
                  <a:schemeClr val="bg1"/>
                </a:solidFill>
                <a:latin typeface="Times New Roman" panose="02020603050405020304" pitchFamily="18" charset="0"/>
                <a:cs typeface="Times New Roman" panose="02020603050405020304" pitchFamily="18" charset="0"/>
              </a:rPr>
              <a:t>È chiaro che il fine ultimo per una crescita personale e sociale per la persona con disabilità è il raggiungimento di un adeguato livello di Qualità della Vita (</a:t>
            </a:r>
            <a:r>
              <a:rPr lang="it-IT" dirty="0" err="1">
                <a:solidFill>
                  <a:schemeClr val="bg1"/>
                </a:solidFill>
                <a:latin typeface="Times New Roman" panose="02020603050405020304" pitchFamily="18" charset="0"/>
                <a:cs typeface="Times New Roman" panose="02020603050405020304" pitchFamily="18" charset="0"/>
              </a:rPr>
              <a:t>Shalock</a:t>
            </a:r>
            <a:r>
              <a:rPr lang="it-IT" dirty="0">
                <a:solidFill>
                  <a:schemeClr val="bg1"/>
                </a:solidFill>
                <a:latin typeface="Times New Roman" panose="02020603050405020304" pitchFamily="18" charset="0"/>
                <a:cs typeface="Times New Roman" panose="02020603050405020304" pitchFamily="18" charset="0"/>
              </a:rPr>
              <a:t> e </a:t>
            </a:r>
            <a:r>
              <a:rPr lang="it-IT" dirty="0" err="1">
                <a:solidFill>
                  <a:schemeClr val="bg1"/>
                </a:solidFill>
                <a:latin typeface="Times New Roman" panose="02020603050405020304" pitchFamily="18" charset="0"/>
                <a:cs typeface="Times New Roman" panose="02020603050405020304" pitchFamily="18" charset="0"/>
              </a:rPr>
              <a:t>Verdugo</a:t>
            </a:r>
            <a:r>
              <a:rPr lang="it-IT" dirty="0">
                <a:solidFill>
                  <a:schemeClr val="bg1"/>
                </a:solidFill>
                <a:latin typeface="Times New Roman" panose="02020603050405020304" pitchFamily="18" charset="0"/>
                <a:cs typeface="Times New Roman" panose="02020603050405020304" pitchFamily="18" charset="0"/>
              </a:rPr>
              <a:t>, 2006): inevitabilmente questo dipende anche dalla partecipazione sociale, dal lavoro, dai diritti che devono essere sempre garantiti (Sen, 2011). E’ evidente come vi sia una forte connessione tra la progettazione educativa della fase adolescenziale della persona con disabilità e la qualità della vita della persona stessa.</a:t>
            </a:r>
          </a:p>
          <a:p>
            <a:endParaRPr lang="it-IT" dirty="0"/>
          </a:p>
        </p:txBody>
      </p:sp>
    </p:spTree>
    <p:extLst>
      <p:ext uri="{BB962C8B-B14F-4D97-AF65-F5344CB8AC3E}">
        <p14:creationId xmlns:p14="http://schemas.microsoft.com/office/powerpoint/2010/main" val="4119178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754AB22-4707-8F06-0066-E36E07ECBEF9}"/>
              </a:ext>
            </a:extLst>
          </p:cNvPr>
          <p:cNvSpPr>
            <a:spLocks noGrp="1"/>
          </p:cNvSpPr>
          <p:nvPr>
            <p:ph idx="1"/>
          </p:nvPr>
        </p:nvSpPr>
        <p:spPr>
          <a:xfrm>
            <a:off x="684212" y="685800"/>
            <a:ext cx="10712658" cy="5608983"/>
          </a:xfrm>
        </p:spPr>
        <p:txBody>
          <a:bodyPr>
            <a:normAutofit/>
          </a:bodyPr>
          <a:lstStyle/>
          <a:p>
            <a:pPr marL="0" indent="0" algn="l">
              <a:buNone/>
            </a:pPr>
            <a:r>
              <a:rPr lang="it-IT" b="0" i="0" dirty="0">
                <a:solidFill>
                  <a:srgbClr val="111111"/>
                </a:solidFill>
                <a:effectLst/>
                <a:latin typeface="Times New Roman" panose="02020603050405020304" pitchFamily="18" charset="0"/>
                <a:cs typeface="Times New Roman" panose="02020603050405020304" pitchFamily="18" charset="0"/>
              </a:rPr>
              <a:t>Disabilità intellettive, cosa sono?</a:t>
            </a:r>
          </a:p>
          <a:p>
            <a:pPr marL="0" indent="0" algn="l">
              <a:buNone/>
            </a:pPr>
            <a:endParaRPr lang="it-IT" dirty="0">
              <a:solidFill>
                <a:srgbClr val="111111"/>
              </a:solidFill>
              <a:latin typeface="Times New Roman" panose="02020603050405020304" pitchFamily="18" charset="0"/>
              <a:cs typeface="Times New Roman" panose="02020603050405020304" pitchFamily="18" charset="0"/>
            </a:endParaRPr>
          </a:p>
          <a:p>
            <a:pPr algn="just"/>
            <a:r>
              <a:rPr lang="it-IT" b="0" i="0" dirty="0">
                <a:solidFill>
                  <a:srgbClr val="222222"/>
                </a:solidFill>
                <a:effectLst/>
                <a:latin typeface="Times New Roman" panose="02020603050405020304" pitchFamily="18" charset="0"/>
                <a:cs typeface="Times New Roman" panose="02020603050405020304" pitchFamily="18" charset="0"/>
              </a:rPr>
              <a:t>Definire le disabilità intellettive non è una cosa semplice, poiché </a:t>
            </a:r>
            <a:r>
              <a:rPr lang="it-IT" b="1" i="0" dirty="0">
                <a:solidFill>
                  <a:srgbClr val="222222"/>
                </a:solidFill>
                <a:effectLst/>
                <a:latin typeface="Times New Roman" panose="02020603050405020304" pitchFamily="18" charset="0"/>
                <a:cs typeface="Times New Roman" panose="02020603050405020304" pitchFamily="18" charset="0"/>
              </a:rPr>
              <a:t>le persone con disabilità intellettive possono essere davvero molto diverse tra di loro; </a:t>
            </a:r>
          </a:p>
          <a:p>
            <a:pPr algn="just"/>
            <a:endParaRPr lang="it-IT" dirty="0">
              <a:solidFill>
                <a:srgbClr val="222222"/>
              </a:solidFill>
              <a:latin typeface="Times New Roman" panose="02020603050405020304" pitchFamily="18" charset="0"/>
              <a:cs typeface="Times New Roman" panose="02020603050405020304" pitchFamily="18" charset="0"/>
            </a:endParaRPr>
          </a:p>
          <a:p>
            <a:pPr algn="just"/>
            <a:r>
              <a:rPr lang="it-IT" b="0" i="0" dirty="0">
                <a:solidFill>
                  <a:srgbClr val="222222"/>
                </a:solidFill>
                <a:effectLst/>
                <a:latin typeface="Times New Roman" panose="02020603050405020304" pitchFamily="18" charset="0"/>
                <a:cs typeface="Times New Roman" panose="02020603050405020304" pitchFamily="18" charset="0"/>
              </a:rPr>
              <a:t>Un ruolo rilevante viene  svolto anche dall’ambiente in cui le stesse vivono</a:t>
            </a:r>
            <a:r>
              <a:rPr lang="it-IT" dirty="0">
                <a:solidFill>
                  <a:srgbClr val="222222"/>
                </a:solidFill>
                <a:latin typeface="Times New Roman" panose="02020603050405020304" pitchFamily="18" charset="0"/>
                <a:cs typeface="Times New Roman" panose="02020603050405020304" pitchFamily="18" charset="0"/>
              </a:rPr>
              <a:t>; </a:t>
            </a:r>
            <a:r>
              <a:rPr lang="it-IT" b="0" i="0" dirty="0">
                <a:solidFill>
                  <a:srgbClr val="222222"/>
                </a:solidFill>
                <a:effectLst/>
                <a:latin typeface="Times New Roman" panose="02020603050405020304" pitchFamily="18" charset="0"/>
                <a:cs typeface="Times New Roman" panose="02020603050405020304" pitchFamily="18" charset="0"/>
              </a:rPr>
              <a:t>si arriva alla definizione di </a:t>
            </a:r>
            <a:r>
              <a:rPr lang="it-IT" b="1" i="0" u="sng" dirty="0">
                <a:solidFill>
                  <a:srgbClr val="222222"/>
                </a:solidFill>
                <a:effectLst/>
                <a:latin typeface="Times New Roman" panose="02020603050405020304" pitchFamily="18" charset="0"/>
                <a:cs typeface="Times New Roman" panose="02020603050405020304" pitchFamily="18" charset="0"/>
              </a:rPr>
              <a:t>disabilità intesa come una condizione di salute in un ambiente sfavorevole</a:t>
            </a:r>
            <a:r>
              <a:rPr lang="it-IT" b="0" i="0" dirty="0">
                <a:solidFill>
                  <a:srgbClr val="222222"/>
                </a:solidFill>
                <a:effectLst/>
                <a:latin typeface="Times New Roman" panose="02020603050405020304" pitchFamily="18" charset="0"/>
                <a:cs typeface="Times New Roman" panose="02020603050405020304" pitchFamily="18" charset="0"/>
              </a:rPr>
              <a:t>; </a:t>
            </a:r>
          </a:p>
          <a:p>
            <a:pPr marL="0" indent="0" algn="just">
              <a:buNone/>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r>
              <a:rPr lang="it-IT" dirty="0" err="1">
                <a:solidFill>
                  <a:srgbClr val="222222"/>
                </a:solidFill>
                <a:latin typeface="Times New Roman" panose="02020603050405020304" pitchFamily="18" charset="0"/>
                <a:cs typeface="Times New Roman" panose="02020603050405020304" pitchFamily="18" charset="0"/>
              </a:rPr>
              <a:t>L</a:t>
            </a:r>
            <a:r>
              <a:rPr lang="it-IT" b="0" i="0" dirty="0" err="1">
                <a:solidFill>
                  <a:srgbClr val="222222"/>
                </a:solidFill>
                <a:effectLst/>
                <a:latin typeface="Times New Roman" panose="02020603050405020304" pitchFamily="18" charset="0"/>
                <a:cs typeface="Times New Roman" panose="02020603050405020304" pitchFamily="18" charset="0"/>
              </a:rPr>
              <a:t>’Icf</a:t>
            </a:r>
            <a:r>
              <a:rPr lang="it-IT" b="0" i="0" dirty="0">
                <a:solidFill>
                  <a:srgbClr val="222222"/>
                </a:solidFill>
                <a:effectLst/>
                <a:latin typeface="Times New Roman" panose="02020603050405020304" pitchFamily="18" charset="0"/>
                <a:cs typeface="Times New Roman" panose="02020603050405020304" pitchFamily="18" charset="0"/>
              </a:rPr>
              <a:t> definisce la disabilità una difficoltà nel funzionamento a livello fisico, personale o sociale, in uno o più domini principali di vita, che una persona in una certa condizione di salute trova nell’interazione con i fattori contestuali.</a:t>
            </a:r>
          </a:p>
          <a:p>
            <a:pPr marL="0" indent="0" algn="just">
              <a:buNone/>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r>
              <a:rPr lang="it-IT" b="1" dirty="0">
                <a:solidFill>
                  <a:srgbClr val="222222"/>
                </a:solidFill>
                <a:latin typeface="Times New Roman" panose="02020603050405020304" pitchFamily="18" charset="0"/>
                <a:cs typeface="Times New Roman" panose="02020603050405020304" pitchFamily="18" charset="0"/>
              </a:rPr>
              <a:t>È necessario </a:t>
            </a:r>
            <a:r>
              <a:rPr lang="it-IT" b="1" i="0" dirty="0">
                <a:solidFill>
                  <a:srgbClr val="222222"/>
                </a:solidFill>
                <a:effectLst/>
                <a:latin typeface="Times New Roman" panose="02020603050405020304" pitchFamily="18" charset="0"/>
                <a:cs typeface="Times New Roman" panose="02020603050405020304" pitchFamily="18" charset="0"/>
              </a:rPr>
              <a:t>ricordare che ogni persona, senza o con disabilità intellettiva, è unica.</a:t>
            </a:r>
            <a:endParaRPr lang="it-IT" b="0" i="0" dirty="0">
              <a:solidFill>
                <a:srgbClr val="222222"/>
              </a:solidFill>
              <a:effectLst/>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507887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DF1B24B-C1B5-6DAD-1A8A-06F35409442C}"/>
              </a:ext>
            </a:extLst>
          </p:cNvPr>
          <p:cNvSpPr>
            <a:spLocks noGrp="1"/>
          </p:cNvSpPr>
          <p:nvPr>
            <p:ph idx="1"/>
          </p:nvPr>
        </p:nvSpPr>
        <p:spPr>
          <a:xfrm>
            <a:off x="684211" y="685800"/>
            <a:ext cx="10990953" cy="5715000"/>
          </a:xfrm>
        </p:spPr>
        <p:txBody>
          <a:bodyPr/>
          <a:lstStyle/>
          <a:p>
            <a:r>
              <a:rPr lang="it-IT" dirty="0">
                <a:solidFill>
                  <a:schemeClr val="bg1"/>
                </a:solidFill>
                <a:latin typeface="Times New Roman" panose="02020603050405020304" pitchFamily="18" charset="0"/>
                <a:cs typeface="Times New Roman" panose="02020603050405020304" pitchFamily="18" charset="0"/>
              </a:rPr>
              <a:t>La progettazione pedagogica di un percorso di vita qualitativamente orientato nella fase adolescenziale, abbraccia due dimensioni: la vita indipendente e l’inclusione nella comunità, aree previste nell’art. 19 della Convenzione UNI sui diritti delle persone con disabilità (Giaconi, 2019).</a:t>
            </a:r>
          </a:p>
          <a:p>
            <a:endParaRPr lang="it-IT" dirty="0">
              <a:solidFill>
                <a:schemeClr val="bg1"/>
              </a:solidFill>
              <a:latin typeface="Times New Roman" panose="02020603050405020304" pitchFamily="18" charset="0"/>
              <a:cs typeface="Times New Roman" panose="02020603050405020304" pitchFamily="18" charset="0"/>
            </a:endParaRP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Si riconosce la necessità di sviluppare traiettorie volte verso una maggior senso di autoefficacia ed autonomia, consentendo di attingere, durante l’infanzia, all’acquisizione di competenze che consentano poi alla persona di vivere la vita adulta.</a:t>
            </a:r>
          </a:p>
          <a:p>
            <a:endParaRPr lang="it-IT" dirty="0"/>
          </a:p>
        </p:txBody>
      </p:sp>
    </p:spTree>
    <p:extLst>
      <p:ext uri="{BB962C8B-B14F-4D97-AF65-F5344CB8AC3E}">
        <p14:creationId xmlns:p14="http://schemas.microsoft.com/office/powerpoint/2010/main" val="1179135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CF8C283-B5CB-2914-251E-BC67D4CA9C76}"/>
              </a:ext>
            </a:extLst>
          </p:cNvPr>
          <p:cNvSpPr>
            <a:spLocks noGrp="1"/>
          </p:cNvSpPr>
          <p:nvPr>
            <p:ph idx="1"/>
          </p:nvPr>
        </p:nvSpPr>
        <p:spPr>
          <a:xfrm>
            <a:off x="684212" y="685800"/>
            <a:ext cx="10924692" cy="5728252"/>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Ricordiamo a tal proposito le parole di Vicari (2007) sull’importanza di «riconoscere, accettare e dare spazio al diventare adulto di una persona che, anche se ha una disabilità intellettiva, non è e non essere considerata un eterno bambino, ciò porta con sé la necessità di prestare maggiore attenzione ai bisogni dell’età adulta, ma anche la richiesta di guardare ai bambini di oggi come agli adulti di domani. E pensando al domani diventa urgente credere in un’autonomia possibile anche per loro» (Vicari, 2007, p. 94).</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Risulta necessario aumentare l’autonomia della persona con disabilità sia nell’ottica del miglioramento della Qualità della Vita generale della persona stessa, che della sua partecipazione sociale. Tanto l’autonomia quanto la vita indipendente deve essere una proposta estendibile a tutte le persone, senza alcuna discriminazione </a:t>
            </a:r>
            <a:r>
              <a:rPr lang="it-IT" dirty="0" err="1">
                <a:solidFill>
                  <a:schemeClr val="bg1"/>
                </a:solidFill>
                <a:latin typeface="Times New Roman" panose="02020603050405020304" pitchFamily="18" charset="0"/>
                <a:cs typeface="Times New Roman" panose="02020603050405020304" pitchFamily="18" charset="0"/>
              </a:rPr>
              <a:t>Canevaro</a:t>
            </a:r>
            <a:r>
              <a:rPr lang="it-IT" dirty="0">
                <a:solidFill>
                  <a:schemeClr val="bg1"/>
                </a:solidFill>
                <a:latin typeface="Times New Roman" panose="02020603050405020304" pitchFamily="18" charset="0"/>
                <a:cs typeface="Times New Roman" panose="02020603050405020304" pitchFamily="18" charset="0"/>
              </a:rPr>
              <a:t> (2009). Il cammino verso l’adultità prevede un percorso preventivo di maturazione.</a:t>
            </a:r>
          </a:p>
          <a:p>
            <a:endParaRPr lang="it-IT" dirty="0"/>
          </a:p>
        </p:txBody>
      </p:sp>
    </p:spTree>
    <p:extLst>
      <p:ext uri="{BB962C8B-B14F-4D97-AF65-F5344CB8AC3E}">
        <p14:creationId xmlns:p14="http://schemas.microsoft.com/office/powerpoint/2010/main" val="3292600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7B3B7A8-E39E-AB24-A394-18DB3A0A4150}"/>
              </a:ext>
            </a:extLst>
          </p:cNvPr>
          <p:cNvSpPr>
            <a:spLocks noGrp="1"/>
          </p:cNvSpPr>
          <p:nvPr>
            <p:ph idx="1"/>
          </p:nvPr>
        </p:nvSpPr>
        <p:spPr>
          <a:xfrm>
            <a:off x="684211" y="685800"/>
            <a:ext cx="10977701" cy="5277678"/>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Vi è un’ulteriore dimensione da tener presente durante la progettazione di percorsi rivolti ad adolescenti con disabilità intellettiva, ovvero </a:t>
            </a:r>
            <a:r>
              <a:rPr lang="it-IT"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it-IT" dirty="0">
                <a:solidFill>
                  <a:schemeClr val="bg1"/>
                </a:solidFill>
                <a:latin typeface="Times New Roman" panose="02020603050405020304" pitchFamily="18" charset="0"/>
                <a:cs typeface="Times New Roman" panose="02020603050405020304" pitchFamily="18" charset="0"/>
              </a:rPr>
              <a:t>l’idea di persona intesa come individuo in relazione con l’altro attraverso la mediazione del ruolo sociale</a:t>
            </a:r>
            <a:r>
              <a:rPr lang="it-IT"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dirty="0">
                <a:solidFill>
                  <a:schemeClr val="bg1"/>
                </a:solidFill>
                <a:latin typeface="Times New Roman" panose="02020603050405020304" pitchFamily="18" charset="0"/>
                <a:cs typeface="Times New Roman" panose="02020603050405020304" pitchFamily="18" charset="0"/>
              </a:rPr>
              <a:t>(Lepri, 2016, p. 16).</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endParaRPr lang="it-IT" dirty="0">
              <a:solidFill>
                <a:schemeClr val="bg1"/>
              </a:solidFill>
              <a:latin typeface="Times New Roman" panose="02020603050405020304" pitchFamily="18" charset="0"/>
              <a:cs typeface="Times New Roman" panose="02020603050405020304" pitchFamily="18" charset="0"/>
            </a:endParaRPr>
          </a:p>
          <a:p>
            <a:pPr>
              <a:lnSpc>
                <a:spcPct val="107000"/>
              </a:lnSpc>
              <a:spcAft>
                <a:spcPts val="800"/>
              </a:spcAft>
            </a:pPr>
            <a:r>
              <a:rPr lang="it-IT" dirty="0">
                <a:solidFill>
                  <a:schemeClr val="bg1"/>
                </a:solidFill>
                <a:latin typeface="Times New Roman" panose="02020603050405020304" pitchFamily="18" charset="0"/>
                <a:cs typeface="Times New Roman" panose="02020603050405020304" pitchFamily="18" charset="0"/>
              </a:rPr>
              <a:t>Le linee guida per l’integrazione scolastica degli alunni con disabilità del 2009 ci ricordano che </a:t>
            </a:r>
            <a:r>
              <a:rPr lang="it-IT"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dirty="0">
                <a:solidFill>
                  <a:schemeClr val="bg1"/>
                </a:solidFill>
                <a:latin typeface="Times New Roman" panose="02020603050405020304" pitchFamily="18" charset="0"/>
                <a:cs typeface="Times New Roman" panose="02020603050405020304" pitchFamily="18" charset="0"/>
              </a:rPr>
              <a:t>Crescere è […] un avvenimento individuale che affonda le sue radici nel rapporto con gli altri e non si può parlare di sviluppo del potenziale umano o di centralità della persona considerandola avulsa da un sistema di relazioni la cui qualità e la cui ricchezza è il patrimonio fondamentale della crescita di ognuno</a:t>
            </a:r>
            <a:r>
              <a:rPr lang="it-IT"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it-IT" dirty="0">
                <a:solidFill>
                  <a:schemeClr val="bg1"/>
                </a:solidFill>
                <a:latin typeface="Times New Roman" panose="02020603050405020304" pitchFamily="18" charset="0"/>
                <a:cs typeface="Times New Roman" panose="02020603050405020304" pitchFamily="18" charset="0"/>
              </a:rPr>
              <a:t> (Linee guida per l’integrazione scolastica degli alunni con disabilità del 2009, p. 3).</a:t>
            </a:r>
          </a:p>
          <a:p>
            <a:endParaRPr lang="it-IT" dirty="0"/>
          </a:p>
        </p:txBody>
      </p:sp>
    </p:spTree>
    <p:extLst>
      <p:ext uri="{BB962C8B-B14F-4D97-AF65-F5344CB8AC3E}">
        <p14:creationId xmlns:p14="http://schemas.microsoft.com/office/powerpoint/2010/main" val="21146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AEE898A-9DAA-C1B7-1F94-C8025F64BC19}"/>
              </a:ext>
            </a:extLst>
          </p:cNvPr>
          <p:cNvSpPr>
            <a:spLocks noGrp="1"/>
          </p:cNvSpPr>
          <p:nvPr>
            <p:ph idx="1"/>
          </p:nvPr>
        </p:nvSpPr>
        <p:spPr>
          <a:xfrm>
            <a:off x="684212" y="685800"/>
            <a:ext cx="10778918" cy="5396948"/>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L’inclusione sociale è </a:t>
            </a:r>
            <a:r>
              <a:rPr lang="it-IT"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it-IT" dirty="0">
                <a:solidFill>
                  <a:schemeClr val="bg1"/>
                </a:solidFill>
                <a:latin typeface="Times New Roman" panose="02020603050405020304" pitchFamily="18" charset="0"/>
                <a:cs typeface="Times New Roman" panose="02020603050405020304" pitchFamily="18" charset="0"/>
              </a:rPr>
              <a:t>un metodo e una prospettiva in grado di realizzare un processo di conoscenza e di riconoscimento reciproco, in cui le ragioni di ciascuno si incontrino in un percorso di crescita comune</a:t>
            </a:r>
            <a:r>
              <a:rPr lang="it-IT"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it-IT" dirty="0">
                <a:solidFill>
                  <a:schemeClr val="bg1"/>
                </a:solidFill>
                <a:latin typeface="Times New Roman" panose="02020603050405020304" pitchFamily="18" charset="0"/>
                <a:cs typeface="Times New Roman" panose="02020603050405020304" pitchFamily="18" charset="0"/>
              </a:rPr>
              <a:t> (</a:t>
            </a:r>
            <a:r>
              <a:rPr lang="it-IT" dirty="0" err="1">
                <a:solidFill>
                  <a:schemeClr val="bg1"/>
                </a:solidFill>
                <a:latin typeface="Times New Roman" panose="02020603050405020304" pitchFamily="18" charset="0"/>
                <a:cs typeface="Times New Roman" panose="02020603050405020304" pitchFamily="18" charset="0"/>
              </a:rPr>
              <a:t>Canevaro</a:t>
            </a:r>
            <a:r>
              <a:rPr lang="it-IT" dirty="0">
                <a:solidFill>
                  <a:schemeClr val="bg1"/>
                </a:solidFill>
                <a:latin typeface="Times New Roman" panose="02020603050405020304" pitchFamily="18" charset="0"/>
                <a:cs typeface="Times New Roman" panose="02020603050405020304" pitchFamily="18" charset="0"/>
              </a:rPr>
              <a:t>, 2009, p. 428).</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In generale il concetto di inclusione riguarda le attività, le relazioni e gli ambienti che costituiscono la vita sociale delle persone con disabilità e permette di comprendere che cosa significhi vivere all’interno della comunità;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L’inclusione sociale delle persone con disabilità intellettiva non è un traguardo facile da raggiungere: di solito le loro reti sociali sono di piccole dimensioni e spesso costituite da altre persone con disabilità, da familiari o da persone di supporto alla persona stessa (Amado et al., 2013) e ci sono poche possibilità di interazione con persone senza disabilità. </a:t>
            </a:r>
          </a:p>
          <a:p>
            <a:endParaRPr lang="it-IT" dirty="0"/>
          </a:p>
        </p:txBody>
      </p:sp>
    </p:spTree>
    <p:extLst>
      <p:ext uri="{BB962C8B-B14F-4D97-AF65-F5344CB8AC3E}">
        <p14:creationId xmlns:p14="http://schemas.microsoft.com/office/powerpoint/2010/main" val="2379980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821B309-868D-4203-4DB7-1BA59FB6EDE7}"/>
              </a:ext>
            </a:extLst>
          </p:cNvPr>
          <p:cNvSpPr>
            <a:spLocks noGrp="1"/>
          </p:cNvSpPr>
          <p:nvPr>
            <p:ph idx="1"/>
          </p:nvPr>
        </p:nvSpPr>
        <p:spPr>
          <a:xfrm>
            <a:off x="684212" y="685800"/>
            <a:ext cx="10421110" cy="5105400"/>
          </a:xfrm>
        </p:spPr>
        <p:txBody>
          <a:bodyPr>
            <a:normAutofit/>
          </a:bodyPr>
          <a:lstStyle/>
          <a:p>
            <a:pPr algn="just"/>
            <a:r>
              <a:rPr lang="it-IT" dirty="0">
                <a:solidFill>
                  <a:schemeClr val="bg1"/>
                </a:solidFill>
                <a:latin typeface="Times New Roman" panose="02020603050405020304" pitchFamily="18" charset="0"/>
                <a:cs typeface="Times New Roman" panose="02020603050405020304" pitchFamily="18" charset="0"/>
              </a:rPr>
              <a:t>Vi è la necessità di far appropriare la persona con disabilità intellettiva di un ruolo all’interno della società (Giaconi, 2015): ciò che si riscontra nei giovani con disabilità è infatti che questi siano esentati da ruoli, e quindi da diritti, doveri e responsabilità e, non avendo mai avuto occasione nella loro vita di sperimentarli, trovano difficoltà nella vita adulta.</a:t>
            </a:r>
          </a:p>
          <a:p>
            <a:pPr algn="just"/>
            <a:endParaRPr lang="it-IT" dirty="0">
              <a:solidFill>
                <a:schemeClr val="bg1"/>
              </a:solidFill>
              <a:latin typeface="Times New Roman" panose="02020603050405020304" pitchFamily="18" charset="0"/>
              <a:cs typeface="Times New Roman" panose="02020603050405020304" pitchFamily="18" charset="0"/>
            </a:endParaRPr>
          </a:p>
          <a:p>
            <a:pPr algn="just"/>
            <a:r>
              <a:rPr lang="it-IT" dirty="0" err="1">
                <a:solidFill>
                  <a:schemeClr val="bg1"/>
                </a:solidFill>
                <a:latin typeface="Times New Roman" panose="02020603050405020304" pitchFamily="18" charset="0"/>
                <a:cs typeface="Times New Roman" panose="02020603050405020304" pitchFamily="18" charset="0"/>
              </a:rPr>
              <a:t>Caldin</a:t>
            </a:r>
            <a:r>
              <a:rPr lang="it-IT" dirty="0">
                <a:solidFill>
                  <a:schemeClr val="bg1"/>
                </a:solidFill>
                <a:latin typeface="Times New Roman" panose="02020603050405020304" pitchFamily="18" charset="0"/>
                <a:cs typeface="Times New Roman" panose="02020603050405020304" pitchFamily="18" charset="0"/>
              </a:rPr>
              <a:t> e collaboratori (2009), parlano di una “pedagogia dei ruoli” al fine di poter evidenziare le possibilità di percorsi in cui le persone con disabilità vengano considerate soggetti partecipi all’interno della società, nell’ottica di favorire cambiamenti significativi e utili per l’età adulta.</a:t>
            </a:r>
          </a:p>
          <a:p>
            <a:pPr algn="just"/>
            <a:endParaRPr lang="it-IT" dirty="0">
              <a:solidFill>
                <a:schemeClr val="bg1"/>
              </a:solidFill>
              <a:latin typeface="Times New Roman" panose="02020603050405020304" pitchFamily="18" charset="0"/>
              <a:cs typeface="Times New Roman" panose="02020603050405020304" pitchFamily="18" charset="0"/>
            </a:endParaRPr>
          </a:p>
          <a:p>
            <a:pPr algn="just"/>
            <a:r>
              <a:rPr lang="it-IT" dirty="0">
                <a:solidFill>
                  <a:schemeClr val="bg1"/>
                </a:solidFill>
                <a:latin typeface="Times New Roman" panose="02020603050405020304" pitchFamily="18" charset="0"/>
                <a:cs typeface="Times New Roman" panose="02020603050405020304" pitchFamily="18" charset="0"/>
              </a:rPr>
              <a:t>L’inclusione sociale è una tappa raggiungibile anche per la persona con disabilità intellettiva attraverso la predisposizione di adeguati sostegni e mezzi.</a:t>
            </a:r>
          </a:p>
          <a:p>
            <a:endParaRPr lang="it-IT" dirty="0"/>
          </a:p>
        </p:txBody>
      </p:sp>
    </p:spTree>
    <p:extLst>
      <p:ext uri="{BB962C8B-B14F-4D97-AF65-F5344CB8AC3E}">
        <p14:creationId xmlns:p14="http://schemas.microsoft.com/office/powerpoint/2010/main" val="1424217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4A899F-39F5-07BB-2AF4-ADAA848AD21C}"/>
              </a:ext>
            </a:extLst>
          </p:cNvPr>
          <p:cNvSpPr>
            <a:spLocks noGrp="1"/>
          </p:cNvSpPr>
          <p:nvPr>
            <p:ph type="ctrTitle"/>
          </p:nvPr>
        </p:nvSpPr>
        <p:spPr>
          <a:xfrm>
            <a:off x="1524000" y="1371599"/>
            <a:ext cx="9144000" cy="2385391"/>
          </a:xfrm>
        </p:spPr>
        <p:txBody>
          <a:bodyPr/>
          <a:lstStyle/>
          <a:p>
            <a:r>
              <a:rPr lang="it-IT" b="1" dirty="0"/>
              <a:t>Anffas Macerata – </a:t>
            </a:r>
            <a:br>
              <a:rPr lang="it-IT" b="1" dirty="0"/>
            </a:br>
            <a:r>
              <a:rPr lang="it-IT" b="1" dirty="0"/>
              <a:t>Progetto Mongolfiera</a:t>
            </a:r>
          </a:p>
        </p:txBody>
      </p:sp>
    </p:spTree>
    <p:extLst>
      <p:ext uri="{BB962C8B-B14F-4D97-AF65-F5344CB8AC3E}">
        <p14:creationId xmlns:p14="http://schemas.microsoft.com/office/powerpoint/2010/main" val="2000827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0A1F65-C789-6449-02AF-36616B20E535}"/>
              </a:ext>
            </a:extLst>
          </p:cNvPr>
          <p:cNvSpPr>
            <a:spLocks noGrp="1"/>
          </p:cNvSpPr>
          <p:nvPr>
            <p:ph type="title"/>
          </p:nvPr>
        </p:nvSpPr>
        <p:spPr>
          <a:xfrm>
            <a:off x="582612" y="199334"/>
            <a:ext cx="8534400" cy="1507067"/>
          </a:xfrm>
        </p:spPr>
        <p:txBody>
          <a:bodyPr/>
          <a:lstStyle/>
          <a:p>
            <a:r>
              <a:rPr lang="it-IT" dirty="0"/>
              <a:t>La Storia di Anffas</a:t>
            </a:r>
          </a:p>
        </p:txBody>
      </p:sp>
      <p:sp>
        <p:nvSpPr>
          <p:cNvPr id="3" name="Segnaposto contenuto 2">
            <a:extLst>
              <a:ext uri="{FF2B5EF4-FFF2-40B4-BE49-F238E27FC236}">
                <a16:creationId xmlns:a16="http://schemas.microsoft.com/office/drawing/2014/main" id="{0B344EEA-6A8C-236C-9EF9-93A9A0487033}"/>
              </a:ext>
            </a:extLst>
          </p:cNvPr>
          <p:cNvSpPr>
            <a:spLocks noGrp="1"/>
          </p:cNvSpPr>
          <p:nvPr>
            <p:ph idx="1"/>
          </p:nvPr>
        </p:nvSpPr>
        <p:spPr>
          <a:xfrm>
            <a:off x="582612" y="1706401"/>
            <a:ext cx="11026776" cy="4376346"/>
          </a:xfrm>
        </p:spPr>
        <p:txBody>
          <a:bodyPr>
            <a:normAutofit/>
          </a:bodyPr>
          <a:lstStyle/>
          <a:p>
            <a:pPr algn="just"/>
            <a:r>
              <a:rPr lang="it-IT" sz="1800" dirty="0">
                <a:solidFill>
                  <a:srgbClr val="000000"/>
                </a:solidFill>
                <a:effectLst/>
                <a:latin typeface="Times New Roman" panose="02020603050405020304" pitchFamily="18" charset="0"/>
                <a:ea typeface="Calibri" panose="020F0502020204030204" pitchFamily="34" charset="0"/>
              </a:rPr>
              <a:t>Anffas onlus Macerata è un’associazione di famiglie di persone con disabilità intellettiva e relazionale impegnata sin dal 1967 per la tutela dei diritti della persona disabile;</a:t>
            </a:r>
          </a:p>
          <a:p>
            <a:pPr marL="0" indent="0" algn="just">
              <a:buNone/>
            </a:pPr>
            <a:endParaRPr lang="it-IT" sz="1800" dirty="0">
              <a:solidFill>
                <a:srgbClr val="000000"/>
              </a:solidFill>
              <a:effectLst/>
              <a:latin typeface="Times New Roman" panose="02020603050405020304" pitchFamily="18" charset="0"/>
              <a:ea typeface="Calibri" panose="020F0502020204030204" pitchFamily="34" charset="0"/>
            </a:endParaRPr>
          </a:p>
          <a:p>
            <a:pPr algn="just"/>
            <a:r>
              <a:rPr lang="it-IT" sz="1800" dirty="0">
                <a:solidFill>
                  <a:srgbClr val="000000"/>
                </a:solidFill>
                <a:latin typeface="Times New Roman" panose="02020603050405020304" pitchFamily="18" charset="0"/>
                <a:ea typeface="Calibri" panose="020F0502020204030204" pitchFamily="34" charset="0"/>
              </a:rPr>
              <a:t>Essa </a:t>
            </a:r>
            <a:r>
              <a:rPr lang="it-IT" sz="1800" dirty="0">
                <a:solidFill>
                  <a:srgbClr val="000000"/>
                </a:solidFill>
                <a:effectLst/>
                <a:latin typeface="Times New Roman" panose="02020603050405020304" pitchFamily="18" charset="0"/>
                <a:ea typeface="Calibri" panose="020F0502020204030204" pitchFamily="34" charset="0"/>
              </a:rPr>
              <a:t>nasce come sezione di Anffas per volontà di un gruppo di genitori di ragazzi con disabilità che decidono di organizzare e gestire autonomamente servizi a sostegno dei propri figli, data la difficoltà da parte degli </a:t>
            </a:r>
            <a:r>
              <a:rPr lang="it-IT" sz="1800" dirty="0">
                <a:solidFill>
                  <a:srgbClr val="000000"/>
                </a:solidFill>
                <a:latin typeface="Times New Roman" panose="02020603050405020304" pitchFamily="18" charset="0"/>
                <a:ea typeface="Calibri" panose="020F0502020204030204" pitchFamily="34" charset="0"/>
              </a:rPr>
              <a:t>Enti Pubblici di dare una risposta a causa della forte richiesta. </a:t>
            </a:r>
          </a:p>
          <a:p>
            <a:pPr algn="just"/>
            <a:endParaRPr lang="it-IT" sz="1800" dirty="0">
              <a:solidFill>
                <a:srgbClr val="000000"/>
              </a:solidFill>
              <a:effectLst/>
              <a:latin typeface="Times New Roman" panose="02020603050405020304" pitchFamily="18" charset="0"/>
              <a:ea typeface="Calibri" panose="020F0502020204030204" pitchFamily="34" charset="0"/>
            </a:endParaRPr>
          </a:p>
          <a:p>
            <a:pPr algn="just"/>
            <a:r>
              <a:rPr lang="it-IT" sz="1800" dirty="0">
                <a:solidFill>
                  <a:srgbClr val="000000"/>
                </a:solidFill>
                <a:effectLst/>
                <a:latin typeface="Times New Roman" panose="02020603050405020304" pitchFamily="18" charset="0"/>
                <a:ea typeface="Calibri" panose="020F0502020204030204" pitchFamily="34" charset="0"/>
              </a:rPr>
              <a:t>Nel 1975 l’Anffas ottiene dal Ministero della Sanità la convenzione per svolgere il servizio di riabilitazione rivolto a soggetti con disabilità psichiche, fisiche e sensoriali</a:t>
            </a:r>
            <a:r>
              <a:rPr lang="it-IT" sz="1800" dirty="0">
                <a:solidFill>
                  <a:srgbClr val="000000"/>
                </a:solidFill>
                <a:latin typeface="Times New Roman" panose="02020603050405020304" pitchFamily="18" charset="0"/>
                <a:ea typeface="Calibri" panose="020F0502020204030204" pitchFamily="34" charset="0"/>
              </a:rPr>
              <a:t>; f</a:t>
            </a:r>
            <a:r>
              <a:rPr lang="it-IT" sz="1800" dirty="0">
                <a:solidFill>
                  <a:srgbClr val="000000"/>
                </a:solidFill>
                <a:effectLst/>
                <a:latin typeface="Times New Roman" panose="02020603050405020304" pitchFamily="18" charset="0"/>
                <a:ea typeface="Calibri" panose="020F0502020204030204" pitchFamily="34" charset="0"/>
              </a:rPr>
              <a:t>in da subito l’Associazione si occupa di riabilitazione per un intervento rivolto alla persona nella sua globalità e pertanto si dota delle prime figure professionali;</a:t>
            </a:r>
          </a:p>
          <a:p>
            <a:pPr algn="just"/>
            <a:endParaRPr lang="it-IT" sz="1800" dirty="0">
              <a:solidFill>
                <a:srgbClr val="000000"/>
              </a:solidFill>
              <a:effectLst/>
              <a:latin typeface="Times New Roman" panose="02020603050405020304" pitchFamily="18" charset="0"/>
              <a:ea typeface="Calibri" panose="020F0502020204030204" pitchFamily="34" charset="0"/>
            </a:endParaRPr>
          </a:p>
          <a:p>
            <a:pPr algn="just"/>
            <a:endParaRPr lang="it-IT" sz="1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21336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0124899-4310-4D5F-962C-295BFB864752}"/>
              </a:ext>
            </a:extLst>
          </p:cNvPr>
          <p:cNvSpPr>
            <a:spLocks noGrp="1"/>
          </p:cNvSpPr>
          <p:nvPr>
            <p:ph idx="1"/>
          </p:nvPr>
        </p:nvSpPr>
        <p:spPr>
          <a:xfrm>
            <a:off x="838200" y="570947"/>
            <a:ext cx="10515600" cy="5275815"/>
          </a:xfrm>
        </p:spPr>
        <p:txBody>
          <a:bodyPr>
            <a:normAutofit/>
          </a:bodyPr>
          <a:lstStyle/>
          <a:p>
            <a:pPr algn="just"/>
            <a:r>
              <a:rPr lang="it-IT" sz="1800" dirty="0">
                <a:solidFill>
                  <a:srgbClr val="000000"/>
                </a:solidFill>
                <a:effectLst/>
                <a:latin typeface="Times New Roman" panose="02020603050405020304" pitchFamily="18" charset="0"/>
                <a:ea typeface="Calibri" panose="020F0502020204030204" pitchFamily="34" charset="0"/>
              </a:rPr>
              <a:t>Nel 1980 avvia l’attività semiresidenziale per rispondere alle esigenze dei giovani che al termine della scuola dell’obbligo necessitano di interventi educativi-riabilitativi in grado di potenziare le loro autonomie personali e sociali. </a:t>
            </a:r>
          </a:p>
          <a:p>
            <a:pPr algn="just"/>
            <a:endParaRPr lang="it-IT" sz="1800" dirty="0">
              <a:solidFill>
                <a:srgbClr val="000000"/>
              </a:solidFill>
              <a:effectLst/>
              <a:latin typeface="Times New Roman" panose="02020603050405020304" pitchFamily="18" charset="0"/>
              <a:ea typeface="Calibri" panose="020F0502020204030204" pitchFamily="34" charset="0"/>
            </a:endParaRPr>
          </a:p>
          <a:p>
            <a:pPr algn="just"/>
            <a:r>
              <a:rPr lang="it-IT" sz="1800" dirty="0">
                <a:solidFill>
                  <a:srgbClr val="000000"/>
                </a:solidFill>
                <a:effectLst/>
                <a:latin typeface="Times New Roman" panose="02020603050405020304" pitchFamily="18" charset="0"/>
                <a:ea typeface="Calibri" panose="020F0502020204030204" pitchFamily="34" charset="0"/>
              </a:rPr>
              <a:t>Vi è quindi un centro semiresidenziale per adulti con disabilità (più di 50 ragazzi) che quotidianamente vengono impegnati in percorsi educativi e riabilitativi volti a potenziare le loro autonomie personali e sociali. </a:t>
            </a:r>
          </a:p>
          <a:p>
            <a:pPr marL="0" indent="0" algn="just">
              <a:buNone/>
            </a:pPr>
            <a:endParaRPr lang="it-IT" sz="1800" dirty="0">
              <a:solidFill>
                <a:srgbClr val="000000"/>
              </a:solidFill>
              <a:effectLst/>
              <a:latin typeface="Times New Roman" panose="02020603050405020304" pitchFamily="18" charset="0"/>
              <a:ea typeface="Calibri" panose="020F0502020204030204" pitchFamily="34" charset="0"/>
            </a:endParaRPr>
          </a:p>
          <a:p>
            <a:pPr algn="just"/>
            <a:r>
              <a:rPr lang="it-IT" sz="1800" dirty="0">
                <a:solidFill>
                  <a:srgbClr val="000000"/>
                </a:solidFill>
                <a:effectLst/>
                <a:latin typeface="Times New Roman" panose="02020603050405020304" pitchFamily="18" charset="0"/>
                <a:ea typeface="Calibri" panose="020F0502020204030204" pitchFamily="34" charset="0"/>
              </a:rPr>
              <a:t>In risposta ai bisogni delle famiglie da alcuni anni l’Anffas, ha istituito 2 Coser (Comunità socio educativa riabilitativa) che oggi ospitano 18 ragazzi con disabilità intellettiva che per situazioni diverse necessitano di una presa in carico globale e continuativa. Per queste persone Anffas diventa la CASA e la FAMIGLIA. </a:t>
            </a:r>
          </a:p>
          <a:p>
            <a:pPr algn="just"/>
            <a:endParaRPr lang="it-IT" sz="1800" dirty="0">
              <a:solidFill>
                <a:srgbClr val="000000"/>
              </a:solidFill>
              <a:latin typeface="Times New Roman" panose="02020603050405020304" pitchFamily="18" charset="0"/>
              <a:ea typeface="Calibri" panose="020F0502020204030204" pitchFamily="34" charset="0"/>
            </a:endParaRPr>
          </a:p>
          <a:p>
            <a:pPr algn="just"/>
            <a:r>
              <a:rPr lang="it-IT" sz="1800" b="0" i="0" u="none" strike="noStrike" baseline="0" dirty="0">
                <a:solidFill>
                  <a:srgbClr val="000000"/>
                </a:solidFill>
                <a:latin typeface="Times New Roman" panose="02020603050405020304" pitchFamily="18" charset="0"/>
              </a:rPr>
              <a:t>Tra i servizi offerti da Anffas, una sfida attuale ed importante, è oggi quella di progettare soluzioni di tipo residenziale per le persone con disabilità; nel panorama nazionale, “Civico 34” si iscrive tra i più recenti scenari legislativi concernenti la Convenzione Onu sui diritti delle persone con disabilità e dalla nuova Legge sul Dopo di Noi L.112/2016 e da quelli di Vita indipendente ed inclusione nella società;</a:t>
            </a:r>
            <a:endParaRPr lang="it-IT" sz="1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274618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8F21CF-D25A-30EB-5E69-E92C52CED3C6}"/>
              </a:ext>
            </a:extLst>
          </p:cNvPr>
          <p:cNvSpPr>
            <a:spLocks noGrp="1"/>
          </p:cNvSpPr>
          <p:nvPr>
            <p:ph type="title"/>
          </p:nvPr>
        </p:nvSpPr>
        <p:spPr>
          <a:xfrm>
            <a:off x="838199" y="98354"/>
            <a:ext cx="10515600" cy="1359384"/>
          </a:xfrm>
        </p:spPr>
        <p:txBody>
          <a:bodyPr/>
          <a:lstStyle/>
          <a:p>
            <a:r>
              <a:rPr lang="it-IT" dirty="0"/>
              <a:t>La mission di Anffas</a:t>
            </a:r>
          </a:p>
        </p:txBody>
      </p:sp>
      <p:sp>
        <p:nvSpPr>
          <p:cNvPr id="3" name="Segnaposto contenuto 2">
            <a:extLst>
              <a:ext uri="{FF2B5EF4-FFF2-40B4-BE49-F238E27FC236}">
                <a16:creationId xmlns:a16="http://schemas.microsoft.com/office/drawing/2014/main" id="{8D3D1AC4-22A5-E7C6-ADCD-B8B7C3AB1632}"/>
              </a:ext>
            </a:extLst>
          </p:cNvPr>
          <p:cNvSpPr>
            <a:spLocks noGrp="1"/>
          </p:cNvSpPr>
          <p:nvPr>
            <p:ph idx="1"/>
          </p:nvPr>
        </p:nvSpPr>
        <p:spPr>
          <a:xfrm>
            <a:off x="838199" y="1265233"/>
            <a:ext cx="10677939" cy="4810539"/>
          </a:xfrm>
        </p:spPr>
        <p:txBody>
          <a:bodyPr>
            <a:normAutofit fontScale="92500" lnSpcReduction="10000"/>
          </a:bodyPr>
          <a:lstStyle/>
          <a:p>
            <a:pPr algn="just"/>
            <a:r>
              <a:rPr lang="it-IT" sz="1800" b="0" i="0" u="none" strike="noStrike" baseline="0" dirty="0">
                <a:solidFill>
                  <a:srgbClr val="000000"/>
                </a:solidFill>
                <a:latin typeface="Times New Roman" panose="02020603050405020304" pitchFamily="18" charset="0"/>
                <a:cs typeface="Times New Roman" panose="02020603050405020304" pitchFamily="18" charset="0"/>
              </a:rPr>
              <a:t>Anffas opera per costruire una realtà in cui le persone con disabilità intellettive e disturbi del </a:t>
            </a:r>
            <a:r>
              <a:rPr lang="it-IT" sz="1800" b="0" i="0" u="none" strike="noStrike" baseline="0" dirty="0" err="1">
                <a:solidFill>
                  <a:srgbClr val="000000"/>
                </a:solidFill>
                <a:latin typeface="Times New Roman" panose="02020603050405020304" pitchFamily="18" charset="0"/>
                <a:cs typeface="Times New Roman" panose="02020603050405020304" pitchFamily="18" charset="0"/>
              </a:rPr>
              <a:t>neurosviluppo</a:t>
            </a:r>
            <a:r>
              <a:rPr lang="it-IT" sz="1800" b="1" i="0" u="none" strike="noStrike" baseline="0" dirty="0">
                <a:solidFill>
                  <a:srgbClr val="000000"/>
                </a:solidFill>
                <a:latin typeface="Times New Roman" panose="02020603050405020304" pitchFamily="18" charset="0"/>
                <a:cs typeface="Times New Roman" panose="02020603050405020304" pitchFamily="18" charset="0"/>
              </a:rPr>
              <a:t>, </a:t>
            </a:r>
            <a:r>
              <a:rPr lang="it-IT" sz="1800" b="0" i="0" u="none" strike="noStrike" baseline="0" dirty="0">
                <a:solidFill>
                  <a:srgbClr val="000000"/>
                </a:solidFill>
                <a:latin typeface="Times New Roman" panose="02020603050405020304" pitchFamily="18" charset="0"/>
                <a:cs typeface="Times New Roman" panose="02020603050405020304" pitchFamily="18" charset="0"/>
              </a:rPr>
              <a:t>e le loro famiglie, possano vedere i propri diritti rispettati e resi pienamente esigibili. </a:t>
            </a:r>
          </a:p>
          <a:p>
            <a:pPr algn="just"/>
            <a:endParaRPr lang="it-IT" sz="1800" b="0" i="0" u="none" strike="noStrike" baseline="0" dirty="0">
              <a:solidFill>
                <a:srgbClr val="000000"/>
              </a:solidFill>
              <a:latin typeface="Times New Roman" panose="02020603050405020304" pitchFamily="18" charset="0"/>
              <a:cs typeface="Times New Roman" panose="02020603050405020304" pitchFamily="18" charset="0"/>
            </a:endParaRPr>
          </a:p>
          <a:p>
            <a:pPr algn="just"/>
            <a:r>
              <a:rPr lang="it-IT" sz="1800" b="0" i="0" u="none" strike="noStrike" baseline="0" dirty="0">
                <a:solidFill>
                  <a:srgbClr val="000000"/>
                </a:solidFill>
                <a:latin typeface="Times New Roman" panose="02020603050405020304" pitchFamily="18" charset="0"/>
                <a:cs typeface="Times New Roman" panose="02020603050405020304" pitchFamily="18" charset="0"/>
              </a:rPr>
              <a:t>Un mondo che non veda le diversità come un limite o un ostacolo</a:t>
            </a:r>
            <a:r>
              <a:rPr lang="it-IT" sz="1800" b="1" i="0" u="none" strike="noStrike" baseline="0" dirty="0">
                <a:solidFill>
                  <a:srgbClr val="000000"/>
                </a:solidFill>
                <a:latin typeface="Times New Roman" panose="02020603050405020304" pitchFamily="18" charset="0"/>
                <a:cs typeface="Times New Roman" panose="02020603050405020304" pitchFamily="18" charset="0"/>
              </a:rPr>
              <a:t>, </a:t>
            </a:r>
            <a:r>
              <a:rPr lang="it-IT" sz="1800" b="0" i="0" u="none" strike="noStrike" baseline="0" dirty="0">
                <a:solidFill>
                  <a:srgbClr val="000000"/>
                </a:solidFill>
                <a:latin typeface="Times New Roman" panose="02020603050405020304" pitchFamily="18" charset="0"/>
                <a:cs typeface="Times New Roman" panose="02020603050405020304" pitchFamily="18" charset="0"/>
              </a:rPr>
              <a:t>ma come fonte di arricchimento e crescita, in cui le persone con disabilità non siano più viste come oggetti passivi di interventi</a:t>
            </a:r>
            <a:r>
              <a:rPr lang="it-IT" sz="1800" b="1" i="0" u="none" strike="noStrike" baseline="0" dirty="0">
                <a:solidFill>
                  <a:srgbClr val="000000"/>
                </a:solidFill>
                <a:latin typeface="Times New Roman" panose="02020603050405020304" pitchFamily="18" charset="0"/>
                <a:cs typeface="Times New Roman" panose="02020603050405020304" pitchFamily="18" charset="0"/>
              </a:rPr>
              <a:t>, </a:t>
            </a:r>
            <a:r>
              <a:rPr lang="it-IT" sz="1800" b="0" i="0" u="none" strike="noStrike" baseline="0" dirty="0">
                <a:solidFill>
                  <a:srgbClr val="000000"/>
                </a:solidFill>
                <a:latin typeface="Times New Roman" panose="02020603050405020304" pitchFamily="18" charset="0"/>
                <a:cs typeface="Times New Roman" panose="02020603050405020304" pitchFamily="18" charset="0"/>
              </a:rPr>
              <a:t>ma come soggetti attivi ed agenti causali della propria vita. </a:t>
            </a:r>
          </a:p>
          <a:p>
            <a:pPr algn="just"/>
            <a:endParaRPr lang="it-IT" sz="1800" b="0" i="0" u="none" strike="noStrike" baseline="0" dirty="0">
              <a:solidFill>
                <a:srgbClr val="000000"/>
              </a:solidFill>
              <a:latin typeface="Times New Roman" panose="02020603050405020304" pitchFamily="18" charset="0"/>
              <a:cs typeface="Times New Roman" panose="02020603050405020304" pitchFamily="18" charset="0"/>
            </a:endParaRPr>
          </a:p>
          <a:p>
            <a:pPr algn="just"/>
            <a:r>
              <a:rPr lang="it-IT" sz="1800" b="0" i="0" u="none" strike="noStrike" baseline="0" dirty="0">
                <a:solidFill>
                  <a:srgbClr val="000000"/>
                </a:solidFill>
                <a:latin typeface="Times New Roman" panose="02020603050405020304" pitchFamily="18" charset="0"/>
                <a:cs typeface="Times New Roman" panose="02020603050405020304" pitchFamily="18" charset="0"/>
              </a:rPr>
              <a:t>Un mondo che rispetti tutte le differenze con l'accettazione delle persone con disabilità come parte della diversità umana e dell'umanità stessa</a:t>
            </a:r>
            <a:r>
              <a:rPr lang="it-IT" sz="1800" dirty="0">
                <a:solidFill>
                  <a:srgbClr val="000000"/>
                </a:solidFill>
                <a:latin typeface="Times New Roman" panose="02020603050405020304" pitchFamily="18" charset="0"/>
                <a:cs typeface="Times New Roman" panose="02020603050405020304" pitchFamily="18" charset="0"/>
              </a:rPr>
              <a:t> poiché la</a:t>
            </a:r>
            <a:r>
              <a:rPr lang="it-IT" sz="1800" b="0" i="0" u="none" strike="noStrike" baseline="0" dirty="0">
                <a:solidFill>
                  <a:srgbClr val="000000"/>
                </a:solidFill>
                <a:latin typeface="Times New Roman" panose="02020603050405020304" pitchFamily="18" charset="0"/>
                <a:cs typeface="Times New Roman" panose="02020603050405020304" pitchFamily="18" charset="0"/>
              </a:rPr>
              <a:t> disabilità è il risultato dell'interazione tra persone con minorazioni e barriere attitudinali ed ambientali, che impediscono la loro piena ed efficacie partecipazione nella società su base di parità con gli altri.</a:t>
            </a:r>
          </a:p>
          <a:p>
            <a:pPr algn="just"/>
            <a:endParaRPr lang="it-IT" sz="1800" b="0" i="0" u="none" strike="noStrike" baseline="0" dirty="0">
              <a:solidFill>
                <a:schemeClr val="bg1"/>
              </a:solidFill>
              <a:latin typeface="Times New Roman" panose="02020603050405020304" pitchFamily="18" charset="0"/>
              <a:cs typeface="Times New Roman" panose="02020603050405020304" pitchFamily="18" charset="0"/>
            </a:endParaRPr>
          </a:p>
          <a:p>
            <a:pPr algn="just"/>
            <a:r>
              <a:rPr lang="it-IT" sz="1800" b="0" i="0" u="none" strike="noStrike" baseline="0" dirty="0">
                <a:solidFill>
                  <a:schemeClr val="bg1"/>
                </a:solidFill>
                <a:latin typeface="Times New Roman" panose="02020603050405020304" pitchFamily="18" charset="0"/>
                <a:cs typeface="Times New Roman" panose="02020603050405020304" pitchFamily="18" charset="0"/>
              </a:rPr>
              <a:t>Un mondo che riconosca la necessità di promuovere e proteggere i diritti umani di tutte le persone con disabilità, incluse quelle che richiedono sostegni più intensi, e che non ne scarichi l'intero peso sulla loro famiglia e in cui non ci sia alcuna discriminazione, distinzione, esclusione o restrizione sulla base della disabilità. </a:t>
            </a:r>
          </a:p>
          <a:p>
            <a:endParaRPr lang="it-IT" dirty="0"/>
          </a:p>
        </p:txBody>
      </p:sp>
    </p:spTree>
    <p:extLst>
      <p:ext uri="{BB962C8B-B14F-4D97-AF65-F5344CB8AC3E}">
        <p14:creationId xmlns:p14="http://schemas.microsoft.com/office/powerpoint/2010/main" val="1558575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BB27881-0942-1D83-8362-491ED15490CB}"/>
              </a:ext>
            </a:extLst>
          </p:cNvPr>
          <p:cNvSpPr>
            <a:spLocks noGrp="1"/>
          </p:cNvSpPr>
          <p:nvPr>
            <p:ph idx="1"/>
          </p:nvPr>
        </p:nvSpPr>
        <p:spPr>
          <a:xfrm>
            <a:off x="838200" y="609600"/>
            <a:ext cx="10515600" cy="5567363"/>
          </a:xfrm>
        </p:spPr>
        <p:txBody>
          <a:bodyPr>
            <a:normAutofit/>
          </a:bodyPr>
          <a:lstStyle/>
          <a:p>
            <a:pPr algn="just"/>
            <a:r>
              <a:rPr lang="it-IT" sz="1800" i="0" strike="noStrike" baseline="0" dirty="0">
                <a:solidFill>
                  <a:schemeClr val="bg1"/>
                </a:solidFill>
                <a:latin typeface="Times New Roman" panose="02020603050405020304" pitchFamily="18" charset="0"/>
                <a:cs typeface="Times New Roman" panose="02020603050405020304" pitchFamily="18" charset="0"/>
              </a:rPr>
              <a:t>Un mondo in cui i servizi, anche quelli promossi e autogestiti dagli associati Anffas, siano basati sul progetto di vita e finalizzati al potenziamento delle abilità delle persone con disabilità ai fini della loro inclusione sociale, che abbiano un reale impatto sulla vita materiale sia delle persone con disabilità che dei loro familiari e </a:t>
            </a:r>
            <a:r>
              <a:rPr lang="it-IT" sz="1800" b="0" i="0" u="none" strike="noStrike" baseline="0" dirty="0">
                <a:solidFill>
                  <a:schemeClr val="bg1"/>
                </a:solidFill>
                <a:latin typeface="Times New Roman" panose="02020603050405020304" pitchFamily="18" charset="0"/>
                <a:cs typeface="Times New Roman" panose="02020603050405020304" pitchFamily="18" charset="0"/>
              </a:rPr>
              <a:t>che siano misurabili in termini di effettivo miglioramento della loro qualità di vita. </a:t>
            </a:r>
          </a:p>
          <a:p>
            <a:pPr algn="just"/>
            <a:endParaRPr lang="it-IT" sz="1800" b="0" i="0" u="none" strike="noStrike" baseline="0" dirty="0">
              <a:solidFill>
                <a:schemeClr val="bg1"/>
              </a:solidFill>
              <a:latin typeface="Times New Roman" panose="02020603050405020304" pitchFamily="18" charset="0"/>
              <a:cs typeface="Times New Roman" panose="02020603050405020304" pitchFamily="18" charset="0"/>
            </a:endParaRPr>
          </a:p>
          <a:p>
            <a:pPr algn="just"/>
            <a:r>
              <a:rPr lang="it-IT" sz="1800" b="0" i="0" u="none" strike="noStrike" baseline="0" dirty="0">
                <a:solidFill>
                  <a:schemeClr val="bg1"/>
                </a:solidFill>
                <a:latin typeface="Times New Roman" panose="02020603050405020304" pitchFamily="18" charset="0"/>
                <a:cs typeface="Times New Roman" panose="02020603050405020304" pitchFamily="18" charset="0"/>
              </a:rPr>
              <a:t>Un mondo in cui siano sempre garantiti i desideri, le aspettative e le preferenze delle persone con disabilità</a:t>
            </a:r>
            <a:r>
              <a:rPr lang="it-IT" sz="1800" b="1" i="0" u="none" strike="noStrike" baseline="0" dirty="0">
                <a:solidFill>
                  <a:schemeClr val="bg1"/>
                </a:solidFill>
                <a:latin typeface="Times New Roman" panose="02020603050405020304" pitchFamily="18" charset="0"/>
                <a:cs typeface="Times New Roman" panose="02020603050405020304" pitchFamily="18" charset="0"/>
              </a:rPr>
              <a:t>, </a:t>
            </a:r>
            <a:r>
              <a:rPr lang="it-IT" sz="1800" b="0" i="0" u="none" strike="noStrike" baseline="0" dirty="0">
                <a:solidFill>
                  <a:schemeClr val="bg1"/>
                </a:solidFill>
                <a:latin typeface="Times New Roman" panose="02020603050405020304" pitchFamily="18" charset="0"/>
                <a:cs typeface="Times New Roman" panose="02020603050405020304" pitchFamily="18" charset="0"/>
              </a:rPr>
              <a:t>fornendo loro i necessari sostegni nella presa di decisioni e rispettandone il diritto all'autodeterminazione ed </a:t>
            </a:r>
            <a:r>
              <a:rPr lang="it-IT" sz="1800" b="0" i="0" u="none" strike="noStrike" baseline="0" dirty="0" err="1">
                <a:solidFill>
                  <a:schemeClr val="bg1"/>
                </a:solidFill>
                <a:latin typeface="Times New Roman" panose="02020603050405020304" pitchFamily="18" charset="0"/>
                <a:cs typeface="Times New Roman" panose="02020603050405020304" pitchFamily="18" charset="0"/>
              </a:rPr>
              <a:t>autorappresentanza</a:t>
            </a:r>
            <a:r>
              <a:rPr lang="it-IT" sz="1800" b="0" i="0" u="none" strike="noStrike" baseline="0" dirty="0">
                <a:solidFill>
                  <a:schemeClr val="bg1"/>
                </a:solidFill>
                <a:latin typeface="Times New Roman" panose="02020603050405020304" pitchFamily="18" charset="0"/>
                <a:cs typeface="Times New Roman" panose="02020603050405020304" pitchFamily="18" charset="0"/>
              </a:rPr>
              <a:t>, nella massima misura possibile. </a:t>
            </a:r>
          </a:p>
          <a:p>
            <a:pPr algn="just"/>
            <a:endParaRPr lang="it-IT" sz="1800" dirty="0">
              <a:solidFill>
                <a:schemeClr val="bg1"/>
              </a:solidFill>
              <a:latin typeface="Times New Roman" panose="02020603050405020304" pitchFamily="18" charset="0"/>
              <a:cs typeface="Times New Roman" panose="02020603050405020304" pitchFamily="18" charset="0"/>
            </a:endParaRPr>
          </a:p>
          <a:p>
            <a:pPr algn="just"/>
            <a:r>
              <a:rPr lang="it-IT" sz="1800" b="0" i="0" u="none" strike="noStrike" baseline="0" dirty="0">
                <a:solidFill>
                  <a:schemeClr val="bg1"/>
                </a:solidFill>
                <a:latin typeface="Times New Roman" panose="02020603050405020304" pitchFamily="18" charset="0"/>
                <a:cs typeface="Times New Roman" panose="02020603050405020304" pitchFamily="18" charset="0"/>
              </a:rPr>
              <a:t>L'articolazione delle risposte ai bisogni presentati dalla persona disabile, si concretizza oggi </a:t>
            </a:r>
            <a:r>
              <a:rPr lang="it-IT" sz="1800" b="1" i="0" u="none" strike="noStrike" baseline="0" dirty="0">
                <a:solidFill>
                  <a:schemeClr val="bg1"/>
                </a:solidFill>
                <a:latin typeface="Times New Roman" panose="02020603050405020304" pitchFamily="18" charset="0"/>
                <a:cs typeface="Times New Roman" panose="02020603050405020304" pitchFamily="18" charset="0"/>
              </a:rPr>
              <a:t>nel progetto di vita</a:t>
            </a:r>
            <a:r>
              <a:rPr lang="it-IT" sz="1800" b="0" i="0" u="none" strike="noStrike" baseline="0" dirty="0">
                <a:solidFill>
                  <a:schemeClr val="bg1"/>
                </a:solidFill>
                <a:latin typeface="Times New Roman" panose="02020603050405020304" pitchFamily="18" charset="0"/>
                <a:cs typeface="Times New Roman" panose="02020603050405020304" pitchFamily="18" charset="0"/>
              </a:rPr>
              <a:t> che può così essere definito: un insieme organizzato delle risposte e degli interventi, che accompagnano la persona disabile nei suoi cicli di vita, seguendone la modificazione dei bisogni nelle differenti fasce di età e in relazione agli ecosistemi in cui è inserito, con l'obiettivo di garantirgli la più alta qualità di vita possibile. </a:t>
            </a:r>
          </a:p>
          <a:p>
            <a:pPr algn="just"/>
            <a:endParaRPr lang="it-IT" sz="1800" b="0" i="0" u="none" strike="noStrike" baseline="0" dirty="0">
              <a:solidFill>
                <a:srgbClr val="212121"/>
              </a:solidFill>
              <a:latin typeface="Times New Roman" panose="02020603050405020304" pitchFamily="18" charset="0"/>
            </a:endParaRPr>
          </a:p>
          <a:p>
            <a:pPr algn="just"/>
            <a:endParaRPr lang="it-IT" sz="1800" dirty="0">
              <a:solidFill>
                <a:srgbClr val="000000"/>
              </a:solidFill>
              <a:effectLst/>
              <a:latin typeface="Times New Roman" panose="02020603050405020304" pitchFamily="18" charset="0"/>
              <a:ea typeface="Calibri" panose="020F0502020204030204" pitchFamily="34" charset="0"/>
            </a:endParaRPr>
          </a:p>
          <a:p>
            <a:endParaRPr lang="it-IT" dirty="0"/>
          </a:p>
        </p:txBody>
      </p:sp>
    </p:spTree>
    <p:extLst>
      <p:ext uri="{BB962C8B-B14F-4D97-AF65-F5344CB8AC3E}">
        <p14:creationId xmlns:p14="http://schemas.microsoft.com/office/powerpoint/2010/main" val="4227229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57B7268-DA9E-C5ED-297B-F2E64B0C8F26}"/>
              </a:ext>
            </a:extLst>
          </p:cNvPr>
          <p:cNvSpPr>
            <a:spLocks noGrp="1"/>
          </p:cNvSpPr>
          <p:nvPr>
            <p:ph idx="1"/>
          </p:nvPr>
        </p:nvSpPr>
        <p:spPr>
          <a:xfrm>
            <a:off x="684212" y="685800"/>
            <a:ext cx="10739162" cy="5569226"/>
          </a:xfrm>
        </p:spPr>
        <p:txBody>
          <a:bodyPr>
            <a:normAutofit/>
          </a:bodyPr>
          <a:lstStyle/>
          <a:p>
            <a:pPr algn="just"/>
            <a:r>
              <a:rPr lang="it-IT" b="1" i="0" dirty="0">
                <a:solidFill>
                  <a:srgbClr val="222222"/>
                </a:solidFill>
                <a:effectLst/>
                <a:latin typeface="Times New Roman" panose="02020603050405020304" pitchFamily="18" charset="0"/>
                <a:cs typeface="Times New Roman" panose="02020603050405020304" pitchFamily="18" charset="0"/>
              </a:rPr>
              <a:t>Secondo il DSM5 (Manuale diagnostico e statistico dei disturbi mentali), </a:t>
            </a:r>
            <a:r>
              <a:rPr lang="it-IT" b="0" i="0" dirty="0">
                <a:solidFill>
                  <a:srgbClr val="222222"/>
                </a:solidFill>
                <a:effectLst/>
                <a:latin typeface="Times New Roman" panose="02020603050405020304" pitchFamily="18" charset="0"/>
                <a:cs typeface="Times New Roman" panose="02020603050405020304" pitchFamily="18" charset="0"/>
              </a:rPr>
              <a:t>la disabilità intellettiva (disturbo dello sviluppo intellettivo) è un </a:t>
            </a:r>
            <a:r>
              <a:rPr lang="it-IT" b="1" i="1" dirty="0">
                <a:solidFill>
                  <a:srgbClr val="222222"/>
                </a:solidFill>
                <a:effectLst/>
                <a:latin typeface="Times New Roman" panose="02020603050405020304" pitchFamily="18" charset="0"/>
                <a:cs typeface="Times New Roman" panose="02020603050405020304" pitchFamily="18" charset="0"/>
              </a:rPr>
              <a:t>disturbo con esordio nel periodo dello sviluppo che comprende deficit del funzionamento sia intellettivo che adattivo negli ambiti concettuali, sociali e pratici.</a:t>
            </a:r>
          </a:p>
          <a:p>
            <a:pPr algn="just"/>
            <a:endParaRPr lang="it-IT" b="1" i="1" dirty="0">
              <a:solidFill>
                <a:srgbClr val="222222"/>
              </a:solidFill>
              <a:latin typeface="Times New Roman" panose="02020603050405020304" pitchFamily="18" charset="0"/>
              <a:cs typeface="Times New Roman" panose="02020603050405020304" pitchFamily="18" charset="0"/>
            </a:endParaRPr>
          </a:p>
          <a:p>
            <a:pPr algn="just"/>
            <a:r>
              <a:rPr lang="it-IT" b="1" i="0" dirty="0">
                <a:solidFill>
                  <a:srgbClr val="222222"/>
                </a:solidFill>
                <a:effectLst/>
                <a:latin typeface="Times New Roman" panose="02020603050405020304" pitchFamily="18" charset="0"/>
                <a:cs typeface="Times New Roman" panose="02020603050405020304" pitchFamily="18" charset="0"/>
              </a:rPr>
              <a:t>Ci sono diversi gradi di disabilità intellettive. In accordo al DSM-5, il livello di gravità può essere classificato come lieve, moderato, grave ed estremo.</a:t>
            </a:r>
            <a:endParaRPr lang="it-IT" b="1"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it-IT" b="1" i="1" dirty="0">
              <a:solidFill>
                <a:srgbClr val="222222"/>
              </a:solidFill>
              <a:effectLst/>
              <a:latin typeface="Times New Roman" panose="02020603050405020304" pitchFamily="18" charset="0"/>
              <a:cs typeface="Times New Roman" panose="02020603050405020304" pitchFamily="18" charset="0"/>
            </a:endParaRPr>
          </a:p>
          <a:p>
            <a:pPr algn="just"/>
            <a:r>
              <a:rPr lang="it-IT" i="0" dirty="0">
                <a:solidFill>
                  <a:srgbClr val="222222"/>
                </a:solidFill>
                <a:effectLst/>
                <a:latin typeface="Times New Roman" panose="02020603050405020304" pitchFamily="18" charset="0"/>
                <a:cs typeface="Times New Roman" panose="02020603050405020304" pitchFamily="18" charset="0"/>
              </a:rPr>
              <a:t>Secondo il DSM-5 le disabilità intellettive rientrano all’interno dei</a:t>
            </a:r>
            <a:r>
              <a:rPr lang="it-IT" b="1" i="0" dirty="0">
                <a:solidFill>
                  <a:srgbClr val="222222"/>
                </a:solidFill>
                <a:effectLst/>
                <a:latin typeface="Times New Roman" panose="02020603050405020304" pitchFamily="18" charset="0"/>
                <a:cs typeface="Times New Roman" panose="02020603050405020304" pitchFamily="18" charset="0"/>
              </a:rPr>
              <a:t> </a:t>
            </a:r>
            <a:r>
              <a:rPr lang="it-IT" b="1" i="0" u="none" strike="noStrike" dirty="0">
                <a:solidFill>
                  <a:srgbClr val="1C4E9E"/>
                </a:solidFill>
                <a:effectLst/>
                <a:latin typeface="Times New Roman" panose="02020603050405020304" pitchFamily="18" charset="0"/>
                <a:cs typeface="Times New Roman" panose="02020603050405020304" pitchFamily="18" charset="0"/>
                <a:hlinkClick r:id="rId2"/>
              </a:rPr>
              <a:t>disturbi del </a:t>
            </a:r>
            <a:r>
              <a:rPr lang="it-IT" b="1" i="0" u="none" strike="noStrike" dirty="0" err="1">
                <a:solidFill>
                  <a:srgbClr val="1C4E9E"/>
                </a:solidFill>
                <a:effectLst/>
                <a:latin typeface="Times New Roman" panose="02020603050405020304" pitchFamily="18" charset="0"/>
                <a:cs typeface="Times New Roman" panose="02020603050405020304" pitchFamily="18" charset="0"/>
                <a:hlinkClick r:id="rId2"/>
              </a:rPr>
              <a:t>neurosviluppo</a:t>
            </a:r>
            <a:r>
              <a:rPr lang="it-IT" b="1" i="0" u="none" strike="noStrike" dirty="0">
                <a:solidFill>
                  <a:srgbClr val="1C4E9E"/>
                </a:solidFill>
                <a:effectLst/>
                <a:latin typeface="Times New Roman" panose="02020603050405020304" pitchFamily="18" charset="0"/>
                <a:cs typeface="Times New Roman" panose="02020603050405020304" pitchFamily="18" charset="0"/>
              </a:rPr>
              <a:t>.</a:t>
            </a: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endParaRPr lang="it-IT" b="1" i="1" dirty="0">
              <a:solidFill>
                <a:srgbClr val="222222"/>
              </a:solidFill>
              <a:effectLst/>
              <a:latin typeface="Roboto" panose="02000000000000000000" pitchFamily="2" charset="0"/>
            </a:endParaRPr>
          </a:p>
          <a:p>
            <a:pPr marL="0" indent="0" algn="just">
              <a:buNone/>
            </a:pPr>
            <a:endParaRPr lang="it-IT" b="0" i="0" dirty="0">
              <a:solidFill>
                <a:srgbClr val="222222"/>
              </a:solidFill>
              <a:effectLst/>
              <a:latin typeface="Roboto" panose="02000000000000000000" pitchFamily="2" charset="0"/>
            </a:endParaRPr>
          </a:p>
          <a:p>
            <a:endParaRPr lang="it-IT" dirty="0"/>
          </a:p>
        </p:txBody>
      </p:sp>
    </p:spTree>
    <p:extLst>
      <p:ext uri="{BB962C8B-B14F-4D97-AF65-F5344CB8AC3E}">
        <p14:creationId xmlns:p14="http://schemas.microsoft.com/office/powerpoint/2010/main" val="4149668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8558ADD-1AE8-CAF4-44B5-635645D5EF3C}"/>
              </a:ext>
            </a:extLst>
          </p:cNvPr>
          <p:cNvSpPr>
            <a:spLocks noGrp="1"/>
          </p:cNvSpPr>
          <p:nvPr>
            <p:ph idx="1"/>
          </p:nvPr>
        </p:nvSpPr>
        <p:spPr>
          <a:xfrm>
            <a:off x="665956" y="1621366"/>
            <a:ext cx="10860088" cy="3615267"/>
          </a:xfrm>
        </p:spPr>
        <p:txBody>
          <a:bodyPr>
            <a:normAutofit lnSpcReduction="10000"/>
          </a:bodyPr>
          <a:lstStyle/>
          <a:p>
            <a:pPr algn="just"/>
            <a:r>
              <a:rPr lang="it-IT" sz="1900" b="0" i="0" u="none" strike="noStrike" baseline="0" dirty="0">
                <a:solidFill>
                  <a:schemeClr val="bg1"/>
                </a:solidFill>
                <a:latin typeface="Times New Roman" panose="02020603050405020304" pitchFamily="18" charset="0"/>
              </a:rPr>
              <a:t>La sfida che si pone la pedagogia speciale è quella di ripensare ai percorsi educativi orientati alla costruzione di progetti di vita nel segno della Qualità della Vita. In questa direzione, la presa in carico di una persona con disabilità intellettiva necessita di un ripensamento del progetto di vita, verso traiettorie esistenziali significative per il soggetto stesso, soprattutto nel momento in cui i supporti familiari verranno meno.</a:t>
            </a:r>
          </a:p>
          <a:p>
            <a:pPr algn="just"/>
            <a:endParaRPr lang="it-IT" sz="1900" dirty="0">
              <a:solidFill>
                <a:schemeClr val="bg1"/>
              </a:solidFill>
              <a:latin typeface="Times New Roman" panose="02020603050405020304" pitchFamily="18" charset="0"/>
            </a:endParaRPr>
          </a:p>
          <a:p>
            <a:pPr marL="0" indent="0" algn="just">
              <a:buNone/>
            </a:pPr>
            <a:endParaRPr lang="it-IT" sz="1900" dirty="0">
              <a:solidFill>
                <a:schemeClr val="bg1"/>
              </a:solidFill>
              <a:latin typeface="Times New Roman" panose="02020603050405020304" pitchFamily="18" charset="0"/>
            </a:endParaRPr>
          </a:p>
          <a:p>
            <a:pPr algn="just"/>
            <a:r>
              <a:rPr lang="it-IT" sz="1900" b="0" i="0" u="none" strike="noStrike" baseline="0" dirty="0">
                <a:solidFill>
                  <a:schemeClr val="bg1"/>
                </a:solidFill>
                <a:latin typeface="Times New Roman" panose="02020603050405020304" pitchFamily="18" charset="0"/>
              </a:rPr>
              <a:t>Adottare la prospettiva di una progettazione esistenziale nel “Durante Noi” orientata al “Dopo di Noi”, significa attuare una preparazione “per tempo” e “nel tempo” alle fasi di transizione che potrebbe vivere una persona con disabilità (Giaconi, 2015). E’ centrale la necessità di promuovere l’autodeterminazione della persona stessa per la realizzazione di un significativo percorso di vita indipendente.</a:t>
            </a:r>
            <a:endParaRPr lang="it-IT" sz="1900" dirty="0">
              <a:solidFill>
                <a:schemeClr val="bg1"/>
              </a:solidFill>
            </a:endParaRPr>
          </a:p>
          <a:p>
            <a:endParaRPr lang="it-IT" dirty="0"/>
          </a:p>
        </p:txBody>
      </p:sp>
    </p:spTree>
    <p:extLst>
      <p:ext uri="{BB962C8B-B14F-4D97-AF65-F5344CB8AC3E}">
        <p14:creationId xmlns:p14="http://schemas.microsoft.com/office/powerpoint/2010/main" val="3316562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F2E69DD-9BEC-EC61-1627-3135D20294C6}"/>
              </a:ext>
            </a:extLst>
          </p:cNvPr>
          <p:cNvSpPr>
            <a:spLocks noGrp="1"/>
          </p:cNvSpPr>
          <p:nvPr>
            <p:ph idx="1"/>
          </p:nvPr>
        </p:nvSpPr>
        <p:spPr>
          <a:xfrm>
            <a:off x="838200" y="715617"/>
            <a:ext cx="10515600" cy="5461346"/>
          </a:xfrm>
        </p:spPr>
        <p:txBody>
          <a:bodyPr>
            <a:noAutofit/>
          </a:bodyPr>
          <a:lstStyle/>
          <a:p>
            <a:pPr algn="just"/>
            <a:r>
              <a:rPr lang="it-IT" sz="1800" b="0" i="0" u="none" strike="noStrike" baseline="0" dirty="0">
                <a:solidFill>
                  <a:schemeClr val="bg1"/>
                </a:solidFill>
                <a:latin typeface="Cambria" panose="02040503050406030204" pitchFamily="18" charset="0"/>
              </a:rPr>
              <a:t>Tra i numerosi progetti posti in essere da Anffas Macerata al fine di poter garantire e promuovere </a:t>
            </a:r>
            <a:r>
              <a:rPr lang="it-IT" sz="1800" b="0" i="0" u="none" strike="noStrike" baseline="0" dirty="0">
                <a:solidFill>
                  <a:schemeClr val="bg1"/>
                </a:solidFill>
                <a:latin typeface="Times New Roman" panose="02020603050405020304" pitchFamily="18" charset="0"/>
              </a:rPr>
              <a:t>l’autodeterminazione della persona con disabilità e lo sviluppo di competenze adattive nel contesto sociale, oggi parlere</a:t>
            </a:r>
            <a:r>
              <a:rPr lang="it-IT" sz="1800" dirty="0">
                <a:solidFill>
                  <a:schemeClr val="bg1"/>
                </a:solidFill>
                <a:latin typeface="Times New Roman" panose="02020603050405020304" pitchFamily="18" charset="0"/>
              </a:rPr>
              <a:t>mo del </a:t>
            </a:r>
            <a:r>
              <a:rPr lang="it-IT" sz="1800" b="1" dirty="0">
                <a:solidFill>
                  <a:schemeClr val="bg1"/>
                </a:solidFill>
                <a:latin typeface="Times New Roman" panose="02020603050405020304" pitchFamily="18" charset="0"/>
              </a:rPr>
              <a:t>P</a:t>
            </a:r>
            <a:r>
              <a:rPr lang="it-IT" sz="1800" b="1" i="0" u="none" strike="noStrike" baseline="0" dirty="0">
                <a:solidFill>
                  <a:schemeClr val="bg1"/>
                </a:solidFill>
                <a:latin typeface="Times New Roman" panose="02020603050405020304" pitchFamily="18" charset="0"/>
              </a:rPr>
              <a:t>rogetto Mongolfiera </a:t>
            </a:r>
            <a:r>
              <a:rPr lang="it-IT" sz="1800" b="0" i="0" u="none" strike="noStrike" baseline="0" dirty="0">
                <a:solidFill>
                  <a:schemeClr val="bg1"/>
                </a:solidFill>
                <a:latin typeface="Times New Roman" panose="02020603050405020304" pitchFamily="18" charset="0"/>
              </a:rPr>
              <a:t>(che dimostra come il processo di autonomia e autodeterminazione sottenda lo sviluppo della persona con disabilità e non sia vi sia un approccio a questo solo nell’età adulta). </a:t>
            </a:r>
          </a:p>
          <a:p>
            <a:pPr algn="just"/>
            <a:endParaRPr lang="it-IT" sz="1800" b="0" i="0" u="none" strike="noStrike" baseline="0" dirty="0">
              <a:solidFill>
                <a:schemeClr val="bg1"/>
              </a:solidFill>
              <a:latin typeface="Times New Roman" panose="02020603050405020304" pitchFamily="18" charset="0"/>
            </a:endParaRPr>
          </a:p>
          <a:p>
            <a:pPr marL="0" indent="0" algn="just">
              <a:buNone/>
            </a:pPr>
            <a:r>
              <a:rPr lang="it-IT" sz="1800" b="0" i="0" u="none" strike="noStrike" baseline="0" dirty="0">
                <a:latin typeface="Times New Roman" panose="02020603050405020304" pitchFamily="18" charset="0"/>
              </a:rPr>
              <a:t> </a:t>
            </a:r>
          </a:p>
        </p:txBody>
      </p:sp>
    </p:spTree>
    <p:extLst>
      <p:ext uri="{BB962C8B-B14F-4D97-AF65-F5344CB8AC3E}">
        <p14:creationId xmlns:p14="http://schemas.microsoft.com/office/powerpoint/2010/main" val="2015379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ABB430-A4E7-C554-12C6-5AD875B13908}"/>
              </a:ext>
            </a:extLst>
          </p:cNvPr>
          <p:cNvSpPr>
            <a:spLocks noGrp="1"/>
          </p:cNvSpPr>
          <p:nvPr>
            <p:ph type="title"/>
          </p:nvPr>
        </p:nvSpPr>
        <p:spPr>
          <a:xfrm>
            <a:off x="672180" y="0"/>
            <a:ext cx="10199688" cy="1507067"/>
          </a:xfrm>
        </p:spPr>
        <p:txBody>
          <a:bodyPr/>
          <a:lstStyle/>
          <a:p>
            <a:r>
              <a:rPr lang="it-IT" dirty="0"/>
              <a:t>Perché il Progetto Mongolfiera?</a:t>
            </a:r>
          </a:p>
        </p:txBody>
      </p:sp>
      <p:sp>
        <p:nvSpPr>
          <p:cNvPr id="3" name="Segnaposto contenuto 2">
            <a:extLst>
              <a:ext uri="{FF2B5EF4-FFF2-40B4-BE49-F238E27FC236}">
                <a16:creationId xmlns:a16="http://schemas.microsoft.com/office/drawing/2014/main" id="{E967AE34-9D80-8B8B-2746-7159FB5CF4D4}"/>
              </a:ext>
            </a:extLst>
          </p:cNvPr>
          <p:cNvSpPr>
            <a:spLocks noGrp="1"/>
          </p:cNvSpPr>
          <p:nvPr>
            <p:ph idx="1"/>
          </p:nvPr>
        </p:nvSpPr>
        <p:spPr>
          <a:xfrm>
            <a:off x="838200" y="1347538"/>
            <a:ext cx="10515600" cy="4875464"/>
          </a:xfrm>
        </p:spPr>
        <p:txBody>
          <a:bodyPr>
            <a:normAutofit lnSpcReduction="10000"/>
          </a:bodyPr>
          <a:lstStyle/>
          <a:p>
            <a:pPr marL="0" indent="0">
              <a:buNone/>
            </a:pPr>
            <a:endParaRPr lang="it-IT" sz="1900" b="0" i="0" u="none" strike="noStrike" baseline="0" dirty="0">
              <a:solidFill>
                <a:schemeClr val="bg1"/>
              </a:solidFill>
              <a:latin typeface="Times New Roman" panose="02020603050405020304" pitchFamily="18" charset="0"/>
              <a:cs typeface="Times New Roman" panose="02020603050405020304" pitchFamily="18" charset="0"/>
            </a:endParaRPr>
          </a:p>
          <a:p>
            <a:r>
              <a:rPr lang="it-IT" sz="1900" b="0" i="0" u="none" strike="noStrike" baseline="0" dirty="0">
                <a:solidFill>
                  <a:schemeClr val="bg1"/>
                </a:solidFill>
                <a:latin typeface="Times New Roman" panose="02020603050405020304" pitchFamily="18" charset="0"/>
                <a:cs typeface="Times New Roman" panose="02020603050405020304" pitchFamily="18" charset="0"/>
              </a:rPr>
              <a:t>2 sono le motivazioni che hanno </a:t>
            </a:r>
            <a:r>
              <a:rPr lang="it-IT" sz="1900" dirty="0">
                <a:solidFill>
                  <a:schemeClr val="bg1"/>
                </a:solidFill>
                <a:latin typeface="Times New Roman" panose="02020603050405020304" pitchFamily="18" charset="0"/>
                <a:cs typeface="Times New Roman" panose="02020603050405020304" pitchFamily="18" charset="0"/>
              </a:rPr>
              <a:t>reso possibile la realizzazione di un </a:t>
            </a:r>
            <a:r>
              <a:rPr lang="it-IT" sz="1900" b="0" i="0" u="none" strike="noStrike" baseline="0" dirty="0">
                <a:solidFill>
                  <a:schemeClr val="bg1"/>
                </a:solidFill>
                <a:latin typeface="Times New Roman" panose="02020603050405020304" pitchFamily="18" charset="0"/>
                <a:cs typeface="Times New Roman" panose="02020603050405020304" pitchFamily="18" charset="0"/>
              </a:rPr>
              <a:t>contesto capace di rispondere a tali esigenze e necessità:</a:t>
            </a:r>
          </a:p>
          <a:p>
            <a:pPr marL="514350" indent="-514350">
              <a:buAutoNum type="arabicPeriod"/>
            </a:pPr>
            <a:r>
              <a:rPr lang="it-IT" sz="1900" b="0" i="0" u="none" strike="noStrike" baseline="0" dirty="0">
                <a:solidFill>
                  <a:schemeClr val="bg1"/>
                </a:solidFill>
                <a:latin typeface="Times New Roman" panose="02020603050405020304" pitchFamily="18" charset="0"/>
                <a:cs typeface="Times New Roman" panose="02020603050405020304" pitchFamily="18" charset="0"/>
              </a:rPr>
              <a:t>si vogliono delineare prospettive di sviluppo personali e sociali per l’adolescente in crescita, attraverso un bagaglio di competenze e capacità necessarie per affrontare la vita futura; </a:t>
            </a:r>
          </a:p>
          <a:p>
            <a:pPr marL="514350" indent="-514350">
              <a:buAutoNum type="arabicPeriod"/>
            </a:pPr>
            <a:r>
              <a:rPr lang="it-IT" sz="1900" b="0" i="0" u="none" strike="noStrike" baseline="0" dirty="0">
                <a:solidFill>
                  <a:schemeClr val="bg1"/>
                </a:solidFill>
                <a:latin typeface="Times New Roman" panose="02020603050405020304" pitchFamily="18" charset="0"/>
                <a:cs typeface="Times New Roman" panose="02020603050405020304" pitchFamily="18" charset="0"/>
              </a:rPr>
              <a:t>si vuole offrire un concreto supporto alle incertezze che le famiglie si trovano ad affrontare durante la delicata fase esistenziale del figlio, in transito dall’adolescenza all’adultità. </a:t>
            </a:r>
          </a:p>
          <a:p>
            <a:pPr marL="0" indent="0">
              <a:buNone/>
            </a:pPr>
            <a:endParaRPr lang="it-IT" sz="1800" b="0" i="0" u="none" strike="noStrike" baseline="0" dirty="0">
              <a:solidFill>
                <a:schemeClr val="bg1"/>
              </a:solidFill>
              <a:latin typeface="Times New Roman" panose="02020603050405020304" pitchFamily="18" charset="0"/>
              <a:cs typeface="Times New Roman" panose="02020603050405020304" pitchFamily="18" charset="0"/>
            </a:endParaRPr>
          </a:p>
          <a:p>
            <a:pPr marL="0" indent="0" algn="just">
              <a:buNone/>
            </a:pPr>
            <a:r>
              <a:rPr lang="it-IT" sz="1800" b="0" i="0" u="none" strike="noStrike" baseline="0" dirty="0">
                <a:solidFill>
                  <a:schemeClr val="bg1"/>
                </a:solidFill>
                <a:latin typeface="Times New Roman" panose="02020603050405020304" pitchFamily="18" charset="0"/>
                <a:cs typeface="Times New Roman" panose="02020603050405020304" pitchFamily="18" charset="0"/>
              </a:rPr>
              <a:t>Da qui due realtà del territorio maceratese, in modo sinergico, hanno dato vita ad un servizio specifico per adolescenti con disabilità intellettive. L’Università degli Studi  di Macerata (mettendo in campo competenze teorico-pratiche delle discipline pedagogiche, soprattutto della pedagogia speciale) e l’Anffas di Macerata (offrendo lo spaccato operativo e spendibile della linea attuativa, quale associazione di famiglie e persone con disabilità intellettive e relazioni), hanno insieme avviato una proposta progettuale, dal nome “Mongolfiera”, in grado di “stringersi” e “dilatarsi” intorno alle complessità legate al periodo adolescenziale (</a:t>
            </a:r>
            <a:r>
              <a:rPr lang="it-IT" sz="1800" dirty="0">
                <a:solidFill>
                  <a:schemeClr val="bg1"/>
                </a:solidFill>
                <a:latin typeface="Times New Roman" panose="02020603050405020304" pitchFamily="18" charset="0"/>
                <a:cs typeface="Times New Roman" panose="02020603050405020304" pitchFamily="18" charset="0"/>
              </a:rPr>
              <a:t>che purtroppo riscontra un vuoto di servizi) </a:t>
            </a:r>
            <a:r>
              <a:rPr lang="it-IT" sz="1800" b="0" i="0" u="none" strike="noStrike" baseline="0" dirty="0">
                <a:solidFill>
                  <a:schemeClr val="bg1"/>
                </a:solidFill>
                <a:latin typeface="Times New Roman" panose="02020603050405020304" pitchFamily="18" charset="0"/>
                <a:cs typeface="Times New Roman" panose="02020603050405020304" pitchFamily="18" charset="0"/>
              </a:rPr>
              <a:t>di persone con disabilità intellettive e delle loro famiglie; </a:t>
            </a:r>
            <a:endParaRPr lang="it-IT" sz="2800" b="0" i="0" u="none" strike="noStrike" baseline="0" dirty="0">
              <a:solidFill>
                <a:srgbClr val="000000"/>
              </a:solidFill>
              <a:latin typeface="Times New Roman" panose="02020603050405020304" pitchFamily="18" charset="0"/>
            </a:endParaRPr>
          </a:p>
          <a:p>
            <a:pPr marL="0" indent="0">
              <a:buNone/>
            </a:pPr>
            <a:endParaRPr lang="it-IT" sz="2800" b="0" i="0" u="none" strike="noStrike" baseline="0" dirty="0">
              <a:latin typeface="Times New Roman" panose="02020603050405020304" pitchFamily="18" charset="0"/>
            </a:endParaRPr>
          </a:p>
          <a:p>
            <a:endParaRPr lang="it-IT" dirty="0"/>
          </a:p>
        </p:txBody>
      </p:sp>
    </p:spTree>
    <p:extLst>
      <p:ext uri="{BB962C8B-B14F-4D97-AF65-F5344CB8AC3E}">
        <p14:creationId xmlns:p14="http://schemas.microsoft.com/office/powerpoint/2010/main" val="923238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6FFF0D-2DB6-0040-8D52-D1A5F680EC29}"/>
              </a:ext>
            </a:extLst>
          </p:cNvPr>
          <p:cNvSpPr>
            <a:spLocks noGrp="1"/>
          </p:cNvSpPr>
          <p:nvPr>
            <p:ph type="title"/>
          </p:nvPr>
        </p:nvSpPr>
        <p:spPr>
          <a:xfrm>
            <a:off x="684212" y="55032"/>
            <a:ext cx="8534400" cy="1507067"/>
          </a:xfrm>
        </p:spPr>
        <p:txBody>
          <a:bodyPr/>
          <a:lstStyle/>
          <a:p>
            <a:r>
              <a:rPr lang="it-IT" dirty="0"/>
              <a:t>Progetto Mongolfiera</a:t>
            </a:r>
          </a:p>
        </p:txBody>
      </p:sp>
      <p:sp>
        <p:nvSpPr>
          <p:cNvPr id="3" name="Segnaposto contenuto 2">
            <a:extLst>
              <a:ext uri="{FF2B5EF4-FFF2-40B4-BE49-F238E27FC236}">
                <a16:creationId xmlns:a16="http://schemas.microsoft.com/office/drawing/2014/main" id="{0145E82A-B235-B9B0-1DC9-2918BE22915B}"/>
              </a:ext>
            </a:extLst>
          </p:cNvPr>
          <p:cNvSpPr>
            <a:spLocks noGrp="1"/>
          </p:cNvSpPr>
          <p:nvPr>
            <p:ph idx="1"/>
          </p:nvPr>
        </p:nvSpPr>
        <p:spPr>
          <a:xfrm>
            <a:off x="737152" y="1356460"/>
            <a:ext cx="10717696" cy="4938323"/>
          </a:xfrm>
        </p:spPr>
        <p:txBody>
          <a:bodyPr>
            <a:normAutofit fontScale="92500" lnSpcReduction="20000"/>
          </a:bodyPr>
          <a:lstStyle/>
          <a:p>
            <a:pPr algn="just"/>
            <a:r>
              <a:rPr lang="it-IT" sz="1800" b="0" i="0" u="none" strike="noStrike" baseline="0" dirty="0">
                <a:solidFill>
                  <a:srgbClr val="000000"/>
                </a:solidFill>
                <a:latin typeface="Times New Roman" panose="02020603050405020304" pitchFamily="18" charset="0"/>
              </a:rPr>
              <a:t>Il Centro di Riabilitazione Anffas Onlus Macerata ha registrato negli anni una crescente richiesta da parte delle famiglie in carico con figli in età adolescenziale rispetto a progetti di inserimento ed inclusione sociale ed esperienze che possano favorire l’acquisizione delle competenze adattive, al fine di migliorare la qualità della vita dei ragazzi e delle loro famiglie. In particolare, tale richiesta si intensifica durante i mesi estivi, periodo nel quale, col sospendersi delle attività scolastiche, vengono meno anche molte delle attività finalizzate all’inclusione sociale. </a:t>
            </a:r>
          </a:p>
          <a:p>
            <a:pPr algn="just"/>
            <a:endParaRPr lang="it-IT" sz="1800" b="0" i="0" u="none" strike="noStrike" baseline="0" dirty="0">
              <a:solidFill>
                <a:srgbClr val="000000"/>
              </a:solidFill>
              <a:latin typeface="Times New Roman" panose="02020603050405020304" pitchFamily="18" charset="0"/>
            </a:endParaRPr>
          </a:p>
          <a:p>
            <a:pPr algn="just"/>
            <a:r>
              <a:rPr lang="it-IT" sz="1800" b="0" i="0" u="none" strike="noStrike" baseline="0" dirty="0">
                <a:solidFill>
                  <a:srgbClr val="000000"/>
                </a:solidFill>
                <a:latin typeface="Times New Roman" panose="02020603050405020304" pitchFamily="18" charset="0"/>
              </a:rPr>
              <a:t>Il Progetto Mongolfiera ha iniziato la sua attività il 21 febbraio nell’anno 2017 e ancora oggi continua ad essere  una importante risposta alle famiglie che da anni sollecitano interventi per i ragazzi con disabilità: tutto ciò perché vengono evidenziate difficoltà importanti di inclusione nel territorio e fatica nella socializzazione soprattutto in un’età delicata come quella adolescenziale. </a:t>
            </a:r>
          </a:p>
          <a:p>
            <a:pPr marL="0" indent="0" algn="just">
              <a:buNone/>
            </a:pPr>
            <a:endParaRPr lang="it-IT" sz="1800" dirty="0">
              <a:solidFill>
                <a:srgbClr val="000000"/>
              </a:solidFill>
              <a:latin typeface="Times New Roman" panose="02020603050405020304" pitchFamily="18" charset="0"/>
            </a:endParaRPr>
          </a:p>
          <a:p>
            <a:pPr algn="just"/>
            <a:r>
              <a:rPr lang="it-IT" sz="1800" dirty="0">
                <a:solidFill>
                  <a:srgbClr val="000000"/>
                </a:solidFill>
                <a:latin typeface="Times New Roman" panose="02020603050405020304" pitchFamily="18" charset="0"/>
              </a:rPr>
              <a:t>Tale progetto è stato avviato </a:t>
            </a:r>
            <a:r>
              <a:rPr lang="it-IT" sz="1800" b="0" i="0" u="none" strike="noStrike" baseline="0" dirty="0">
                <a:solidFill>
                  <a:srgbClr val="000000"/>
                </a:solidFill>
                <a:latin typeface="Times New Roman" panose="02020603050405020304" pitchFamily="18" charset="0"/>
              </a:rPr>
              <a:t>con un gruppo di dieci ragazzi, dai 15 fino ai 20 anni, di cui sette con disabilità intellettivo-relazionale da lieve a media entità e tre senza disabilità. </a:t>
            </a:r>
          </a:p>
          <a:p>
            <a:pPr marL="0" indent="0" algn="just">
              <a:buNone/>
            </a:pPr>
            <a:endParaRPr lang="it-IT" sz="1800" b="0" i="0" u="none" strike="noStrike" baseline="0" dirty="0">
              <a:solidFill>
                <a:srgbClr val="000000"/>
              </a:solidFill>
              <a:latin typeface="Times New Roman" panose="02020603050405020304" pitchFamily="18" charset="0"/>
            </a:endParaRPr>
          </a:p>
          <a:p>
            <a:pPr algn="just"/>
            <a:r>
              <a:rPr lang="it-IT" sz="1800" b="0" i="0" u="none" strike="noStrike" baseline="0" dirty="0">
                <a:solidFill>
                  <a:srgbClr val="000000"/>
                </a:solidFill>
                <a:latin typeface="Times New Roman" panose="02020603050405020304" pitchFamily="18" charset="0"/>
              </a:rPr>
              <a:t>A tal proposito Anffas Macerata ha proposto l’attivazione di laboratori a carattere psico-educativo in gruppo che permettano ai ragazzi di entrare in maniera “protetta” all’interno della società ed ampliare le proprie competenze adattive, anche in un’ottica di prosecuzione del percorso terapeutico-riabilitativo ma maggiormente affine alle necessità proprie di questa fascia di età. </a:t>
            </a:r>
            <a:endParaRPr lang="it-IT" dirty="0"/>
          </a:p>
        </p:txBody>
      </p:sp>
    </p:spTree>
    <p:extLst>
      <p:ext uri="{BB962C8B-B14F-4D97-AF65-F5344CB8AC3E}">
        <p14:creationId xmlns:p14="http://schemas.microsoft.com/office/powerpoint/2010/main" val="3925543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BFB5D9B-A26F-FF1B-DCAA-858711C764DC}"/>
              </a:ext>
            </a:extLst>
          </p:cNvPr>
          <p:cNvSpPr>
            <a:spLocks noGrp="1"/>
          </p:cNvSpPr>
          <p:nvPr>
            <p:ph idx="1"/>
          </p:nvPr>
        </p:nvSpPr>
        <p:spPr>
          <a:xfrm>
            <a:off x="736600" y="950495"/>
            <a:ext cx="10515600" cy="4509401"/>
          </a:xfrm>
        </p:spPr>
        <p:txBody>
          <a:bodyPr>
            <a:normAutofit/>
          </a:bodyPr>
          <a:lstStyle/>
          <a:p>
            <a:r>
              <a:rPr lang="it-IT" sz="1800" b="0" i="0" u="none" strike="noStrike" baseline="0" dirty="0">
                <a:solidFill>
                  <a:srgbClr val="000000"/>
                </a:solidFill>
                <a:latin typeface="Times New Roman" panose="02020603050405020304" pitchFamily="18" charset="0"/>
              </a:rPr>
              <a:t>Entro i confini di una </a:t>
            </a:r>
            <a:r>
              <a:rPr lang="it-IT" sz="1800" b="1" i="0" u="none" strike="noStrike" baseline="0" dirty="0">
                <a:solidFill>
                  <a:srgbClr val="000000"/>
                </a:solidFill>
                <a:latin typeface="Times New Roman" panose="02020603050405020304" pitchFamily="18" charset="0"/>
              </a:rPr>
              <a:t>cornice pedagogica </a:t>
            </a:r>
            <a:r>
              <a:rPr lang="it-IT" sz="1800" b="0" i="0" u="none" strike="noStrike" baseline="0" dirty="0">
                <a:solidFill>
                  <a:srgbClr val="000000"/>
                </a:solidFill>
                <a:latin typeface="Times New Roman" panose="02020603050405020304" pitchFamily="18" charset="0"/>
              </a:rPr>
              <a:t>che considera sia le emergenze che i ragazzi con disabilità intellettive possono trovarsi ad affrontare al termine della scuola dell’obbligo, sia le preoccupazioni delle loro famiglie durante questa fase di vita, l’attenzione si concentra sulle possibili azioni che i servizi socio-pedagogici possono mettere in campo. </a:t>
            </a:r>
          </a:p>
          <a:p>
            <a:endParaRPr lang="it-IT" sz="1800" dirty="0">
              <a:solidFill>
                <a:srgbClr val="000000"/>
              </a:solidFill>
              <a:latin typeface="Times New Roman" panose="02020603050405020304" pitchFamily="18" charset="0"/>
            </a:endParaRPr>
          </a:p>
          <a:p>
            <a:endParaRPr lang="it-IT" sz="1800" dirty="0">
              <a:solidFill>
                <a:srgbClr val="000000"/>
              </a:solidFill>
              <a:latin typeface="Times New Roman" panose="02020603050405020304" pitchFamily="18" charset="0"/>
            </a:endParaRPr>
          </a:p>
          <a:p>
            <a:r>
              <a:rPr lang="it-IT" sz="1800" b="0" i="0" u="none" strike="noStrike" baseline="0" dirty="0">
                <a:solidFill>
                  <a:srgbClr val="000000"/>
                </a:solidFill>
                <a:latin typeface="Times New Roman" panose="02020603050405020304" pitchFamily="18" charset="0"/>
              </a:rPr>
              <a:t>La collaborazione tra Anffas Macerata e l’Università degli Studi di Macerata ha consentito di rispondere alle esigenze delle famiglie e delle persone con disabilità nella delicata fase post-scuola, in cui si registra un vuoto dei servizi</a:t>
            </a:r>
            <a:r>
              <a:rPr lang="it-IT" sz="1800" dirty="0">
                <a:solidFill>
                  <a:srgbClr val="000000"/>
                </a:solidFill>
                <a:latin typeface="Times New Roman" panose="02020603050405020304" pitchFamily="18" charset="0"/>
              </a:rPr>
              <a:t>;</a:t>
            </a:r>
          </a:p>
          <a:p>
            <a:endParaRPr lang="it-IT" sz="1800" b="0" i="0" u="none" strike="noStrike" baseline="0" dirty="0">
              <a:solidFill>
                <a:srgbClr val="000000"/>
              </a:solidFill>
              <a:latin typeface="Times New Roman" panose="02020603050405020304" pitchFamily="18" charset="0"/>
            </a:endParaRPr>
          </a:p>
          <a:p>
            <a:endParaRPr lang="it-IT" sz="1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019787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AC46DC5-0552-E4CE-FDB6-BD448DD1B940}"/>
              </a:ext>
            </a:extLst>
          </p:cNvPr>
          <p:cNvSpPr>
            <a:spLocks noGrp="1"/>
          </p:cNvSpPr>
          <p:nvPr>
            <p:ph idx="1"/>
          </p:nvPr>
        </p:nvSpPr>
        <p:spPr>
          <a:xfrm>
            <a:off x="684212" y="685800"/>
            <a:ext cx="10694988" cy="5359400"/>
          </a:xfrm>
        </p:spPr>
        <p:txBody>
          <a:bodyPr/>
          <a:lstStyle/>
          <a:p>
            <a:r>
              <a:rPr lang="it-IT" sz="2000" b="0" i="0" u="none" strike="noStrike" baseline="0" dirty="0">
                <a:solidFill>
                  <a:srgbClr val="000000"/>
                </a:solidFill>
                <a:latin typeface="Times New Roman" panose="02020603050405020304" pitchFamily="18" charset="0"/>
              </a:rPr>
              <a:t>Il Progetto Mongolfiera è un luogo dove le difficoltà possono essere espresse con serenità fornendo poi</a:t>
            </a:r>
            <a:r>
              <a:rPr lang="it-IT" dirty="0">
                <a:solidFill>
                  <a:srgbClr val="000000"/>
                </a:solidFill>
                <a:latin typeface="Times New Roman" panose="02020603050405020304" pitchFamily="18" charset="0"/>
              </a:rPr>
              <a:t> </a:t>
            </a:r>
            <a:r>
              <a:rPr lang="it-IT" sz="2000" b="0" i="0" u="none" strike="noStrike" baseline="0" dirty="0">
                <a:solidFill>
                  <a:srgbClr val="000000"/>
                </a:solidFill>
                <a:latin typeface="Times New Roman" panose="02020603050405020304" pitchFamily="18" charset="0"/>
              </a:rPr>
              <a:t>strumenti adeguati per affrontarle e gestirle al meglio, nell’ottica della crescita e della piena inclusione sociale delle persone con disabilità. </a:t>
            </a:r>
          </a:p>
          <a:p>
            <a:endParaRPr lang="it-IT" sz="2000" b="0" i="0" u="none" strike="noStrike" baseline="0" dirty="0">
              <a:solidFill>
                <a:srgbClr val="000000"/>
              </a:solidFill>
              <a:latin typeface="Times New Roman" panose="02020603050405020304" pitchFamily="18" charset="0"/>
            </a:endParaRPr>
          </a:p>
          <a:p>
            <a:r>
              <a:rPr lang="it-IT" sz="2000" b="0" i="0" u="none" strike="noStrike" baseline="0" dirty="0">
                <a:solidFill>
                  <a:srgbClr val="000000"/>
                </a:solidFill>
                <a:latin typeface="Times New Roman" panose="02020603050405020304" pitchFamily="18" charset="0"/>
              </a:rPr>
              <a:t>Si tratta di persone che hanno concluso l’iter riabilitativo in Anffas Macerata </a:t>
            </a:r>
            <a:r>
              <a:rPr lang="it-IT" sz="2000" b="1" i="0" u="none" strike="noStrike" baseline="0" dirty="0">
                <a:solidFill>
                  <a:srgbClr val="000000"/>
                </a:solidFill>
                <a:latin typeface="Times New Roman" panose="02020603050405020304" pitchFamily="18" charset="0"/>
              </a:rPr>
              <a:t>- </a:t>
            </a:r>
            <a:r>
              <a:rPr lang="it-IT" sz="2000" b="0" i="0" u="none" strike="noStrike" baseline="0" dirty="0">
                <a:solidFill>
                  <a:srgbClr val="000000"/>
                </a:solidFill>
                <a:latin typeface="Times New Roman" panose="02020603050405020304" pitchFamily="18" charset="0"/>
              </a:rPr>
              <a:t>quello strettamente sanitario ed educativo – ma che continuano a essere seguiti in supervisione dall’équipe del Centro per il sostegno scolastico e per supportare il loro Progetto di vita.</a:t>
            </a:r>
          </a:p>
          <a:p>
            <a:pPr marL="0" indent="0">
              <a:buNone/>
            </a:pPr>
            <a:r>
              <a:rPr lang="it-IT" sz="2000" b="0" i="0" u="none" strike="noStrike" baseline="0" dirty="0">
                <a:solidFill>
                  <a:srgbClr val="000000"/>
                </a:solidFill>
                <a:latin typeface="Times New Roman" panose="02020603050405020304" pitchFamily="18" charset="0"/>
              </a:rPr>
              <a:t> </a:t>
            </a:r>
          </a:p>
          <a:p>
            <a:r>
              <a:rPr lang="it-IT" sz="2000" b="0" i="0" u="none" strike="noStrike" baseline="0" dirty="0">
                <a:solidFill>
                  <a:srgbClr val="000000"/>
                </a:solidFill>
                <a:latin typeface="Times New Roman" panose="02020603050405020304" pitchFamily="18" charset="0"/>
              </a:rPr>
              <a:t>Gli obiettivi da perseguire sono stati individuati su base clinica, ossia tenendo in considerazione le caratteristiche degli utenti ed il loro profilo di sviluppo e di funzionamento, al fine di programmare contesti ed attività il più possibile adeguati alle esigenze specifiche dei ragazzi coinvolti. </a:t>
            </a:r>
            <a:endParaRPr lang="it-IT" dirty="0"/>
          </a:p>
          <a:p>
            <a:endParaRPr lang="it-IT" dirty="0"/>
          </a:p>
        </p:txBody>
      </p:sp>
    </p:spTree>
    <p:extLst>
      <p:ext uri="{BB962C8B-B14F-4D97-AF65-F5344CB8AC3E}">
        <p14:creationId xmlns:p14="http://schemas.microsoft.com/office/powerpoint/2010/main" val="24956636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8E03615-FFE0-53F6-C685-58CEBF6A151E}"/>
              </a:ext>
            </a:extLst>
          </p:cNvPr>
          <p:cNvSpPr>
            <a:spLocks noGrp="1"/>
          </p:cNvSpPr>
          <p:nvPr>
            <p:ph idx="1"/>
          </p:nvPr>
        </p:nvSpPr>
        <p:spPr>
          <a:xfrm>
            <a:off x="684211" y="685799"/>
            <a:ext cx="11094705" cy="5463209"/>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Nel concreto, in un’ottica di rete l’Anffas di Macerata e l’Università degli Studi di Macerata hanno fatto si che il progetto di vita di adolescenti con disabilità intellettive venisse collocato in spazi e tempi più ampi. È stato pertanto creato un servizio pomeridiano che sapesse offrire occasioni e possibilità di “diventare grandi” (Giaconi, 2019).</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Poiché l’educazione delle abilità di vita colma il divario tra funzionamento e capacità, rafforzare la capacità di un individuo di soddisfare i propri bisogni e le proprie esigenze in concerto con la società attuale significa riuscire poi a fronteggiare le questioni in modo pratico (</a:t>
            </a:r>
            <a:r>
              <a:rPr lang="it-IT" dirty="0" err="1">
                <a:solidFill>
                  <a:schemeClr val="bg1"/>
                </a:solidFill>
                <a:latin typeface="Times New Roman" panose="02020603050405020304" pitchFamily="18" charset="0"/>
                <a:cs typeface="Times New Roman" panose="02020603050405020304" pitchFamily="18" charset="0"/>
              </a:rPr>
              <a:t>Prajapati</a:t>
            </a:r>
            <a:r>
              <a:rPr lang="it-IT" dirty="0">
                <a:solidFill>
                  <a:schemeClr val="bg1"/>
                </a:solidFill>
                <a:latin typeface="Times New Roman" panose="02020603050405020304" pitchFamily="18" charset="0"/>
                <a:cs typeface="Times New Roman" panose="02020603050405020304" pitchFamily="18" charset="0"/>
              </a:rPr>
              <a:t>, </a:t>
            </a:r>
            <a:r>
              <a:rPr lang="it-IT" dirty="0" err="1">
                <a:solidFill>
                  <a:schemeClr val="bg1"/>
                </a:solidFill>
                <a:latin typeface="Times New Roman" panose="02020603050405020304" pitchFamily="18" charset="0"/>
                <a:cs typeface="Times New Roman" panose="02020603050405020304" pitchFamily="18" charset="0"/>
              </a:rPr>
              <a:t>Sharma</a:t>
            </a:r>
            <a:r>
              <a:rPr lang="it-IT" dirty="0">
                <a:solidFill>
                  <a:schemeClr val="bg1"/>
                </a:solidFill>
                <a:latin typeface="Times New Roman" panose="02020603050405020304" pitchFamily="18" charset="0"/>
                <a:cs typeface="Times New Roman" panose="02020603050405020304" pitchFamily="18" charset="0"/>
              </a:rPr>
              <a:t>, 2017).</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Un’educazione alle abilità di vita significa incentivare la motivazione, significa offrire alla persona con disabilità intellettiva una possibilità di crescita concreta. </a:t>
            </a:r>
          </a:p>
          <a:p>
            <a:endParaRPr lang="it-IT" dirty="0"/>
          </a:p>
          <a:p>
            <a:endParaRPr lang="it-IT" dirty="0"/>
          </a:p>
        </p:txBody>
      </p:sp>
    </p:spTree>
    <p:extLst>
      <p:ext uri="{BB962C8B-B14F-4D97-AF65-F5344CB8AC3E}">
        <p14:creationId xmlns:p14="http://schemas.microsoft.com/office/powerpoint/2010/main" val="2784608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B9716A-1BC5-6935-9E6E-55AADA713070}"/>
              </a:ext>
            </a:extLst>
          </p:cNvPr>
          <p:cNvSpPr>
            <a:spLocks noGrp="1"/>
          </p:cNvSpPr>
          <p:nvPr>
            <p:ph idx="1"/>
          </p:nvPr>
        </p:nvSpPr>
        <p:spPr>
          <a:xfrm>
            <a:off x="684211" y="685800"/>
            <a:ext cx="10686153" cy="5370443"/>
          </a:xfrm>
        </p:spPr>
        <p:txBody>
          <a:bodyPr/>
          <a:lstStyle/>
          <a:p>
            <a:r>
              <a:rPr lang="it-IT" dirty="0">
                <a:solidFill>
                  <a:schemeClr val="bg1"/>
                </a:solidFill>
                <a:latin typeface="Times New Roman" panose="02020603050405020304" pitchFamily="18" charset="0"/>
                <a:cs typeface="Times New Roman" panose="02020603050405020304" pitchFamily="18" charset="0"/>
              </a:rPr>
              <a:t>Il Progetto Mongolfiera è stato orientato verso il raggiungimento delle abilità di vita permettendo di riuscire nella concreta spendibilità delle conoscenze di cui il soggetto fa esperienza entro il contesto protetto in cui si svolge il servizio.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La progettazione è stata attuata tendo in considerazione non l’età cognitiva dei ragazzi, ma l’età cronologica, mantenendo una costante e completa aderenza ai contesti quotidiani.</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Il lavoro è stato e viene tuttora seguito da un’equipe multidisciplinare: pedagogista, psicologo, educatori e assistente sociale.</a:t>
            </a:r>
          </a:p>
          <a:p>
            <a:endParaRPr lang="it-IT" dirty="0"/>
          </a:p>
        </p:txBody>
      </p:sp>
    </p:spTree>
    <p:extLst>
      <p:ext uri="{BB962C8B-B14F-4D97-AF65-F5344CB8AC3E}">
        <p14:creationId xmlns:p14="http://schemas.microsoft.com/office/powerpoint/2010/main" val="25152113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E83791C-9035-538E-EB71-F462C1DC503E}"/>
              </a:ext>
            </a:extLst>
          </p:cNvPr>
          <p:cNvSpPr>
            <a:spLocks noGrp="1"/>
          </p:cNvSpPr>
          <p:nvPr>
            <p:ph idx="1"/>
          </p:nvPr>
        </p:nvSpPr>
        <p:spPr>
          <a:xfrm>
            <a:off x="684211" y="685800"/>
            <a:ext cx="10951197" cy="5675243"/>
          </a:xfrm>
        </p:spPr>
        <p:txBody>
          <a:bodyPr>
            <a:normAutofit/>
          </a:bodyPr>
          <a:lstStyle/>
          <a:p>
            <a:pPr marL="0" indent="0">
              <a:buNone/>
            </a:pPr>
            <a:r>
              <a:rPr lang="it-IT" dirty="0">
                <a:solidFill>
                  <a:schemeClr val="bg1"/>
                </a:solidFill>
                <a:latin typeface="Times New Roman" panose="02020603050405020304" pitchFamily="18" charset="0"/>
                <a:cs typeface="Times New Roman" panose="02020603050405020304" pitchFamily="18" charset="0"/>
              </a:rPr>
              <a:t>Fasi che hanno costituito la nascita del progetto:</a:t>
            </a:r>
          </a:p>
          <a:p>
            <a:r>
              <a:rPr lang="it-IT" dirty="0">
                <a:solidFill>
                  <a:schemeClr val="bg1"/>
                </a:solidFill>
                <a:latin typeface="Times New Roman" panose="02020603050405020304" pitchFamily="18" charset="0"/>
                <a:cs typeface="Times New Roman" panose="02020603050405020304" pitchFamily="18" charset="0"/>
              </a:rPr>
              <a:t>-	Raccolta di aspettative di tutte le parti coinvolte. Si è pensato ad un allineamento dei desideri e dei bisogni del personale Anffas, delle famiglie e dei ragazzi che partecipano al progetto; partire da dalle diverse aspettative di ogni parte coinvolta, ha reso possibile capire quali fossero concretamente le azioni da mettere in atto per intraprendere un percorso comune (triangolazione che ha consentito di avere una visione integrale e sistemica, fondamentale per indirizzare la traiettoria operativa).</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	Tutti i soggetti hanno compilato un questionario semi-strutturato a risposta aperta; l’obiettivo era quello di estrapolare percezioni dei soggetti. Il questionario consisteva in 3 domande chiavi (diversificate nella formulazione a seconda degli interlocutori), si riferivano alle motivazioni che hanno spinto i partecipanti ad intraprendere il Progetto Mongolfiera, alle aspettative e a suggerimenti da proporre.</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In generale il servizio nasce come risposta alle necessità provenienti dalle famiglie che la struttura ha in carico ma è aperto anche all’esterno; </a:t>
            </a:r>
          </a:p>
          <a:p>
            <a:endParaRPr lang="it-IT" dirty="0"/>
          </a:p>
        </p:txBody>
      </p:sp>
    </p:spTree>
    <p:extLst>
      <p:ext uri="{BB962C8B-B14F-4D97-AF65-F5344CB8AC3E}">
        <p14:creationId xmlns:p14="http://schemas.microsoft.com/office/powerpoint/2010/main" val="147586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A9224-09FF-40C9-E2F5-7B85B051A803}"/>
              </a:ext>
            </a:extLst>
          </p:cNvPr>
          <p:cNvSpPr>
            <a:spLocks noGrp="1"/>
          </p:cNvSpPr>
          <p:nvPr>
            <p:ph type="title"/>
          </p:nvPr>
        </p:nvSpPr>
        <p:spPr>
          <a:xfrm>
            <a:off x="538438" y="299645"/>
            <a:ext cx="8035719" cy="588251"/>
          </a:xfrm>
        </p:spPr>
        <p:txBody>
          <a:bodyPr>
            <a:normAutofit fontScale="90000"/>
          </a:bodyPr>
          <a:lstStyle/>
          <a:p>
            <a:r>
              <a:rPr lang="it-IT" dirty="0"/>
              <a:t>Risposte ai questionari</a:t>
            </a:r>
          </a:p>
        </p:txBody>
      </p:sp>
      <p:graphicFrame>
        <p:nvGraphicFramePr>
          <p:cNvPr id="4" name="Tabella 4">
            <a:extLst>
              <a:ext uri="{FF2B5EF4-FFF2-40B4-BE49-F238E27FC236}">
                <a16:creationId xmlns:a16="http://schemas.microsoft.com/office/drawing/2014/main" id="{89C44853-9F04-8CEB-A011-C160B0AFA19D}"/>
              </a:ext>
            </a:extLst>
          </p:cNvPr>
          <p:cNvGraphicFramePr>
            <a:graphicFrameLocks noGrp="1"/>
          </p:cNvGraphicFramePr>
          <p:nvPr>
            <p:ph idx="1"/>
            <p:extLst>
              <p:ext uri="{D42A27DB-BD31-4B8C-83A1-F6EECF244321}">
                <p14:modId xmlns:p14="http://schemas.microsoft.com/office/powerpoint/2010/main" val="3574498356"/>
              </p:ext>
            </p:extLst>
          </p:nvPr>
        </p:nvGraphicFramePr>
        <p:xfrm>
          <a:off x="538438" y="887896"/>
          <a:ext cx="11115123" cy="5932544"/>
        </p:xfrm>
        <a:graphic>
          <a:graphicData uri="http://schemas.openxmlformats.org/drawingml/2006/table">
            <a:tbl>
              <a:tblPr firstRow="1" bandRow="1">
                <a:tableStyleId>{5C22544A-7EE6-4342-B048-85BDC9FD1C3A}</a:tableStyleId>
              </a:tblPr>
              <a:tblGrid>
                <a:gridCol w="3705041">
                  <a:extLst>
                    <a:ext uri="{9D8B030D-6E8A-4147-A177-3AD203B41FA5}">
                      <a16:colId xmlns:a16="http://schemas.microsoft.com/office/drawing/2014/main" val="1134270820"/>
                    </a:ext>
                  </a:extLst>
                </a:gridCol>
                <a:gridCol w="3705041">
                  <a:extLst>
                    <a:ext uri="{9D8B030D-6E8A-4147-A177-3AD203B41FA5}">
                      <a16:colId xmlns:a16="http://schemas.microsoft.com/office/drawing/2014/main" val="2684452579"/>
                    </a:ext>
                  </a:extLst>
                </a:gridCol>
                <a:gridCol w="3705041">
                  <a:extLst>
                    <a:ext uri="{9D8B030D-6E8A-4147-A177-3AD203B41FA5}">
                      <a16:colId xmlns:a16="http://schemas.microsoft.com/office/drawing/2014/main" val="2712475189"/>
                    </a:ext>
                  </a:extLst>
                </a:gridCol>
              </a:tblGrid>
              <a:tr h="1177664">
                <a:tc>
                  <a:txBody>
                    <a:bodyPr/>
                    <a:lstStyle/>
                    <a:p>
                      <a:r>
                        <a:rPr lang="it-IT" dirty="0"/>
                        <a:t>Risposta degli operatori</a:t>
                      </a:r>
                    </a:p>
                  </a:txBody>
                  <a:tcPr/>
                </a:tc>
                <a:tc>
                  <a:txBody>
                    <a:bodyPr/>
                    <a:lstStyle/>
                    <a:p>
                      <a:r>
                        <a:rPr lang="it-IT" dirty="0"/>
                        <a:t>Risposta delle famiglie</a:t>
                      </a:r>
                    </a:p>
                  </a:txBody>
                  <a:tcPr/>
                </a:tc>
                <a:tc>
                  <a:txBody>
                    <a:bodyPr/>
                    <a:lstStyle/>
                    <a:p>
                      <a:r>
                        <a:rPr lang="it-IT" dirty="0"/>
                        <a:t>Risposte dei ragazzi</a:t>
                      </a:r>
                    </a:p>
                  </a:txBody>
                  <a:tcPr/>
                </a:tc>
                <a:extLst>
                  <a:ext uri="{0D108BD9-81ED-4DB2-BD59-A6C34878D82A}">
                    <a16:rowId xmlns:a16="http://schemas.microsoft.com/office/drawing/2014/main" val="304540133"/>
                  </a:ext>
                </a:extLst>
              </a:tr>
              <a:tr h="3530172">
                <a:tc>
                  <a:txBody>
                    <a:bodyPr/>
                    <a:lstStyle/>
                    <a:p>
                      <a:r>
                        <a:rPr lang="it-IT" dirty="0">
                          <a:latin typeface="Times New Roman" panose="02020603050405020304" pitchFamily="18" charset="0"/>
                          <a:cs typeface="Times New Roman" panose="02020603050405020304" pitchFamily="18" charset="0"/>
                        </a:rPr>
                        <a:t>Si fa riferimento ai bisogni degli adolescenti, soprattutto delle loro difficoltà di inserimento nella società. Da parte degli operatori, relativamente alla strutturazione organizzative del progetto, si afferma la necessità dell’ “ancoraggio al reale per l’apprendimento delle abilità di vita”.</a:t>
                      </a:r>
                    </a:p>
                    <a:p>
                      <a:endParaRPr lang="it-IT" dirty="0">
                        <a:latin typeface="Times New Roman" panose="02020603050405020304" pitchFamily="18" charset="0"/>
                        <a:cs typeface="Times New Roman" panose="02020603050405020304" pitchFamily="18" charset="0"/>
                      </a:endParaRPr>
                    </a:p>
                  </a:txBody>
                  <a:tcPr/>
                </a:tc>
                <a:tc>
                  <a:txBody>
                    <a:bodyPr/>
                    <a:lstStyle/>
                    <a:p>
                      <a:r>
                        <a:rPr lang="it-IT" sz="1500" dirty="0">
                          <a:latin typeface="Times New Roman" panose="02020603050405020304" pitchFamily="18" charset="0"/>
                          <a:cs typeface="Times New Roman" panose="02020603050405020304" pitchFamily="18" charset="0"/>
                        </a:rPr>
                        <a:t>In generale le percezioni da loro manifestate dimostrano delle necessità mirate diversificate, iscrivibili nella traiettoria delle “abilità di vita” (es. fargli acquisire strategie adeguate per la gestione dei rapporti sociali, fargli acquisire maggiore autonomia, farlo inserire meglio nella società etc.). La dimensione sociale è quella che preoccupa in maniera rilevante la famiglia; è questo ciò che li spinge ad inserire il proprio figlio in un contesto che garantisca la relazione e in cui possa fare pratica di questo divertendosi, apprendendo anche abilità quotidiane, quali: riuscire a capire il tempo, giorni della settimana, ore; riuscire ad utilizzare i mezzi di trasporto, riuscire a superare la paura degli animali, muoversi autonomamente all’interno della città.</a:t>
                      </a:r>
                    </a:p>
                    <a:p>
                      <a:endParaRPr lang="it-IT" dirty="0">
                        <a:latin typeface="Times New Roman" panose="02020603050405020304" pitchFamily="18" charset="0"/>
                        <a:cs typeface="Times New Roman" panose="02020603050405020304" pitchFamily="18" charset="0"/>
                      </a:endParaRPr>
                    </a:p>
                  </a:txBody>
                  <a:tcPr/>
                </a:tc>
                <a:tc>
                  <a:txBody>
                    <a:bodyPr/>
                    <a:lstStyle/>
                    <a:p>
                      <a:r>
                        <a:rPr lang="it-IT" sz="1600" dirty="0">
                          <a:latin typeface="Times New Roman" panose="02020603050405020304" pitchFamily="18" charset="0"/>
                          <a:cs typeface="Times New Roman" panose="02020603050405020304" pitchFamily="18" charset="0"/>
                        </a:rPr>
                        <a:t>Sono stati intervistati da un operatore utilizzando un linguaggio il più possibile accessibile. Rispetto alla motivazione, la maggior parte dei ragazzi hanno risposto che volevano fare </a:t>
                      </a:r>
                      <a:r>
                        <a:rPr lang="it-IT" sz="1600" u="sng" dirty="0">
                          <a:latin typeface="Times New Roman" panose="02020603050405020304" pitchFamily="18" charset="0"/>
                          <a:cs typeface="Times New Roman" panose="02020603050405020304" pitchFamily="18" charset="0"/>
                        </a:rPr>
                        <a:t>nuove amicizie</a:t>
                      </a:r>
                      <a:r>
                        <a:rPr lang="it-IT" sz="1600" dirty="0">
                          <a:latin typeface="Times New Roman" panose="02020603050405020304" pitchFamily="18" charset="0"/>
                          <a:cs typeface="Times New Roman" panose="02020603050405020304" pitchFamily="18" charset="0"/>
                        </a:rPr>
                        <a:t>, </a:t>
                      </a:r>
                      <a:r>
                        <a:rPr lang="it-IT" sz="1600" u="sng" dirty="0">
                          <a:latin typeface="Times New Roman" panose="02020603050405020304" pitchFamily="18" charset="0"/>
                          <a:cs typeface="Times New Roman" panose="02020603050405020304" pitchFamily="18" charset="0"/>
                        </a:rPr>
                        <a:t>divertimento</a:t>
                      </a:r>
                      <a:r>
                        <a:rPr lang="it-IT" sz="1600" dirty="0">
                          <a:latin typeface="Times New Roman" panose="02020603050405020304" pitchFamily="18" charset="0"/>
                          <a:cs typeface="Times New Roman" panose="02020603050405020304" pitchFamily="18" charset="0"/>
                        </a:rPr>
                        <a:t>. </a:t>
                      </a:r>
                      <a:r>
                        <a:rPr lang="it-IT" sz="1600" u="sng" dirty="0">
                          <a:latin typeface="Times New Roman" panose="02020603050405020304" pitchFamily="18" charset="0"/>
                          <a:cs typeface="Times New Roman" panose="02020603050405020304" pitchFamily="18" charset="0"/>
                        </a:rPr>
                        <a:t>È emergente la necessità adolescenziale di crescere allontanandosi dal contesto familiare</a:t>
                      </a:r>
                      <a:r>
                        <a:rPr lang="it-IT" sz="1600" dirty="0">
                          <a:latin typeface="Times New Roman" panose="02020603050405020304" pitchFamily="18" charset="0"/>
                          <a:cs typeface="Times New Roman" panose="02020603050405020304" pitchFamily="18" charset="0"/>
                        </a:rPr>
                        <a:t>. Le </a:t>
                      </a:r>
                      <a:r>
                        <a:rPr lang="it-IT" sz="1600" u="sng" dirty="0">
                          <a:latin typeface="Times New Roman" panose="02020603050405020304" pitchFamily="18" charset="0"/>
                          <a:cs typeface="Times New Roman" panose="02020603050405020304" pitchFamily="18" charset="0"/>
                        </a:rPr>
                        <a:t>attività più richieste</a:t>
                      </a:r>
                      <a:r>
                        <a:rPr lang="it-IT" sz="1600" dirty="0">
                          <a:latin typeface="Times New Roman" panose="02020603050405020304" pitchFamily="18" charset="0"/>
                          <a:cs typeface="Times New Roman" panose="02020603050405020304" pitchFamily="18" charset="0"/>
                        </a:rPr>
                        <a:t> sono state musica, canto, giochi, calcio, sport, creare oggetti. Da queste aspettative poi sono stati fatti degli allineamenti e questo ha permesso di porre in essere dei macro obiettivi in grado di orientare la direzione da seguire; gli obiettivi sono stati poi declinati in competenze specifiche che hanno permesso di dare risposta a situazioni e circostanze contestuali. </a:t>
                      </a:r>
                    </a:p>
                    <a:p>
                      <a:endParaRPr lang="it-IT" dirty="0"/>
                    </a:p>
                  </a:txBody>
                  <a:tcPr/>
                </a:tc>
                <a:extLst>
                  <a:ext uri="{0D108BD9-81ED-4DB2-BD59-A6C34878D82A}">
                    <a16:rowId xmlns:a16="http://schemas.microsoft.com/office/drawing/2014/main" val="1118893364"/>
                  </a:ext>
                </a:extLst>
              </a:tr>
            </a:tbl>
          </a:graphicData>
        </a:graphic>
      </p:graphicFrame>
    </p:spTree>
    <p:extLst>
      <p:ext uri="{BB962C8B-B14F-4D97-AF65-F5344CB8AC3E}">
        <p14:creationId xmlns:p14="http://schemas.microsoft.com/office/powerpoint/2010/main" val="2389619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2661BBA-C8D3-F14B-748F-D896B8AF24C1}"/>
              </a:ext>
            </a:extLst>
          </p:cNvPr>
          <p:cNvSpPr>
            <a:spLocks noGrp="1"/>
          </p:cNvSpPr>
          <p:nvPr>
            <p:ph idx="1"/>
          </p:nvPr>
        </p:nvSpPr>
        <p:spPr>
          <a:xfrm>
            <a:off x="644456" y="685799"/>
            <a:ext cx="10580136" cy="5423453"/>
          </a:xfrm>
        </p:spPr>
        <p:txBody>
          <a:bodyPr>
            <a:normAutofit fontScale="92500" lnSpcReduction="10000"/>
          </a:bodyPr>
          <a:lstStyle/>
          <a:p>
            <a:pPr algn="just"/>
            <a:r>
              <a:rPr lang="it-IT" b="0" i="0" dirty="0">
                <a:solidFill>
                  <a:srgbClr val="222222"/>
                </a:solidFill>
                <a:effectLst/>
                <a:latin typeface="Times New Roman" panose="02020603050405020304" pitchFamily="18" charset="0"/>
                <a:cs typeface="Times New Roman" panose="02020603050405020304" pitchFamily="18" charset="0"/>
              </a:rPr>
              <a:t>Vengono individuati </a:t>
            </a:r>
            <a:r>
              <a:rPr lang="it-IT" b="1" i="0" dirty="0">
                <a:solidFill>
                  <a:srgbClr val="222222"/>
                </a:solidFill>
                <a:effectLst/>
                <a:latin typeface="Times New Roman" panose="02020603050405020304" pitchFamily="18" charset="0"/>
                <a:cs typeface="Times New Roman" panose="02020603050405020304" pitchFamily="18" charset="0"/>
              </a:rPr>
              <a:t>tre criteri </a:t>
            </a:r>
            <a:r>
              <a:rPr lang="it-IT" b="1" i="0" dirty="0" err="1">
                <a:solidFill>
                  <a:srgbClr val="222222"/>
                </a:solidFill>
                <a:effectLst/>
                <a:latin typeface="Times New Roman" panose="02020603050405020304" pitchFamily="18" charset="0"/>
                <a:cs typeface="Times New Roman" panose="02020603050405020304" pitchFamily="18" charset="0"/>
              </a:rPr>
              <a:t>affinchè</a:t>
            </a:r>
            <a:r>
              <a:rPr lang="it-IT" b="1" i="0" dirty="0">
                <a:solidFill>
                  <a:srgbClr val="222222"/>
                </a:solidFill>
                <a:effectLst/>
                <a:latin typeface="Times New Roman" panose="02020603050405020304" pitchFamily="18" charset="0"/>
                <a:cs typeface="Times New Roman" panose="02020603050405020304" pitchFamily="18" charset="0"/>
              </a:rPr>
              <a:t> </a:t>
            </a:r>
            <a:r>
              <a:rPr lang="it-IT" b="0" i="0" dirty="0">
                <a:solidFill>
                  <a:srgbClr val="222222"/>
                </a:solidFill>
                <a:effectLst/>
                <a:latin typeface="Times New Roman" panose="02020603050405020304" pitchFamily="18" charset="0"/>
                <a:cs typeface="Times New Roman" panose="02020603050405020304" pitchFamily="18" charset="0"/>
              </a:rPr>
              <a:t>possa essere diagnosticata una condizione di disabilità intellettiva</a:t>
            </a:r>
            <a:r>
              <a:rPr lang="it-IT" b="1" i="0" dirty="0">
                <a:solidFill>
                  <a:srgbClr val="222222"/>
                </a:solidFill>
                <a:effectLst/>
                <a:latin typeface="Times New Roman" panose="02020603050405020304" pitchFamily="18" charset="0"/>
                <a:cs typeface="Times New Roman" panose="02020603050405020304" pitchFamily="18" charset="0"/>
              </a:rPr>
              <a:t>:</a:t>
            </a:r>
          </a:p>
          <a:p>
            <a:pPr marL="0" indent="0" algn="just">
              <a:buNone/>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it-IT" b="1" i="0" dirty="0">
                <a:solidFill>
                  <a:srgbClr val="222222"/>
                </a:solidFill>
                <a:effectLst/>
                <a:latin typeface="Times New Roman" panose="02020603050405020304" pitchFamily="18" charset="0"/>
                <a:cs typeface="Times New Roman" panose="02020603050405020304" pitchFamily="18" charset="0"/>
              </a:rPr>
              <a:t>Deficit delle funzioni intellettive</a:t>
            </a:r>
            <a:r>
              <a:rPr lang="it-IT" dirty="0">
                <a:solidFill>
                  <a:srgbClr val="222222"/>
                </a:solidFill>
                <a:latin typeface="Times New Roman" panose="02020603050405020304" pitchFamily="18" charset="0"/>
                <a:cs typeface="Times New Roman" panose="02020603050405020304" pitchFamily="18" charset="0"/>
              </a:rPr>
              <a:t>:</a:t>
            </a:r>
            <a:r>
              <a:rPr lang="it-IT" b="0" i="0" dirty="0">
                <a:solidFill>
                  <a:srgbClr val="222222"/>
                </a:solidFill>
                <a:effectLst/>
                <a:latin typeface="Times New Roman" panose="02020603050405020304" pitchFamily="18" charset="0"/>
                <a:cs typeface="Times New Roman" panose="02020603050405020304" pitchFamily="18" charset="0"/>
              </a:rPr>
              <a:t> </a:t>
            </a:r>
            <a:r>
              <a:rPr lang="it-IT" dirty="0">
                <a:solidFill>
                  <a:srgbClr val="222222"/>
                </a:solidFill>
                <a:latin typeface="Times New Roman" panose="02020603050405020304" pitchFamily="18" charset="0"/>
                <a:cs typeface="Times New Roman" panose="02020603050405020304" pitchFamily="18" charset="0"/>
              </a:rPr>
              <a:t>relativamente alla pianificazione, pensiero astratto, </a:t>
            </a:r>
            <a:r>
              <a:rPr lang="it-IT" b="0" i="0" dirty="0">
                <a:solidFill>
                  <a:srgbClr val="222222"/>
                </a:solidFill>
                <a:effectLst/>
                <a:latin typeface="Times New Roman" panose="02020603050405020304" pitchFamily="18" charset="0"/>
                <a:cs typeface="Times New Roman" panose="02020603050405020304" pitchFamily="18" charset="0"/>
              </a:rPr>
              <a:t>ragionamento, </a:t>
            </a:r>
            <a:r>
              <a:rPr lang="it-IT" b="0" i="0" dirty="0" err="1">
                <a:solidFill>
                  <a:srgbClr val="222222"/>
                </a:solidFill>
                <a:effectLst/>
                <a:latin typeface="Times New Roman" panose="02020603050405020304" pitchFamily="18" charset="0"/>
                <a:cs typeface="Times New Roman" panose="02020603050405020304" pitchFamily="18" charset="0"/>
              </a:rPr>
              <a:t>problem</a:t>
            </a:r>
            <a:r>
              <a:rPr lang="it-IT" b="0" i="0" dirty="0">
                <a:solidFill>
                  <a:srgbClr val="222222"/>
                </a:solidFill>
                <a:effectLst/>
                <a:latin typeface="Times New Roman" panose="02020603050405020304" pitchFamily="18" charset="0"/>
                <a:cs typeface="Times New Roman" panose="02020603050405020304" pitchFamily="18" charset="0"/>
              </a:rPr>
              <a:t> solving, </a:t>
            </a:r>
            <a:r>
              <a:rPr lang="it-IT" dirty="0">
                <a:solidFill>
                  <a:srgbClr val="222222"/>
                </a:solidFill>
                <a:latin typeface="Times New Roman" panose="02020603050405020304" pitchFamily="18" charset="0"/>
                <a:cs typeface="Times New Roman" panose="02020603050405020304" pitchFamily="18" charset="0"/>
              </a:rPr>
              <a:t>apprendimento scolastico, apprendimento dall’esperienza e capacità </a:t>
            </a:r>
            <a:r>
              <a:rPr lang="it-IT" b="0" i="0" dirty="0">
                <a:solidFill>
                  <a:srgbClr val="222222"/>
                </a:solidFill>
                <a:effectLst/>
                <a:latin typeface="Times New Roman" panose="02020603050405020304" pitchFamily="18" charset="0"/>
                <a:cs typeface="Times New Roman" panose="02020603050405020304" pitchFamily="18" charset="0"/>
              </a:rPr>
              <a:t>di giudizio; vengono confermati sia da una valutazione clinica sia da test di intelligenza  individualizzati e standardizzati;</a:t>
            </a:r>
          </a:p>
          <a:p>
            <a:pPr marL="0" indent="0" algn="just">
              <a:buNone/>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it-IT" b="1" i="0" dirty="0">
                <a:solidFill>
                  <a:srgbClr val="222222"/>
                </a:solidFill>
                <a:effectLst/>
                <a:latin typeface="Times New Roman" panose="02020603050405020304" pitchFamily="18" charset="0"/>
                <a:cs typeface="Times New Roman" panose="02020603050405020304" pitchFamily="18" charset="0"/>
              </a:rPr>
              <a:t>Deficit del funzionamento adattivo: </a:t>
            </a:r>
            <a:r>
              <a:rPr lang="it-IT" b="0" i="0" dirty="0">
                <a:solidFill>
                  <a:srgbClr val="222222"/>
                </a:solidFill>
                <a:effectLst/>
                <a:latin typeface="Times New Roman" panose="02020603050405020304" pitchFamily="18" charset="0"/>
                <a:cs typeface="Times New Roman" panose="02020603050405020304" pitchFamily="18" charset="0"/>
              </a:rPr>
              <a:t>porta al mancato raggiungimento degli standard di sviluppo e socioculturali di autonomia e di responsabilità sociale. I deficit adattivi, senza un supporto costante,  limitano il funzionamento in una o più attività della vita quotidiana</a:t>
            </a:r>
            <a:r>
              <a:rPr lang="it-IT" dirty="0">
                <a:solidFill>
                  <a:srgbClr val="222222"/>
                </a:solidFill>
                <a:latin typeface="Times New Roman" panose="02020603050405020304" pitchFamily="18" charset="0"/>
                <a:cs typeface="Times New Roman" panose="02020603050405020304" pitchFamily="18" charset="0"/>
              </a:rPr>
              <a:t> (</a:t>
            </a:r>
            <a:r>
              <a:rPr lang="it-IT" b="0" i="0" dirty="0">
                <a:solidFill>
                  <a:srgbClr val="222222"/>
                </a:solidFill>
                <a:effectLst/>
                <a:latin typeface="Times New Roman" panose="02020603050405020304" pitchFamily="18" charset="0"/>
                <a:cs typeface="Times New Roman" panose="02020603050405020304" pitchFamily="18" charset="0"/>
              </a:rPr>
              <a:t>comunicazione, partecipazione sociale, vita autonoma), nei vari contesti </a:t>
            </a:r>
            <a:r>
              <a:rPr lang="it-IT" dirty="0">
                <a:solidFill>
                  <a:srgbClr val="222222"/>
                </a:solidFill>
                <a:latin typeface="Times New Roman" panose="02020603050405020304" pitchFamily="18" charset="0"/>
                <a:cs typeface="Times New Roman" panose="02020603050405020304" pitchFamily="18" charset="0"/>
              </a:rPr>
              <a:t>di vita (</a:t>
            </a:r>
            <a:r>
              <a:rPr lang="it-IT" b="0" i="0" dirty="0">
                <a:solidFill>
                  <a:srgbClr val="222222"/>
                </a:solidFill>
                <a:effectLst/>
                <a:latin typeface="Times New Roman" panose="02020603050405020304" pitchFamily="18" charset="0"/>
                <a:cs typeface="Times New Roman" panose="02020603050405020304" pitchFamily="18" charset="0"/>
              </a:rPr>
              <a:t>casa, scuola, ambiente lavorativo e comunità);</a:t>
            </a:r>
          </a:p>
          <a:p>
            <a:pPr algn="just">
              <a:buFont typeface="Arial" panose="020B0604020202020204" pitchFamily="34" charset="0"/>
              <a:buChar char="•"/>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it-IT" b="1" i="0" dirty="0">
                <a:solidFill>
                  <a:srgbClr val="222222"/>
                </a:solidFill>
                <a:effectLst/>
                <a:latin typeface="Times New Roman" panose="02020603050405020304" pitchFamily="18" charset="0"/>
                <a:cs typeface="Times New Roman" panose="02020603050405020304" pitchFamily="18" charset="0"/>
              </a:rPr>
              <a:t>Esordio dei deficit intellettivi e adattivi durante il periodo dello sviluppo</a:t>
            </a:r>
            <a:r>
              <a:rPr lang="it-IT" dirty="0">
                <a:solidFill>
                  <a:srgbClr val="222222"/>
                </a:solidFill>
                <a:latin typeface="Times New Roman" panose="02020603050405020304" pitchFamily="18" charset="0"/>
                <a:cs typeface="Times New Roman" panose="02020603050405020304" pitchFamily="18" charset="0"/>
              </a:rPr>
              <a:t>: l</a:t>
            </a:r>
            <a:r>
              <a:rPr lang="it-IT" b="0" i="0" dirty="0">
                <a:solidFill>
                  <a:srgbClr val="222222"/>
                </a:solidFill>
                <a:effectLst/>
                <a:latin typeface="Times New Roman" panose="02020603050405020304" pitchFamily="18" charset="0"/>
                <a:cs typeface="Times New Roman" panose="02020603050405020304" pitchFamily="18" charset="0"/>
              </a:rPr>
              <a:t>’età e le caratteristiche dell’esordio dipendono dall’eziologia (causa) e dalla gravità della menomazione della struttura e/o delle funzioni cerebrali.</a:t>
            </a:r>
          </a:p>
          <a:p>
            <a:endParaRPr lang="it-IT" dirty="0"/>
          </a:p>
        </p:txBody>
      </p:sp>
    </p:spTree>
    <p:extLst>
      <p:ext uri="{BB962C8B-B14F-4D97-AF65-F5344CB8AC3E}">
        <p14:creationId xmlns:p14="http://schemas.microsoft.com/office/powerpoint/2010/main" val="20837838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F302DC7-2DFD-4BF9-6DBE-7DF725FD20CB}"/>
              </a:ext>
            </a:extLst>
          </p:cNvPr>
          <p:cNvSpPr>
            <a:spLocks noGrp="1"/>
          </p:cNvSpPr>
          <p:nvPr>
            <p:ph idx="1"/>
          </p:nvPr>
        </p:nvSpPr>
        <p:spPr>
          <a:xfrm>
            <a:off x="684211" y="685800"/>
            <a:ext cx="11282501" cy="5622235"/>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Tra gli obiettivi cardine individuiamo la vita indipendente e l’inclusione sociale: per andare nella direzione di questi macro obiettivi sono state proposte attività che potessero sviluppare specifiche competenze.</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Per quanto riguarda l’indipendenza le attività che sono state prese in considerazione hanno riguardato: la gestione del tempo pomeridiano; la gestione condivisa di uno spazio fisico, delle risorse economiche, sia comuni che personali. </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Per quanto riguarda l’inclusione sociale invece si è mirato allo sviluppo delle relazioni amicali, la gestione delle relazioni affettive e la gestione dei ruoli sociali. </a:t>
            </a:r>
          </a:p>
          <a:p>
            <a:endParaRPr lang="it-IT" dirty="0"/>
          </a:p>
        </p:txBody>
      </p:sp>
    </p:spTree>
    <p:extLst>
      <p:ext uri="{BB962C8B-B14F-4D97-AF65-F5344CB8AC3E}">
        <p14:creationId xmlns:p14="http://schemas.microsoft.com/office/powerpoint/2010/main" val="34749271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677C4CD-CB32-C522-3071-CF1D35525A05}"/>
              </a:ext>
            </a:extLst>
          </p:cNvPr>
          <p:cNvSpPr>
            <a:spLocks noGrp="1"/>
          </p:cNvSpPr>
          <p:nvPr>
            <p:ph idx="1"/>
          </p:nvPr>
        </p:nvSpPr>
        <p:spPr>
          <a:xfrm>
            <a:off x="684212" y="685800"/>
            <a:ext cx="10460866" cy="5608983"/>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Il Progetto Mongolfiera per la sua natura innovativa nel territorio maceratese è un banco di prova, in cui le strategie per il potenziamento soggettivo delle abilità di vita sono state ripensate, riprogettate e rimodellate in relazione alle persone, contesti, dinamiche intercorse tra le parti.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Questo è stato strutturato in un percorso parallelo al periodo scolastico; il servizio accoglie con cadenza duplice per settimana i ragazzi, con incontri di 4 ore ciascuno. Le attività vengono svolte in forma laboratoriale, e quindi ogni soggetto viene coinvolto in prima persona ed è chiamato a partecipare in modo attivo. Le attività proposte in ogni pomeriggio sono due, intervallate da una pausa. Queste vengono ripetute settimanalmente seguendo una scansione temporale sempre uguale, per la prevedibilità e il rinforzo della routine.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Le attività e la riorganizzazione di queste viene effettuata trimestralmente, in base agli obiettivi posti e raggiungi.</a:t>
            </a:r>
          </a:p>
          <a:p>
            <a:endParaRPr lang="it-IT" dirty="0"/>
          </a:p>
        </p:txBody>
      </p:sp>
    </p:spTree>
    <p:extLst>
      <p:ext uri="{BB962C8B-B14F-4D97-AF65-F5344CB8AC3E}">
        <p14:creationId xmlns:p14="http://schemas.microsoft.com/office/powerpoint/2010/main" val="14353561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70CFFD-6C87-2C8D-7277-13227394EA6A}"/>
              </a:ext>
            </a:extLst>
          </p:cNvPr>
          <p:cNvSpPr>
            <a:spLocks noGrp="1"/>
          </p:cNvSpPr>
          <p:nvPr>
            <p:ph idx="1"/>
          </p:nvPr>
        </p:nvSpPr>
        <p:spPr>
          <a:xfrm>
            <a:off x="684212" y="685800"/>
            <a:ext cx="11043962" cy="5378116"/>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In una prima fase del progetto l’attenzione è stata rivolta ad una maggiore implementazione delle pratiche e strategie organizzate al fine di promuovere processi di relazione sociale tra i ragazzi stessi: questo passaggio è stato fondamentale per saldare i legami di gruppo (per fare ciò fondamentale è stata la collaborazione di un esperto in teatro sociale). </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Man mano sono così emerse le tipicità di ognuno, andando a sottolineare i punti forti di ogni ragazzo. Gli educatori hanno svolto un importante ruolo di gestione costante delle relazioni e ha assunto un ruolo di mediazione durante l’inserimento di nuovi ragazzi, poiché non sempre le dinamiche sottese ai rapporti con gli altri sono di facile lettura per i ragazzi con disabilità.</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L’equipe ha focalizzato poi il lavoro sulla strutturazione di una forma collaborativa tra i ragazzi, per permettere ai membri di assumere un ruolo. Le competenze legate ai ruoli sociali, sperimentabili in modo diretto, oltre alle procedure richieste dalla “posizione ricoperta”, hanno consentito ai membri di adattarsi alle mansioni richieste dalla situazione, permettendo di mettere in gioco e sollecitare determinate abilità. </a:t>
            </a:r>
          </a:p>
          <a:p>
            <a:endParaRPr lang="it-IT" dirty="0"/>
          </a:p>
        </p:txBody>
      </p:sp>
    </p:spTree>
    <p:extLst>
      <p:ext uri="{BB962C8B-B14F-4D97-AF65-F5344CB8AC3E}">
        <p14:creationId xmlns:p14="http://schemas.microsoft.com/office/powerpoint/2010/main" val="34425948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3DBF3E5-3AAD-52F4-2D17-D6C8CFDDF80D}"/>
              </a:ext>
            </a:extLst>
          </p:cNvPr>
          <p:cNvSpPr>
            <a:spLocks noGrp="1"/>
          </p:cNvSpPr>
          <p:nvPr>
            <p:ph idx="1"/>
          </p:nvPr>
        </p:nvSpPr>
        <p:spPr>
          <a:xfrm>
            <a:off x="556591" y="685800"/>
            <a:ext cx="11410121" cy="5449957"/>
          </a:xfrm>
        </p:spPr>
        <p:txBody>
          <a:bodyPr>
            <a:normAutofit lnSpcReduction="10000"/>
          </a:bodyPr>
          <a:lstStyle/>
          <a:p>
            <a:r>
              <a:rPr lang="it-IT" dirty="0">
                <a:solidFill>
                  <a:schemeClr val="bg1"/>
                </a:solidFill>
                <a:latin typeface="Times New Roman" panose="02020603050405020304" pitchFamily="18" charset="0"/>
                <a:cs typeface="Times New Roman" panose="02020603050405020304" pitchFamily="18" charset="0"/>
              </a:rPr>
              <a:t>Interessante l’attività sull’uso del denaro (utilizzo, acquisizione del valore del denaro, riconoscimento, dare resto…) e sulle competenze sociali legate alla compravendita, per attivare precisi schemi e procedure. Fondamentale in questo senso è stata la strategia del </a:t>
            </a:r>
            <a:r>
              <a:rPr lang="it-IT" dirty="0" err="1">
                <a:solidFill>
                  <a:schemeClr val="bg1"/>
                </a:solidFill>
                <a:latin typeface="Times New Roman" panose="02020603050405020304" pitchFamily="18" charset="0"/>
                <a:cs typeface="Times New Roman" panose="02020603050405020304" pitchFamily="18" charset="0"/>
              </a:rPr>
              <a:t>role</a:t>
            </a:r>
            <a:r>
              <a:rPr lang="it-IT" dirty="0">
                <a:solidFill>
                  <a:schemeClr val="bg1"/>
                </a:solidFill>
                <a:latin typeface="Times New Roman" panose="02020603050405020304" pitchFamily="18" charset="0"/>
                <a:cs typeface="Times New Roman" panose="02020603050405020304" pitchFamily="18" charset="0"/>
              </a:rPr>
              <a:t>-playing così che ogni ragazzo ha potuti esperire le modalità di interazione legate alla vendita e all’acquisto, conducendolo ad una maggiore sicurezza nella gestione delle competenze necessarie per il ruolo specifico. Il fatto che siano state agganciate a situazioni in contesti reali, ha fatto si che queste esperienze potessero definirsi tangibilmente concrete.</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Queste attività possono considerarsi un ponte per l’avviamento alla vita adulta, all’inclusione all’interno della società.</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La Mongolfiera è aperta a nuove forme di collaborazione e vanta il coinvolgimento di adolescenti appartenenti a gruppo Scout, la collaborazione con una società di pallavolo femminile maceratese per consentire ai ragazzi di sperimentarsi anche sul piano sportivo, un’associazione di educazione cinofila con cani addestrati per la Pet-therapy, oltre a un percorso rivolto all’orientamento cittadino e alla sicurezza in strada: ciò è stato realizzato al fine di esplorare i punti di riferimento della città di Macerata per poter conoscere luoghi come librerie, musei, etc. </a:t>
            </a:r>
          </a:p>
          <a:p>
            <a:endParaRPr lang="it-IT" dirty="0"/>
          </a:p>
        </p:txBody>
      </p:sp>
    </p:spTree>
    <p:extLst>
      <p:ext uri="{BB962C8B-B14F-4D97-AF65-F5344CB8AC3E}">
        <p14:creationId xmlns:p14="http://schemas.microsoft.com/office/powerpoint/2010/main" val="8124298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CAACA7-5A8A-AB07-FA13-A94ACA983417}"/>
              </a:ext>
            </a:extLst>
          </p:cNvPr>
          <p:cNvSpPr>
            <a:spLocks noGrp="1"/>
          </p:cNvSpPr>
          <p:nvPr>
            <p:ph type="title"/>
          </p:nvPr>
        </p:nvSpPr>
        <p:spPr>
          <a:xfrm>
            <a:off x="544512" y="194732"/>
            <a:ext cx="10720388" cy="1507067"/>
          </a:xfrm>
        </p:spPr>
        <p:txBody>
          <a:bodyPr/>
          <a:lstStyle/>
          <a:p>
            <a:r>
              <a:rPr lang="it-IT" dirty="0"/>
              <a:t>Progetto Mongolfiera - sintesi</a:t>
            </a:r>
          </a:p>
        </p:txBody>
      </p:sp>
      <p:sp>
        <p:nvSpPr>
          <p:cNvPr id="3" name="Segnaposto contenuto 2">
            <a:extLst>
              <a:ext uri="{FF2B5EF4-FFF2-40B4-BE49-F238E27FC236}">
                <a16:creationId xmlns:a16="http://schemas.microsoft.com/office/drawing/2014/main" id="{9307F1F4-BCCA-D460-9209-99E4FC8A4A07}"/>
              </a:ext>
            </a:extLst>
          </p:cNvPr>
          <p:cNvSpPr>
            <a:spLocks noGrp="1"/>
          </p:cNvSpPr>
          <p:nvPr>
            <p:ph idx="1"/>
          </p:nvPr>
        </p:nvSpPr>
        <p:spPr>
          <a:xfrm>
            <a:off x="544512" y="1650997"/>
            <a:ext cx="10847388" cy="4855819"/>
          </a:xfrm>
        </p:spPr>
        <p:txBody>
          <a:bodyPr>
            <a:normAutofit fontScale="62500" lnSpcReduction="20000"/>
          </a:bodyPr>
          <a:lstStyle/>
          <a:p>
            <a:r>
              <a:rPr lang="it-IT" sz="2500" b="0" i="0" u="none" strike="noStrike" baseline="0" dirty="0">
                <a:solidFill>
                  <a:schemeClr val="bg1"/>
                </a:solidFill>
                <a:latin typeface="Times New Roman" panose="02020603050405020304" pitchFamily="18" charset="0"/>
              </a:rPr>
              <a:t>Il servizio pomeridiano del Progetto Mongolfiera è un servizio attivo per tutto l’anno, compresa l’estate. </a:t>
            </a:r>
          </a:p>
          <a:p>
            <a:r>
              <a:rPr lang="it-IT" sz="2500" dirty="0">
                <a:solidFill>
                  <a:schemeClr val="bg1"/>
                </a:solidFill>
                <a:latin typeface="Times New Roman" panose="02020603050405020304" pitchFamily="18" charset="0"/>
              </a:rPr>
              <a:t>Vi è un’equipe dedicata che cura il progetto: una psicologa, una pedagogista, un’assistente sociale, due educatori che organizzano e fattivamente realizzano le attività con i ragazzi. </a:t>
            </a:r>
            <a:endParaRPr lang="it-IT" sz="2500" b="0" i="0" u="none" strike="noStrike" baseline="0" dirty="0">
              <a:solidFill>
                <a:schemeClr val="bg1"/>
              </a:solidFill>
              <a:latin typeface="Times New Roman" panose="02020603050405020304" pitchFamily="18" charset="0"/>
            </a:endParaRPr>
          </a:p>
          <a:p>
            <a:r>
              <a:rPr lang="it-IT" sz="2500" b="0" i="0" u="none" strike="noStrike" baseline="0" dirty="0">
                <a:solidFill>
                  <a:schemeClr val="bg1"/>
                </a:solidFill>
                <a:latin typeface="Times New Roman" panose="02020603050405020304" pitchFamily="18" charset="0"/>
              </a:rPr>
              <a:t>Le attività proposte consistono principalmente in laboratori e attività a carattere esperienziale, programmati in modo da alternarsi durante tutto il corso dell’anno. Ciò ha permesso di individuare due gruppi di utenti, il gruppo A per favorire l’acquisizione e il potenziamento delle autonomie di base e il gruppo B per favorire l’acquisizione e il potenziamento delle autonomie sociali. </a:t>
            </a:r>
          </a:p>
          <a:p>
            <a:r>
              <a:rPr lang="it-IT" sz="2500" dirty="0">
                <a:solidFill>
                  <a:schemeClr val="bg1"/>
                </a:solidFill>
                <a:latin typeface="Times New Roman" panose="02020603050405020304" pitchFamily="18" charset="0"/>
              </a:rPr>
              <a:t>P</a:t>
            </a:r>
            <a:r>
              <a:rPr lang="it-IT" sz="2500" dirty="0">
                <a:solidFill>
                  <a:schemeClr val="bg1"/>
                </a:solidFill>
                <a:latin typeface="Cambria" panose="02040503050406030204" pitchFamily="18" charset="0"/>
              </a:rPr>
              <a:t>roprio perché le attività sono state progettate come un </a:t>
            </a:r>
            <a:r>
              <a:rPr lang="it-IT" sz="2500" i="1" dirty="0">
                <a:solidFill>
                  <a:schemeClr val="bg1"/>
                </a:solidFill>
                <a:latin typeface="Times New Roman" panose="02020603050405020304" pitchFamily="18" charset="0"/>
              </a:rPr>
              <a:t>percorso psico-educativo di gruppo</a:t>
            </a:r>
            <a:r>
              <a:rPr lang="it-IT" sz="2500" dirty="0">
                <a:solidFill>
                  <a:schemeClr val="bg1"/>
                </a:solidFill>
                <a:latin typeface="Times New Roman" panose="02020603050405020304" pitchFamily="18" charset="0"/>
              </a:rPr>
              <a:t>, si cerca di mantenere la composizione dei gruppi il più stabile possibile. </a:t>
            </a:r>
          </a:p>
          <a:p>
            <a:r>
              <a:rPr lang="it-IT" sz="2500" b="0" i="0" u="none" strike="noStrike" baseline="0" dirty="0">
                <a:solidFill>
                  <a:schemeClr val="bg1"/>
                </a:solidFill>
                <a:latin typeface="Times New Roman" panose="02020603050405020304" pitchFamily="18" charset="0"/>
              </a:rPr>
              <a:t>Ad oggi è attivo solo il Gruppo B, in quanto vi è stata una richiesta maggiore da parte famiglie che riscontravano la necessità, per i propri figli, di poter sviluppare autonomie e competenze adattive a livello sociale. </a:t>
            </a:r>
          </a:p>
          <a:p>
            <a:r>
              <a:rPr lang="it-IT" sz="2500" b="0" i="0" u="none" strike="noStrike" baseline="0" dirty="0">
                <a:solidFill>
                  <a:schemeClr val="bg1"/>
                </a:solidFill>
                <a:latin typeface="Times New Roman" panose="02020603050405020304" pitchFamily="18" charset="0"/>
              </a:rPr>
              <a:t>La frequenza è di due pomeriggi a settimana, per un totale di otto ore settimanali. I ragazzi sono seguiti da due figure educative; periodicamente, al fine di promuovere l’inclusione, vi è un supporto anche da giovani scouts volontari del Gruppo Agesci Macerata. </a:t>
            </a:r>
          </a:p>
          <a:p>
            <a:r>
              <a:rPr lang="it-IT" sz="2500" b="0" i="0" u="none" strike="noStrike" baseline="0" dirty="0">
                <a:solidFill>
                  <a:schemeClr val="bg1"/>
                </a:solidFill>
                <a:latin typeface="Times New Roman" panose="02020603050405020304" pitchFamily="18" charset="0"/>
              </a:rPr>
              <a:t>Essendo, il progetto, realizzato in collaborazione con un dottorato di Ricerca presso l’Università degli Studi di Macerata, durante il suo svolgimento vengono raccolti dati da parte degli operatori coinvolti che verranno utilizzati ai fini di ricerca. </a:t>
            </a:r>
            <a:endParaRPr lang="it-IT" sz="2500" b="0" i="0" u="none" strike="noStrike" baseline="0" dirty="0">
              <a:solidFill>
                <a:schemeClr val="bg1"/>
              </a:solidFill>
              <a:latin typeface="Cambria" panose="02040503050406030204" pitchFamily="18" charset="0"/>
            </a:endParaRPr>
          </a:p>
          <a:p>
            <a:pPr marL="0" indent="0">
              <a:buNone/>
            </a:pPr>
            <a:r>
              <a:rPr lang="it-IT" sz="2500" b="0" i="0" u="none" strike="noStrike" baseline="0" dirty="0">
                <a:solidFill>
                  <a:schemeClr val="bg1"/>
                </a:solidFill>
                <a:latin typeface="Times New Roman" panose="02020603050405020304" pitchFamily="18" charset="0"/>
              </a:rPr>
              <a:t> </a:t>
            </a:r>
            <a:endParaRPr lang="it-IT" sz="2500" dirty="0">
              <a:solidFill>
                <a:schemeClr val="bg1"/>
              </a:solidFill>
            </a:endParaRPr>
          </a:p>
          <a:p>
            <a:endParaRPr lang="it-IT" dirty="0"/>
          </a:p>
        </p:txBody>
      </p:sp>
    </p:spTree>
    <p:extLst>
      <p:ext uri="{BB962C8B-B14F-4D97-AF65-F5344CB8AC3E}">
        <p14:creationId xmlns:p14="http://schemas.microsoft.com/office/powerpoint/2010/main" val="770128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2F2DACE-4BDE-49B9-B20D-B292CA6F71B1}"/>
              </a:ext>
            </a:extLst>
          </p:cNvPr>
          <p:cNvSpPr>
            <a:spLocks noGrp="1"/>
          </p:cNvSpPr>
          <p:nvPr>
            <p:ph idx="1"/>
          </p:nvPr>
        </p:nvSpPr>
        <p:spPr>
          <a:xfrm>
            <a:off x="838200" y="848139"/>
            <a:ext cx="10515600" cy="5328824"/>
          </a:xfrm>
        </p:spPr>
        <p:txBody>
          <a:bodyPr>
            <a:normAutofit lnSpcReduction="10000"/>
          </a:bodyPr>
          <a:lstStyle/>
          <a:p>
            <a:pPr algn="just"/>
            <a:r>
              <a:rPr lang="it-IT" sz="1800" b="0" i="0" u="none" strike="noStrike" baseline="0" dirty="0">
                <a:solidFill>
                  <a:schemeClr val="bg1"/>
                </a:solidFill>
                <a:latin typeface="Times New Roman" panose="02020603050405020304" pitchFamily="18" charset="0"/>
              </a:rPr>
              <a:t>Relativamente al Gruppo B le attività da svolgere ogni pomeriggio sono due, intervallati da una pausa relax e merenda. </a:t>
            </a:r>
            <a:r>
              <a:rPr lang="it-IT" sz="1800" dirty="0">
                <a:solidFill>
                  <a:schemeClr val="bg1"/>
                </a:solidFill>
                <a:latin typeface="Times New Roman" panose="02020603050405020304" pitchFamily="18" charset="0"/>
              </a:rPr>
              <a:t>Queste attività vengono proposte con una cadenza trimestrale per garantire una rotazione efficiente delle varie attività. </a:t>
            </a:r>
          </a:p>
          <a:p>
            <a:pPr algn="just"/>
            <a:endParaRPr lang="it-IT" sz="1800" b="0" i="0" u="none" strike="noStrike" baseline="0" dirty="0">
              <a:solidFill>
                <a:schemeClr val="bg1"/>
              </a:solidFill>
              <a:latin typeface="Times New Roman" panose="02020603050405020304" pitchFamily="18" charset="0"/>
            </a:endParaRPr>
          </a:p>
          <a:p>
            <a:pPr algn="just"/>
            <a:r>
              <a:rPr lang="it-IT" sz="1800" b="0" i="0" u="none" strike="noStrike" baseline="0" dirty="0">
                <a:solidFill>
                  <a:schemeClr val="bg1"/>
                </a:solidFill>
                <a:latin typeface="Times New Roman" panose="02020603050405020304" pitchFamily="18" charset="0"/>
              </a:rPr>
              <a:t>Le attività previste sono: </a:t>
            </a:r>
          </a:p>
          <a:p>
            <a:pPr algn="just">
              <a:buFontTx/>
              <a:buChar char="-"/>
            </a:pPr>
            <a:r>
              <a:rPr lang="it-IT" sz="1800" b="0" i="0" u="none" strike="noStrike" baseline="0" dirty="0">
                <a:solidFill>
                  <a:schemeClr val="bg1"/>
                </a:solidFill>
                <a:latin typeface="Times New Roman" panose="02020603050405020304" pitchFamily="18" charset="0"/>
              </a:rPr>
              <a:t>laboratorio di cucina collegato ad uscite per fare la spesa, </a:t>
            </a:r>
          </a:p>
          <a:p>
            <a:pPr algn="just">
              <a:buFontTx/>
              <a:buChar char="-"/>
            </a:pPr>
            <a:r>
              <a:rPr lang="it-IT" sz="1800" b="0" i="0" u="none" strike="noStrike" baseline="0" dirty="0">
                <a:solidFill>
                  <a:schemeClr val="bg1"/>
                </a:solidFill>
                <a:latin typeface="Times New Roman" panose="02020603050405020304" pitchFamily="18" charset="0"/>
              </a:rPr>
              <a:t>arteterapia, </a:t>
            </a:r>
          </a:p>
          <a:p>
            <a:pPr algn="just">
              <a:buFontTx/>
              <a:buChar char="-"/>
            </a:pPr>
            <a:r>
              <a:rPr lang="it-IT" sz="1800" b="0" i="0" u="none" strike="noStrike" baseline="0" dirty="0">
                <a:solidFill>
                  <a:schemeClr val="bg1"/>
                </a:solidFill>
                <a:latin typeface="Times New Roman" panose="02020603050405020304" pitchFamily="18" charset="0"/>
              </a:rPr>
              <a:t>laboratorio della carta, </a:t>
            </a:r>
          </a:p>
          <a:p>
            <a:pPr algn="just">
              <a:buFontTx/>
              <a:buChar char="-"/>
            </a:pPr>
            <a:r>
              <a:rPr lang="it-IT" sz="1800" b="0" i="0" u="none" strike="noStrike" baseline="0" dirty="0">
                <a:solidFill>
                  <a:schemeClr val="bg1"/>
                </a:solidFill>
                <a:latin typeface="Times New Roman" panose="02020603050405020304" pitchFamily="18" charset="0"/>
              </a:rPr>
              <a:t>pet-therapy, </a:t>
            </a:r>
          </a:p>
          <a:p>
            <a:pPr algn="just">
              <a:buFontTx/>
              <a:buChar char="-"/>
            </a:pPr>
            <a:r>
              <a:rPr lang="it-IT" sz="1800" b="0" i="0" u="none" strike="noStrike" baseline="0" dirty="0">
                <a:solidFill>
                  <a:schemeClr val="bg1"/>
                </a:solidFill>
                <a:latin typeface="Times New Roman" panose="02020603050405020304" pitchFamily="18" charset="0"/>
              </a:rPr>
              <a:t>musicoterapia, </a:t>
            </a:r>
          </a:p>
          <a:p>
            <a:pPr algn="just">
              <a:buFontTx/>
              <a:buChar char="-"/>
            </a:pPr>
            <a:r>
              <a:rPr lang="it-IT" sz="1800" b="0" i="0" u="none" strike="noStrike" baseline="0" dirty="0">
                <a:solidFill>
                  <a:schemeClr val="bg1"/>
                </a:solidFill>
                <a:latin typeface="Times New Roman" panose="02020603050405020304" pitchFamily="18" charset="0"/>
              </a:rPr>
              <a:t>laboratorio del riciclo (nello specifico sono stati coinvolti esperti competenti nella conduzione di tali attività),</a:t>
            </a:r>
          </a:p>
          <a:p>
            <a:pPr algn="just">
              <a:buFontTx/>
              <a:buChar char="-"/>
            </a:pPr>
            <a:r>
              <a:rPr lang="it-IT" sz="1800" b="0" i="0" u="none" strike="noStrike" baseline="0" dirty="0">
                <a:solidFill>
                  <a:schemeClr val="bg1"/>
                </a:solidFill>
                <a:latin typeface="Times New Roman" panose="02020603050405020304" pitchFamily="18" charset="0"/>
              </a:rPr>
              <a:t>laboratori di espressività corporea grazie alla collaborazione di un operatore di teatro sociale, </a:t>
            </a:r>
          </a:p>
          <a:p>
            <a:pPr algn="just">
              <a:buFontTx/>
              <a:buChar char="-"/>
            </a:pPr>
            <a:r>
              <a:rPr lang="it-IT" sz="1800" b="0" i="0" u="none" strike="noStrike" baseline="0" dirty="0">
                <a:solidFill>
                  <a:schemeClr val="bg1"/>
                </a:solidFill>
                <a:latin typeface="Times New Roman" panose="02020603050405020304" pitchFamily="18" charset="0"/>
              </a:rPr>
              <a:t>attività di </a:t>
            </a:r>
            <a:r>
              <a:rPr lang="it-IT" sz="1800" b="0" i="0" u="none" strike="noStrike" baseline="0" dirty="0" err="1">
                <a:solidFill>
                  <a:schemeClr val="bg1"/>
                </a:solidFill>
                <a:latin typeface="Times New Roman" panose="02020603050405020304" pitchFamily="18" charset="0"/>
              </a:rPr>
              <a:t>role</a:t>
            </a:r>
            <a:r>
              <a:rPr lang="it-IT" sz="1800" b="0" i="0" u="none" strike="noStrike" baseline="0" dirty="0">
                <a:solidFill>
                  <a:schemeClr val="bg1"/>
                </a:solidFill>
                <a:latin typeface="Times New Roman" panose="02020603050405020304" pitchFamily="18" charset="0"/>
              </a:rPr>
              <a:t> playing per preparare le uscite; </a:t>
            </a:r>
          </a:p>
          <a:p>
            <a:pPr algn="just">
              <a:buFontTx/>
              <a:buChar char="-"/>
            </a:pPr>
            <a:r>
              <a:rPr lang="it-IT" sz="1800" dirty="0">
                <a:solidFill>
                  <a:schemeClr val="bg1"/>
                </a:solidFill>
                <a:latin typeface="Times New Roman" panose="02020603050405020304" pitchFamily="18" charset="0"/>
              </a:rPr>
              <a:t>uscite al di fuori della struttura, per incrementare il lavoro sugli aspetti sociali, promuovendo percorsi di </a:t>
            </a:r>
            <a:r>
              <a:rPr lang="it-IT" sz="1800" dirty="0" err="1">
                <a:solidFill>
                  <a:schemeClr val="bg1"/>
                </a:solidFill>
                <a:latin typeface="Times New Roman" panose="02020603050405020304" pitchFamily="18" charset="0"/>
              </a:rPr>
              <a:t>orientiring</a:t>
            </a:r>
            <a:r>
              <a:rPr lang="it-IT" sz="1800" dirty="0">
                <a:solidFill>
                  <a:schemeClr val="bg1"/>
                </a:solidFill>
                <a:latin typeface="Times New Roman" panose="02020603050405020304" pitchFamily="18" charset="0"/>
              </a:rPr>
              <a:t> all’interno della società. </a:t>
            </a:r>
            <a:endParaRPr lang="it-IT" sz="1800" b="0" i="0" u="none" strike="noStrike" baseline="0" dirty="0">
              <a:solidFill>
                <a:schemeClr val="bg1"/>
              </a:solidFill>
              <a:latin typeface="Times New Roman" panose="02020603050405020304" pitchFamily="18" charset="0"/>
            </a:endParaRPr>
          </a:p>
          <a:p>
            <a:endParaRPr lang="it-IT" dirty="0"/>
          </a:p>
        </p:txBody>
      </p:sp>
    </p:spTree>
    <p:extLst>
      <p:ext uri="{BB962C8B-B14F-4D97-AF65-F5344CB8AC3E}">
        <p14:creationId xmlns:p14="http://schemas.microsoft.com/office/powerpoint/2010/main" val="23569818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885C58-23CB-1028-4FDA-7D15A4C37AC8}"/>
              </a:ext>
            </a:extLst>
          </p:cNvPr>
          <p:cNvSpPr>
            <a:spLocks noGrp="1"/>
          </p:cNvSpPr>
          <p:nvPr>
            <p:ph type="title"/>
          </p:nvPr>
        </p:nvSpPr>
        <p:spPr>
          <a:xfrm>
            <a:off x="2672039" y="2446497"/>
            <a:ext cx="8534400" cy="1507067"/>
          </a:xfrm>
        </p:spPr>
        <p:txBody>
          <a:bodyPr/>
          <a:lstStyle/>
          <a:p>
            <a:r>
              <a:rPr lang="it-IT" dirty="0"/>
              <a:t>GRAZIE PER L’ATTENZIONE</a:t>
            </a:r>
          </a:p>
        </p:txBody>
      </p:sp>
    </p:spTree>
    <p:extLst>
      <p:ext uri="{BB962C8B-B14F-4D97-AF65-F5344CB8AC3E}">
        <p14:creationId xmlns:p14="http://schemas.microsoft.com/office/powerpoint/2010/main" val="2849697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8F5489-DD34-6C80-68CB-585C427C1D83}"/>
              </a:ext>
            </a:extLst>
          </p:cNvPr>
          <p:cNvSpPr>
            <a:spLocks noGrp="1"/>
          </p:cNvSpPr>
          <p:nvPr>
            <p:ph idx="1"/>
          </p:nvPr>
        </p:nvSpPr>
        <p:spPr>
          <a:xfrm>
            <a:off x="684211" y="685800"/>
            <a:ext cx="10487371" cy="5065643"/>
          </a:xfrm>
        </p:spPr>
        <p:txBody>
          <a:bodyPr>
            <a:normAutofit/>
          </a:bodyPr>
          <a:lstStyle/>
          <a:p>
            <a:pPr algn="just"/>
            <a:r>
              <a:rPr lang="it-IT" b="0" i="0" dirty="0">
                <a:solidFill>
                  <a:srgbClr val="222222"/>
                </a:solidFill>
                <a:effectLst/>
                <a:latin typeface="Times New Roman" panose="02020603050405020304" pitchFamily="18" charset="0"/>
                <a:cs typeface="Times New Roman" panose="02020603050405020304" pitchFamily="18" charset="0"/>
              </a:rPr>
              <a:t>In altri termini, le persone con disabilità intellettive possono avere difficoltà nello svolgere le attività di vita quotidiana, come ad esempio i compiti domestici, la gestione del tempo e del denaro, le relazioni interpersonali, la gestione delle autonomie di base, </a:t>
            </a:r>
            <a:r>
              <a:rPr lang="it-IT" b="0" i="0" dirty="0" err="1">
                <a:solidFill>
                  <a:srgbClr val="222222"/>
                </a:solidFill>
                <a:effectLst/>
                <a:latin typeface="Times New Roman" panose="02020603050405020304" pitchFamily="18" charset="0"/>
                <a:cs typeface="Times New Roman" panose="02020603050405020304" pitchFamily="18" charset="0"/>
              </a:rPr>
              <a:t>etc</a:t>
            </a:r>
            <a:r>
              <a:rPr lang="it-IT" b="0" i="0" dirty="0">
                <a:solidFill>
                  <a:srgbClr val="222222"/>
                </a:solidFill>
                <a:effectLst/>
                <a:latin typeface="Times New Roman" panose="02020603050405020304" pitchFamily="18" charset="0"/>
                <a:cs typeface="Times New Roman" panose="02020603050405020304" pitchFamily="18" charset="0"/>
              </a:rPr>
              <a:t>…</a:t>
            </a:r>
            <a:br>
              <a:rPr lang="it-IT" b="0" i="0" dirty="0">
                <a:solidFill>
                  <a:srgbClr val="222222"/>
                </a:solidFill>
                <a:effectLst/>
                <a:latin typeface="Times New Roman" panose="02020603050405020304" pitchFamily="18" charset="0"/>
                <a:cs typeface="Times New Roman" panose="02020603050405020304" pitchFamily="18" charset="0"/>
              </a:rPr>
            </a:b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endParaRPr lang="it-IT" b="0" i="0" dirty="0">
              <a:solidFill>
                <a:srgbClr val="222222"/>
              </a:solidFill>
              <a:effectLst/>
              <a:latin typeface="Times New Roman" panose="02020603050405020304" pitchFamily="18" charset="0"/>
              <a:cs typeface="Times New Roman" panose="02020603050405020304" pitchFamily="18" charset="0"/>
            </a:endParaRPr>
          </a:p>
          <a:p>
            <a:pPr algn="just"/>
            <a:r>
              <a:rPr lang="it-IT" dirty="0">
                <a:solidFill>
                  <a:srgbClr val="222222"/>
                </a:solidFill>
                <a:latin typeface="Times New Roman" panose="02020603050405020304" pitchFamily="18" charset="0"/>
                <a:cs typeface="Times New Roman" panose="02020603050405020304" pitchFamily="18" charset="0"/>
              </a:rPr>
              <a:t>In generale l</a:t>
            </a:r>
            <a:r>
              <a:rPr lang="it-IT" b="0" i="0" dirty="0">
                <a:solidFill>
                  <a:srgbClr val="222222"/>
                </a:solidFill>
                <a:effectLst/>
                <a:latin typeface="Times New Roman" panose="02020603050405020304" pitchFamily="18" charset="0"/>
                <a:cs typeface="Times New Roman" panose="02020603050405020304" pitchFamily="18" charset="0"/>
              </a:rPr>
              <a:t>e persone con disabilità intellettive tendono ad avere</a:t>
            </a:r>
            <a:r>
              <a:rPr lang="it-IT" b="1" i="0" dirty="0">
                <a:solidFill>
                  <a:srgbClr val="222222"/>
                </a:solidFill>
                <a:effectLst/>
                <a:latin typeface="Times New Roman" panose="02020603050405020304" pitchFamily="18" charset="0"/>
                <a:cs typeface="Times New Roman" panose="02020603050405020304" pitchFamily="18" charset="0"/>
              </a:rPr>
              <a:t> processi di formazione più lenti</a:t>
            </a:r>
            <a:r>
              <a:rPr lang="it-IT" b="0" i="0" dirty="0">
                <a:solidFill>
                  <a:srgbClr val="222222"/>
                </a:solidFill>
                <a:effectLst/>
                <a:latin typeface="Times New Roman" panose="02020603050405020304" pitchFamily="18" charset="0"/>
                <a:cs typeface="Times New Roman" panose="02020603050405020304" pitchFamily="18" charset="0"/>
              </a:rPr>
              <a:t> con la necessità di supporti per sviluppare nuove abilità, comprendere informazioni difficili e interagire con gli altri. Nel tempo inoltre possono riscontrare una graduale perdita delle abilità acquisite.</a:t>
            </a:r>
          </a:p>
          <a:p>
            <a:endParaRPr lang="it-IT" dirty="0"/>
          </a:p>
        </p:txBody>
      </p:sp>
    </p:spTree>
    <p:extLst>
      <p:ext uri="{BB962C8B-B14F-4D97-AF65-F5344CB8AC3E}">
        <p14:creationId xmlns:p14="http://schemas.microsoft.com/office/powerpoint/2010/main" val="2735323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A9AFAB-FBCE-AE67-B035-64ECB101E8AC}"/>
              </a:ext>
            </a:extLst>
          </p:cNvPr>
          <p:cNvSpPr>
            <a:spLocks noGrp="1"/>
          </p:cNvSpPr>
          <p:nvPr>
            <p:ph idx="1"/>
          </p:nvPr>
        </p:nvSpPr>
        <p:spPr>
          <a:xfrm>
            <a:off x="684212" y="685800"/>
            <a:ext cx="10619892" cy="5582478"/>
          </a:xfrm>
        </p:spPr>
        <p:txBody>
          <a:bodyPr>
            <a:normAutofit/>
          </a:bodyPr>
          <a:lstStyle/>
          <a:p>
            <a:pPr algn="just"/>
            <a:r>
              <a:rPr lang="it-IT" b="0" i="0" dirty="0">
                <a:solidFill>
                  <a:srgbClr val="222222"/>
                </a:solidFill>
                <a:effectLst/>
                <a:latin typeface="Times New Roman" panose="02020603050405020304" pitchFamily="18" charset="0"/>
                <a:cs typeface="Times New Roman" panose="02020603050405020304" pitchFamily="18" charset="0"/>
              </a:rPr>
              <a:t>Il supporto che deve essere garan</a:t>
            </a:r>
            <a:r>
              <a:rPr lang="it-IT" dirty="0">
                <a:solidFill>
                  <a:srgbClr val="222222"/>
                </a:solidFill>
                <a:latin typeface="Times New Roman" panose="02020603050405020304" pitchFamily="18" charset="0"/>
                <a:cs typeface="Times New Roman" panose="02020603050405020304" pitchFamily="18" charset="0"/>
              </a:rPr>
              <a:t>tito alla persona con disabilità </a:t>
            </a:r>
            <a:r>
              <a:rPr lang="it-IT" b="1" i="0" dirty="0">
                <a:solidFill>
                  <a:srgbClr val="222222"/>
                </a:solidFill>
                <a:effectLst/>
                <a:latin typeface="Times New Roman" panose="02020603050405020304" pitchFamily="18" charset="0"/>
                <a:cs typeface="Times New Roman" panose="02020603050405020304" pitchFamily="18" charset="0"/>
              </a:rPr>
              <a:t>varia da individuo ad individuo</a:t>
            </a:r>
            <a:r>
              <a:rPr lang="it-IT" b="0" i="0" dirty="0">
                <a:solidFill>
                  <a:srgbClr val="222222"/>
                </a:solidFill>
                <a:effectLst/>
                <a:latin typeface="Times New Roman" panose="02020603050405020304" pitchFamily="18" charset="0"/>
                <a:cs typeface="Times New Roman" panose="02020603050405020304" pitchFamily="18" charset="0"/>
              </a:rPr>
              <a:t> </a:t>
            </a:r>
            <a:r>
              <a:rPr lang="it-IT" b="1" i="0" dirty="0">
                <a:solidFill>
                  <a:srgbClr val="222222"/>
                </a:solidFill>
                <a:effectLst/>
                <a:latin typeface="Times New Roman" panose="02020603050405020304" pitchFamily="18" charset="0"/>
                <a:cs typeface="Times New Roman" panose="02020603050405020304" pitchFamily="18" charset="0"/>
              </a:rPr>
              <a:t>ed è anche in rapporto ai contesti ambientali</a:t>
            </a:r>
            <a:r>
              <a:rPr lang="it-IT" dirty="0">
                <a:solidFill>
                  <a:srgbClr val="222222"/>
                </a:solidFill>
                <a:latin typeface="Times New Roman" panose="02020603050405020304" pitchFamily="18" charset="0"/>
                <a:cs typeface="Times New Roman" panose="02020603050405020304" pitchFamily="18" charset="0"/>
              </a:rPr>
              <a:t>; ogni</a:t>
            </a:r>
            <a:r>
              <a:rPr lang="it-IT" b="0" i="0" dirty="0">
                <a:solidFill>
                  <a:srgbClr val="222222"/>
                </a:solidFill>
                <a:effectLst/>
                <a:latin typeface="Times New Roman" panose="02020603050405020304" pitchFamily="18" charset="0"/>
                <a:cs typeface="Times New Roman" panose="02020603050405020304" pitchFamily="18" charset="0"/>
              </a:rPr>
              <a:t> persona con disabilità intellettiva può vivere una vita autodeterminata e indipendente se si assicurano supporti adeguati, modulabili e continuativi nel tempo.</a:t>
            </a:r>
          </a:p>
          <a:p>
            <a:pPr marL="0" indent="0" algn="just">
              <a:buNone/>
            </a:pPr>
            <a:br>
              <a:rPr lang="it-IT" b="0" i="0" dirty="0">
                <a:solidFill>
                  <a:srgbClr val="222222"/>
                </a:solidFill>
                <a:effectLst/>
                <a:latin typeface="Times New Roman" panose="02020603050405020304" pitchFamily="18" charset="0"/>
                <a:cs typeface="Times New Roman" panose="02020603050405020304" pitchFamily="18" charset="0"/>
              </a:rPr>
            </a:b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r>
              <a:rPr lang="it-IT" b="0" i="0" dirty="0">
                <a:solidFill>
                  <a:srgbClr val="222222"/>
                </a:solidFill>
                <a:effectLst/>
                <a:latin typeface="Times New Roman" panose="02020603050405020304" pitchFamily="18" charset="0"/>
                <a:cs typeface="Times New Roman" panose="02020603050405020304" pitchFamily="18" charset="0"/>
              </a:rPr>
              <a:t>La conoscenza dei desideri, delle aspettative e delle preferenze della persona con disabilità, unitamente alla corretta valutazione del livello di gravità </a:t>
            </a:r>
            <a:r>
              <a:rPr lang="it-IT" dirty="0">
                <a:solidFill>
                  <a:srgbClr val="222222"/>
                </a:solidFill>
                <a:latin typeface="Times New Roman" panose="02020603050405020304" pitchFamily="18" charset="0"/>
                <a:cs typeface="Times New Roman" panose="02020603050405020304" pitchFamily="18" charset="0"/>
              </a:rPr>
              <a:t>(e quindi in riferimento al </a:t>
            </a:r>
            <a:r>
              <a:rPr lang="it-IT" b="0" i="0" dirty="0">
                <a:solidFill>
                  <a:srgbClr val="222222"/>
                </a:solidFill>
                <a:effectLst/>
                <a:latin typeface="Times New Roman" panose="02020603050405020304" pitchFamily="18" charset="0"/>
                <a:cs typeface="Times New Roman" panose="02020603050405020304" pitchFamily="18" charset="0"/>
              </a:rPr>
              <a:t>funzionamento adattivo negli ambiti concettuale, sociale e pratico) consente </a:t>
            </a:r>
            <a:r>
              <a:rPr lang="it-IT" b="1" i="0" u="sng" dirty="0">
                <a:solidFill>
                  <a:srgbClr val="222222"/>
                </a:solidFill>
                <a:effectLst/>
                <a:latin typeface="Times New Roman" panose="02020603050405020304" pitchFamily="18" charset="0"/>
                <a:cs typeface="Times New Roman" panose="02020603050405020304" pitchFamily="18" charset="0"/>
              </a:rPr>
              <a:t>l’elaborazione</a:t>
            </a:r>
            <a:r>
              <a:rPr lang="it-IT" b="1" u="sng" dirty="0">
                <a:solidFill>
                  <a:srgbClr val="222222"/>
                </a:solidFill>
                <a:latin typeface="Times New Roman" panose="02020603050405020304" pitchFamily="18" charset="0"/>
                <a:cs typeface="Times New Roman" panose="02020603050405020304" pitchFamily="18" charset="0"/>
              </a:rPr>
              <a:t> di un piano di sostegni individualizzato</a:t>
            </a:r>
            <a:r>
              <a:rPr lang="it-IT" dirty="0">
                <a:solidFill>
                  <a:srgbClr val="222222"/>
                </a:solidFill>
                <a:latin typeface="Times New Roman" panose="02020603050405020304" pitchFamily="18" charset="0"/>
                <a:cs typeface="Times New Roman" panose="02020603050405020304" pitchFamily="18" charset="0"/>
              </a:rPr>
              <a:t> teso a migliorare la qualità di vita della persona stessa. Questo è possibile grazie all’</a:t>
            </a:r>
            <a:r>
              <a:rPr lang="it-IT" b="0" i="0" dirty="0">
                <a:solidFill>
                  <a:srgbClr val="222222"/>
                </a:solidFill>
                <a:effectLst/>
                <a:latin typeface="Times New Roman" panose="02020603050405020304" pitchFamily="18" charset="0"/>
                <a:cs typeface="Times New Roman" panose="02020603050405020304" pitchFamily="18" charset="0"/>
              </a:rPr>
              <a:t>utilizzo di strumenti di valutazione multidimensionale scientificamente testati come Matrice 3.0</a:t>
            </a:r>
            <a:r>
              <a:rPr lang="it-IT" dirty="0">
                <a:solidFill>
                  <a:srgbClr val="222222"/>
                </a:solidFill>
                <a:latin typeface="Times New Roman" panose="02020603050405020304" pitchFamily="18" charset="0"/>
                <a:cs typeface="Times New Roman" panose="02020603050405020304" pitchFamily="18" charset="0"/>
              </a:rPr>
              <a:t>.</a:t>
            </a:r>
            <a:endParaRPr lang="it-IT" dirty="0"/>
          </a:p>
        </p:txBody>
      </p:sp>
    </p:spTree>
    <p:extLst>
      <p:ext uri="{BB962C8B-B14F-4D97-AF65-F5344CB8AC3E}">
        <p14:creationId xmlns:p14="http://schemas.microsoft.com/office/powerpoint/2010/main" val="3686968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E3C06B-089B-A220-3131-FBE8BC9348C1}"/>
              </a:ext>
            </a:extLst>
          </p:cNvPr>
          <p:cNvSpPr>
            <a:spLocks noGrp="1"/>
          </p:cNvSpPr>
          <p:nvPr>
            <p:ph idx="1"/>
          </p:nvPr>
        </p:nvSpPr>
        <p:spPr>
          <a:xfrm>
            <a:off x="684211" y="685799"/>
            <a:ext cx="10765667" cy="5317435"/>
          </a:xfrm>
        </p:spPr>
        <p:txBody>
          <a:bodyPr>
            <a:normAutofit/>
          </a:bodyPr>
          <a:lstStyle/>
          <a:p>
            <a:pPr algn="just"/>
            <a:r>
              <a:rPr lang="it-IT" b="1" i="0" dirty="0">
                <a:solidFill>
                  <a:srgbClr val="222222"/>
                </a:solidFill>
                <a:effectLst/>
                <a:latin typeface="Times New Roman" panose="02020603050405020304" pitchFamily="18" charset="0"/>
                <a:cs typeface="Times New Roman" panose="02020603050405020304" pitchFamily="18" charset="0"/>
              </a:rPr>
              <a:t>La disabilità intellettiva, in genere, è una condizione che dura per tutta la vita sebbene i livelli di gravità possono cambiare nel tempo.</a:t>
            </a:r>
            <a:r>
              <a:rPr lang="it-IT" b="0" i="0" dirty="0">
                <a:solidFill>
                  <a:srgbClr val="222222"/>
                </a:solidFill>
                <a:effectLst/>
                <a:latin typeface="Times New Roman" panose="02020603050405020304" pitchFamily="18" charset="0"/>
                <a:cs typeface="Times New Roman" panose="02020603050405020304" pitchFamily="18" charset="0"/>
              </a:rPr>
              <a:t> In alcuni casi si osservano periodi di peggioramento seguiti da periodi di stabilizzazione, in altri si può avere un progressivo peggioramento del funzionamento. Interventi abilitativi precoci e continuativi che investono il contesto di vita e si protraggono anche nell’età adulta, possono migliorare notevolmente il comportamento adattivo.</a:t>
            </a:r>
          </a:p>
          <a:p>
            <a:pPr algn="just"/>
            <a:endParaRPr lang="it-IT" b="0" i="0" dirty="0">
              <a:solidFill>
                <a:srgbClr val="222222"/>
              </a:solidFill>
              <a:effectLst/>
              <a:latin typeface="Times New Roman" panose="02020603050405020304" pitchFamily="18" charset="0"/>
              <a:cs typeface="Times New Roman" panose="02020603050405020304" pitchFamily="18" charset="0"/>
            </a:endParaRPr>
          </a:p>
          <a:p>
            <a:pPr marL="0" indent="0" algn="just">
              <a:buNone/>
            </a:pPr>
            <a:endParaRPr lang="it-IT" b="0" i="0" dirty="0">
              <a:solidFill>
                <a:srgbClr val="222222"/>
              </a:solidFill>
              <a:effectLst/>
              <a:latin typeface="Times New Roman" panose="02020603050405020304" pitchFamily="18" charset="0"/>
              <a:cs typeface="Times New Roman" panose="02020603050405020304" pitchFamily="18" charset="0"/>
            </a:endParaRPr>
          </a:p>
          <a:p>
            <a:pPr algn="just"/>
            <a:r>
              <a:rPr lang="it-IT" b="0" i="0" dirty="0">
                <a:solidFill>
                  <a:srgbClr val="222222"/>
                </a:solidFill>
                <a:effectLst/>
                <a:latin typeface="Times New Roman" panose="02020603050405020304" pitchFamily="18" charset="0"/>
                <a:cs typeface="Times New Roman" panose="02020603050405020304" pitchFamily="18" charset="0"/>
              </a:rPr>
              <a:t>Per qualsiasi genitore, la preoccupazione più importante sarà il benessere del tuo bambino e il loro futuro. </a:t>
            </a:r>
            <a:r>
              <a:rPr lang="it-IT" dirty="0">
                <a:solidFill>
                  <a:srgbClr val="222222"/>
                </a:solidFill>
                <a:latin typeface="Times New Roman" panose="02020603050405020304" pitchFamily="18" charset="0"/>
                <a:cs typeface="Times New Roman" panose="02020603050405020304" pitchFamily="18" charset="0"/>
              </a:rPr>
              <a:t>Il</a:t>
            </a:r>
            <a:r>
              <a:rPr lang="it-IT" b="0" i="0" dirty="0">
                <a:solidFill>
                  <a:srgbClr val="222222"/>
                </a:solidFill>
                <a:effectLst/>
                <a:latin typeface="Times New Roman" panose="02020603050405020304" pitchFamily="18" charset="0"/>
                <a:cs typeface="Times New Roman" panose="02020603050405020304" pitchFamily="18" charset="0"/>
              </a:rPr>
              <a:t> genitore, può </a:t>
            </a:r>
            <a:r>
              <a:rPr lang="it-IT" b="1" i="0" dirty="0">
                <a:solidFill>
                  <a:srgbClr val="222222"/>
                </a:solidFill>
                <a:effectLst/>
                <a:latin typeface="Times New Roman" panose="02020603050405020304" pitchFamily="18" charset="0"/>
                <a:cs typeface="Times New Roman" panose="02020603050405020304" pitchFamily="18" charset="0"/>
              </a:rPr>
              <a:t>aiutare il bambino incoraggiando i suoi punti di forza </a:t>
            </a:r>
            <a:r>
              <a:rPr lang="it-IT" b="0" i="0" dirty="0">
                <a:solidFill>
                  <a:srgbClr val="222222"/>
                </a:solidFill>
                <a:effectLst/>
                <a:latin typeface="Times New Roman" panose="02020603050405020304" pitchFamily="18" charset="0"/>
                <a:cs typeface="Times New Roman" panose="02020603050405020304" pitchFamily="18" charset="0"/>
              </a:rPr>
              <a:t>e ottenere il giusto supporto per aiutarlo a superare le difficoltà che incontra nella quotidianità.</a:t>
            </a:r>
            <a:br>
              <a:rPr lang="it-IT" b="0" i="0" dirty="0">
                <a:solidFill>
                  <a:srgbClr val="222222"/>
                </a:solidFill>
                <a:effectLst/>
                <a:latin typeface="Times New Roman" panose="02020603050405020304" pitchFamily="18" charset="0"/>
                <a:cs typeface="Times New Roman" panose="02020603050405020304" pitchFamily="18" charset="0"/>
              </a:rPr>
            </a:br>
            <a:r>
              <a:rPr lang="it-IT" b="0" i="0" dirty="0">
                <a:solidFill>
                  <a:srgbClr val="222222"/>
                </a:solidFill>
                <a:effectLst/>
                <a:latin typeface="Times New Roman" panose="02020603050405020304" pitchFamily="18" charset="0"/>
                <a:cs typeface="Times New Roman" panose="02020603050405020304" pitchFamily="18" charset="0"/>
              </a:rPr>
              <a:t>Ogni bambino è un individuo con le proprie esigenze, ma con il supporto giusto i bambini con disabilità possono condurre una vita soddisfacente nel modo in cui scelgono.</a:t>
            </a:r>
          </a:p>
          <a:p>
            <a:endParaRPr lang="it-IT" dirty="0"/>
          </a:p>
        </p:txBody>
      </p:sp>
    </p:spTree>
    <p:extLst>
      <p:ext uri="{BB962C8B-B14F-4D97-AF65-F5344CB8AC3E}">
        <p14:creationId xmlns:p14="http://schemas.microsoft.com/office/powerpoint/2010/main" val="2086053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388A492-65C3-58F4-4F7C-C5E08C4846A6}"/>
              </a:ext>
            </a:extLst>
          </p:cNvPr>
          <p:cNvSpPr>
            <a:spLocks noGrp="1"/>
          </p:cNvSpPr>
          <p:nvPr>
            <p:ph idx="1"/>
          </p:nvPr>
        </p:nvSpPr>
        <p:spPr/>
        <p:txBody>
          <a:bodyPr>
            <a:normAutofit/>
          </a:bodyPr>
          <a:lstStyle/>
          <a:p>
            <a:pPr marL="0" indent="0">
              <a:buNone/>
            </a:pPr>
            <a:r>
              <a:rPr lang="it-IT" sz="3200" b="1" dirty="0"/>
              <a:t>Disabilità intellettiva e adolescenza</a:t>
            </a:r>
          </a:p>
        </p:txBody>
      </p:sp>
    </p:spTree>
    <p:extLst>
      <p:ext uri="{BB962C8B-B14F-4D97-AF65-F5344CB8AC3E}">
        <p14:creationId xmlns:p14="http://schemas.microsoft.com/office/powerpoint/2010/main" val="2956656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B544D39-A4FE-5E21-D625-A17BA29DFFCB}"/>
              </a:ext>
            </a:extLst>
          </p:cNvPr>
          <p:cNvSpPr>
            <a:spLocks noGrp="1"/>
          </p:cNvSpPr>
          <p:nvPr>
            <p:ph idx="1"/>
          </p:nvPr>
        </p:nvSpPr>
        <p:spPr>
          <a:xfrm>
            <a:off x="684211" y="685800"/>
            <a:ext cx="10858431" cy="5608983"/>
          </a:xfrm>
        </p:spPr>
        <p:txBody>
          <a:bodyPr>
            <a:normAutofit/>
          </a:bodyPr>
          <a:lstStyle/>
          <a:p>
            <a:r>
              <a:rPr lang="it-IT" dirty="0">
                <a:solidFill>
                  <a:schemeClr val="bg1"/>
                </a:solidFill>
                <a:latin typeface="Times New Roman" panose="02020603050405020304" pitchFamily="18" charset="0"/>
                <a:cs typeface="Times New Roman" panose="02020603050405020304" pitchFamily="18" charset="0"/>
              </a:rPr>
              <a:t>L’interesse per l’adolescenza nell’ambito della disabilità si è accresciuto solo negli ultimi anni, in virtù di quello che si configura come un cambiamento culturale e di prospettiva.</a:t>
            </a:r>
          </a:p>
          <a:p>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Tradizionalmente infatti l’attenzione sulla disabilità era legata principalmente all’età infantile, laddove l’adolescenza e l’età adulta (soprattutto nell’ambito della disabilità intellettiva) erano come avvolte in una coltre di mistero o di reticenza; di fatto la disabilità oltre l’età infantile non era molto considerata </a:t>
            </a:r>
            <a:r>
              <a:rPr lang="it-IT" dirty="0" err="1">
                <a:solidFill>
                  <a:schemeClr val="bg1"/>
                </a:solidFill>
                <a:latin typeface="Times New Roman" panose="02020603050405020304" pitchFamily="18" charset="0"/>
                <a:cs typeface="Times New Roman" panose="02020603050405020304" pitchFamily="18" charset="0"/>
              </a:rPr>
              <a:t>poichè</a:t>
            </a:r>
            <a:r>
              <a:rPr lang="it-IT" dirty="0">
                <a:solidFill>
                  <a:schemeClr val="bg1"/>
                </a:solidFill>
                <a:latin typeface="Times New Roman" panose="02020603050405020304" pitchFamily="18" charset="0"/>
                <a:cs typeface="Times New Roman" panose="02020603050405020304" pitchFamily="18" charset="0"/>
              </a:rPr>
              <a:t> ritenuta una condizione destinata a portare un inevitabile peggioramento dal punto di vista del funzionamento globale della persona.</a:t>
            </a:r>
          </a:p>
          <a:p>
            <a:pPr marL="0" indent="0">
              <a:buNone/>
            </a:pPr>
            <a:endParaRPr lang="it-IT" dirty="0">
              <a:solidFill>
                <a:schemeClr val="bg1"/>
              </a:solidFill>
              <a:latin typeface="Times New Roman" panose="02020603050405020304" pitchFamily="18" charset="0"/>
              <a:cs typeface="Times New Roman" panose="02020603050405020304" pitchFamily="18" charset="0"/>
            </a:endParaRPr>
          </a:p>
          <a:p>
            <a:r>
              <a:rPr lang="it-IT" dirty="0">
                <a:solidFill>
                  <a:schemeClr val="bg1"/>
                </a:solidFill>
                <a:latin typeface="Times New Roman" panose="02020603050405020304" pitchFamily="18" charset="0"/>
                <a:cs typeface="Times New Roman" panose="02020603050405020304" pitchFamily="18" charset="0"/>
              </a:rPr>
              <a:t>Oggi si sta registrando un mutamento nella cultura della disabilità, contrassegnato dall’affermarsi del concetto d’inclusione sociale: l’interesse per la disabilità si estende infatti a tutto l’arco della vita, nel contesto della quale il periodo e lo stadio evolutivo dell’adolescenza possono rappresentare uno snodo importante e non trascurabile. </a:t>
            </a:r>
          </a:p>
        </p:txBody>
      </p:sp>
    </p:spTree>
    <p:extLst>
      <p:ext uri="{BB962C8B-B14F-4D97-AF65-F5344CB8AC3E}">
        <p14:creationId xmlns:p14="http://schemas.microsoft.com/office/powerpoint/2010/main" val="4228418928"/>
      </p:ext>
    </p:extLst>
  </p:cSld>
  <p:clrMapOvr>
    <a:masterClrMapping/>
  </p:clrMapOvr>
</p:sld>
</file>

<file path=ppt/theme/theme1.xml><?xml version="1.0" encoding="utf-8"?>
<a:theme xmlns:a="http://schemas.openxmlformats.org/drawingml/2006/main" name="Sezione">
  <a:themeElements>
    <a:clrScheme name="Sezion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zion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zion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671</TotalTime>
  <Words>6160</Words>
  <Application>Microsoft Office PowerPoint</Application>
  <PresentationFormat>Widescreen</PresentationFormat>
  <Paragraphs>226</Paragraphs>
  <Slides>46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46</vt:i4>
      </vt:variant>
    </vt:vector>
  </HeadingPairs>
  <TitlesOfParts>
    <vt:vector size="53" baseType="lpstr">
      <vt:lpstr>Arial</vt:lpstr>
      <vt:lpstr>Cambria</vt:lpstr>
      <vt:lpstr>Century Gothic</vt:lpstr>
      <vt:lpstr>Roboto</vt:lpstr>
      <vt:lpstr>Times New Roman</vt:lpstr>
      <vt:lpstr>Wingdings 3</vt:lpstr>
      <vt:lpstr>Sezione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Anffas Macerata –  Progetto Mongolfiera</vt:lpstr>
      <vt:lpstr>La Storia di Anffas</vt:lpstr>
      <vt:lpstr>Presentazione standard di PowerPoint</vt:lpstr>
      <vt:lpstr>La mission di Anffas</vt:lpstr>
      <vt:lpstr>Presentazione standard di PowerPoint</vt:lpstr>
      <vt:lpstr>Presentazione standard di PowerPoint</vt:lpstr>
      <vt:lpstr>Presentazione standard di PowerPoint</vt:lpstr>
      <vt:lpstr>Perché il Progetto Mongolfiera?</vt:lpstr>
      <vt:lpstr>Progetto Mongolfiera</vt:lpstr>
      <vt:lpstr>Presentazione standard di PowerPoint</vt:lpstr>
      <vt:lpstr>Presentazione standard di PowerPoint</vt:lpstr>
      <vt:lpstr>Presentazione standard di PowerPoint</vt:lpstr>
      <vt:lpstr>Presentazione standard di PowerPoint</vt:lpstr>
      <vt:lpstr>Presentazione standard di PowerPoint</vt:lpstr>
      <vt:lpstr>Risposte ai questionari</vt:lpstr>
      <vt:lpstr>Presentazione standard di PowerPoint</vt:lpstr>
      <vt:lpstr>Presentazione standard di PowerPoint</vt:lpstr>
      <vt:lpstr>Presentazione standard di PowerPoint</vt:lpstr>
      <vt:lpstr>Presentazione standard di PowerPoint</vt:lpstr>
      <vt:lpstr>Progetto Mongolfiera - sintesi</vt:lpstr>
      <vt:lpstr>Presentazione standard di PowerPoint</vt:lpstr>
      <vt:lpstr>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Progetto Mongolfiera</dc:title>
  <dc:creator>Arianna Santoro</dc:creator>
  <cp:lastModifiedBy>Arianna Santoro</cp:lastModifiedBy>
  <cp:revision>59</cp:revision>
  <dcterms:created xsi:type="dcterms:W3CDTF">2022-09-09T15:00:28Z</dcterms:created>
  <dcterms:modified xsi:type="dcterms:W3CDTF">2022-11-20T10:11:54Z</dcterms:modified>
</cp:coreProperties>
</file>