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</p:sldIdLst>
  <p:sldSz cy="6858000" cx="9144000"/>
  <p:notesSz cx="7559675" cy="10691800"/>
  <p:embeddedFontLst>
    <p:embeddedFont>
      <p:font typeface="Gill Sans"/>
      <p:regular r:id="rId85"/>
      <p:bold r:id="rId8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7" roundtripDataSignature="AMtx7mhGJYucakI6hYoKxm6uF2UCBj8x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font" Target="fonts/GillSans-bold.fntdata"/><Relationship Id="rId41" Type="http://schemas.openxmlformats.org/officeDocument/2006/relationships/slide" Target="slides/slide36.xml"/><Relationship Id="rId85" Type="http://schemas.openxmlformats.org/officeDocument/2006/relationships/font" Target="fonts/GillSans-regular.fntdata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87" Type="http://customschemas.google.com/relationships/presentationmetadata" Target="meta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5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5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5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5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5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5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5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5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6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6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6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6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6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6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6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6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6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6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7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7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7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7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7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7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7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7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7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7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7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1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1"/>
          <p:cNvSpPr txBox="1"/>
          <p:nvPr>
            <p:ph idx="1" type="subTitle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2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2"/>
          <p:cNvSpPr txBox="1"/>
          <p:nvPr>
            <p:ph idx="1" type="body"/>
          </p:nvPr>
        </p:nvSpPr>
        <p:spPr>
          <a:xfrm>
            <a:off x="1435680" y="1447920"/>
            <a:ext cx="749772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2"/>
          <p:cNvSpPr txBox="1"/>
          <p:nvPr>
            <p:ph idx="2"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3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3"/>
          <p:cNvSpPr txBox="1"/>
          <p:nvPr>
            <p:ph idx="1"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3"/>
          <p:cNvSpPr txBox="1"/>
          <p:nvPr>
            <p:ph idx="2"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3"/>
          <p:cNvSpPr txBox="1"/>
          <p:nvPr>
            <p:ph idx="3"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3"/>
          <p:cNvSpPr txBox="1"/>
          <p:nvPr>
            <p:ph idx="4"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4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4"/>
          <p:cNvSpPr txBox="1"/>
          <p:nvPr>
            <p:ph idx="1" type="body"/>
          </p:nvPr>
        </p:nvSpPr>
        <p:spPr>
          <a:xfrm>
            <a:off x="1435680" y="1447920"/>
            <a:ext cx="241416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4"/>
          <p:cNvSpPr txBox="1"/>
          <p:nvPr>
            <p:ph idx="2" type="body"/>
          </p:nvPr>
        </p:nvSpPr>
        <p:spPr>
          <a:xfrm>
            <a:off x="3970800" y="1447920"/>
            <a:ext cx="241416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4"/>
          <p:cNvSpPr txBox="1"/>
          <p:nvPr>
            <p:ph idx="3" type="body"/>
          </p:nvPr>
        </p:nvSpPr>
        <p:spPr>
          <a:xfrm>
            <a:off x="6506280" y="1447920"/>
            <a:ext cx="241416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4"/>
          <p:cNvSpPr txBox="1"/>
          <p:nvPr>
            <p:ph idx="4" type="body"/>
          </p:nvPr>
        </p:nvSpPr>
        <p:spPr>
          <a:xfrm>
            <a:off x="1435680" y="3955320"/>
            <a:ext cx="241416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4"/>
          <p:cNvSpPr txBox="1"/>
          <p:nvPr>
            <p:ph idx="5" type="body"/>
          </p:nvPr>
        </p:nvSpPr>
        <p:spPr>
          <a:xfrm>
            <a:off x="3970800" y="3955320"/>
            <a:ext cx="241416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4"/>
          <p:cNvSpPr txBox="1"/>
          <p:nvPr>
            <p:ph idx="6" type="body"/>
          </p:nvPr>
        </p:nvSpPr>
        <p:spPr>
          <a:xfrm>
            <a:off x="6506280" y="3955320"/>
            <a:ext cx="241416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5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5"/>
          <p:cNvSpPr txBox="1"/>
          <p:nvPr>
            <p:ph idx="1" type="subTitle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6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6"/>
          <p:cNvSpPr txBox="1"/>
          <p:nvPr>
            <p:ph idx="1"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7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97"/>
          <p:cNvSpPr txBox="1"/>
          <p:nvPr>
            <p:ph idx="1"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97"/>
          <p:cNvSpPr txBox="1"/>
          <p:nvPr>
            <p:ph idx="2"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8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9"/>
          <p:cNvSpPr txBox="1"/>
          <p:nvPr>
            <p:ph idx="1" type="subTitle"/>
          </p:nvPr>
        </p:nvSpPr>
        <p:spPr>
          <a:xfrm>
            <a:off x="1435680" y="274680"/>
            <a:ext cx="749772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0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0"/>
          <p:cNvSpPr txBox="1"/>
          <p:nvPr>
            <p:ph idx="1"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00"/>
          <p:cNvSpPr txBox="1"/>
          <p:nvPr>
            <p:ph idx="2"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00"/>
          <p:cNvSpPr txBox="1"/>
          <p:nvPr>
            <p:ph idx="3"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1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01"/>
          <p:cNvSpPr txBox="1"/>
          <p:nvPr>
            <p:ph idx="1"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01"/>
          <p:cNvSpPr txBox="1"/>
          <p:nvPr>
            <p:ph idx="2"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1"/>
          <p:cNvSpPr txBox="1"/>
          <p:nvPr>
            <p:ph idx="3"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2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02"/>
          <p:cNvSpPr txBox="1"/>
          <p:nvPr>
            <p:ph idx="1"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02"/>
          <p:cNvSpPr txBox="1"/>
          <p:nvPr>
            <p:ph idx="2"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02"/>
          <p:cNvSpPr txBox="1"/>
          <p:nvPr>
            <p:ph idx="3"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3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03"/>
          <p:cNvSpPr txBox="1"/>
          <p:nvPr>
            <p:ph idx="1" type="body"/>
          </p:nvPr>
        </p:nvSpPr>
        <p:spPr>
          <a:xfrm>
            <a:off x="1435680" y="1447920"/>
            <a:ext cx="749772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03"/>
          <p:cNvSpPr txBox="1"/>
          <p:nvPr>
            <p:ph idx="2"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4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04"/>
          <p:cNvSpPr txBox="1"/>
          <p:nvPr>
            <p:ph idx="1"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04"/>
          <p:cNvSpPr txBox="1"/>
          <p:nvPr>
            <p:ph idx="2"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04"/>
          <p:cNvSpPr txBox="1"/>
          <p:nvPr>
            <p:ph idx="3"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04"/>
          <p:cNvSpPr txBox="1"/>
          <p:nvPr>
            <p:ph idx="4"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5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05"/>
          <p:cNvSpPr txBox="1"/>
          <p:nvPr>
            <p:ph idx="1" type="body"/>
          </p:nvPr>
        </p:nvSpPr>
        <p:spPr>
          <a:xfrm>
            <a:off x="1435680" y="1447920"/>
            <a:ext cx="241416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05"/>
          <p:cNvSpPr txBox="1"/>
          <p:nvPr>
            <p:ph idx="2" type="body"/>
          </p:nvPr>
        </p:nvSpPr>
        <p:spPr>
          <a:xfrm>
            <a:off x="3970800" y="1447920"/>
            <a:ext cx="241416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05"/>
          <p:cNvSpPr txBox="1"/>
          <p:nvPr>
            <p:ph idx="3" type="body"/>
          </p:nvPr>
        </p:nvSpPr>
        <p:spPr>
          <a:xfrm>
            <a:off x="6506280" y="1447920"/>
            <a:ext cx="241416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05"/>
          <p:cNvSpPr txBox="1"/>
          <p:nvPr>
            <p:ph idx="4" type="body"/>
          </p:nvPr>
        </p:nvSpPr>
        <p:spPr>
          <a:xfrm>
            <a:off x="1435680" y="3955320"/>
            <a:ext cx="241416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05"/>
          <p:cNvSpPr txBox="1"/>
          <p:nvPr>
            <p:ph idx="5" type="body"/>
          </p:nvPr>
        </p:nvSpPr>
        <p:spPr>
          <a:xfrm>
            <a:off x="3970800" y="3955320"/>
            <a:ext cx="241416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05"/>
          <p:cNvSpPr txBox="1"/>
          <p:nvPr>
            <p:ph idx="6" type="body"/>
          </p:nvPr>
        </p:nvSpPr>
        <p:spPr>
          <a:xfrm>
            <a:off x="6506280" y="3955320"/>
            <a:ext cx="241416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5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5"/>
          <p:cNvSpPr txBox="1"/>
          <p:nvPr>
            <p:ph idx="1"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6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6"/>
          <p:cNvSpPr txBox="1"/>
          <p:nvPr>
            <p:ph idx="1"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6"/>
          <p:cNvSpPr txBox="1"/>
          <p:nvPr>
            <p:ph idx="2"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7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8"/>
          <p:cNvSpPr txBox="1"/>
          <p:nvPr>
            <p:ph idx="1" type="subTitle"/>
          </p:nvPr>
        </p:nvSpPr>
        <p:spPr>
          <a:xfrm>
            <a:off x="1435680" y="274680"/>
            <a:ext cx="749772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9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9"/>
          <p:cNvSpPr txBox="1"/>
          <p:nvPr>
            <p:ph idx="1"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9"/>
          <p:cNvSpPr txBox="1"/>
          <p:nvPr>
            <p:ph idx="2"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9"/>
          <p:cNvSpPr txBox="1"/>
          <p:nvPr>
            <p:ph idx="3"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0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0"/>
          <p:cNvSpPr txBox="1"/>
          <p:nvPr>
            <p:ph idx="1"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0"/>
          <p:cNvSpPr txBox="1"/>
          <p:nvPr>
            <p:ph idx="2"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0"/>
          <p:cNvSpPr txBox="1"/>
          <p:nvPr>
            <p:ph idx="3"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1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1"/>
          <p:cNvSpPr txBox="1"/>
          <p:nvPr>
            <p:ph idx="1"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1"/>
          <p:cNvSpPr txBox="1"/>
          <p:nvPr>
            <p:ph idx="2"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1"/>
          <p:cNvSpPr txBox="1"/>
          <p:nvPr>
            <p:ph idx="3"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0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EF9F3">
              <a:alpha val="32941"/>
            </a:srgbClr>
          </a:solidFill>
          <a:ln cap="rnd" cmpd="sng" w="9525">
            <a:solidFill>
              <a:srgbClr val="D1C19D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56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80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cap="rnd" cmpd="sng" w="27300">
            <a:solidFill>
              <a:srgbClr val="FFF5D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5400000" dist="25560">
              <a:srgbClr val="ADA48C">
                <a:alpha val="8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80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EED18E">
                  <a:alpha val="60000"/>
                </a:srgbClr>
              </a:gs>
              <a:gs pos="100000">
                <a:srgbClr val="FEFAF6">
                  <a:alpha val="69803"/>
                </a:srgbClr>
              </a:gs>
            </a:gsLst>
            <a:lin ang="13500000" scaled="0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57825" dist="14843">
              <a:srgbClr val="564E4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80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rotWithShape="0" dir="5400000" dist="2556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80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160">
              <a:srgbClr val="6F6A5F">
                <a:alpha val="2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80"/>
          <p:cNvSpPr txBox="1"/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80"/>
          <p:cNvSpPr txBox="1"/>
          <p:nvPr>
            <p:ph idx="10" type="dt"/>
          </p:nvPr>
        </p:nvSpPr>
        <p:spPr>
          <a:xfrm>
            <a:off x="3581280" y="630540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80"/>
          <p:cNvSpPr txBox="1"/>
          <p:nvPr>
            <p:ph idx="11" type="ftr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80"/>
          <p:cNvSpPr txBox="1"/>
          <p:nvPr>
            <p:ph idx="12" type="sldNum"/>
          </p:nvPr>
        </p:nvSpPr>
        <p:spPr>
          <a:xfrm>
            <a:off x="8613720" y="6305400"/>
            <a:ext cx="45684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80"/>
          <p:cNvSpPr/>
          <p:nvPr/>
        </p:nvSpPr>
        <p:spPr>
          <a:xfrm>
            <a:off x="921600" y="1413720"/>
            <a:ext cx="209880" cy="209880"/>
          </a:xfrm>
          <a:prstGeom prst="ellipse">
            <a:avLst/>
          </a:prstGeom>
          <a:gradFill>
            <a:gsLst>
              <a:gs pos="0">
                <a:srgbClr val="DAF5FE">
                  <a:alpha val="94901"/>
                </a:srgbClr>
              </a:gs>
              <a:gs pos="100000">
                <a:srgbClr val="00AAD4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56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80"/>
          <p:cNvSpPr/>
          <p:nvPr/>
        </p:nvSpPr>
        <p:spPr>
          <a:xfrm>
            <a:off x="1157040" y="1344960"/>
            <a:ext cx="63720" cy="63720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56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80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2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EF9F3">
              <a:alpha val="32941"/>
            </a:srgbClr>
          </a:solidFill>
          <a:ln cap="rnd" cmpd="sng" w="9525">
            <a:solidFill>
              <a:srgbClr val="D1C19D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56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2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cap="rnd" cmpd="sng" w="27300">
            <a:solidFill>
              <a:srgbClr val="FFF5D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5400000" dist="25560">
              <a:srgbClr val="ADA48C">
                <a:alpha val="8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2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EED18E">
                  <a:alpha val="60000"/>
                </a:srgbClr>
              </a:gs>
              <a:gs pos="100000">
                <a:srgbClr val="FEFAF6">
                  <a:alpha val="69803"/>
                </a:srgbClr>
              </a:gs>
            </a:gsLst>
            <a:lin ang="13500000" scaled="0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57825" dist="14843">
              <a:srgbClr val="564E4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2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rotWithShape="0" dir="5400000" dist="2556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2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160">
              <a:srgbClr val="6F6A5F">
                <a:alpha val="2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82"/>
          <p:cNvSpPr txBox="1"/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Google Shape;73;p82"/>
          <p:cNvSpPr txBox="1"/>
          <p:nvPr>
            <p:ph idx="1"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4" name="Google Shape;74;p82"/>
          <p:cNvSpPr txBox="1"/>
          <p:nvPr>
            <p:ph idx="10" type="dt"/>
          </p:nvPr>
        </p:nvSpPr>
        <p:spPr>
          <a:xfrm>
            <a:off x="3581280" y="630540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5" name="Google Shape;75;p82"/>
          <p:cNvSpPr txBox="1"/>
          <p:nvPr>
            <p:ph idx="11" type="ftr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6" name="Google Shape;76;p82"/>
          <p:cNvSpPr txBox="1"/>
          <p:nvPr>
            <p:ph idx="12" type="sldNum"/>
          </p:nvPr>
        </p:nvSpPr>
        <p:spPr>
          <a:xfrm>
            <a:off x="8613720" y="6305400"/>
            <a:ext cx="45684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B5A98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jpg"/><Relationship Id="rId4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jpg"/><Relationship Id="rId4" Type="http://schemas.openxmlformats.org/officeDocument/2006/relationships/image" Target="../media/image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6.jpg"/><Relationship Id="rId4" Type="http://schemas.openxmlformats.org/officeDocument/2006/relationships/image" Target="../media/image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7.jpg"/><Relationship Id="rId4" Type="http://schemas.openxmlformats.org/officeDocument/2006/relationships/image" Target="../media/image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Relationship Id="rId4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jpg"/><Relationship Id="rId4" Type="http://schemas.openxmlformats.org/officeDocument/2006/relationships/image" Target="../media/image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jpg"/><Relationship Id="rId4" Type="http://schemas.openxmlformats.org/officeDocument/2006/relationships/image" Target="../media/image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jpg"/><Relationship Id="rId4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6.png"/><Relationship Id="rId4" Type="http://schemas.openxmlformats.org/officeDocument/2006/relationships/image" Target="../media/image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jpg"/><Relationship Id="rId4" Type="http://schemas.openxmlformats.org/officeDocument/2006/relationships/hyperlink" Target="https://www.google.com/search?q=come+legge+un+dislessico&amp;rlz=1C1GCEA_enIT819IT819&amp;source=lnms&amp;tbm=vid&amp;sa=X&amp;ved=2ahUKEwjmx-vHkdP7AhVPqaQKHSesBlcQ_AUoAnoECAIQBA&amp;biw=1366&amp;bih=657&amp;dpr=1#fpstate=ive&amp;vld=cid:baceb6be,vid:WIO89hL0b_k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0.jpg"/><Relationship Id="rId4" Type="http://schemas.openxmlformats.org/officeDocument/2006/relationships/image" Target="../media/image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3.jpg"/><Relationship Id="rId4" Type="http://schemas.openxmlformats.org/officeDocument/2006/relationships/image" Target="../media/image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3.jpg"/><Relationship Id="rId4" Type="http://schemas.openxmlformats.org/officeDocument/2006/relationships/image" Target="../media/image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8.jpg"/><Relationship Id="rId4" Type="http://schemas.openxmlformats.org/officeDocument/2006/relationships/image" Target="../media/image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2.jpg"/><Relationship Id="rId4" Type="http://schemas.openxmlformats.org/officeDocument/2006/relationships/image" Target="../media/image8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0.jpg"/><Relationship Id="rId4" Type="http://schemas.openxmlformats.org/officeDocument/2006/relationships/image" Target="../media/image8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9.jpg"/><Relationship Id="rId4" Type="http://schemas.openxmlformats.org/officeDocument/2006/relationships/image" Target="../media/image8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9.jpg"/><Relationship Id="rId4" Type="http://schemas.openxmlformats.org/officeDocument/2006/relationships/image" Target="../media/image8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87.jpg"/><Relationship Id="rId4" Type="http://schemas.openxmlformats.org/officeDocument/2006/relationships/image" Target="../media/image8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89.jpg"/><Relationship Id="rId4" Type="http://schemas.openxmlformats.org/officeDocument/2006/relationships/image" Target="../media/image8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1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8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88.png"/><Relationship Id="rId4" Type="http://schemas.openxmlformats.org/officeDocument/2006/relationships/image" Target="../media/image8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.jpg"/><Relationship Id="rId4" Type="http://schemas.openxmlformats.org/officeDocument/2006/relationships/image" Target="../media/image10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8.jpg"/><Relationship Id="rId4" Type="http://schemas.openxmlformats.org/officeDocument/2006/relationships/image" Target="../media/image10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94.png"/><Relationship Id="rId4" Type="http://schemas.openxmlformats.org/officeDocument/2006/relationships/image" Target="../media/image8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09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8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8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8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8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8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95.png"/><Relationship Id="rId4" Type="http://schemas.openxmlformats.org/officeDocument/2006/relationships/image" Target="../media/image8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8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8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95.png"/><Relationship Id="rId4" Type="http://schemas.openxmlformats.org/officeDocument/2006/relationships/image" Target="../media/image8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<Relationship Id="rId3" Type="http://schemas.openxmlformats.org/officeDocument/2006/relationships/hyperlink" Target="http://www.liberamentefabriano.it/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/>
          <p:nvPr/>
        </p:nvSpPr>
        <p:spPr>
          <a:xfrm>
            <a:off x="1403640" y="2997000"/>
            <a:ext cx="7406280" cy="1471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DSA: normativa e buone prassi</a:t>
            </a:r>
            <a:endParaRPr b="0" i="0" sz="43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1"/>
          <p:cNvSpPr txBox="1"/>
          <p:nvPr/>
        </p:nvSpPr>
        <p:spPr>
          <a:xfrm>
            <a:off x="1403640" y="4293000"/>
            <a:ext cx="7406280" cy="2112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0">
            <a:normAutofit/>
          </a:bodyPr>
          <a:lstStyle/>
          <a:p>
            <a:pPr indent="0" lvl="0" marL="27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273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273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361309"/>
                </a:solidFill>
                <a:latin typeface="Gill Sans"/>
                <a:ea typeface="Gill Sans"/>
                <a:cs typeface="Gill Sans"/>
                <a:sym typeface="Gill Sans"/>
              </a:rPr>
              <a:t>Francesco M. Setaro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273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361309"/>
                </a:solidFill>
                <a:latin typeface="Gill Sans"/>
                <a:ea typeface="Gill Sans"/>
                <a:cs typeface="Gill Sans"/>
                <a:sym typeface="Gill Sans"/>
              </a:rPr>
              <a:t>Pedagogista e Analista Comportamentale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rancesco Maria\Documents\Liberamente scritta semplice.jpg" id="131" name="Google Shape;13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40" y="188640"/>
            <a:ext cx="7247520" cy="189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I fattori includenti del DSA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Secondo la Consensus Conference possibili fattori inclusivi sono: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14079" lvl="0" marL="59652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Gill Sans"/>
              <a:buAutoNum type="arabicPeriod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Familiarità positiva (65% di possibilità);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14079" lvl="0" marL="59652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Gill Sans"/>
              <a:buAutoNum type="arabicPeriod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Disturbo del linguaggio;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14079" lvl="0" marL="59652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Gill Sans"/>
              <a:buAutoNum type="arabicPeriod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Due o più anestesie generali entro i primi 4 anni di vita;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14079" lvl="0" marL="59652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Gill Sans"/>
              <a:buAutoNum type="arabicPeriod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Genitori con storie di abuso da sostanze;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197" name="Google Shape;1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Alcuni dati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94000"/>
          </a:bodyPr>
          <a:lstStyle/>
          <a:p>
            <a:pPr indent="-282960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È un disturbo che si registra nel 4% della popolazione (un bambino su 25)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Colpisce prevalentemente soggetti maschi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Ha motivazioni biologiche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È quasi sempre ereditario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Dopo la legge 170/2010 c’è molta più attenzione, in realtà le ultime ricerche concordano sul fatto che il numero di soggetti è invariato negli ultimi 30 anni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204" name="Google Shape;2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Processi Automatici vs Cognitivi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5580000" y="1340640"/>
            <a:ext cx="3353040" cy="540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66000"/>
          </a:bodyPr>
          <a:lstStyle/>
          <a:p>
            <a:pPr indent="-28295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processi automatici 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sono quelli che attiviamo «senza pensarci», sono alla base del multi-tasking perché l’uomo è in grado di gestirne molti in contemporanea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3 2014\Conferenza Fiera del Libro 3 aprile 2014\Multitasking.jpg" id="211" name="Google Shape;2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40" y="1848600"/>
            <a:ext cx="4824000" cy="4709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212" name="Google Shape;21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I Processi Cognitivi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8" name="Google Shape;218;p13"/>
          <p:cNvSpPr txBox="1"/>
          <p:nvPr/>
        </p:nvSpPr>
        <p:spPr>
          <a:xfrm>
            <a:off x="971640" y="1447920"/>
            <a:ext cx="796176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2960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Implicano concentrazione e sforzo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Ne possiamo attivare uno alla volta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Molte abilità cognitive possono diventare automatiche grazie all’allenamento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3 2014\Conferenza Fiera del Libro 3 aprile 2014\pensatore.jpg" id="219" name="Google Shape;2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9320" y="3717000"/>
            <a:ext cx="3338640" cy="267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220" name="Google Shape;2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/>
          <p:nvPr/>
        </p:nvSpPr>
        <p:spPr>
          <a:xfrm>
            <a:off x="1043640" y="26064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Processi Automatici vs Cognitivi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1435680" y="1340640"/>
            <a:ext cx="749772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55000"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Tutti i processi di apprendimento sono in un primo momento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Cognitivi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(</a:t>
            </a:r>
            <a:r>
              <a:rPr b="0" i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necessitano della massima attenzione e concentrazione, un processo alla volta possibile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) per poi diventare, grazie all’allenamento,  </a:t>
            </a:r>
            <a:r>
              <a:rPr b="0" i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Automatici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Guidare un’automobile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Utilizzare un apparecchio tecnologico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Andare in bicicletta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Orientarsi in città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*In casi particolari possono tornare cognitivi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227" name="Google Shape;2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/>
          <p:nvPr/>
        </p:nvSpPr>
        <p:spPr>
          <a:xfrm>
            <a:off x="1187640" y="1989000"/>
            <a:ext cx="7497720" cy="25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 fontScale="42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Capiamo se la lettura è un processo Automatico o Cognitivo</a:t>
            </a:r>
            <a:br>
              <a:rPr lang="it-IT" sz="1800"/>
            </a:br>
            <a:br>
              <a:rPr lang="it-IT" sz="1800"/>
            </a:b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DITE AD ALTA VOCE E PIU’</a:t>
            </a:r>
            <a:br>
              <a:rPr lang="it-IT" sz="1800"/>
            </a:b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VELOCEMENTE POSSIBILE</a:t>
            </a:r>
            <a:br>
              <a:rPr lang="it-IT" sz="1800"/>
            </a:b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CHE COLORE  VEDETE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233" name="Google Shape;23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/>
          <p:nvPr/>
        </p:nvSpPr>
        <p:spPr>
          <a:xfrm>
            <a:off x="1403640" y="2853000"/>
            <a:ext cx="7497720" cy="389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82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9600" strike="noStrik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NERO</a:t>
            </a:r>
            <a:endParaRPr b="0" sz="96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239" name="Google Shape;23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/>
          <p:nvPr/>
        </p:nvSpPr>
        <p:spPr>
          <a:xfrm>
            <a:off x="892080" y="2853000"/>
            <a:ext cx="8413560" cy="161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10425">
            <a:normAutofit/>
          </a:bodyPr>
          <a:lstStyle/>
          <a:p>
            <a:pPr indent="-340920" lvl="0" marL="343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8000" strike="noStrike">
                <a:solidFill>
                  <a:srgbClr val="0000FF"/>
                </a:solidFill>
                <a:latin typeface="Gill Sans"/>
                <a:ea typeface="Gill Sans"/>
                <a:cs typeface="Gill Sans"/>
                <a:sym typeface="Gill Sans"/>
              </a:rPr>
              <a:t>ROSSO</a:t>
            </a:r>
            <a:endParaRPr b="0" sz="8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rancesco Maria\Documents\Liberamente scritta semplice.jpg" id="245" name="Google Shape;2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766800" y="3060720"/>
            <a:ext cx="8413560" cy="1280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10425">
            <a:normAutofit/>
          </a:bodyPr>
          <a:lstStyle/>
          <a:p>
            <a:pPr indent="-340920" lvl="0" marL="343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8000" strike="noStrike">
                <a:solidFill>
                  <a:srgbClr val="00FF00"/>
                </a:solidFill>
                <a:latin typeface="Gill Sans"/>
                <a:ea typeface="Gill Sans"/>
                <a:cs typeface="Gill Sans"/>
                <a:sym typeface="Gill Sans"/>
              </a:rPr>
              <a:t>GIALLO</a:t>
            </a:r>
            <a:endParaRPr b="0" sz="8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rancesco Maria\Documents\Liberamente scritta semplice.jpg" id="253" name="Google Shape;25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"/>
          <p:cNvSpPr txBox="1"/>
          <p:nvPr/>
        </p:nvSpPr>
        <p:spPr>
          <a:xfrm>
            <a:off x="1440000" y="281736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80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BLU</a:t>
            </a:r>
            <a:endParaRPr b="0" sz="80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mAPPE\011 GENERALE COLORATA.jpg" id="137" name="Google Shape;13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240" y="692640"/>
            <a:ext cx="8101080" cy="584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138" name="Google Shape;1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/>
          <p:nvPr/>
        </p:nvSpPr>
        <p:spPr>
          <a:xfrm>
            <a:off x="1435680" y="270000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8000" strike="noStrike">
                <a:solidFill>
                  <a:srgbClr val="944794"/>
                </a:solidFill>
                <a:latin typeface="Gill Sans"/>
                <a:ea typeface="Gill Sans"/>
                <a:cs typeface="Gill Sans"/>
                <a:sym typeface="Gill Sans"/>
              </a:rPr>
              <a:t>ARANCIONE</a:t>
            </a:r>
            <a:endParaRPr b="0" sz="8000" strike="noStrike">
              <a:solidFill>
                <a:srgbClr val="94479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/>
          <p:nvPr/>
        </p:nvSpPr>
        <p:spPr>
          <a:xfrm>
            <a:off x="1435680" y="263736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8000" strike="noStrike">
                <a:solidFill>
                  <a:srgbClr val="0084D1"/>
                </a:solidFill>
                <a:latin typeface="Gill Sans"/>
                <a:ea typeface="Gill Sans"/>
                <a:cs typeface="Gill Sans"/>
                <a:sym typeface="Gill Sans"/>
              </a:rPr>
              <a:t>VIOLA</a:t>
            </a:r>
            <a:endParaRPr b="0" sz="8000" strike="noStrike">
              <a:solidFill>
                <a:srgbClr val="0084D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4" name="Google Shape;274;p2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5" name="Google Shape;275;p22"/>
          <p:cNvSpPr/>
          <p:nvPr/>
        </p:nvSpPr>
        <p:spPr>
          <a:xfrm>
            <a:off x="900000" y="3038400"/>
            <a:ext cx="8413560" cy="164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10425">
            <a:normAutofit/>
          </a:bodyPr>
          <a:lstStyle/>
          <a:p>
            <a:pPr indent="-340920" lvl="0" marL="343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80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VERDE</a:t>
            </a:r>
            <a:endParaRPr b="0" sz="8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rancesco Maria\Documents\Liberamente scritta semplice.jpg" id="276" name="Google Shape;2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2" name="Google Shape;282;p23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3" name="Google Shape;283;p23"/>
          <p:cNvSpPr/>
          <p:nvPr/>
        </p:nvSpPr>
        <p:spPr>
          <a:xfrm>
            <a:off x="900000" y="2879640"/>
            <a:ext cx="841356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10425">
            <a:normAutofit/>
          </a:bodyPr>
          <a:lstStyle/>
          <a:p>
            <a:pPr indent="-340920" lvl="0" marL="343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8000" strike="noStrike">
                <a:solidFill>
                  <a:srgbClr val="FFC000"/>
                </a:solidFill>
                <a:latin typeface="Gill Sans"/>
                <a:ea typeface="Gill Sans"/>
                <a:cs typeface="Gill Sans"/>
                <a:sym typeface="Gill Sans"/>
              </a:rPr>
              <a:t>ROSSO</a:t>
            </a:r>
            <a:endParaRPr b="0" sz="8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rancesco Maria\Documents\Liberamente scritta semplice.jpg" id="284" name="Google Shape;2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 txBox="1"/>
          <p:nvPr/>
        </p:nvSpPr>
        <p:spPr>
          <a:xfrm>
            <a:off x="1259640" y="1556640"/>
            <a:ext cx="749772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82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80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Se avete risposto correttamente probabilmente siete dislessici..</a:t>
            </a:r>
            <a:endParaRPr b="0" sz="80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290" name="Google Shape;2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/>
          <p:nvPr/>
        </p:nvSpPr>
        <p:spPr>
          <a:xfrm>
            <a:off x="1366920" y="696600"/>
            <a:ext cx="7560360" cy="19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Per una persona DSA </a:t>
            </a:r>
            <a:br>
              <a:rPr lang="it-IT" sz="1800"/>
            </a:br>
            <a:r>
              <a:rPr b="0" lang="it-IT" sz="32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lettura scrittura e calcolo </a:t>
            </a:r>
            <a:br>
              <a:rPr lang="it-IT" sz="1800"/>
            </a:br>
            <a:r>
              <a:rPr b="0" lang="it-IT" sz="32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sono sempre </a:t>
            </a:r>
            <a:r>
              <a:rPr b="1" lang="it-IT" sz="32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attività cognitive</a:t>
            </a:r>
            <a:br>
              <a:rPr lang="it-IT" sz="1800"/>
            </a:b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bambino concentrato.jpg" id="296" name="Google Shape;2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40" y="3619440"/>
            <a:ext cx="6190920" cy="32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297" name="Google Shape;29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Miti Sfatati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child-no.jpg" id="303" name="Google Shape;30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7880" y="1917000"/>
            <a:ext cx="2233080" cy="396828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6"/>
          <p:cNvSpPr txBox="1"/>
          <p:nvPr/>
        </p:nvSpPr>
        <p:spPr>
          <a:xfrm>
            <a:off x="1043640" y="148464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64000"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Abbiamo capito ora che le persone DSA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Hanno un Q.I. nella norma (almeno);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Si impegnano ma hanno un 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disturbo che impedisce loro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 riuscire nelle attività di lettura,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scrittura e calcolo;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motivazione non è una scusante;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Si distraggono perché si stancano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prima dovendo attivare così spesso le loro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risorse cognitive;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305" name="Google Shape;30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1" name="Google Shape;311;p27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mAPPE\04 TIPI.jpg" id="312" name="Google Shape;3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40" y="348120"/>
            <a:ext cx="7776360" cy="590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313" name="Google Shape;3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esco Maria\Desktop\Progetti 2014-2015\Conferenza Officina Giovani 2014\dislessia.jpg" id="318" name="Google Shape;31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760" y="188640"/>
            <a:ext cx="7681320" cy="3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8"/>
          <p:cNvSpPr/>
          <p:nvPr/>
        </p:nvSpPr>
        <p:spPr>
          <a:xfrm>
            <a:off x="1395000" y="3285000"/>
            <a:ext cx="6840360" cy="3076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8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È il disturbo per il quale la decodifica del testo (Lettura) non si automatizza e rimane un processo cognitivo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8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persona dislessica quando legge commette molti errori, ha bisogno di tempi dilatati, si stanca presto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rancesco Maria\Documents\Liberamente scritta semplice.jpg" id="320" name="Google Shape;32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4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Il Processo di Lettura</a:t>
            </a:r>
            <a:endParaRPr b="0" sz="44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6" name="Google Shape;326;p29"/>
          <p:cNvSpPr txBox="1"/>
          <p:nvPr/>
        </p:nvSpPr>
        <p:spPr>
          <a:xfrm>
            <a:off x="1435680" y="1447920"/>
            <a:ext cx="7497720" cy="540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48000"/>
          </a:bodyPr>
          <a:lstStyle/>
          <a:p>
            <a:pPr indent="-340920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lettura coinvolge principalmente 2 aree del cervello: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092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092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1. l'area per la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decodifica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dei segni grafemici (lettere) 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092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092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2. l'area del magazzino lessicale che fornisce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significato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globale alla parola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092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092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092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dislessia compromette il funzionamento della prima area ed attiva quasi esclusivamente su stimolo uditivo la seconda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092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092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Nei normolettori le due aree sono strettamente collegate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327" name="Google Shape;32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mAPPE\02 DEFINIZIONE.jpg" id="145" name="Google Shape;1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720" y="451800"/>
            <a:ext cx="7854480" cy="5870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146" name="Google Shape;14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/>
          <p:nvPr/>
        </p:nvSpPr>
        <p:spPr>
          <a:xfrm>
            <a:off x="1435680" y="620640"/>
            <a:ext cx="7497720" cy="562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54000"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 criteri per valutare ed individuare la Dislessia sono: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Correttezza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il bambino compie molti più errori dei coetanei e questi sono di tipo standard. Con un giusto trattamento è possibile però rientrare negli standard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Comprensione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molto spesso i bambini non comprendono quello che leggono.  Anche in questo caso un buon trattamento può aiutarli a farcela 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Rapidità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la velocità di lettura è molto al di sotto della media già in tenera età e la forbice di separazione andrà ad allargarsi con il tempo nonostante l’intervento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333" name="Google Shape;3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"/>
          <p:cNvSpPr txBox="1"/>
          <p:nvPr/>
        </p:nvSpPr>
        <p:spPr>
          <a:xfrm>
            <a:off x="5148000" y="1196640"/>
            <a:ext cx="3972600" cy="4617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68000"/>
          </a:bodyPr>
          <a:lstStyle/>
          <a:p>
            <a:pPr indent="-28295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Confonde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le lettere che si scrivono in maniera simile a-e b-d p-q e-o m-n f-t r-n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Inverte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le lettere o i numeri il=li 6=9 12=21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Inventa le parole per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previsione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cagnolino=camino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39" name="Google Shape;33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200" y="716040"/>
            <a:ext cx="4231440" cy="528264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1"/>
          <p:cNvSpPr/>
          <p:nvPr/>
        </p:nvSpPr>
        <p:spPr>
          <a:xfrm>
            <a:off x="1032120" y="5814360"/>
            <a:ext cx="7622280" cy="638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*Questi sono gli errori più evidenti,  in realtà come vedremo ne commette altri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1"/>
          <p:cNvSpPr/>
          <p:nvPr/>
        </p:nvSpPr>
        <p:spPr>
          <a:xfrm>
            <a:off x="1259640" y="188640"/>
            <a:ext cx="604836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persona dislessica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rancesco Maria\Documents\Liberamente scritta semplice.jpg" id="342" name="Google Shape;34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"/>
          <p:cNvSpPr txBox="1"/>
          <p:nvPr/>
        </p:nvSpPr>
        <p:spPr>
          <a:xfrm>
            <a:off x="4486320" y="836640"/>
            <a:ext cx="4261680" cy="540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78000"/>
          </a:bodyPr>
          <a:lstStyle/>
          <a:p>
            <a:pPr indent="-282960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Tende a evitare i compiti di lettura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Si stanca molto facilmente 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Appare distratto lento e svogliato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Nonostante l’impegno non ottiene i risultati sperati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u="sng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Impiega molto tempo a svolgere i compiti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48" name="Google Shape;34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40" y="476640"/>
            <a:ext cx="3384000" cy="5581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349" name="Google Shape;34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"/>
          <p:cNvSpPr txBox="1"/>
          <p:nvPr/>
        </p:nvSpPr>
        <p:spPr>
          <a:xfrm>
            <a:off x="1333800" y="271440"/>
            <a:ext cx="7497720" cy="402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19000"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Analisi della velocità di lettura. Cornoldi et al.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Formazione\Formazione C. Edimar 13.04.2013\tabella velocità lettura.jpg" id="355" name="Google Shape;35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4840" y="563040"/>
            <a:ext cx="7715160" cy="5849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356" name="Google Shape;35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 txBox="1"/>
          <p:nvPr/>
        </p:nvSpPr>
        <p:spPr>
          <a:xfrm>
            <a:off x="1403640" y="980640"/>
            <a:ext cx="7497720" cy="3801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Proviamo ad immedesimarci nella persona dislessica</a:t>
            </a:r>
            <a:br>
              <a:rPr lang="it-IT" sz="1800"/>
            </a:br>
            <a:br>
              <a:rPr lang="it-IT" sz="1800"/>
            </a:b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Un Volontario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362" name="Google Shape;36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"/>
          <p:cNvSpPr/>
          <p:nvPr/>
        </p:nvSpPr>
        <p:spPr>
          <a:xfrm>
            <a:off x="1187640" y="5301360"/>
            <a:ext cx="7632360" cy="118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4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LEGGERE CORRETTAMENTE MA MOLTO LENTAMENTE OPPURE ANDARE VELOCE E COMMETTERE MOLTI ERRORI !!!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920" y="836640"/>
            <a:ext cx="8091720" cy="293652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5"/>
          <p:cNvSpPr txBox="1"/>
          <p:nvPr/>
        </p:nvSpPr>
        <p:spPr>
          <a:xfrm>
            <a:off x="1995840" y="3777120"/>
            <a:ext cx="6016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 fontScale="27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Rimanendo un processo cognitivo il dislessico ha due possibilità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370" name="Google Shape;37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/>
          <p:nvPr/>
        </p:nvSpPr>
        <p:spPr>
          <a:xfrm>
            <a:off x="1403640" y="12492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Come legge un dislessico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376" name="Google Shape;37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6"/>
          <p:cNvSpPr txBox="1"/>
          <p:nvPr/>
        </p:nvSpPr>
        <p:spPr>
          <a:xfrm>
            <a:off x="2280500" y="2594475"/>
            <a:ext cx="5486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u="sng">
                <a:solidFill>
                  <a:schemeClr val="hlink"/>
                </a:solidFill>
                <a:hlinkClick r:id="rId4"/>
              </a:rPr>
              <a:t>https://www.google.com/search?q=come+legge+un+dislessico&amp;rlz=1C1GCEA_enIT819IT819&amp;source=lnms&amp;tbm=vid&amp;sa=X&amp;ved=2ahUKEwjmx-vHkdP7AhVPqaQKHSesBlcQ_AUoAnoECAIQBA&amp;biw=1366&amp;bih=657&amp;dpr=1#fpstate=ive&amp;vld=cid:baceb6be,vid:WIO89hL0b_k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7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 fontScale="78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Gli «effetti collaterali» della Dislessia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3" name="Google Shape;383;p37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73000"/>
          </a:bodyPr>
          <a:lstStyle/>
          <a:p>
            <a:pPr indent="-28295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Disnomia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non avendo un sistema neuronale che gli permette un facile accesso al magazzino lessicale i bambini dislessici conoscono i concetti ma non trovano le parole giuste per esprimerli – «hanno le parole sulla punta della lingua»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Disorganizzazione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nella cura e pianificazione dei materiali e dei tempi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Memoria Sequenziale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non imparano poesie, date, nomi, tabelline, i mesi dell’anno, ecc..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384" name="Google Shape;38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8"/>
          <p:cNvSpPr txBox="1"/>
          <p:nvPr/>
        </p:nvSpPr>
        <p:spPr>
          <a:xfrm>
            <a:off x="1293480" y="4356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La Disortografia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0" name="Google Shape;390;p38"/>
          <p:cNvSpPr txBox="1"/>
          <p:nvPr/>
        </p:nvSpPr>
        <p:spPr>
          <a:xfrm>
            <a:off x="1418760" y="980640"/>
            <a:ext cx="7497720" cy="1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68000"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Disortografia è un Disturbo Specifico che rende difficile alla persona l’acquisizione delle principali regole ortografiche e gli impedisce una corretta traduzione fonema-grafema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disortografia.jpg" id="391" name="Google Shape;39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640" y="2978640"/>
            <a:ext cx="6091560" cy="3685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392" name="Google Shape;39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 fontScale="42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Gli errori fonologici </a:t>
            </a:r>
            <a:br>
              <a:rPr lang="it-IT" sz="1800"/>
            </a:b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della Dislessia e della Disortografia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1403640" y="177264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65000"/>
          </a:bodyPr>
          <a:lstStyle/>
          <a:p>
            <a:pPr indent="-28295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Omissione/aggiunta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di parola, sillaba e/o lettera; «cestino = cestno»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Inversioni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«il = li»;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Scambio di grafemi simili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d/b; a/e; c/e; p/q; m/n; t/f; «prima = brina»;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Scambio di fonemi simili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f/v; t/d; m/n; p/b; c/g; s/z; «volpe = folpe»;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Errori di previsione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«Marina = mattina»;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*Spesso troviamo falsi positivi dati da lievi deficit uditivi;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399" name="Google Shape;39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Cosa sono i DSA?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556640"/>
            <a:ext cx="6480360" cy="461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153" name="Google Shape;15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0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Altri errori standard in scrittura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5" name="Google Shape;405;p40"/>
          <p:cNvSpPr txBox="1"/>
          <p:nvPr/>
        </p:nvSpPr>
        <p:spPr>
          <a:xfrm>
            <a:off x="1435680" y="1447920"/>
            <a:ext cx="7497720" cy="190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61000"/>
          </a:bodyPr>
          <a:lstStyle/>
          <a:p>
            <a:pPr indent="-28295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Fusione: ad es «la cara amica = lacara amica»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Separazione: «inverno = in verno»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Scambio di grafemi pala=bala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Omissione di lettera Carta=cara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6" name="Google Shape;406;p40"/>
          <p:cNvSpPr/>
          <p:nvPr/>
        </p:nvSpPr>
        <p:spPr>
          <a:xfrm>
            <a:off x="1403640" y="321300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Errori non fonologici</a:t>
            </a:r>
            <a:endParaRPr b="0" sz="4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1403640" y="4356000"/>
            <a:ext cx="7497720" cy="190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8295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2099"/>
              <a:buFont typeface="Noto Sans Symbols"/>
              <a:buChar char="⚫"/>
            </a:pPr>
            <a:r>
              <a:rPr b="0" lang="it-IT" sz="2624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Uso delle lettere «h» e «q»</a:t>
            </a:r>
            <a:endParaRPr b="0" sz="2624" strike="noStrike">
              <a:latin typeface="Arial"/>
              <a:ea typeface="Arial"/>
              <a:cs typeface="Arial"/>
              <a:sym typeface="Arial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099"/>
              <a:buFont typeface="Noto Sans Symbols"/>
              <a:buChar char="⚫"/>
            </a:pPr>
            <a:r>
              <a:rPr b="0" lang="it-IT" sz="2624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Raddoppiamento di consonante</a:t>
            </a:r>
            <a:endParaRPr b="0" sz="2624" strike="noStrike">
              <a:latin typeface="Arial"/>
              <a:ea typeface="Arial"/>
              <a:cs typeface="Arial"/>
              <a:sym typeface="Arial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099"/>
              <a:buFont typeface="Noto Sans Symbols"/>
              <a:buChar char="⚫"/>
            </a:pPr>
            <a:r>
              <a:rPr b="0" lang="it-IT" sz="2624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Digrammi «gl-gn-sc»</a:t>
            </a:r>
            <a:endParaRPr b="0" sz="2624" strike="noStrike">
              <a:latin typeface="Arial"/>
              <a:ea typeface="Arial"/>
              <a:cs typeface="Arial"/>
              <a:sym typeface="Arial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099"/>
              <a:buFont typeface="Noto Sans Symbols"/>
              <a:buChar char="⚫"/>
            </a:pPr>
            <a:r>
              <a:rPr b="0" lang="it-IT" sz="2624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Accenti, apostrofi e punteggiatura</a:t>
            </a:r>
            <a:endParaRPr b="0" sz="2624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rancesco Maria\Documents\Liberamente scritta semplice.jpg" id="408" name="Google Shape;40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1"/>
          <p:cNvSpPr txBox="1"/>
          <p:nvPr/>
        </p:nvSpPr>
        <p:spPr>
          <a:xfrm>
            <a:off x="1416600" y="18864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La Disgrafia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4" name="Google Shape;414;p41"/>
          <p:cNvSpPr txBox="1"/>
          <p:nvPr/>
        </p:nvSpPr>
        <p:spPr>
          <a:xfrm>
            <a:off x="1416600" y="1196640"/>
            <a:ext cx="7497720" cy="162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54000"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È il disturbo che impedisce alla persona di scrivere con una grafia leggibile e rispettando gli spazi del foglio. È dovuta ad un disordine spaziale e incompetenza fino-motoria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15" name="Google Shape;41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40" y="3069000"/>
            <a:ext cx="7272360" cy="3203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416" name="Google Shape;41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La Discalculia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2" name="Google Shape;422;p4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È il disturbo che rende molto difficoltosi il calcolo e il ragionamento matematici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Bambini-discalculia.jpg" id="423" name="Google Shape;42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640" y="2565000"/>
            <a:ext cx="5635080" cy="374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424" name="Google Shape;42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3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Aree di interesse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0" name="Google Shape;430;p43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94000"/>
          </a:bodyPr>
          <a:lstStyle/>
          <a:p>
            <a:pPr indent="-282960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Numerosità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i numeri rimangono concezioni astratte non riconducibili a quantità definite – errori di grandezza, conteggio, ordine, manipolazione, calcolo, valore posizionale;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Comprensione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delle procedure, dei segni aritmetici, delle regole alla base dei ragionamenti matematici;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Produzione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errori di incolonnamento, trascrizione e calcolo scritto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431" name="Google Shape;43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4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7" name="Google Shape;437;p44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mAPPE\05 PREDITTORI.jpg" id="438" name="Google Shape;43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40" y="369360"/>
            <a:ext cx="7844040" cy="57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439" name="Google Shape;43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5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 fontScale="4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Campanelli d’allarme in</a:t>
            </a:r>
            <a:br>
              <a:rPr lang="it-IT" sz="1800"/>
            </a:b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età pre-scolare</a:t>
            </a:r>
            <a:br>
              <a:rPr lang="it-IT" sz="1800"/>
            </a:br>
            <a:r>
              <a:rPr b="1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Il Linguaggio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bambino-parla.jpg" id="445" name="Google Shape;44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40" y="1989000"/>
            <a:ext cx="6534360" cy="4310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446" name="Google Shape;44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6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2" name="Google Shape;452;p46"/>
          <p:cNvSpPr/>
          <p:nvPr/>
        </p:nvSpPr>
        <p:spPr>
          <a:xfrm>
            <a:off x="1019880" y="1949400"/>
            <a:ext cx="7517520" cy="3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82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32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 bambini DSA hanno molto spesso (60%) una storia di difficoltà di linguaggio.</a:t>
            </a:r>
            <a:endParaRPr b="0" sz="1632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2440" marR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1632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Questa consapevolezza permette ai professionisti di concentrarsi in quest’area quando compare una fatica per prevenire l’insorgere di un futuro disturbo</a:t>
            </a:r>
            <a:endParaRPr b="0" sz="1632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2440" marR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1632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2440" marR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1632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restante area di prevenzione si concentra sulla vista (ipermetropia – Facoetti et al)</a:t>
            </a:r>
            <a:endParaRPr b="0" sz="1632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rancesco Maria\Documents\Liberamente scritta semplice.jpg" id="453" name="Google Shape;45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7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9" name="Google Shape;459;p47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pietre miliari linguaggio.jpg" id="460" name="Google Shape;46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40" y="1800"/>
            <a:ext cx="6822360" cy="643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461" name="Google Shape;46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8"/>
          <p:cNvSpPr txBox="1"/>
          <p:nvPr/>
        </p:nvSpPr>
        <p:spPr>
          <a:xfrm>
            <a:off x="1435680" y="836640"/>
            <a:ext cx="7497720" cy="541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56000"/>
          </a:bodyPr>
          <a:lstStyle/>
          <a:p>
            <a:pPr indent="-28295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Ritardo nella comparsa del linguaggio (il bambino a 3 anni parla poco o per niente);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Parla ma ha un vocabolario povero;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Numerose approssimazioni fonologiche (il bambino parla ma in pochi lo capiscono);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Commette errori di pronuncia Standard simili a quelli della persona dislessica (aggiunte, inversioni, ecc..);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logopedia in questi casi è essenziale perché il rispetto delle varie tappe permette al bambino di sviluppare l’abilità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metafonologica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(5 anni e ½) prerequisito scolastico fondamentale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467" name="Google Shape;46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9"/>
          <p:cNvSpPr txBox="1"/>
          <p:nvPr/>
        </p:nvSpPr>
        <p:spPr>
          <a:xfrm>
            <a:off x="1331640" y="369720"/>
            <a:ext cx="7497720" cy="56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282960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Anche per la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Disortografia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il rispetto delle tappe del linguaggio è di fondamentale importanza: </a:t>
            </a:r>
            <a:r>
              <a:rPr b="0" lang="it-IT" sz="3200" u="sng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 bambini scrivono come parlano!!!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Discalculia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il principale campanello d’allarme è la non capacità di contare e di riconoscere piccole grandezze numeriche (subitizing – 4-5 anni);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Disgrafia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incapacità di colorare negli spazi, di disegnare e di rispettare il foglio (4-5 anni);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473" name="Google Shape;47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DEFINIZIONE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1435680" y="1447920"/>
            <a:ext cx="7497720" cy="4933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94000"/>
          </a:bodyPr>
          <a:lstStyle/>
          <a:p>
            <a:pPr indent="-282960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Disturbo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alterazione dello stato di benessere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Specifico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colpisce una specifica area lasciando intatte le altre che invece hanno un buon funzionamento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dell’Apprendimento:  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compromette le specifiche aree della Lettura, della Scrittura e del Calcolo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160" name="Google Shape;1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0"/>
          <p:cNvSpPr txBox="1"/>
          <p:nvPr/>
        </p:nvSpPr>
        <p:spPr>
          <a:xfrm>
            <a:off x="1043640" y="12492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 fontScale="78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Campanelli di Allarme DSA in età scolare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9" name="Google Shape;479;p50"/>
          <p:cNvSpPr txBox="1"/>
          <p:nvPr/>
        </p:nvSpPr>
        <p:spPr>
          <a:xfrm>
            <a:off x="1403640" y="1313280"/>
            <a:ext cx="7497720" cy="554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61000"/>
          </a:bodyPr>
          <a:lstStyle/>
          <a:p>
            <a:pPr indent="-28295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Il bambino non impara a leggere scrivere e fare i conti con </a:t>
            </a:r>
            <a:r>
              <a:rPr b="0" lang="it-IT" sz="3200" u="sng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stessa velocità e correttezza della Classe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Commette </a:t>
            </a:r>
            <a:r>
              <a:rPr b="0" lang="it-IT" sz="3200" u="sng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errori standard 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 lettura e/o scrittura;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Lettura/scrittura </a:t>
            </a:r>
            <a:r>
              <a:rPr b="0" lang="it-IT" sz="3200" u="sng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non fluide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u="sng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Non comprensione 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dei testi;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u="sng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Discrepanza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tra impegno e risultati;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Necessità di </a:t>
            </a:r>
            <a:r>
              <a:rPr b="0" lang="it-IT" sz="3200" u="sng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tempi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dilatati per l’esecuzione dei compiti;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Tendenza </a:t>
            </a:r>
            <a:r>
              <a:rPr b="0" lang="it-IT" sz="3200" u="sng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all’evitamento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dei compiti;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Buone performance orali in discrepanza con i risultati degli scritti;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Fatica nella </a:t>
            </a:r>
            <a:r>
              <a:rPr b="0" lang="it-IT" sz="3200" u="sng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memorizzazione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di informazioni verbali;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480" name="Google Shape;48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1"/>
          <p:cNvSpPr txBox="1"/>
          <p:nvPr/>
        </p:nvSpPr>
        <p:spPr>
          <a:xfrm>
            <a:off x="1213560" y="34812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 fontScale="78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Tratti Comportamentali Alunni DSA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p51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8244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Gli   alunni   DSA,   confrontandosi quotidianamente   con   le   proprie difficoltà,  cominciano  a  strutturare: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just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Un  concetto  di  sé  più  negativo,; 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just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Più  ansia; 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just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Poca autostima;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just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Una carente percezione  di  autoefficacia;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just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Strategie di evitamento; 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just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just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487" name="Google Shape;48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2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master AMC\TESI AMC\circolo autostima.jpg" id="493" name="Google Shape;49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4960" y="1951920"/>
            <a:ext cx="7499160" cy="379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2"/>
          <p:cNvSpPr/>
          <p:nvPr/>
        </p:nvSpPr>
        <p:spPr>
          <a:xfrm>
            <a:off x="1475640" y="6165360"/>
            <a:ext cx="1511640" cy="638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Miceli M. et al.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rancesco Maria\Documents\Liberamente scritta semplice.jpg" id="495" name="Google Shape;49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3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I tre modelli comportamentali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1" name="Google Shape;501;p53"/>
          <p:cNvSpPr txBox="1"/>
          <p:nvPr/>
        </p:nvSpPr>
        <p:spPr>
          <a:xfrm>
            <a:off x="1435680" y="1447920"/>
            <a:ext cx="7497720" cy="4969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39000"/>
          </a:bodyPr>
          <a:lstStyle/>
          <a:p>
            <a:pPr indent="-514080" lvl="0" marL="596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Gill Sans"/>
              <a:buAutoNum type="arabicPeriod"/>
            </a:pPr>
            <a:r>
              <a:rPr b="1" lang="it-IT" sz="3200" u="sng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Alunno quasi invisibile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è sempre presente fisicamente nel gruppo ma vi si nasconde, sembra calmo e tranquillo, partecipa ma non litiga, non emerge, non si oppone, viene dimenticato;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14080" lvl="0" marL="59652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Gill Sans"/>
              <a:buAutoNum type="arabicPeriod"/>
            </a:pPr>
            <a:r>
              <a:rPr b="1" lang="it-IT" sz="3200" u="sng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Alunno Vivace e Schietto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è in continuo movimento, sempre al centro dell’attenzione (nel bene o nel male), ha un grande gruppo di amici che lo seguono, la sua fragilità appare solo quando rimane solo;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514080" lvl="0" marL="59652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Gill Sans"/>
              <a:buAutoNum type="arabicPeriod"/>
            </a:pPr>
            <a:r>
              <a:rPr b="1" lang="it-IT" sz="3200" u="sng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Alunno Evitante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attrae subito l’attenzione perché esprime disagio, si isola, evita i contatti sia fisici che verbali, interagisce in maniera goffa, infastidendo e aprendo litigi, è molto permaloso, ha improvvise esplosioni di collera;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502" name="Google Shape;50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4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Pausa - Prime domande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alza la mano.jpg" id="508" name="Google Shape;50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8280" y="1556640"/>
            <a:ext cx="6099120" cy="45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509" name="Google Shape;50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5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5" name="Google Shape;515;p55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mAPPE\06 NORMATIVA.jpg" id="516" name="Google Shape;51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40" y="348120"/>
            <a:ext cx="8077320" cy="5816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517" name="Google Shape;517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6"/>
          <p:cNvSpPr txBox="1"/>
          <p:nvPr/>
        </p:nvSpPr>
        <p:spPr>
          <a:xfrm>
            <a:off x="1331640" y="3429000"/>
            <a:ext cx="7497720" cy="2773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L’Associazione Italiana Dislessia è riuscita a far riconoscere allo Stato Italiano la situazione di disagio degli alunni DSA, intervento che si è tradotto con le seguenti normative di tutela: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logo_aid.jpg" id="523" name="Google Shape;52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640" y="751680"/>
            <a:ext cx="5164200" cy="188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524" name="Google Shape;52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7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2960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Legge 170/2010 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 materia di Disturbi Specifici dell’Apprendimento;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D.M. 12 luglio 2012 –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Linee Guida 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per il diritto allo studio degli alunni DSA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Direttiva Ministeriale «Strumenti d’intervento per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Bisogni Educativi Speciali 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[…]» del 27.12.2012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Circolare Ministeriale con le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indicazioni operative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del 06.03.2013 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530" name="Google Shape;53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8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6" name="Google Shape;536;p58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mAPPE\07 INTERVENTO.jpg" id="537" name="Google Shape;53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40" y="348120"/>
            <a:ext cx="7814520" cy="6104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538" name="Google Shape;53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9"/>
          <p:cNvSpPr txBox="1"/>
          <p:nvPr/>
        </p:nvSpPr>
        <p:spPr>
          <a:xfrm>
            <a:off x="971640" y="55080"/>
            <a:ext cx="7569720" cy="433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73000"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Grazie all’impegno Istituzionale oggi gli alunni DSA hanno ottenuto una serie di diritti che si concretizzano in un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Piano Didattico Personalizzato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(PDP) un vero e proprio contratto tra Scuola e Famiglia in cui, per ogni materia, vengono individuate le strategie didattiche ed educative più idonee per eludere il disturbo, valutare lo studente per le sue reali competenze e favorire il suo successo scolastico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44" name="Google Shape;54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40" y="4386960"/>
            <a:ext cx="3539160" cy="2383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545" name="Google Shape;545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9"/>
          <p:cNvSpPr/>
          <p:nvPr/>
        </p:nvSpPr>
        <p:spPr>
          <a:xfrm>
            <a:off x="4860000" y="4368960"/>
            <a:ext cx="4140000" cy="204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 Esempio ???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Misure Dispensative?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Strumenti Compensativi?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La Diagnosi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1435680" y="1196640"/>
            <a:ext cx="7497720" cy="505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61000"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diagnosi segue un iter multidisciplinare: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Un test di intelligenza assicura che ci sia un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buon livello cognitivo 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(WISC-IV)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valutazione degli apprendimenti misura le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difficoltà specifiche 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 lettura, scrittura, calcolo (Prove MT, AC-MT, DDE-2, ecc..)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Una visita del medico neuropsichiatra infantile esclude la presenza di fattori esterni che causino tali difficoltà (diagnosi differenziale)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167" name="Google Shape;1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0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Il Trattamento in età Prescolare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2" name="Google Shape;552;p60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2960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il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Trattamento Logopedico 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è di fondamentale importanza per prevenire l’insorgere di un DSA. 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Il logopedista lavorerà sulle difficoltà di linguaggio e accelererà l’acquisizione dell’abilità metafonologica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553" name="Google Shape;55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Il Trattamento in Età Scolare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9" name="Google Shape;559;p61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2960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diagnosi è possibile solo dopo gli 8-9 anni di età quando il processo ormai dovrebbe essere automatizzato. 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Un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intervento precoce però è fondamentale 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perché più il bambino è piccolo più ampi sono i margini di miglioramento!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560" name="Google Shape;56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2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 fontScale="78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Metodologie di Intervento sul DSA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6" name="Google Shape;566;p62"/>
          <p:cNvSpPr txBox="1"/>
          <p:nvPr/>
        </p:nvSpPr>
        <p:spPr>
          <a:xfrm>
            <a:off x="1356120" y="1196640"/>
            <a:ext cx="7497720" cy="19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69000"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Lo specialista deve valutare lo Stadio di Sviluppo in cui è necessario intervenire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Nello Stadio Sillabico ad esempio gli approcci balance o sublessicale sono i più efficaci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67" name="Google Shape;56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2997000"/>
            <a:ext cx="6480360" cy="3344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568" name="Google Shape;56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3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Il Metodo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4" name="Google Shape;574;p63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49000"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 parallelo Scuola e Famiglia possono adottare alcuni accorgimenti che facilitano il processo di apprendimento dei bambini dislessici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092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i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“[…] Si deve infatti sottolineare che le metodologie didattiche adatte per i bambini con DSA sono valide per ogni bambino, e non viceversa.”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092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0920" lvl="0" marL="365760" marR="0" rtl="0" algn="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i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Art. 4 “Linee Guida” legge 170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Il metodo che funziona con i dislessici è efficace con tutti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ma non il contrario!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575" name="Google Shape;57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4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Accorgimenti Organizzativi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1" name="Google Shape;581;p64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2960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Strutturare il diario e i materiali in modo da semplificarne l’utilizzo, come?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Organizzare un quaderno di supporto suddiviso per discipline in cui è facile recuperare regole, formule, date, schemi, riassunti e mappe; come?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582" name="Google Shape;58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5"/>
          <p:cNvSpPr txBox="1"/>
          <p:nvPr/>
        </p:nvSpPr>
        <p:spPr>
          <a:xfrm>
            <a:off x="1212120" y="1628640"/>
            <a:ext cx="7497720" cy="48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73000"/>
          </a:bodyPr>
          <a:lstStyle/>
          <a:p>
            <a:pPr indent="-28295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Anticipare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l’argomento che si tratterà facilità l’accesso alle informazioni pregresse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Brainstorming senza Censura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serve ad attivare i collegamenti tra le conoscenze pregresse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Mappa Concettuale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spiegare i concetti chiave attraverso la presentazione di uno schema visivo permette di creare la nuova struttura del sapere e di recuperarla rapidamente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8" name="Google Shape;588;p65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Accorgimenti Didattici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589" name="Google Shape;58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6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5" name="Google Shape;595;p66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596" name="Google Shape;59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2240" y="908640"/>
            <a:ext cx="7683480" cy="43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7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3" name="Google Shape;603;p67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604" name="Google Shape;60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640" y="1124640"/>
            <a:ext cx="7947360" cy="457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8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1" name="Google Shape;611;p68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3 2014\Conferenza Fiera del Libro 3 aprile 2014\il-sistema-nervoso.png" id="612" name="Google Shape;61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40" y="696600"/>
            <a:ext cx="7983360" cy="582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613" name="Google Shape;613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9"/>
          <p:cNvSpPr txBox="1"/>
          <p:nvPr/>
        </p:nvSpPr>
        <p:spPr>
          <a:xfrm>
            <a:off x="971640" y="260640"/>
            <a:ext cx="7560360" cy="598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 questo punto è possibile approfondire gli argomenti, facciamo lavorare i ragazzi sulle immagini, sui titoli e sulle parole-chiave del libro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3 2014\Conferenza Fiera del Libro 3 aprile 2014\libro sistema nervoso.jpg" id="619" name="Google Shape;61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5600" y="1845000"/>
            <a:ext cx="6710400" cy="44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620" name="Google Shape;62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mAPPE\03 CAUSE.jpg" id="174" name="Google Shape;17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40" y="451800"/>
            <a:ext cx="7765920" cy="5818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175" name="Google Shape;17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0"/>
          <p:cNvSpPr txBox="1"/>
          <p:nvPr/>
        </p:nvSpPr>
        <p:spPr>
          <a:xfrm>
            <a:off x="1331640" y="234900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Esercitazioni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626" name="Google Shape;62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Se il disturbo è medio-lieve*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2" name="Google Shape;632;p71"/>
          <p:cNvSpPr txBox="1"/>
          <p:nvPr/>
        </p:nvSpPr>
        <p:spPr>
          <a:xfrm>
            <a:off x="1435680" y="1447920"/>
            <a:ext cx="7497720" cy="5221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66000"/>
          </a:bodyPr>
          <a:lstStyle/>
          <a:p>
            <a:pPr indent="-28295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Leggiamo noi ad alta voce una prima volta il testo così da ridurre gli errori in particolare quelli previsionali che alterano il significato globale del brano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facciamo leggere al bambino l’intero brano o in alternativa le parti essenziali che abbiamo selezionato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Far ripetere utilizzando la mappa concettuale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*se il disturbo è severo far leggere al bambino non solo è inutile ma anche frustrante e controproducente (abbassa motivazione e autostima)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633" name="Google Shape;63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2"/>
          <p:cNvSpPr txBox="1"/>
          <p:nvPr/>
        </p:nvSpPr>
        <p:spPr>
          <a:xfrm>
            <a:off x="1202400" y="696600"/>
            <a:ext cx="76896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65000"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Esistono numerosi siti da cui è possibile scaricare mappe concettuali già pronte sui principali argomenti della Scuola dell’Obbligo, ad esempio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Studio in mappe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Mappe-scuola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Aiuto dislessia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È comunque sufficiente cercare in Google Immagini «Mappa concettuale…»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Non sempre è possibile pretendere che il bambino le faccia da solo.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639" name="Google Shape;63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3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Criteri di Verifica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5" name="Google Shape;645;p73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37000"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Tenuto conto delle difficoltà di decodifica, di memorizzazione e di recupero di informazioni/parole/date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le verifiche dovranno essere prevalentemente orali e pianificate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Le verifiche scritte dovranno essere strutturate in modo tale da aggirare il disturbo: brevi testi da leggere, elenchi di date o parole tra cui scegliere, quiz a scelta multipla, cloze.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È importante fornire sempre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tempi dilatati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 entrambi i casi la legge 170/2010 in materia di DSA prevede che il bambino possa usare i propri strumenti compensativi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646" name="Google Shape;64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4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Dislessici Adolescenti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2" name="Google Shape;652;p74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Ogni azione pedagogica ha come fine ultimo l’autonomia dell’individuo che può avvenire attraverso l’utilizzo del pc con software dedicati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Libri in formato digitale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Ambiente di lavoro PDF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60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ts val="256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Sintesi Vocale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653" name="Google Shape;65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5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59" name="Google Shape;65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40" y="348120"/>
            <a:ext cx="7904160" cy="5816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660" name="Google Shape;660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6"/>
          <p:cNvSpPr txBox="1"/>
          <p:nvPr/>
        </p:nvSpPr>
        <p:spPr>
          <a:xfrm>
            <a:off x="1115640" y="1447920"/>
            <a:ext cx="781776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56000"/>
          </a:bodyPr>
          <a:lstStyle/>
          <a:p>
            <a:pPr indent="-282959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caratterizza persone intelligenti e rende molto difficoltoso leggere e comprendere un testo, scrivere e/o fare i conti;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Ha cause genetiche e non motivazionali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Esistono strumenti di screening efficaci già a 5 ½ anni 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Più l’intervento è precoce maggiori sono i margini di miglioramento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Alcune semplici accortezze ed un corretto metodo di insegnamento, studio e valutazione permettono al dislessico di dare il meglio e raggiungere il proprio successo scolastico e personale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6" name="Google Shape;666;p76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Riassumendo il DSA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667" name="Google Shape;66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7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I Dislessici Adulti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3" name="Google Shape;673;p77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75000"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Essendo un disturbo che colpisce persone intelligenti, se non c’è una storia scolastica e personale traumatica che annienta volontà e autostima è molto probabile che la persona dislessica trovi una propria strada dove è perfettamente in grado di realizzarsi. 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Molti sono gli esempi di dislessici laureati o di successo in campo lavorativo, l’importante è non arrendersi!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674" name="Google Shape;67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8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80" name="Google Shape;68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40" y="1124640"/>
            <a:ext cx="7704360" cy="4989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681" name="Google Shape;68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9"/>
          <p:cNvSpPr txBox="1"/>
          <p:nvPr/>
        </p:nvSpPr>
        <p:spPr>
          <a:xfrm>
            <a:off x="1331640" y="227700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Fine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7" name="Google Shape;687;p79"/>
          <p:cNvSpPr txBox="1"/>
          <p:nvPr/>
        </p:nvSpPr>
        <p:spPr>
          <a:xfrm>
            <a:off x="1259640" y="4509000"/>
            <a:ext cx="7497720" cy="170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51000"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Dott. Francesco M. Setaro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Pedagogista e analista comportamentale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it-IT" sz="3200" u="sng" strike="noStrike">
                <a:solidFill>
                  <a:srgbClr val="8DC765"/>
                </a:solidFill>
                <a:latin typeface="Gill Sans"/>
                <a:ea typeface="Gill Sans"/>
                <a:cs typeface="Gill Sans"/>
                <a:sym typeface="Gill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www.liberamentefabriano.it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688" name="Google Shape;688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4300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DSA Evolutivo vs Acquisito</a:t>
            </a:r>
            <a:endParaRPr b="0" sz="43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 fontScale="35000"/>
          </a:bodyPr>
          <a:lstStyle/>
          <a:p>
            <a:pPr indent="0" lvl="0" marL="82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Si parla di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Disturbo Acquisito 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quando un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trauma</a:t>
            </a: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ha danneggiato l’area del cervello deputata alla particolare funzione (parto molto difficoltoso, almeno due anestesie totali entro i primi 4 anni di età, trauma cranico, severi disturbi respiratori). Sono molto rari.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Esistono falsi positivi che hanno gli stessi sintomi ma che sono dovuti ad assente o cattiva scolarizzazione prima degli 8 anni di età (quando il processo diventa automatico)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959" lvl="0" marL="36576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Noto Sans Symbols"/>
              <a:buChar char="⚫"/>
            </a:pPr>
            <a:r>
              <a:rPr b="0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Il più diffuso è il </a:t>
            </a:r>
            <a:r>
              <a:rPr b="1" lang="it-IT" sz="3200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Disturbo Evolutivo che ha cause neuro-biologiche ed è </a:t>
            </a:r>
            <a:r>
              <a:rPr b="1" lang="it-IT" sz="3200" u="sng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ereditario</a:t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824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ocuments\Liberamente scritta semplice.jpg" id="182" name="Google Shape;1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Francesco Maria\Desktop\Progetti 2014-2015\Conferenza Officina Giovani 2014\Vinegrad.jpg" id="189" name="Google Shape;1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40" y="22320"/>
            <a:ext cx="6935400" cy="6835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rancesco Maria\Documents\Liberamente scritta semplice.jpg" id="190" name="Google Shape;1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360" y="6201000"/>
            <a:ext cx="1835640" cy="43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2014-03-31T21:01:00Z</dcterms:created>
  <dc:creator>Francesco Maria Setaro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Fabriano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3</vt:i4>
  </property>
  <property fmtid="{D5CDD505-2E9C-101B-9397-08002B2CF9AE}" pid="8" name="Notes">
    <vt:i4>0</vt:i4>
  </property>
  <property fmtid="{D5CDD505-2E9C-101B-9397-08002B2CF9AE}" pid="9" name="PresentationFormat">
    <vt:lpwstr>Presentazione su schermo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76</vt:i4>
  </property>
</Properties>
</file>