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4020202020204" charset="0"/>
      <p:regular r:id="rId19"/>
    </p:embeddedFont>
    <p:embeddedFont>
      <p:font typeface="Open Sans Bold" panose="020B0604020202020204" charset="0"/>
      <p:regular r:id="rId20"/>
    </p:embeddedFont>
    <p:embeddedFont>
      <p:font typeface="Open Sans Light" panose="020B0604020202020204" charset="0"/>
      <p:regular r:id="rId21"/>
    </p:embeddedFont>
    <p:embeddedFont>
      <p:font typeface="Open Sans Light Bold" panose="020B0604020202020204" charset="0"/>
      <p:regular r:id="rId22"/>
    </p:embeddedFont>
    <p:embeddedFont>
      <p:font typeface="Rubik" panose="020B0604020202020204" charset="-79"/>
      <p:regular r:id="rId23"/>
    </p:embeddedFont>
    <p:embeddedFont>
      <p:font typeface="Rubik Bold" panose="020B0604020202020204" charset="-79"/>
      <p:regular r:id="rId24"/>
    </p:embeddedFont>
    <p:embeddedFont>
      <p:font typeface="Rubik Medium" panose="020B0604020202020204" charset="-79"/>
      <p:regular r:id="rId25"/>
    </p:embeddedFont>
    <p:embeddedFont>
      <p:font typeface="Rubik Medium Bold" panose="020B0604020202020204" charset="-79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1028700"/>
            <a:ext cx="3298010" cy="16618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3000"/>
          </a:blip>
          <a:srcRect/>
          <a:stretch>
            <a:fillRect/>
          </a:stretch>
        </p:blipFill>
        <p:spPr>
          <a:xfrm>
            <a:off x="10101918" y="-204599"/>
            <a:ext cx="10410967" cy="1069619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40996" y="3876700"/>
            <a:ext cx="9073218" cy="4165578"/>
            <a:chOff x="0" y="0"/>
            <a:chExt cx="12097624" cy="5554105"/>
          </a:xfrm>
        </p:grpSpPr>
        <p:sp>
          <p:nvSpPr>
            <p:cNvPr id="5" name="TextBox 5"/>
            <p:cNvSpPr txBox="1"/>
            <p:nvPr/>
          </p:nvSpPr>
          <p:spPr>
            <a:xfrm>
              <a:off x="0" y="4762471"/>
              <a:ext cx="11737209" cy="76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759"/>
                </a:lnSpc>
                <a:spcBef>
                  <a:spcPct val="0"/>
                </a:spcBef>
              </a:pPr>
              <a:r>
                <a:rPr lang="en-US" sz="3399">
                  <a:solidFill>
                    <a:srgbClr val="7ED957"/>
                  </a:solidFill>
                  <a:latin typeface="Rubik Bold"/>
                </a:rPr>
                <a:t>Progetto rivolto a ragazzi/e con disabilità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4775"/>
              <a:ext cx="12097624" cy="3891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231"/>
                </a:lnSpc>
              </a:pPr>
              <a:r>
                <a:rPr lang="en-US" sz="10399">
                  <a:solidFill>
                    <a:srgbClr val="017B33"/>
                  </a:solidFill>
                  <a:latin typeface="Rubik Bold"/>
                </a:rPr>
                <a:t>Progetto Balneabile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2743841"/>
          </a:xfrm>
          <a:prstGeom prst="rect">
            <a:avLst/>
          </a:prstGeom>
          <a:solidFill>
            <a:srgbClr val="7ED957"/>
          </a:solidFill>
        </p:spPr>
      </p:sp>
      <p:sp>
        <p:nvSpPr>
          <p:cNvPr id="3" name="AutoShape 3"/>
          <p:cNvSpPr/>
          <p:nvPr/>
        </p:nvSpPr>
        <p:spPr>
          <a:xfrm>
            <a:off x="695131" y="3923281"/>
            <a:ext cx="16897738" cy="0"/>
          </a:xfrm>
          <a:prstGeom prst="line">
            <a:avLst/>
          </a:prstGeom>
          <a:ln w="47625" cap="flat">
            <a:solidFill>
              <a:srgbClr val="017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2655784" y="3899468"/>
            <a:ext cx="492875" cy="0"/>
          </a:xfrm>
          <a:prstGeom prst="line">
            <a:avLst/>
          </a:prstGeom>
          <a:ln w="47625" cap="flat">
            <a:solidFill>
              <a:srgbClr val="017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400000">
            <a:off x="6561122" y="3947093"/>
            <a:ext cx="492875" cy="0"/>
          </a:xfrm>
          <a:prstGeom prst="line">
            <a:avLst/>
          </a:prstGeom>
          <a:ln w="47625" cap="flat">
            <a:solidFill>
              <a:srgbClr val="017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10560288" y="3923281"/>
            <a:ext cx="492875" cy="0"/>
          </a:xfrm>
          <a:prstGeom prst="line">
            <a:avLst/>
          </a:prstGeom>
          <a:ln w="47625" cap="flat">
            <a:solidFill>
              <a:srgbClr val="017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400000">
            <a:off x="14930166" y="3947093"/>
            <a:ext cx="492875" cy="0"/>
          </a:xfrm>
          <a:prstGeom prst="line">
            <a:avLst/>
          </a:prstGeom>
          <a:ln w="47625" cap="flat">
            <a:solidFill>
              <a:srgbClr val="017B3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634" y="343221"/>
            <a:ext cx="2057400" cy="20574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63373" y="790896"/>
            <a:ext cx="12603313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FFFFFF"/>
                </a:solidFill>
                <a:latin typeface="Rubik Bold"/>
              </a:rPr>
              <a:t>Obiettivi futuri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7904" y="4590474"/>
            <a:ext cx="3396262" cy="339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</a:pPr>
            <a:r>
              <a:rPr lang="en-US" sz="2999">
                <a:solidFill>
                  <a:srgbClr val="017B33"/>
                </a:solidFill>
                <a:latin typeface="Rubik"/>
              </a:rPr>
              <a:t>Diventare un punto di riferimento per il nostro territorio e accogliere altre realtà provenienti da tutta Italia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82175" y="4571424"/>
            <a:ext cx="2698394" cy="2626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</a:pPr>
            <a:r>
              <a:rPr lang="en-US" sz="3199">
                <a:solidFill>
                  <a:srgbClr val="017B33"/>
                </a:solidFill>
                <a:latin typeface="Rubik Bold"/>
              </a:rPr>
              <a:t>Collaborare con altre associazioni, enti pubblici e privati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65030" y="4590474"/>
            <a:ext cx="2931017" cy="241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</a:pPr>
            <a:r>
              <a:rPr lang="en-US" sz="2999">
                <a:solidFill>
                  <a:srgbClr val="017B33"/>
                </a:solidFill>
                <a:latin typeface="Rubik"/>
              </a:rPr>
              <a:t>Intraprendere nuovi percorsi di cooperazione con scuole ed università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34908" y="4590474"/>
            <a:ext cx="3241180" cy="339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</a:pPr>
            <a:r>
              <a:rPr lang="en-US" sz="2999">
                <a:solidFill>
                  <a:srgbClr val="017B33"/>
                </a:solidFill>
                <a:latin typeface="Rubik Bold"/>
              </a:rPr>
              <a:t>Ampliare la nostra formazione interna e potenziare le risorse dei nostri educatori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094925" y="0"/>
            <a:ext cx="7133829" cy="10287000"/>
          </a:xfrm>
          <a:prstGeom prst="rect">
            <a:avLst/>
          </a:prstGeom>
          <a:solidFill>
            <a:srgbClr val="017B3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62000"/>
          </a:blip>
          <a:srcRect/>
          <a:stretch>
            <a:fillRect/>
          </a:stretch>
        </p:blipFill>
        <p:spPr>
          <a:xfrm>
            <a:off x="11094925" y="0"/>
            <a:ext cx="7807402" cy="104098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104303" y="450572"/>
            <a:ext cx="11640092" cy="146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72"/>
              </a:lnSpc>
            </a:pPr>
            <a:r>
              <a:rPr lang="en-US" sz="8551">
                <a:solidFill>
                  <a:srgbClr val="017B33"/>
                </a:solidFill>
                <a:latin typeface="Rubik Bold"/>
              </a:rPr>
              <a:t>Balneabile   </a:t>
            </a:r>
            <a:r>
              <a:rPr lang="en-US" sz="8551">
                <a:solidFill>
                  <a:srgbClr val="FFFFFF"/>
                </a:solidFill>
                <a:latin typeface="Rubik Bold"/>
              </a:rPr>
              <a:t>sulla neve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74770" y="2976558"/>
            <a:ext cx="7769230" cy="3070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6"/>
              </a:lnSpc>
            </a:pPr>
            <a:r>
              <a:rPr lang="en-US" sz="4354">
                <a:solidFill>
                  <a:srgbClr val="7ED957"/>
                </a:solidFill>
                <a:latin typeface="Rubik Bold"/>
              </a:rPr>
              <a:t>Una settimana all'insegna del divertimento presso il comprensorio sciistico dell'Alpe Lusia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7842" y="7217760"/>
            <a:ext cx="10451426" cy="204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9082" lvl="1" indent="-314541">
              <a:lnSpc>
                <a:spcPts val="4079"/>
              </a:lnSpc>
              <a:buFont typeface="Arial"/>
              <a:buChar char="•"/>
            </a:pPr>
            <a:r>
              <a:rPr lang="en-US" sz="2913">
                <a:solidFill>
                  <a:srgbClr val="017B33"/>
                </a:solidFill>
                <a:latin typeface="Rubik Bold"/>
              </a:rPr>
              <a:t>Associazione Sportabili </a:t>
            </a:r>
          </a:p>
          <a:p>
            <a:pPr marL="629082" lvl="1" indent="-314541">
              <a:lnSpc>
                <a:spcPts val="4079"/>
              </a:lnSpc>
              <a:buFont typeface="Arial"/>
              <a:buChar char="•"/>
            </a:pPr>
            <a:r>
              <a:rPr lang="en-US" sz="2913">
                <a:solidFill>
                  <a:srgbClr val="017B33"/>
                </a:solidFill>
                <a:latin typeface="Rubik Bold"/>
              </a:rPr>
              <a:t>Maestri specializzati </a:t>
            </a:r>
          </a:p>
          <a:p>
            <a:pPr marL="629082" lvl="1" indent="-314541">
              <a:lnSpc>
                <a:spcPts val="4079"/>
              </a:lnSpc>
              <a:buFont typeface="Arial"/>
              <a:buChar char="•"/>
            </a:pPr>
            <a:r>
              <a:rPr lang="en-US" sz="2913">
                <a:solidFill>
                  <a:srgbClr val="017B33"/>
                </a:solidFill>
                <a:latin typeface="Rubik Bold"/>
              </a:rPr>
              <a:t>Impianti attrezzati per tutti i tipi di disabilità (Dual Ski)</a:t>
            </a:r>
          </a:p>
          <a:p>
            <a:pPr marL="629082" lvl="1" indent="-314541">
              <a:lnSpc>
                <a:spcPts val="4079"/>
              </a:lnSpc>
              <a:buFont typeface="Arial"/>
              <a:buChar char="•"/>
            </a:pPr>
            <a:r>
              <a:rPr lang="en-US" sz="2913">
                <a:solidFill>
                  <a:srgbClr val="017B33"/>
                </a:solidFill>
                <a:latin typeface="Rubik Bold"/>
              </a:rPr>
              <a:t>Animazione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327714" cy="10287000"/>
          </a:xfrm>
          <a:prstGeom prst="rect">
            <a:avLst/>
          </a:prstGeom>
          <a:solidFill>
            <a:srgbClr val="7ED957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019175"/>
            <a:ext cx="5784414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39"/>
              </a:lnSpc>
              <a:spcBef>
                <a:spcPct val="0"/>
              </a:spcBef>
            </a:pPr>
            <a:r>
              <a:rPr lang="en-US" sz="5699" spc="51">
                <a:solidFill>
                  <a:srgbClr val="FFFFFF"/>
                </a:solidFill>
                <a:latin typeface="Rubik Bold"/>
              </a:rPr>
              <a:t>STRENGHTS +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1828800"/>
            <a:ext cx="6648878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263463" y="1828800"/>
            <a:ext cx="6648878" cy="0"/>
          </a:xfrm>
          <a:prstGeom prst="line">
            <a:avLst/>
          </a:prstGeom>
          <a:ln w="47625" cap="flat">
            <a:solidFill>
              <a:srgbClr val="017B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339418" y="3476625"/>
            <a:ext cx="6648878" cy="332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8" lvl="1" indent="-593724">
              <a:lnSpc>
                <a:spcPts val="6599"/>
              </a:lnSpc>
              <a:buFont typeface="Arial"/>
              <a:buChar char="•"/>
            </a:pPr>
            <a:r>
              <a:rPr lang="en-US" sz="5499">
                <a:solidFill>
                  <a:srgbClr val="FFFFFF"/>
                </a:solidFill>
                <a:latin typeface="Rubik"/>
              </a:rPr>
              <a:t>Format del progetto</a:t>
            </a:r>
          </a:p>
          <a:p>
            <a:pPr marL="1187448" lvl="1" indent="-593724">
              <a:lnSpc>
                <a:spcPts val="6599"/>
              </a:lnSpc>
              <a:buFont typeface="Arial"/>
              <a:buChar char="•"/>
            </a:pPr>
            <a:r>
              <a:rPr lang="en-US" sz="5499">
                <a:solidFill>
                  <a:srgbClr val="FFFFFF"/>
                </a:solidFill>
                <a:latin typeface="Rubik"/>
              </a:rPr>
              <a:t>Strutture</a:t>
            </a:r>
          </a:p>
          <a:p>
            <a:pPr marL="1187448" lvl="1" indent="-593724">
              <a:lnSpc>
                <a:spcPts val="6599"/>
              </a:lnSpc>
              <a:buFont typeface="Arial"/>
              <a:buChar char="•"/>
            </a:pPr>
            <a:r>
              <a:rPr lang="en-US" sz="5499">
                <a:solidFill>
                  <a:srgbClr val="FFFFFF"/>
                </a:solidFill>
                <a:latin typeface="Rubik"/>
              </a:rPr>
              <a:t>Personale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67581" y="2781300"/>
            <a:ext cx="6840642" cy="498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8" lvl="1" indent="-593724">
              <a:lnSpc>
                <a:spcPts val="6599"/>
              </a:lnSpc>
              <a:buFont typeface="Arial"/>
              <a:buChar char="•"/>
            </a:pPr>
            <a:r>
              <a:rPr lang="en-US" sz="5499">
                <a:solidFill>
                  <a:srgbClr val="017B33"/>
                </a:solidFill>
                <a:latin typeface="Rubik"/>
              </a:rPr>
              <a:t>Conoscenza del progetto verso nuove realtà e territori</a:t>
            </a:r>
          </a:p>
          <a:p>
            <a:pPr marL="1187448" lvl="1" indent="-593724">
              <a:lnSpc>
                <a:spcPts val="6599"/>
              </a:lnSpc>
              <a:buFont typeface="Arial"/>
              <a:buChar char="•"/>
            </a:pPr>
            <a:r>
              <a:rPr lang="en-US" sz="5499">
                <a:solidFill>
                  <a:srgbClr val="017B33"/>
                </a:solidFill>
                <a:latin typeface="Rubik"/>
              </a:rPr>
              <a:t>Sostenibilità progettuale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18658" y="1009650"/>
            <a:ext cx="4831528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00"/>
              </a:lnSpc>
              <a:spcBef>
                <a:spcPct val="0"/>
              </a:spcBef>
            </a:pPr>
            <a:r>
              <a:rPr lang="en-US" sz="5000" spc="45">
                <a:solidFill>
                  <a:srgbClr val="017B33"/>
                </a:solidFill>
                <a:latin typeface="Rubik Bold"/>
              </a:rPr>
              <a:t>WEAKNESSES -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643" r="4690" b="1687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81081" y="8257922"/>
            <a:ext cx="644667" cy="6446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1081" y="9258300"/>
            <a:ext cx="692287" cy="6922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1081" y="6321193"/>
            <a:ext cx="644667" cy="5480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61783" y="5350828"/>
            <a:ext cx="730881" cy="7308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43678" y="7237928"/>
            <a:ext cx="719473" cy="71947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29976" y="8223139"/>
            <a:ext cx="326183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Open Sans Bold"/>
              </a:rPr>
              <a:t>@uispjesiaps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29976" y="9217094"/>
            <a:ext cx="4738807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Open Sans Bold"/>
              </a:rPr>
              <a:t>Comitato Uisp Jesi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56041" y="5402259"/>
            <a:ext cx="3808824" cy="679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FFFFFF"/>
                </a:solidFill>
                <a:latin typeface="Open Sans Bold"/>
              </a:rPr>
              <a:t>0731 213090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29976" y="7219839"/>
            <a:ext cx="719959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Open Sans Bold"/>
              </a:rPr>
              <a:t>Via Tabano 1, 60035 Jesi (AN)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29535" y="6216539"/>
            <a:ext cx="3261836" cy="679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FFFFFF"/>
                </a:solidFill>
                <a:latin typeface="Open Sans Bold"/>
              </a:rPr>
              <a:t>jesi@uisp.it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3622637"/>
          </a:xfrm>
          <a:prstGeom prst="rect">
            <a:avLst/>
          </a:prstGeom>
          <a:solidFill>
            <a:srgbClr val="017B33"/>
          </a:solidFill>
        </p:spPr>
      </p:sp>
      <p:sp>
        <p:nvSpPr>
          <p:cNvPr id="3" name="AutoShape 3"/>
          <p:cNvSpPr/>
          <p:nvPr/>
        </p:nvSpPr>
        <p:spPr>
          <a:xfrm rot="5400000">
            <a:off x="2045563" y="6496371"/>
            <a:ext cx="7543159" cy="0"/>
          </a:xfrm>
          <a:prstGeom prst="line">
            <a:avLst/>
          </a:prstGeom>
          <a:ln w="38100" cap="flat">
            <a:solidFill>
              <a:srgbClr val="017B33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7981850" y="6496371"/>
            <a:ext cx="7543159" cy="0"/>
          </a:xfrm>
          <a:prstGeom prst="line">
            <a:avLst/>
          </a:prstGeom>
          <a:ln w="38100" cap="flat">
            <a:solidFill>
              <a:srgbClr val="017B33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285">
            <a:off x="5817164" y="6945294"/>
            <a:ext cx="12390214" cy="0"/>
          </a:xfrm>
          <a:prstGeom prst="line">
            <a:avLst/>
          </a:prstGeom>
          <a:ln w="38100" cap="flat">
            <a:solidFill>
              <a:srgbClr val="017B3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62000"/>
          </a:blip>
          <a:srcRect t="17721" b="17721"/>
          <a:stretch>
            <a:fillRect/>
          </a:stretch>
        </p:blipFill>
        <p:spPr>
          <a:xfrm>
            <a:off x="0" y="-1048910"/>
            <a:ext cx="18288000" cy="467154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34934" y="4544993"/>
            <a:ext cx="4616624" cy="488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66"/>
              </a:lnSpc>
              <a:spcBef>
                <a:spcPct val="0"/>
              </a:spcBef>
            </a:pPr>
            <a:r>
              <a:rPr lang="en-US" sz="4055" spc="36">
                <a:solidFill>
                  <a:srgbClr val="017B33"/>
                </a:solidFill>
                <a:latin typeface="Rubik Medium Bold"/>
              </a:rPr>
              <a:t>Uisp è un'associazione di promozione sportiva e sociale che ha l’obiettivo di estendere il diritto allo sport a tutti i cittadini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83401" y="4982056"/>
            <a:ext cx="3403770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79"/>
              </a:lnSpc>
              <a:spcBef>
                <a:spcPct val="0"/>
              </a:spcBef>
            </a:pPr>
            <a:r>
              <a:rPr lang="en-US" sz="4899" spc="44">
                <a:solidFill>
                  <a:srgbClr val="017B33"/>
                </a:solidFill>
                <a:latin typeface="Rubik Medium"/>
              </a:rPr>
              <a:t>Solidarietà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304667" y="8048946"/>
            <a:ext cx="2048737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79"/>
              </a:lnSpc>
              <a:spcBef>
                <a:spcPct val="0"/>
              </a:spcBef>
            </a:pPr>
            <a:r>
              <a:rPr lang="en-US" sz="4899" spc="44">
                <a:solidFill>
                  <a:srgbClr val="017B33"/>
                </a:solidFill>
                <a:latin typeface="Rubik Medium"/>
              </a:rPr>
              <a:t>Salute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69880" y="8048946"/>
            <a:ext cx="2030811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79"/>
              </a:lnSpc>
              <a:spcBef>
                <a:spcPct val="0"/>
              </a:spcBef>
            </a:pPr>
            <a:r>
              <a:rPr lang="en-US" sz="4899" spc="44">
                <a:solidFill>
                  <a:srgbClr val="7ED957"/>
                </a:solidFill>
                <a:latin typeface="Rubik Medium"/>
              </a:rPr>
              <a:t>Diritti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81595" y="4982056"/>
            <a:ext cx="3294881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79"/>
              </a:lnSpc>
              <a:spcBef>
                <a:spcPct val="0"/>
              </a:spcBef>
            </a:pPr>
            <a:r>
              <a:rPr lang="en-US" sz="4899" spc="44">
                <a:solidFill>
                  <a:srgbClr val="7ED957"/>
                </a:solidFill>
                <a:latin typeface="Rubik Medium"/>
              </a:rPr>
              <a:t>Ambiente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1019175"/>
            <a:ext cx="8755878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10"/>
              </a:lnSpc>
            </a:pPr>
            <a:r>
              <a:rPr lang="en-US" sz="7425">
                <a:solidFill>
                  <a:srgbClr val="FFFFFF"/>
                </a:solidFill>
                <a:latin typeface="Rubik Bold"/>
              </a:rPr>
              <a:t>Chi siamo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5195309" cy="10287000"/>
          </a:xfrm>
          <a:prstGeom prst="rect">
            <a:avLst/>
          </a:prstGeom>
          <a:solidFill>
            <a:srgbClr val="7ED957"/>
          </a:solidFill>
        </p:spPr>
      </p:sp>
      <p:sp>
        <p:nvSpPr>
          <p:cNvPr id="3" name="AutoShape 3"/>
          <p:cNvSpPr/>
          <p:nvPr/>
        </p:nvSpPr>
        <p:spPr>
          <a:xfrm>
            <a:off x="481140" y="2880677"/>
            <a:ext cx="4233029" cy="0"/>
          </a:xfrm>
          <a:prstGeom prst="line">
            <a:avLst/>
          </a:prstGeom>
          <a:ln w="38100" cap="flat">
            <a:solidFill>
              <a:srgbClr val="017B33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-1232773" y="-269461"/>
            <a:ext cx="6428081" cy="1055646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8005" y="1413196"/>
            <a:ext cx="4859298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FFFF"/>
                </a:solidFill>
                <a:latin typeface="Open Sans Light Bold"/>
              </a:rPr>
              <a:t>Il progetto</a:t>
            </a:r>
            <a:r>
              <a:rPr lang="en-US" sz="6999">
                <a:solidFill>
                  <a:srgbClr val="FFFFFF"/>
                </a:solidFill>
                <a:latin typeface="Open Sans Light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49973" y="2785427"/>
            <a:ext cx="11309327" cy="458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17B33"/>
                </a:solidFill>
                <a:latin typeface="Open Sans Bold"/>
              </a:rPr>
              <a:t>Nasce nel 2021 per accogliere ragazzi/e con disabilità e le loro famiglie, favorendone la socializzazione attraverso attività ricreative, ludiche e motorie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817596" y="2400300"/>
            <a:ext cx="6492240" cy="0"/>
          </a:xfrm>
          <a:prstGeom prst="line">
            <a:avLst/>
          </a:prstGeom>
          <a:ln w="38100" cap="flat">
            <a:solidFill>
              <a:srgbClr val="7ED957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1999"/>
          </a:blip>
          <a:srcRect/>
          <a:stretch>
            <a:fillRect/>
          </a:stretch>
        </p:blipFill>
        <p:spPr>
          <a:xfrm>
            <a:off x="37209" y="-5987701"/>
            <a:ext cx="18545254" cy="2472700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1009650"/>
            <a:ext cx="10243410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017B33"/>
                </a:solidFill>
                <a:latin typeface="Rubik Bold"/>
              </a:rPr>
              <a:t>I nostri obiettivi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3584365"/>
            <a:ext cx="5635192" cy="401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17B33"/>
                </a:solidFill>
                <a:latin typeface="Open Sans"/>
              </a:rPr>
              <a:t>Favorire la socializzazione,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17B33"/>
                </a:solidFill>
                <a:latin typeface="Open Sans"/>
              </a:rPr>
              <a:t>le capacità comunicative e relazionali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1388" y="4620050"/>
            <a:ext cx="3752612" cy="158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17B33"/>
                </a:solidFill>
                <a:latin typeface="Open Sans Bold"/>
              </a:rPr>
              <a:t>Promuovere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17B33"/>
                </a:solidFill>
                <a:latin typeface="Open Sans Bold"/>
              </a:rPr>
              <a:t>l'inclusione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78030" y="3405612"/>
            <a:ext cx="4988160" cy="401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17B33"/>
                </a:solidFill>
                <a:latin typeface="Open Sans"/>
              </a:rPr>
              <a:t>Far acquisire maggiore autonomia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17B33"/>
                </a:solidFill>
                <a:latin typeface="Open Sans"/>
              </a:rPr>
              <a:t> sociale e personale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60184" y="3810425"/>
            <a:ext cx="5227816" cy="3207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17B33"/>
                </a:solidFill>
                <a:latin typeface="Open Sans Bold"/>
              </a:rPr>
              <a:t>Sviluppare maggior consapevolezza di sè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09506" y="2223793"/>
            <a:ext cx="10254037" cy="633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3"/>
              </a:lnSpc>
            </a:pPr>
            <a:r>
              <a:rPr lang="en-US" sz="4826">
                <a:solidFill>
                  <a:srgbClr val="017B33"/>
                </a:solidFill>
                <a:latin typeface="Rubik Bold"/>
              </a:rPr>
              <a:t>Educatori che si occupano di organizzare e gestire le attività ludico ricreative, tenendo in considerazione i bisogni di ciascun ragazzo e delle loro famiglie. </a:t>
            </a:r>
          </a:p>
          <a:p>
            <a:pPr algn="ctr">
              <a:lnSpc>
                <a:spcPts val="6273"/>
              </a:lnSpc>
            </a:pPr>
            <a:r>
              <a:rPr lang="en-US" sz="4826">
                <a:solidFill>
                  <a:srgbClr val="017B33"/>
                </a:solidFill>
                <a:latin typeface="Rubik Bold"/>
              </a:rPr>
              <a:t>Laureati e formati per garantire il benessere di ogni ragazzo. 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6760266" cy="10833933"/>
          </a:xfrm>
          <a:prstGeom prst="rect">
            <a:avLst/>
          </a:prstGeom>
          <a:solidFill>
            <a:srgbClr val="017B33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68000"/>
          </a:blip>
          <a:srcRect/>
          <a:stretch>
            <a:fillRect/>
          </a:stretch>
        </p:blipFill>
        <p:spPr>
          <a:xfrm>
            <a:off x="-380087" y="0"/>
            <a:ext cx="7140354" cy="102993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88664" y="637188"/>
            <a:ext cx="811530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000">
                <a:solidFill>
                  <a:srgbClr val="FFFFFF"/>
                </a:solidFill>
                <a:latin typeface="Rubik Bold"/>
              </a:rPr>
              <a:t>Il personale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2743841"/>
          </a:xfrm>
          <a:prstGeom prst="rect">
            <a:avLst/>
          </a:prstGeom>
          <a:solidFill>
            <a:srgbClr val="017B33"/>
          </a:solidFill>
        </p:spPr>
      </p:sp>
      <p:grpSp>
        <p:nvGrpSpPr>
          <p:cNvPr id="3" name="Group 3"/>
          <p:cNvGrpSpPr/>
          <p:nvPr/>
        </p:nvGrpSpPr>
        <p:grpSpPr>
          <a:xfrm>
            <a:off x="10250959" y="2129366"/>
            <a:ext cx="7736294" cy="7543159"/>
            <a:chOff x="0" y="0"/>
            <a:chExt cx="10315059" cy="1005754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17909" b="17909"/>
            <a:stretch>
              <a:fillRect/>
            </a:stretch>
          </p:blipFill>
          <p:spPr>
            <a:xfrm>
              <a:off x="0" y="0"/>
              <a:ext cx="10315059" cy="496527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7191" b="7191"/>
            <a:stretch>
              <a:fillRect/>
            </a:stretch>
          </p:blipFill>
          <p:spPr>
            <a:xfrm>
              <a:off x="0" y="5092272"/>
              <a:ext cx="10315059" cy="4965272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69000"/>
          </a:blip>
          <a:srcRect/>
          <a:stretch>
            <a:fillRect/>
          </a:stretch>
        </p:blipFill>
        <p:spPr>
          <a:xfrm>
            <a:off x="-270579" y="6046674"/>
            <a:ext cx="4511423" cy="45114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9763" y="333696"/>
            <a:ext cx="1327958" cy="20574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993067" y="790896"/>
            <a:ext cx="3212144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10"/>
              </a:lnSpc>
            </a:pPr>
            <a:r>
              <a:rPr lang="en-US" sz="7425">
                <a:solidFill>
                  <a:srgbClr val="FFFFFF"/>
                </a:solidFill>
                <a:latin typeface="Rubik Bold"/>
              </a:rPr>
              <a:t>Dove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9095" y="3798102"/>
            <a:ext cx="9275088" cy="167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79"/>
              </a:lnSpc>
            </a:pPr>
            <a:r>
              <a:rPr lang="en-US" sz="4842">
                <a:solidFill>
                  <a:srgbClr val="7ED957"/>
                </a:solidFill>
                <a:latin typeface="Open Sans Bold"/>
              </a:rPr>
              <a:t>Stabilimento balneare Solaria </a:t>
            </a:r>
          </a:p>
          <a:p>
            <a:pPr algn="just">
              <a:lnSpc>
                <a:spcPts val="6779"/>
              </a:lnSpc>
            </a:pPr>
            <a:r>
              <a:rPr lang="en-US" sz="4842">
                <a:solidFill>
                  <a:srgbClr val="7ED957"/>
                </a:solidFill>
                <a:latin typeface="Open Sans"/>
              </a:rPr>
              <a:t>Bagni 102, Senigallia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67904" y="5979999"/>
            <a:ext cx="6576279" cy="369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17B33"/>
                </a:solidFill>
                <a:latin typeface="Open Sans"/>
              </a:rPr>
              <a:t>Sedia Job per l'ingresso e permanenza in acqua 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17B33"/>
                </a:solidFill>
                <a:latin typeface="Open Sans"/>
              </a:rPr>
              <a:t>Passerella accessibile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17B33"/>
                </a:solidFill>
                <a:latin typeface="Open Sans"/>
              </a:rPr>
              <a:t>Cinque gazebo per l'ombra, bagno e spogliatoio con doccia calda dedicata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2743841"/>
          </a:xfrm>
          <a:prstGeom prst="rect">
            <a:avLst/>
          </a:prstGeom>
          <a:solidFill>
            <a:srgbClr val="7ED957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13033" y="2950617"/>
            <a:ext cx="6976326" cy="6949074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-16369" r="-1636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17B33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993067" y="807492"/>
            <a:ext cx="8755878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10"/>
              </a:lnSpc>
            </a:pPr>
            <a:r>
              <a:rPr lang="en-US" sz="7425">
                <a:solidFill>
                  <a:srgbClr val="FFFFFF"/>
                </a:solidFill>
                <a:latin typeface="Rubik Bold"/>
              </a:rPr>
              <a:t>Dove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88343" y="4023783"/>
            <a:ext cx="849785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17B33"/>
                </a:solidFill>
                <a:latin typeface="Open Sans Bold"/>
              </a:rPr>
              <a:t>Polo scolastico di Maiolati Spontini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31330" y="6774504"/>
            <a:ext cx="9520952" cy="172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7ED957"/>
                </a:solidFill>
                <a:latin typeface="Open Sans"/>
              </a:rPr>
              <a:t>Spogliatoi accessibili</a:t>
            </a:r>
          </a:p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7ED957"/>
                </a:solidFill>
                <a:latin typeface="Open Sans"/>
              </a:rPr>
              <a:t>Assenza di barriere architettoniche</a:t>
            </a:r>
          </a:p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7ED957"/>
                </a:solidFill>
                <a:latin typeface="Open Sans"/>
              </a:rPr>
              <a:t>Struttura sviluppata interamente su un piano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39763" y="333696"/>
            <a:ext cx="1327958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69404"/>
            <a:ext cx="6925541" cy="10640898"/>
          </a:xfrm>
          <a:prstGeom prst="rect">
            <a:avLst/>
          </a:prstGeom>
          <a:solidFill>
            <a:srgbClr val="017B33"/>
          </a:solidFill>
        </p:spPr>
      </p:sp>
      <p:sp>
        <p:nvSpPr>
          <p:cNvPr id="3" name="TextBox 3"/>
          <p:cNvSpPr txBox="1"/>
          <p:nvPr/>
        </p:nvSpPr>
        <p:spPr>
          <a:xfrm>
            <a:off x="6925541" y="1888097"/>
            <a:ext cx="10697986" cy="643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7ED957"/>
                </a:solidFill>
                <a:latin typeface="Open Sans Bold"/>
              </a:rPr>
              <a:t>Attività ludico-ricreative in spiaggia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17B33"/>
                </a:solidFill>
                <a:latin typeface="Open Sans Bold"/>
              </a:rPr>
              <a:t>Nuoto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7ED957"/>
                </a:solidFill>
                <a:latin typeface="Open Sans Bold"/>
              </a:rPr>
              <a:t>Canoa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17B33"/>
                </a:solidFill>
                <a:latin typeface="Open Sans Bold"/>
              </a:rPr>
              <a:t>Escursioni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7ED957"/>
                </a:solidFill>
                <a:latin typeface="Open Sans Bold"/>
              </a:rPr>
              <a:t>Fattoria didattica</a:t>
            </a:r>
          </a:p>
          <a:p>
            <a:pPr marL="1122679" lvl="1" indent="-561340" algn="just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17B33"/>
                </a:solidFill>
                <a:latin typeface="Open Sans Bold"/>
              </a:rPr>
              <a:t>Passeggiate a cavallo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56000"/>
          </a:blip>
          <a:srcRect/>
          <a:stretch>
            <a:fillRect/>
          </a:stretch>
        </p:blipFill>
        <p:spPr>
          <a:xfrm>
            <a:off x="-789709" y="0"/>
            <a:ext cx="771525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42251" y="1402322"/>
            <a:ext cx="5059131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FFFFFF"/>
                </a:solidFill>
                <a:latin typeface="Rubik Bold"/>
              </a:rPr>
              <a:t>Attività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4455" y="3081910"/>
            <a:ext cx="3552703" cy="3440841"/>
            <a:chOff x="0" y="0"/>
            <a:chExt cx="2461621" cy="23841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1621" cy="2384113"/>
            </a:xfrm>
            <a:custGeom>
              <a:avLst/>
              <a:gdLst/>
              <a:ahLst/>
              <a:cxnLst/>
              <a:rect l="l" t="t" r="r" b="b"/>
              <a:pathLst>
                <a:path w="2461621" h="2384113">
                  <a:moveTo>
                    <a:pt x="2337161" y="2384113"/>
                  </a:moveTo>
                  <a:lnTo>
                    <a:pt x="124460" y="2384113"/>
                  </a:lnTo>
                  <a:cubicBezTo>
                    <a:pt x="55880" y="2384113"/>
                    <a:pt x="0" y="2328233"/>
                    <a:pt x="0" y="22596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37161" y="0"/>
                  </a:lnTo>
                  <a:cubicBezTo>
                    <a:pt x="2405741" y="0"/>
                    <a:pt x="2461621" y="55880"/>
                    <a:pt x="2461621" y="124460"/>
                  </a:cubicBezTo>
                  <a:lnTo>
                    <a:pt x="2461621" y="2259654"/>
                  </a:lnTo>
                  <a:cubicBezTo>
                    <a:pt x="2461621" y="2328233"/>
                    <a:pt x="2405741" y="2384113"/>
                    <a:pt x="2337161" y="2384113"/>
                  </a:cubicBezTo>
                  <a:close/>
                </a:path>
              </a:pathLst>
            </a:custGeom>
            <a:solidFill>
              <a:srgbClr val="017B3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243163" y="3081910"/>
            <a:ext cx="3552703" cy="3440841"/>
            <a:chOff x="0" y="0"/>
            <a:chExt cx="2461621" cy="23841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61621" cy="2384113"/>
            </a:xfrm>
            <a:custGeom>
              <a:avLst/>
              <a:gdLst/>
              <a:ahLst/>
              <a:cxnLst/>
              <a:rect l="l" t="t" r="r" b="b"/>
              <a:pathLst>
                <a:path w="2461621" h="2384113">
                  <a:moveTo>
                    <a:pt x="2337161" y="2384113"/>
                  </a:moveTo>
                  <a:lnTo>
                    <a:pt x="124460" y="2384113"/>
                  </a:lnTo>
                  <a:cubicBezTo>
                    <a:pt x="55880" y="2384113"/>
                    <a:pt x="0" y="2328233"/>
                    <a:pt x="0" y="22596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37161" y="0"/>
                  </a:lnTo>
                  <a:cubicBezTo>
                    <a:pt x="2405741" y="0"/>
                    <a:pt x="2461621" y="55880"/>
                    <a:pt x="2461621" y="124460"/>
                  </a:cubicBezTo>
                  <a:lnTo>
                    <a:pt x="2461621" y="2259654"/>
                  </a:lnTo>
                  <a:cubicBezTo>
                    <a:pt x="2461621" y="2328233"/>
                    <a:pt x="2405741" y="2384113"/>
                    <a:pt x="2337161" y="2384113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616884" y="3081910"/>
            <a:ext cx="3552703" cy="3440841"/>
            <a:chOff x="0" y="0"/>
            <a:chExt cx="2461621" cy="23841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61621" cy="2384113"/>
            </a:xfrm>
            <a:custGeom>
              <a:avLst/>
              <a:gdLst/>
              <a:ahLst/>
              <a:cxnLst/>
              <a:rect l="l" t="t" r="r" b="b"/>
              <a:pathLst>
                <a:path w="2461621" h="2384113">
                  <a:moveTo>
                    <a:pt x="2337161" y="2384113"/>
                  </a:moveTo>
                  <a:lnTo>
                    <a:pt x="124460" y="2384113"/>
                  </a:lnTo>
                  <a:cubicBezTo>
                    <a:pt x="55880" y="2384113"/>
                    <a:pt x="0" y="2328233"/>
                    <a:pt x="0" y="22596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37161" y="0"/>
                  </a:lnTo>
                  <a:cubicBezTo>
                    <a:pt x="2405741" y="0"/>
                    <a:pt x="2461621" y="55880"/>
                    <a:pt x="2461621" y="124460"/>
                  </a:cubicBezTo>
                  <a:lnTo>
                    <a:pt x="2461621" y="2259654"/>
                  </a:lnTo>
                  <a:cubicBezTo>
                    <a:pt x="2461621" y="2328233"/>
                    <a:pt x="2405741" y="2384113"/>
                    <a:pt x="2337161" y="2384113"/>
                  </a:cubicBezTo>
                  <a:close/>
                </a:path>
              </a:pathLst>
            </a:custGeom>
            <a:solidFill>
              <a:srgbClr val="017B33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61555" y="3423080"/>
            <a:ext cx="2758502" cy="275850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827" r="-2827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013984" y="3423080"/>
            <a:ext cx="2758502" cy="275850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5465" r="-5465"/>
              </a:stretch>
            </a:blipFill>
          </p:spPr>
        </p:sp>
      </p:grpSp>
      <p:sp>
        <p:nvSpPr>
          <p:cNvPr id="12" name="AutoShape 12"/>
          <p:cNvSpPr/>
          <p:nvPr/>
        </p:nvSpPr>
        <p:spPr>
          <a:xfrm>
            <a:off x="5897880" y="1846872"/>
            <a:ext cx="6492240" cy="0"/>
          </a:xfrm>
          <a:prstGeom prst="line">
            <a:avLst/>
          </a:prstGeom>
          <a:ln w="38100" cap="flat">
            <a:solidFill>
              <a:srgbClr val="7ED95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13990606" y="3081910"/>
            <a:ext cx="3552703" cy="3440841"/>
            <a:chOff x="0" y="0"/>
            <a:chExt cx="2461621" cy="23841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61621" cy="2384113"/>
            </a:xfrm>
            <a:custGeom>
              <a:avLst/>
              <a:gdLst/>
              <a:ahLst/>
              <a:cxnLst/>
              <a:rect l="l" t="t" r="r" b="b"/>
              <a:pathLst>
                <a:path w="2461621" h="2384113">
                  <a:moveTo>
                    <a:pt x="2337161" y="2384113"/>
                  </a:moveTo>
                  <a:lnTo>
                    <a:pt x="124460" y="2384113"/>
                  </a:lnTo>
                  <a:cubicBezTo>
                    <a:pt x="55880" y="2384113"/>
                    <a:pt x="0" y="2328233"/>
                    <a:pt x="0" y="22596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37161" y="0"/>
                  </a:lnTo>
                  <a:cubicBezTo>
                    <a:pt x="2405741" y="0"/>
                    <a:pt x="2461621" y="55880"/>
                    <a:pt x="2461621" y="124460"/>
                  </a:cubicBezTo>
                  <a:lnTo>
                    <a:pt x="2461621" y="2259654"/>
                  </a:lnTo>
                  <a:cubicBezTo>
                    <a:pt x="2461621" y="2328233"/>
                    <a:pt x="2405741" y="2384113"/>
                    <a:pt x="2337161" y="2384113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5639182" y="3423080"/>
            <a:ext cx="2758502" cy="27585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4177" r="-4177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4388787" y="3423080"/>
            <a:ext cx="2758502" cy="2758502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t="-5261" b="-5261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4844853" y="694347"/>
            <a:ext cx="859829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017B33"/>
                </a:solidFill>
                <a:latin typeface="Rubik Bold"/>
              </a:rPr>
              <a:t>I nostri partner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50607" y="6869576"/>
            <a:ext cx="378039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17B33"/>
                </a:solidFill>
                <a:latin typeface="Rubik Bold"/>
              </a:rPr>
              <a:t>Lions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057295" y="6860051"/>
            <a:ext cx="4086705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00"/>
              </a:lnSpc>
              <a:spcBef>
                <a:spcPct val="0"/>
              </a:spcBef>
            </a:pPr>
            <a:r>
              <a:rPr lang="en-US" sz="4000">
                <a:solidFill>
                  <a:srgbClr val="017B33"/>
                </a:solidFill>
                <a:latin typeface="Rubik Bold"/>
              </a:rPr>
              <a:t>Real Eyes Sport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349883" y="6860051"/>
            <a:ext cx="4086705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00"/>
              </a:lnSpc>
              <a:spcBef>
                <a:spcPct val="0"/>
              </a:spcBef>
            </a:pPr>
            <a:r>
              <a:rPr lang="en-US" sz="4000">
                <a:solidFill>
                  <a:srgbClr val="017B33"/>
                </a:solidFill>
                <a:latin typeface="Rubik Bold"/>
              </a:rPr>
              <a:t>Sportabili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646138" y="6860051"/>
            <a:ext cx="4086705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00"/>
              </a:lnSpc>
              <a:spcBef>
                <a:spcPct val="0"/>
              </a:spcBef>
            </a:pPr>
            <a:r>
              <a:rPr lang="en-US" sz="4000">
                <a:solidFill>
                  <a:srgbClr val="017B33"/>
                </a:solidFill>
                <a:latin typeface="Rubik Bold"/>
              </a:rPr>
              <a:t>ASD Baskin Senigallia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322</Words>
  <Application>Microsoft Office PowerPoint</Application>
  <PresentationFormat>Personalizzato</PresentationFormat>
  <Paragraphs>67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4" baseType="lpstr">
      <vt:lpstr>Open Sans Light Bold</vt:lpstr>
      <vt:lpstr>Rubik</vt:lpstr>
      <vt:lpstr>Rubik Bold</vt:lpstr>
      <vt:lpstr>Rubik Medium</vt:lpstr>
      <vt:lpstr>Open Sans Light</vt:lpstr>
      <vt:lpstr>Calibri</vt:lpstr>
      <vt:lpstr>Arial</vt:lpstr>
      <vt:lpstr>Rubik Medium Bold</vt:lpstr>
      <vt:lpstr>Open Sans</vt:lpstr>
      <vt:lpstr>Open Sans Bold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 e Nero Semplice e Professionale Proposta di Vendita Presentazione Vendite</dc:title>
  <dc:creator>Utente</dc:creator>
  <cp:lastModifiedBy>UAL</cp:lastModifiedBy>
  <cp:revision>3</cp:revision>
  <dcterms:created xsi:type="dcterms:W3CDTF">2006-08-16T00:00:00Z</dcterms:created>
  <dcterms:modified xsi:type="dcterms:W3CDTF">2023-12-06T11:41:37Z</dcterms:modified>
  <dc:identifier>DAFbaxcUrts</dc:identifier>
</cp:coreProperties>
</file>