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8" r:id="rId2"/>
    <p:sldId id="260" r:id="rId3"/>
    <p:sldId id="264" r:id="rId4"/>
    <p:sldId id="267" r:id="rId5"/>
    <p:sldId id="265" r:id="rId6"/>
    <p:sldId id="266" r:id="rId7"/>
    <p:sldId id="261" r:id="rId8"/>
    <p:sldId id="269" r:id="rId9"/>
    <p:sldId id="262" r:id="rId10"/>
    <p:sldId id="259" r:id="rId11"/>
    <p:sldId id="289" r:id="rId12"/>
    <p:sldId id="276" r:id="rId13"/>
    <p:sldId id="279" r:id="rId14"/>
    <p:sldId id="280" r:id="rId15"/>
    <p:sldId id="290" r:id="rId16"/>
    <p:sldId id="291" r:id="rId17"/>
    <p:sldId id="292" r:id="rId18"/>
    <p:sldId id="283" r:id="rId19"/>
    <p:sldId id="284" r:id="rId20"/>
    <p:sldId id="286" r:id="rId21"/>
    <p:sldId id="287" r:id="rId22"/>
    <p:sldId id="285" r:id="rId23"/>
    <p:sldId id="288" r:id="rId24"/>
    <p:sldId id="274" r:id="rId25"/>
    <p:sldId id="270" r:id="rId26"/>
    <p:sldId id="282" r:id="rId27"/>
    <p:sldId id="272" r:id="rId28"/>
    <p:sldId id="273" r:id="rId29"/>
    <p:sldId id="275" r:id="rId30"/>
    <p:sldId id="271" r:id="rId31"/>
    <p:sldId id="277" r:id="rId32"/>
    <p:sldId id="281" r:id="rId33"/>
    <p:sldId id="263" r:id="rId34"/>
    <p:sldId id="268" r:id="rId35"/>
    <p:sldId id="278" r:id="rId36"/>
  </p:sldIdLst>
  <p:sldSz cx="12192000" cy="6858000"/>
  <p:notesSz cx="6797675"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4D9C"/>
    <a:srgbClr val="81A6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BC6A309E-E47D-4CC5-90A3-1A736052BCE1}" type="datetimeFigureOut">
              <a:rPr lang="it-IT" smtClean="0"/>
              <a:t>24/10/2024</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7BDD3A7B-1D18-47B8-B5AE-C8D01857CBE5}" type="slidenum">
              <a:rPr lang="it-IT" smtClean="0"/>
              <a:t>‹N›</a:t>
            </a:fld>
            <a:endParaRPr lang="it-IT"/>
          </a:p>
        </p:txBody>
      </p:sp>
    </p:spTree>
    <p:extLst>
      <p:ext uri="{BB962C8B-B14F-4D97-AF65-F5344CB8AC3E}">
        <p14:creationId xmlns:p14="http://schemas.microsoft.com/office/powerpoint/2010/main" val="3850682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68E460-18EF-7114-7DB9-447435F3182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B0DBC1A-8E2A-7665-91D8-AB57211903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9B29C14-D6D5-2B4D-6304-88E6CF7DA0C4}"/>
              </a:ext>
            </a:extLst>
          </p:cNvPr>
          <p:cNvSpPr>
            <a:spLocks noGrp="1"/>
          </p:cNvSpPr>
          <p:nvPr>
            <p:ph type="dt" sz="half" idx="10"/>
          </p:nvPr>
        </p:nvSpPr>
        <p:spPr/>
        <p:txBody>
          <a:bodyPr/>
          <a:lstStyle/>
          <a:p>
            <a:fld id="{351BD50E-47F8-4D1A-A833-C5E6D2744500}" type="datetime1">
              <a:rPr lang="it-IT" smtClean="0"/>
              <a:t>24/10/2024</a:t>
            </a:fld>
            <a:endParaRPr lang="it-IT"/>
          </a:p>
        </p:txBody>
      </p:sp>
      <p:sp>
        <p:nvSpPr>
          <p:cNvPr id="5" name="Segnaposto piè di pagina 4">
            <a:extLst>
              <a:ext uri="{FF2B5EF4-FFF2-40B4-BE49-F238E27FC236}">
                <a16:creationId xmlns:a16="http://schemas.microsoft.com/office/drawing/2014/main" id="{B0C2B821-AE90-50A5-046A-E00454A7CEA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16243A9-C39F-B3B9-22D4-D0108DE09992}"/>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3317792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2B15ED-97DD-D603-7C85-04B1E9A0C58A}"/>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5F74B16-51E4-BC82-D0EB-5DAB6B11EAC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5049DE3-2407-21C7-59BB-EB5C3DF41FCF}"/>
              </a:ext>
            </a:extLst>
          </p:cNvPr>
          <p:cNvSpPr>
            <a:spLocks noGrp="1"/>
          </p:cNvSpPr>
          <p:nvPr>
            <p:ph type="dt" sz="half" idx="10"/>
          </p:nvPr>
        </p:nvSpPr>
        <p:spPr/>
        <p:txBody>
          <a:bodyPr/>
          <a:lstStyle/>
          <a:p>
            <a:fld id="{FD7075EB-4F9F-4FDC-9940-0250F1C7A385}" type="datetime1">
              <a:rPr lang="it-IT" smtClean="0"/>
              <a:t>24/10/2024</a:t>
            </a:fld>
            <a:endParaRPr lang="it-IT"/>
          </a:p>
        </p:txBody>
      </p:sp>
      <p:sp>
        <p:nvSpPr>
          <p:cNvPr id="5" name="Segnaposto piè di pagina 4">
            <a:extLst>
              <a:ext uri="{FF2B5EF4-FFF2-40B4-BE49-F238E27FC236}">
                <a16:creationId xmlns:a16="http://schemas.microsoft.com/office/drawing/2014/main" id="{0DFD21CB-7A34-ADB0-ECFF-8C9A88BA0C2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B1C33C3-1DF0-6852-5109-7F54B6450E7D}"/>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674744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C1B7128-D50B-2FCE-338A-34AC534ED88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45FF610-A013-3703-C19F-D6F5E99AE9D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D8B2D2A-ABF6-4614-B4CD-BB841EF65962}"/>
              </a:ext>
            </a:extLst>
          </p:cNvPr>
          <p:cNvSpPr>
            <a:spLocks noGrp="1"/>
          </p:cNvSpPr>
          <p:nvPr>
            <p:ph type="dt" sz="half" idx="10"/>
          </p:nvPr>
        </p:nvSpPr>
        <p:spPr/>
        <p:txBody>
          <a:bodyPr/>
          <a:lstStyle/>
          <a:p>
            <a:fld id="{ED8E6858-7823-472F-9EAE-681AA8148189}" type="datetime1">
              <a:rPr lang="it-IT" smtClean="0"/>
              <a:t>24/10/2024</a:t>
            </a:fld>
            <a:endParaRPr lang="it-IT"/>
          </a:p>
        </p:txBody>
      </p:sp>
      <p:sp>
        <p:nvSpPr>
          <p:cNvPr id="5" name="Segnaposto piè di pagina 4">
            <a:extLst>
              <a:ext uri="{FF2B5EF4-FFF2-40B4-BE49-F238E27FC236}">
                <a16:creationId xmlns:a16="http://schemas.microsoft.com/office/drawing/2014/main" id="{48257BA9-45EB-ED4D-6037-F45935AA7A7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177C16A-2854-CEE1-0E9F-0894E224D3DF}"/>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825601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79AA88-0F5E-B6C5-8C0F-5F6957503CA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C94A918-5699-AA24-7311-F6B09D2248EC}"/>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7B10E07-2F74-080E-04CA-C951B2376543}"/>
              </a:ext>
            </a:extLst>
          </p:cNvPr>
          <p:cNvSpPr>
            <a:spLocks noGrp="1"/>
          </p:cNvSpPr>
          <p:nvPr>
            <p:ph type="dt" sz="half" idx="10"/>
          </p:nvPr>
        </p:nvSpPr>
        <p:spPr/>
        <p:txBody>
          <a:bodyPr/>
          <a:lstStyle/>
          <a:p>
            <a:fld id="{B4208C3E-D330-4478-8971-8FB5E74D922A}" type="datetime1">
              <a:rPr lang="it-IT" smtClean="0"/>
              <a:t>24/10/2024</a:t>
            </a:fld>
            <a:endParaRPr lang="it-IT"/>
          </a:p>
        </p:txBody>
      </p:sp>
      <p:sp>
        <p:nvSpPr>
          <p:cNvPr id="5" name="Segnaposto piè di pagina 4">
            <a:extLst>
              <a:ext uri="{FF2B5EF4-FFF2-40B4-BE49-F238E27FC236}">
                <a16:creationId xmlns:a16="http://schemas.microsoft.com/office/drawing/2014/main" id="{DA6538F5-3993-A295-305A-73845422B1B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DB5E31C-900A-71E3-7467-D445D4612E03}"/>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1396277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452766-B84E-D769-9B6D-47A9F7D18C3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990EB79-82EA-E301-7100-BEFCC66A03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81070462-66D0-5A0A-B061-71D50868BA69}"/>
              </a:ext>
            </a:extLst>
          </p:cNvPr>
          <p:cNvSpPr>
            <a:spLocks noGrp="1"/>
          </p:cNvSpPr>
          <p:nvPr>
            <p:ph type="dt" sz="half" idx="10"/>
          </p:nvPr>
        </p:nvSpPr>
        <p:spPr/>
        <p:txBody>
          <a:bodyPr/>
          <a:lstStyle/>
          <a:p>
            <a:fld id="{5A4737D4-AA49-439B-A6FC-76C70E0EE737}" type="datetime1">
              <a:rPr lang="it-IT" smtClean="0"/>
              <a:t>24/10/2024</a:t>
            </a:fld>
            <a:endParaRPr lang="it-IT"/>
          </a:p>
        </p:txBody>
      </p:sp>
      <p:sp>
        <p:nvSpPr>
          <p:cNvPr id="5" name="Segnaposto piè di pagina 4">
            <a:extLst>
              <a:ext uri="{FF2B5EF4-FFF2-40B4-BE49-F238E27FC236}">
                <a16:creationId xmlns:a16="http://schemas.microsoft.com/office/drawing/2014/main" id="{9E1B9A23-8AC1-B5BB-4B44-5097A78684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2B1DFA4-C73F-87D0-7D3D-4BF0051FB744}"/>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2340018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61B16A-F0D7-BF8E-2EA4-48A2FF81AB1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3F4FE05-D93C-706A-E1B0-803C7A7EA768}"/>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E3BCF1D6-7087-7F08-F273-7D8C29A5CD8E}"/>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DA1780C-70D2-B5FB-0BD4-C0655A41FBBF}"/>
              </a:ext>
            </a:extLst>
          </p:cNvPr>
          <p:cNvSpPr>
            <a:spLocks noGrp="1"/>
          </p:cNvSpPr>
          <p:nvPr>
            <p:ph type="dt" sz="half" idx="10"/>
          </p:nvPr>
        </p:nvSpPr>
        <p:spPr/>
        <p:txBody>
          <a:bodyPr/>
          <a:lstStyle/>
          <a:p>
            <a:fld id="{0CD00E60-8911-4CB0-A335-86653FA271FD}" type="datetime1">
              <a:rPr lang="it-IT" smtClean="0"/>
              <a:t>24/10/2024</a:t>
            </a:fld>
            <a:endParaRPr lang="it-IT"/>
          </a:p>
        </p:txBody>
      </p:sp>
      <p:sp>
        <p:nvSpPr>
          <p:cNvPr id="6" name="Segnaposto piè di pagina 5">
            <a:extLst>
              <a:ext uri="{FF2B5EF4-FFF2-40B4-BE49-F238E27FC236}">
                <a16:creationId xmlns:a16="http://schemas.microsoft.com/office/drawing/2014/main" id="{C187C040-E9C3-BAC0-8563-573A5D4D88F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C84DB08-3857-AF45-6F03-62F5950683FE}"/>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3809952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45B614-43CE-069D-F252-AA2C7A22CB4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560C1DE-5D97-29F9-7263-7EF995BEE6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DE95C16-651F-7C50-0D43-A310FCD9B76D}"/>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4E4359A-EEE3-7059-4DEB-CFFFD5AFF5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160BCE9-6DA0-268D-87DF-FE2786D2244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DF364A0-9EB1-DCA2-CB6E-5BA9E51ED554}"/>
              </a:ext>
            </a:extLst>
          </p:cNvPr>
          <p:cNvSpPr>
            <a:spLocks noGrp="1"/>
          </p:cNvSpPr>
          <p:nvPr>
            <p:ph type="dt" sz="half" idx="10"/>
          </p:nvPr>
        </p:nvSpPr>
        <p:spPr/>
        <p:txBody>
          <a:bodyPr/>
          <a:lstStyle/>
          <a:p>
            <a:fld id="{3E4EE1F0-EC32-43B0-A591-C6815F3FC291}" type="datetime1">
              <a:rPr lang="it-IT" smtClean="0"/>
              <a:t>24/10/2024</a:t>
            </a:fld>
            <a:endParaRPr lang="it-IT"/>
          </a:p>
        </p:txBody>
      </p:sp>
      <p:sp>
        <p:nvSpPr>
          <p:cNvPr id="8" name="Segnaposto piè di pagina 7">
            <a:extLst>
              <a:ext uri="{FF2B5EF4-FFF2-40B4-BE49-F238E27FC236}">
                <a16:creationId xmlns:a16="http://schemas.microsoft.com/office/drawing/2014/main" id="{97A3D0B3-63B3-1B87-C7F3-FDA07D4556C9}"/>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9428D97-C823-6DF6-C5E6-059A37A5A428}"/>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3221734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3FBF7-3581-C53D-B2E8-168CCCD13121}"/>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BEF12FD-69CD-8FC1-2059-B8DF5A0C99AA}"/>
              </a:ext>
            </a:extLst>
          </p:cNvPr>
          <p:cNvSpPr>
            <a:spLocks noGrp="1"/>
          </p:cNvSpPr>
          <p:nvPr>
            <p:ph type="dt" sz="half" idx="10"/>
          </p:nvPr>
        </p:nvSpPr>
        <p:spPr/>
        <p:txBody>
          <a:bodyPr/>
          <a:lstStyle/>
          <a:p>
            <a:fld id="{C28D43DB-9048-4BC6-9D36-DED746FBE713}" type="datetime1">
              <a:rPr lang="it-IT" smtClean="0"/>
              <a:t>24/10/2024</a:t>
            </a:fld>
            <a:endParaRPr lang="it-IT"/>
          </a:p>
        </p:txBody>
      </p:sp>
      <p:sp>
        <p:nvSpPr>
          <p:cNvPr id="4" name="Segnaposto piè di pagina 3">
            <a:extLst>
              <a:ext uri="{FF2B5EF4-FFF2-40B4-BE49-F238E27FC236}">
                <a16:creationId xmlns:a16="http://schemas.microsoft.com/office/drawing/2014/main" id="{6D5AA823-BF74-0060-B5A2-3FD8450F9A5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5079D45-CA5A-91DF-609D-59688F335585}"/>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2316089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DEFE09E-9BB3-BED9-5C42-2E3E5602FAF5}"/>
              </a:ext>
            </a:extLst>
          </p:cNvPr>
          <p:cNvSpPr>
            <a:spLocks noGrp="1"/>
          </p:cNvSpPr>
          <p:nvPr>
            <p:ph type="dt" sz="half" idx="10"/>
          </p:nvPr>
        </p:nvSpPr>
        <p:spPr/>
        <p:txBody>
          <a:bodyPr/>
          <a:lstStyle/>
          <a:p>
            <a:fld id="{563FA10B-4E86-40F8-A385-27D71F9FA85A}" type="datetime1">
              <a:rPr lang="it-IT" smtClean="0"/>
              <a:t>24/10/2024</a:t>
            </a:fld>
            <a:endParaRPr lang="it-IT"/>
          </a:p>
        </p:txBody>
      </p:sp>
      <p:sp>
        <p:nvSpPr>
          <p:cNvPr id="3" name="Segnaposto piè di pagina 2">
            <a:extLst>
              <a:ext uri="{FF2B5EF4-FFF2-40B4-BE49-F238E27FC236}">
                <a16:creationId xmlns:a16="http://schemas.microsoft.com/office/drawing/2014/main" id="{CDE658A3-3AC5-AD0A-1327-04AD0965A0D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355B8B2-56CB-5825-5F81-A4F01F939ECE}"/>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2869751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5D9238-7D80-8DF0-BA0F-40DCB9B3F1F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7735903-70A2-8C65-E6FA-DD742B8446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A00F6801-2ACA-A82B-2C27-3864EFAF57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E3D15A6-ED73-9FD9-3796-F24EB6DE3899}"/>
              </a:ext>
            </a:extLst>
          </p:cNvPr>
          <p:cNvSpPr>
            <a:spLocks noGrp="1"/>
          </p:cNvSpPr>
          <p:nvPr>
            <p:ph type="dt" sz="half" idx="10"/>
          </p:nvPr>
        </p:nvSpPr>
        <p:spPr/>
        <p:txBody>
          <a:bodyPr/>
          <a:lstStyle/>
          <a:p>
            <a:fld id="{7FF1B540-3B23-4FC5-BB4B-E920C7C73D7C}" type="datetime1">
              <a:rPr lang="it-IT" smtClean="0"/>
              <a:t>24/10/2024</a:t>
            </a:fld>
            <a:endParaRPr lang="it-IT"/>
          </a:p>
        </p:txBody>
      </p:sp>
      <p:sp>
        <p:nvSpPr>
          <p:cNvPr id="6" name="Segnaposto piè di pagina 5">
            <a:extLst>
              <a:ext uri="{FF2B5EF4-FFF2-40B4-BE49-F238E27FC236}">
                <a16:creationId xmlns:a16="http://schemas.microsoft.com/office/drawing/2014/main" id="{E905E381-769E-89E2-3663-428BC8AA74E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BF20532-6325-F328-7BCE-C7F1DF3D3B20}"/>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165672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051F30-7325-CF74-6BAA-027B5BBE43C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7DF058F-431F-3466-0484-8034DB6EF7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9679EA8-08DD-EAD4-887B-6D66431FE0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5127BCC-67DB-819C-9C7B-22DA9CD13679}"/>
              </a:ext>
            </a:extLst>
          </p:cNvPr>
          <p:cNvSpPr>
            <a:spLocks noGrp="1"/>
          </p:cNvSpPr>
          <p:nvPr>
            <p:ph type="dt" sz="half" idx="10"/>
          </p:nvPr>
        </p:nvSpPr>
        <p:spPr/>
        <p:txBody>
          <a:bodyPr/>
          <a:lstStyle/>
          <a:p>
            <a:fld id="{A30220F7-9C10-4F72-A66C-9E41193C60C0}" type="datetime1">
              <a:rPr lang="it-IT" smtClean="0"/>
              <a:t>24/10/2024</a:t>
            </a:fld>
            <a:endParaRPr lang="it-IT"/>
          </a:p>
        </p:txBody>
      </p:sp>
      <p:sp>
        <p:nvSpPr>
          <p:cNvPr id="6" name="Segnaposto piè di pagina 5">
            <a:extLst>
              <a:ext uri="{FF2B5EF4-FFF2-40B4-BE49-F238E27FC236}">
                <a16:creationId xmlns:a16="http://schemas.microsoft.com/office/drawing/2014/main" id="{C5706518-5D89-9E61-02FA-D23784F0879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229694D-1239-0E77-6779-EA2C556CE5F3}"/>
              </a:ext>
            </a:extLst>
          </p:cNvPr>
          <p:cNvSpPr>
            <a:spLocks noGrp="1"/>
          </p:cNvSpPr>
          <p:nvPr>
            <p:ph type="sldNum" sz="quarter" idx="12"/>
          </p:nvPr>
        </p:nvSpPr>
        <p:spPr/>
        <p:txBody>
          <a:bodyPr/>
          <a:lstStyle/>
          <a:p>
            <a:fld id="{57313990-386B-45EC-8AE5-4F30CCCECB3D}" type="slidenum">
              <a:rPr lang="it-IT" smtClean="0"/>
              <a:t>‹N›</a:t>
            </a:fld>
            <a:endParaRPr lang="it-IT"/>
          </a:p>
        </p:txBody>
      </p:sp>
    </p:spTree>
    <p:extLst>
      <p:ext uri="{BB962C8B-B14F-4D97-AF65-F5344CB8AC3E}">
        <p14:creationId xmlns:p14="http://schemas.microsoft.com/office/powerpoint/2010/main" val="3459252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DC403B9-5B36-BB50-47E0-343F30B71F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7AA6C80-3F32-97F3-B32B-760A141931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A0BC5EB-091C-E7F0-1D45-DB1CC47062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F9B0C6-C43B-42CF-8CC9-5B1F2AC6DF23}" type="datetime1">
              <a:rPr lang="it-IT" smtClean="0"/>
              <a:t>24/10/2024</a:t>
            </a:fld>
            <a:endParaRPr lang="it-IT"/>
          </a:p>
        </p:txBody>
      </p:sp>
      <p:sp>
        <p:nvSpPr>
          <p:cNvPr id="5" name="Segnaposto piè di pagina 4">
            <a:extLst>
              <a:ext uri="{FF2B5EF4-FFF2-40B4-BE49-F238E27FC236}">
                <a16:creationId xmlns:a16="http://schemas.microsoft.com/office/drawing/2014/main" id="{C0E360CA-C40E-8CBC-F425-AE52131623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8B572FF9-9CAF-C906-F3D1-A994DE0A51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313990-386B-45EC-8AE5-4F30CCCECB3D}" type="slidenum">
              <a:rPr lang="it-IT" smtClean="0"/>
              <a:t>‹N›</a:t>
            </a:fld>
            <a:endParaRPr lang="it-IT"/>
          </a:p>
        </p:txBody>
      </p:sp>
    </p:spTree>
    <p:extLst>
      <p:ext uri="{BB962C8B-B14F-4D97-AF65-F5344CB8AC3E}">
        <p14:creationId xmlns:p14="http://schemas.microsoft.com/office/powerpoint/2010/main" val="2118293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inclusion-europe.eu/wp-content/uploads/2016/12/etr.pn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confronto%20fra%20testo%20originario%20e%20testo%20EtR.pdf" TargetMode="External"/><Relationship Id="rId2" Type="http://schemas.openxmlformats.org/officeDocument/2006/relationships/hyperlink" Target="divisione%20dei%20cartelli%20originali/pubblicato/I%20Piceni__Pannelli%20definitivi_revisione%20finale_imp%20(3)-17-18-2.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anffas.net/it/linguaggio-facile-da-leggere/linee-guida/" TargetMode="External"/><Relationship Id="rId7" Type="http://schemas.openxmlformats.org/officeDocument/2006/relationships/hyperlink" Target="https://www.anffas.net/dld/files/Documenti%20Versione%20Facile%20fa%20leggere/NON_SCRIVETE_SU_DI_NOI_SENZA_DI_NOI(1).pdf" TargetMode="External"/><Relationship Id="rId2" Type="http://schemas.openxmlformats.org/officeDocument/2006/relationships/hyperlink" Target="https://www.inclusion-europe.eu/easy-to-read/" TargetMode="External"/><Relationship Id="rId1" Type="http://schemas.openxmlformats.org/officeDocument/2006/relationships/slideLayout" Target="../slideLayouts/slideLayout2.xml"/><Relationship Id="rId6" Type="http://schemas.openxmlformats.org/officeDocument/2006/relationships/hyperlink" Target="https://www.anffas.net/dld/files/Documenti%20Versione%20Facile%20fa%20leggere/INSEGNARE_PUO_ESSERE_FACILE.pdf" TargetMode="External"/><Relationship Id="rId5" Type="http://schemas.openxmlformats.org/officeDocument/2006/relationships/hyperlink" Target="https://www.anffas.net/dld/files/Documenti%20Versione%20Facile%20fa%20leggere/FORMARE_I_FORMATORI.pdf" TargetMode="External"/><Relationship Id="rId4" Type="http://schemas.openxmlformats.org/officeDocument/2006/relationships/hyperlink" Target="https://www.anffas.net/dld/files/Documenti%20Versione%20Facile%20fa%20leggere/lineeguida.pdf"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www2.edu.lascuola.it/edizioni-digitali/ConcorsoIdR/Integrale/espansioni/2_5_DichiarazionediSalamanca-1994_UNESCO.pdf" TargetMode="External"/><Relationship Id="rId2" Type="http://schemas.openxmlformats.org/officeDocument/2006/relationships/hyperlink" Target="https://www.lavoro.gov.it/temi-e-priorita/disabilita-e-non-autosufficienza/focus-on/Convenzione-ONU/Documents/Convenzione%20ONU.pdf" TargetMode="External"/><Relationship Id="rId1" Type="http://schemas.openxmlformats.org/officeDocument/2006/relationships/slideLayout" Target="../slideLayouts/slideLayout2.xml"/><Relationship Id="rId5" Type="http://schemas.openxmlformats.org/officeDocument/2006/relationships/hyperlink" Target="https://docenti.unimc.it/n.delbianco/teaching/2021/24795/files/easy-to-read" TargetMode="External"/><Relationship Id="rId4" Type="http://schemas.openxmlformats.org/officeDocument/2006/relationships/hyperlink" Target="https://series.francoangeli.it/index.php/oa/catalog/view/380/172/1762"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easy-to-read.eu/" TargetMode="External"/><Relationship Id="rId2" Type="http://schemas.openxmlformats.org/officeDocument/2006/relationships/hyperlink" Target="https://unric.org/it/agenda-203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9" name="Titolo 1">
            <a:extLst>
              <a:ext uri="{FF2B5EF4-FFF2-40B4-BE49-F238E27FC236}">
                <a16:creationId xmlns:a16="http://schemas.microsoft.com/office/drawing/2014/main" id="{0FB9F6F3-E2FB-E3E6-8327-2FBF5D1484B1}"/>
              </a:ext>
            </a:extLst>
          </p:cNvPr>
          <p:cNvSpPr>
            <a:spLocks noGrp="1"/>
          </p:cNvSpPr>
          <p:nvPr>
            <p:ph type="title"/>
          </p:nvPr>
        </p:nvSpPr>
        <p:spPr>
          <a:xfrm>
            <a:off x="838200" y="1698625"/>
            <a:ext cx="10515600" cy="1325563"/>
          </a:xfrm>
        </p:spPr>
        <p:txBody>
          <a:bodyPr>
            <a:normAutofit/>
          </a:bodyPr>
          <a:lstStyle/>
          <a:p>
            <a:pPr algn="ctr"/>
            <a:r>
              <a:rPr lang="it-IT" sz="6600" b="1" dirty="0">
                <a:solidFill>
                  <a:schemeClr val="bg1"/>
                </a:solidFill>
              </a:rPr>
              <a:t>Easy to Read</a:t>
            </a:r>
          </a:p>
        </p:txBody>
      </p:sp>
      <p:sp>
        <p:nvSpPr>
          <p:cNvPr id="20" name="Segnaposto contenuto 2">
            <a:extLst>
              <a:ext uri="{FF2B5EF4-FFF2-40B4-BE49-F238E27FC236}">
                <a16:creationId xmlns:a16="http://schemas.microsoft.com/office/drawing/2014/main" id="{4CACF8B4-9937-A6E6-7488-5162055834B8}"/>
              </a:ext>
            </a:extLst>
          </p:cNvPr>
          <p:cNvSpPr>
            <a:spLocks noGrp="1"/>
          </p:cNvSpPr>
          <p:nvPr>
            <p:ph idx="1"/>
          </p:nvPr>
        </p:nvSpPr>
        <p:spPr>
          <a:xfrm>
            <a:off x="838200" y="3833814"/>
            <a:ext cx="10515600" cy="1325562"/>
          </a:xfrm>
        </p:spPr>
        <p:txBody>
          <a:bodyPr>
            <a:normAutofit/>
          </a:bodyPr>
          <a:lstStyle/>
          <a:p>
            <a:pPr marL="0" indent="0" algn="ctr">
              <a:buNone/>
            </a:pPr>
            <a:r>
              <a:rPr lang="it-IT" sz="4000" dirty="0">
                <a:solidFill>
                  <a:schemeClr val="bg1"/>
                </a:solidFill>
              </a:rPr>
              <a:t>Per una scrittura facile da leggere e da capire.</a:t>
            </a:r>
          </a:p>
        </p:txBody>
      </p:sp>
      <p:sp>
        <p:nvSpPr>
          <p:cNvPr id="2" name="Segnaposto numero diapositiva 1">
            <a:extLst>
              <a:ext uri="{FF2B5EF4-FFF2-40B4-BE49-F238E27FC236}">
                <a16:creationId xmlns:a16="http://schemas.microsoft.com/office/drawing/2014/main" id="{7F390F49-9424-1779-619F-984C39581FCE}"/>
              </a:ext>
            </a:extLst>
          </p:cNvPr>
          <p:cNvSpPr>
            <a:spLocks noGrp="1"/>
          </p:cNvSpPr>
          <p:nvPr>
            <p:ph type="sldNum" sz="quarter" idx="12"/>
          </p:nvPr>
        </p:nvSpPr>
        <p:spPr/>
        <p:txBody>
          <a:bodyPr/>
          <a:lstStyle/>
          <a:p>
            <a:fld id="{57313990-386B-45EC-8AE5-4F30CCCECB3D}" type="slidenum">
              <a:rPr lang="it-IT" smtClean="0"/>
              <a:t>1</a:t>
            </a:fld>
            <a:endParaRPr lang="it-IT"/>
          </a:p>
        </p:txBody>
      </p:sp>
    </p:spTree>
    <p:extLst>
      <p:ext uri="{BB962C8B-B14F-4D97-AF65-F5344CB8AC3E}">
        <p14:creationId xmlns:p14="http://schemas.microsoft.com/office/powerpoint/2010/main" val="4221232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3199EC-98C8-58EE-5504-A643515822A4}"/>
              </a:ext>
            </a:extLst>
          </p:cNvPr>
          <p:cNvSpPr>
            <a:spLocks noGrp="1"/>
          </p:cNvSpPr>
          <p:nvPr>
            <p:ph type="title"/>
          </p:nvPr>
        </p:nvSpPr>
        <p:spPr/>
        <p:txBody>
          <a:bodyPr/>
          <a:lstStyle/>
          <a:p>
            <a:pPr algn="ctr"/>
            <a:r>
              <a:rPr lang="it-IT" dirty="0"/>
              <a:t>Breve stralcio del discorso del Ministro Giuli</a:t>
            </a:r>
          </a:p>
        </p:txBody>
      </p:sp>
      <p:sp>
        <p:nvSpPr>
          <p:cNvPr id="3" name="Segnaposto contenuto 2">
            <a:extLst>
              <a:ext uri="{FF2B5EF4-FFF2-40B4-BE49-F238E27FC236}">
                <a16:creationId xmlns:a16="http://schemas.microsoft.com/office/drawing/2014/main" id="{48A29DFA-572D-09D2-A0D0-CF11AB9EF3C1}"/>
              </a:ext>
            </a:extLst>
          </p:cNvPr>
          <p:cNvSpPr>
            <a:spLocks noGrp="1"/>
          </p:cNvSpPr>
          <p:nvPr>
            <p:ph idx="1"/>
          </p:nvPr>
        </p:nvSpPr>
        <p:spPr>
          <a:xfrm>
            <a:off x="838200" y="2096213"/>
            <a:ext cx="10515600" cy="3380857"/>
          </a:xfrm>
        </p:spPr>
        <p:txBody>
          <a:bodyPr>
            <a:normAutofit lnSpcReduction="10000"/>
          </a:bodyPr>
          <a:lstStyle/>
          <a:p>
            <a:pPr marL="0" indent="0">
              <a:buNone/>
            </a:pPr>
            <a:r>
              <a:rPr lang="it-IT" dirty="0">
                <a:solidFill>
                  <a:srgbClr val="1A1A1A"/>
                </a:solidFill>
                <a:latin typeface="BreveText"/>
              </a:rPr>
              <a:t>«</a:t>
            </a:r>
            <a:r>
              <a:rPr lang="it-IT" b="0" i="0" dirty="0">
                <a:solidFill>
                  <a:srgbClr val="1A1A1A"/>
                </a:solidFill>
                <a:effectLst/>
                <a:latin typeface="BreveText"/>
              </a:rPr>
              <a:t>…</a:t>
            </a:r>
            <a:r>
              <a:rPr lang="it-IT" b="0" i="1" dirty="0">
                <a:solidFill>
                  <a:srgbClr val="1A1A1A"/>
                </a:solidFill>
                <a:effectLst/>
                <a:latin typeface="BreveText"/>
              </a:rPr>
              <a:t>Di fronte a questo cambiamento di paradigma la quarta rivoluzione epocale della storia delineante una ontologia intonata alla rivoluzione permanente dell’infosfera globale, il rischio che si corre è duplice e speculare: l’entusiasmo passivo che rimuove i pericoli della iper </a:t>
            </a:r>
            <a:r>
              <a:rPr lang="it-IT" b="0" i="1" dirty="0" err="1">
                <a:solidFill>
                  <a:srgbClr val="1A1A1A"/>
                </a:solidFill>
                <a:effectLst/>
                <a:latin typeface="BreveText"/>
              </a:rPr>
              <a:t>tecnologicizzazione</a:t>
            </a:r>
            <a:r>
              <a:rPr lang="it-IT" b="0" i="1" dirty="0">
                <a:solidFill>
                  <a:srgbClr val="1A1A1A"/>
                </a:solidFill>
                <a:effectLst/>
                <a:latin typeface="BreveText"/>
              </a:rPr>
              <a:t> e, per converso, </a:t>
            </a:r>
            <a:r>
              <a:rPr lang="it-IT" i="1" dirty="0">
                <a:solidFill>
                  <a:srgbClr val="1A1A1A"/>
                </a:solidFill>
                <a:effectLst/>
                <a:latin typeface="BreveText"/>
              </a:rPr>
              <a:t>l’</a:t>
            </a:r>
            <a:r>
              <a:rPr lang="it-IT" i="1" dirty="0" err="1">
                <a:solidFill>
                  <a:srgbClr val="1A1A1A"/>
                </a:solidFill>
                <a:effectLst/>
                <a:latin typeface="BreveText"/>
              </a:rPr>
              <a:t>apocalittismo</a:t>
            </a:r>
            <a:r>
              <a:rPr lang="it-IT" i="1" dirty="0">
                <a:solidFill>
                  <a:srgbClr val="1A1A1A"/>
                </a:solidFill>
                <a:effectLst/>
                <a:latin typeface="BreveText"/>
              </a:rPr>
              <a:t> difensivo che rimpiange un’immagine del mondo trascorsa </a:t>
            </a:r>
            <a:r>
              <a:rPr lang="it-IT" b="0" i="1" dirty="0">
                <a:solidFill>
                  <a:srgbClr val="1A1A1A"/>
                </a:solidFill>
                <a:effectLst/>
                <a:latin typeface="BreveText"/>
              </a:rPr>
              <a:t>impugnando una ideologia della crisi che si percepisce come processo alla tecnica e al futuro, intese come una minaccia…»</a:t>
            </a:r>
            <a:endParaRPr lang="it-IT" b="0" i="0" dirty="0">
              <a:solidFill>
                <a:srgbClr val="1A1A1A"/>
              </a:solidFill>
              <a:effectLst/>
              <a:latin typeface="BreveText"/>
            </a:endParaRPr>
          </a:p>
          <a:p>
            <a:pPr marL="0" indent="0">
              <a:buNone/>
            </a:pPr>
            <a:r>
              <a:rPr lang="it-IT" dirty="0">
                <a:solidFill>
                  <a:srgbClr val="1A1A1A"/>
                </a:solidFill>
                <a:latin typeface="BreveText"/>
              </a:rPr>
              <a:t>Camera dei Deputati, 9 ottobre 2024.</a:t>
            </a:r>
            <a:endParaRPr lang="it-IT" dirty="0"/>
          </a:p>
        </p:txBody>
      </p:sp>
      <p:sp>
        <p:nvSpPr>
          <p:cNvPr id="4" name="Segnaposto numero diapositiva 3">
            <a:extLst>
              <a:ext uri="{FF2B5EF4-FFF2-40B4-BE49-F238E27FC236}">
                <a16:creationId xmlns:a16="http://schemas.microsoft.com/office/drawing/2014/main" id="{1C34CEC4-45D1-2EE3-7F5D-9892FEC0DB78}"/>
              </a:ext>
            </a:extLst>
          </p:cNvPr>
          <p:cNvSpPr>
            <a:spLocks noGrp="1"/>
          </p:cNvSpPr>
          <p:nvPr>
            <p:ph type="sldNum" sz="quarter" idx="12"/>
          </p:nvPr>
        </p:nvSpPr>
        <p:spPr/>
        <p:txBody>
          <a:bodyPr/>
          <a:lstStyle/>
          <a:p>
            <a:fld id="{57313990-386B-45EC-8AE5-4F30CCCECB3D}" type="slidenum">
              <a:rPr lang="it-IT" smtClean="0"/>
              <a:t>10</a:t>
            </a:fld>
            <a:endParaRPr lang="it-IT"/>
          </a:p>
        </p:txBody>
      </p:sp>
    </p:spTree>
    <p:extLst>
      <p:ext uri="{BB962C8B-B14F-4D97-AF65-F5344CB8AC3E}">
        <p14:creationId xmlns:p14="http://schemas.microsoft.com/office/powerpoint/2010/main" val="3509140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FA52D-8022-D0BC-D790-A159CB59172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A73A700-EDE6-9DC4-E85F-860EF8C2F498}"/>
              </a:ext>
            </a:extLst>
          </p:cNvPr>
          <p:cNvSpPr>
            <a:spLocks noGrp="1"/>
          </p:cNvSpPr>
          <p:nvPr>
            <p:ph type="title"/>
          </p:nvPr>
        </p:nvSpPr>
        <p:spPr>
          <a:xfrm>
            <a:off x="838200" y="365126"/>
            <a:ext cx="10515600" cy="782540"/>
          </a:xfrm>
        </p:spPr>
        <p:txBody>
          <a:bodyPr>
            <a:normAutofit fontScale="90000"/>
          </a:bodyPr>
          <a:lstStyle/>
          <a:p>
            <a:pPr algn="ctr"/>
            <a:r>
              <a:rPr lang="it-IT" dirty="0"/>
              <a:t>Perché c’è bisogno di documenti facili da leggere?</a:t>
            </a:r>
          </a:p>
        </p:txBody>
      </p:sp>
      <p:sp>
        <p:nvSpPr>
          <p:cNvPr id="3" name="Segnaposto contenuto 2">
            <a:extLst>
              <a:ext uri="{FF2B5EF4-FFF2-40B4-BE49-F238E27FC236}">
                <a16:creationId xmlns:a16="http://schemas.microsoft.com/office/drawing/2014/main" id="{E82FCCDA-CDA9-3BF5-9788-0DD712B0AE12}"/>
              </a:ext>
            </a:extLst>
          </p:cNvPr>
          <p:cNvSpPr>
            <a:spLocks noGrp="1"/>
          </p:cNvSpPr>
          <p:nvPr>
            <p:ph idx="1"/>
          </p:nvPr>
        </p:nvSpPr>
        <p:spPr>
          <a:xfrm>
            <a:off x="838200" y="1408922"/>
            <a:ext cx="10515600" cy="4488025"/>
          </a:xfrm>
        </p:spPr>
        <p:txBody>
          <a:bodyPr>
            <a:normAutofit fontScale="92500" lnSpcReduction="20000"/>
          </a:bodyPr>
          <a:lstStyle/>
          <a:p>
            <a:pPr marL="0" indent="0">
              <a:lnSpc>
                <a:spcPct val="100000"/>
              </a:lnSpc>
              <a:buNone/>
            </a:pPr>
            <a:r>
              <a:rPr lang="it-IT" dirty="0"/>
              <a:t>Le persone con Disabilità Intellettive hanno alcune difficoltà a capire le cose e ad imparare cose nuove. Per questo motivo c’è bisogno di </a:t>
            </a:r>
            <a:r>
              <a:rPr lang="it-IT" b="1" dirty="0"/>
              <a:t>informazioni chiare </a:t>
            </a:r>
            <a:r>
              <a:rPr lang="it-IT" dirty="0"/>
              <a:t>perché così sono in grado di leggerle e capirle.</a:t>
            </a:r>
          </a:p>
          <a:p>
            <a:pPr marL="0" indent="0">
              <a:lnSpc>
                <a:spcPct val="100000"/>
              </a:lnSpc>
              <a:buNone/>
            </a:pPr>
            <a:r>
              <a:rPr lang="it-IT" dirty="0"/>
              <a:t>Le informazioni devono essere </a:t>
            </a:r>
            <a:r>
              <a:rPr lang="it-IT" b="1" dirty="0"/>
              <a:t>accessibili</a:t>
            </a:r>
            <a:r>
              <a:rPr lang="it-IT" dirty="0"/>
              <a:t>. Questo vuol dire che sono </a:t>
            </a:r>
            <a:r>
              <a:rPr lang="it-IT" b="1" dirty="0"/>
              <a:t>facili</a:t>
            </a:r>
            <a:r>
              <a:rPr lang="it-IT" dirty="0"/>
              <a:t> da </a:t>
            </a:r>
            <a:r>
              <a:rPr lang="it-IT" b="1" dirty="0"/>
              <a:t>leggere</a:t>
            </a:r>
            <a:r>
              <a:rPr lang="it-IT" dirty="0"/>
              <a:t> e da </a:t>
            </a:r>
            <a:r>
              <a:rPr lang="it-IT" b="1" dirty="0"/>
              <a:t>capire</a:t>
            </a:r>
            <a:r>
              <a:rPr lang="it-IT" dirty="0"/>
              <a:t>. In questo modo</a:t>
            </a:r>
            <a:r>
              <a:rPr lang="it-IT" b="1" dirty="0"/>
              <a:t> le informazioni diventano utilizzabili</a:t>
            </a:r>
            <a:r>
              <a:rPr lang="it-IT" dirty="0"/>
              <a:t> dalla persona per fare </a:t>
            </a:r>
            <a:r>
              <a:rPr lang="it-IT" b="1" dirty="0"/>
              <a:t>scelte</a:t>
            </a:r>
            <a:r>
              <a:rPr lang="it-IT" dirty="0"/>
              <a:t> e prendere </a:t>
            </a:r>
            <a:r>
              <a:rPr lang="it-IT" b="1" dirty="0"/>
              <a:t>decisioni</a:t>
            </a:r>
            <a:r>
              <a:rPr lang="it-IT" dirty="0"/>
              <a:t>.</a:t>
            </a:r>
          </a:p>
          <a:p>
            <a:pPr marL="0" indent="0">
              <a:lnSpc>
                <a:spcPct val="100000"/>
              </a:lnSpc>
              <a:buNone/>
            </a:pPr>
            <a:r>
              <a:rPr lang="it-IT" dirty="0"/>
              <a:t>Emancipazione, Indipendenza, Autodeterminazione e Self-Advocacy, Long-Life-Learning.</a:t>
            </a:r>
          </a:p>
          <a:p>
            <a:pPr marL="0" indent="0">
              <a:lnSpc>
                <a:spcPct val="100000"/>
              </a:lnSpc>
              <a:buNone/>
            </a:pPr>
            <a:r>
              <a:rPr lang="it-IT" dirty="0"/>
              <a:t>La costruzione dell’informazione va </a:t>
            </a:r>
            <a:r>
              <a:rPr lang="it-IT" b="1" dirty="0"/>
              <a:t>co-progettata insieme ad un gruppo di persone con Disabilità Intellettive</a:t>
            </a:r>
            <a:r>
              <a:rPr lang="it-IT" dirty="0"/>
              <a:t>.</a:t>
            </a:r>
          </a:p>
          <a:p>
            <a:pPr marL="0" indent="0">
              <a:lnSpc>
                <a:spcPct val="100000"/>
              </a:lnSpc>
              <a:buNone/>
            </a:pPr>
            <a:r>
              <a:rPr lang="it-IT" dirty="0"/>
              <a:t>È </a:t>
            </a:r>
            <a:r>
              <a:rPr lang="it-IT"/>
              <a:t>auspicabile che </a:t>
            </a:r>
            <a:r>
              <a:rPr lang="it-IT" dirty="0"/>
              <a:t>la </a:t>
            </a:r>
            <a:r>
              <a:rPr lang="it-IT" b="1" dirty="0"/>
              <a:t>co-progettazione</a:t>
            </a:r>
            <a:r>
              <a:rPr lang="it-IT" dirty="0"/>
              <a:t> dei contenuti va fatta insieme ad </a:t>
            </a:r>
            <a:r>
              <a:rPr lang="it-IT" b="1" dirty="0"/>
              <a:t>altri professionisti</a:t>
            </a:r>
            <a:r>
              <a:rPr lang="it-IT" dirty="0"/>
              <a:t> in quanto possessori di altre competenze disciplinari.</a:t>
            </a:r>
          </a:p>
          <a:p>
            <a:pPr marL="0" indent="0">
              <a:buNone/>
            </a:pPr>
            <a:endParaRPr lang="it-IT" dirty="0"/>
          </a:p>
        </p:txBody>
      </p:sp>
      <p:sp>
        <p:nvSpPr>
          <p:cNvPr id="4" name="Segnaposto numero diapositiva 3">
            <a:extLst>
              <a:ext uri="{FF2B5EF4-FFF2-40B4-BE49-F238E27FC236}">
                <a16:creationId xmlns:a16="http://schemas.microsoft.com/office/drawing/2014/main" id="{DCB441F1-D64B-A7C1-A665-279843109714}"/>
              </a:ext>
            </a:extLst>
          </p:cNvPr>
          <p:cNvSpPr>
            <a:spLocks noGrp="1"/>
          </p:cNvSpPr>
          <p:nvPr>
            <p:ph type="sldNum" sz="quarter" idx="12"/>
          </p:nvPr>
        </p:nvSpPr>
        <p:spPr/>
        <p:txBody>
          <a:bodyPr/>
          <a:lstStyle/>
          <a:p>
            <a:fld id="{57313990-386B-45EC-8AE5-4F30CCCECB3D}" type="slidenum">
              <a:rPr lang="it-IT" smtClean="0"/>
              <a:t>11</a:t>
            </a:fld>
            <a:endParaRPr lang="it-IT"/>
          </a:p>
        </p:txBody>
      </p:sp>
    </p:spTree>
    <p:extLst>
      <p:ext uri="{BB962C8B-B14F-4D97-AF65-F5344CB8AC3E}">
        <p14:creationId xmlns:p14="http://schemas.microsoft.com/office/powerpoint/2010/main" val="2052382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5CAB9-B746-0187-E573-30DFCF11448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8BA3AFC-3715-CB80-A9BB-6744B4FFC90A}"/>
              </a:ext>
            </a:extLst>
          </p:cNvPr>
          <p:cNvSpPr>
            <a:spLocks noGrp="1"/>
          </p:cNvSpPr>
          <p:nvPr>
            <p:ph type="title"/>
          </p:nvPr>
        </p:nvSpPr>
        <p:spPr>
          <a:xfrm>
            <a:off x="838200" y="365125"/>
            <a:ext cx="10515600" cy="726557"/>
          </a:xfrm>
        </p:spPr>
        <p:txBody>
          <a:bodyPr/>
          <a:lstStyle/>
          <a:p>
            <a:pPr algn="ctr"/>
            <a:r>
              <a:rPr lang="it-IT" dirty="0"/>
              <a:t>Cos’è Easy to Read</a:t>
            </a:r>
          </a:p>
        </p:txBody>
      </p:sp>
      <p:sp>
        <p:nvSpPr>
          <p:cNvPr id="3" name="Segnaposto contenuto 2">
            <a:extLst>
              <a:ext uri="{FF2B5EF4-FFF2-40B4-BE49-F238E27FC236}">
                <a16:creationId xmlns:a16="http://schemas.microsoft.com/office/drawing/2014/main" id="{4AD45C78-710D-881F-DD3D-46B8B73C0C01}"/>
              </a:ext>
            </a:extLst>
          </p:cNvPr>
          <p:cNvSpPr>
            <a:spLocks noGrp="1"/>
          </p:cNvSpPr>
          <p:nvPr>
            <p:ph idx="1"/>
          </p:nvPr>
        </p:nvSpPr>
        <p:spPr>
          <a:xfrm>
            <a:off x="838200" y="1240971"/>
            <a:ext cx="10515600" cy="4935992"/>
          </a:xfrm>
        </p:spPr>
        <p:txBody>
          <a:bodyPr>
            <a:normAutofit lnSpcReduction="10000"/>
          </a:bodyPr>
          <a:lstStyle/>
          <a:p>
            <a:pPr marL="0" indent="0">
              <a:buNone/>
            </a:pPr>
            <a:r>
              <a:rPr lang="it-IT" dirty="0"/>
              <a:t>Rappresenta una serie di </a:t>
            </a:r>
            <a:r>
              <a:rPr lang="it-IT" b="1" dirty="0"/>
              <a:t>regole</a:t>
            </a:r>
            <a:r>
              <a:rPr lang="it-IT" dirty="0"/>
              <a:t> e </a:t>
            </a:r>
            <a:r>
              <a:rPr lang="it-IT" b="1" dirty="0"/>
              <a:t>principi</a:t>
            </a:r>
            <a:r>
              <a:rPr lang="it-IT" dirty="0"/>
              <a:t> che aiutano a rendere le informazioni facili da leggere e da capire.</a:t>
            </a:r>
          </a:p>
          <a:p>
            <a:pPr marL="0" indent="0">
              <a:buNone/>
            </a:pPr>
            <a:r>
              <a:rPr lang="it-IT" dirty="0"/>
              <a:t>Le informazioni possono essere veicolate attraverso diversi formati: scritto, audio, video, elettronico. Noi tratteremo il formato scritto perché molte regole e molti principi si applicano anche agli altri mezzi di informazione.</a:t>
            </a:r>
          </a:p>
          <a:p>
            <a:pPr marL="0" indent="0">
              <a:buNone/>
            </a:pPr>
            <a:r>
              <a:rPr lang="it-IT" dirty="0"/>
              <a:t>Le </a:t>
            </a:r>
            <a:r>
              <a:rPr lang="it-IT" b="1" dirty="0"/>
              <a:t>regole</a:t>
            </a:r>
            <a:r>
              <a:rPr lang="it-IT" dirty="0"/>
              <a:t> sono un insieme di azioni ben definite da adottare in determinate circostanze per ottenere un’informazione facile da leggere e da capire.</a:t>
            </a:r>
          </a:p>
          <a:p>
            <a:pPr marL="0" indent="0">
              <a:buNone/>
            </a:pPr>
            <a:r>
              <a:rPr lang="it-IT" dirty="0"/>
              <a:t>I </a:t>
            </a:r>
            <a:r>
              <a:rPr lang="it-IT" b="1" dirty="0"/>
              <a:t>principi</a:t>
            </a:r>
            <a:r>
              <a:rPr lang="it-IT" dirty="0"/>
              <a:t> rappresentano le motivazioni alla base di un comportamento da utilizzare per migliorare l’efficacia delle regole. Il principio più importante è quello della </a:t>
            </a:r>
            <a:r>
              <a:rPr lang="it-IT" b="1" dirty="0"/>
              <a:t>co-progettazione</a:t>
            </a:r>
            <a:r>
              <a:rPr lang="it-IT" dirty="0"/>
              <a:t>.</a:t>
            </a:r>
          </a:p>
        </p:txBody>
      </p:sp>
      <p:sp>
        <p:nvSpPr>
          <p:cNvPr id="4" name="Segnaposto numero diapositiva 3">
            <a:extLst>
              <a:ext uri="{FF2B5EF4-FFF2-40B4-BE49-F238E27FC236}">
                <a16:creationId xmlns:a16="http://schemas.microsoft.com/office/drawing/2014/main" id="{3D5C2D8A-E3B0-7016-3F88-2BA564CFCEA2}"/>
              </a:ext>
            </a:extLst>
          </p:cNvPr>
          <p:cNvSpPr>
            <a:spLocks noGrp="1"/>
          </p:cNvSpPr>
          <p:nvPr>
            <p:ph type="sldNum" sz="quarter" idx="12"/>
          </p:nvPr>
        </p:nvSpPr>
        <p:spPr/>
        <p:txBody>
          <a:bodyPr/>
          <a:lstStyle/>
          <a:p>
            <a:fld id="{57313990-386B-45EC-8AE5-4F30CCCECB3D}" type="slidenum">
              <a:rPr lang="it-IT" smtClean="0"/>
              <a:t>12</a:t>
            </a:fld>
            <a:endParaRPr lang="it-IT"/>
          </a:p>
        </p:txBody>
      </p:sp>
    </p:spTree>
    <p:extLst>
      <p:ext uri="{BB962C8B-B14F-4D97-AF65-F5344CB8AC3E}">
        <p14:creationId xmlns:p14="http://schemas.microsoft.com/office/powerpoint/2010/main" val="3674627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5A2F9-819C-8304-7443-2DBEBE2161F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E37A86B-935E-156F-6537-745904DB296B}"/>
              </a:ext>
            </a:extLst>
          </p:cNvPr>
          <p:cNvSpPr>
            <a:spLocks noGrp="1"/>
          </p:cNvSpPr>
          <p:nvPr>
            <p:ph type="title"/>
          </p:nvPr>
        </p:nvSpPr>
        <p:spPr>
          <a:xfrm>
            <a:off x="838200" y="365125"/>
            <a:ext cx="10515600" cy="726557"/>
          </a:xfrm>
        </p:spPr>
        <p:txBody>
          <a:bodyPr>
            <a:noAutofit/>
          </a:bodyPr>
          <a:lstStyle/>
          <a:p>
            <a:r>
              <a:rPr lang="it-IT" sz="3200" dirty="0"/>
              <a:t>Prima di iniziare a lavorare sulla costruzione dell’informazione</a:t>
            </a:r>
          </a:p>
        </p:txBody>
      </p:sp>
      <p:sp>
        <p:nvSpPr>
          <p:cNvPr id="3" name="Segnaposto contenuto 2">
            <a:extLst>
              <a:ext uri="{FF2B5EF4-FFF2-40B4-BE49-F238E27FC236}">
                <a16:creationId xmlns:a16="http://schemas.microsoft.com/office/drawing/2014/main" id="{E1065941-CCA2-A36D-4CE1-945DBD73DE8A}"/>
              </a:ext>
            </a:extLst>
          </p:cNvPr>
          <p:cNvSpPr>
            <a:spLocks noGrp="1"/>
          </p:cNvSpPr>
          <p:nvPr>
            <p:ph idx="1"/>
          </p:nvPr>
        </p:nvSpPr>
        <p:spPr>
          <a:xfrm>
            <a:off x="838200" y="1240971"/>
            <a:ext cx="10515600" cy="4935992"/>
          </a:xfrm>
        </p:spPr>
        <p:txBody>
          <a:bodyPr/>
          <a:lstStyle/>
          <a:p>
            <a:pPr marL="0" indent="0">
              <a:buNone/>
            </a:pPr>
            <a:endParaRPr lang="it-IT" dirty="0"/>
          </a:p>
          <a:p>
            <a:pPr marL="0" indent="0">
              <a:buNone/>
            </a:pPr>
            <a:r>
              <a:rPr lang="it-IT" dirty="0"/>
              <a:t>Conoscere i destinatari dell’informazione in termini di bisogni, background, funzionamento della persona. </a:t>
            </a:r>
          </a:p>
          <a:p>
            <a:pPr marL="0" indent="0">
              <a:buNone/>
            </a:pPr>
            <a:r>
              <a:rPr lang="it-IT" dirty="0"/>
              <a:t>Scegliere il formato con cui veicolare l’informazione.</a:t>
            </a:r>
          </a:p>
          <a:p>
            <a:pPr marL="0" indent="0">
              <a:buNone/>
            </a:pPr>
            <a:r>
              <a:rPr lang="it-IT" dirty="0"/>
              <a:t>Linguaggio: ad un adulto non ci si rivolge come ad un adolescente.</a:t>
            </a:r>
          </a:p>
          <a:p>
            <a:pPr marL="0" indent="0">
              <a:buNone/>
            </a:pPr>
            <a:r>
              <a:rPr lang="it-IT" dirty="0"/>
              <a:t>Argomento: quando possibile scegliere insieme i contenuti che si vogliono far acquisire (cosa ti interessa di questo argomento?).</a:t>
            </a:r>
          </a:p>
          <a:p>
            <a:pPr marL="0" indent="0">
              <a:buNone/>
            </a:pPr>
            <a:r>
              <a:rPr lang="it-IT" dirty="0"/>
              <a:t>Preparare il terreno sul lavoro di squadra.</a:t>
            </a:r>
          </a:p>
          <a:p>
            <a:pPr marL="0" indent="0">
              <a:buNone/>
            </a:pPr>
            <a:endParaRPr lang="it-IT" dirty="0"/>
          </a:p>
        </p:txBody>
      </p:sp>
      <p:sp>
        <p:nvSpPr>
          <p:cNvPr id="4" name="Segnaposto numero diapositiva 3">
            <a:extLst>
              <a:ext uri="{FF2B5EF4-FFF2-40B4-BE49-F238E27FC236}">
                <a16:creationId xmlns:a16="http://schemas.microsoft.com/office/drawing/2014/main" id="{D48F9F0D-7D4D-019D-908C-BBD77044D995}"/>
              </a:ext>
            </a:extLst>
          </p:cNvPr>
          <p:cNvSpPr>
            <a:spLocks noGrp="1"/>
          </p:cNvSpPr>
          <p:nvPr>
            <p:ph type="sldNum" sz="quarter" idx="12"/>
          </p:nvPr>
        </p:nvSpPr>
        <p:spPr/>
        <p:txBody>
          <a:bodyPr/>
          <a:lstStyle/>
          <a:p>
            <a:fld id="{57313990-386B-45EC-8AE5-4F30CCCECB3D}" type="slidenum">
              <a:rPr lang="it-IT" smtClean="0"/>
              <a:t>13</a:t>
            </a:fld>
            <a:endParaRPr lang="it-IT"/>
          </a:p>
        </p:txBody>
      </p:sp>
    </p:spTree>
    <p:extLst>
      <p:ext uri="{BB962C8B-B14F-4D97-AF65-F5344CB8AC3E}">
        <p14:creationId xmlns:p14="http://schemas.microsoft.com/office/powerpoint/2010/main" val="1678433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013E1-10EB-4349-2077-79554283722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60EB31A-431A-0FF1-610A-4E0824FB36CE}"/>
              </a:ext>
            </a:extLst>
          </p:cNvPr>
          <p:cNvSpPr>
            <a:spLocks noGrp="1"/>
          </p:cNvSpPr>
          <p:nvPr>
            <p:ph type="title"/>
          </p:nvPr>
        </p:nvSpPr>
        <p:spPr>
          <a:xfrm>
            <a:off x="838200" y="365125"/>
            <a:ext cx="10515600" cy="726557"/>
          </a:xfrm>
        </p:spPr>
        <p:txBody>
          <a:bodyPr/>
          <a:lstStyle/>
          <a:p>
            <a:pPr algn="ctr"/>
            <a:r>
              <a:rPr lang="it-IT" dirty="0"/>
              <a:t>Il lavoro di squadra (co-progettazione)</a:t>
            </a:r>
          </a:p>
        </p:txBody>
      </p:sp>
      <p:sp>
        <p:nvSpPr>
          <p:cNvPr id="3" name="Segnaposto contenuto 2">
            <a:extLst>
              <a:ext uri="{FF2B5EF4-FFF2-40B4-BE49-F238E27FC236}">
                <a16:creationId xmlns:a16="http://schemas.microsoft.com/office/drawing/2014/main" id="{3E9EC247-62AD-6D56-E96D-AD70689B04BE}"/>
              </a:ext>
            </a:extLst>
          </p:cNvPr>
          <p:cNvSpPr>
            <a:spLocks noGrp="1"/>
          </p:cNvSpPr>
          <p:nvPr>
            <p:ph idx="1"/>
          </p:nvPr>
        </p:nvSpPr>
        <p:spPr>
          <a:xfrm>
            <a:off x="838200" y="1240971"/>
            <a:ext cx="10515600" cy="4935992"/>
          </a:xfrm>
        </p:spPr>
        <p:txBody>
          <a:bodyPr/>
          <a:lstStyle/>
          <a:p>
            <a:pPr marL="0" indent="0">
              <a:buNone/>
            </a:pPr>
            <a:r>
              <a:rPr lang="it-IT" dirty="0"/>
              <a:t>Può essere fatto in due modi:</a:t>
            </a:r>
          </a:p>
          <a:p>
            <a:pPr marL="0" indent="0">
              <a:buNone/>
            </a:pPr>
            <a:r>
              <a:rPr lang="it-IT" dirty="0"/>
              <a:t>1- approntare una prima bozza dell’informazione e successivamente coinvolgere il gruppo di lavoro al cui interno ci sono persone con Disabilità Intellettive.</a:t>
            </a:r>
          </a:p>
          <a:p>
            <a:pPr marL="0" indent="0">
              <a:buNone/>
            </a:pPr>
            <a:endParaRPr lang="it-IT" dirty="0"/>
          </a:p>
          <a:p>
            <a:pPr marL="0" indent="0">
              <a:buNone/>
            </a:pPr>
            <a:r>
              <a:rPr lang="it-IT" dirty="0"/>
              <a:t>2- Iniziare fin da subito a lavorare tutti insieme sulla produzione dell’informazione facile da leggere e da capire. In questo secondo caso molto probabilmente ci vorrà più tempo per giungere alla versione conclusiva del documento.</a:t>
            </a:r>
          </a:p>
        </p:txBody>
      </p:sp>
      <p:sp>
        <p:nvSpPr>
          <p:cNvPr id="4" name="Segnaposto numero diapositiva 3">
            <a:extLst>
              <a:ext uri="{FF2B5EF4-FFF2-40B4-BE49-F238E27FC236}">
                <a16:creationId xmlns:a16="http://schemas.microsoft.com/office/drawing/2014/main" id="{D51731CA-1D52-36D3-42BB-2391B0811D09}"/>
              </a:ext>
            </a:extLst>
          </p:cNvPr>
          <p:cNvSpPr>
            <a:spLocks noGrp="1"/>
          </p:cNvSpPr>
          <p:nvPr>
            <p:ph type="sldNum" sz="quarter" idx="12"/>
          </p:nvPr>
        </p:nvSpPr>
        <p:spPr/>
        <p:txBody>
          <a:bodyPr/>
          <a:lstStyle/>
          <a:p>
            <a:fld id="{57313990-386B-45EC-8AE5-4F30CCCECB3D}" type="slidenum">
              <a:rPr lang="it-IT" smtClean="0"/>
              <a:t>14</a:t>
            </a:fld>
            <a:endParaRPr lang="it-IT"/>
          </a:p>
        </p:txBody>
      </p:sp>
    </p:spTree>
    <p:extLst>
      <p:ext uri="{BB962C8B-B14F-4D97-AF65-F5344CB8AC3E}">
        <p14:creationId xmlns:p14="http://schemas.microsoft.com/office/powerpoint/2010/main" val="3788344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FED64-D1C6-2ACD-8756-293C3ABDA09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2ED6FD1-3AF9-3C3A-D9EA-D49118E253F1}"/>
              </a:ext>
            </a:extLst>
          </p:cNvPr>
          <p:cNvSpPr>
            <a:spLocks noGrp="1"/>
          </p:cNvSpPr>
          <p:nvPr>
            <p:ph type="title"/>
          </p:nvPr>
        </p:nvSpPr>
        <p:spPr>
          <a:xfrm>
            <a:off x="838200" y="365125"/>
            <a:ext cx="10515600" cy="726557"/>
          </a:xfrm>
        </p:spPr>
        <p:txBody>
          <a:bodyPr/>
          <a:lstStyle/>
          <a:p>
            <a:pPr algn="ctr"/>
            <a:r>
              <a:rPr lang="it-IT" dirty="0"/>
              <a:t>Co-progettazione 1</a:t>
            </a:r>
          </a:p>
        </p:txBody>
      </p:sp>
      <p:sp>
        <p:nvSpPr>
          <p:cNvPr id="3" name="Segnaposto contenuto 2">
            <a:extLst>
              <a:ext uri="{FF2B5EF4-FFF2-40B4-BE49-F238E27FC236}">
                <a16:creationId xmlns:a16="http://schemas.microsoft.com/office/drawing/2014/main" id="{EE4E9C2D-AA3C-BDCF-518A-2BA327CEE5DB}"/>
              </a:ext>
            </a:extLst>
          </p:cNvPr>
          <p:cNvSpPr>
            <a:spLocks noGrp="1"/>
          </p:cNvSpPr>
          <p:nvPr>
            <p:ph idx="1"/>
          </p:nvPr>
        </p:nvSpPr>
        <p:spPr>
          <a:xfrm>
            <a:off x="838200" y="1240971"/>
            <a:ext cx="10515600" cy="4935992"/>
          </a:xfrm>
        </p:spPr>
        <p:txBody>
          <a:bodyPr>
            <a:normAutofit/>
          </a:bodyPr>
          <a:lstStyle/>
          <a:p>
            <a:pPr marL="0" indent="0">
              <a:buNone/>
            </a:pPr>
            <a:r>
              <a:rPr lang="it-IT" dirty="0"/>
              <a:t>Il gruppo di lavoro deve conoscere cosa sta facendo e avere chiaro l’obiettivo del lavoro.</a:t>
            </a:r>
          </a:p>
          <a:p>
            <a:pPr marL="0" indent="0">
              <a:buNone/>
            </a:pPr>
            <a:r>
              <a:rPr lang="it-IT" dirty="0"/>
              <a:t>Ognuno deve conoscere il proprio ruolo.</a:t>
            </a:r>
          </a:p>
          <a:p>
            <a:pPr marL="0" indent="0">
              <a:buNone/>
            </a:pPr>
            <a:r>
              <a:rPr lang="it-IT" dirty="0"/>
              <a:t>Deve essere chiaro l’intero processo con il quale si costruiranno le informazioni.</a:t>
            </a:r>
          </a:p>
          <a:p>
            <a:pPr marL="0" indent="0">
              <a:buNone/>
            </a:pPr>
            <a:r>
              <a:rPr lang="it-IT" dirty="0"/>
              <a:t>L’esercizio e l’esperienza renderanno sempre più competenti le persone con Disabilità Intellettive in materia di scrittura controllata (Easy to Read).</a:t>
            </a:r>
          </a:p>
        </p:txBody>
      </p:sp>
      <p:sp>
        <p:nvSpPr>
          <p:cNvPr id="4" name="Segnaposto numero diapositiva 3">
            <a:extLst>
              <a:ext uri="{FF2B5EF4-FFF2-40B4-BE49-F238E27FC236}">
                <a16:creationId xmlns:a16="http://schemas.microsoft.com/office/drawing/2014/main" id="{935E057D-C550-6850-95D6-6E9262B151D0}"/>
              </a:ext>
            </a:extLst>
          </p:cNvPr>
          <p:cNvSpPr>
            <a:spLocks noGrp="1"/>
          </p:cNvSpPr>
          <p:nvPr>
            <p:ph type="sldNum" sz="quarter" idx="12"/>
          </p:nvPr>
        </p:nvSpPr>
        <p:spPr/>
        <p:txBody>
          <a:bodyPr/>
          <a:lstStyle/>
          <a:p>
            <a:fld id="{57313990-386B-45EC-8AE5-4F30CCCECB3D}" type="slidenum">
              <a:rPr lang="it-IT" smtClean="0"/>
              <a:t>15</a:t>
            </a:fld>
            <a:endParaRPr lang="it-IT"/>
          </a:p>
        </p:txBody>
      </p:sp>
    </p:spTree>
    <p:extLst>
      <p:ext uri="{BB962C8B-B14F-4D97-AF65-F5344CB8AC3E}">
        <p14:creationId xmlns:p14="http://schemas.microsoft.com/office/powerpoint/2010/main" val="3513459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5914E-0CC9-6937-1FDB-118810C610B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10A38AD-D084-7D61-6079-A84C9D4E1AAB}"/>
              </a:ext>
            </a:extLst>
          </p:cNvPr>
          <p:cNvSpPr>
            <a:spLocks noGrp="1"/>
          </p:cNvSpPr>
          <p:nvPr>
            <p:ph type="title"/>
          </p:nvPr>
        </p:nvSpPr>
        <p:spPr>
          <a:xfrm>
            <a:off x="838200" y="365125"/>
            <a:ext cx="10515600" cy="726557"/>
          </a:xfrm>
        </p:spPr>
        <p:txBody>
          <a:bodyPr/>
          <a:lstStyle/>
          <a:p>
            <a:pPr algn="ctr"/>
            <a:r>
              <a:rPr lang="it-IT" dirty="0"/>
              <a:t>Co-progettazione 2</a:t>
            </a:r>
          </a:p>
        </p:txBody>
      </p:sp>
      <p:sp>
        <p:nvSpPr>
          <p:cNvPr id="3" name="Segnaposto contenuto 2">
            <a:extLst>
              <a:ext uri="{FF2B5EF4-FFF2-40B4-BE49-F238E27FC236}">
                <a16:creationId xmlns:a16="http://schemas.microsoft.com/office/drawing/2014/main" id="{3610D5C5-7C14-3430-FF05-3C9CF09316AE}"/>
              </a:ext>
            </a:extLst>
          </p:cNvPr>
          <p:cNvSpPr>
            <a:spLocks noGrp="1"/>
          </p:cNvSpPr>
          <p:nvPr>
            <p:ph idx="1"/>
          </p:nvPr>
        </p:nvSpPr>
        <p:spPr>
          <a:xfrm>
            <a:off x="838200" y="1240971"/>
            <a:ext cx="10515600" cy="4935992"/>
          </a:xfrm>
        </p:spPr>
        <p:txBody>
          <a:bodyPr>
            <a:normAutofit lnSpcReduction="10000"/>
          </a:bodyPr>
          <a:lstStyle/>
          <a:p>
            <a:pPr marL="0" indent="0">
              <a:buNone/>
            </a:pPr>
            <a:r>
              <a:rPr lang="it-IT" dirty="0"/>
              <a:t>Sedersi accanto e spiegare loro il contenuto del testo. Fare domande dirette per capire se le parti essenziali dell’argomento sono state comprese. </a:t>
            </a:r>
          </a:p>
          <a:p>
            <a:pPr marL="0" indent="0">
              <a:buNone/>
            </a:pPr>
            <a:r>
              <a:rPr lang="it-IT" dirty="0"/>
              <a:t>Evidenziare parole o frasi che non capiscono bene.</a:t>
            </a:r>
          </a:p>
          <a:p>
            <a:pPr marL="0" indent="0">
              <a:buNone/>
            </a:pPr>
            <a:r>
              <a:rPr lang="it-IT" dirty="0"/>
              <a:t>Chiedere se hanno bisogno di altre informazioni per capire il testo </a:t>
            </a:r>
            <a:r>
              <a:rPr lang="it-IT" dirty="0">
                <a:sym typeface="Wingdings" panose="05000000000000000000" pitchFamily="2" charset="2"/>
              </a:rPr>
              <a:t> coinvolgere, interagire stimolare.</a:t>
            </a:r>
            <a:endParaRPr lang="it-IT" dirty="0"/>
          </a:p>
          <a:p>
            <a:pPr marL="0" indent="0">
              <a:buNone/>
            </a:pPr>
            <a:r>
              <a:rPr lang="it-IT" dirty="0"/>
              <a:t>Da qui, lavorare insieme su come presentare l’informazione, tenendo conto delle loro osservazioni e testando le soluzioni abbozzate </a:t>
            </a:r>
            <a:r>
              <a:rPr lang="it-IT" dirty="0">
                <a:sym typeface="Wingdings" panose="05000000000000000000" pitchFamily="2" charset="2"/>
              </a:rPr>
              <a:t> feedback.</a:t>
            </a:r>
          </a:p>
          <a:p>
            <a:pPr marL="0" indent="0">
              <a:buNone/>
            </a:pPr>
            <a:r>
              <a:rPr lang="it-IT" dirty="0"/>
              <a:t>Testare il prodotto finale con persone con Disabilità Intellettive non appartenenti al gruppo di lavoro e con diversi livelli di abilità ed esperienza.</a:t>
            </a:r>
          </a:p>
          <a:p>
            <a:pPr marL="0" indent="0">
              <a:buNone/>
            </a:pPr>
            <a:endParaRPr lang="it-IT" dirty="0"/>
          </a:p>
          <a:p>
            <a:pPr marL="0" indent="0">
              <a:buNone/>
            </a:pPr>
            <a:endParaRPr lang="it-IT" dirty="0"/>
          </a:p>
        </p:txBody>
      </p:sp>
      <p:sp>
        <p:nvSpPr>
          <p:cNvPr id="4" name="Segnaposto numero diapositiva 3">
            <a:extLst>
              <a:ext uri="{FF2B5EF4-FFF2-40B4-BE49-F238E27FC236}">
                <a16:creationId xmlns:a16="http://schemas.microsoft.com/office/drawing/2014/main" id="{641234B3-6164-9AF7-58A0-B6B38B5B6A76}"/>
              </a:ext>
            </a:extLst>
          </p:cNvPr>
          <p:cNvSpPr>
            <a:spLocks noGrp="1"/>
          </p:cNvSpPr>
          <p:nvPr>
            <p:ph type="sldNum" sz="quarter" idx="12"/>
          </p:nvPr>
        </p:nvSpPr>
        <p:spPr/>
        <p:txBody>
          <a:bodyPr/>
          <a:lstStyle/>
          <a:p>
            <a:fld id="{57313990-386B-45EC-8AE5-4F30CCCECB3D}" type="slidenum">
              <a:rPr lang="it-IT" smtClean="0"/>
              <a:t>16</a:t>
            </a:fld>
            <a:endParaRPr lang="it-IT"/>
          </a:p>
        </p:txBody>
      </p:sp>
    </p:spTree>
    <p:extLst>
      <p:ext uri="{BB962C8B-B14F-4D97-AF65-F5344CB8AC3E}">
        <p14:creationId xmlns:p14="http://schemas.microsoft.com/office/powerpoint/2010/main" val="2811180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084AE-68D9-D616-39C1-BD6BBA9D8B6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D12E40F-F454-60E1-EE3A-A801797D0B71}"/>
              </a:ext>
            </a:extLst>
          </p:cNvPr>
          <p:cNvSpPr>
            <a:spLocks noGrp="1"/>
          </p:cNvSpPr>
          <p:nvPr>
            <p:ph type="title"/>
          </p:nvPr>
        </p:nvSpPr>
        <p:spPr>
          <a:xfrm>
            <a:off x="838200" y="365125"/>
            <a:ext cx="10515600" cy="726557"/>
          </a:xfrm>
        </p:spPr>
        <p:txBody>
          <a:bodyPr/>
          <a:lstStyle/>
          <a:p>
            <a:pPr algn="ctr"/>
            <a:r>
              <a:rPr lang="it-IT" dirty="0"/>
              <a:t>Co-progettazione 3</a:t>
            </a:r>
          </a:p>
        </p:txBody>
      </p:sp>
      <p:sp>
        <p:nvSpPr>
          <p:cNvPr id="3" name="Segnaposto contenuto 2">
            <a:extLst>
              <a:ext uri="{FF2B5EF4-FFF2-40B4-BE49-F238E27FC236}">
                <a16:creationId xmlns:a16="http://schemas.microsoft.com/office/drawing/2014/main" id="{CD03881E-15FA-E465-3109-77071BD22878}"/>
              </a:ext>
            </a:extLst>
          </p:cNvPr>
          <p:cNvSpPr>
            <a:spLocks noGrp="1"/>
          </p:cNvSpPr>
          <p:nvPr>
            <p:ph idx="1"/>
          </p:nvPr>
        </p:nvSpPr>
        <p:spPr>
          <a:xfrm>
            <a:off x="838200" y="1240971"/>
            <a:ext cx="10515600" cy="4935992"/>
          </a:xfrm>
        </p:spPr>
        <p:txBody>
          <a:bodyPr>
            <a:normAutofit/>
          </a:bodyPr>
          <a:lstStyle/>
          <a:p>
            <a:pPr marL="0" indent="0">
              <a:buNone/>
            </a:pPr>
            <a:r>
              <a:rPr lang="it-IT" dirty="0"/>
              <a:t>Controllare più e più volte la bozza del documento </a:t>
            </a:r>
            <a:r>
              <a:rPr lang="it-IT" dirty="0">
                <a:sym typeface="Wingdings" panose="05000000000000000000" pitchFamily="2" charset="2"/>
              </a:rPr>
              <a:t> è un’attenta revisione critica del lavoro svolto.</a:t>
            </a:r>
          </a:p>
          <a:p>
            <a:pPr marL="0" indent="0">
              <a:buNone/>
            </a:pPr>
            <a:r>
              <a:rPr lang="it-IT" dirty="0">
                <a:sym typeface="Wingdings" panose="05000000000000000000" pitchFamily="2" charset="2"/>
              </a:rPr>
              <a:t>Avvalersi di domande che svelino la reale comprensibilità dell’informazione da parte delle persone con Disabilità Intellettive, tipo:</a:t>
            </a:r>
          </a:p>
          <a:p>
            <a:pPr>
              <a:buFontTx/>
              <a:buChar char="-"/>
            </a:pPr>
            <a:r>
              <a:rPr lang="it-IT" dirty="0">
                <a:sym typeface="Wingdings" panose="05000000000000000000" pitchFamily="2" charset="2"/>
              </a:rPr>
              <a:t>Di cosa tratta questo documento?</a:t>
            </a:r>
          </a:p>
          <a:p>
            <a:pPr>
              <a:buFontTx/>
              <a:buChar char="-"/>
            </a:pPr>
            <a:r>
              <a:rPr lang="it-IT" dirty="0">
                <a:sym typeface="Wingdings" panose="05000000000000000000" pitchFamily="2" charset="2"/>
              </a:rPr>
              <a:t>Che cosa hai capito?</a:t>
            </a:r>
          </a:p>
          <a:p>
            <a:pPr>
              <a:buFontTx/>
              <a:buChar char="-"/>
            </a:pPr>
            <a:r>
              <a:rPr lang="it-IT" dirty="0">
                <a:sym typeface="Wingdings" panose="05000000000000000000" pitchFamily="2" charset="2"/>
              </a:rPr>
              <a:t>Che cosa non hai capito?</a:t>
            </a:r>
          </a:p>
          <a:p>
            <a:pPr marL="0" indent="0">
              <a:buNone/>
            </a:pPr>
            <a:endParaRPr lang="it-IT" dirty="0">
              <a:sym typeface="Wingdings" panose="05000000000000000000" pitchFamily="2" charset="2"/>
            </a:endParaRPr>
          </a:p>
          <a:p>
            <a:pPr marL="0" indent="0">
              <a:buNone/>
            </a:pPr>
            <a:r>
              <a:rPr lang="it-IT" dirty="0">
                <a:sym typeface="Wingdings" panose="05000000000000000000" pitchFamily="2" charset="2"/>
              </a:rPr>
              <a:t>Testare anche la parte grafica del documento realizzato e la sua impaginazione.</a:t>
            </a:r>
          </a:p>
          <a:p>
            <a:pPr marL="0" indent="0">
              <a:buNone/>
            </a:pPr>
            <a:endParaRPr lang="it-IT" dirty="0"/>
          </a:p>
          <a:p>
            <a:pPr marL="0" indent="0">
              <a:buNone/>
            </a:pPr>
            <a:endParaRPr lang="it-IT" dirty="0"/>
          </a:p>
        </p:txBody>
      </p:sp>
      <p:sp>
        <p:nvSpPr>
          <p:cNvPr id="4" name="Segnaposto numero diapositiva 3">
            <a:extLst>
              <a:ext uri="{FF2B5EF4-FFF2-40B4-BE49-F238E27FC236}">
                <a16:creationId xmlns:a16="http://schemas.microsoft.com/office/drawing/2014/main" id="{3714BA64-25DB-AA8D-0DC0-25CCEB74DF82}"/>
              </a:ext>
            </a:extLst>
          </p:cNvPr>
          <p:cNvSpPr>
            <a:spLocks noGrp="1"/>
          </p:cNvSpPr>
          <p:nvPr>
            <p:ph type="sldNum" sz="quarter" idx="12"/>
          </p:nvPr>
        </p:nvSpPr>
        <p:spPr/>
        <p:txBody>
          <a:bodyPr/>
          <a:lstStyle/>
          <a:p>
            <a:fld id="{57313990-386B-45EC-8AE5-4F30CCCECB3D}" type="slidenum">
              <a:rPr lang="it-IT" smtClean="0"/>
              <a:t>17</a:t>
            </a:fld>
            <a:endParaRPr lang="it-IT"/>
          </a:p>
        </p:txBody>
      </p:sp>
    </p:spTree>
    <p:extLst>
      <p:ext uri="{BB962C8B-B14F-4D97-AF65-F5344CB8AC3E}">
        <p14:creationId xmlns:p14="http://schemas.microsoft.com/office/powerpoint/2010/main" val="3168925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88AB1-381C-F5F4-4C1B-983E39EE056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9E82574-5CCD-3E7D-F866-DC6F4087A71C}"/>
              </a:ext>
            </a:extLst>
          </p:cNvPr>
          <p:cNvSpPr>
            <a:spLocks noGrp="1"/>
          </p:cNvSpPr>
          <p:nvPr>
            <p:ph type="title"/>
          </p:nvPr>
        </p:nvSpPr>
        <p:spPr>
          <a:xfrm>
            <a:off x="838200" y="365125"/>
            <a:ext cx="10515600" cy="726557"/>
          </a:xfrm>
        </p:spPr>
        <p:txBody>
          <a:bodyPr>
            <a:noAutofit/>
          </a:bodyPr>
          <a:lstStyle/>
          <a:p>
            <a:pPr algn="ctr"/>
            <a:r>
              <a:rPr lang="it-IT" sz="3200" dirty="0"/>
              <a:t>Regole sulle </a:t>
            </a:r>
            <a:r>
              <a:rPr lang="it-IT" sz="3200" b="1" dirty="0"/>
              <a:t>parole</a:t>
            </a:r>
            <a:r>
              <a:rPr lang="it-IT" sz="3200" dirty="0"/>
              <a:t> da usare</a:t>
            </a:r>
          </a:p>
        </p:txBody>
      </p:sp>
      <p:sp>
        <p:nvSpPr>
          <p:cNvPr id="3" name="Segnaposto contenuto 2">
            <a:extLst>
              <a:ext uri="{FF2B5EF4-FFF2-40B4-BE49-F238E27FC236}">
                <a16:creationId xmlns:a16="http://schemas.microsoft.com/office/drawing/2014/main" id="{9E0817C2-C5BD-407D-2DAE-2779929F0D2A}"/>
              </a:ext>
            </a:extLst>
          </p:cNvPr>
          <p:cNvSpPr>
            <a:spLocks noGrp="1"/>
          </p:cNvSpPr>
          <p:nvPr>
            <p:ph idx="1"/>
          </p:nvPr>
        </p:nvSpPr>
        <p:spPr>
          <a:xfrm>
            <a:off x="838200" y="1240971"/>
            <a:ext cx="10515600" cy="4935992"/>
          </a:xfrm>
        </p:spPr>
        <p:txBody>
          <a:bodyPr>
            <a:normAutofit lnSpcReduction="10000"/>
          </a:bodyPr>
          <a:lstStyle/>
          <a:p>
            <a:pPr marL="0" indent="0">
              <a:buNone/>
            </a:pPr>
            <a:r>
              <a:rPr lang="it-IT" dirty="0"/>
              <a:t>Usare parole facili/semplici.</a:t>
            </a:r>
          </a:p>
          <a:p>
            <a:pPr marL="0" indent="0">
              <a:buNone/>
            </a:pPr>
            <a:r>
              <a:rPr lang="it-IT" dirty="0"/>
              <a:t>Se si usano parole difficili è necessario spiegarle (anche più volte).</a:t>
            </a:r>
          </a:p>
          <a:p>
            <a:pPr marL="0" indent="0">
              <a:buNone/>
            </a:pPr>
            <a:r>
              <a:rPr lang="it-IT" dirty="0"/>
              <a:t>Usare esempi della vita quotidiana per spiegare le cose.</a:t>
            </a:r>
          </a:p>
          <a:p>
            <a:pPr marL="0" indent="0">
              <a:buNone/>
            </a:pPr>
            <a:r>
              <a:rPr lang="it-IT" dirty="0"/>
              <a:t>Non usare i sinonimi. Ripetere sempre quel vocabolo se si vuole dire quella cosa.</a:t>
            </a:r>
          </a:p>
          <a:p>
            <a:pPr marL="0" indent="0">
              <a:buNone/>
            </a:pPr>
            <a:r>
              <a:rPr lang="it-IT" dirty="0"/>
              <a:t>Attenzione ai pronomi: deve essere chiaro a chi fa riferimento.</a:t>
            </a:r>
          </a:p>
          <a:p>
            <a:pPr marL="0" indent="0">
              <a:buNone/>
            </a:pPr>
            <a:r>
              <a:rPr lang="it-IT" dirty="0"/>
              <a:t>Sono vietate le metafore.</a:t>
            </a:r>
          </a:p>
          <a:p>
            <a:pPr marL="0" indent="0">
              <a:buNone/>
            </a:pPr>
            <a:r>
              <a:rPr lang="it-IT" dirty="0"/>
              <a:t>Non usare altre lingue.</a:t>
            </a:r>
          </a:p>
          <a:p>
            <a:pPr marL="0" indent="0">
              <a:buNone/>
            </a:pPr>
            <a:r>
              <a:rPr lang="it-IT" dirty="0"/>
              <a:t>Non usare abbreviazioni e sigle.</a:t>
            </a:r>
          </a:p>
          <a:p>
            <a:pPr marL="0" indent="0">
              <a:buNone/>
            </a:pPr>
            <a:r>
              <a:rPr lang="it-IT" dirty="0"/>
              <a:t>Evitare le percentuali e i numeri grandi, come pure i numeri romani.</a:t>
            </a:r>
          </a:p>
        </p:txBody>
      </p:sp>
      <p:sp>
        <p:nvSpPr>
          <p:cNvPr id="4" name="Segnaposto numero diapositiva 3">
            <a:extLst>
              <a:ext uri="{FF2B5EF4-FFF2-40B4-BE49-F238E27FC236}">
                <a16:creationId xmlns:a16="http://schemas.microsoft.com/office/drawing/2014/main" id="{F7D99DFB-33EA-8F41-8725-2BDBF9820C6C}"/>
              </a:ext>
            </a:extLst>
          </p:cNvPr>
          <p:cNvSpPr>
            <a:spLocks noGrp="1"/>
          </p:cNvSpPr>
          <p:nvPr>
            <p:ph type="sldNum" sz="quarter" idx="12"/>
          </p:nvPr>
        </p:nvSpPr>
        <p:spPr/>
        <p:txBody>
          <a:bodyPr/>
          <a:lstStyle/>
          <a:p>
            <a:fld id="{57313990-386B-45EC-8AE5-4F30CCCECB3D}" type="slidenum">
              <a:rPr lang="it-IT" smtClean="0"/>
              <a:t>18</a:t>
            </a:fld>
            <a:endParaRPr lang="it-IT"/>
          </a:p>
        </p:txBody>
      </p:sp>
    </p:spTree>
    <p:extLst>
      <p:ext uri="{BB962C8B-B14F-4D97-AF65-F5344CB8AC3E}">
        <p14:creationId xmlns:p14="http://schemas.microsoft.com/office/powerpoint/2010/main" val="3627170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41842-FA0A-4FA2-2E74-29E396029E8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0CD6F97-D85C-0607-9F26-B9A99AC10A12}"/>
              </a:ext>
            </a:extLst>
          </p:cNvPr>
          <p:cNvSpPr>
            <a:spLocks noGrp="1"/>
          </p:cNvSpPr>
          <p:nvPr>
            <p:ph type="title"/>
          </p:nvPr>
        </p:nvSpPr>
        <p:spPr>
          <a:xfrm>
            <a:off x="838200" y="365125"/>
            <a:ext cx="10515600" cy="726557"/>
          </a:xfrm>
        </p:spPr>
        <p:txBody>
          <a:bodyPr>
            <a:noAutofit/>
          </a:bodyPr>
          <a:lstStyle/>
          <a:p>
            <a:pPr algn="ctr"/>
            <a:r>
              <a:rPr lang="it-IT" sz="3200" dirty="0"/>
              <a:t>Regole sulle costruzioni delle </a:t>
            </a:r>
            <a:r>
              <a:rPr lang="it-IT" sz="3200" b="1" dirty="0"/>
              <a:t>frasi</a:t>
            </a:r>
          </a:p>
        </p:txBody>
      </p:sp>
      <p:sp>
        <p:nvSpPr>
          <p:cNvPr id="3" name="Segnaposto contenuto 2">
            <a:extLst>
              <a:ext uri="{FF2B5EF4-FFF2-40B4-BE49-F238E27FC236}">
                <a16:creationId xmlns:a16="http://schemas.microsoft.com/office/drawing/2014/main" id="{D4D55490-AEF6-8C9F-53A2-A15E36B33DE7}"/>
              </a:ext>
            </a:extLst>
          </p:cNvPr>
          <p:cNvSpPr>
            <a:spLocks noGrp="1"/>
          </p:cNvSpPr>
          <p:nvPr>
            <p:ph idx="1"/>
          </p:nvPr>
        </p:nvSpPr>
        <p:spPr>
          <a:xfrm>
            <a:off x="838200" y="1240971"/>
            <a:ext cx="10515600" cy="4935992"/>
          </a:xfrm>
        </p:spPr>
        <p:txBody>
          <a:bodyPr>
            <a:normAutofit lnSpcReduction="10000"/>
          </a:bodyPr>
          <a:lstStyle/>
          <a:p>
            <a:pPr marL="0" indent="0">
              <a:buNone/>
            </a:pPr>
            <a:r>
              <a:rPr lang="it-IT" dirty="0"/>
              <a:t>Costruire frasi brevi.</a:t>
            </a:r>
          </a:p>
          <a:p>
            <a:pPr marL="0" indent="0">
              <a:buNone/>
            </a:pPr>
            <a:r>
              <a:rPr lang="it-IT" dirty="0"/>
              <a:t>Parlare direttamente alle persone (tu, voi).</a:t>
            </a:r>
          </a:p>
          <a:p>
            <a:pPr marL="0" indent="0">
              <a:buNone/>
            </a:pPr>
            <a:r>
              <a:rPr lang="it-IT" dirty="0"/>
              <a:t>Costruire frasi in senso positivo.</a:t>
            </a:r>
          </a:p>
          <a:p>
            <a:pPr marL="0" indent="0">
              <a:buNone/>
            </a:pPr>
            <a:r>
              <a:rPr lang="it-IT" dirty="0"/>
              <a:t>	</a:t>
            </a:r>
            <a:r>
              <a:rPr lang="it-IT" sz="1800" dirty="0"/>
              <a:t>ti alzi dopo che hai finito di mangiare</a:t>
            </a:r>
          </a:p>
          <a:p>
            <a:pPr marL="0" indent="0">
              <a:buNone/>
            </a:pPr>
            <a:r>
              <a:rPr lang="it-IT" sz="1800" dirty="0"/>
              <a:t>	</a:t>
            </a:r>
            <a:r>
              <a:rPr lang="it-IT" sz="1800" b="1" dirty="0">
                <a:solidFill>
                  <a:srgbClr val="FF0000"/>
                </a:solidFill>
              </a:rPr>
              <a:t>no </a:t>
            </a:r>
            <a:r>
              <a:rPr lang="it-IT" sz="1800" b="1" dirty="0">
                <a:solidFill>
                  <a:srgbClr val="FF0000"/>
                </a:solidFill>
                <a:sym typeface="Wingdings" panose="05000000000000000000" pitchFamily="2" charset="2"/>
              </a:rPr>
              <a:t> non ti alzi se prima non hai finito di mangiare</a:t>
            </a:r>
            <a:endParaRPr lang="it-IT" b="1" dirty="0">
              <a:solidFill>
                <a:srgbClr val="FF0000"/>
              </a:solidFill>
            </a:endParaRPr>
          </a:p>
          <a:p>
            <a:pPr marL="0" indent="0">
              <a:buNone/>
            </a:pPr>
            <a:r>
              <a:rPr lang="it-IT" dirty="0"/>
              <a:t>Usare verbi in forma attiva.</a:t>
            </a:r>
          </a:p>
          <a:p>
            <a:pPr marL="0" indent="0">
              <a:buNone/>
            </a:pPr>
            <a:r>
              <a:rPr lang="it-IT" dirty="0"/>
              <a:t>	</a:t>
            </a:r>
            <a:r>
              <a:rPr lang="it-IT" sz="1800" dirty="0"/>
              <a:t>sto guidando l’automobile</a:t>
            </a:r>
          </a:p>
          <a:p>
            <a:pPr marL="0" indent="0">
              <a:buNone/>
            </a:pPr>
            <a:r>
              <a:rPr lang="it-IT" dirty="0"/>
              <a:t>	</a:t>
            </a:r>
            <a:r>
              <a:rPr lang="it-IT" sz="1800" b="1" dirty="0">
                <a:solidFill>
                  <a:srgbClr val="FF0000"/>
                </a:solidFill>
              </a:rPr>
              <a:t>no </a:t>
            </a:r>
            <a:r>
              <a:rPr lang="it-IT" sz="1800" b="1" dirty="0">
                <a:solidFill>
                  <a:srgbClr val="FF0000"/>
                </a:solidFill>
                <a:sym typeface="Wingdings" panose="05000000000000000000" pitchFamily="2" charset="2"/>
              </a:rPr>
              <a:t> l’automobile è guidata da me.</a:t>
            </a:r>
          </a:p>
          <a:p>
            <a:pPr marL="0" indent="0">
              <a:buNone/>
            </a:pPr>
            <a:r>
              <a:rPr lang="it-IT" dirty="0">
                <a:sym typeface="Wingdings" panose="05000000000000000000" pitchFamily="2" charset="2"/>
              </a:rPr>
              <a:t>Ogni frase contiene un concetto. Possibilmente su di una riga. Se la frase va su due righe, allora spezzare la frase nel punto in cui il lettore farebbe una pausa se leggesse a voce alta.</a:t>
            </a:r>
            <a:endParaRPr lang="it-IT" dirty="0"/>
          </a:p>
        </p:txBody>
      </p:sp>
      <p:sp>
        <p:nvSpPr>
          <p:cNvPr id="4" name="Segnaposto numero diapositiva 3">
            <a:extLst>
              <a:ext uri="{FF2B5EF4-FFF2-40B4-BE49-F238E27FC236}">
                <a16:creationId xmlns:a16="http://schemas.microsoft.com/office/drawing/2014/main" id="{F3F457BD-962B-22EA-4F35-54CE66DA00C7}"/>
              </a:ext>
            </a:extLst>
          </p:cNvPr>
          <p:cNvSpPr>
            <a:spLocks noGrp="1"/>
          </p:cNvSpPr>
          <p:nvPr>
            <p:ph type="sldNum" sz="quarter" idx="12"/>
          </p:nvPr>
        </p:nvSpPr>
        <p:spPr/>
        <p:txBody>
          <a:bodyPr/>
          <a:lstStyle/>
          <a:p>
            <a:fld id="{57313990-386B-45EC-8AE5-4F30CCCECB3D}" type="slidenum">
              <a:rPr lang="it-IT" smtClean="0"/>
              <a:t>19</a:t>
            </a:fld>
            <a:endParaRPr lang="it-IT"/>
          </a:p>
        </p:txBody>
      </p:sp>
    </p:spTree>
    <p:extLst>
      <p:ext uri="{BB962C8B-B14F-4D97-AF65-F5344CB8AC3E}">
        <p14:creationId xmlns:p14="http://schemas.microsoft.com/office/powerpoint/2010/main" val="3532023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4A4A61-69E9-4D48-D8A5-85C6C988A1E3}"/>
              </a:ext>
            </a:extLst>
          </p:cNvPr>
          <p:cNvSpPr>
            <a:spLocks noGrp="1"/>
          </p:cNvSpPr>
          <p:nvPr>
            <p:ph type="title"/>
          </p:nvPr>
        </p:nvSpPr>
        <p:spPr/>
        <p:txBody>
          <a:bodyPr/>
          <a:lstStyle/>
          <a:p>
            <a:pPr algn="ctr"/>
            <a:r>
              <a:rPr lang="it-IT" dirty="0"/>
              <a:t>L’ </a:t>
            </a:r>
            <a:r>
              <a:rPr lang="it-IT" b="1" dirty="0"/>
              <a:t>Accessibilità</a:t>
            </a:r>
            <a:r>
              <a:rPr lang="it-IT" dirty="0"/>
              <a:t> all’informazione è un diritto</a:t>
            </a:r>
          </a:p>
        </p:txBody>
      </p:sp>
      <p:sp>
        <p:nvSpPr>
          <p:cNvPr id="3" name="Segnaposto contenuto 2">
            <a:extLst>
              <a:ext uri="{FF2B5EF4-FFF2-40B4-BE49-F238E27FC236}">
                <a16:creationId xmlns:a16="http://schemas.microsoft.com/office/drawing/2014/main" id="{F0DD7C0A-0CBD-8E79-67ED-DCC2630252C7}"/>
              </a:ext>
            </a:extLst>
          </p:cNvPr>
          <p:cNvSpPr>
            <a:spLocks noGrp="1"/>
          </p:cNvSpPr>
          <p:nvPr>
            <p:ph idx="1"/>
          </p:nvPr>
        </p:nvSpPr>
        <p:spPr/>
        <p:txBody>
          <a:bodyPr/>
          <a:lstStyle/>
          <a:p>
            <a:pPr marL="0" indent="0">
              <a:buNone/>
            </a:pPr>
            <a:r>
              <a:rPr lang="it-IT" dirty="0"/>
              <a:t>Costituzione italiana:</a:t>
            </a:r>
          </a:p>
          <a:p>
            <a:pPr marL="0" indent="0">
              <a:buNone/>
            </a:pPr>
            <a:r>
              <a:rPr lang="it-IT" b="1" dirty="0"/>
              <a:t>Art. 3 </a:t>
            </a:r>
            <a:r>
              <a:rPr lang="it-IT" dirty="0"/>
              <a:t>«Tutti i cittadini hanno pari dignità sociale e sono eguali davanti alla legge… E’ compito della Repubblica rimuovere gli ostacoli … che, limitando di fatto la libertà e l’eguaglianza dei cittadini, impediscono il pieno sviluppo della persona umana e l’effettiva partecipazione …»</a:t>
            </a:r>
          </a:p>
          <a:p>
            <a:pPr marL="0" indent="0">
              <a:buNone/>
            </a:pPr>
            <a:r>
              <a:rPr lang="it-IT" dirty="0"/>
              <a:t>Poi ci sono diverse leggi che hanno come obiettivo quella di rendere leggibili e comprensibili i documenti della pubblica amministrazione. Ne citiamo solo due: Legge n. 142 del 1990 </a:t>
            </a:r>
            <a:r>
              <a:rPr lang="it-IT" dirty="0">
                <a:sym typeface="Wingdings" panose="05000000000000000000" pitchFamily="2" charset="2"/>
              </a:rPr>
              <a:t> </a:t>
            </a:r>
            <a:r>
              <a:rPr lang="it-IT" i="1" dirty="0">
                <a:latin typeface="Grandview Display" panose="020B0502040204020203" pitchFamily="34" charset="0"/>
                <a:sym typeface="Wingdings" panose="05000000000000000000" pitchFamily="2" charset="2"/>
              </a:rPr>
              <a:t>il cittadino non deve decifrare il linguaggio della PA</a:t>
            </a:r>
            <a:r>
              <a:rPr lang="it-IT" i="1" dirty="0">
                <a:sym typeface="Wingdings" panose="05000000000000000000" pitchFamily="2" charset="2"/>
              </a:rPr>
              <a:t>. </a:t>
            </a:r>
            <a:r>
              <a:rPr lang="it-IT" dirty="0">
                <a:sym typeface="Wingdings" panose="05000000000000000000" pitchFamily="2" charset="2"/>
              </a:rPr>
              <a:t>Legge n. 241 del 1990 </a:t>
            </a:r>
            <a:r>
              <a:rPr lang="it-IT" i="1" dirty="0">
                <a:sym typeface="Wingdings" panose="05000000000000000000" pitchFamily="2" charset="2"/>
              </a:rPr>
              <a:t> </a:t>
            </a:r>
            <a:r>
              <a:rPr lang="it-IT" i="1" dirty="0">
                <a:latin typeface="Grandview Display" panose="020B0502040204020203" pitchFamily="34" charset="0"/>
                <a:sym typeface="Wingdings" panose="05000000000000000000" pitchFamily="2" charset="2"/>
              </a:rPr>
              <a:t>diritto di accesso agli atti e diritto all’informazione</a:t>
            </a:r>
            <a:r>
              <a:rPr lang="it-IT" dirty="0">
                <a:sym typeface="Wingdings" panose="05000000000000000000" pitchFamily="2" charset="2"/>
              </a:rPr>
              <a:t>.</a:t>
            </a:r>
            <a:endParaRPr lang="it-IT" dirty="0"/>
          </a:p>
        </p:txBody>
      </p:sp>
      <p:sp>
        <p:nvSpPr>
          <p:cNvPr id="4" name="Segnaposto numero diapositiva 3">
            <a:extLst>
              <a:ext uri="{FF2B5EF4-FFF2-40B4-BE49-F238E27FC236}">
                <a16:creationId xmlns:a16="http://schemas.microsoft.com/office/drawing/2014/main" id="{238D5A3D-C34A-2CFE-4E68-0BAF2BB686F5}"/>
              </a:ext>
            </a:extLst>
          </p:cNvPr>
          <p:cNvSpPr>
            <a:spLocks noGrp="1"/>
          </p:cNvSpPr>
          <p:nvPr>
            <p:ph type="sldNum" sz="quarter" idx="12"/>
          </p:nvPr>
        </p:nvSpPr>
        <p:spPr/>
        <p:txBody>
          <a:bodyPr/>
          <a:lstStyle/>
          <a:p>
            <a:fld id="{57313990-386B-45EC-8AE5-4F30CCCECB3D}" type="slidenum">
              <a:rPr lang="it-IT" smtClean="0"/>
              <a:t>2</a:t>
            </a:fld>
            <a:endParaRPr lang="it-IT"/>
          </a:p>
        </p:txBody>
      </p:sp>
    </p:spTree>
    <p:extLst>
      <p:ext uri="{BB962C8B-B14F-4D97-AF65-F5344CB8AC3E}">
        <p14:creationId xmlns:p14="http://schemas.microsoft.com/office/powerpoint/2010/main" val="3350922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5DB85-95AF-5883-9E31-88E2F5159B5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E47BE65-951E-D283-CD23-0502C5118FD7}"/>
              </a:ext>
            </a:extLst>
          </p:cNvPr>
          <p:cNvSpPr>
            <a:spLocks noGrp="1"/>
          </p:cNvSpPr>
          <p:nvPr>
            <p:ph type="title"/>
          </p:nvPr>
        </p:nvSpPr>
        <p:spPr>
          <a:xfrm>
            <a:off x="838200" y="365125"/>
            <a:ext cx="10515600" cy="726557"/>
          </a:xfrm>
        </p:spPr>
        <p:txBody>
          <a:bodyPr>
            <a:noAutofit/>
          </a:bodyPr>
          <a:lstStyle/>
          <a:p>
            <a:pPr algn="ctr"/>
            <a:r>
              <a:rPr lang="it-IT" sz="3200" dirty="0"/>
              <a:t>Come organizzare le informazioni</a:t>
            </a:r>
          </a:p>
        </p:txBody>
      </p:sp>
      <p:sp>
        <p:nvSpPr>
          <p:cNvPr id="3" name="Segnaposto contenuto 2">
            <a:extLst>
              <a:ext uri="{FF2B5EF4-FFF2-40B4-BE49-F238E27FC236}">
                <a16:creationId xmlns:a16="http://schemas.microsoft.com/office/drawing/2014/main" id="{F4CC2AF1-295D-14A4-9F04-361F65C32582}"/>
              </a:ext>
            </a:extLst>
          </p:cNvPr>
          <p:cNvSpPr>
            <a:spLocks noGrp="1"/>
          </p:cNvSpPr>
          <p:nvPr>
            <p:ph idx="1"/>
          </p:nvPr>
        </p:nvSpPr>
        <p:spPr>
          <a:xfrm>
            <a:off x="838200" y="1240971"/>
            <a:ext cx="10515600" cy="4935992"/>
          </a:xfrm>
        </p:spPr>
        <p:txBody>
          <a:bodyPr>
            <a:normAutofit fontScale="92500" lnSpcReduction="10000"/>
          </a:bodyPr>
          <a:lstStyle/>
          <a:p>
            <a:pPr marL="0" indent="0">
              <a:lnSpc>
                <a:spcPct val="150000"/>
              </a:lnSpc>
              <a:buNone/>
            </a:pPr>
            <a:r>
              <a:rPr lang="it-IT" dirty="0"/>
              <a:t>I contenuti devono avere una logica sequenziale </a:t>
            </a:r>
            <a:r>
              <a:rPr lang="it-IT" dirty="0">
                <a:sym typeface="Wingdings" panose="05000000000000000000" pitchFamily="2" charset="2"/>
              </a:rPr>
              <a:t> concatenamento.</a:t>
            </a:r>
          </a:p>
          <a:p>
            <a:pPr marL="0" indent="0">
              <a:lnSpc>
                <a:spcPct val="150000"/>
              </a:lnSpc>
              <a:buNone/>
            </a:pPr>
            <a:r>
              <a:rPr lang="it-IT" dirty="0">
                <a:sym typeface="Wingdings" panose="05000000000000000000" pitchFamily="2" charset="2"/>
              </a:rPr>
              <a:t>Le informazioni su di un argomento devono essere vicine  vicinanza.</a:t>
            </a:r>
          </a:p>
          <a:p>
            <a:pPr marL="0" indent="0">
              <a:lnSpc>
                <a:spcPct val="150000"/>
              </a:lnSpc>
              <a:buNone/>
            </a:pPr>
            <a:r>
              <a:rPr lang="it-IT" dirty="0">
                <a:sym typeface="Wingdings" panose="05000000000000000000" pitchFamily="2" charset="2"/>
              </a:rPr>
              <a:t>Ripetere le informazioni più importanti.</a:t>
            </a:r>
          </a:p>
          <a:p>
            <a:pPr marL="0" indent="0">
              <a:lnSpc>
                <a:spcPct val="150000"/>
              </a:lnSpc>
              <a:buNone/>
            </a:pPr>
            <a:r>
              <a:rPr lang="it-IT" dirty="0">
                <a:sym typeface="Wingdings" panose="05000000000000000000" pitchFamily="2" charset="2"/>
              </a:rPr>
              <a:t>Ripetere le parole più difficili  creare un glossario.</a:t>
            </a:r>
          </a:p>
          <a:p>
            <a:pPr marL="0" indent="0">
              <a:lnSpc>
                <a:spcPct val="150000"/>
              </a:lnSpc>
              <a:buNone/>
            </a:pPr>
            <a:r>
              <a:rPr lang="it-IT" dirty="0">
                <a:sym typeface="Wingdings" panose="05000000000000000000" pitchFamily="2" charset="2"/>
              </a:rPr>
              <a:t>Il titolo è importante.</a:t>
            </a:r>
          </a:p>
          <a:p>
            <a:pPr marL="0" indent="0">
              <a:lnSpc>
                <a:spcPct val="150000"/>
              </a:lnSpc>
              <a:buNone/>
            </a:pPr>
            <a:r>
              <a:rPr lang="it-IT" dirty="0">
                <a:sym typeface="Wingdings" panose="05000000000000000000" pitchFamily="2" charset="2"/>
              </a:rPr>
              <a:t>Evitare parole o informazioni superflui  </a:t>
            </a:r>
            <a:r>
              <a:rPr lang="it-IT" b="1" dirty="0">
                <a:sym typeface="Wingdings" panose="05000000000000000000" pitchFamily="2" charset="2"/>
              </a:rPr>
              <a:t>dare solo info importanti</a:t>
            </a:r>
            <a:r>
              <a:rPr lang="it-IT" dirty="0">
                <a:sym typeface="Wingdings" panose="05000000000000000000" pitchFamily="2" charset="2"/>
              </a:rPr>
              <a:t>.</a:t>
            </a:r>
          </a:p>
          <a:p>
            <a:pPr marL="0" indent="0">
              <a:lnSpc>
                <a:spcPct val="150000"/>
              </a:lnSpc>
              <a:buNone/>
            </a:pPr>
            <a:r>
              <a:rPr lang="it-IT" dirty="0">
                <a:sym typeface="Wingdings" panose="05000000000000000000" pitchFamily="2" charset="2"/>
              </a:rPr>
              <a:t>Parole importanti evidenziate in grassetto, oppure inserirle in un riquadro.</a:t>
            </a:r>
            <a:endParaRPr lang="it-IT" dirty="0"/>
          </a:p>
        </p:txBody>
      </p:sp>
      <p:sp>
        <p:nvSpPr>
          <p:cNvPr id="4" name="Segnaposto numero diapositiva 3">
            <a:extLst>
              <a:ext uri="{FF2B5EF4-FFF2-40B4-BE49-F238E27FC236}">
                <a16:creationId xmlns:a16="http://schemas.microsoft.com/office/drawing/2014/main" id="{948D8032-7D28-6B5E-0D72-4BD8842AC2A9}"/>
              </a:ext>
            </a:extLst>
          </p:cNvPr>
          <p:cNvSpPr>
            <a:spLocks noGrp="1"/>
          </p:cNvSpPr>
          <p:nvPr>
            <p:ph type="sldNum" sz="quarter" idx="12"/>
          </p:nvPr>
        </p:nvSpPr>
        <p:spPr/>
        <p:txBody>
          <a:bodyPr/>
          <a:lstStyle/>
          <a:p>
            <a:fld id="{57313990-386B-45EC-8AE5-4F30CCCECB3D}" type="slidenum">
              <a:rPr lang="it-IT" smtClean="0"/>
              <a:t>20</a:t>
            </a:fld>
            <a:endParaRPr lang="it-IT"/>
          </a:p>
        </p:txBody>
      </p:sp>
    </p:spTree>
    <p:extLst>
      <p:ext uri="{BB962C8B-B14F-4D97-AF65-F5344CB8AC3E}">
        <p14:creationId xmlns:p14="http://schemas.microsoft.com/office/powerpoint/2010/main" val="2368518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EBEB5-245D-344A-9626-D21CABB9621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3EC0E44-B6C8-CFF2-D5A2-0BE26C5B7A70}"/>
              </a:ext>
            </a:extLst>
          </p:cNvPr>
          <p:cNvSpPr>
            <a:spLocks noGrp="1"/>
          </p:cNvSpPr>
          <p:nvPr>
            <p:ph type="title"/>
          </p:nvPr>
        </p:nvSpPr>
        <p:spPr>
          <a:xfrm>
            <a:off x="838200" y="365125"/>
            <a:ext cx="10515600" cy="726557"/>
          </a:xfrm>
        </p:spPr>
        <p:txBody>
          <a:bodyPr>
            <a:noAutofit/>
          </a:bodyPr>
          <a:lstStyle/>
          <a:p>
            <a:pPr algn="ctr"/>
            <a:r>
              <a:rPr lang="it-IT" sz="3200" dirty="0"/>
              <a:t>Grafica 1</a:t>
            </a:r>
          </a:p>
        </p:txBody>
      </p:sp>
      <p:sp>
        <p:nvSpPr>
          <p:cNvPr id="3" name="Segnaposto contenuto 2">
            <a:extLst>
              <a:ext uri="{FF2B5EF4-FFF2-40B4-BE49-F238E27FC236}">
                <a16:creationId xmlns:a16="http://schemas.microsoft.com/office/drawing/2014/main" id="{5D25BB05-081A-DBED-FF7D-009994F1CF4B}"/>
              </a:ext>
            </a:extLst>
          </p:cNvPr>
          <p:cNvSpPr>
            <a:spLocks noGrp="1"/>
          </p:cNvSpPr>
          <p:nvPr>
            <p:ph idx="1"/>
          </p:nvPr>
        </p:nvSpPr>
        <p:spPr>
          <a:xfrm>
            <a:off x="838200" y="1240971"/>
            <a:ext cx="10515600" cy="4935992"/>
          </a:xfrm>
        </p:spPr>
        <p:txBody>
          <a:bodyPr>
            <a:normAutofit/>
          </a:bodyPr>
          <a:lstStyle/>
          <a:p>
            <a:pPr marL="0" indent="0">
              <a:buNone/>
            </a:pPr>
            <a:r>
              <a:rPr lang="it-IT" dirty="0"/>
              <a:t>Anziché scrivere 100 pagine è meglio scrivere 5 libricini da 20 pagine </a:t>
            </a:r>
            <a:r>
              <a:rPr lang="it-IT" dirty="0">
                <a:sym typeface="Wingdings" panose="05000000000000000000" pitchFamily="2" charset="2"/>
              </a:rPr>
              <a:t> suddividere l’informazione.</a:t>
            </a:r>
          </a:p>
          <a:p>
            <a:pPr marL="0" indent="0">
              <a:buNone/>
            </a:pPr>
            <a:r>
              <a:rPr lang="it-IT" dirty="0">
                <a:sym typeface="Wingdings" panose="05000000000000000000" pitchFamily="2" charset="2"/>
              </a:rPr>
              <a:t>Il font del carattere è importante: senza grazie e con le lettere delle singole parole sufficientemente distanziate, come pure le singole parole (Arial 14 e </a:t>
            </a:r>
            <a:r>
              <a:rPr lang="it-IT" dirty="0" err="1">
                <a:sym typeface="Wingdings" panose="05000000000000000000" pitchFamily="2" charset="2"/>
              </a:rPr>
              <a:t>Tahoma</a:t>
            </a:r>
            <a:r>
              <a:rPr lang="it-IT" dirty="0">
                <a:sym typeface="Wingdings" panose="05000000000000000000" pitchFamily="2" charset="2"/>
              </a:rPr>
              <a:t>). Usare sempre lo stesso carattere.</a:t>
            </a:r>
          </a:p>
          <a:p>
            <a:pPr marL="0" indent="0">
              <a:buNone/>
            </a:pPr>
            <a:r>
              <a:rPr lang="it-IT" dirty="0">
                <a:sym typeface="Wingdings" panose="05000000000000000000" pitchFamily="2" charset="2"/>
              </a:rPr>
              <a:t>Attenzione allo sfondo  e al contrasto.</a:t>
            </a:r>
          </a:p>
          <a:p>
            <a:pPr marL="0" indent="0">
              <a:buNone/>
            </a:pPr>
            <a:r>
              <a:rPr lang="it-IT" dirty="0">
                <a:sym typeface="Wingdings" panose="05000000000000000000" pitchFamily="2" charset="2"/>
              </a:rPr>
              <a:t>Attenzione all’inserimento di immagini: devono essere coerenti con lo scritto e non devono ostacolare la lettura come nel caso di una sovrapposizione testo/immagine inappropriata.</a:t>
            </a:r>
          </a:p>
          <a:p>
            <a:pPr marL="0" indent="0">
              <a:buNone/>
            </a:pPr>
            <a:endParaRPr lang="it-IT" dirty="0">
              <a:sym typeface="Wingdings" panose="05000000000000000000" pitchFamily="2" charset="2"/>
            </a:endParaRPr>
          </a:p>
        </p:txBody>
      </p:sp>
      <p:sp>
        <p:nvSpPr>
          <p:cNvPr id="4" name="Segnaposto numero diapositiva 3">
            <a:extLst>
              <a:ext uri="{FF2B5EF4-FFF2-40B4-BE49-F238E27FC236}">
                <a16:creationId xmlns:a16="http://schemas.microsoft.com/office/drawing/2014/main" id="{7B510DCB-03AE-6145-3F4E-777FD0C53274}"/>
              </a:ext>
            </a:extLst>
          </p:cNvPr>
          <p:cNvSpPr>
            <a:spLocks noGrp="1"/>
          </p:cNvSpPr>
          <p:nvPr>
            <p:ph type="sldNum" sz="quarter" idx="12"/>
          </p:nvPr>
        </p:nvSpPr>
        <p:spPr/>
        <p:txBody>
          <a:bodyPr/>
          <a:lstStyle/>
          <a:p>
            <a:fld id="{57313990-386B-45EC-8AE5-4F30CCCECB3D}" type="slidenum">
              <a:rPr lang="it-IT" smtClean="0"/>
              <a:t>21</a:t>
            </a:fld>
            <a:endParaRPr lang="it-IT"/>
          </a:p>
        </p:txBody>
      </p:sp>
    </p:spTree>
    <p:extLst>
      <p:ext uri="{BB962C8B-B14F-4D97-AF65-F5344CB8AC3E}">
        <p14:creationId xmlns:p14="http://schemas.microsoft.com/office/powerpoint/2010/main" val="19046071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0A328-8303-170E-E334-A3873A466F3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83D0207-8F61-1D8D-845F-F37A098C744D}"/>
              </a:ext>
            </a:extLst>
          </p:cNvPr>
          <p:cNvSpPr>
            <a:spLocks noGrp="1"/>
          </p:cNvSpPr>
          <p:nvPr>
            <p:ph type="title"/>
          </p:nvPr>
        </p:nvSpPr>
        <p:spPr>
          <a:xfrm>
            <a:off x="838200" y="365125"/>
            <a:ext cx="10515600" cy="726557"/>
          </a:xfrm>
        </p:spPr>
        <p:txBody>
          <a:bodyPr>
            <a:noAutofit/>
          </a:bodyPr>
          <a:lstStyle/>
          <a:p>
            <a:pPr algn="ctr"/>
            <a:r>
              <a:rPr lang="it-IT" sz="3200" dirty="0"/>
              <a:t>Grafica 2</a:t>
            </a:r>
          </a:p>
        </p:txBody>
      </p:sp>
      <p:sp>
        <p:nvSpPr>
          <p:cNvPr id="3" name="Segnaposto contenuto 2">
            <a:extLst>
              <a:ext uri="{FF2B5EF4-FFF2-40B4-BE49-F238E27FC236}">
                <a16:creationId xmlns:a16="http://schemas.microsoft.com/office/drawing/2014/main" id="{DEEBD3D2-151F-6CBF-4651-621AA589215A}"/>
              </a:ext>
            </a:extLst>
          </p:cNvPr>
          <p:cNvSpPr>
            <a:spLocks noGrp="1"/>
          </p:cNvSpPr>
          <p:nvPr>
            <p:ph idx="1"/>
          </p:nvPr>
        </p:nvSpPr>
        <p:spPr>
          <a:xfrm>
            <a:off x="838200" y="1240971"/>
            <a:ext cx="10515600" cy="4935992"/>
          </a:xfrm>
        </p:spPr>
        <p:txBody>
          <a:bodyPr>
            <a:normAutofit fontScale="92500" lnSpcReduction="20000"/>
          </a:bodyPr>
          <a:lstStyle/>
          <a:p>
            <a:pPr marL="0" indent="0">
              <a:buNone/>
            </a:pPr>
            <a:r>
              <a:rPr lang="it-IT" dirty="0">
                <a:sym typeface="Wingdings" panose="05000000000000000000" pitchFamily="2" charset="2"/>
              </a:rPr>
              <a:t>Mai usare il corsivo.</a:t>
            </a:r>
          </a:p>
          <a:p>
            <a:pPr marL="0" indent="0">
              <a:buNone/>
            </a:pPr>
            <a:r>
              <a:rPr lang="it-IT" dirty="0">
                <a:sym typeface="Wingdings" panose="05000000000000000000" pitchFamily="2" charset="2"/>
              </a:rPr>
              <a:t>Evitare gli effetti speciali dei caratteri.</a:t>
            </a:r>
          </a:p>
          <a:p>
            <a:pPr marL="0" indent="0">
              <a:buNone/>
            </a:pPr>
            <a:r>
              <a:rPr lang="it-IT" dirty="0">
                <a:sym typeface="Wingdings" panose="05000000000000000000" pitchFamily="2" charset="2"/>
              </a:rPr>
              <a:t>Evitare di appesantire la pagina con «oggetti» inutili  aggiungere solo se coerenti e funzionali con lo scritto per avere una lettura e una comprensione facilitata dell’informazione.</a:t>
            </a:r>
          </a:p>
          <a:p>
            <a:pPr marL="0" indent="0">
              <a:buNone/>
            </a:pPr>
            <a:r>
              <a:rPr lang="it-IT" dirty="0"/>
              <a:t>Si possono aggiungere illustrazioni (tipo: fotografie, disegni, simboli). Nel documento deve esserci sempre lo stesso tipo di illustrazione. Usare sempre la stessa illustrazione per spiegare la stessa cosa.</a:t>
            </a:r>
          </a:p>
          <a:p>
            <a:pPr marL="0" indent="0">
              <a:buNone/>
            </a:pPr>
            <a:r>
              <a:rPr lang="it-IT" dirty="0"/>
              <a:t>Attenzione ai grafici e alle tabelle.</a:t>
            </a:r>
          </a:p>
          <a:p>
            <a:pPr marL="0" indent="0">
              <a:buNone/>
            </a:pPr>
            <a:r>
              <a:rPr lang="it-IT" dirty="0"/>
              <a:t>Usare un elenco puntato al posto di un elenco separato da una serie di virgole.</a:t>
            </a:r>
          </a:p>
          <a:p>
            <a:pPr marL="0" indent="0">
              <a:buNone/>
            </a:pPr>
            <a:r>
              <a:rPr lang="it-IT" dirty="0"/>
              <a:t>Il testo va allineato a sinistra. Mai usare il GIUSTIFICATO.</a:t>
            </a:r>
          </a:p>
          <a:p>
            <a:pPr marL="0" indent="0">
              <a:buNone/>
            </a:pPr>
            <a:r>
              <a:rPr lang="it-IT" dirty="0"/>
              <a:t>Numerare le pagine del documento </a:t>
            </a:r>
            <a:r>
              <a:rPr lang="it-IT" dirty="0">
                <a:sym typeface="Wingdings" panose="05000000000000000000" pitchFamily="2" charset="2"/>
              </a:rPr>
              <a:t> 2 di 5</a:t>
            </a:r>
            <a:endParaRPr lang="it-IT" dirty="0"/>
          </a:p>
        </p:txBody>
      </p:sp>
      <p:sp>
        <p:nvSpPr>
          <p:cNvPr id="4" name="Segnaposto numero diapositiva 3">
            <a:extLst>
              <a:ext uri="{FF2B5EF4-FFF2-40B4-BE49-F238E27FC236}">
                <a16:creationId xmlns:a16="http://schemas.microsoft.com/office/drawing/2014/main" id="{88B7E71C-A69D-E162-90B5-64E6EC097254}"/>
              </a:ext>
            </a:extLst>
          </p:cNvPr>
          <p:cNvSpPr>
            <a:spLocks noGrp="1"/>
          </p:cNvSpPr>
          <p:nvPr>
            <p:ph type="sldNum" sz="quarter" idx="12"/>
          </p:nvPr>
        </p:nvSpPr>
        <p:spPr/>
        <p:txBody>
          <a:bodyPr/>
          <a:lstStyle/>
          <a:p>
            <a:fld id="{57313990-386B-45EC-8AE5-4F30CCCECB3D}" type="slidenum">
              <a:rPr lang="it-IT" smtClean="0"/>
              <a:t>22</a:t>
            </a:fld>
            <a:endParaRPr lang="it-IT"/>
          </a:p>
        </p:txBody>
      </p:sp>
    </p:spTree>
    <p:extLst>
      <p:ext uri="{BB962C8B-B14F-4D97-AF65-F5344CB8AC3E}">
        <p14:creationId xmlns:p14="http://schemas.microsoft.com/office/powerpoint/2010/main" val="28891972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CB039-E2E5-8838-5AD7-A2535711980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846B24E-C530-6682-02E9-B87F99F250A5}"/>
              </a:ext>
            </a:extLst>
          </p:cNvPr>
          <p:cNvSpPr>
            <a:spLocks noGrp="1"/>
          </p:cNvSpPr>
          <p:nvPr>
            <p:ph type="title"/>
          </p:nvPr>
        </p:nvSpPr>
        <p:spPr>
          <a:xfrm>
            <a:off x="838200" y="365125"/>
            <a:ext cx="10515600" cy="726557"/>
          </a:xfrm>
        </p:spPr>
        <p:txBody>
          <a:bodyPr>
            <a:noAutofit/>
          </a:bodyPr>
          <a:lstStyle/>
          <a:p>
            <a:pPr algn="ctr"/>
            <a:r>
              <a:rPr lang="it-IT" sz="3200" dirty="0"/>
              <a:t>Logo </a:t>
            </a:r>
            <a:r>
              <a:rPr lang="it-IT" sz="3200" dirty="0" err="1"/>
              <a:t>EtR</a:t>
            </a:r>
            <a:endParaRPr lang="it-IT" sz="3200" dirty="0"/>
          </a:p>
        </p:txBody>
      </p:sp>
      <p:sp>
        <p:nvSpPr>
          <p:cNvPr id="3" name="Segnaposto contenuto 2">
            <a:extLst>
              <a:ext uri="{FF2B5EF4-FFF2-40B4-BE49-F238E27FC236}">
                <a16:creationId xmlns:a16="http://schemas.microsoft.com/office/drawing/2014/main" id="{7C9D8627-5AA3-DE75-7404-5CCFE28C5FAE}"/>
              </a:ext>
            </a:extLst>
          </p:cNvPr>
          <p:cNvSpPr>
            <a:spLocks noGrp="1"/>
          </p:cNvSpPr>
          <p:nvPr>
            <p:ph idx="1"/>
          </p:nvPr>
        </p:nvSpPr>
        <p:spPr>
          <a:xfrm>
            <a:off x="838200" y="1240971"/>
            <a:ext cx="10515600" cy="4935992"/>
          </a:xfrm>
        </p:spPr>
        <p:txBody>
          <a:bodyPr/>
          <a:lstStyle/>
          <a:p>
            <a:pPr marL="0" indent="0">
              <a:buNone/>
            </a:pPr>
            <a:endParaRPr lang="it-IT" dirty="0"/>
          </a:p>
          <a:p>
            <a:pPr marL="0" indent="0">
              <a:buNone/>
            </a:pPr>
            <a:r>
              <a:rPr lang="it-IT" dirty="0"/>
              <a:t>I contenuti costruiti con Easy to Read si riconoscono perché sono indicati con questo logo:</a:t>
            </a:r>
          </a:p>
          <a:p>
            <a:pPr marL="0" indent="0">
              <a:buNone/>
            </a:pPr>
            <a:endParaRPr lang="it-IT" dirty="0"/>
          </a:p>
          <a:p>
            <a:pPr marL="0" indent="0">
              <a:buNone/>
            </a:pPr>
            <a:endParaRPr lang="it-IT" dirty="0"/>
          </a:p>
          <a:p>
            <a:pPr marL="0" indent="0">
              <a:buNone/>
            </a:pPr>
            <a:endParaRPr lang="it-IT" dirty="0"/>
          </a:p>
          <a:p>
            <a:pPr marL="0" indent="0">
              <a:buNone/>
            </a:pPr>
            <a:endParaRPr lang="it-IT" dirty="0"/>
          </a:p>
          <a:p>
            <a:pPr marL="0" indent="0">
              <a:buNone/>
            </a:pPr>
            <a:r>
              <a:rPr lang="it-IT" dirty="0">
                <a:hlinkClick r:id="rId2"/>
              </a:rPr>
              <a:t>https://www.inclusion-europe.eu/wp-content/uploads/2016/12/etr.png</a:t>
            </a:r>
            <a:endParaRPr lang="it-IT" dirty="0"/>
          </a:p>
          <a:p>
            <a:pPr marL="0" indent="0">
              <a:buNone/>
            </a:pPr>
            <a:endParaRPr lang="it-IT" dirty="0"/>
          </a:p>
          <a:p>
            <a:pPr marL="0" indent="0">
              <a:buNone/>
            </a:pPr>
            <a:endParaRPr lang="it-IT" dirty="0"/>
          </a:p>
        </p:txBody>
      </p:sp>
      <p:sp>
        <p:nvSpPr>
          <p:cNvPr id="4" name="Segnaposto numero diapositiva 3">
            <a:extLst>
              <a:ext uri="{FF2B5EF4-FFF2-40B4-BE49-F238E27FC236}">
                <a16:creationId xmlns:a16="http://schemas.microsoft.com/office/drawing/2014/main" id="{E03C5057-8133-0C02-874B-EE9CC309304B}"/>
              </a:ext>
            </a:extLst>
          </p:cNvPr>
          <p:cNvSpPr>
            <a:spLocks noGrp="1"/>
          </p:cNvSpPr>
          <p:nvPr>
            <p:ph type="sldNum" sz="quarter" idx="12"/>
          </p:nvPr>
        </p:nvSpPr>
        <p:spPr/>
        <p:txBody>
          <a:bodyPr/>
          <a:lstStyle/>
          <a:p>
            <a:fld id="{57313990-386B-45EC-8AE5-4F30CCCECB3D}" type="slidenum">
              <a:rPr lang="it-IT" smtClean="0"/>
              <a:t>23</a:t>
            </a:fld>
            <a:endParaRPr lang="it-IT"/>
          </a:p>
        </p:txBody>
      </p:sp>
      <p:pic>
        <p:nvPicPr>
          <p:cNvPr id="6" name="Immagine 5" descr="Immagine che contiene testo, simbolo, cartone animato, Carattere&#10;&#10;Descrizione generata automaticamente">
            <a:extLst>
              <a:ext uri="{FF2B5EF4-FFF2-40B4-BE49-F238E27FC236}">
                <a16:creationId xmlns:a16="http://schemas.microsoft.com/office/drawing/2014/main" id="{1820BB46-4668-C543-7E9F-D7071DB607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2190" y="3005190"/>
            <a:ext cx="847619" cy="847619"/>
          </a:xfrm>
          <a:prstGeom prst="rect">
            <a:avLst/>
          </a:prstGeom>
        </p:spPr>
      </p:pic>
    </p:spTree>
    <p:extLst>
      <p:ext uri="{BB962C8B-B14F-4D97-AF65-F5344CB8AC3E}">
        <p14:creationId xmlns:p14="http://schemas.microsoft.com/office/powerpoint/2010/main" val="474664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648D0-7EF6-A153-D3AE-244375B7B4F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1A85CA6-8DAB-4CA9-27FA-F0CF6FD43DAE}"/>
              </a:ext>
            </a:extLst>
          </p:cNvPr>
          <p:cNvSpPr>
            <a:spLocks noGrp="1"/>
          </p:cNvSpPr>
          <p:nvPr>
            <p:ph type="title"/>
          </p:nvPr>
        </p:nvSpPr>
        <p:spPr>
          <a:xfrm>
            <a:off x="838200" y="365125"/>
            <a:ext cx="10515600" cy="913169"/>
          </a:xfrm>
        </p:spPr>
        <p:txBody>
          <a:bodyPr/>
          <a:lstStyle/>
          <a:p>
            <a:pPr algn="ctr"/>
            <a:r>
              <a:rPr lang="it-IT" dirty="0"/>
              <a:t>Un esempio di applicazione dell’</a:t>
            </a:r>
            <a:r>
              <a:rPr lang="it-IT" dirty="0" err="1"/>
              <a:t>EtR</a:t>
            </a:r>
            <a:endParaRPr lang="it-IT" dirty="0"/>
          </a:p>
        </p:txBody>
      </p:sp>
      <p:sp>
        <p:nvSpPr>
          <p:cNvPr id="3" name="Segnaposto contenuto 2">
            <a:extLst>
              <a:ext uri="{FF2B5EF4-FFF2-40B4-BE49-F238E27FC236}">
                <a16:creationId xmlns:a16="http://schemas.microsoft.com/office/drawing/2014/main" id="{CBFB3DD0-4E46-CD01-E18F-6BF36FA89FCB}"/>
              </a:ext>
            </a:extLst>
          </p:cNvPr>
          <p:cNvSpPr>
            <a:spLocks noGrp="1"/>
          </p:cNvSpPr>
          <p:nvPr>
            <p:ph idx="1"/>
          </p:nvPr>
        </p:nvSpPr>
        <p:spPr>
          <a:xfrm>
            <a:off x="838200" y="1194318"/>
            <a:ext cx="10515600" cy="4982645"/>
          </a:xfrm>
        </p:spPr>
        <p:txBody>
          <a:bodyPr>
            <a:normAutofit lnSpcReduction="10000"/>
          </a:bodyPr>
          <a:lstStyle/>
          <a:p>
            <a:pPr marL="0" indent="0">
              <a:buNone/>
            </a:pPr>
            <a:r>
              <a:rPr lang="it-IT" dirty="0"/>
              <a:t>Accessibilità museale: leggibilità e comprensibilità di alcune didascalie al Museo Archeologico ‘’Aristide Gentiloni </a:t>
            </a:r>
            <a:r>
              <a:rPr lang="it-IT" dirty="0" err="1"/>
              <a:t>Silverj</a:t>
            </a:r>
            <a:r>
              <a:rPr lang="it-IT" dirty="0"/>
              <a:t>’’.</a:t>
            </a:r>
          </a:p>
          <a:p>
            <a:pPr marL="0" indent="0">
              <a:buNone/>
            </a:pPr>
            <a:r>
              <a:rPr lang="it-IT" dirty="0"/>
              <a:t>Un esempio di come è stato utilizzato lo strumento Easy to Read. Pannello originale:</a:t>
            </a:r>
          </a:p>
          <a:p>
            <a:pPr marL="0" indent="0">
              <a:buNone/>
            </a:pPr>
            <a:r>
              <a:rPr lang="it-IT" dirty="0">
                <a:hlinkClick r:id="rId2" action="ppaction://hlinkfile"/>
              </a:rPr>
              <a:t>divisione dei cartelli originali\pubblicato\I </a:t>
            </a:r>
            <a:r>
              <a:rPr lang="it-IT" dirty="0" err="1">
                <a:hlinkClick r:id="rId2" action="ppaction://hlinkfile"/>
              </a:rPr>
              <a:t>Piceni__Pannelli</a:t>
            </a:r>
            <a:r>
              <a:rPr lang="it-IT" dirty="0">
                <a:hlinkClick r:id="rId2" action="ppaction://hlinkfile"/>
              </a:rPr>
              <a:t> </a:t>
            </a:r>
            <a:r>
              <a:rPr lang="it-IT" dirty="0" err="1">
                <a:hlinkClick r:id="rId2" action="ppaction://hlinkfile"/>
              </a:rPr>
              <a:t>definitivi_revisione</a:t>
            </a:r>
            <a:r>
              <a:rPr lang="it-IT" dirty="0">
                <a:hlinkClick r:id="rId2" action="ppaction://hlinkfile"/>
              </a:rPr>
              <a:t> </a:t>
            </a:r>
            <a:r>
              <a:rPr lang="it-IT" dirty="0" err="1">
                <a:hlinkClick r:id="rId2" action="ppaction://hlinkfile"/>
              </a:rPr>
              <a:t>finale_imp</a:t>
            </a:r>
            <a:r>
              <a:rPr lang="it-IT" dirty="0">
                <a:hlinkClick r:id="rId2" action="ppaction://hlinkfile"/>
              </a:rPr>
              <a:t> (3)-17-18-2.pdf</a:t>
            </a:r>
            <a:endParaRPr lang="it-IT" dirty="0"/>
          </a:p>
          <a:p>
            <a:pPr marL="0" indent="0">
              <a:buNone/>
            </a:pPr>
            <a:endParaRPr lang="it-IT" dirty="0"/>
          </a:p>
          <a:p>
            <a:pPr marL="0" indent="0">
              <a:buNone/>
            </a:pPr>
            <a:r>
              <a:rPr lang="it-IT" dirty="0"/>
              <a:t>Di questa versione se n’è creata un’altra più leggibile e più comprensibile per le persone con Disabilità Intellettive.</a:t>
            </a:r>
          </a:p>
          <a:p>
            <a:pPr marL="0" indent="0">
              <a:buNone/>
            </a:pPr>
            <a:r>
              <a:rPr lang="it-IT" dirty="0"/>
              <a:t>File di confronto:</a:t>
            </a:r>
          </a:p>
          <a:p>
            <a:pPr marL="0" indent="0">
              <a:buNone/>
            </a:pPr>
            <a:r>
              <a:rPr lang="it-IT" dirty="0">
                <a:hlinkClick r:id="rId3" action="ppaction://hlinkfile"/>
              </a:rPr>
              <a:t>confronto fra testo originario e testo EtR.pdf</a:t>
            </a:r>
            <a:endParaRPr lang="it-IT" dirty="0"/>
          </a:p>
        </p:txBody>
      </p:sp>
      <p:sp>
        <p:nvSpPr>
          <p:cNvPr id="4" name="Segnaposto numero diapositiva 3">
            <a:extLst>
              <a:ext uri="{FF2B5EF4-FFF2-40B4-BE49-F238E27FC236}">
                <a16:creationId xmlns:a16="http://schemas.microsoft.com/office/drawing/2014/main" id="{53865924-59AE-CEF6-F57C-6FCBFFEC7BFA}"/>
              </a:ext>
            </a:extLst>
          </p:cNvPr>
          <p:cNvSpPr>
            <a:spLocks noGrp="1"/>
          </p:cNvSpPr>
          <p:nvPr>
            <p:ph type="sldNum" sz="quarter" idx="12"/>
          </p:nvPr>
        </p:nvSpPr>
        <p:spPr/>
        <p:txBody>
          <a:bodyPr/>
          <a:lstStyle/>
          <a:p>
            <a:fld id="{57313990-386B-45EC-8AE5-4F30CCCECB3D}" type="slidenum">
              <a:rPr lang="it-IT" smtClean="0"/>
              <a:t>24</a:t>
            </a:fld>
            <a:endParaRPr lang="it-IT"/>
          </a:p>
        </p:txBody>
      </p:sp>
    </p:spTree>
    <p:extLst>
      <p:ext uri="{BB962C8B-B14F-4D97-AF65-F5344CB8AC3E}">
        <p14:creationId xmlns:p14="http://schemas.microsoft.com/office/powerpoint/2010/main" val="21938734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91613-3F17-831F-594A-5BD93605C9F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201007A-D18C-DD9B-3C99-90A87C9213F4}"/>
              </a:ext>
            </a:extLst>
          </p:cNvPr>
          <p:cNvSpPr>
            <a:spLocks noGrp="1"/>
          </p:cNvSpPr>
          <p:nvPr>
            <p:ph type="title"/>
          </p:nvPr>
        </p:nvSpPr>
        <p:spPr>
          <a:xfrm>
            <a:off x="838200" y="314325"/>
            <a:ext cx="10515600" cy="790575"/>
          </a:xfrm>
        </p:spPr>
        <p:txBody>
          <a:bodyPr>
            <a:normAutofit fontScale="90000"/>
          </a:bodyPr>
          <a:lstStyle/>
          <a:p>
            <a:pPr algn="ctr"/>
            <a:r>
              <a:rPr lang="it-IT" dirty="0"/>
              <a:t>Documento da rendere più leggibile e più comprensibile</a:t>
            </a:r>
          </a:p>
        </p:txBody>
      </p:sp>
      <p:sp>
        <p:nvSpPr>
          <p:cNvPr id="3" name="Segnaposto contenuto 2">
            <a:extLst>
              <a:ext uri="{FF2B5EF4-FFF2-40B4-BE49-F238E27FC236}">
                <a16:creationId xmlns:a16="http://schemas.microsoft.com/office/drawing/2014/main" id="{FF7CDDBC-B001-AC71-2335-F4FD5D213769}"/>
              </a:ext>
            </a:extLst>
          </p:cNvPr>
          <p:cNvSpPr>
            <a:spLocks noGrp="1"/>
          </p:cNvSpPr>
          <p:nvPr>
            <p:ph idx="1"/>
          </p:nvPr>
        </p:nvSpPr>
        <p:spPr>
          <a:xfrm>
            <a:off x="838200" y="1104900"/>
            <a:ext cx="10515600" cy="5072063"/>
          </a:xfrm>
        </p:spPr>
        <p:txBody>
          <a:bodyPr>
            <a:normAutofit/>
          </a:bodyPr>
          <a:lstStyle/>
          <a:p>
            <a:pPr marL="0" indent="0">
              <a:buNone/>
            </a:pPr>
            <a:r>
              <a:rPr lang="it-IT" spc="-85" dirty="0">
                <a:solidFill>
                  <a:schemeClr val="tx1">
                    <a:lumMod val="95000"/>
                    <a:lumOff val="5000"/>
                  </a:schemeClr>
                </a:solidFill>
                <a:effectLst/>
                <a:latin typeface="Verdana" panose="020B0604030504040204" pitchFamily="34" charset="0"/>
                <a:ea typeface="Verdana" panose="020B0604030504040204" pitchFamily="34" charset="0"/>
                <a:cs typeface="Verdana" panose="020B0604030504040204" pitchFamily="34" charset="0"/>
              </a:rPr>
              <a:t>I</a:t>
            </a:r>
            <a:r>
              <a:rPr lang="it-IT" spc="-550" dirty="0">
                <a:solidFill>
                  <a:schemeClr val="tx1">
                    <a:lumMod val="95000"/>
                    <a:lumOff val="5000"/>
                  </a:schemeClr>
                </a:solidFill>
                <a:effectLst/>
                <a:latin typeface="Verdana" panose="020B0604030504040204" pitchFamily="34" charset="0"/>
                <a:ea typeface="Verdana" panose="020B0604030504040204" pitchFamily="34" charset="0"/>
                <a:cs typeface="Verdana" panose="020B0604030504040204" pitchFamily="34" charset="0"/>
              </a:rPr>
              <a:t> </a:t>
            </a:r>
            <a:r>
              <a:rPr lang="it-IT" spc="-10" dirty="0">
                <a:solidFill>
                  <a:schemeClr val="tx1">
                    <a:lumMod val="95000"/>
                    <a:lumOff val="5000"/>
                  </a:schemeClr>
                </a:solidFill>
                <a:effectLst/>
                <a:latin typeface="Verdana" panose="020B0604030504040204" pitchFamily="34" charset="0"/>
                <a:ea typeface="Verdana" panose="020B0604030504040204" pitchFamily="34" charset="0"/>
                <a:cs typeface="Verdana" panose="020B0604030504040204" pitchFamily="34" charset="0"/>
              </a:rPr>
              <a:t>Piceni</a:t>
            </a:r>
            <a:endParaRPr lang="it-IT" dirty="0">
              <a:solidFill>
                <a:schemeClr val="tx1">
                  <a:lumMod val="95000"/>
                  <a:lumOff val="5000"/>
                </a:schemeClr>
              </a:solidFill>
              <a:effectLst/>
              <a:latin typeface="Verdana" panose="020B0604030504040204" pitchFamily="34" charset="0"/>
              <a:ea typeface="Verdana" panose="020B0604030504040204" pitchFamily="34" charset="0"/>
              <a:cs typeface="Verdana" panose="020B0604030504040204" pitchFamily="34" charset="0"/>
            </a:endParaRPr>
          </a:p>
          <a:p>
            <a:pPr marL="67310">
              <a:lnSpc>
                <a:spcPct val="100000"/>
              </a:lnSpc>
              <a:spcBef>
                <a:spcPts val="205"/>
              </a:spcBef>
              <a:spcAft>
                <a:spcPts val="0"/>
              </a:spcAft>
            </a:pPr>
            <a:r>
              <a:rPr lang="it-IT" spc="-30" dirty="0">
                <a:solidFill>
                  <a:srgbClr val="1D1D1B"/>
                </a:solidFill>
                <a:effectLst/>
                <a:latin typeface="Arial MT"/>
                <a:ea typeface="Arial MT"/>
                <a:cs typeface="Arial MT"/>
              </a:rPr>
              <a:t>Con</a:t>
            </a:r>
            <a:r>
              <a:rPr lang="it-IT" spc="-225"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il</a:t>
            </a:r>
            <a:r>
              <a:rPr lang="it-IT" spc="-220"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nome</a:t>
            </a:r>
            <a:r>
              <a:rPr lang="it-IT" spc="-220"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di</a:t>
            </a:r>
            <a:r>
              <a:rPr lang="it-IT" spc="-220"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Piceni</a:t>
            </a:r>
            <a:r>
              <a:rPr lang="it-IT" spc="-220"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si</a:t>
            </a:r>
            <a:r>
              <a:rPr lang="it-IT" spc="-220" dirty="0">
                <a:solidFill>
                  <a:srgbClr val="1D1D1B"/>
                </a:solidFill>
                <a:effectLst/>
                <a:latin typeface="Arial MT"/>
                <a:ea typeface="Arial MT"/>
                <a:cs typeface="Arial MT"/>
              </a:rPr>
              <a:t> </a:t>
            </a:r>
            <a:r>
              <a:rPr lang="it-IT" spc="-30" dirty="0" err="1">
                <a:solidFill>
                  <a:srgbClr val="1D1D1B"/>
                </a:solidFill>
                <a:effectLst/>
                <a:latin typeface="Arial MT"/>
                <a:ea typeface="Arial MT"/>
                <a:cs typeface="Arial MT"/>
              </a:rPr>
              <a:t>identiﬁca</a:t>
            </a:r>
            <a:r>
              <a:rPr lang="it-IT" spc="-220"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la</a:t>
            </a:r>
            <a:r>
              <a:rPr lang="it-IT" spc="-220"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civiltà</a:t>
            </a:r>
            <a:r>
              <a:rPr lang="it-IT" spc="-220" dirty="0">
                <a:solidFill>
                  <a:srgbClr val="1D1D1B"/>
                </a:solidFill>
                <a:effectLst/>
                <a:latin typeface="Arial MT"/>
                <a:ea typeface="Arial MT"/>
                <a:cs typeface="Arial MT"/>
              </a:rPr>
              <a:t> </a:t>
            </a:r>
            <a:r>
              <a:rPr lang="it-IT" spc="-30" dirty="0" err="1">
                <a:solidFill>
                  <a:srgbClr val="1D1D1B"/>
                </a:solidFill>
                <a:effectLst/>
                <a:latin typeface="Arial MT"/>
                <a:ea typeface="Arial MT"/>
                <a:cs typeface="Arial MT"/>
              </a:rPr>
              <a:t>ﬁorita</a:t>
            </a:r>
            <a:r>
              <a:rPr lang="it-IT" spc="-220"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nell’età</a:t>
            </a:r>
            <a:r>
              <a:rPr lang="it-IT" spc="-220"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del</a:t>
            </a:r>
            <a:r>
              <a:rPr lang="it-IT" spc="-220"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ferro </a:t>
            </a:r>
            <a:r>
              <a:rPr lang="it-IT" dirty="0">
                <a:solidFill>
                  <a:srgbClr val="1D1D1B"/>
                </a:solidFill>
                <a:effectLst/>
                <a:latin typeface="Arial MT"/>
                <a:ea typeface="Arial MT"/>
                <a:cs typeface="Arial MT"/>
              </a:rPr>
              <a:t>(dal</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IX</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al</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III</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sec.</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a.C.)</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e</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che</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tradizionalmente</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viene</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collocata</a:t>
            </a:r>
            <a:r>
              <a:rPr lang="it-IT" spc="-17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nel </a:t>
            </a:r>
            <a:r>
              <a:rPr lang="it-IT" spc="-20" dirty="0">
                <a:solidFill>
                  <a:srgbClr val="1D1D1B"/>
                </a:solidFill>
                <a:effectLst/>
                <a:latin typeface="Arial MT"/>
                <a:ea typeface="Arial MT"/>
                <a:cs typeface="Arial MT"/>
              </a:rPr>
              <a:t>territorio</a:t>
            </a:r>
            <a:r>
              <a:rPr lang="it-IT" spc="-19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medio-adriatico,</a:t>
            </a:r>
            <a:r>
              <a:rPr lang="it-IT" spc="-19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specialmente</a:t>
            </a:r>
            <a:r>
              <a:rPr lang="it-IT" spc="-19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nello</a:t>
            </a:r>
            <a:r>
              <a:rPr lang="it-IT" spc="-19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spazio</a:t>
            </a:r>
            <a:r>
              <a:rPr lang="it-IT" spc="-19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delimitato </a:t>
            </a:r>
            <a:r>
              <a:rPr lang="it-IT" dirty="0">
                <a:solidFill>
                  <a:srgbClr val="1D1D1B"/>
                </a:solidFill>
                <a:effectLst/>
                <a:latin typeface="Arial MT"/>
                <a:ea typeface="Arial MT"/>
                <a:cs typeface="Arial MT"/>
              </a:rPr>
              <a:t>dai</a:t>
            </a:r>
            <a:r>
              <a:rPr lang="it-IT" spc="-185" dirty="0">
                <a:solidFill>
                  <a:srgbClr val="1D1D1B"/>
                </a:solidFill>
                <a:effectLst/>
                <a:latin typeface="Arial MT"/>
                <a:ea typeface="Arial MT"/>
                <a:cs typeface="Arial MT"/>
              </a:rPr>
              <a:t> </a:t>
            </a:r>
            <a:r>
              <a:rPr lang="it-IT" dirty="0" err="1">
                <a:solidFill>
                  <a:srgbClr val="1D1D1B"/>
                </a:solidFill>
                <a:effectLst/>
                <a:latin typeface="Arial MT"/>
                <a:ea typeface="Arial MT"/>
                <a:cs typeface="Arial MT"/>
              </a:rPr>
              <a:t>ﬁumi</a:t>
            </a:r>
            <a:r>
              <a:rPr lang="it-IT" spc="-185"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Foglia</a:t>
            </a:r>
            <a:r>
              <a:rPr lang="it-IT" spc="-185"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e</a:t>
            </a:r>
            <a:r>
              <a:rPr lang="it-IT" spc="-185"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Pescara</a:t>
            </a:r>
            <a:r>
              <a:rPr lang="it-IT" spc="-185"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e</a:t>
            </a:r>
            <a:r>
              <a:rPr lang="it-IT" spc="-185"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dalla</a:t>
            </a:r>
            <a:r>
              <a:rPr lang="it-IT" spc="-185"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catena</a:t>
            </a:r>
            <a:r>
              <a:rPr lang="it-IT" spc="-185"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appenninica.</a:t>
            </a:r>
            <a:endParaRPr lang="it-IT" dirty="0">
              <a:effectLst/>
              <a:latin typeface="Arial MT"/>
              <a:ea typeface="Arial MT"/>
              <a:cs typeface="Arial MT"/>
            </a:endParaRPr>
          </a:p>
          <a:p>
            <a:pPr marL="67310">
              <a:lnSpc>
                <a:spcPct val="100000"/>
              </a:lnSpc>
            </a:pPr>
            <a:r>
              <a:rPr lang="it-IT" spc="-30" dirty="0">
                <a:solidFill>
                  <a:srgbClr val="1D1D1B"/>
                </a:solidFill>
                <a:latin typeface="Arial MT"/>
              </a:rPr>
              <a:t>La conoscenza di questa civiltà si basa prevalentemente su dati archeologici e, in particolar modo, sullo studio delle necropoli e dei relativi corredi che rappresentano la maggior parte di quanto ci resta dei Piceni. Gli abitati, di fatti, sono assai meno conosciuti e le fonti letterarie su questa civiltà sono per lo più di epoca romana. I resti ci documentano alcune delle attività principali dei Piceni.</a:t>
            </a:r>
          </a:p>
          <a:p>
            <a:pPr marL="0" indent="0">
              <a:buNone/>
            </a:pPr>
            <a:endParaRPr lang="it-IT" dirty="0"/>
          </a:p>
        </p:txBody>
      </p:sp>
      <p:sp>
        <p:nvSpPr>
          <p:cNvPr id="4" name="Segnaposto numero diapositiva 3">
            <a:extLst>
              <a:ext uri="{FF2B5EF4-FFF2-40B4-BE49-F238E27FC236}">
                <a16:creationId xmlns:a16="http://schemas.microsoft.com/office/drawing/2014/main" id="{8A7F4231-BEEF-0718-1DC0-C782FF7A33A1}"/>
              </a:ext>
            </a:extLst>
          </p:cNvPr>
          <p:cNvSpPr>
            <a:spLocks noGrp="1"/>
          </p:cNvSpPr>
          <p:nvPr>
            <p:ph type="sldNum" sz="quarter" idx="12"/>
          </p:nvPr>
        </p:nvSpPr>
        <p:spPr/>
        <p:txBody>
          <a:bodyPr/>
          <a:lstStyle/>
          <a:p>
            <a:fld id="{57313990-386B-45EC-8AE5-4F30CCCECB3D}" type="slidenum">
              <a:rPr lang="it-IT" smtClean="0"/>
              <a:t>25</a:t>
            </a:fld>
            <a:endParaRPr lang="it-IT"/>
          </a:p>
        </p:txBody>
      </p:sp>
    </p:spTree>
    <p:extLst>
      <p:ext uri="{BB962C8B-B14F-4D97-AF65-F5344CB8AC3E}">
        <p14:creationId xmlns:p14="http://schemas.microsoft.com/office/powerpoint/2010/main" val="656242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B17CD-8A9D-8FA1-2970-33DF147E5293}"/>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16C1504-857D-3B02-2D70-5C6734122E4C}"/>
              </a:ext>
            </a:extLst>
          </p:cNvPr>
          <p:cNvSpPr>
            <a:spLocks noGrp="1"/>
          </p:cNvSpPr>
          <p:nvPr>
            <p:ph idx="1"/>
          </p:nvPr>
        </p:nvSpPr>
        <p:spPr>
          <a:xfrm>
            <a:off x="838200" y="447869"/>
            <a:ext cx="10515600" cy="5729094"/>
          </a:xfrm>
        </p:spPr>
        <p:txBody>
          <a:bodyPr>
            <a:normAutofit/>
          </a:bodyPr>
          <a:lstStyle/>
          <a:p>
            <a:pPr marL="67310">
              <a:lnSpc>
                <a:spcPct val="100000"/>
              </a:lnSpc>
            </a:pPr>
            <a:r>
              <a:rPr lang="it-IT" sz="2400" dirty="0">
                <a:solidFill>
                  <a:srgbClr val="1D1D1B"/>
                </a:solidFill>
                <a:effectLst/>
                <a:latin typeface="Arial MT"/>
                <a:ea typeface="Arial MT"/>
                <a:cs typeface="Arial MT"/>
              </a:rPr>
              <a:t>Tra</a:t>
            </a:r>
            <a:r>
              <a:rPr lang="it-IT" sz="2400" spc="-10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le</a:t>
            </a:r>
            <a:r>
              <a:rPr lang="it-IT" sz="2400" spc="-10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attività</a:t>
            </a:r>
            <a:r>
              <a:rPr lang="it-IT" sz="2400" spc="-10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maggiormente</a:t>
            </a:r>
            <a:r>
              <a:rPr lang="it-IT" sz="2400" spc="-10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documentate</a:t>
            </a:r>
            <a:r>
              <a:rPr lang="it-IT" sz="2400" spc="-10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troviamo</a:t>
            </a:r>
            <a:r>
              <a:rPr lang="it-IT" sz="2400" spc="-105" dirty="0">
                <a:solidFill>
                  <a:srgbClr val="1D1D1B"/>
                </a:solidFill>
                <a:effectLst/>
                <a:latin typeface="Arial MT"/>
                <a:ea typeface="Arial MT"/>
                <a:cs typeface="Arial MT"/>
              </a:rPr>
              <a:t> </a:t>
            </a:r>
            <a:r>
              <a:rPr lang="it-IT" sz="2400" spc="-25" dirty="0">
                <a:solidFill>
                  <a:srgbClr val="1D1D1B"/>
                </a:solidFill>
                <a:effectLst/>
                <a:latin typeface="Arial MT"/>
                <a:ea typeface="Arial MT"/>
                <a:cs typeface="Arial MT"/>
              </a:rPr>
              <a:t>la </a:t>
            </a:r>
            <a:r>
              <a:rPr lang="it-IT" sz="2400" spc="-10" dirty="0">
                <a:solidFill>
                  <a:srgbClr val="1D1D1B"/>
                </a:solidFill>
                <a:effectLst/>
                <a:latin typeface="Arial MT"/>
                <a:ea typeface="Arial MT"/>
                <a:cs typeface="Arial MT"/>
              </a:rPr>
              <a:t>produzione</a:t>
            </a:r>
            <a:r>
              <a:rPr lang="it-IT" sz="2400" spc="-15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di</a:t>
            </a:r>
            <a:r>
              <a:rPr lang="it-IT" sz="2400" spc="-15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vasi</a:t>
            </a:r>
            <a:r>
              <a:rPr lang="it-IT" sz="2400" spc="-15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in</a:t>
            </a:r>
            <a:r>
              <a:rPr lang="it-IT" sz="2400" spc="-15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ceramica,</a:t>
            </a:r>
            <a:r>
              <a:rPr lang="it-IT" sz="2400" spc="-15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spesso</a:t>
            </a:r>
            <a:r>
              <a:rPr lang="it-IT" sz="2400" spc="-15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prodotta</a:t>
            </a:r>
            <a:r>
              <a:rPr lang="it-IT" sz="2400" spc="-15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domesticamente </a:t>
            </a:r>
            <a:r>
              <a:rPr lang="it-IT" sz="2400" dirty="0" err="1">
                <a:solidFill>
                  <a:srgbClr val="1D1D1B"/>
                </a:solidFill>
                <a:effectLst/>
                <a:latin typeface="Arial MT"/>
                <a:ea typeface="Arial MT"/>
                <a:cs typeface="Arial MT"/>
              </a:rPr>
              <a:t>ﬁno</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al</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VI</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sec.</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a.C.</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e</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poi</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con</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il</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tornio</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veloce,</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la</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metallurgia,</a:t>
            </a:r>
            <a:r>
              <a:rPr lang="it-IT" sz="2400" spc="-14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la </a:t>
            </a:r>
            <a:r>
              <a:rPr lang="it-IT" sz="2400" spc="-30" dirty="0" err="1">
                <a:solidFill>
                  <a:srgbClr val="1D1D1B"/>
                </a:solidFill>
                <a:effectLst/>
                <a:latin typeface="Arial MT"/>
                <a:ea typeface="Arial MT"/>
                <a:cs typeface="Arial MT"/>
              </a:rPr>
              <a:t>ﬁlatura</a:t>
            </a:r>
            <a:r>
              <a:rPr lang="it-IT" sz="2400" spc="-22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e</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la</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tessitura</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ma</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anche</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la</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lavorazione</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dell’ambra.</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Il frequente</a:t>
            </a:r>
            <a:r>
              <a:rPr lang="it-IT" sz="2400" spc="-17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rinvenimento</a:t>
            </a:r>
            <a:r>
              <a:rPr lang="it-IT" sz="2400" spc="-17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di</a:t>
            </a:r>
            <a:r>
              <a:rPr lang="it-IT" sz="2400" spc="-17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armi</a:t>
            </a:r>
            <a:r>
              <a:rPr lang="it-IT" sz="2400" spc="-17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documenta,</a:t>
            </a:r>
            <a:r>
              <a:rPr lang="it-IT" sz="2400" spc="-17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inoltre,</a:t>
            </a:r>
            <a:r>
              <a:rPr lang="it-IT" sz="2400" spc="-17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la</a:t>
            </a:r>
            <a:r>
              <a:rPr lang="it-IT" sz="2400" spc="-17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presenza di</a:t>
            </a:r>
            <a:r>
              <a:rPr lang="it-IT" sz="2400" spc="-22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numerosi</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guerrieri</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nelle</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società</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picene,</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forse</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in</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gran</a:t>
            </a:r>
            <a:r>
              <a:rPr lang="it-IT" sz="2400" spc="-22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numero mercenari,</a:t>
            </a:r>
            <a:r>
              <a:rPr lang="it-IT" sz="2400" spc="-18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dato</a:t>
            </a:r>
            <a:r>
              <a:rPr lang="it-IT" sz="2400" spc="-18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anche</a:t>
            </a:r>
            <a:r>
              <a:rPr lang="it-IT" sz="2400" spc="-18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l’aggiornamento</a:t>
            </a:r>
            <a:r>
              <a:rPr lang="it-IT" sz="2400" spc="-18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frequente</a:t>
            </a:r>
            <a:r>
              <a:rPr lang="it-IT" sz="2400" spc="-18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dei</a:t>
            </a:r>
            <a:r>
              <a:rPr lang="it-IT" sz="2400" spc="-180"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tipi.</a:t>
            </a:r>
            <a:endParaRPr lang="it-IT" sz="2400" dirty="0">
              <a:effectLst/>
              <a:latin typeface="Arial MT"/>
              <a:ea typeface="Arial MT"/>
              <a:cs typeface="Arial MT"/>
            </a:endParaRPr>
          </a:p>
          <a:p>
            <a:pPr marL="67310">
              <a:lnSpc>
                <a:spcPct val="100000"/>
              </a:lnSpc>
            </a:pPr>
            <a:r>
              <a:rPr lang="it-IT" sz="2400" dirty="0">
                <a:solidFill>
                  <a:srgbClr val="1D1D1B"/>
                </a:solidFill>
                <a:effectLst/>
                <a:latin typeface="Arial MT"/>
                <a:ea typeface="Arial MT"/>
                <a:cs typeface="Arial MT"/>
              </a:rPr>
              <a:t>I</a:t>
            </a:r>
            <a:r>
              <a:rPr lang="it-IT" sz="2400" spc="-10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materiali</a:t>
            </a:r>
            <a:r>
              <a:rPr lang="it-IT" sz="2400" spc="-10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noti</a:t>
            </a:r>
            <a:r>
              <a:rPr lang="it-IT" sz="2400" spc="-10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testimoniano</a:t>
            </a:r>
            <a:r>
              <a:rPr lang="it-IT" sz="2400" spc="-10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l’esistenza</a:t>
            </a:r>
            <a:r>
              <a:rPr lang="it-IT" sz="2400" spc="-10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di</a:t>
            </a:r>
            <a:r>
              <a:rPr lang="it-IT" sz="2400" spc="-10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una</a:t>
            </a:r>
            <a:r>
              <a:rPr lang="it-IT" sz="2400" spc="-10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molteplicità</a:t>
            </a:r>
            <a:r>
              <a:rPr lang="it-IT" sz="2400" spc="-105" dirty="0">
                <a:solidFill>
                  <a:srgbClr val="1D1D1B"/>
                </a:solidFill>
                <a:effectLst/>
                <a:latin typeface="Arial MT"/>
                <a:ea typeface="Arial MT"/>
                <a:cs typeface="Arial MT"/>
              </a:rPr>
              <a:t> </a:t>
            </a:r>
            <a:r>
              <a:rPr lang="it-IT" sz="2400" spc="-25" dirty="0">
                <a:solidFill>
                  <a:srgbClr val="1D1D1B"/>
                </a:solidFill>
                <a:effectLst/>
                <a:latin typeface="Arial MT"/>
                <a:ea typeface="Arial MT"/>
                <a:cs typeface="Arial MT"/>
              </a:rPr>
              <a:t>di </a:t>
            </a:r>
            <a:r>
              <a:rPr lang="it-IT" sz="2400" spc="-30" dirty="0">
                <a:solidFill>
                  <a:srgbClr val="1D1D1B"/>
                </a:solidFill>
                <a:effectLst/>
                <a:latin typeface="Arial MT"/>
                <a:ea typeface="Arial MT"/>
                <a:cs typeface="Arial MT"/>
              </a:rPr>
              <a:t>rapporti</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con</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altre</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civiltà</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dell’età</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del</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ferro.</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In</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primo</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luogo,</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i</a:t>
            </a:r>
            <a:r>
              <a:rPr lang="it-IT" sz="2400" spc="-185" dirty="0">
                <a:solidFill>
                  <a:srgbClr val="1D1D1B"/>
                </a:solidFill>
                <a:effectLst/>
                <a:latin typeface="Arial MT"/>
                <a:ea typeface="Arial MT"/>
                <a:cs typeface="Arial MT"/>
              </a:rPr>
              <a:t> </a:t>
            </a:r>
            <a:r>
              <a:rPr lang="it-IT" sz="2400" spc="-30" dirty="0">
                <a:solidFill>
                  <a:srgbClr val="1D1D1B"/>
                </a:solidFill>
                <a:effectLst/>
                <a:latin typeface="Arial MT"/>
                <a:ea typeface="Arial MT"/>
                <a:cs typeface="Arial MT"/>
              </a:rPr>
              <a:t>Piceni </a:t>
            </a:r>
            <a:r>
              <a:rPr lang="it-IT" sz="2400" dirty="0">
                <a:solidFill>
                  <a:srgbClr val="1D1D1B"/>
                </a:solidFill>
                <a:effectLst/>
                <a:latin typeface="Arial MT"/>
                <a:ea typeface="Arial MT"/>
                <a:cs typeface="Arial MT"/>
              </a:rPr>
              <a:t>ebbero</a:t>
            </a:r>
            <a:r>
              <a:rPr lang="it-IT" sz="2400" spc="-11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frequenti</a:t>
            </a:r>
            <a:r>
              <a:rPr lang="it-IT" sz="2400" spc="-11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scambi</a:t>
            </a:r>
            <a:r>
              <a:rPr lang="it-IT" sz="2400" spc="-11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con</a:t>
            </a:r>
            <a:r>
              <a:rPr lang="it-IT" sz="2400" spc="-11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i</a:t>
            </a:r>
            <a:r>
              <a:rPr lang="it-IT" sz="2400" spc="-11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centri</a:t>
            </a:r>
            <a:r>
              <a:rPr lang="it-IT" sz="2400" spc="-11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villanoviani</a:t>
            </a:r>
            <a:r>
              <a:rPr lang="it-IT" sz="2400" spc="-11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e</a:t>
            </a:r>
            <a:r>
              <a:rPr lang="it-IT" sz="2400" spc="-11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poi</a:t>
            </a:r>
            <a:r>
              <a:rPr lang="it-IT" sz="2400" spc="-11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etruschi</a:t>
            </a:r>
            <a:r>
              <a:rPr lang="it-IT" sz="2400" spc="-11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ma anche</a:t>
            </a:r>
            <a:r>
              <a:rPr lang="it-IT" sz="2400" spc="-9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con</a:t>
            </a:r>
            <a:r>
              <a:rPr lang="it-IT" sz="2400" spc="-9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le</a:t>
            </a:r>
            <a:r>
              <a:rPr lang="it-IT" sz="2400" spc="-9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vicine</a:t>
            </a:r>
            <a:r>
              <a:rPr lang="it-IT" sz="2400" spc="-9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popolazioni</a:t>
            </a:r>
            <a:r>
              <a:rPr lang="it-IT" sz="2400" spc="-9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appenniniche</a:t>
            </a:r>
            <a:r>
              <a:rPr lang="it-IT" sz="2400" spc="-9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e</a:t>
            </a:r>
            <a:r>
              <a:rPr lang="it-IT" sz="2400" spc="-9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con</a:t>
            </a:r>
            <a:r>
              <a:rPr lang="it-IT" sz="2400" spc="-9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quelle</a:t>
            </a:r>
            <a:r>
              <a:rPr lang="it-IT" sz="2400" spc="-9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della </a:t>
            </a:r>
            <a:r>
              <a:rPr lang="it-IT" sz="2400" spc="-10" dirty="0">
                <a:solidFill>
                  <a:srgbClr val="1D1D1B"/>
                </a:solidFill>
                <a:effectLst/>
                <a:latin typeface="Arial MT"/>
                <a:ea typeface="Arial MT"/>
                <a:cs typeface="Arial MT"/>
              </a:rPr>
              <a:t>bassa</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valle</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tiberina.</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A</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partire</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dal</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VI</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sec.</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a.C.</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sono</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poi</a:t>
            </a:r>
            <a:r>
              <a:rPr lang="it-IT" sz="2400" spc="-190" dirty="0">
                <a:solidFill>
                  <a:srgbClr val="1D1D1B"/>
                </a:solidFill>
                <a:effectLst/>
                <a:latin typeface="Arial MT"/>
                <a:ea typeface="Arial MT"/>
                <a:cs typeface="Arial MT"/>
              </a:rPr>
              <a:t> </a:t>
            </a:r>
            <a:r>
              <a:rPr lang="it-IT" sz="2400" spc="-10" dirty="0">
                <a:solidFill>
                  <a:srgbClr val="1D1D1B"/>
                </a:solidFill>
                <a:effectLst/>
                <a:latin typeface="Arial MT"/>
                <a:ea typeface="Arial MT"/>
                <a:cs typeface="Arial MT"/>
              </a:rPr>
              <a:t>documentati </a:t>
            </a:r>
            <a:r>
              <a:rPr lang="it-IT" sz="2400" spc="-20" dirty="0">
                <a:solidFill>
                  <a:srgbClr val="1D1D1B"/>
                </a:solidFill>
                <a:effectLst/>
                <a:latin typeface="Arial MT"/>
                <a:ea typeface="Arial MT"/>
                <a:cs typeface="Arial MT"/>
              </a:rPr>
              <a:t>contatti</a:t>
            </a:r>
            <a:r>
              <a:rPr lang="it-IT" sz="2400" spc="-225" dirty="0">
                <a:solidFill>
                  <a:srgbClr val="1D1D1B"/>
                </a:solidFill>
                <a:effectLst/>
                <a:latin typeface="Arial MT"/>
                <a:ea typeface="Arial MT"/>
                <a:cs typeface="Arial MT"/>
              </a:rPr>
              <a:t> </a:t>
            </a:r>
            <a:r>
              <a:rPr lang="it-IT" sz="2400" spc="-20" dirty="0">
                <a:solidFill>
                  <a:srgbClr val="1D1D1B"/>
                </a:solidFill>
                <a:effectLst/>
                <a:latin typeface="Arial MT"/>
                <a:ea typeface="Arial MT"/>
                <a:cs typeface="Arial MT"/>
              </a:rPr>
              <a:t>diretti</a:t>
            </a:r>
            <a:r>
              <a:rPr lang="it-IT" sz="2400" spc="-220" dirty="0">
                <a:solidFill>
                  <a:srgbClr val="1D1D1B"/>
                </a:solidFill>
                <a:effectLst/>
                <a:latin typeface="Arial MT"/>
                <a:ea typeface="Arial MT"/>
                <a:cs typeface="Arial MT"/>
              </a:rPr>
              <a:t> </a:t>
            </a:r>
            <a:r>
              <a:rPr lang="it-IT" sz="2400" spc="-20" dirty="0">
                <a:solidFill>
                  <a:srgbClr val="1D1D1B"/>
                </a:solidFill>
                <a:effectLst/>
                <a:latin typeface="Arial MT"/>
                <a:ea typeface="Arial MT"/>
                <a:cs typeface="Arial MT"/>
              </a:rPr>
              <a:t>con</a:t>
            </a:r>
            <a:r>
              <a:rPr lang="it-IT" sz="2400" spc="-220" dirty="0">
                <a:solidFill>
                  <a:srgbClr val="1D1D1B"/>
                </a:solidFill>
                <a:effectLst/>
                <a:latin typeface="Arial MT"/>
                <a:ea typeface="Arial MT"/>
                <a:cs typeface="Arial MT"/>
              </a:rPr>
              <a:t> </a:t>
            </a:r>
            <a:r>
              <a:rPr lang="it-IT" sz="2400" spc="-20" dirty="0">
                <a:solidFill>
                  <a:srgbClr val="1D1D1B"/>
                </a:solidFill>
                <a:effectLst/>
                <a:latin typeface="Arial MT"/>
                <a:ea typeface="Arial MT"/>
                <a:cs typeface="Arial MT"/>
              </a:rPr>
              <a:t>la</a:t>
            </a:r>
            <a:r>
              <a:rPr lang="it-IT" sz="2400" spc="-220" dirty="0">
                <a:solidFill>
                  <a:srgbClr val="1D1D1B"/>
                </a:solidFill>
                <a:effectLst/>
                <a:latin typeface="Arial MT"/>
                <a:ea typeface="Arial MT"/>
                <a:cs typeface="Arial MT"/>
              </a:rPr>
              <a:t> </a:t>
            </a:r>
            <a:r>
              <a:rPr lang="it-IT" sz="2400" spc="-20" dirty="0">
                <a:solidFill>
                  <a:srgbClr val="1D1D1B"/>
                </a:solidFill>
                <a:effectLst/>
                <a:latin typeface="Arial MT"/>
                <a:ea typeface="Arial MT"/>
                <a:cs typeface="Arial MT"/>
              </a:rPr>
              <a:t>Grecia,</a:t>
            </a:r>
            <a:r>
              <a:rPr lang="it-IT" sz="2400" spc="-220" dirty="0">
                <a:solidFill>
                  <a:srgbClr val="1D1D1B"/>
                </a:solidFill>
                <a:effectLst/>
                <a:latin typeface="Arial MT"/>
                <a:ea typeface="Arial MT"/>
                <a:cs typeface="Arial MT"/>
              </a:rPr>
              <a:t> </a:t>
            </a:r>
            <a:r>
              <a:rPr lang="it-IT" sz="2400" spc="-20" dirty="0">
                <a:solidFill>
                  <a:srgbClr val="1D1D1B"/>
                </a:solidFill>
                <a:effectLst/>
                <a:latin typeface="Arial MT"/>
                <a:ea typeface="Arial MT"/>
                <a:cs typeface="Arial MT"/>
              </a:rPr>
              <a:t>mentre</a:t>
            </a:r>
            <a:r>
              <a:rPr lang="it-IT" sz="2400" spc="-220" dirty="0">
                <a:solidFill>
                  <a:srgbClr val="1D1D1B"/>
                </a:solidFill>
                <a:effectLst/>
                <a:latin typeface="Arial MT"/>
                <a:ea typeface="Arial MT"/>
                <a:cs typeface="Arial MT"/>
              </a:rPr>
              <a:t> </a:t>
            </a:r>
            <a:r>
              <a:rPr lang="it-IT" sz="2400" spc="-20" dirty="0">
                <a:solidFill>
                  <a:srgbClr val="1D1D1B"/>
                </a:solidFill>
                <a:effectLst/>
                <a:latin typeface="Arial MT"/>
                <a:ea typeface="Arial MT"/>
                <a:cs typeface="Arial MT"/>
              </a:rPr>
              <a:t>i</a:t>
            </a:r>
            <a:r>
              <a:rPr lang="it-IT" sz="2400" spc="-220" dirty="0">
                <a:solidFill>
                  <a:srgbClr val="1D1D1B"/>
                </a:solidFill>
                <a:effectLst/>
                <a:latin typeface="Arial MT"/>
                <a:ea typeface="Arial MT"/>
                <a:cs typeface="Arial MT"/>
              </a:rPr>
              <a:t> </a:t>
            </a:r>
            <a:r>
              <a:rPr lang="it-IT" sz="2400" spc="-20" dirty="0">
                <a:solidFill>
                  <a:srgbClr val="1D1D1B"/>
                </a:solidFill>
                <a:effectLst/>
                <a:latin typeface="Arial MT"/>
                <a:ea typeface="Arial MT"/>
                <a:cs typeface="Arial MT"/>
              </a:rPr>
              <a:t>rapporti</a:t>
            </a:r>
            <a:r>
              <a:rPr lang="it-IT" sz="2400" spc="-220" dirty="0">
                <a:solidFill>
                  <a:srgbClr val="1D1D1B"/>
                </a:solidFill>
                <a:effectLst/>
                <a:latin typeface="Arial MT"/>
                <a:ea typeface="Arial MT"/>
                <a:cs typeface="Arial MT"/>
              </a:rPr>
              <a:t> </a:t>
            </a:r>
            <a:r>
              <a:rPr lang="it-IT" sz="2400" spc="-20" dirty="0">
                <a:solidFill>
                  <a:srgbClr val="1D1D1B"/>
                </a:solidFill>
                <a:effectLst/>
                <a:latin typeface="Arial MT"/>
                <a:ea typeface="Arial MT"/>
                <a:cs typeface="Arial MT"/>
              </a:rPr>
              <a:t>con</a:t>
            </a:r>
            <a:r>
              <a:rPr lang="it-IT" sz="2400" spc="-220" dirty="0">
                <a:solidFill>
                  <a:srgbClr val="1D1D1B"/>
                </a:solidFill>
                <a:effectLst/>
                <a:latin typeface="Arial MT"/>
                <a:ea typeface="Arial MT"/>
                <a:cs typeface="Arial MT"/>
              </a:rPr>
              <a:t> </a:t>
            </a:r>
            <a:r>
              <a:rPr lang="it-IT" sz="2400" spc="-20" dirty="0">
                <a:solidFill>
                  <a:srgbClr val="1D1D1B"/>
                </a:solidFill>
                <a:effectLst/>
                <a:latin typeface="Arial MT"/>
                <a:ea typeface="Arial MT"/>
                <a:cs typeface="Arial MT"/>
              </a:rPr>
              <a:t>l’area </a:t>
            </a:r>
            <a:r>
              <a:rPr lang="it-IT" sz="2400" dirty="0">
                <a:solidFill>
                  <a:srgbClr val="1D1D1B"/>
                </a:solidFill>
                <a:effectLst/>
                <a:latin typeface="Arial MT"/>
                <a:ea typeface="Arial MT"/>
                <a:cs typeface="Arial MT"/>
              </a:rPr>
              <a:t>transalpina</a:t>
            </a:r>
            <a:r>
              <a:rPr lang="it-IT" sz="2400" spc="-8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assumeranno</a:t>
            </a:r>
            <a:r>
              <a:rPr lang="it-IT" sz="2400" spc="-8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una</a:t>
            </a:r>
            <a:r>
              <a:rPr lang="it-IT" sz="2400" spc="-8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maggiore</a:t>
            </a:r>
            <a:r>
              <a:rPr lang="it-IT" sz="2400" spc="-8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importanza</a:t>
            </a:r>
            <a:r>
              <a:rPr lang="it-IT" sz="2400" spc="-8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con</a:t>
            </a:r>
            <a:r>
              <a:rPr lang="it-IT" sz="2400" spc="-80"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l’arrivo del</a:t>
            </a:r>
            <a:r>
              <a:rPr lang="it-IT" sz="2400" spc="-18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Galli</a:t>
            </a:r>
            <a:r>
              <a:rPr lang="it-IT" sz="2400" spc="-18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Senoni</a:t>
            </a:r>
            <a:r>
              <a:rPr lang="it-IT" sz="2400" spc="-18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nel</a:t>
            </a:r>
            <a:r>
              <a:rPr lang="it-IT" sz="2400" spc="-18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territorio</a:t>
            </a:r>
            <a:r>
              <a:rPr lang="it-IT" sz="2400" spc="-18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(IV</a:t>
            </a:r>
            <a:r>
              <a:rPr lang="it-IT" sz="2400" spc="-18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sec.</a:t>
            </a:r>
            <a:r>
              <a:rPr lang="it-IT" sz="2400" spc="-185" dirty="0">
                <a:solidFill>
                  <a:srgbClr val="1D1D1B"/>
                </a:solidFill>
                <a:effectLst/>
                <a:latin typeface="Arial MT"/>
                <a:ea typeface="Arial MT"/>
                <a:cs typeface="Arial MT"/>
              </a:rPr>
              <a:t> </a:t>
            </a:r>
            <a:r>
              <a:rPr lang="it-IT" sz="2400" dirty="0">
                <a:solidFill>
                  <a:srgbClr val="1D1D1B"/>
                </a:solidFill>
                <a:effectLst/>
                <a:latin typeface="Arial MT"/>
                <a:ea typeface="Arial MT"/>
                <a:cs typeface="Arial MT"/>
              </a:rPr>
              <a:t>a.C.).</a:t>
            </a:r>
            <a:endParaRPr lang="it-IT" sz="2400" dirty="0">
              <a:effectLst/>
              <a:latin typeface="Arial MT"/>
              <a:ea typeface="Arial MT"/>
              <a:cs typeface="Arial MT"/>
            </a:endParaRPr>
          </a:p>
          <a:p>
            <a:pPr marL="0" indent="0">
              <a:buNone/>
            </a:pPr>
            <a:endParaRPr lang="it-IT" dirty="0"/>
          </a:p>
        </p:txBody>
      </p:sp>
      <p:sp>
        <p:nvSpPr>
          <p:cNvPr id="4" name="Segnaposto numero diapositiva 3">
            <a:extLst>
              <a:ext uri="{FF2B5EF4-FFF2-40B4-BE49-F238E27FC236}">
                <a16:creationId xmlns:a16="http://schemas.microsoft.com/office/drawing/2014/main" id="{04E92202-89DF-01E7-5DE4-E8A38AB1D075}"/>
              </a:ext>
            </a:extLst>
          </p:cNvPr>
          <p:cNvSpPr>
            <a:spLocks noGrp="1"/>
          </p:cNvSpPr>
          <p:nvPr>
            <p:ph type="sldNum" sz="quarter" idx="12"/>
          </p:nvPr>
        </p:nvSpPr>
        <p:spPr/>
        <p:txBody>
          <a:bodyPr/>
          <a:lstStyle/>
          <a:p>
            <a:fld id="{57313990-386B-45EC-8AE5-4F30CCCECB3D}" type="slidenum">
              <a:rPr lang="it-IT" smtClean="0"/>
              <a:t>26</a:t>
            </a:fld>
            <a:endParaRPr lang="it-IT"/>
          </a:p>
        </p:txBody>
      </p:sp>
    </p:spTree>
    <p:extLst>
      <p:ext uri="{BB962C8B-B14F-4D97-AF65-F5344CB8AC3E}">
        <p14:creationId xmlns:p14="http://schemas.microsoft.com/office/powerpoint/2010/main" val="16068108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B06B2-1E0E-49FA-259C-4356EB86532E}"/>
            </a:ext>
          </a:extLst>
        </p:cNvPr>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8E20AEEC-AA0F-A3EE-9D0F-2C4525CAAB3F}"/>
              </a:ext>
            </a:extLst>
          </p:cNvPr>
          <p:cNvSpPr>
            <a:spLocks noGrp="1"/>
          </p:cNvSpPr>
          <p:nvPr>
            <p:ph type="sldNum" sz="quarter" idx="12"/>
          </p:nvPr>
        </p:nvSpPr>
        <p:spPr/>
        <p:txBody>
          <a:bodyPr/>
          <a:lstStyle/>
          <a:p>
            <a:fld id="{57313990-386B-45EC-8AE5-4F30CCCECB3D}" type="slidenum">
              <a:rPr lang="it-IT" smtClean="0"/>
              <a:t>27</a:t>
            </a:fld>
            <a:endParaRPr lang="it-IT"/>
          </a:p>
        </p:txBody>
      </p:sp>
      <p:sp>
        <p:nvSpPr>
          <p:cNvPr id="5" name="Titolo 1">
            <a:extLst>
              <a:ext uri="{FF2B5EF4-FFF2-40B4-BE49-F238E27FC236}">
                <a16:creationId xmlns:a16="http://schemas.microsoft.com/office/drawing/2014/main" id="{1F0DA6CF-C935-0D8C-DB6C-1E5A3B92FB8D}"/>
              </a:ext>
            </a:extLst>
          </p:cNvPr>
          <p:cNvSpPr>
            <a:spLocks noGrp="1"/>
          </p:cNvSpPr>
          <p:nvPr>
            <p:ph idx="1"/>
          </p:nvPr>
        </p:nvSpPr>
        <p:spPr>
          <a:xfrm>
            <a:off x="838200" y="327025"/>
            <a:ext cx="10515600" cy="5821363"/>
          </a:xfrm>
        </p:spPr>
        <p:txBody>
          <a:bodyPr>
            <a:normAutofit fontScale="82500" lnSpcReduction="20000"/>
          </a:bodyPr>
          <a:lstStyle/>
          <a:p>
            <a:pPr marL="0" indent="0">
              <a:buNone/>
            </a:pPr>
            <a:r>
              <a:rPr lang="it-IT" sz="1800" b="1" dirty="0">
                <a:effectLst/>
                <a:latin typeface="Arial" panose="020B0604020202020204" pitchFamily="34" charset="0"/>
                <a:ea typeface="Arial" panose="020B0604020202020204" pitchFamily="34" charset="0"/>
              </a:rPr>
              <a:t>    </a:t>
            </a:r>
            <a:r>
              <a:rPr lang="it-IT" sz="3000" b="1" dirty="0">
                <a:effectLst/>
                <a:latin typeface="Arial" panose="020B0604020202020204" pitchFamily="34" charset="0"/>
                <a:ea typeface="Arial" panose="020B0604020202020204" pitchFamily="34" charset="0"/>
              </a:rPr>
              <a:t>I Piceni</a:t>
            </a:r>
          </a:p>
          <a:p>
            <a:pPr marL="0" indent="0">
              <a:buNone/>
            </a:pPr>
            <a:endParaRPr lang="it-IT" sz="1800" b="1" dirty="0">
              <a:latin typeface="Arial" panose="020B0604020202020204" pitchFamily="34" charset="0"/>
              <a:ea typeface="Arial" panose="020B0604020202020204" pitchFamily="34" charset="0"/>
            </a:endParaRPr>
          </a:p>
          <a:p>
            <a:pPr marL="0" indent="0">
              <a:buNone/>
            </a:pPr>
            <a:endParaRPr lang="it-IT" sz="1800" b="1" dirty="0">
              <a:effectLst/>
              <a:latin typeface="Arial" panose="020B0604020202020204" pitchFamily="34" charset="0"/>
              <a:ea typeface="Arial" panose="020B0604020202020204" pitchFamily="34" charset="0"/>
            </a:endParaRPr>
          </a:p>
          <a:p>
            <a:pPr marL="0" indent="0">
              <a:buNone/>
            </a:pPr>
            <a:endParaRPr lang="it-IT" sz="1800" b="1" dirty="0">
              <a:latin typeface="Arial" panose="020B0604020202020204" pitchFamily="34" charset="0"/>
              <a:ea typeface="Arial" panose="020B0604020202020204" pitchFamily="34" charset="0"/>
            </a:endParaRPr>
          </a:p>
          <a:p>
            <a:pPr marL="0" indent="0">
              <a:buNone/>
            </a:pPr>
            <a:endParaRPr lang="it-IT" sz="1800" b="1" dirty="0">
              <a:effectLst/>
              <a:latin typeface="Arial" panose="020B0604020202020204" pitchFamily="34" charset="0"/>
              <a:ea typeface="Arial" panose="020B0604020202020204" pitchFamily="34" charset="0"/>
            </a:endParaRPr>
          </a:p>
          <a:p>
            <a:pPr marL="0" indent="0">
              <a:buNone/>
            </a:pPr>
            <a:endParaRPr lang="it-IT" sz="1800" b="1" dirty="0">
              <a:latin typeface="Arial" panose="020B0604020202020204" pitchFamily="34" charset="0"/>
              <a:ea typeface="Arial" panose="020B0604020202020204" pitchFamily="34" charset="0"/>
            </a:endParaRPr>
          </a:p>
          <a:p>
            <a:pPr marL="0" indent="0">
              <a:buNone/>
            </a:pPr>
            <a:endParaRPr lang="it-IT" sz="1800" b="1" dirty="0">
              <a:effectLst/>
              <a:latin typeface="Arial" panose="020B0604020202020204" pitchFamily="34" charset="0"/>
              <a:ea typeface="Arial" panose="020B0604020202020204" pitchFamily="34" charset="0"/>
            </a:endParaRPr>
          </a:p>
          <a:p>
            <a:pPr>
              <a:lnSpc>
                <a:spcPct val="107000"/>
              </a:lnSpc>
              <a:spcAft>
                <a:spcPts val="800"/>
              </a:spcAft>
            </a:pPr>
            <a:endParaRPr lang="it-IT" sz="2700" b="1" dirty="0">
              <a:effectLst/>
              <a:latin typeface="Arial" panose="020B0604020202020204" pitchFamily="34" charset="0"/>
              <a:ea typeface="Arial" panose="020B0604020202020204" pitchFamily="34" charset="0"/>
            </a:endParaRPr>
          </a:p>
          <a:p>
            <a:pPr>
              <a:lnSpc>
                <a:spcPct val="107000"/>
              </a:lnSpc>
              <a:spcAft>
                <a:spcPts val="800"/>
              </a:spcAft>
            </a:pPr>
            <a:r>
              <a:rPr lang="it-IT" sz="2700" b="1" dirty="0">
                <a:effectLst/>
                <a:latin typeface="Arial" panose="020B0604020202020204" pitchFamily="34" charset="0"/>
                <a:ea typeface="Arial" panose="020B0604020202020204" pitchFamily="34" charset="0"/>
              </a:rPr>
              <a:t>Questo popolo viveva</a:t>
            </a:r>
            <a:r>
              <a:rPr lang="it-IT" sz="2700" dirty="0">
                <a:effectLst/>
                <a:latin typeface="Arial" panose="020B0604020202020204" pitchFamily="34" charset="0"/>
                <a:ea typeface="Arial" panose="020B0604020202020204" pitchFamily="34" charset="0"/>
              </a:rPr>
              <a:t> nella regione </a:t>
            </a:r>
            <a:r>
              <a:rPr lang="it-IT" sz="2700" b="1" dirty="0">
                <a:effectLst/>
                <a:latin typeface="Arial" panose="020B0604020202020204" pitchFamily="34" charset="0"/>
                <a:ea typeface="Arial" panose="020B0604020202020204" pitchFamily="34" charset="0"/>
              </a:rPr>
              <a:t>Marche e in Abruzzo</a:t>
            </a:r>
            <a:r>
              <a:rPr lang="it-IT" sz="2700" dirty="0">
                <a:effectLst/>
                <a:latin typeface="Arial" panose="020B0604020202020204" pitchFamily="34" charset="0"/>
                <a:ea typeface="Arial" panose="020B0604020202020204" pitchFamily="34" charset="0"/>
              </a:rPr>
              <a:t>.</a:t>
            </a:r>
            <a:endParaRPr lang="it-IT" sz="2700" dirty="0">
              <a:effectLst/>
              <a:latin typeface="Calibri" panose="020F0502020204030204" pitchFamily="34" charset="0"/>
              <a:ea typeface="Calibri" panose="020F0502020204030204" pitchFamily="34" charset="0"/>
            </a:endParaRPr>
          </a:p>
          <a:p>
            <a:pPr>
              <a:lnSpc>
                <a:spcPct val="107000"/>
              </a:lnSpc>
              <a:spcAft>
                <a:spcPts val="800"/>
              </a:spcAft>
            </a:pPr>
            <a:r>
              <a:rPr lang="it-IT" sz="2700" dirty="0">
                <a:effectLst/>
                <a:latin typeface="Arial" panose="020B0604020202020204" pitchFamily="34" charset="0"/>
                <a:ea typeface="Arial" panose="020B0604020202020204" pitchFamily="34" charset="0"/>
              </a:rPr>
              <a:t>Gli oggetti trovati nelle necropoli (le loro tombe) ci fanno capire </a:t>
            </a:r>
            <a:r>
              <a:rPr lang="it-IT" sz="2700" b="1" dirty="0">
                <a:effectLst/>
                <a:latin typeface="Arial" panose="020B0604020202020204" pitchFamily="34" charset="0"/>
                <a:ea typeface="Arial" panose="020B0604020202020204" pitchFamily="34" charset="0"/>
              </a:rPr>
              <a:t>come vivevano e cosa facevano durante il giorno</a:t>
            </a:r>
            <a:r>
              <a:rPr lang="it-IT" sz="2700" dirty="0">
                <a:effectLst/>
                <a:latin typeface="Arial" panose="020B0604020202020204" pitchFamily="34" charset="0"/>
                <a:ea typeface="Arial" panose="020B0604020202020204" pitchFamily="34" charset="0"/>
              </a:rPr>
              <a:t>.</a:t>
            </a:r>
            <a:endParaRPr lang="it-IT" sz="2700" dirty="0">
              <a:effectLst/>
              <a:latin typeface="Calibri" panose="020F0502020204030204" pitchFamily="34" charset="0"/>
              <a:ea typeface="Calibri" panose="020F0502020204030204" pitchFamily="34" charset="0"/>
            </a:endParaRPr>
          </a:p>
          <a:p>
            <a:pPr>
              <a:lnSpc>
                <a:spcPct val="107000"/>
              </a:lnSpc>
              <a:spcAft>
                <a:spcPts val="800"/>
              </a:spcAft>
            </a:pPr>
            <a:r>
              <a:rPr lang="it-IT" sz="2700" dirty="0">
                <a:effectLst/>
                <a:latin typeface="Arial" panose="020B0604020202020204" pitchFamily="34" charset="0"/>
                <a:ea typeface="Arial" panose="020B0604020202020204" pitchFamily="34" charset="0"/>
              </a:rPr>
              <a:t>I Piceni erano bravi a fare vasi, gioielli e vestiti.</a:t>
            </a:r>
            <a:endParaRPr lang="it-IT" sz="2700" dirty="0">
              <a:effectLst/>
              <a:latin typeface="Calibri" panose="020F0502020204030204" pitchFamily="34" charset="0"/>
              <a:ea typeface="Calibri" panose="020F0502020204030204" pitchFamily="34" charset="0"/>
            </a:endParaRPr>
          </a:p>
          <a:p>
            <a:pPr>
              <a:lnSpc>
                <a:spcPct val="107000"/>
              </a:lnSpc>
              <a:spcAft>
                <a:spcPts val="800"/>
              </a:spcAft>
            </a:pPr>
            <a:r>
              <a:rPr lang="it-IT" sz="2700" dirty="0">
                <a:effectLst/>
                <a:latin typeface="Arial" panose="020B0604020202020204" pitchFamily="34" charset="0"/>
                <a:ea typeface="Arial" panose="020B0604020202020204" pitchFamily="34" charset="0"/>
              </a:rPr>
              <a:t>I Piceni fabbricavano vasi con l’argilla e usavano il tornio.</a:t>
            </a:r>
            <a:endParaRPr lang="it-IT" sz="2700" dirty="0">
              <a:effectLst/>
              <a:latin typeface="Calibri" panose="020F0502020204030204" pitchFamily="34" charset="0"/>
              <a:ea typeface="Calibri" panose="020F0502020204030204" pitchFamily="34" charset="0"/>
            </a:endParaRPr>
          </a:p>
          <a:p>
            <a:pPr>
              <a:lnSpc>
                <a:spcPct val="107000"/>
              </a:lnSpc>
              <a:spcAft>
                <a:spcPts val="800"/>
              </a:spcAft>
            </a:pPr>
            <a:r>
              <a:rPr lang="it-IT" sz="2700" dirty="0">
                <a:effectLst/>
                <a:latin typeface="Arial" panose="020B0604020202020204" pitchFamily="34" charset="0"/>
                <a:ea typeface="Arial" panose="020B0604020202020204" pitchFamily="34" charset="0"/>
              </a:rPr>
              <a:t>I Piceni usavano l’ambra per creare gioielli e rendere belli i vestiti.</a:t>
            </a:r>
            <a:endParaRPr lang="it-IT" sz="2700" dirty="0">
              <a:effectLst/>
              <a:latin typeface="Calibri" panose="020F0502020204030204" pitchFamily="34" charset="0"/>
              <a:ea typeface="Calibri" panose="020F0502020204030204" pitchFamily="34" charset="0"/>
            </a:endParaRPr>
          </a:p>
          <a:p>
            <a:pPr marL="0" indent="0">
              <a:buNone/>
            </a:pPr>
            <a:r>
              <a:rPr lang="it-IT" sz="1800" b="1" dirty="0">
                <a:effectLst/>
                <a:latin typeface="Arial" panose="020B0604020202020204" pitchFamily="34" charset="0"/>
                <a:ea typeface="Arial" panose="020B0604020202020204" pitchFamily="34" charset="0"/>
              </a:rPr>
              <a:t> </a:t>
            </a:r>
          </a:p>
          <a:p>
            <a:pPr marL="0" indent="0">
              <a:buNone/>
            </a:pPr>
            <a:endParaRPr lang="it-IT" dirty="0"/>
          </a:p>
        </p:txBody>
      </p:sp>
      <p:pic>
        <p:nvPicPr>
          <p:cNvPr id="6" name="image1.jpg">
            <a:extLst>
              <a:ext uri="{FF2B5EF4-FFF2-40B4-BE49-F238E27FC236}">
                <a16:creationId xmlns:a16="http://schemas.microsoft.com/office/drawing/2014/main" id="{6599E053-C067-9781-4BAA-86E419217D03}"/>
              </a:ext>
            </a:extLst>
          </p:cNvPr>
          <p:cNvPicPr/>
          <p:nvPr/>
        </p:nvPicPr>
        <p:blipFill>
          <a:blip r:embed="rId2"/>
          <a:srcRect/>
          <a:stretch>
            <a:fillRect/>
          </a:stretch>
        </p:blipFill>
        <p:spPr>
          <a:xfrm>
            <a:off x="2407299" y="397587"/>
            <a:ext cx="8070980" cy="2420258"/>
          </a:xfrm>
          <a:prstGeom prst="rect">
            <a:avLst/>
          </a:prstGeom>
          <a:ln/>
        </p:spPr>
      </p:pic>
    </p:spTree>
    <p:extLst>
      <p:ext uri="{BB962C8B-B14F-4D97-AF65-F5344CB8AC3E}">
        <p14:creationId xmlns:p14="http://schemas.microsoft.com/office/powerpoint/2010/main" val="33801864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D8332-6AA2-CB51-3D62-ED9B6E97778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F804701-7B43-AF1A-0830-3B6932E53EC0}"/>
              </a:ext>
            </a:extLst>
          </p:cNvPr>
          <p:cNvSpPr>
            <a:spLocks noGrp="1"/>
          </p:cNvSpPr>
          <p:nvPr>
            <p:ph type="title"/>
          </p:nvPr>
        </p:nvSpPr>
        <p:spPr>
          <a:xfrm>
            <a:off x="838200" y="365126"/>
            <a:ext cx="10515600" cy="567936"/>
          </a:xfrm>
        </p:spPr>
        <p:txBody>
          <a:bodyPr>
            <a:normAutofit/>
          </a:bodyPr>
          <a:lstStyle/>
          <a:p>
            <a:pPr algn="ctr"/>
            <a:r>
              <a:rPr lang="it-IT" sz="2400" dirty="0"/>
              <a:t>…segue</a:t>
            </a:r>
          </a:p>
        </p:txBody>
      </p:sp>
      <p:sp>
        <p:nvSpPr>
          <p:cNvPr id="3" name="Segnaposto contenuto 2">
            <a:extLst>
              <a:ext uri="{FF2B5EF4-FFF2-40B4-BE49-F238E27FC236}">
                <a16:creationId xmlns:a16="http://schemas.microsoft.com/office/drawing/2014/main" id="{B3CFCCE2-9611-07C4-71D9-198F4A477E3E}"/>
              </a:ext>
            </a:extLst>
          </p:cNvPr>
          <p:cNvSpPr>
            <a:spLocks noGrp="1"/>
          </p:cNvSpPr>
          <p:nvPr>
            <p:ph idx="1"/>
          </p:nvPr>
        </p:nvSpPr>
        <p:spPr>
          <a:xfrm>
            <a:off x="838200" y="1129004"/>
            <a:ext cx="10515600" cy="5047959"/>
          </a:xfrm>
        </p:spPr>
        <p:txBody>
          <a:bodyPr>
            <a:normAutofit lnSpcReduction="10000"/>
          </a:bodyPr>
          <a:lstStyle/>
          <a:p>
            <a:pPr>
              <a:lnSpc>
                <a:spcPct val="107000"/>
              </a:lnSpc>
              <a:spcAft>
                <a:spcPts val="800"/>
              </a:spcAft>
            </a:pPr>
            <a:r>
              <a:rPr lang="it-IT" sz="2800" dirty="0">
                <a:effectLst/>
                <a:latin typeface="Arial" panose="020B0604020202020204" pitchFamily="34" charset="0"/>
                <a:ea typeface="Arial" panose="020B0604020202020204" pitchFamily="34" charset="0"/>
              </a:rPr>
              <a:t>L’ambra è una resina che i Piceni prendevano dalle piante e che era dura come la pietra.</a:t>
            </a:r>
            <a:endParaRPr lang="it-IT" sz="2800" dirty="0">
              <a:effectLst/>
              <a:latin typeface="Calibri" panose="020F0502020204030204" pitchFamily="34" charset="0"/>
              <a:ea typeface="Calibri" panose="020F0502020204030204" pitchFamily="34" charset="0"/>
            </a:endParaRPr>
          </a:p>
          <a:p>
            <a:pPr>
              <a:lnSpc>
                <a:spcPct val="107000"/>
              </a:lnSpc>
              <a:spcAft>
                <a:spcPts val="800"/>
              </a:spcAft>
            </a:pPr>
            <a:r>
              <a:rPr lang="it-IT" sz="2800" dirty="0">
                <a:effectLst/>
                <a:latin typeface="Arial" panose="020B0604020202020204" pitchFamily="34" charset="0"/>
                <a:ea typeface="Arial" panose="020B0604020202020204" pitchFamily="34" charset="0"/>
              </a:rPr>
              <a:t>I Piceni fabbricavano anche armi e oggetti con il bronzo, che è un metallo. </a:t>
            </a:r>
            <a:endParaRPr lang="it-IT" sz="2800" dirty="0">
              <a:effectLst/>
              <a:latin typeface="Calibri" panose="020F0502020204030204" pitchFamily="34" charset="0"/>
              <a:ea typeface="Calibri" panose="020F0502020204030204" pitchFamily="34" charset="0"/>
            </a:endParaRPr>
          </a:p>
          <a:p>
            <a:pPr>
              <a:lnSpc>
                <a:spcPct val="107000"/>
              </a:lnSpc>
              <a:spcAft>
                <a:spcPts val="800"/>
              </a:spcAft>
            </a:pPr>
            <a:r>
              <a:rPr lang="it-IT" sz="2800" dirty="0">
                <a:effectLst/>
                <a:latin typeface="Arial" panose="020B0604020202020204" pitchFamily="34" charset="0"/>
                <a:ea typeface="Arial" panose="020B0604020202020204" pitchFamily="34" charset="0"/>
              </a:rPr>
              <a:t>I Piceni erano dei </a:t>
            </a:r>
            <a:r>
              <a:rPr lang="it-IT" sz="2800" b="1" dirty="0">
                <a:effectLst/>
                <a:latin typeface="Arial" panose="020B0604020202020204" pitchFamily="34" charset="0"/>
                <a:ea typeface="Arial" panose="020B0604020202020204" pitchFamily="34" charset="0"/>
              </a:rPr>
              <a:t>guerrieri</a:t>
            </a:r>
            <a:r>
              <a:rPr lang="it-IT" sz="2800" dirty="0">
                <a:effectLst/>
                <a:latin typeface="Arial" panose="020B0604020202020204" pitchFamily="34" charset="0"/>
                <a:ea typeface="Arial" panose="020B0604020202020204" pitchFamily="34" charset="0"/>
              </a:rPr>
              <a:t> e conoscevano altri popoli.</a:t>
            </a:r>
            <a:endParaRPr lang="it-IT" sz="2800" dirty="0">
              <a:effectLst/>
              <a:latin typeface="Calibri" panose="020F0502020204030204" pitchFamily="34" charset="0"/>
              <a:ea typeface="Calibri" panose="020F0502020204030204" pitchFamily="34" charset="0"/>
            </a:endParaRPr>
          </a:p>
          <a:p>
            <a:pPr>
              <a:lnSpc>
                <a:spcPct val="107000"/>
              </a:lnSpc>
              <a:spcAft>
                <a:spcPts val="800"/>
              </a:spcAft>
            </a:pPr>
            <a:r>
              <a:rPr lang="it-IT" sz="2800" dirty="0">
                <a:effectLst/>
                <a:latin typeface="Arial" panose="020B0604020202020204" pitchFamily="34" charset="0"/>
                <a:ea typeface="Arial" panose="020B0604020202020204" pitchFamily="34" charset="0"/>
              </a:rPr>
              <a:t>Questi altri popoli vivevano nelle terre vicine e lontane dalle Marche.</a:t>
            </a:r>
            <a:endParaRPr lang="it-IT" sz="2800" dirty="0">
              <a:effectLst/>
              <a:latin typeface="Calibri" panose="020F0502020204030204" pitchFamily="34" charset="0"/>
              <a:ea typeface="Calibri" panose="020F0502020204030204" pitchFamily="34" charset="0"/>
            </a:endParaRPr>
          </a:p>
          <a:p>
            <a:pPr>
              <a:lnSpc>
                <a:spcPct val="107000"/>
              </a:lnSpc>
              <a:spcAft>
                <a:spcPts val="800"/>
              </a:spcAft>
            </a:pPr>
            <a:r>
              <a:rPr lang="it-IT" sz="2800" dirty="0">
                <a:effectLst/>
                <a:latin typeface="Arial" panose="020B0604020202020204" pitchFamily="34" charset="0"/>
                <a:ea typeface="Arial" panose="020B0604020202020204" pitchFamily="34" charset="0"/>
              </a:rPr>
              <a:t>Tra questi popoli i più vicini erano gli </a:t>
            </a:r>
            <a:r>
              <a:rPr lang="it-IT" sz="2800" b="1" dirty="0">
                <a:effectLst/>
                <a:latin typeface="Arial" panose="020B0604020202020204" pitchFamily="34" charset="0"/>
                <a:ea typeface="Arial" panose="020B0604020202020204" pitchFamily="34" charset="0"/>
              </a:rPr>
              <a:t>Etruschi e i Romani</a:t>
            </a:r>
            <a:r>
              <a:rPr lang="it-IT" sz="2800" dirty="0">
                <a:effectLst/>
                <a:latin typeface="Arial" panose="020B0604020202020204" pitchFamily="34" charset="0"/>
                <a:ea typeface="Arial" panose="020B0604020202020204" pitchFamily="34" charset="0"/>
              </a:rPr>
              <a:t> e quelli lontani, oltre il mare Adriatico, erano i </a:t>
            </a:r>
            <a:r>
              <a:rPr lang="it-IT" sz="2800" b="1" dirty="0">
                <a:effectLst/>
                <a:latin typeface="Arial" panose="020B0604020202020204" pitchFamily="34" charset="0"/>
                <a:ea typeface="Arial" panose="020B0604020202020204" pitchFamily="34" charset="0"/>
              </a:rPr>
              <a:t>Greci</a:t>
            </a:r>
            <a:r>
              <a:rPr lang="it-IT" sz="2800" dirty="0">
                <a:effectLst/>
                <a:latin typeface="Arial" panose="020B0604020202020204" pitchFamily="34" charset="0"/>
                <a:ea typeface="Arial" panose="020B0604020202020204" pitchFamily="34" charset="0"/>
              </a:rPr>
              <a:t>.</a:t>
            </a:r>
            <a:endParaRPr lang="it-IT" sz="2800" dirty="0">
              <a:effectLst/>
              <a:latin typeface="Calibri" panose="020F0502020204030204" pitchFamily="34" charset="0"/>
              <a:ea typeface="Calibri" panose="020F0502020204030204" pitchFamily="34" charset="0"/>
            </a:endParaRPr>
          </a:p>
          <a:p>
            <a:pPr marL="0" indent="0">
              <a:buNone/>
            </a:pPr>
            <a:endParaRPr lang="it-IT" dirty="0"/>
          </a:p>
        </p:txBody>
      </p:sp>
      <p:sp>
        <p:nvSpPr>
          <p:cNvPr id="4" name="Segnaposto numero diapositiva 3">
            <a:extLst>
              <a:ext uri="{FF2B5EF4-FFF2-40B4-BE49-F238E27FC236}">
                <a16:creationId xmlns:a16="http://schemas.microsoft.com/office/drawing/2014/main" id="{5C9B2E94-F365-F041-36FD-45647D257766}"/>
              </a:ext>
            </a:extLst>
          </p:cNvPr>
          <p:cNvSpPr>
            <a:spLocks noGrp="1"/>
          </p:cNvSpPr>
          <p:nvPr>
            <p:ph type="sldNum" sz="quarter" idx="12"/>
          </p:nvPr>
        </p:nvSpPr>
        <p:spPr/>
        <p:txBody>
          <a:bodyPr/>
          <a:lstStyle/>
          <a:p>
            <a:fld id="{57313990-386B-45EC-8AE5-4F30CCCECB3D}" type="slidenum">
              <a:rPr lang="it-IT" smtClean="0"/>
              <a:t>28</a:t>
            </a:fld>
            <a:endParaRPr lang="it-IT"/>
          </a:p>
        </p:txBody>
      </p:sp>
    </p:spTree>
    <p:extLst>
      <p:ext uri="{BB962C8B-B14F-4D97-AF65-F5344CB8AC3E}">
        <p14:creationId xmlns:p14="http://schemas.microsoft.com/office/powerpoint/2010/main" val="3590967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AD2F3-0581-39B6-AEB1-99F8EC210E6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9560264-E14F-B7F6-2F72-D8E87DC762EC}"/>
              </a:ext>
            </a:extLst>
          </p:cNvPr>
          <p:cNvSpPr>
            <a:spLocks noGrp="1"/>
          </p:cNvSpPr>
          <p:nvPr>
            <p:ph type="title"/>
          </p:nvPr>
        </p:nvSpPr>
        <p:spPr>
          <a:xfrm>
            <a:off x="838200" y="365126"/>
            <a:ext cx="10515600" cy="745218"/>
          </a:xfrm>
        </p:spPr>
        <p:txBody>
          <a:bodyPr/>
          <a:lstStyle/>
          <a:p>
            <a:pPr algn="ctr"/>
            <a:r>
              <a:rPr lang="it-IT" dirty="0"/>
              <a:t>Esercitazione</a:t>
            </a:r>
          </a:p>
        </p:txBody>
      </p:sp>
      <p:sp>
        <p:nvSpPr>
          <p:cNvPr id="3" name="Segnaposto contenuto 2">
            <a:extLst>
              <a:ext uri="{FF2B5EF4-FFF2-40B4-BE49-F238E27FC236}">
                <a16:creationId xmlns:a16="http://schemas.microsoft.com/office/drawing/2014/main" id="{3481E18B-6999-FF6D-BC4A-2BB220CF07A5}"/>
              </a:ext>
            </a:extLst>
          </p:cNvPr>
          <p:cNvSpPr>
            <a:spLocks noGrp="1"/>
          </p:cNvSpPr>
          <p:nvPr>
            <p:ph idx="1"/>
          </p:nvPr>
        </p:nvSpPr>
        <p:spPr>
          <a:xfrm>
            <a:off x="838200" y="1110344"/>
            <a:ext cx="10515600" cy="5066619"/>
          </a:xfrm>
        </p:spPr>
        <p:txBody>
          <a:bodyPr>
            <a:normAutofit lnSpcReduction="10000"/>
          </a:bodyPr>
          <a:lstStyle/>
          <a:p>
            <a:pPr marL="0" indent="0">
              <a:buNone/>
            </a:pPr>
            <a:r>
              <a:rPr lang="it-IT" sz="1800" b="1" kern="0" spc="-55" dirty="0">
                <a:solidFill>
                  <a:schemeClr val="tx1">
                    <a:lumMod val="95000"/>
                    <a:lumOff val="5000"/>
                  </a:schemeClr>
                </a:solidFill>
                <a:effectLst/>
                <a:latin typeface="Verdana" panose="020B0604030504040204" pitchFamily="34" charset="0"/>
                <a:ea typeface="Verdana" panose="020B0604030504040204" pitchFamily="34" charset="0"/>
                <a:cs typeface="Verdana" panose="020B0604030504040204" pitchFamily="34" charset="0"/>
              </a:rPr>
              <a:t>Il</a:t>
            </a:r>
            <a:r>
              <a:rPr lang="it-IT" sz="1800" b="1" kern="0" spc="-355" dirty="0">
                <a:solidFill>
                  <a:schemeClr val="tx1">
                    <a:lumMod val="95000"/>
                    <a:lumOff val="5000"/>
                  </a:schemeClr>
                </a:solidFill>
                <a:effectLst/>
                <a:latin typeface="Verdana" panose="020B0604030504040204" pitchFamily="34" charset="0"/>
                <a:ea typeface="Verdana" panose="020B0604030504040204" pitchFamily="34" charset="0"/>
                <a:cs typeface="Verdana" panose="020B0604030504040204" pitchFamily="34" charset="0"/>
              </a:rPr>
              <a:t> </a:t>
            </a:r>
            <a:r>
              <a:rPr lang="it-IT" sz="1800" b="1" kern="0" spc="-75" dirty="0">
                <a:solidFill>
                  <a:schemeClr val="tx1">
                    <a:lumMod val="95000"/>
                    <a:lumOff val="5000"/>
                  </a:schemeClr>
                </a:solidFill>
                <a:effectLst/>
                <a:latin typeface="Verdana" panose="020B0604030504040204" pitchFamily="34" charset="0"/>
                <a:ea typeface="Verdana" panose="020B0604030504040204" pitchFamily="34" charset="0"/>
                <a:cs typeface="Verdana" panose="020B0604030504040204" pitchFamily="34" charset="0"/>
              </a:rPr>
              <a:t>Banchetto</a:t>
            </a:r>
            <a:endParaRPr lang="it-IT" sz="1800" b="1" kern="0" dirty="0">
              <a:solidFill>
                <a:schemeClr val="tx1">
                  <a:lumMod val="95000"/>
                  <a:lumOff val="5000"/>
                </a:schemeClr>
              </a:solidFill>
              <a:effectLst/>
              <a:latin typeface="Verdana" panose="020B0604030504040204" pitchFamily="34" charset="0"/>
              <a:ea typeface="Verdana" panose="020B0604030504040204" pitchFamily="34" charset="0"/>
              <a:cs typeface="Verdana" panose="020B0604030504040204" pitchFamily="34" charset="0"/>
            </a:endParaRPr>
          </a:p>
          <a:p>
            <a:pPr marL="71120">
              <a:spcBef>
                <a:spcPts val="1405"/>
              </a:spcBef>
              <a:spcAft>
                <a:spcPts val="0"/>
              </a:spcAft>
            </a:pPr>
            <a:r>
              <a:rPr lang="it-IT" spc="-20" dirty="0">
                <a:solidFill>
                  <a:srgbClr val="1D1D1B"/>
                </a:solidFill>
                <a:effectLst/>
                <a:latin typeface="Arial MT"/>
                <a:ea typeface="Arial MT"/>
                <a:cs typeface="Arial MT"/>
              </a:rPr>
              <a:t>Le</a:t>
            </a:r>
            <a:r>
              <a:rPr lang="it-IT" spc="-15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aristocrazie</a:t>
            </a:r>
            <a:r>
              <a:rPr lang="it-IT" spc="-15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picene</a:t>
            </a:r>
            <a:r>
              <a:rPr lang="it-IT" spc="-15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usavano</a:t>
            </a:r>
            <a:r>
              <a:rPr lang="it-IT" spc="-145"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riunirsi</a:t>
            </a:r>
            <a:r>
              <a:rPr lang="it-IT" spc="-15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in</a:t>
            </a:r>
            <a:r>
              <a:rPr lang="it-IT" spc="-15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occasione</a:t>
            </a:r>
            <a:r>
              <a:rPr lang="it-IT" spc="-145"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di</a:t>
            </a:r>
            <a:r>
              <a:rPr lang="it-IT" spc="-15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pasti</a:t>
            </a:r>
            <a:r>
              <a:rPr lang="it-IT" spc="-15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comuni</a:t>
            </a:r>
            <a:r>
              <a:rPr lang="it-IT" spc="-145"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(banchetti</a:t>
            </a:r>
            <a:r>
              <a:rPr lang="it-IT" spc="-15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o</a:t>
            </a:r>
            <a:r>
              <a:rPr lang="it-IT" spc="-150" dirty="0">
                <a:solidFill>
                  <a:srgbClr val="1D1D1B"/>
                </a:solidFill>
                <a:effectLst/>
                <a:latin typeface="Arial MT"/>
                <a:ea typeface="Arial MT"/>
                <a:cs typeface="Arial MT"/>
              </a:rPr>
              <a:t> </a:t>
            </a:r>
            <a:r>
              <a:rPr lang="it-IT" spc="-20" dirty="0">
                <a:solidFill>
                  <a:srgbClr val="1D1D1B"/>
                </a:solidFill>
                <a:effectLst/>
                <a:latin typeface="Arial MT"/>
                <a:ea typeface="Arial MT"/>
                <a:cs typeface="Arial MT"/>
              </a:rPr>
              <a:t>simposi).</a:t>
            </a:r>
          </a:p>
          <a:p>
            <a:pPr marL="71120">
              <a:spcBef>
                <a:spcPts val="1405"/>
              </a:spcBef>
              <a:spcAft>
                <a:spcPts val="0"/>
              </a:spcAft>
            </a:pPr>
            <a:endParaRPr lang="it-IT" dirty="0">
              <a:effectLst/>
              <a:latin typeface="Arial MT"/>
              <a:ea typeface="Arial MT"/>
              <a:cs typeface="Arial MT"/>
            </a:endParaRPr>
          </a:p>
          <a:p>
            <a:pPr marL="71120" marR="225425">
              <a:lnSpc>
                <a:spcPct val="103000"/>
              </a:lnSpc>
              <a:spcBef>
                <a:spcPts val="90"/>
              </a:spcBef>
              <a:spcAft>
                <a:spcPts val="0"/>
              </a:spcAft>
            </a:pPr>
            <a:r>
              <a:rPr lang="it-IT" dirty="0">
                <a:solidFill>
                  <a:srgbClr val="1D1D1B"/>
                </a:solidFill>
                <a:effectLst/>
                <a:latin typeface="Arial MT"/>
                <a:ea typeface="Arial MT"/>
                <a:cs typeface="Arial MT"/>
              </a:rPr>
              <a:t>Si</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tratta</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di</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un’usanza</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tipica</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di</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molte</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civiltà</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antiche</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e</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la</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sua</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introduzione</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in</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area</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picena</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è</a:t>
            </a:r>
            <a:r>
              <a:rPr lang="it-IT" spc="-18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legata ad</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un’influenza</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proveniente</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dal</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mondo</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greco,</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ben</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attestata</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anche</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tra</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gli</a:t>
            </a:r>
            <a:r>
              <a:rPr lang="it-IT" spc="-13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Etruschi.</a:t>
            </a:r>
          </a:p>
          <a:p>
            <a:pPr marL="71120" marR="225425">
              <a:lnSpc>
                <a:spcPct val="103000"/>
              </a:lnSpc>
              <a:spcBef>
                <a:spcPts val="90"/>
              </a:spcBef>
              <a:spcAft>
                <a:spcPts val="0"/>
              </a:spcAft>
            </a:pPr>
            <a:endParaRPr lang="it-IT" dirty="0">
              <a:effectLst/>
              <a:latin typeface="Arial MT"/>
              <a:ea typeface="Arial MT"/>
              <a:cs typeface="Arial MT"/>
            </a:endParaRPr>
          </a:p>
          <a:p>
            <a:pPr marL="71120" marR="925195">
              <a:lnSpc>
                <a:spcPct val="103000"/>
              </a:lnSpc>
              <a:spcAft>
                <a:spcPts val="0"/>
              </a:spcAft>
            </a:pPr>
            <a:r>
              <a:rPr lang="it-IT" dirty="0">
                <a:solidFill>
                  <a:srgbClr val="1D1D1B"/>
                </a:solidFill>
                <a:effectLst/>
                <a:latin typeface="Arial MT"/>
                <a:ea typeface="Arial MT"/>
                <a:cs typeface="Arial MT"/>
              </a:rPr>
              <a:t>Nei</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corredi</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delle</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tombe</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di</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Tolentino</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troviamo</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spesso</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oggetti</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riconducibili</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al</a:t>
            </a:r>
            <a:r>
              <a:rPr lang="it-IT" spc="-120" dirty="0">
                <a:solidFill>
                  <a:srgbClr val="1D1D1B"/>
                </a:solidFill>
                <a:effectLst/>
                <a:latin typeface="Arial MT"/>
                <a:ea typeface="Arial MT"/>
                <a:cs typeface="Arial MT"/>
              </a:rPr>
              <a:t> </a:t>
            </a:r>
            <a:r>
              <a:rPr lang="it-IT" dirty="0">
                <a:solidFill>
                  <a:srgbClr val="1D1D1B"/>
                </a:solidFill>
                <a:effectLst/>
                <a:latin typeface="Arial MT"/>
                <a:ea typeface="Arial MT"/>
                <a:cs typeface="Arial MT"/>
              </a:rPr>
              <a:t>banchetto, </a:t>
            </a:r>
            <a:r>
              <a:rPr lang="it-IT" spc="-30" dirty="0">
                <a:solidFill>
                  <a:srgbClr val="1D1D1B"/>
                </a:solidFill>
                <a:effectLst/>
                <a:latin typeface="Arial MT"/>
                <a:ea typeface="Arial MT"/>
                <a:cs typeface="Arial MT"/>
              </a:rPr>
              <a:t>in</a:t>
            </a:r>
            <a:r>
              <a:rPr lang="it-IT" spc="-205"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particolar</a:t>
            </a:r>
            <a:r>
              <a:rPr lang="it-IT" spc="-205"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modo</a:t>
            </a:r>
            <a:r>
              <a:rPr lang="it-IT" spc="-205"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vasellame</a:t>
            </a:r>
            <a:r>
              <a:rPr lang="it-IT" spc="-205"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legato</a:t>
            </a:r>
            <a:r>
              <a:rPr lang="it-IT" spc="-205"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alla</a:t>
            </a:r>
            <a:r>
              <a:rPr lang="it-IT" spc="-205"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mescita</a:t>
            </a:r>
            <a:r>
              <a:rPr lang="it-IT" spc="-205"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del</a:t>
            </a:r>
            <a:r>
              <a:rPr lang="it-IT" spc="-205" dirty="0">
                <a:solidFill>
                  <a:srgbClr val="1D1D1B"/>
                </a:solidFill>
                <a:effectLst/>
                <a:latin typeface="Arial MT"/>
                <a:ea typeface="Arial MT"/>
                <a:cs typeface="Arial MT"/>
              </a:rPr>
              <a:t> </a:t>
            </a:r>
            <a:r>
              <a:rPr lang="it-IT" spc="-30" dirty="0">
                <a:solidFill>
                  <a:srgbClr val="1D1D1B"/>
                </a:solidFill>
                <a:effectLst/>
                <a:latin typeface="Arial MT"/>
                <a:ea typeface="Arial MT"/>
                <a:cs typeface="Arial MT"/>
              </a:rPr>
              <a:t>vino.</a:t>
            </a:r>
            <a:endParaRPr lang="it-IT" dirty="0">
              <a:effectLst/>
              <a:latin typeface="Arial MT"/>
              <a:ea typeface="Arial MT"/>
              <a:cs typeface="Arial MT"/>
            </a:endParaRPr>
          </a:p>
          <a:p>
            <a:pPr marL="0" indent="0">
              <a:buNone/>
            </a:pPr>
            <a:endParaRPr lang="it-IT" dirty="0"/>
          </a:p>
        </p:txBody>
      </p:sp>
      <p:sp>
        <p:nvSpPr>
          <p:cNvPr id="4" name="Segnaposto numero diapositiva 3">
            <a:extLst>
              <a:ext uri="{FF2B5EF4-FFF2-40B4-BE49-F238E27FC236}">
                <a16:creationId xmlns:a16="http://schemas.microsoft.com/office/drawing/2014/main" id="{5FFDEF3E-463E-F0FE-017E-17376AB4D20D}"/>
              </a:ext>
            </a:extLst>
          </p:cNvPr>
          <p:cNvSpPr>
            <a:spLocks noGrp="1"/>
          </p:cNvSpPr>
          <p:nvPr>
            <p:ph type="sldNum" sz="quarter" idx="12"/>
          </p:nvPr>
        </p:nvSpPr>
        <p:spPr/>
        <p:txBody>
          <a:bodyPr/>
          <a:lstStyle/>
          <a:p>
            <a:fld id="{57313990-386B-45EC-8AE5-4F30CCCECB3D}" type="slidenum">
              <a:rPr lang="it-IT" smtClean="0"/>
              <a:t>29</a:t>
            </a:fld>
            <a:endParaRPr lang="it-IT"/>
          </a:p>
        </p:txBody>
      </p:sp>
    </p:spTree>
    <p:extLst>
      <p:ext uri="{BB962C8B-B14F-4D97-AF65-F5344CB8AC3E}">
        <p14:creationId xmlns:p14="http://schemas.microsoft.com/office/powerpoint/2010/main" val="2805073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44978-08EC-E0EA-AD7F-2EE5FCDF4C5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E58AB42-F8DA-0DA5-BB75-34B2CC18EEE5}"/>
              </a:ext>
            </a:extLst>
          </p:cNvPr>
          <p:cNvSpPr>
            <a:spLocks noGrp="1"/>
          </p:cNvSpPr>
          <p:nvPr>
            <p:ph type="title"/>
          </p:nvPr>
        </p:nvSpPr>
        <p:spPr/>
        <p:txBody>
          <a:bodyPr/>
          <a:lstStyle/>
          <a:p>
            <a:pPr algn="ctr"/>
            <a:r>
              <a:rPr lang="it-IT" dirty="0"/>
              <a:t>UNESCO, Dichiarazione di Salamanca 1994</a:t>
            </a:r>
          </a:p>
        </p:txBody>
      </p:sp>
      <p:sp>
        <p:nvSpPr>
          <p:cNvPr id="3" name="Segnaposto contenuto 2">
            <a:extLst>
              <a:ext uri="{FF2B5EF4-FFF2-40B4-BE49-F238E27FC236}">
                <a16:creationId xmlns:a16="http://schemas.microsoft.com/office/drawing/2014/main" id="{B5FC90B6-EA5B-1E92-6776-F652B674BA36}"/>
              </a:ext>
            </a:extLst>
          </p:cNvPr>
          <p:cNvSpPr>
            <a:spLocks noGrp="1"/>
          </p:cNvSpPr>
          <p:nvPr>
            <p:ph idx="1"/>
          </p:nvPr>
        </p:nvSpPr>
        <p:spPr/>
        <p:txBody>
          <a:bodyPr>
            <a:normAutofit fontScale="92500" lnSpcReduction="20000"/>
          </a:bodyPr>
          <a:lstStyle/>
          <a:p>
            <a:pPr marL="0" indent="0">
              <a:buNone/>
            </a:pPr>
            <a:r>
              <a:rPr lang="it-IT" dirty="0"/>
              <a:t>In questa occasione sono stati promossi i seguenti principi:</a:t>
            </a:r>
          </a:p>
          <a:p>
            <a:pPr marL="0" indent="0">
              <a:buNone/>
            </a:pPr>
            <a:r>
              <a:rPr lang="it-IT" dirty="0"/>
              <a:t>1- vengono presi in primaria considerazione i bambini con </a:t>
            </a:r>
            <a:r>
              <a:rPr lang="it-IT" b="1" dirty="0"/>
              <a:t>Bisogni Educativi Speciali</a:t>
            </a:r>
            <a:r>
              <a:rPr lang="it-IT" dirty="0"/>
              <a:t>; tutti i bambini vanno accolti nelle scuole normali;</a:t>
            </a:r>
          </a:p>
          <a:p>
            <a:pPr marL="0" indent="0">
              <a:buNone/>
            </a:pPr>
            <a:r>
              <a:rPr lang="it-IT" dirty="0"/>
              <a:t>2- tutti i bambini hanno diritto a </a:t>
            </a:r>
            <a:r>
              <a:rPr lang="it-IT" b="1" dirty="0"/>
              <a:t>ricevere un’educazione di qualità indipendentemente dalle loro abilità</a:t>
            </a:r>
            <a:r>
              <a:rPr lang="it-IT" dirty="0"/>
              <a:t>;</a:t>
            </a:r>
          </a:p>
          <a:p>
            <a:pPr marL="0" indent="0">
              <a:buNone/>
            </a:pPr>
            <a:r>
              <a:rPr lang="it-IT" dirty="0"/>
              <a:t>3- è </a:t>
            </a:r>
            <a:r>
              <a:rPr lang="it-IT" b="1" dirty="0"/>
              <a:t>il contesto che deve essere flessibile e inclusivo </a:t>
            </a:r>
            <a:r>
              <a:rPr lang="it-IT" dirty="0"/>
              <a:t>per adattarsi alle esigenze di ciascun bambino;</a:t>
            </a:r>
          </a:p>
          <a:p>
            <a:pPr marL="0" indent="0">
              <a:buNone/>
            </a:pPr>
            <a:r>
              <a:rPr lang="it-IT" dirty="0"/>
              <a:t>4- ogni bambino ha il diritto di </a:t>
            </a:r>
            <a:r>
              <a:rPr lang="it-IT" b="1" dirty="0"/>
              <a:t>esprime tutte le sue potenzialità</a:t>
            </a:r>
            <a:r>
              <a:rPr lang="it-IT" dirty="0"/>
              <a:t>;</a:t>
            </a:r>
          </a:p>
          <a:p>
            <a:pPr marL="0" indent="0">
              <a:buNone/>
            </a:pPr>
            <a:r>
              <a:rPr lang="it-IT" dirty="0"/>
              <a:t>5- le necessità di ciascun bambino devono essere al centro del processo educativo e di apprendimento;</a:t>
            </a:r>
          </a:p>
          <a:p>
            <a:pPr marL="0" indent="0">
              <a:buNone/>
            </a:pPr>
            <a:r>
              <a:rPr lang="it-IT" dirty="0"/>
              <a:t>6- si invita alla collaborazione tra tutti gli attori che ruotano attorno al bambino</a:t>
            </a:r>
          </a:p>
        </p:txBody>
      </p:sp>
      <p:sp>
        <p:nvSpPr>
          <p:cNvPr id="4" name="Segnaposto numero diapositiva 3">
            <a:extLst>
              <a:ext uri="{FF2B5EF4-FFF2-40B4-BE49-F238E27FC236}">
                <a16:creationId xmlns:a16="http://schemas.microsoft.com/office/drawing/2014/main" id="{2F968F88-1D40-6157-0294-6C4229A40C14}"/>
              </a:ext>
            </a:extLst>
          </p:cNvPr>
          <p:cNvSpPr>
            <a:spLocks noGrp="1"/>
          </p:cNvSpPr>
          <p:nvPr>
            <p:ph type="sldNum" sz="quarter" idx="12"/>
          </p:nvPr>
        </p:nvSpPr>
        <p:spPr/>
        <p:txBody>
          <a:bodyPr/>
          <a:lstStyle/>
          <a:p>
            <a:fld id="{57313990-386B-45EC-8AE5-4F30CCCECB3D}" type="slidenum">
              <a:rPr lang="it-IT" smtClean="0"/>
              <a:t>3</a:t>
            </a:fld>
            <a:endParaRPr lang="it-IT"/>
          </a:p>
        </p:txBody>
      </p:sp>
    </p:spTree>
    <p:extLst>
      <p:ext uri="{BB962C8B-B14F-4D97-AF65-F5344CB8AC3E}">
        <p14:creationId xmlns:p14="http://schemas.microsoft.com/office/powerpoint/2010/main" val="26051801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36D7C-0AB7-4E91-8520-3DCD9D2F042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4FAFD3E-1240-386F-F003-96E5CD9B0A37}"/>
              </a:ext>
            </a:extLst>
          </p:cNvPr>
          <p:cNvSpPr>
            <a:spLocks noGrp="1"/>
          </p:cNvSpPr>
          <p:nvPr>
            <p:ph type="title"/>
          </p:nvPr>
        </p:nvSpPr>
        <p:spPr>
          <a:xfrm>
            <a:off x="838200" y="365125"/>
            <a:ext cx="10515600" cy="642581"/>
          </a:xfrm>
        </p:spPr>
        <p:txBody>
          <a:bodyPr>
            <a:normAutofit/>
          </a:bodyPr>
          <a:lstStyle/>
          <a:p>
            <a:pPr algn="ctr"/>
            <a:r>
              <a:rPr lang="it-IT" sz="2400" dirty="0"/>
              <a:t>… segue</a:t>
            </a:r>
          </a:p>
        </p:txBody>
      </p:sp>
      <p:sp>
        <p:nvSpPr>
          <p:cNvPr id="3" name="Segnaposto contenuto 2">
            <a:extLst>
              <a:ext uri="{FF2B5EF4-FFF2-40B4-BE49-F238E27FC236}">
                <a16:creationId xmlns:a16="http://schemas.microsoft.com/office/drawing/2014/main" id="{47E1D8D5-C7C0-A5AA-8D3D-0B6D3DAC455B}"/>
              </a:ext>
            </a:extLst>
          </p:cNvPr>
          <p:cNvSpPr>
            <a:spLocks noGrp="1"/>
          </p:cNvSpPr>
          <p:nvPr>
            <p:ph idx="1"/>
          </p:nvPr>
        </p:nvSpPr>
        <p:spPr>
          <a:xfrm>
            <a:off x="838200" y="1231641"/>
            <a:ext cx="10515600" cy="4945322"/>
          </a:xfrm>
        </p:spPr>
        <p:txBody>
          <a:bodyPr>
            <a:normAutofit lnSpcReduction="10000"/>
          </a:bodyPr>
          <a:lstStyle/>
          <a:p>
            <a:pPr marL="71120">
              <a:spcBef>
                <a:spcPts val="1020"/>
              </a:spcBef>
              <a:spcAft>
                <a:spcPts val="0"/>
              </a:spcAft>
            </a:pPr>
            <a:r>
              <a:rPr lang="it-IT" sz="2800" spc="-20" dirty="0">
                <a:solidFill>
                  <a:srgbClr val="1D1D1B"/>
                </a:solidFill>
                <a:effectLst/>
                <a:latin typeface="Arial MT"/>
                <a:ea typeface="Arial MT"/>
                <a:cs typeface="Arial MT"/>
              </a:rPr>
              <a:t>Tra</a:t>
            </a:r>
            <a:r>
              <a:rPr lang="it-IT" sz="2800" spc="-16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i</a:t>
            </a:r>
            <a:r>
              <a:rPr lang="it-IT" sz="2800" spc="-16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vasi</a:t>
            </a:r>
            <a:r>
              <a:rPr lang="it-IT" sz="2800" spc="-16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più</a:t>
            </a:r>
            <a:r>
              <a:rPr lang="it-IT" sz="2800" spc="-16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rappresentativi</a:t>
            </a:r>
            <a:r>
              <a:rPr lang="it-IT" sz="2800" spc="-16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troviamo:</a:t>
            </a:r>
            <a:endParaRPr lang="it-IT" sz="2800" dirty="0">
              <a:effectLst/>
              <a:latin typeface="Arial MT"/>
              <a:ea typeface="Arial MT"/>
              <a:cs typeface="Arial MT"/>
            </a:endParaRPr>
          </a:p>
          <a:p>
            <a:pPr marL="342900" lvl="0" indent="-342900">
              <a:spcBef>
                <a:spcPts val="90"/>
              </a:spcBef>
              <a:buFont typeface="Arial MT"/>
              <a:buChar char="–"/>
              <a:tabLst>
                <a:tab pos="320040" algn="l"/>
              </a:tabLst>
            </a:pPr>
            <a:r>
              <a:rPr lang="it-IT" sz="2800" spc="-20" dirty="0">
                <a:solidFill>
                  <a:srgbClr val="1D1D1B"/>
                </a:solidFill>
                <a:effectLst/>
                <a:latin typeface="Arial MT"/>
                <a:ea typeface="Arial MT"/>
                <a:cs typeface="Arial MT"/>
              </a:rPr>
              <a:t>crateri,</a:t>
            </a:r>
            <a:r>
              <a:rPr lang="it-IT" sz="2800" spc="-15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grandi</a:t>
            </a:r>
            <a:r>
              <a:rPr lang="it-IT" sz="2800" spc="-15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vasi</a:t>
            </a:r>
            <a:r>
              <a:rPr lang="it-IT" sz="2800" spc="-15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per</a:t>
            </a:r>
            <a:r>
              <a:rPr lang="it-IT" sz="2800" spc="-15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la</a:t>
            </a:r>
            <a:r>
              <a:rPr lang="it-IT" sz="2800" spc="-15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preparazione</a:t>
            </a:r>
            <a:r>
              <a:rPr lang="it-IT" sz="2800" spc="-15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del</a:t>
            </a:r>
            <a:r>
              <a:rPr lang="it-IT" sz="2800" spc="-15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vino;</a:t>
            </a:r>
            <a:endParaRPr lang="it-IT" sz="2800" dirty="0">
              <a:effectLst/>
              <a:latin typeface="Arial" panose="020B0604020202020204" pitchFamily="34" charset="0"/>
              <a:ea typeface="Arial MT"/>
              <a:cs typeface="Arial MT"/>
            </a:endParaRPr>
          </a:p>
          <a:p>
            <a:pPr marL="342900" lvl="0" indent="-342900">
              <a:spcBef>
                <a:spcPts val="90"/>
              </a:spcBef>
              <a:buFont typeface="Arial MT"/>
              <a:buChar char="–"/>
              <a:tabLst>
                <a:tab pos="320040" algn="l"/>
              </a:tabLst>
            </a:pPr>
            <a:r>
              <a:rPr lang="it-IT" sz="2800" i="1" spc="-10" dirty="0" err="1">
                <a:solidFill>
                  <a:srgbClr val="1D1D1B"/>
                </a:solidFill>
                <a:effectLst/>
                <a:latin typeface="Arial" panose="020B0604020202020204" pitchFamily="34" charset="0"/>
                <a:ea typeface="Arial MT"/>
                <a:cs typeface="Arial MT"/>
              </a:rPr>
              <a:t>stamnoi</a:t>
            </a:r>
            <a:r>
              <a:rPr lang="it-IT" sz="2800" i="1" spc="-165" dirty="0">
                <a:solidFill>
                  <a:srgbClr val="1D1D1B"/>
                </a:solidFill>
                <a:effectLst/>
                <a:latin typeface="Arial" panose="020B0604020202020204" pitchFamily="34" charset="0"/>
                <a:ea typeface="Arial MT"/>
                <a:cs typeface="Arial MT"/>
              </a:rPr>
              <a:t> </a:t>
            </a:r>
            <a:r>
              <a:rPr lang="it-IT" sz="2800" spc="-10" dirty="0">
                <a:solidFill>
                  <a:srgbClr val="1D1D1B"/>
                </a:solidFill>
                <a:effectLst/>
                <a:latin typeface="Arial MT"/>
                <a:ea typeface="Arial MT"/>
                <a:cs typeface="Arial MT"/>
              </a:rPr>
              <a:t>e</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anforette,</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vasi</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di</a:t>
            </a:r>
            <a:r>
              <a:rPr lang="it-IT" sz="2800" spc="-16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medio-grandi</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dimensioni</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utili</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alla</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conservazione</a:t>
            </a:r>
            <a:r>
              <a:rPr lang="it-IT" sz="2800" spc="-16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dei</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liquidi;</a:t>
            </a:r>
            <a:endParaRPr lang="it-IT" sz="2800" dirty="0">
              <a:effectLst/>
              <a:latin typeface="Arial" panose="020B0604020202020204" pitchFamily="34" charset="0"/>
              <a:ea typeface="Arial MT"/>
              <a:cs typeface="Arial MT"/>
            </a:endParaRPr>
          </a:p>
          <a:p>
            <a:pPr marL="342900" lvl="0" indent="-342900">
              <a:spcBef>
                <a:spcPts val="90"/>
              </a:spcBef>
              <a:buFont typeface="Arial MT"/>
              <a:buChar char="–"/>
              <a:tabLst>
                <a:tab pos="320040" algn="l"/>
              </a:tabLst>
            </a:pPr>
            <a:r>
              <a:rPr lang="it-IT" sz="2800" spc="-20" dirty="0">
                <a:solidFill>
                  <a:srgbClr val="1D1D1B"/>
                </a:solidFill>
                <a:effectLst/>
                <a:latin typeface="Arial MT"/>
                <a:ea typeface="Arial MT"/>
                <a:cs typeface="Arial MT"/>
              </a:rPr>
              <a:t>piccole</a:t>
            </a:r>
            <a:r>
              <a:rPr lang="it-IT" sz="2800" spc="-18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brocche</a:t>
            </a:r>
            <a:r>
              <a:rPr lang="it-IT" sz="2800" spc="-18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a:t>
            </a:r>
            <a:r>
              <a:rPr lang="it-IT" sz="2800" i="1" spc="-20" dirty="0" err="1">
                <a:solidFill>
                  <a:srgbClr val="1D1D1B"/>
                </a:solidFill>
                <a:effectLst/>
                <a:latin typeface="Arial" panose="020B0604020202020204" pitchFamily="34" charset="0"/>
                <a:ea typeface="Arial MT"/>
                <a:cs typeface="Arial MT"/>
              </a:rPr>
              <a:t>oinochoi</a:t>
            </a:r>
            <a:r>
              <a:rPr lang="it-IT" sz="2800" spc="-20" dirty="0">
                <a:solidFill>
                  <a:srgbClr val="1D1D1B"/>
                </a:solidFill>
                <a:effectLst/>
                <a:latin typeface="Arial MT"/>
                <a:ea typeface="Arial MT"/>
                <a:cs typeface="Arial MT"/>
              </a:rPr>
              <a:t>);</a:t>
            </a:r>
            <a:endParaRPr lang="it-IT" sz="2800" dirty="0">
              <a:effectLst/>
              <a:latin typeface="Arial" panose="020B0604020202020204" pitchFamily="34" charset="0"/>
              <a:ea typeface="Arial MT"/>
              <a:cs typeface="Arial MT"/>
            </a:endParaRPr>
          </a:p>
          <a:p>
            <a:pPr marL="342900" marR="216535" lvl="0" indent="-342900">
              <a:lnSpc>
                <a:spcPct val="103000"/>
              </a:lnSpc>
              <a:spcBef>
                <a:spcPts val="95"/>
              </a:spcBef>
              <a:spcAft>
                <a:spcPts val="0"/>
              </a:spcAft>
              <a:buFont typeface="Arial MT"/>
              <a:buChar char="–"/>
              <a:tabLst>
                <a:tab pos="320040" algn="l"/>
              </a:tabLst>
            </a:pPr>
            <a:r>
              <a:rPr lang="it-IT" sz="2800" spc="-10" dirty="0">
                <a:solidFill>
                  <a:srgbClr val="1D1D1B"/>
                </a:solidFill>
                <a:effectLst/>
                <a:latin typeface="Arial MT"/>
                <a:ea typeface="Arial MT"/>
                <a:cs typeface="Arial MT"/>
              </a:rPr>
              <a:t>recipienti</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di</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varia</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forma</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utilizzati</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per</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bere</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come</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le</a:t>
            </a:r>
            <a:r>
              <a:rPr lang="it-IT" sz="2800" spc="-160" dirty="0">
                <a:solidFill>
                  <a:srgbClr val="1D1D1B"/>
                </a:solidFill>
                <a:effectLst/>
                <a:latin typeface="Arial MT"/>
                <a:ea typeface="Arial MT"/>
                <a:cs typeface="Arial MT"/>
              </a:rPr>
              <a:t> </a:t>
            </a:r>
            <a:r>
              <a:rPr lang="it-IT" sz="2800" i="1" spc="-10" dirty="0" err="1">
                <a:solidFill>
                  <a:srgbClr val="1D1D1B"/>
                </a:solidFill>
                <a:effectLst/>
                <a:latin typeface="Arial" panose="020B0604020202020204" pitchFamily="34" charset="0"/>
                <a:ea typeface="Arial MT"/>
                <a:cs typeface="Arial MT"/>
              </a:rPr>
              <a:t>kilikes</a:t>
            </a:r>
            <a:r>
              <a:rPr lang="it-IT" sz="2800" spc="-10" dirty="0">
                <a:solidFill>
                  <a:srgbClr val="1D1D1B"/>
                </a:solidFill>
                <a:effectLst/>
                <a:latin typeface="Arial MT"/>
                <a:ea typeface="Arial MT"/>
                <a:cs typeface="Arial MT"/>
              </a:rPr>
              <a:t>,</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larghe</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coppe</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su</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piede</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con</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due</a:t>
            </a:r>
            <a:r>
              <a:rPr lang="it-IT" sz="2800" spc="-16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anse, </a:t>
            </a:r>
            <a:r>
              <a:rPr lang="it-IT" sz="2800" spc="-20" dirty="0">
                <a:solidFill>
                  <a:srgbClr val="1D1D1B"/>
                </a:solidFill>
                <a:effectLst/>
                <a:latin typeface="Arial MT"/>
                <a:ea typeface="Arial MT"/>
                <a:cs typeface="Arial MT"/>
              </a:rPr>
              <a:t>e</a:t>
            </a:r>
            <a:r>
              <a:rPr lang="it-IT" sz="2800" spc="-21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gli</a:t>
            </a:r>
            <a:r>
              <a:rPr lang="it-IT" sz="2800" spc="-215" dirty="0">
                <a:solidFill>
                  <a:srgbClr val="1D1D1B"/>
                </a:solidFill>
                <a:effectLst/>
                <a:latin typeface="Arial MT"/>
                <a:ea typeface="Arial MT"/>
                <a:cs typeface="Arial MT"/>
              </a:rPr>
              <a:t> </a:t>
            </a:r>
            <a:r>
              <a:rPr lang="it-IT" sz="2800" i="1" spc="-20" dirty="0" err="1">
                <a:solidFill>
                  <a:srgbClr val="1D1D1B"/>
                </a:solidFill>
                <a:effectLst/>
                <a:latin typeface="Arial" panose="020B0604020202020204" pitchFamily="34" charset="0"/>
                <a:ea typeface="Arial MT"/>
                <a:cs typeface="Arial MT"/>
              </a:rPr>
              <a:t>skyphoi</a:t>
            </a:r>
            <a:r>
              <a:rPr lang="it-IT" sz="2800" spc="-20" dirty="0">
                <a:solidFill>
                  <a:srgbClr val="1D1D1B"/>
                </a:solidFill>
                <a:effectLst/>
                <a:latin typeface="Arial MT"/>
                <a:ea typeface="Arial MT"/>
                <a:cs typeface="Arial MT"/>
              </a:rPr>
              <a:t>,</a:t>
            </a:r>
            <a:r>
              <a:rPr lang="it-IT" sz="2800" spc="-6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più</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piccoli</a:t>
            </a:r>
            <a:r>
              <a:rPr lang="it-IT" sz="2800" spc="-21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e</a:t>
            </a:r>
            <a:r>
              <a:rPr lang="it-IT" sz="2800" spc="-21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profondi.</a:t>
            </a:r>
            <a:endParaRPr lang="it-IT" sz="2800" dirty="0">
              <a:solidFill>
                <a:srgbClr val="1D1D1B"/>
              </a:solidFill>
              <a:effectLst/>
              <a:latin typeface="Arial MT"/>
              <a:ea typeface="Arial MT"/>
              <a:cs typeface="Arial MT"/>
            </a:endParaRPr>
          </a:p>
          <a:p>
            <a:pPr marL="71120">
              <a:lnSpc>
                <a:spcPct val="103000"/>
              </a:lnSpc>
              <a:spcBef>
                <a:spcPts val="1020"/>
              </a:spcBef>
              <a:spcAft>
                <a:spcPts val="0"/>
              </a:spcAft>
            </a:pPr>
            <a:endParaRPr lang="it-IT" dirty="0">
              <a:solidFill>
                <a:srgbClr val="1D1D1B"/>
              </a:solidFill>
              <a:latin typeface="Arial MT"/>
              <a:ea typeface="Arial MT"/>
              <a:cs typeface="Arial MT"/>
            </a:endParaRPr>
          </a:p>
          <a:p>
            <a:pPr marL="71120">
              <a:lnSpc>
                <a:spcPct val="103000"/>
              </a:lnSpc>
              <a:spcBef>
                <a:spcPts val="1020"/>
              </a:spcBef>
              <a:spcAft>
                <a:spcPts val="0"/>
              </a:spcAft>
            </a:pPr>
            <a:r>
              <a:rPr lang="it-IT" sz="2800" dirty="0">
                <a:solidFill>
                  <a:srgbClr val="1D1D1B"/>
                </a:solidFill>
                <a:effectLst/>
                <a:latin typeface="Arial MT"/>
                <a:ea typeface="Arial MT"/>
                <a:cs typeface="Arial MT"/>
              </a:rPr>
              <a:t>Molti</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di</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questi</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oggetti</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sono</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importati</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dalla</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Grecia,</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dalla</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Magna</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Grecia</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o</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dall’Etruria</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e</a:t>
            </a:r>
            <a:r>
              <a:rPr lang="it-IT" sz="2800" spc="-17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testimoniano la</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ricchezza</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delle</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aristocrazie</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picene</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e</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la</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loro</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adesione</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ad</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una</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cultura</a:t>
            </a:r>
            <a:r>
              <a:rPr lang="it-IT" sz="2800" spc="-170"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mediterranea.</a:t>
            </a:r>
            <a:endParaRPr lang="it-IT" sz="2800" dirty="0">
              <a:effectLst/>
              <a:latin typeface="Arial MT"/>
              <a:ea typeface="Arial MT"/>
              <a:cs typeface="Arial MT"/>
            </a:endParaRPr>
          </a:p>
          <a:p>
            <a:pPr marL="0" indent="0">
              <a:buNone/>
            </a:pPr>
            <a:endParaRPr lang="it-IT" dirty="0"/>
          </a:p>
        </p:txBody>
      </p:sp>
      <p:sp>
        <p:nvSpPr>
          <p:cNvPr id="4" name="Segnaposto numero diapositiva 3">
            <a:extLst>
              <a:ext uri="{FF2B5EF4-FFF2-40B4-BE49-F238E27FC236}">
                <a16:creationId xmlns:a16="http://schemas.microsoft.com/office/drawing/2014/main" id="{F87DE78C-41F1-AF8F-ECDD-4A4D4A09061E}"/>
              </a:ext>
            </a:extLst>
          </p:cNvPr>
          <p:cNvSpPr>
            <a:spLocks noGrp="1"/>
          </p:cNvSpPr>
          <p:nvPr>
            <p:ph type="sldNum" sz="quarter" idx="12"/>
          </p:nvPr>
        </p:nvSpPr>
        <p:spPr/>
        <p:txBody>
          <a:bodyPr/>
          <a:lstStyle/>
          <a:p>
            <a:fld id="{57313990-386B-45EC-8AE5-4F30CCCECB3D}" type="slidenum">
              <a:rPr lang="it-IT" smtClean="0"/>
              <a:t>30</a:t>
            </a:fld>
            <a:endParaRPr lang="it-IT"/>
          </a:p>
        </p:txBody>
      </p:sp>
    </p:spTree>
    <p:extLst>
      <p:ext uri="{BB962C8B-B14F-4D97-AF65-F5344CB8AC3E}">
        <p14:creationId xmlns:p14="http://schemas.microsoft.com/office/powerpoint/2010/main" val="16679209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52448-B674-D61E-63BE-835171E044B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F8C858A-5B7C-D13C-31A8-0282A02E22E6}"/>
              </a:ext>
            </a:extLst>
          </p:cNvPr>
          <p:cNvSpPr>
            <a:spLocks noGrp="1"/>
          </p:cNvSpPr>
          <p:nvPr>
            <p:ph type="title"/>
          </p:nvPr>
        </p:nvSpPr>
        <p:spPr>
          <a:xfrm>
            <a:off x="838200" y="365126"/>
            <a:ext cx="10515600" cy="418646"/>
          </a:xfrm>
        </p:spPr>
        <p:txBody>
          <a:bodyPr>
            <a:noAutofit/>
          </a:bodyPr>
          <a:lstStyle/>
          <a:p>
            <a:pPr algn="ctr"/>
            <a:r>
              <a:rPr lang="it-IT" sz="2800" dirty="0"/>
              <a:t>… segue</a:t>
            </a:r>
          </a:p>
        </p:txBody>
      </p:sp>
      <p:sp>
        <p:nvSpPr>
          <p:cNvPr id="3" name="Segnaposto contenuto 2">
            <a:extLst>
              <a:ext uri="{FF2B5EF4-FFF2-40B4-BE49-F238E27FC236}">
                <a16:creationId xmlns:a16="http://schemas.microsoft.com/office/drawing/2014/main" id="{FB554719-1C1A-8E77-0D05-DDF68B390E19}"/>
              </a:ext>
            </a:extLst>
          </p:cNvPr>
          <p:cNvSpPr>
            <a:spLocks noGrp="1"/>
          </p:cNvSpPr>
          <p:nvPr>
            <p:ph idx="1"/>
          </p:nvPr>
        </p:nvSpPr>
        <p:spPr>
          <a:xfrm>
            <a:off x="838200" y="905069"/>
            <a:ext cx="10515600" cy="5271894"/>
          </a:xfrm>
        </p:spPr>
        <p:txBody>
          <a:bodyPr>
            <a:normAutofit fontScale="92500" lnSpcReduction="10000"/>
          </a:bodyPr>
          <a:lstStyle/>
          <a:p>
            <a:pPr marL="71120">
              <a:lnSpc>
                <a:spcPct val="110000"/>
              </a:lnSpc>
            </a:pPr>
            <a:r>
              <a:rPr lang="it-IT" sz="2800" spc="-10" dirty="0">
                <a:solidFill>
                  <a:srgbClr val="1D1D1B"/>
                </a:solidFill>
                <a:effectLst/>
                <a:latin typeface="Arial MT"/>
                <a:ea typeface="Arial MT"/>
                <a:cs typeface="Arial MT"/>
              </a:rPr>
              <a:t>Le</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scene</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rappresentate</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su</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alcuni</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degli</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oggetti</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rinvenuti</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e,</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in</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particolar</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modo,</a:t>
            </a:r>
            <a:r>
              <a:rPr lang="it-IT" sz="2800" spc="-18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sui</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vasi,</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sono</a:t>
            </a:r>
            <a:r>
              <a:rPr lang="it-IT" sz="2800" spc="-5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spesso </a:t>
            </a:r>
            <a:r>
              <a:rPr lang="it-IT" sz="2800" dirty="0">
                <a:solidFill>
                  <a:srgbClr val="1D1D1B"/>
                </a:solidFill>
                <a:effectLst/>
                <a:latin typeface="Arial MT"/>
                <a:ea typeface="Arial MT"/>
                <a:cs typeface="Arial MT"/>
              </a:rPr>
              <a:t>relative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al</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mito</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o</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alle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usanze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tipiche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del</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banchetto</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greco</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come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le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rappresentazioni</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di</a:t>
            </a:r>
            <a:r>
              <a:rPr lang="it-IT" sz="2800" spc="16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Eracle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o</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di scene</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dionisiache.</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Se</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Dioniso</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è</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infatti</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il</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dio</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che</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ha</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donato</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il</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vino</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agli</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uomini,</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Eracle</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costituisce</a:t>
            </a:r>
            <a:r>
              <a:rPr lang="it-IT" sz="2800" spc="-14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la </a:t>
            </a:r>
            <a:r>
              <a:rPr lang="it-IT" sz="2800" spc="-20" dirty="0" err="1">
                <a:solidFill>
                  <a:srgbClr val="1D1D1B"/>
                </a:solidFill>
                <a:effectLst/>
                <a:latin typeface="Arial MT"/>
                <a:ea typeface="Arial MT"/>
                <a:cs typeface="Arial MT"/>
              </a:rPr>
              <a:t>ﬁgura</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simbolo</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delle</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aristocrazie</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in</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quanto</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uomo</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accolto</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tra</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le</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divinità</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per</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i</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suoi</a:t>
            </a:r>
            <a:r>
              <a:rPr lang="it-IT" sz="2800" spc="-210"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meriti.</a:t>
            </a:r>
            <a:endParaRPr lang="it-IT" sz="2800" dirty="0">
              <a:effectLst/>
              <a:latin typeface="Arial MT"/>
              <a:ea typeface="Arial MT"/>
              <a:cs typeface="Arial MT"/>
            </a:endParaRPr>
          </a:p>
          <a:p>
            <a:pPr marL="71120">
              <a:lnSpc>
                <a:spcPct val="100000"/>
              </a:lnSpc>
            </a:pPr>
            <a:r>
              <a:rPr lang="it-IT" sz="2800" spc="-10" dirty="0">
                <a:solidFill>
                  <a:srgbClr val="1D1D1B"/>
                </a:solidFill>
                <a:effectLst/>
                <a:latin typeface="Arial MT"/>
                <a:ea typeface="Arial MT"/>
                <a:cs typeface="Arial MT"/>
              </a:rPr>
              <a:t>In</a:t>
            </a:r>
            <a:r>
              <a:rPr lang="it-IT" sz="2800" spc="-13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occasione</a:t>
            </a:r>
            <a:r>
              <a:rPr lang="it-IT" sz="2800" spc="-13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del</a:t>
            </a:r>
            <a:r>
              <a:rPr lang="it-IT" sz="2800" spc="-13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banchetto</a:t>
            </a:r>
            <a:r>
              <a:rPr lang="it-IT" sz="2800" spc="-13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anche</a:t>
            </a:r>
            <a:r>
              <a:rPr lang="it-IT" sz="2800" spc="-13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altri</a:t>
            </a:r>
            <a:r>
              <a:rPr lang="it-IT" sz="2800" spc="-13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oggetti</a:t>
            </a:r>
            <a:r>
              <a:rPr lang="it-IT" sz="2800" spc="-13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venivano</a:t>
            </a:r>
            <a:r>
              <a:rPr lang="it-IT" sz="2800" spc="-13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utilizzati</a:t>
            </a:r>
            <a:r>
              <a:rPr lang="it-IT" sz="2800" spc="-13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sia</a:t>
            </a:r>
            <a:r>
              <a:rPr lang="it-IT" sz="2800" spc="-13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per</a:t>
            </a:r>
            <a:r>
              <a:rPr lang="it-IT" sz="2800" spc="-13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la</a:t>
            </a:r>
            <a:r>
              <a:rPr lang="it-IT" sz="2800" spc="-13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preparazione </a:t>
            </a:r>
            <a:r>
              <a:rPr lang="it-IT" sz="2800" spc="-30" dirty="0">
                <a:solidFill>
                  <a:srgbClr val="1D1D1B"/>
                </a:solidFill>
                <a:effectLst/>
                <a:latin typeface="Arial MT"/>
                <a:ea typeface="Arial MT"/>
                <a:cs typeface="Arial MT"/>
              </a:rPr>
              <a:t>e</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il</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consumo</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del</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vino</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che</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delle</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carni.</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Troviamo</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infatti,</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tra</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gli</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oggetti</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di</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corredo,</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bacini</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e</a:t>
            </a:r>
            <a:r>
              <a:rPr lang="it-IT" sz="2800" spc="-185" dirty="0">
                <a:solidFill>
                  <a:srgbClr val="1D1D1B"/>
                </a:solidFill>
                <a:effectLst/>
                <a:latin typeface="Arial MT"/>
                <a:ea typeface="Arial MT"/>
                <a:cs typeface="Arial MT"/>
              </a:rPr>
              <a:t> </a:t>
            </a:r>
            <a:r>
              <a:rPr lang="it-IT" sz="2800" spc="-30" dirty="0">
                <a:solidFill>
                  <a:srgbClr val="1D1D1B"/>
                </a:solidFill>
                <a:effectLst/>
                <a:latin typeface="Arial MT"/>
                <a:ea typeface="Arial MT"/>
                <a:cs typeface="Arial MT"/>
              </a:rPr>
              <a:t>altri </a:t>
            </a:r>
            <a:r>
              <a:rPr lang="it-IT" sz="2800" dirty="0">
                <a:solidFill>
                  <a:srgbClr val="1D1D1B"/>
                </a:solidFill>
                <a:effectLst/>
                <a:latin typeface="Arial MT"/>
                <a:ea typeface="Arial MT"/>
                <a:cs typeface="Arial MT"/>
              </a:rPr>
              <a:t>recipienti</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in</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bronzo,</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colini</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grattugie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ma</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anche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alari</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spiedi.</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La</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preparazione</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del</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vino</a:t>
            </a:r>
            <a:r>
              <a:rPr lang="it-IT" sz="2800" spc="-135" dirty="0">
                <a:solidFill>
                  <a:srgbClr val="1D1D1B"/>
                </a:solidFill>
                <a:effectLst/>
                <a:latin typeface="Arial MT"/>
                <a:ea typeface="Arial MT"/>
                <a:cs typeface="Arial MT"/>
              </a:rPr>
              <a:t> </a:t>
            </a:r>
            <a:r>
              <a:rPr lang="it-IT" sz="2800" dirty="0">
                <a:solidFill>
                  <a:srgbClr val="1D1D1B"/>
                </a:solidFill>
                <a:effectLst/>
                <a:latin typeface="Arial MT"/>
                <a:ea typeface="Arial MT"/>
                <a:cs typeface="Arial MT"/>
              </a:rPr>
              <a:t>era, </a:t>
            </a:r>
            <a:r>
              <a:rPr lang="it-IT" sz="2800" spc="-10" dirty="0">
                <a:solidFill>
                  <a:srgbClr val="1D1D1B"/>
                </a:solidFill>
                <a:effectLst/>
                <a:latin typeface="Arial MT"/>
                <a:ea typeface="Arial MT"/>
                <a:cs typeface="Arial MT"/>
              </a:rPr>
              <a:t>anticamente,</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un</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processo</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piuttosto</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articolato</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che</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prevedeva,</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ad</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esempio,</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l’uso</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di</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spezie</a:t>
            </a:r>
            <a:r>
              <a:rPr lang="it-IT" sz="2800" spc="-180"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e</a:t>
            </a:r>
            <a:r>
              <a:rPr lang="it-IT" sz="2800" spc="-185" dirty="0">
                <a:solidFill>
                  <a:srgbClr val="1D1D1B"/>
                </a:solidFill>
                <a:effectLst/>
                <a:latin typeface="Arial MT"/>
                <a:ea typeface="Arial MT"/>
                <a:cs typeface="Arial MT"/>
              </a:rPr>
              <a:t> </a:t>
            </a:r>
            <a:r>
              <a:rPr lang="it-IT" sz="2800" spc="-10" dirty="0">
                <a:solidFill>
                  <a:srgbClr val="1D1D1B"/>
                </a:solidFill>
                <a:effectLst/>
                <a:latin typeface="Arial MT"/>
                <a:ea typeface="Arial MT"/>
                <a:cs typeface="Arial MT"/>
              </a:rPr>
              <a:t>aromi, </a:t>
            </a:r>
            <a:r>
              <a:rPr lang="it-IT" sz="2800" spc="-20" dirty="0">
                <a:solidFill>
                  <a:srgbClr val="1D1D1B"/>
                </a:solidFill>
                <a:effectLst/>
                <a:latin typeface="Arial MT"/>
                <a:ea typeface="Arial MT"/>
                <a:cs typeface="Arial MT"/>
              </a:rPr>
              <a:t>la</a:t>
            </a:r>
            <a:r>
              <a:rPr lang="it-IT" sz="2800" spc="-19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diluizione</a:t>
            </a:r>
            <a:r>
              <a:rPr lang="it-IT" sz="2800" spc="-19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con</a:t>
            </a:r>
            <a:r>
              <a:rPr lang="it-IT" sz="2800" spc="-19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acqua,</a:t>
            </a:r>
            <a:r>
              <a:rPr lang="it-IT" sz="2800" spc="-19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il</a:t>
            </a:r>
            <a:r>
              <a:rPr lang="it-IT" sz="2800" spc="-19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riscaldamento</a:t>
            </a:r>
            <a:r>
              <a:rPr lang="it-IT" sz="2800" spc="-19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e</a:t>
            </a:r>
            <a:r>
              <a:rPr lang="it-IT" sz="2800" spc="-195" dirty="0">
                <a:solidFill>
                  <a:srgbClr val="1D1D1B"/>
                </a:solidFill>
                <a:effectLst/>
                <a:latin typeface="Arial MT"/>
                <a:ea typeface="Arial MT"/>
                <a:cs typeface="Arial MT"/>
              </a:rPr>
              <a:t> </a:t>
            </a:r>
            <a:r>
              <a:rPr lang="it-IT" sz="2800" spc="-20" dirty="0">
                <a:solidFill>
                  <a:srgbClr val="1D1D1B"/>
                </a:solidFill>
                <a:effectLst/>
                <a:latin typeface="Arial MT"/>
                <a:ea typeface="Arial MT"/>
                <a:cs typeface="Arial MT"/>
              </a:rPr>
              <a:t>il</a:t>
            </a:r>
            <a:r>
              <a:rPr lang="it-IT" sz="2800" spc="-195" dirty="0">
                <a:solidFill>
                  <a:srgbClr val="1D1D1B"/>
                </a:solidFill>
                <a:effectLst/>
                <a:latin typeface="Arial MT"/>
                <a:ea typeface="Arial MT"/>
                <a:cs typeface="Arial MT"/>
              </a:rPr>
              <a:t> </a:t>
            </a:r>
            <a:r>
              <a:rPr lang="it-IT" sz="2800" spc="-20" dirty="0" err="1">
                <a:solidFill>
                  <a:srgbClr val="1D1D1B"/>
                </a:solidFill>
                <a:effectLst/>
                <a:latin typeface="Arial MT"/>
                <a:ea typeface="Arial MT"/>
                <a:cs typeface="Arial MT"/>
              </a:rPr>
              <a:t>ﬁltraggio</a:t>
            </a:r>
            <a:r>
              <a:rPr lang="it-IT" sz="2800" spc="-20" dirty="0">
                <a:solidFill>
                  <a:srgbClr val="1D1D1B"/>
                </a:solidFill>
                <a:effectLst/>
                <a:latin typeface="Arial MT"/>
                <a:ea typeface="Arial MT"/>
                <a:cs typeface="Arial MT"/>
              </a:rPr>
              <a:t>.</a:t>
            </a:r>
            <a:endParaRPr lang="it-IT" sz="2800" dirty="0">
              <a:effectLst/>
              <a:latin typeface="Arial MT"/>
              <a:ea typeface="Arial MT"/>
              <a:cs typeface="Arial MT"/>
            </a:endParaRPr>
          </a:p>
          <a:p>
            <a:pPr marL="0" indent="0">
              <a:buNone/>
            </a:pPr>
            <a:endParaRPr lang="it-IT" dirty="0"/>
          </a:p>
        </p:txBody>
      </p:sp>
      <p:sp>
        <p:nvSpPr>
          <p:cNvPr id="4" name="Segnaposto numero diapositiva 3">
            <a:extLst>
              <a:ext uri="{FF2B5EF4-FFF2-40B4-BE49-F238E27FC236}">
                <a16:creationId xmlns:a16="http://schemas.microsoft.com/office/drawing/2014/main" id="{40D798CE-BE6C-AF84-7B3D-C2A06D592C2E}"/>
              </a:ext>
            </a:extLst>
          </p:cNvPr>
          <p:cNvSpPr>
            <a:spLocks noGrp="1"/>
          </p:cNvSpPr>
          <p:nvPr>
            <p:ph type="sldNum" sz="quarter" idx="12"/>
          </p:nvPr>
        </p:nvSpPr>
        <p:spPr/>
        <p:txBody>
          <a:bodyPr/>
          <a:lstStyle/>
          <a:p>
            <a:fld id="{57313990-386B-45EC-8AE5-4F30CCCECB3D}" type="slidenum">
              <a:rPr lang="it-IT" smtClean="0"/>
              <a:t>31</a:t>
            </a:fld>
            <a:endParaRPr lang="it-IT"/>
          </a:p>
        </p:txBody>
      </p:sp>
    </p:spTree>
    <p:extLst>
      <p:ext uri="{BB962C8B-B14F-4D97-AF65-F5344CB8AC3E}">
        <p14:creationId xmlns:p14="http://schemas.microsoft.com/office/powerpoint/2010/main" val="29971901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54A64-3C63-9531-C340-635BD819137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826B305-87C1-2B0A-C76D-DE11AA886BEA}"/>
              </a:ext>
            </a:extLst>
          </p:cNvPr>
          <p:cNvSpPr>
            <a:spLocks noGrp="1"/>
          </p:cNvSpPr>
          <p:nvPr>
            <p:ph type="title"/>
          </p:nvPr>
        </p:nvSpPr>
        <p:spPr>
          <a:xfrm>
            <a:off x="838200" y="365125"/>
            <a:ext cx="10515600" cy="726557"/>
          </a:xfrm>
        </p:spPr>
        <p:txBody>
          <a:bodyPr/>
          <a:lstStyle/>
          <a:p>
            <a:pPr algn="ctr"/>
            <a:r>
              <a:rPr lang="it-IT" dirty="0"/>
              <a:t>Seconda Esercitazione</a:t>
            </a:r>
          </a:p>
        </p:txBody>
      </p:sp>
      <p:sp>
        <p:nvSpPr>
          <p:cNvPr id="3" name="Segnaposto contenuto 2">
            <a:extLst>
              <a:ext uri="{FF2B5EF4-FFF2-40B4-BE49-F238E27FC236}">
                <a16:creationId xmlns:a16="http://schemas.microsoft.com/office/drawing/2014/main" id="{354C4BBF-D9E8-1D05-88D5-8D03FFFEDE0B}"/>
              </a:ext>
            </a:extLst>
          </p:cNvPr>
          <p:cNvSpPr>
            <a:spLocks noGrp="1"/>
          </p:cNvSpPr>
          <p:nvPr>
            <p:ph idx="1"/>
          </p:nvPr>
        </p:nvSpPr>
        <p:spPr>
          <a:xfrm>
            <a:off x="838200" y="1240971"/>
            <a:ext cx="10515600" cy="4935992"/>
          </a:xfrm>
        </p:spPr>
        <p:txBody>
          <a:bodyPr/>
          <a:lstStyle/>
          <a:p>
            <a:pPr marL="0" indent="0">
              <a:buNone/>
            </a:pPr>
            <a:endParaRPr lang="it-IT" dirty="0"/>
          </a:p>
          <a:p>
            <a:pPr marL="0" indent="0">
              <a:lnSpc>
                <a:spcPct val="150000"/>
              </a:lnSpc>
              <a:buNone/>
            </a:pPr>
            <a:r>
              <a:rPr lang="it-IT" dirty="0"/>
              <a:t>Fornire adeguate informazioni affinché una persona con Disabilità Intellettive riesca a prepararsi un tè. </a:t>
            </a:r>
          </a:p>
          <a:p>
            <a:pPr marL="0" indent="0">
              <a:lnSpc>
                <a:spcPct val="150000"/>
              </a:lnSpc>
              <a:buNone/>
            </a:pPr>
            <a:r>
              <a:rPr lang="it-IT" dirty="0"/>
              <a:t>Seguire le regole e i principi dell’Easy to Read.</a:t>
            </a:r>
          </a:p>
          <a:p>
            <a:pPr marL="0" indent="0">
              <a:lnSpc>
                <a:spcPct val="150000"/>
              </a:lnSpc>
              <a:buNone/>
            </a:pPr>
            <a:r>
              <a:rPr lang="it-IT" dirty="0"/>
              <a:t>È possibile avvalersi di illustrazioni da affiancare al testo scritto.</a:t>
            </a:r>
          </a:p>
          <a:p>
            <a:pPr marL="0" indent="0">
              <a:lnSpc>
                <a:spcPct val="150000"/>
              </a:lnSpc>
              <a:buNone/>
            </a:pPr>
            <a:endParaRPr lang="it-IT" dirty="0"/>
          </a:p>
          <a:p>
            <a:pPr marL="0" indent="0">
              <a:buNone/>
            </a:pPr>
            <a:endParaRPr lang="it-IT" dirty="0"/>
          </a:p>
        </p:txBody>
      </p:sp>
      <p:sp>
        <p:nvSpPr>
          <p:cNvPr id="4" name="Segnaposto numero diapositiva 3">
            <a:extLst>
              <a:ext uri="{FF2B5EF4-FFF2-40B4-BE49-F238E27FC236}">
                <a16:creationId xmlns:a16="http://schemas.microsoft.com/office/drawing/2014/main" id="{B6A85ABE-7B1A-19F9-85E8-E39D97984E91}"/>
              </a:ext>
            </a:extLst>
          </p:cNvPr>
          <p:cNvSpPr>
            <a:spLocks noGrp="1"/>
          </p:cNvSpPr>
          <p:nvPr>
            <p:ph type="sldNum" sz="quarter" idx="12"/>
          </p:nvPr>
        </p:nvSpPr>
        <p:spPr/>
        <p:txBody>
          <a:bodyPr/>
          <a:lstStyle/>
          <a:p>
            <a:fld id="{57313990-386B-45EC-8AE5-4F30CCCECB3D}" type="slidenum">
              <a:rPr lang="it-IT" smtClean="0"/>
              <a:t>32</a:t>
            </a:fld>
            <a:endParaRPr lang="it-IT"/>
          </a:p>
        </p:txBody>
      </p:sp>
    </p:spTree>
    <p:extLst>
      <p:ext uri="{BB962C8B-B14F-4D97-AF65-F5344CB8AC3E}">
        <p14:creationId xmlns:p14="http://schemas.microsoft.com/office/powerpoint/2010/main" val="13061619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CC9E99-154A-A5C1-A927-C28F75157461}"/>
              </a:ext>
            </a:extLst>
          </p:cNvPr>
          <p:cNvSpPr>
            <a:spLocks noGrp="1"/>
          </p:cNvSpPr>
          <p:nvPr>
            <p:ph type="title"/>
          </p:nvPr>
        </p:nvSpPr>
        <p:spPr>
          <a:xfrm>
            <a:off x="838200" y="365126"/>
            <a:ext cx="10515600" cy="773210"/>
          </a:xfrm>
        </p:spPr>
        <p:txBody>
          <a:bodyPr>
            <a:normAutofit/>
          </a:bodyPr>
          <a:lstStyle/>
          <a:p>
            <a:pPr algn="ctr"/>
            <a:r>
              <a:rPr lang="it-IT" sz="3200" dirty="0"/>
              <a:t>Bibliografia &amp; Sitografia</a:t>
            </a:r>
          </a:p>
        </p:txBody>
      </p:sp>
      <p:sp>
        <p:nvSpPr>
          <p:cNvPr id="3" name="Segnaposto contenuto 2">
            <a:extLst>
              <a:ext uri="{FF2B5EF4-FFF2-40B4-BE49-F238E27FC236}">
                <a16:creationId xmlns:a16="http://schemas.microsoft.com/office/drawing/2014/main" id="{3E7C21BB-28AB-EA13-5C29-078D2ECA0551}"/>
              </a:ext>
            </a:extLst>
          </p:cNvPr>
          <p:cNvSpPr>
            <a:spLocks noGrp="1"/>
          </p:cNvSpPr>
          <p:nvPr>
            <p:ph idx="1"/>
          </p:nvPr>
        </p:nvSpPr>
        <p:spPr>
          <a:xfrm>
            <a:off x="838200" y="1073020"/>
            <a:ext cx="10515600" cy="5103943"/>
          </a:xfrm>
        </p:spPr>
        <p:txBody>
          <a:bodyPr>
            <a:normAutofit fontScale="62500" lnSpcReduction="20000"/>
          </a:bodyPr>
          <a:lstStyle/>
          <a:p>
            <a:pPr marL="0" indent="0">
              <a:buNone/>
            </a:pPr>
            <a:r>
              <a:rPr lang="it-IT" sz="3600" dirty="0"/>
              <a:t>Organizzazione che ha dato origine alle Linee guida </a:t>
            </a:r>
            <a:r>
              <a:rPr lang="it-IT" sz="3600" dirty="0" err="1"/>
              <a:t>EtR</a:t>
            </a:r>
            <a:r>
              <a:rPr lang="it-IT" sz="3600" dirty="0"/>
              <a:t>:</a:t>
            </a:r>
          </a:p>
          <a:p>
            <a:pPr marL="0" indent="0">
              <a:buNone/>
            </a:pPr>
            <a:r>
              <a:rPr lang="it-IT" sz="3600" dirty="0">
                <a:hlinkClick r:id="rId2"/>
              </a:rPr>
              <a:t>https://www.inclusion-europe.eu/easy-to-read/</a:t>
            </a:r>
            <a:r>
              <a:rPr lang="it-IT" sz="3600" dirty="0"/>
              <a:t> </a:t>
            </a:r>
          </a:p>
          <a:p>
            <a:pPr marL="0" indent="0">
              <a:buNone/>
            </a:pPr>
            <a:endParaRPr lang="it-IT" dirty="0"/>
          </a:p>
          <a:p>
            <a:pPr marL="0" indent="0">
              <a:buNone/>
            </a:pPr>
            <a:r>
              <a:rPr lang="it-IT" sz="3700" dirty="0"/>
              <a:t>Linee Guida Easy to Read:</a:t>
            </a:r>
          </a:p>
          <a:p>
            <a:pPr marL="0" indent="0">
              <a:buNone/>
            </a:pPr>
            <a:r>
              <a:rPr lang="it-IT" dirty="0">
                <a:hlinkClick r:id="rId3"/>
              </a:rPr>
              <a:t>https://www.anffas.net/it/linguaggio-facile-da-leggere/linee-guida/</a:t>
            </a:r>
            <a:endParaRPr lang="it-IT" dirty="0"/>
          </a:p>
          <a:p>
            <a:pPr marL="0" indent="0">
              <a:buNone/>
            </a:pPr>
            <a:r>
              <a:rPr lang="it-IT" dirty="0"/>
              <a:t>	</a:t>
            </a:r>
            <a:r>
              <a:rPr lang="it-IT" dirty="0">
                <a:highlight>
                  <a:srgbClr val="FFFF00"/>
                </a:highlight>
              </a:rPr>
              <a:t>Informazione per tutti:</a:t>
            </a:r>
          </a:p>
          <a:p>
            <a:pPr marL="0" indent="0">
              <a:buNone/>
            </a:pPr>
            <a:r>
              <a:rPr lang="it-IT" dirty="0"/>
              <a:t>	</a:t>
            </a:r>
            <a:r>
              <a:rPr lang="it-IT" dirty="0">
                <a:hlinkClick r:id="rId4"/>
              </a:rPr>
              <a:t>https://www.anffas.net/dld/files/Documenti%20Versione%20Facile%20fa%20leggere/lineeguida.pdf</a:t>
            </a:r>
            <a:r>
              <a:rPr lang="it-IT" dirty="0"/>
              <a:t> </a:t>
            </a:r>
          </a:p>
          <a:p>
            <a:pPr marL="0" indent="0">
              <a:buNone/>
            </a:pPr>
            <a:r>
              <a:rPr lang="it-IT" dirty="0"/>
              <a:t>	</a:t>
            </a:r>
            <a:r>
              <a:rPr lang="it-IT" dirty="0">
                <a:highlight>
                  <a:srgbClr val="FFFF00"/>
                </a:highlight>
              </a:rPr>
              <a:t>Formare i formatori:</a:t>
            </a:r>
          </a:p>
          <a:p>
            <a:pPr marL="0" indent="0">
              <a:buNone/>
            </a:pPr>
            <a:r>
              <a:rPr lang="it-IT" dirty="0"/>
              <a:t>	</a:t>
            </a:r>
            <a:r>
              <a:rPr lang="it-IT" dirty="0">
                <a:hlinkClick r:id="rId5"/>
              </a:rPr>
              <a:t>https://www.anffas.net/dld/files/Documenti%20Versione%20Facile%20fa%20leggere/FORMARE_I_FORMATORI.pdf</a:t>
            </a:r>
            <a:r>
              <a:rPr lang="it-IT" dirty="0"/>
              <a:t> </a:t>
            </a:r>
          </a:p>
          <a:p>
            <a:pPr marL="0" indent="0">
              <a:buNone/>
            </a:pPr>
            <a:r>
              <a:rPr lang="it-IT" dirty="0"/>
              <a:t>	</a:t>
            </a:r>
            <a:r>
              <a:rPr lang="it-IT" dirty="0">
                <a:highlight>
                  <a:srgbClr val="FFFF00"/>
                </a:highlight>
              </a:rPr>
              <a:t>Insegnare può essere facile:</a:t>
            </a:r>
          </a:p>
          <a:p>
            <a:pPr marL="0" indent="0">
              <a:buNone/>
            </a:pPr>
            <a:r>
              <a:rPr lang="it-IT" dirty="0"/>
              <a:t>	</a:t>
            </a:r>
            <a:r>
              <a:rPr lang="it-IT" dirty="0">
                <a:hlinkClick r:id="rId6"/>
              </a:rPr>
              <a:t>https://www.anffas.net/dld/files/Documenti%20Versione%20Facile%20fa%20leggere/INSEGNARE_PUO_ESSERE_FACILE.pdf</a:t>
            </a:r>
            <a:r>
              <a:rPr lang="it-IT" dirty="0"/>
              <a:t> </a:t>
            </a:r>
          </a:p>
          <a:p>
            <a:pPr marL="0" indent="0">
              <a:buNone/>
            </a:pPr>
            <a:r>
              <a:rPr lang="it-IT" dirty="0"/>
              <a:t>	</a:t>
            </a:r>
            <a:r>
              <a:rPr lang="it-IT" dirty="0">
                <a:highlight>
                  <a:srgbClr val="FFFF00"/>
                </a:highlight>
              </a:rPr>
              <a:t>Non scrivete su di noi senza di noi:</a:t>
            </a:r>
          </a:p>
          <a:p>
            <a:pPr marL="0" indent="0">
              <a:buNone/>
            </a:pPr>
            <a:r>
              <a:rPr lang="it-IT" dirty="0"/>
              <a:t>	</a:t>
            </a:r>
            <a:r>
              <a:rPr lang="it-IT" dirty="0">
                <a:hlinkClick r:id="rId7"/>
              </a:rPr>
              <a:t>https://www.anffas.net/dld/files/Documenti%20Versione%20Facile%20fa%20leggere/NON_SCRIVETE_SU_DI_NOI_SENZA_DI_NOI(1).pdf</a:t>
            </a:r>
            <a:r>
              <a:rPr lang="it-IT" dirty="0"/>
              <a:t> </a:t>
            </a:r>
          </a:p>
        </p:txBody>
      </p:sp>
      <p:sp>
        <p:nvSpPr>
          <p:cNvPr id="4" name="Segnaposto numero diapositiva 3">
            <a:extLst>
              <a:ext uri="{FF2B5EF4-FFF2-40B4-BE49-F238E27FC236}">
                <a16:creationId xmlns:a16="http://schemas.microsoft.com/office/drawing/2014/main" id="{EB5908FC-C455-1829-C754-0DB2D11CD3BB}"/>
              </a:ext>
            </a:extLst>
          </p:cNvPr>
          <p:cNvSpPr>
            <a:spLocks noGrp="1"/>
          </p:cNvSpPr>
          <p:nvPr>
            <p:ph type="sldNum" sz="quarter" idx="12"/>
          </p:nvPr>
        </p:nvSpPr>
        <p:spPr/>
        <p:txBody>
          <a:bodyPr/>
          <a:lstStyle/>
          <a:p>
            <a:fld id="{57313990-386B-45EC-8AE5-4F30CCCECB3D}" type="slidenum">
              <a:rPr lang="it-IT" smtClean="0"/>
              <a:t>33</a:t>
            </a:fld>
            <a:endParaRPr lang="it-IT"/>
          </a:p>
        </p:txBody>
      </p:sp>
    </p:spTree>
    <p:extLst>
      <p:ext uri="{BB962C8B-B14F-4D97-AF65-F5344CB8AC3E}">
        <p14:creationId xmlns:p14="http://schemas.microsoft.com/office/powerpoint/2010/main" val="30721763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75AA5-A95A-D4FF-AB18-EBDDC121B81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8216A0B-D877-E7A4-2558-A503195E50ED}"/>
              </a:ext>
            </a:extLst>
          </p:cNvPr>
          <p:cNvSpPr>
            <a:spLocks noGrp="1"/>
          </p:cNvSpPr>
          <p:nvPr>
            <p:ph type="title"/>
          </p:nvPr>
        </p:nvSpPr>
        <p:spPr>
          <a:xfrm>
            <a:off x="838200" y="365126"/>
            <a:ext cx="10515600" cy="782540"/>
          </a:xfrm>
        </p:spPr>
        <p:txBody>
          <a:bodyPr>
            <a:normAutofit/>
          </a:bodyPr>
          <a:lstStyle/>
          <a:p>
            <a:pPr algn="ctr"/>
            <a:r>
              <a:rPr lang="it-IT" sz="3200" dirty="0"/>
              <a:t>Bibliografia &amp; Sitografia</a:t>
            </a:r>
          </a:p>
        </p:txBody>
      </p:sp>
      <p:sp>
        <p:nvSpPr>
          <p:cNvPr id="3" name="Segnaposto contenuto 2">
            <a:extLst>
              <a:ext uri="{FF2B5EF4-FFF2-40B4-BE49-F238E27FC236}">
                <a16:creationId xmlns:a16="http://schemas.microsoft.com/office/drawing/2014/main" id="{BE8437DC-3019-B6F8-43EF-B189BE222CD7}"/>
              </a:ext>
            </a:extLst>
          </p:cNvPr>
          <p:cNvSpPr>
            <a:spLocks noGrp="1"/>
          </p:cNvSpPr>
          <p:nvPr>
            <p:ph idx="1"/>
          </p:nvPr>
        </p:nvSpPr>
        <p:spPr>
          <a:xfrm>
            <a:off x="838200" y="1259633"/>
            <a:ext cx="10515600" cy="4917330"/>
          </a:xfrm>
        </p:spPr>
        <p:txBody>
          <a:bodyPr>
            <a:normAutofit fontScale="92500" lnSpcReduction="20000"/>
          </a:bodyPr>
          <a:lstStyle/>
          <a:p>
            <a:pPr marL="0" indent="0">
              <a:buNone/>
            </a:pPr>
            <a:r>
              <a:rPr lang="it-IT" dirty="0"/>
              <a:t>Convenzione ONU sui diritti delle persone con disabilità:</a:t>
            </a:r>
          </a:p>
          <a:p>
            <a:pPr marL="0" indent="0">
              <a:buNone/>
            </a:pPr>
            <a:r>
              <a:rPr lang="it-IT" dirty="0">
                <a:hlinkClick r:id="rId2"/>
              </a:rPr>
              <a:t>https://www.lavoro.gov.it/temi-e-priorita/disabilita-e-non-autosufficienza/focus-on/Convenzione-ONU/Documents/Convenzione%20ONU.pdf</a:t>
            </a:r>
            <a:endParaRPr lang="it-IT" dirty="0"/>
          </a:p>
          <a:p>
            <a:pPr marL="0" indent="0">
              <a:buNone/>
            </a:pPr>
            <a:r>
              <a:rPr lang="it-IT" dirty="0"/>
              <a:t>Dichiarazione di Salamanca 1994 (UNESCO):</a:t>
            </a:r>
          </a:p>
          <a:p>
            <a:pPr marL="0" indent="0">
              <a:buNone/>
            </a:pPr>
            <a:r>
              <a:rPr lang="it-IT" dirty="0">
                <a:hlinkClick r:id="rId3"/>
              </a:rPr>
              <a:t>https://www2.edu.lascuola.it/edizioni-digitali/ConcorsoIdR/Integrale/espansioni/2_5_DichiarazionediSalamanca-1994_UNESCO.pdf</a:t>
            </a:r>
            <a:r>
              <a:rPr lang="it-IT" dirty="0"/>
              <a:t> </a:t>
            </a:r>
          </a:p>
          <a:p>
            <a:pPr marL="0" indent="0">
              <a:buNone/>
            </a:pPr>
            <a:r>
              <a:rPr lang="it-IT" dirty="0"/>
              <a:t>Giaconi &amp; Del Bianco:</a:t>
            </a:r>
          </a:p>
          <a:p>
            <a:pPr marL="0" indent="0">
              <a:buNone/>
            </a:pPr>
            <a:r>
              <a:rPr lang="it-IT" dirty="0">
                <a:hlinkClick r:id="rId4"/>
              </a:rPr>
              <a:t>https://series.francoangeli.it/index.php/oa/catalog/view/380/172/1762</a:t>
            </a:r>
            <a:r>
              <a:rPr lang="it-IT" dirty="0"/>
              <a:t> (pag. 31-41)</a:t>
            </a:r>
          </a:p>
          <a:p>
            <a:pPr marL="0" indent="0">
              <a:buNone/>
            </a:pPr>
            <a:r>
              <a:rPr lang="it-IT" dirty="0"/>
              <a:t>Del Bianco</a:t>
            </a:r>
          </a:p>
          <a:p>
            <a:pPr marL="0" indent="0">
              <a:buNone/>
            </a:pPr>
            <a:r>
              <a:rPr lang="it-IT" dirty="0">
                <a:hlinkClick r:id="rId5"/>
              </a:rPr>
              <a:t>https://docenti.unimc.it/n.delbianco/teaching/2021/24795/files/easy-to-read</a:t>
            </a:r>
            <a:endParaRPr lang="it-IT" dirty="0"/>
          </a:p>
        </p:txBody>
      </p:sp>
      <p:sp>
        <p:nvSpPr>
          <p:cNvPr id="4" name="Segnaposto numero diapositiva 3">
            <a:extLst>
              <a:ext uri="{FF2B5EF4-FFF2-40B4-BE49-F238E27FC236}">
                <a16:creationId xmlns:a16="http://schemas.microsoft.com/office/drawing/2014/main" id="{37C364A3-FCE3-6551-4BCA-A28E68561731}"/>
              </a:ext>
            </a:extLst>
          </p:cNvPr>
          <p:cNvSpPr>
            <a:spLocks noGrp="1"/>
          </p:cNvSpPr>
          <p:nvPr>
            <p:ph type="sldNum" sz="quarter" idx="12"/>
          </p:nvPr>
        </p:nvSpPr>
        <p:spPr/>
        <p:txBody>
          <a:bodyPr/>
          <a:lstStyle/>
          <a:p>
            <a:fld id="{57313990-386B-45EC-8AE5-4F30CCCECB3D}" type="slidenum">
              <a:rPr lang="it-IT" sz="1600" b="1" smtClean="0">
                <a:solidFill>
                  <a:schemeClr val="tx1">
                    <a:lumMod val="95000"/>
                    <a:lumOff val="5000"/>
                  </a:schemeClr>
                </a:solidFill>
              </a:rPr>
              <a:t>34</a:t>
            </a:fld>
            <a:endParaRPr lang="it-IT" sz="1600" b="1" dirty="0">
              <a:solidFill>
                <a:schemeClr val="tx1">
                  <a:lumMod val="95000"/>
                  <a:lumOff val="5000"/>
                </a:schemeClr>
              </a:solidFill>
            </a:endParaRPr>
          </a:p>
        </p:txBody>
      </p:sp>
    </p:spTree>
    <p:extLst>
      <p:ext uri="{BB962C8B-B14F-4D97-AF65-F5344CB8AC3E}">
        <p14:creationId xmlns:p14="http://schemas.microsoft.com/office/powerpoint/2010/main" val="20249473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286B4-3EE9-6A78-BB04-4D5DB125F29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0F7CBF0-1F39-B7D1-3350-EFE897087C84}"/>
              </a:ext>
            </a:extLst>
          </p:cNvPr>
          <p:cNvSpPr>
            <a:spLocks noGrp="1"/>
          </p:cNvSpPr>
          <p:nvPr>
            <p:ph type="title"/>
          </p:nvPr>
        </p:nvSpPr>
        <p:spPr>
          <a:xfrm>
            <a:off x="838200" y="365125"/>
            <a:ext cx="10515600" cy="791871"/>
          </a:xfrm>
        </p:spPr>
        <p:txBody>
          <a:bodyPr/>
          <a:lstStyle/>
          <a:p>
            <a:pPr algn="ctr"/>
            <a:r>
              <a:rPr lang="it-IT" sz="4400" dirty="0"/>
              <a:t>Bibliografia &amp; Sitografia</a:t>
            </a:r>
            <a:endParaRPr lang="it-IT" dirty="0"/>
          </a:p>
        </p:txBody>
      </p:sp>
      <p:sp>
        <p:nvSpPr>
          <p:cNvPr id="3" name="Segnaposto contenuto 2">
            <a:extLst>
              <a:ext uri="{FF2B5EF4-FFF2-40B4-BE49-F238E27FC236}">
                <a16:creationId xmlns:a16="http://schemas.microsoft.com/office/drawing/2014/main" id="{179B432A-F565-D8CB-B9A2-AE6C889441E5}"/>
              </a:ext>
            </a:extLst>
          </p:cNvPr>
          <p:cNvSpPr>
            <a:spLocks noGrp="1"/>
          </p:cNvSpPr>
          <p:nvPr>
            <p:ph idx="1"/>
          </p:nvPr>
        </p:nvSpPr>
        <p:spPr>
          <a:xfrm>
            <a:off x="838200" y="1156996"/>
            <a:ext cx="10515600" cy="5019967"/>
          </a:xfrm>
        </p:spPr>
        <p:txBody>
          <a:bodyPr>
            <a:normAutofit/>
          </a:bodyPr>
          <a:lstStyle/>
          <a:p>
            <a:pPr marL="0" indent="0">
              <a:buNone/>
            </a:pPr>
            <a:r>
              <a:rPr lang="it-IT" dirty="0"/>
              <a:t>Rabbi N., 2020. </a:t>
            </a:r>
            <a:r>
              <a:rPr lang="it-IT" i="1" dirty="0">
                <a:latin typeface="Abadi Extra Light" panose="020F0502020204030204" pitchFamily="34" charset="0"/>
              </a:rPr>
              <a:t>Scrivere facile non è difficile. L’efficacia della scrittura Easy to Read</a:t>
            </a:r>
            <a:r>
              <a:rPr lang="it-IT" dirty="0"/>
              <a:t>. Molfetta (BA), edizioni la meridiana.</a:t>
            </a:r>
          </a:p>
          <a:p>
            <a:pPr marL="0" indent="0">
              <a:buNone/>
            </a:pPr>
            <a:endParaRPr lang="it-IT" dirty="0"/>
          </a:p>
          <a:p>
            <a:pPr marL="0" indent="0">
              <a:buNone/>
            </a:pPr>
            <a:r>
              <a:rPr lang="it-IT" dirty="0"/>
              <a:t>Agenda 2030</a:t>
            </a:r>
          </a:p>
          <a:p>
            <a:pPr marL="0" indent="0">
              <a:buNone/>
            </a:pPr>
            <a:r>
              <a:rPr lang="it-IT" dirty="0">
                <a:hlinkClick r:id="rId2"/>
              </a:rPr>
              <a:t>https://unric.org/it/agenda-2030/</a:t>
            </a:r>
            <a:r>
              <a:rPr lang="it-IT" dirty="0"/>
              <a:t> </a:t>
            </a:r>
          </a:p>
          <a:p>
            <a:pPr marL="0" indent="0">
              <a:buNone/>
            </a:pPr>
            <a:endParaRPr lang="it-IT" dirty="0"/>
          </a:p>
          <a:p>
            <a:pPr marL="0" indent="0">
              <a:buNone/>
            </a:pPr>
            <a:r>
              <a:rPr lang="it-IT" dirty="0"/>
              <a:t>Sito Easy to Read (sito web informativo con notizie da tutto il mondo)</a:t>
            </a:r>
          </a:p>
          <a:p>
            <a:pPr marL="0" indent="0">
              <a:buNone/>
            </a:pPr>
            <a:r>
              <a:rPr lang="it-IT" dirty="0">
                <a:hlinkClick r:id="rId3"/>
              </a:rPr>
              <a:t>https://easy-to-read.eu/</a:t>
            </a:r>
            <a:r>
              <a:rPr lang="it-IT" dirty="0"/>
              <a:t> </a:t>
            </a:r>
          </a:p>
          <a:p>
            <a:pPr marL="0" indent="0">
              <a:buNone/>
            </a:pPr>
            <a:endParaRPr lang="it-IT" dirty="0"/>
          </a:p>
        </p:txBody>
      </p:sp>
      <p:sp>
        <p:nvSpPr>
          <p:cNvPr id="4" name="Segnaposto numero diapositiva 3">
            <a:extLst>
              <a:ext uri="{FF2B5EF4-FFF2-40B4-BE49-F238E27FC236}">
                <a16:creationId xmlns:a16="http://schemas.microsoft.com/office/drawing/2014/main" id="{61C007E1-1A8A-4AE8-56E2-9898B0FF364C}"/>
              </a:ext>
            </a:extLst>
          </p:cNvPr>
          <p:cNvSpPr>
            <a:spLocks noGrp="1"/>
          </p:cNvSpPr>
          <p:nvPr>
            <p:ph type="sldNum" sz="quarter" idx="12"/>
          </p:nvPr>
        </p:nvSpPr>
        <p:spPr/>
        <p:txBody>
          <a:bodyPr/>
          <a:lstStyle/>
          <a:p>
            <a:fld id="{57313990-386B-45EC-8AE5-4F30CCCECB3D}" type="slidenum">
              <a:rPr lang="it-IT" smtClean="0"/>
              <a:t>35</a:t>
            </a:fld>
            <a:endParaRPr lang="it-IT"/>
          </a:p>
        </p:txBody>
      </p:sp>
    </p:spTree>
    <p:extLst>
      <p:ext uri="{BB962C8B-B14F-4D97-AF65-F5344CB8AC3E}">
        <p14:creationId xmlns:p14="http://schemas.microsoft.com/office/powerpoint/2010/main" val="2347100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708E9-FE8F-F066-DF96-F154AAC7DE1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1E34BE7-F2CB-CF4C-FAEB-C097262711B9}"/>
              </a:ext>
            </a:extLst>
          </p:cNvPr>
          <p:cNvSpPr>
            <a:spLocks noGrp="1"/>
          </p:cNvSpPr>
          <p:nvPr>
            <p:ph type="title"/>
          </p:nvPr>
        </p:nvSpPr>
        <p:spPr/>
        <p:txBody>
          <a:bodyPr/>
          <a:lstStyle/>
          <a:p>
            <a:pPr algn="ctr"/>
            <a:r>
              <a:rPr lang="it-IT" dirty="0"/>
              <a:t>Salamanca</a:t>
            </a:r>
          </a:p>
        </p:txBody>
      </p:sp>
      <p:sp>
        <p:nvSpPr>
          <p:cNvPr id="3" name="Segnaposto contenuto 2">
            <a:extLst>
              <a:ext uri="{FF2B5EF4-FFF2-40B4-BE49-F238E27FC236}">
                <a16:creationId xmlns:a16="http://schemas.microsoft.com/office/drawing/2014/main" id="{7A3D3A60-EA60-48FB-149D-537F03E27CE6}"/>
              </a:ext>
            </a:extLst>
          </p:cNvPr>
          <p:cNvSpPr>
            <a:spLocks noGrp="1"/>
          </p:cNvSpPr>
          <p:nvPr>
            <p:ph idx="1"/>
          </p:nvPr>
        </p:nvSpPr>
        <p:spPr/>
        <p:txBody>
          <a:bodyPr>
            <a:normAutofit fontScale="85000" lnSpcReduction="20000"/>
          </a:bodyPr>
          <a:lstStyle/>
          <a:p>
            <a:pPr marL="0" indent="0">
              <a:buNone/>
            </a:pPr>
            <a:r>
              <a:rPr lang="it-IT" dirty="0"/>
              <a:t>7- le persone con BES hanno bisogno di un supporto educativo personalizzato, che prenda in considerazione i suoi </a:t>
            </a:r>
            <a:r>
              <a:rPr lang="it-IT" b="1" dirty="0"/>
              <a:t>punti di forza e le sue difficoltà</a:t>
            </a:r>
            <a:r>
              <a:rPr lang="it-IT" dirty="0"/>
              <a:t>;</a:t>
            </a:r>
          </a:p>
          <a:p>
            <a:pPr marL="0" indent="0">
              <a:buNone/>
            </a:pPr>
            <a:r>
              <a:rPr lang="it-IT" dirty="0"/>
              <a:t>8- </a:t>
            </a:r>
            <a:r>
              <a:rPr lang="it-IT" b="1" dirty="0"/>
              <a:t>la diversità è una risorsa</a:t>
            </a:r>
            <a:r>
              <a:rPr lang="it-IT" dirty="0"/>
              <a:t>;</a:t>
            </a:r>
          </a:p>
          <a:p>
            <a:pPr marL="0" indent="0">
              <a:buNone/>
            </a:pPr>
            <a:r>
              <a:rPr lang="it-IT" dirty="0"/>
              <a:t>9- fornire al corpo docente </a:t>
            </a:r>
            <a:r>
              <a:rPr lang="it-IT" b="1" dirty="0"/>
              <a:t>un’adeguata formazione </a:t>
            </a:r>
            <a:r>
              <a:rPr lang="it-IT" dirty="0"/>
              <a:t>per renderlo capace di insegare a tutti.</a:t>
            </a:r>
          </a:p>
          <a:p>
            <a:pPr marL="0" indent="0">
              <a:buNone/>
            </a:pPr>
            <a:endParaRPr lang="it-IT" dirty="0"/>
          </a:p>
          <a:p>
            <a:pPr marL="0" indent="0">
              <a:buNone/>
            </a:pPr>
            <a:r>
              <a:rPr lang="it-IT" dirty="0"/>
              <a:t>In definitiva, la dichiarazione invita gli Stati partecipanti ad accogliere tutti gli studenti nelle scuole normali, senza distinzione, indipendentemente dalle loro abilità. </a:t>
            </a:r>
          </a:p>
          <a:p>
            <a:pPr marL="0" indent="0">
              <a:buNone/>
            </a:pPr>
            <a:r>
              <a:rPr lang="it-IT" dirty="0"/>
              <a:t>C’è un </a:t>
            </a:r>
            <a:r>
              <a:rPr lang="it-IT" b="1" dirty="0"/>
              <a:t>cambio di paradigma le diversità vanno valorizzate</a:t>
            </a:r>
            <a:r>
              <a:rPr lang="it-IT" dirty="0"/>
              <a:t>.</a:t>
            </a:r>
          </a:p>
          <a:p>
            <a:pPr marL="0" indent="0">
              <a:buNone/>
            </a:pPr>
            <a:r>
              <a:rPr lang="it-IT" dirty="0"/>
              <a:t>Ogni studente deve avere opportunità di apprendimento per imparare e crescere (esprimere il proprio potenziale).</a:t>
            </a:r>
          </a:p>
        </p:txBody>
      </p:sp>
      <p:sp>
        <p:nvSpPr>
          <p:cNvPr id="4" name="Segnaposto numero diapositiva 3">
            <a:extLst>
              <a:ext uri="{FF2B5EF4-FFF2-40B4-BE49-F238E27FC236}">
                <a16:creationId xmlns:a16="http://schemas.microsoft.com/office/drawing/2014/main" id="{1BEDA8C4-6DE2-44D8-E5CF-12DB4ECACE62}"/>
              </a:ext>
            </a:extLst>
          </p:cNvPr>
          <p:cNvSpPr>
            <a:spLocks noGrp="1"/>
          </p:cNvSpPr>
          <p:nvPr>
            <p:ph type="sldNum" sz="quarter" idx="12"/>
          </p:nvPr>
        </p:nvSpPr>
        <p:spPr/>
        <p:txBody>
          <a:bodyPr/>
          <a:lstStyle/>
          <a:p>
            <a:fld id="{57313990-386B-45EC-8AE5-4F30CCCECB3D}" type="slidenum">
              <a:rPr lang="it-IT" smtClean="0"/>
              <a:t>4</a:t>
            </a:fld>
            <a:endParaRPr lang="it-IT"/>
          </a:p>
        </p:txBody>
      </p:sp>
    </p:spTree>
    <p:extLst>
      <p:ext uri="{BB962C8B-B14F-4D97-AF65-F5344CB8AC3E}">
        <p14:creationId xmlns:p14="http://schemas.microsoft.com/office/powerpoint/2010/main" val="2825899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4A5D7-1BB2-E760-9602-EC3DA915E80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2B8816B-6149-5CB7-86BF-5C742B79FCCF}"/>
              </a:ext>
            </a:extLst>
          </p:cNvPr>
          <p:cNvSpPr>
            <a:spLocks noGrp="1"/>
          </p:cNvSpPr>
          <p:nvPr>
            <p:ph type="title"/>
          </p:nvPr>
        </p:nvSpPr>
        <p:spPr/>
        <p:txBody>
          <a:bodyPr/>
          <a:lstStyle/>
          <a:p>
            <a:pPr algn="ctr"/>
            <a:r>
              <a:rPr lang="it-IT" dirty="0"/>
              <a:t>Diritto Internazionale</a:t>
            </a:r>
          </a:p>
        </p:txBody>
      </p:sp>
      <p:sp>
        <p:nvSpPr>
          <p:cNvPr id="3" name="Segnaposto contenuto 2">
            <a:extLst>
              <a:ext uri="{FF2B5EF4-FFF2-40B4-BE49-F238E27FC236}">
                <a16:creationId xmlns:a16="http://schemas.microsoft.com/office/drawing/2014/main" id="{72DAF58A-B217-A63F-8988-0AE61FB8CBBC}"/>
              </a:ext>
            </a:extLst>
          </p:cNvPr>
          <p:cNvSpPr>
            <a:spLocks noGrp="1"/>
          </p:cNvSpPr>
          <p:nvPr>
            <p:ph idx="1"/>
          </p:nvPr>
        </p:nvSpPr>
        <p:spPr/>
        <p:txBody>
          <a:bodyPr>
            <a:normAutofit/>
          </a:bodyPr>
          <a:lstStyle/>
          <a:p>
            <a:pPr marL="0" indent="0">
              <a:buNone/>
            </a:pPr>
            <a:r>
              <a:rPr lang="it-IT" dirty="0"/>
              <a:t>Convenzione ONU del 2006 sui diritti delle persone con disabilità</a:t>
            </a:r>
          </a:p>
          <a:p>
            <a:pPr marL="0" indent="0">
              <a:buNone/>
            </a:pPr>
            <a:r>
              <a:rPr lang="it-IT" b="1" dirty="0"/>
              <a:t>Art. 9 Accessibilità </a:t>
            </a:r>
          </a:p>
          <a:p>
            <a:pPr marL="0" indent="0">
              <a:buNone/>
            </a:pPr>
            <a:r>
              <a:rPr lang="it-IT" dirty="0"/>
              <a:t>c. 1 «Al fine di consentire alle persone con disabilità di </a:t>
            </a:r>
            <a:r>
              <a:rPr lang="it-IT" b="1" dirty="0"/>
              <a:t>vivere in maniera indipendente</a:t>
            </a:r>
            <a:r>
              <a:rPr lang="it-IT" dirty="0"/>
              <a:t> e </a:t>
            </a:r>
            <a:r>
              <a:rPr lang="it-IT" b="1" dirty="0"/>
              <a:t>partecipare pienamente </a:t>
            </a:r>
            <a:r>
              <a:rPr lang="it-IT" dirty="0"/>
              <a:t>a tutti gli aspetti della vita, gli Stati Parti adottano misure adeguate a garantire … accesso all’ambiente fisico, ai trasporti, all’informazione e alla comunicazione, compresi i sistemi e le tecnologie di informazione e comunicazione …»</a:t>
            </a:r>
          </a:p>
          <a:p>
            <a:pPr marL="0" indent="0">
              <a:buNone/>
            </a:pPr>
            <a:r>
              <a:rPr lang="it-IT" dirty="0"/>
              <a:t>Viene poi richiamato il ricorso a misure adatte a rimuovere qualsiasi barriera (nel rispetto del principio dell’</a:t>
            </a:r>
            <a:r>
              <a:rPr lang="it-IT" b="1" dirty="0"/>
              <a:t>accomodamento ragionevole</a:t>
            </a:r>
            <a:r>
              <a:rPr lang="it-IT" dirty="0"/>
              <a:t>).</a:t>
            </a:r>
          </a:p>
        </p:txBody>
      </p:sp>
      <p:sp>
        <p:nvSpPr>
          <p:cNvPr id="4" name="Segnaposto numero diapositiva 3">
            <a:extLst>
              <a:ext uri="{FF2B5EF4-FFF2-40B4-BE49-F238E27FC236}">
                <a16:creationId xmlns:a16="http://schemas.microsoft.com/office/drawing/2014/main" id="{C846D6BB-A1E1-8ED3-6F9A-8A20DDA9021F}"/>
              </a:ext>
            </a:extLst>
          </p:cNvPr>
          <p:cNvSpPr>
            <a:spLocks noGrp="1"/>
          </p:cNvSpPr>
          <p:nvPr>
            <p:ph type="sldNum" sz="quarter" idx="12"/>
          </p:nvPr>
        </p:nvSpPr>
        <p:spPr/>
        <p:txBody>
          <a:bodyPr/>
          <a:lstStyle/>
          <a:p>
            <a:fld id="{57313990-386B-45EC-8AE5-4F30CCCECB3D}" type="slidenum">
              <a:rPr lang="it-IT" smtClean="0"/>
              <a:t>5</a:t>
            </a:fld>
            <a:endParaRPr lang="it-IT"/>
          </a:p>
        </p:txBody>
      </p:sp>
    </p:spTree>
    <p:extLst>
      <p:ext uri="{BB962C8B-B14F-4D97-AF65-F5344CB8AC3E}">
        <p14:creationId xmlns:p14="http://schemas.microsoft.com/office/powerpoint/2010/main" val="2327915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79799-C672-470B-3AAC-F0BB9553D52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D7FA50D-6A27-08B4-539D-55FE53BE7A38}"/>
              </a:ext>
            </a:extLst>
          </p:cNvPr>
          <p:cNvSpPr>
            <a:spLocks noGrp="1"/>
          </p:cNvSpPr>
          <p:nvPr>
            <p:ph type="title"/>
          </p:nvPr>
        </p:nvSpPr>
        <p:spPr/>
        <p:txBody>
          <a:bodyPr/>
          <a:lstStyle/>
          <a:p>
            <a:pPr algn="ctr"/>
            <a:r>
              <a:rPr lang="it-IT" dirty="0"/>
              <a:t>Convenzione ONU del 2006</a:t>
            </a:r>
          </a:p>
        </p:txBody>
      </p:sp>
      <p:sp>
        <p:nvSpPr>
          <p:cNvPr id="3" name="Segnaposto contenuto 2">
            <a:extLst>
              <a:ext uri="{FF2B5EF4-FFF2-40B4-BE49-F238E27FC236}">
                <a16:creationId xmlns:a16="http://schemas.microsoft.com/office/drawing/2014/main" id="{E462823A-1B33-0DA9-D712-F1BC16DFDD6D}"/>
              </a:ext>
            </a:extLst>
          </p:cNvPr>
          <p:cNvSpPr>
            <a:spLocks noGrp="1"/>
          </p:cNvSpPr>
          <p:nvPr>
            <p:ph idx="1"/>
          </p:nvPr>
        </p:nvSpPr>
        <p:spPr/>
        <p:txBody>
          <a:bodyPr/>
          <a:lstStyle/>
          <a:p>
            <a:pPr marL="0" indent="0">
              <a:buNone/>
            </a:pPr>
            <a:r>
              <a:rPr lang="it-IT" b="1" dirty="0"/>
              <a:t>Art. 21 Libertà di espressione e opinione e accesso all’informazione</a:t>
            </a:r>
          </a:p>
          <a:p>
            <a:pPr marL="0" indent="0">
              <a:buNone/>
            </a:pPr>
            <a:r>
              <a:rPr lang="it-IT" dirty="0"/>
              <a:t>« … possono esercitare il diritto alla libertà di espressione e di opinione, ivi compresa la libertà di chiedere, ricevere e comunicare informazioni … attraverso ogni mezzo di comunicazione di loro scelta…</a:t>
            </a:r>
          </a:p>
          <a:p>
            <a:pPr>
              <a:buFontTx/>
              <a:buChar char="-"/>
            </a:pPr>
            <a:r>
              <a:rPr lang="it-IT" dirty="0"/>
              <a:t>a) informazioni destinate al grande pubblico in forma accessibile e mediante tecnologie adeguate ai differenti tipi di disabilità …</a:t>
            </a:r>
          </a:p>
          <a:p>
            <a:pPr>
              <a:buFontTx/>
              <a:buChar char="-"/>
            </a:pPr>
            <a:r>
              <a:rPr lang="it-IT" dirty="0"/>
              <a:t>b) accettare e facilitare … la lingua dei segni, il Braille, la CAA …</a:t>
            </a:r>
          </a:p>
          <a:p>
            <a:pPr>
              <a:buFontTx/>
              <a:buChar char="-"/>
            </a:pPr>
            <a:endParaRPr lang="it-IT" dirty="0"/>
          </a:p>
          <a:p>
            <a:pPr marL="0" indent="0">
              <a:buNone/>
            </a:pPr>
            <a:endParaRPr lang="it-IT" dirty="0"/>
          </a:p>
        </p:txBody>
      </p:sp>
      <p:sp>
        <p:nvSpPr>
          <p:cNvPr id="4" name="Segnaposto numero diapositiva 3">
            <a:extLst>
              <a:ext uri="{FF2B5EF4-FFF2-40B4-BE49-F238E27FC236}">
                <a16:creationId xmlns:a16="http://schemas.microsoft.com/office/drawing/2014/main" id="{56B2BB69-5BC6-3D05-3D0B-476DB95D801C}"/>
              </a:ext>
            </a:extLst>
          </p:cNvPr>
          <p:cNvSpPr>
            <a:spLocks noGrp="1"/>
          </p:cNvSpPr>
          <p:nvPr>
            <p:ph type="sldNum" sz="quarter" idx="12"/>
          </p:nvPr>
        </p:nvSpPr>
        <p:spPr/>
        <p:txBody>
          <a:bodyPr/>
          <a:lstStyle/>
          <a:p>
            <a:fld id="{57313990-386B-45EC-8AE5-4F30CCCECB3D}" type="slidenum">
              <a:rPr lang="it-IT" smtClean="0"/>
              <a:t>6</a:t>
            </a:fld>
            <a:endParaRPr lang="it-IT"/>
          </a:p>
        </p:txBody>
      </p:sp>
    </p:spTree>
    <p:extLst>
      <p:ext uri="{BB962C8B-B14F-4D97-AF65-F5344CB8AC3E}">
        <p14:creationId xmlns:p14="http://schemas.microsoft.com/office/powerpoint/2010/main" val="683558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C04945-047F-A37C-19BE-0C6C7BA82D68}"/>
              </a:ext>
            </a:extLst>
          </p:cNvPr>
          <p:cNvSpPr>
            <a:spLocks noGrp="1"/>
          </p:cNvSpPr>
          <p:nvPr>
            <p:ph type="title"/>
          </p:nvPr>
        </p:nvSpPr>
        <p:spPr/>
        <p:txBody>
          <a:bodyPr/>
          <a:lstStyle/>
          <a:p>
            <a:pPr algn="ctr"/>
            <a:r>
              <a:rPr lang="it-IT" dirty="0"/>
              <a:t>Convenzione ONU del 2006</a:t>
            </a:r>
          </a:p>
        </p:txBody>
      </p:sp>
      <p:sp>
        <p:nvSpPr>
          <p:cNvPr id="3" name="Segnaposto contenuto 2">
            <a:extLst>
              <a:ext uri="{FF2B5EF4-FFF2-40B4-BE49-F238E27FC236}">
                <a16:creationId xmlns:a16="http://schemas.microsoft.com/office/drawing/2014/main" id="{AD99A285-2B4C-CB04-3124-3DBDB3ACC66F}"/>
              </a:ext>
            </a:extLst>
          </p:cNvPr>
          <p:cNvSpPr>
            <a:spLocks noGrp="1"/>
          </p:cNvSpPr>
          <p:nvPr>
            <p:ph idx="1"/>
          </p:nvPr>
        </p:nvSpPr>
        <p:spPr/>
        <p:txBody>
          <a:bodyPr>
            <a:normAutofit fontScale="70000" lnSpcReduction="20000"/>
          </a:bodyPr>
          <a:lstStyle/>
          <a:p>
            <a:pPr marL="0" indent="0">
              <a:buNone/>
            </a:pPr>
            <a:r>
              <a:rPr lang="it-IT" dirty="0"/>
              <a:t>Il concetto di accessibilità all’informazione pregna ogni articolo della convenzione perché in ognuno di essi è insito il diritto a ricevere informazioni leggibili e comprensibili. Tra questi articoli, segnaliamo:</a:t>
            </a:r>
          </a:p>
          <a:p>
            <a:pPr marL="0" indent="0">
              <a:buNone/>
            </a:pPr>
            <a:endParaRPr lang="it-IT" dirty="0"/>
          </a:p>
          <a:p>
            <a:pPr marL="0" indent="0">
              <a:buNone/>
            </a:pPr>
            <a:r>
              <a:rPr lang="it-IT" b="1" dirty="0"/>
              <a:t>Art. 12 Personalità giuridica e capacità giuridica</a:t>
            </a:r>
            <a:r>
              <a:rPr lang="it-IT" dirty="0"/>
              <a:t>.</a:t>
            </a:r>
          </a:p>
          <a:p>
            <a:pPr marL="0" indent="0">
              <a:buNone/>
            </a:pPr>
            <a:endParaRPr lang="it-IT" dirty="0"/>
          </a:p>
          <a:p>
            <a:pPr marL="0" indent="0">
              <a:buNone/>
            </a:pPr>
            <a:r>
              <a:rPr lang="it-IT" b="1" dirty="0"/>
              <a:t>Art. 24 Educazione</a:t>
            </a:r>
          </a:p>
          <a:p>
            <a:pPr marL="0" indent="0">
              <a:buNone/>
            </a:pPr>
            <a:endParaRPr lang="it-IT" b="1" dirty="0"/>
          </a:p>
          <a:p>
            <a:pPr marL="0" indent="0">
              <a:buNone/>
            </a:pPr>
            <a:r>
              <a:rPr lang="it-IT" b="1" dirty="0"/>
              <a:t>Art. 27 Lavoro e occupazione</a:t>
            </a:r>
          </a:p>
          <a:p>
            <a:pPr marL="0" indent="0">
              <a:buNone/>
            </a:pPr>
            <a:endParaRPr lang="it-IT" b="1" dirty="0"/>
          </a:p>
          <a:p>
            <a:pPr marL="0" indent="0">
              <a:buNone/>
            </a:pPr>
            <a:r>
              <a:rPr lang="it-IT" b="1" dirty="0"/>
              <a:t>Art. 29 Partecipazione alla vita politica e pubblica</a:t>
            </a:r>
          </a:p>
          <a:p>
            <a:pPr marL="0" indent="0">
              <a:buNone/>
            </a:pPr>
            <a:endParaRPr lang="it-IT" b="1" dirty="0"/>
          </a:p>
          <a:p>
            <a:pPr marL="0" indent="0">
              <a:buNone/>
            </a:pPr>
            <a:r>
              <a:rPr lang="it-IT" b="1" dirty="0"/>
              <a:t>Art. 30 Partecipazione alla vita culturale e ricreativa, agli svaghi e allo sport</a:t>
            </a:r>
          </a:p>
          <a:p>
            <a:pPr marL="0" indent="0">
              <a:buNone/>
            </a:pPr>
            <a:endParaRPr lang="it-IT" dirty="0"/>
          </a:p>
          <a:p>
            <a:pPr marL="0" indent="0">
              <a:buNone/>
            </a:pPr>
            <a:endParaRPr lang="it-IT" dirty="0"/>
          </a:p>
        </p:txBody>
      </p:sp>
      <p:sp>
        <p:nvSpPr>
          <p:cNvPr id="4" name="Segnaposto numero diapositiva 3">
            <a:extLst>
              <a:ext uri="{FF2B5EF4-FFF2-40B4-BE49-F238E27FC236}">
                <a16:creationId xmlns:a16="http://schemas.microsoft.com/office/drawing/2014/main" id="{A169079F-C87D-1416-B7A8-C6E28BC70212}"/>
              </a:ext>
            </a:extLst>
          </p:cNvPr>
          <p:cNvSpPr>
            <a:spLocks noGrp="1"/>
          </p:cNvSpPr>
          <p:nvPr>
            <p:ph type="sldNum" sz="quarter" idx="12"/>
          </p:nvPr>
        </p:nvSpPr>
        <p:spPr/>
        <p:txBody>
          <a:bodyPr/>
          <a:lstStyle/>
          <a:p>
            <a:fld id="{57313990-386B-45EC-8AE5-4F30CCCECB3D}" type="slidenum">
              <a:rPr lang="it-IT" smtClean="0"/>
              <a:t>7</a:t>
            </a:fld>
            <a:endParaRPr lang="it-IT"/>
          </a:p>
        </p:txBody>
      </p:sp>
    </p:spTree>
    <p:extLst>
      <p:ext uri="{BB962C8B-B14F-4D97-AF65-F5344CB8AC3E}">
        <p14:creationId xmlns:p14="http://schemas.microsoft.com/office/powerpoint/2010/main" val="3755540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6AC80-CC42-7F0E-18C8-6F1F87720D9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C8DE8EF-56BC-AFD0-98EC-7EFA56680C33}"/>
              </a:ext>
            </a:extLst>
          </p:cNvPr>
          <p:cNvSpPr>
            <a:spLocks noGrp="1"/>
          </p:cNvSpPr>
          <p:nvPr>
            <p:ph type="title"/>
          </p:nvPr>
        </p:nvSpPr>
        <p:spPr>
          <a:xfrm>
            <a:off x="838200" y="136525"/>
            <a:ext cx="10515600" cy="875846"/>
          </a:xfrm>
        </p:spPr>
        <p:txBody>
          <a:bodyPr/>
          <a:lstStyle/>
          <a:p>
            <a:pPr algn="ctr"/>
            <a:r>
              <a:rPr lang="it-IT" dirty="0"/>
              <a:t>Agenda 2030</a:t>
            </a:r>
          </a:p>
        </p:txBody>
      </p:sp>
      <p:pic>
        <p:nvPicPr>
          <p:cNvPr id="6" name="Segnaposto contenuto 5" descr="Immagine che contiene testo, schermata, Carattere, logo&#10;&#10;Descrizione generata automaticamente">
            <a:extLst>
              <a:ext uri="{FF2B5EF4-FFF2-40B4-BE49-F238E27FC236}">
                <a16:creationId xmlns:a16="http://schemas.microsoft.com/office/drawing/2014/main" id="{9B6DA82C-D456-7D3D-1FB3-883D9853ED3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0199" y="883630"/>
            <a:ext cx="9467851" cy="6126257"/>
          </a:xfrm>
        </p:spPr>
      </p:pic>
      <p:sp>
        <p:nvSpPr>
          <p:cNvPr id="4" name="Segnaposto numero diapositiva 3">
            <a:extLst>
              <a:ext uri="{FF2B5EF4-FFF2-40B4-BE49-F238E27FC236}">
                <a16:creationId xmlns:a16="http://schemas.microsoft.com/office/drawing/2014/main" id="{6F5719B6-E586-574F-E12F-10BD4011D67D}"/>
              </a:ext>
            </a:extLst>
          </p:cNvPr>
          <p:cNvSpPr>
            <a:spLocks noGrp="1"/>
          </p:cNvSpPr>
          <p:nvPr>
            <p:ph type="sldNum" sz="quarter" idx="12"/>
          </p:nvPr>
        </p:nvSpPr>
        <p:spPr/>
        <p:txBody>
          <a:bodyPr/>
          <a:lstStyle/>
          <a:p>
            <a:fld id="{57313990-386B-45EC-8AE5-4F30CCCECB3D}" type="slidenum">
              <a:rPr lang="it-IT" smtClean="0"/>
              <a:t>8</a:t>
            </a:fld>
            <a:endParaRPr lang="it-IT"/>
          </a:p>
        </p:txBody>
      </p:sp>
    </p:spTree>
    <p:extLst>
      <p:ext uri="{BB962C8B-B14F-4D97-AF65-F5344CB8AC3E}">
        <p14:creationId xmlns:p14="http://schemas.microsoft.com/office/powerpoint/2010/main" val="847618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A29DFA-6046-8172-197C-978CA26226F6}"/>
              </a:ext>
            </a:extLst>
          </p:cNvPr>
          <p:cNvSpPr>
            <a:spLocks noGrp="1"/>
          </p:cNvSpPr>
          <p:nvPr>
            <p:ph type="title"/>
          </p:nvPr>
        </p:nvSpPr>
        <p:spPr/>
        <p:txBody>
          <a:bodyPr/>
          <a:lstStyle/>
          <a:p>
            <a:pPr algn="ctr"/>
            <a:r>
              <a:rPr lang="it-IT" dirty="0"/>
              <a:t>Obiettivo 4</a:t>
            </a:r>
          </a:p>
        </p:txBody>
      </p:sp>
      <p:sp>
        <p:nvSpPr>
          <p:cNvPr id="3" name="Segnaposto contenuto 2">
            <a:extLst>
              <a:ext uri="{FF2B5EF4-FFF2-40B4-BE49-F238E27FC236}">
                <a16:creationId xmlns:a16="http://schemas.microsoft.com/office/drawing/2014/main" id="{C4ED8EB5-60F0-A1A0-C71B-C3DC67FE936E}"/>
              </a:ext>
            </a:extLst>
          </p:cNvPr>
          <p:cNvSpPr>
            <a:spLocks noGrp="1"/>
          </p:cNvSpPr>
          <p:nvPr>
            <p:ph idx="1"/>
          </p:nvPr>
        </p:nvSpPr>
        <p:spPr/>
        <p:txBody>
          <a:bodyPr>
            <a:normAutofit/>
          </a:bodyPr>
          <a:lstStyle/>
          <a:p>
            <a:pPr marL="0" indent="0">
              <a:buNone/>
            </a:pPr>
            <a:r>
              <a:rPr lang="it-IT" dirty="0"/>
              <a:t>Rendere l’istruzione accessibile a tutti.</a:t>
            </a:r>
          </a:p>
          <a:p>
            <a:pPr marL="0" indent="0">
              <a:buNone/>
            </a:pPr>
            <a:r>
              <a:rPr lang="it-IT" dirty="0"/>
              <a:t>Migliorare la qualità dell’istruzione. Sviluppare competenze per il mondo del lavoro e per la vita.</a:t>
            </a:r>
          </a:p>
          <a:p>
            <a:pPr marL="0" indent="0">
              <a:buNone/>
            </a:pPr>
            <a:r>
              <a:rPr lang="it-IT" dirty="0"/>
              <a:t>Ridurre le diseguaglianze, ovvero promuovere l’equità in ambito educativo.</a:t>
            </a:r>
          </a:p>
          <a:p>
            <a:pPr marL="0" indent="0">
              <a:buNone/>
            </a:pPr>
            <a:r>
              <a:rPr lang="it-IT" dirty="0"/>
              <a:t>Sostenere l’apprendimento continuo: Long-Life-Learning.</a:t>
            </a:r>
          </a:p>
          <a:p>
            <a:pPr marL="0" indent="0">
              <a:buNone/>
            </a:pPr>
            <a:r>
              <a:rPr lang="it-IT" dirty="0"/>
              <a:t>Ogni Obiettivo dell’Agenda è interconnesso agli altri. Pertanto, benefici ottenuti in un Obiettivo si riverberano positivamente anche sugli altri.</a:t>
            </a:r>
          </a:p>
          <a:p>
            <a:pPr marL="0" indent="0">
              <a:buNone/>
            </a:pPr>
            <a:endParaRPr lang="it-IT" dirty="0"/>
          </a:p>
        </p:txBody>
      </p:sp>
      <p:sp>
        <p:nvSpPr>
          <p:cNvPr id="4" name="Segnaposto numero diapositiva 3">
            <a:extLst>
              <a:ext uri="{FF2B5EF4-FFF2-40B4-BE49-F238E27FC236}">
                <a16:creationId xmlns:a16="http://schemas.microsoft.com/office/drawing/2014/main" id="{54310C3F-4F77-0A40-6104-A77D64ACB3EC}"/>
              </a:ext>
            </a:extLst>
          </p:cNvPr>
          <p:cNvSpPr>
            <a:spLocks noGrp="1"/>
          </p:cNvSpPr>
          <p:nvPr>
            <p:ph type="sldNum" sz="quarter" idx="12"/>
          </p:nvPr>
        </p:nvSpPr>
        <p:spPr/>
        <p:txBody>
          <a:bodyPr/>
          <a:lstStyle/>
          <a:p>
            <a:fld id="{57313990-386B-45EC-8AE5-4F30CCCECB3D}" type="slidenum">
              <a:rPr lang="it-IT" smtClean="0"/>
              <a:t>9</a:t>
            </a:fld>
            <a:endParaRPr lang="it-IT"/>
          </a:p>
        </p:txBody>
      </p:sp>
    </p:spTree>
    <p:extLst>
      <p:ext uri="{BB962C8B-B14F-4D97-AF65-F5344CB8AC3E}">
        <p14:creationId xmlns:p14="http://schemas.microsoft.com/office/powerpoint/2010/main" val="148459416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2881</TotalTime>
  <Words>3221</Words>
  <Application>Microsoft Office PowerPoint</Application>
  <PresentationFormat>Widescreen</PresentationFormat>
  <Paragraphs>269</Paragraphs>
  <Slides>35</Slides>
  <Notes>0</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35</vt:i4>
      </vt:variant>
    </vt:vector>
  </HeadingPairs>
  <TitlesOfParts>
    <vt:vector size="46" baseType="lpstr">
      <vt:lpstr>Abadi Extra Light</vt:lpstr>
      <vt:lpstr>Aptos</vt:lpstr>
      <vt:lpstr>Arial</vt:lpstr>
      <vt:lpstr>Arial MT</vt:lpstr>
      <vt:lpstr>BreveText</vt:lpstr>
      <vt:lpstr>Calibri</vt:lpstr>
      <vt:lpstr>Calibri Light</vt:lpstr>
      <vt:lpstr>Grandview Display</vt:lpstr>
      <vt:lpstr>Verdana</vt:lpstr>
      <vt:lpstr>Wingdings</vt:lpstr>
      <vt:lpstr>Tema di Office</vt:lpstr>
      <vt:lpstr>Easy to Read</vt:lpstr>
      <vt:lpstr>L’ Accessibilità all’informazione è un diritto</vt:lpstr>
      <vt:lpstr>UNESCO, Dichiarazione di Salamanca 1994</vt:lpstr>
      <vt:lpstr>Salamanca</vt:lpstr>
      <vt:lpstr>Diritto Internazionale</vt:lpstr>
      <vt:lpstr>Convenzione ONU del 2006</vt:lpstr>
      <vt:lpstr>Convenzione ONU del 2006</vt:lpstr>
      <vt:lpstr>Agenda 2030</vt:lpstr>
      <vt:lpstr>Obiettivo 4</vt:lpstr>
      <vt:lpstr>Breve stralcio del discorso del Ministro Giuli</vt:lpstr>
      <vt:lpstr>Perché c’è bisogno di documenti facili da leggere?</vt:lpstr>
      <vt:lpstr>Cos’è Easy to Read</vt:lpstr>
      <vt:lpstr>Prima di iniziare a lavorare sulla costruzione dell’informazione</vt:lpstr>
      <vt:lpstr>Il lavoro di squadra (co-progettazione)</vt:lpstr>
      <vt:lpstr>Co-progettazione 1</vt:lpstr>
      <vt:lpstr>Co-progettazione 2</vt:lpstr>
      <vt:lpstr>Co-progettazione 3</vt:lpstr>
      <vt:lpstr>Regole sulle parole da usare</vt:lpstr>
      <vt:lpstr>Regole sulle costruzioni delle frasi</vt:lpstr>
      <vt:lpstr>Come organizzare le informazioni</vt:lpstr>
      <vt:lpstr>Grafica 1</vt:lpstr>
      <vt:lpstr>Grafica 2</vt:lpstr>
      <vt:lpstr>Logo EtR</vt:lpstr>
      <vt:lpstr>Un esempio di applicazione dell’EtR</vt:lpstr>
      <vt:lpstr>Documento da rendere più leggibile e più comprensibile</vt:lpstr>
      <vt:lpstr>Presentazione standard di PowerPoint</vt:lpstr>
      <vt:lpstr>Presentazione standard di PowerPoint</vt:lpstr>
      <vt:lpstr>…segue</vt:lpstr>
      <vt:lpstr>Esercitazione</vt:lpstr>
      <vt:lpstr>… segue</vt:lpstr>
      <vt:lpstr>… segue</vt:lpstr>
      <vt:lpstr>Seconda Esercitazione</vt:lpstr>
      <vt:lpstr>Bibliografia &amp; Sitografia</vt:lpstr>
      <vt:lpstr>Bibliografia &amp; Sitografia</vt:lpstr>
      <vt:lpstr>Bibliografia &amp; Sitografia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s.santilli2@studenti.unimc.it</dc:creator>
  <cp:lastModifiedBy>MICHELE ZITTI</cp:lastModifiedBy>
  <cp:revision>112</cp:revision>
  <dcterms:created xsi:type="dcterms:W3CDTF">2023-11-22T09:48:29Z</dcterms:created>
  <dcterms:modified xsi:type="dcterms:W3CDTF">2024-10-24T16:03:06Z</dcterms:modified>
</cp:coreProperties>
</file>