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4"/>
  </p:notesMasterIdLst>
  <p:sldIdLst>
    <p:sldId id="256" r:id="rId2"/>
    <p:sldId id="264" r:id="rId3"/>
    <p:sldId id="309" r:id="rId4"/>
    <p:sldId id="312" r:id="rId5"/>
    <p:sldId id="286" r:id="rId6"/>
    <p:sldId id="259" r:id="rId7"/>
    <p:sldId id="260" r:id="rId8"/>
    <p:sldId id="283" r:id="rId9"/>
    <p:sldId id="284" r:id="rId10"/>
    <p:sldId id="257" r:id="rId11"/>
    <p:sldId id="258" r:id="rId12"/>
    <p:sldId id="282" r:id="rId13"/>
    <p:sldId id="266" r:id="rId14"/>
    <p:sldId id="270" r:id="rId15"/>
    <p:sldId id="267" r:id="rId16"/>
    <p:sldId id="268" r:id="rId17"/>
    <p:sldId id="280" r:id="rId18"/>
    <p:sldId id="310" r:id="rId19"/>
    <p:sldId id="269" r:id="rId20"/>
    <p:sldId id="311" r:id="rId21"/>
    <p:sldId id="265" r:id="rId22"/>
    <p:sldId id="300" r:id="rId23"/>
    <p:sldId id="301" r:id="rId24"/>
    <p:sldId id="314" r:id="rId25"/>
    <p:sldId id="287" r:id="rId26"/>
    <p:sldId id="291" r:id="rId27"/>
    <p:sldId id="292" r:id="rId28"/>
    <p:sldId id="290" r:id="rId29"/>
    <p:sldId id="288" r:id="rId30"/>
    <p:sldId id="275" r:id="rId31"/>
    <p:sldId id="289" r:id="rId32"/>
    <p:sldId id="307"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692"/>
  </p:normalViewPr>
  <p:slideViewPr>
    <p:cSldViewPr snapToGrid="0">
      <p:cViewPr varScale="1">
        <p:scale>
          <a:sx n="106" d="100"/>
          <a:sy n="106" d="100"/>
        </p:scale>
        <p:origin x="5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EDE2D29-0286-438C-BF17-B40BB904E8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1EC9DB5-F9ED-4CA6-B2E3-784060A52492}">
      <dgm:prSet/>
      <dgm:spPr/>
      <dgm:t>
        <a:bodyPr/>
        <a:lstStyle/>
        <a:p>
          <a:pPr>
            <a:lnSpc>
              <a:spcPct val="100000"/>
            </a:lnSpc>
          </a:pPr>
          <a:r>
            <a:rPr lang="en-GB" dirty="0" err="1"/>
            <a:t>Contestualizzare</a:t>
          </a:r>
          <a:r>
            <a:rPr lang="en-GB" dirty="0"/>
            <a:t> le </a:t>
          </a:r>
          <a:r>
            <a:rPr lang="en-GB" dirty="0" err="1"/>
            <a:t>metamorfosi</a:t>
          </a:r>
          <a:r>
            <a:rPr lang="en-GB" dirty="0"/>
            <a:t> del </a:t>
          </a:r>
          <a:r>
            <a:rPr lang="en-GB" dirty="0" err="1"/>
            <a:t>lavoro</a:t>
          </a:r>
          <a:endParaRPr lang="en-US" dirty="0"/>
        </a:p>
      </dgm:t>
    </dgm:pt>
    <dgm:pt modelId="{07FA8B31-5554-4827-AF9B-F6D9AC98B137}" type="parTrans" cxnId="{F176949A-295C-4C50-A8F8-9DC654ABE6E0}">
      <dgm:prSet/>
      <dgm:spPr/>
      <dgm:t>
        <a:bodyPr/>
        <a:lstStyle/>
        <a:p>
          <a:endParaRPr lang="en-US"/>
        </a:p>
      </dgm:t>
    </dgm:pt>
    <dgm:pt modelId="{D789D095-67C5-487F-9D70-9E42AC53E5BE}" type="sibTrans" cxnId="{F176949A-295C-4C50-A8F8-9DC654ABE6E0}">
      <dgm:prSet/>
      <dgm:spPr/>
      <dgm:t>
        <a:bodyPr/>
        <a:lstStyle/>
        <a:p>
          <a:endParaRPr lang="en-US"/>
        </a:p>
      </dgm:t>
    </dgm:pt>
    <dgm:pt modelId="{0A877907-B2DA-41C8-8C33-A7B95467BE37}">
      <dgm:prSet/>
      <dgm:spPr/>
      <dgm:t>
        <a:bodyPr/>
        <a:lstStyle/>
        <a:p>
          <a:pPr>
            <a:lnSpc>
              <a:spcPct val="100000"/>
            </a:lnSpc>
          </a:pPr>
          <a:r>
            <a:rPr lang="en-GB" dirty="0" err="1"/>
            <a:t>Contestualizzare</a:t>
          </a:r>
          <a:r>
            <a:rPr lang="en-GB" dirty="0"/>
            <a:t> le </a:t>
          </a:r>
          <a:r>
            <a:rPr lang="en-GB" dirty="0" err="1"/>
            <a:t>categorie</a:t>
          </a:r>
          <a:r>
            <a:rPr lang="en-GB" dirty="0"/>
            <a:t> di </a:t>
          </a:r>
          <a:r>
            <a:rPr lang="en-GB" dirty="0" err="1"/>
            <a:t>benessere</a:t>
          </a:r>
          <a:r>
            <a:rPr lang="en-GB" dirty="0"/>
            <a:t> e </a:t>
          </a:r>
          <a:r>
            <a:rPr lang="en-GB" dirty="0" err="1"/>
            <a:t>malessere</a:t>
          </a:r>
          <a:r>
            <a:rPr lang="en-GB" dirty="0"/>
            <a:t> </a:t>
          </a:r>
          <a:r>
            <a:rPr lang="en-GB" dirty="0" err="1"/>
            <a:t>organizzativo</a:t>
          </a:r>
          <a:endParaRPr lang="en-US" dirty="0"/>
        </a:p>
      </dgm:t>
    </dgm:pt>
    <dgm:pt modelId="{B3A4FE86-1E34-47DC-A981-171398B93013}" type="parTrans" cxnId="{4F5BC8CE-3CED-4F5F-956A-372DF1D79784}">
      <dgm:prSet/>
      <dgm:spPr/>
      <dgm:t>
        <a:bodyPr/>
        <a:lstStyle/>
        <a:p>
          <a:endParaRPr lang="en-US"/>
        </a:p>
      </dgm:t>
    </dgm:pt>
    <dgm:pt modelId="{8E816C00-6942-481D-8CF3-D33D1C613777}" type="sibTrans" cxnId="{4F5BC8CE-3CED-4F5F-956A-372DF1D79784}">
      <dgm:prSet/>
      <dgm:spPr/>
      <dgm:t>
        <a:bodyPr/>
        <a:lstStyle/>
        <a:p>
          <a:endParaRPr lang="en-US"/>
        </a:p>
      </dgm:t>
    </dgm:pt>
    <dgm:pt modelId="{3510B161-130F-47A5-A2FF-7F6AC3265B48}">
      <dgm:prSet/>
      <dgm:spPr/>
      <dgm:t>
        <a:bodyPr/>
        <a:lstStyle/>
        <a:p>
          <a:pPr>
            <a:lnSpc>
              <a:spcPct val="100000"/>
            </a:lnSpc>
          </a:pPr>
          <a:r>
            <a:rPr lang="en-GB" err="1"/>
            <a:t>Essere</a:t>
          </a:r>
          <a:r>
            <a:rPr lang="en-GB"/>
            <a:t> </a:t>
          </a:r>
          <a:r>
            <a:rPr lang="en-GB" err="1"/>
            <a:t>consapevoli</a:t>
          </a:r>
          <a:r>
            <a:rPr lang="en-GB"/>
            <a:t> </a:t>
          </a:r>
          <a:r>
            <a:rPr lang="en-GB" err="1"/>
            <a:t>dell’evoluzione</a:t>
          </a:r>
          <a:r>
            <a:rPr lang="en-GB"/>
            <a:t> </a:t>
          </a:r>
          <a:r>
            <a:rPr lang="en-GB" err="1"/>
            <a:t>delle</a:t>
          </a:r>
          <a:r>
            <a:rPr lang="en-GB"/>
            <a:t> </a:t>
          </a:r>
          <a:r>
            <a:rPr lang="en-GB" err="1"/>
            <a:t>teorie</a:t>
          </a:r>
          <a:r>
            <a:rPr lang="en-GB"/>
            <a:t> </a:t>
          </a:r>
          <a:r>
            <a:rPr lang="en-GB" err="1"/>
            <a:t>organizzative</a:t>
          </a:r>
          <a:endParaRPr lang="en-US"/>
        </a:p>
      </dgm:t>
    </dgm:pt>
    <dgm:pt modelId="{589293D0-4E98-47A9-AA83-44F76B74DFB7}" type="parTrans" cxnId="{4ED89C1D-65B2-4FF2-8D08-A6AF814B3E9E}">
      <dgm:prSet/>
      <dgm:spPr/>
      <dgm:t>
        <a:bodyPr/>
        <a:lstStyle/>
        <a:p>
          <a:endParaRPr lang="en-US"/>
        </a:p>
      </dgm:t>
    </dgm:pt>
    <dgm:pt modelId="{5F159013-40B4-4B39-AC52-8B04E5D240F8}" type="sibTrans" cxnId="{4ED89C1D-65B2-4FF2-8D08-A6AF814B3E9E}">
      <dgm:prSet/>
      <dgm:spPr/>
      <dgm:t>
        <a:bodyPr/>
        <a:lstStyle/>
        <a:p>
          <a:endParaRPr lang="en-US"/>
        </a:p>
      </dgm:t>
    </dgm:pt>
    <dgm:pt modelId="{9BDBA12E-D726-4DEF-8382-1288E7123892}">
      <dgm:prSet/>
      <dgm:spPr/>
      <dgm:t>
        <a:bodyPr/>
        <a:lstStyle/>
        <a:p>
          <a:pPr>
            <a:lnSpc>
              <a:spcPct val="100000"/>
            </a:lnSpc>
          </a:pPr>
          <a:r>
            <a:rPr lang="en-GB" err="1"/>
            <a:t>Essere</a:t>
          </a:r>
          <a:r>
            <a:rPr lang="en-GB"/>
            <a:t> in </a:t>
          </a:r>
          <a:r>
            <a:rPr lang="en-GB" err="1"/>
            <a:t>grado</a:t>
          </a:r>
          <a:r>
            <a:rPr lang="en-GB"/>
            <a:t> di </a:t>
          </a:r>
          <a:r>
            <a:rPr lang="en-GB" err="1"/>
            <a:t>individuare</a:t>
          </a:r>
          <a:r>
            <a:rPr lang="en-GB"/>
            <a:t> le </a:t>
          </a:r>
          <a:r>
            <a:rPr lang="en-GB" err="1"/>
            <a:t>politiche</a:t>
          </a:r>
          <a:r>
            <a:rPr lang="en-GB"/>
            <a:t> in </a:t>
          </a:r>
          <a:r>
            <a:rPr lang="en-GB" err="1"/>
            <a:t>tema</a:t>
          </a:r>
          <a:r>
            <a:rPr lang="en-GB"/>
            <a:t> di </a:t>
          </a:r>
          <a:r>
            <a:rPr lang="en-GB" err="1"/>
            <a:t>antidiscriminaione</a:t>
          </a:r>
          <a:r>
            <a:rPr lang="en-GB"/>
            <a:t> e </a:t>
          </a:r>
          <a:r>
            <a:rPr lang="en-GB" err="1"/>
            <a:t>garanzia</a:t>
          </a:r>
          <a:r>
            <a:rPr lang="en-GB"/>
            <a:t> del </a:t>
          </a:r>
          <a:r>
            <a:rPr lang="en-GB" err="1"/>
            <a:t>benessere</a:t>
          </a:r>
          <a:r>
            <a:rPr lang="en-GB"/>
            <a:t>: </a:t>
          </a:r>
          <a:r>
            <a:rPr lang="en-GB" err="1"/>
            <a:t>pari</a:t>
          </a:r>
          <a:r>
            <a:rPr lang="en-GB"/>
            <a:t> </a:t>
          </a:r>
          <a:r>
            <a:rPr lang="en-GB" err="1"/>
            <a:t>trattamento</a:t>
          </a:r>
          <a:r>
            <a:rPr lang="en-GB"/>
            <a:t>, </a:t>
          </a:r>
          <a:r>
            <a:rPr lang="en-GB" err="1"/>
            <a:t>azioni</a:t>
          </a:r>
          <a:r>
            <a:rPr lang="en-GB"/>
            <a:t> positive e mainstreming</a:t>
          </a:r>
          <a:endParaRPr lang="en-US"/>
        </a:p>
      </dgm:t>
    </dgm:pt>
    <dgm:pt modelId="{CB19B54D-5052-481D-BC10-9AE8EED87E8E}" type="parTrans" cxnId="{3CB336E9-3B8C-4450-9451-1AD553EBB40B}">
      <dgm:prSet/>
      <dgm:spPr/>
      <dgm:t>
        <a:bodyPr/>
        <a:lstStyle/>
        <a:p>
          <a:endParaRPr lang="en-US"/>
        </a:p>
      </dgm:t>
    </dgm:pt>
    <dgm:pt modelId="{BAAE2AE0-651A-4D1F-8386-CD35A9CAADAC}" type="sibTrans" cxnId="{3CB336E9-3B8C-4450-9451-1AD553EBB40B}">
      <dgm:prSet/>
      <dgm:spPr/>
      <dgm:t>
        <a:bodyPr/>
        <a:lstStyle/>
        <a:p>
          <a:endParaRPr lang="en-US"/>
        </a:p>
      </dgm:t>
    </dgm:pt>
    <dgm:pt modelId="{524B4DC2-7BAD-4BF0-9725-71C85CD5D91F}">
      <dgm:prSet/>
      <dgm:spPr/>
      <dgm:t>
        <a:bodyPr/>
        <a:lstStyle/>
        <a:p>
          <a:pPr>
            <a:lnSpc>
              <a:spcPct val="100000"/>
            </a:lnSpc>
          </a:pPr>
          <a:r>
            <a:rPr lang="en-GB" err="1"/>
            <a:t>Essere</a:t>
          </a:r>
          <a:r>
            <a:rPr lang="en-GB"/>
            <a:t> in </a:t>
          </a:r>
          <a:r>
            <a:rPr lang="en-GB" err="1"/>
            <a:t>grado</a:t>
          </a:r>
          <a:r>
            <a:rPr lang="en-GB"/>
            <a:t> di </a:t>
          </a:r>
          <a:r>
            <a:rPr lang="en-GB" err="1"/>
            <a:t>leggere</a:t>
          </a:r>
          <a:r>
            <a:rPr lang="en-GB"/>
            <a:t> e </a:t>
          </a:r>
          <a:r>
            <a:rPr lang="en-GB" err="1"/>
            <a:t>identificare</a:t>
          </a:r>
          <a:r>
            <a:rPr lang="en-GB"/>
            <a:t> </a:t>
          </a:r>
          <a:r>
            <a:rPr lang="en-GB" err="1"/>
            <a:t>documenti</a:t>
          </a:r>
          <a:r>
            <a:rPr lang="en-GB"/>
            <a:t> e </a:t>
          </a:r>
          <a:r>
            <a:rPr lang="en-GB" err="1"/>
            <a:t>prassi</a:t>
          </a:r>
          <a:r>
            <a:rPr lang="en-GB"/>
            <a:t> operative</a:t>
          </a:r>
          <a:endParaRPr lang="en-US"/>
        </a:p>
      </dgm:t>
    </dgm:pt>
    <dgm:pt modelId="{5D1F43F5-2163-4C5A-B1D4-02134DC2E7E6}" type="parTrans" cxnId="{00CA2C58-84D6-43FD-8FE0-1C7286F0930B}">
      <dgm:prSet/>
      <dgm:spPr/>
      <dgm:t>
        <a:bodyPr/>
        <a:lstStyle/>
        <a:p>
          <a:endParaRPr lang="en-US"/>
        </a:p>
      </dgm:t>
    </dgm:pt>
    <dgm:pt modelId="{653C5940-A403-4968-85F2-E3C2D4B7839F}" type="sibTrans" cxnId="{00CA2C58-84D6-43FD-8FE0-1C7286F0930B}">
      <dgm:prSet/>
      <dgm:spPr/>
      <dgm:t>
        <a:bodyPr/>
        <a:lstStyle/>
        <a:p>
          <a:endParaRPr lang="en-US"/>
        </a:p>
      </dgm:t>
    </dgm:pt>
    <dgm:pt modelId="{52C87320-2916-40D3-AEAC-4F2BBE0924AD}" type="pres">
      <dgm:prSet presAssocID="{FEDE2D29-0286-438C-BF17-B40BB904E832}" presName="root" presStyleCnt="0">
        <dgm:presLayoutVars>
          <dgm:dir/>
          <dgm:resizeHandles val="exact"/>
        </dgm:presLayoutVars>
      </dgm:prSet>
      <dgm:spPr/>
    </dgm:pt>
    <dgm:pt modelId="{1C87CA17-2390-4B36-9E3B-9C96B861901E}" type="pres">
      <dgm:prSet presAssocID="{01EC9DB5-F9ED-4CA6-B2E3-784060A52492}" presName="compNode" presStyleCnt="0"/>
      <dgm:spPr/>
    </dgm:pt>
    <dgm:pt modelId="{53E7EEAD-0597-4C91-90D4-767534111274}" type="pres">
      <dgm:prSet presAssocID="{01EC9DB5-F9ED-4CA6-B2E3-784060A52492}" presName="bgRect" presStyleLbl="bgShp" presStyleIdx="0" presStyleCnt="5"/>
      <dgm:spPr/>
    </dgm:pt>
    <dgm:pt modelId="{155287D6-5926-445D-8602-950C00D345CD}" type="pres">
      <dgm:prSet presAssocID="{01EC9DB5-F9ED-4CA6-B2E3-784060A524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uco"/>
        </a:ext>
      </dgm:extLst>
    </dgm:pt>
    <dgm:pt modelId="{D128EB12-49B7-49C6-81FF-4F776071E866}" type="pres">
      <dgm:prSet presAssocID="{01EC9DB5-F9ED-4CA6-B2E3-784060A52492}" presName="spaceRect" presStyleCnt="0"/>
      <dgm:spPr/>
    </dgm:pt>
    <dgm:pt modelId="{30391E80-390D-46CA-9C91-977F7C9ED668}" type="pres">
      <dgm:prSet presAssocID="{01EC9DB5-F9ED-4CA6-B2E3-784060A52492}" presName="parTx" presStyleLbl="revTx" presStyleIdx="0" presStyleCnt="5">
        <dgm:presLayoutVars>
          <dgm:chMax val="0"/>
          <dgm:chPref val="0"/>
        </dgm:presLayoutVars>
      </dgm:prSet>
      <dgm:spPr/>
    </dgm:pt>
    <dgm:pt modelId="{FFC55B4B-1DA8-465D-AE60-79623B977BEC}" type="pres">
      <dgm:prSet presAssocID="{D789D095-67C5-487F-9D70-9E42AC53E5BE}" presName="sibTrans" presStyleCnt="0"/>
      <dgm:spPr/>
    </dgm:pt>
    <dgm:pt modelId="{4E9FC740-C89E-48DD-B3B6-776572D996EA}" type="pres">
      <dgm:prSet presAssocID="{0A877907-B2DA-41C8-8C33-A7B95467BE37}" presName="compNode" presStyleCnt="0"/>
      <dgm:spPr/>
    </dgm:pt>
    <dgm:pt modelId="{3568A4CD-97E3-47CE-9A18-4D516EB98D5C}" type="pres">
      <dgm:prSet presAssocID="{0A877907-B2DA-41C8-8C33-A7B95467BE37}" presName="bgRect" presStyleLbl="bgShp" presStyleIdx="1" presStyleCnt="5"/>
      <dgm:spPr/>
    </dgm:pt>
    <dgm:pt modelId="{F6D36C14-5BD7-4ED2-85AD-46E1E6E14E87}" type="pres">
      <dgm:prSet presAssocID="{0A877907-B2DA-41C8-8C33-A7B95467BE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rarchia"/>
        </a:ext>
      </dgm:extLst>
    </dgm:pt>
    <dgm:pt modelId="{7FCD424E-16DA-45B4-BBF0-0C5A4E1CF920}" type="pres">
      <dgm:prSet presAssocID="{0A877907-B2DA-41C8-8C33-A7B95467BE37}" presName="spaceRect" presStyleCnt="0"/>
      <dgm:spPr/>
    </dgm:pt>
    <dgm:pt modelId="{FEB12CC0-3FDF-474E-9073-C6F493F42E39}" type="pres">
      <dgm:prSet presAssocID="{0A877907-B2DA-41C8-8C33-A7B95467BE37}" presName="parTx" presStyleLbl="revTx" presStyleIdx="1" presStyleCnt="5">
        <dgm:presLayoutVars>
          <dgm:chMax val="0"/>
          <dgm:chPref val="0"/>
        </dgm:presLayoutVars>
      </dgm:prSet>
      <dgm:spPr/>
    </dgm:pt>
    <dgm:pt modelId="{7960EC59-FEE6-42B3-8742-547C281E802C}" type="pres">
      <dgm:prSet presAssocID="{8E816C00-6942-481D-8CF3-D33D1C613777}" presName="sibTrans" presStyleCnt="0"/>
      <dgm:spPr/>
    </dgm:pt>
    <dgm:pt modelId="{F91DAA24-A6BB-489E-A1D5-279A151C7D30}" type="pres">
      <dgm:prSet presAssocID="{3510B161-130F-47A5-A2FF-7F6AC3265B48}" presName="compNode" presStyleCnt="0"/>
      <dgm:spPr/>
    </dgm:pt>
    <dgm:pt modelId="{15B4A8F4-3B37-4834-92D1-B03E99407867}" type="pres">
      <dgm:prSet presAssocID="{3510B161-130F-47A5-A2FF-7F6AC3265B48}" presName="bgRect" presStyleLbl="bgShp" presStyleIdx="2" presStyleCnt="5"/>
      <dgm:spPr/>
    </dgm:pt>
    <dgm:pt modelId="{3F2C4FD9-024D-43B7-A3E9-BC1BE8E9E2DD}" type="pres">
      <dgm:prSet presAssocID="{3510B161-130F-47A5-A2FF-7F6AC3265B4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B9DF5ECD-BAAB-468D-8771-38C9AB662301}" type="pres">
      <dgm:prSet presAssocID="{3510B161-130F-47A5-A2FF-7F6AC3265B48}" presName="spaceRect" presStyleCnt="0"/>
      <dgm:spPr/>
    </dgm:pt>
    <dgm:pt modelId="{A0C574E3-AA09-45E5-A7CF-C1D0F14EA37A}" type="pres">
      <dgm:prSet presAssocID="{3510B161-130F-47A5-A2FF-7F6AC3265B48}" presName="parTx" presStyleLbl="revTx" presStyleIdx="2" presStyleCnt="5">
        <dgm:presLayoutVars>
          <dgm:chMax val="0"/>
          <dgm:chPref val="0"/>
        </dgm:presLayoutVars>
      </dgm:prSet>
      <dgm:spPr/>
    </dgm:pt>
    <dgm:pt modelId="{68F5EFAC-E5EE-4B3E-B0D9-D7877A783646}" type="pres">
      <dgm:prSet presAssocID="{5F159013-40B4-4B39-AC52-8B04E5D240F8}" presName="sibTrans" presStyleCnt="0"/>
      <dgm:spPr/>
    </dgm:pt>
    <dgm:pt modelId="{6F519CAC-3591-4BD2-B3CC-90FC717EF4C1}" type="pres">
      <dgm:prSet presAssocID="{9BDBA12E-D726-4DEF-8382-1288E7123892}" presName="compNode" presStyleCnt="0"/>
      <dgm:spPr/>
    </dgm:pt>
    <dgm:pt modelId="{D071C079-8BC8-4A18-8352-184C38520991}" type="pres">
      <dgm:prSet presAssocID="{9BDBA12E-D726-4DEF-8382-1288E7123892}" presName="bgRect" presStyleLbl="bgShp" presStyleIdx="3" presStyleCnt="5"/>
      <dgm:spPr/>
    </dgm:pt>
    <dgm:pt modelId="{633F0106-5841-4883-BA21-31AEAE392E7A}" type="pres">
      <dgm:prSet presAssocID="{9BDBA12E-D726-4DEF-8382-1288E712389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nessioni"/>
        </a:ext>
      </dgm:extLst>
    </dgm:pt>
    <dgm:pt modelId="{0F36DAE0-66A3-402C-B79C-B0B4F9707BC3}" type="pres">
      <dgm:prSet presAssocID="{9BDBA12E-D726-4DEF-8382-1288E7123892}" presName="spaceRect" presStyleCnt="0"/>
      <dgm:spPr/>
    </dgm:pt>
    <dgm:pt modelId="{C8BAB21C-1D6A-4AA2-BE35-80D151A8EA64}" type="pres">
      <dgm:prSet presAssocID="{9BDBA12E-D726-4DEF-8382-1288E7123892}" presName="parTx" presStyleLbl="revTx" presStyleIdx="3" presStyleCnt="5">
        <dgm:presLayoutVars>
          <dgm:chMax val="0"/>
          <dgm:chPref val="0"/>
        </dgm:presLayoutVars>
      </dgm:prSet>
      <dgm:spPr/>
    </dgm:pt>
    <dgm:pt modelId="{9D4AEFD5-5028-45F7-B176-3B1EF0BE18EB}" type="pres">
      <dgm:prSet presAssocID="{BAAE2AE0-651A-4D1F-8386-CD35A9CAADAC}" presName="sibTrans" presStyleCnt="0"/>
      <dgm:spPr/>
    </dgm:pt>
    <dgm:pt modelId="{019A40DA-EB04-4FC4-8409-58F36B07239A}" type="pres">
      <dgm:prSet presAssocID="{524B4DC2-7BAD-4BF0-9725-71C85CD5D91F}" presName="compNode" presStyleCnt="0"/>
      <dgm:spPr/>
    </dgm:pt>
    <dgm:pt modelId="{27E2E584-42DC-4033-9B0B-3A0397D0EC21}" type="pres">
      <dgm:prSet presAssocID="{524B4DC2-7BAD-4BF0-9725-71C85CD5D91F}" presName="bgRect" presStyleLbl="bgShp" presStyleIdx="4" presStyleCnt="5"/>
      <dgm:spPr/>
    </dgm:pt>
    <dgm:pt modelId="{A49E5374-880D-4886-B394-F21A05D0668A}" type="pres">
      <dgm:prSet presAssocID="{524B4DC2-7BAD-4BF0-9725-71C85CD5D9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bri"/>
        </a:ext>
      </dgm:extLst>
    </dgm:pt>
    <dgm:pt modelId="{D5392D5B-B5BE-410F-A2B4-FDF40E7F2F2D}" type="pres">
      <dgm:prSet presAssocID="{524B4DC2-7BAD-4BF0-9725-71C85CD5D91F}" presName="spaceRect" presStyleCnt="0"/>
      <dgm:spPr/>
    </dgm:pt>
    <dgm:pt modelId="{0D4D591D-C332-4D2D-993B-80C86D27AC85}" type="pres">
      <dgm:prSet presAssocID="{524B4DC2-7BAD-4BF0-9725-71C85CD5D91F}" presName="parTx" presStyleLbl="revTx" presStyleIdx="4" presStyleCnt="5">
        <dgm:presLayoutVars>
          <dgm:chMax val="0"/>
          <dgm:chPref val="0"/>
        </dgm:presLayoutVars>
      </dgm:prSet>
      <dgm:spPr/>
    </dgm:pt>
  </dgm:ptLst>
  <dgm:cxnLst>
    <dgm:cxn modelId="{8EDE0E19-E699-427C-9A90-CB1D54EF8FB8}" type="presOf" srcId="{FEDE2D29-0286-438C-BF17-B40BB904E832}" destId="{52C87320-2916-40D3-AEAC-4F2BBE0924AD}" srcOrd="0" destOrd="0" presId="urn:microsoft.com/office/officeart/2018/2/layout/IconVerticalSolidList"/>
    <dgm:cxn modelId="{4ED89C1D-65B2-4FF2-8D08-A6AF814B3E9E}" srcId="{FEDE2D29-0286-438C-BF17-B40BB904E832}" destId="{3510B161-130F-47A5-A2FF-7F6AC3265B48}" srcOrd="2" destOrd="0" parTransId="{589293D0-4E98-47A9-AA83-44F76B74DFB7}" sibTransId="{5F159013-40B4-4B39-AC52-8B04E5D240F8}"/>
    <dgm:cxn modelId="{1E1F8A3A-2AD0-428B-A62A-ED89F01B7998}" type="presOf" srcId="{0A877907-B2DA-41C8-8C33-A7B95467BE37}" destId="{FEB12CC0-3FDF-474E-9073-C6F493F42E39}" srcOrd="0" destOrd="0" presId="urn:microsoft.com/office/officeart/2018/2/layout/IconVerticalSolidList"/>
    <dgm:cxn modelId="{26B5634A-7753-4E2A-9B39-97B0EFF0FC8D}" type="presOf" srcId="{01EC9DB5-F9ED-4CA6-B2E3-784060A52492}" destId="{30391E80-390D-46CA-9C91-977F7C9ED668}" srcOrd="0" destOrd="0" presId="urn:microsoft.com/office/officeart/2018/2/layout/IconVerticalSolidList"/>
    <dgm:cxn modelId="{00CA2C58-84D6-43FD-8FE0-1C7286F0930B}" srcId="{FEDE2D29-0286-438C-BF17-B40BB904E832}" destId="{524B4DC2-7BAD-4BF0-9725-71C85CD5D91F}" srcOrd="4" destOrd="0" parTransId="{5D1F43F5-2163-4C5A-B1D4-02134DC2E7E6}" sibTransId="{653C5940-A403-4968-85F2-E3C2D4B7839F}"/>
    <dgm:cxn modelId="{9A01AF7B-15FA-4F61-AFEB-9EE74C76867D}" type="presOf" srcId="{9BDBA12E-D726-4DEF-8382-1288E7123892}" destId="{C8BAB21C-1D6A-4AA2-BE35-80D151A8EA64}" srcOrd="0" destOrd="0" presId="urn:microsoft.com/office/officeart/2018/2/layout/IconVerticalSolidList"/>
    <dgm:cxn modelId="{F176949A-295C-4C50-A8F8-9DC654ABE6E0}" srcId="{FEDE2D29-0286-438C-BF17-B40BB904E832}" destId="{01EC9DB5-F9ED-4CA6-B2E3-784060A52492}" srcOrd="0" destOrd="0" parTransId="{07FA8B31-5554-4827-AF9B-F6D9AC98B137}" sibTransId="{D789D095-67C5-487F-9D70-9E42AC53E5BE}"/>
    <dgm:cxn modelId="{15EE20BA-FA47-46FF-BF8F-FF0CF7A674BF}" type="presOf" srcId="{524B4DC2-7BAD-4BF0-9725-71C85CD5D91F}" destId="{0D4D591D-C332-4D2D-993B-80C86D27AC85}" srcOrd="0" destOrd="0" presId="urn:microsoft.com/office/officeart/2018/2/layout/IconVerticalSolidList"/>
    <dgm:cxn modelId="{4F5BC8CE-3CED-4F5F-956A-372DF1D79784}" srcId="{FEDE2D29-0286-438C-BF17-B40BB904E832}" destId="{0A877907-B2DA-41C8-8C33-A7B95467BE37}" srcOrd="1" destOrd="0" parTransId="{B3A4FE86-1E34-47DC-A981-171398B93013}" sibTransId="{8E816C00-6942-481D-8CF3-D33D1C613777}"/>
    <dgm:cxn modelId="{3CB336E9-3B8C-4450-9451-1AD553EBB40B}" srcId="{FEDE2D29-0286-438C-BF17-B40BB904E832}" destId="{9BDBA12E-D726-4DEF-8382-1288E7123892}" srcOrd="3" destOrd="0" parTransId="{CB19B54D-5052-481D-BC10-9AE8EED87E8E}" sibTransId="{BAAE2AE0-651A-4D1F-8386-CD35A9CAADAC}"/>
    <dgm:cxn modelId="{1C9F35FE-AE00-48AC-AF86-33B708A0CF78}" type="presOf" srcId="{3510B161-130F-47A5-A2FF-7F6AC3265B48}" destId="{A0C574E3-AA09-45E5-A7CF-C1D0F14EA37A}" srcOrd="0" destOrd="0" presId="urn:microsoft.com/office/officeart/2018/2/layout/IconVerticalSolidList"/>
    <dgm:cxn modelId="{1EEC376B-8581-402E-AE87-34615644D2AA}" type="presParOf" srcId="{52C87320-2916-40D3-AEAC-4F2BBE0924AD}" destId="{1C87CA17-2390-4B36-9E3B-9C96B861901E}" srcOrd="0" destOrd="0" presId="urn:microsoft.com/office/officeart/2018/2/layout/IconVerticalSolidList"/>
    <dgm:cxn modelId="{2D188E1C-AE32-4DD1-9088-E4C50082483B}" type="presParOf" srcId="{1C87CA17-2390-4B36-9E3B-9C96B861901E}" destId="{53E7EEAD-0597-4C91-90D4-767534111274}" srcOrd="0" destOrd="0" presId="urn:microsoft.com/office/officeart/2018/2/layout/IconVerticalSolidList"/>
    <dgm:cxn modelId="{BBCECC5E-6082-476F-AE02-25AD283AE223}" type="presParOf" srcId="{1C87CA17-2390-4B36-9E3B-9C96B861901E}" destId="{155287D6-5926-445D-8602-950C00D345CD}" srcOrd="1" destOrd="0" presId="urn:microsoft.com/office/officeart/2018/2/layout/IconVerticalSolidList"/>
    <dgm:cxn modelId="{BA6C76B6-132D-4653-B305-8F7EBF0061E1}" type="presParOf" srcId="{1C87CA17-2390-4B36-9E3B-9C96B861901E}" destId="{D128EB12-49B7-49C6-81FF-4F776071E866}" srcOrd="2" destOrd="0" presId="urn:microsoft.com/office/officeart/2018/2/layout/IconVerticalSolidList"/>
    <dgm:cxn modelId="{18C141E4-78E4-4A8B-9EEA-04705364FA63}" type="presParOf" srcId="{1C87CA17-2390-4B36-9E3B-9C96B861901E}" destId="{30391E80-390D-46CA-9C91-977F7C9ED668}" srcOrd="3" destOrd="0" presId="urn:microsoft.com/office/officeart/2018/2/layout/IconVerticalSolidList"/>
    <dgm:cxn modelId="{10ED6205-BD9C-405F-88D9-B126876CD2D2}" type="presParOf" srcId="{52C87320-2916-40D3-AEAC-4F2BBE0924AD}" destId="{FFC55B4B-1DA8-465D-AE60-79623B977BEC}" srcOrd="1" destOrd="0" presId="urn:microsoft.com/office/officeart/2018/2/layout/IconVerticalSolidList"/>
    <dgm:cxn modelId="{E7FDE992-3FFB-4B9B-BE2D-87741B578340}" type="presParOf" srcId="{52C87320-2916-40D3-AEAC-4F2BBE0924AD}" destId="{4E9FC740-C89E-48DD-B3B6-776572D996EA}" srcOrd="2" destOrd="0" presId="urn:microsoft.com/office/officeart/2018/2/layout/IconVerticalSolidList"/>
    <dgm:cxn modelId="{6B28A012-4511-47D4-9A3A-01CAE5AD687D}" type="presParOf" srcId="{4E9FC740-C89E-48DD-B3B6-776572D996EA}" destId="{3568A4CD-97E3-47CE-9A18-4D516EB98D5C}" srcOrd="0" destOrd="0" presId="urn:microsoft.com/office/officeart/2018/2/layout/IconVerticalSolidList"/>
    <dgm:cxn modelId="{9FB81030-8F64-4254-BF7D-6AF22AF58FA3}" type="presParOf" srcId="{4E9FC740-C89E-48DD-B3B6-776572D996EA}" destId="{F6D36C14-5BD7-4ED2-85AD-46E1E6E14E87}" srcOrd="1" destOrd="0" presId="urn:microsoft.com/office/officeart/2018/2/layout/IconVerticalSolidList"/>
    <dgm:cxn modelId="{23BAAC78-B14E-4F85-906F-EE7620787561}" type="presParOf" srcId="{4E9FC740-C89E-48DD-B3B6-776572D996EA}" destId="{7FCD424E-16DA-45B4-BBF0-0C5A4E1CF920}" srcOrd="2" destOrd="0" presId="urn:microsoft.com/office/officeart/2018/2/layout/IconVerticalSolidList"/>
    <dgm:cxn modelId="{CA7A6024-1549-4816-ABAC-C926BB6B2C0C}" type="presParOf" srcId="{4E9FC740-C89E-48DD-B3B6-776572D996EA}" destId="{FEB12CC0-3FDF-474E-9073-C6F493F42E39}" srcOrd="3" destOrd="0" presId="urn:microsoft.com/office/officeart/2018/2/layout/IconVerticalSolidList"/>
    <dgm:cxn modelId="{13DE66A0-E749-4FEE-AD9D-56A6A7015920}" type="presParOf" srcId="{52C87320-2916-40D3-AEAC-4F2BBE0924AD}" destId="{7960EC59-FEE6-42B3-8742-547C281E802C}" srcOrd="3" destOrd="0" presId="urn:microsoft.com/office/officeart/2018/2/layout/IconVerticalSolidList"/>
    <dgm:cxn modelId="{C20BEC9D-51A4-4E0A-BDF5-B072D69F2137}" type="presParOf" srcId="{52C87320-2916-40D3-AEAC-4F2BBE0924AD}" destId="{F91DAA24-A6BB-489E-A1D5-279A151C7D30}" srcOrd="4" destOrd="0" presId="urn:microsoft.com/office/officeart/2018/2/layout/IconVerticalSolidList"/>
    <dgm:cxn modelId="{88795919-84E0-41A0-86E7-18E5889F0446}" type="presParOf" srcId="{F91DAA24-A6BB-489E-A1D5-279A151C7D30}" destId="{15B4A8F4-3B37-4834-92D1-B03E99407867}" srcOrd="0" destOrd="0" presId="urn:microsoft.com/office/officeart/2018/2/layout/IconVerticalSolidList"/>
    <dgm:cxn modelId="{722B8305-65B5-4650-9A9D-C43204887298}" type="presParOf" srcId="{F91DAA24-A6BB-489E-A1D5-279A151C7D30}" destId="{3F2C4FD9-024D-43B7-A3E9-BC1BE8E9E2DD}" srcOrd="1" destOrd="0" presId="urn:microsoft.com/office/officeart/2018/2/layout/IconVerticalSolidList"/>
    <dgm:cxn modelId="{3FA2A858-C0D9-4ACF-BD23-229DB529871F}" type="presParOf" srcId="{F91DAA24-A6BB-489E-A1D5-279A151C7D30}" destId="{B9DF5ECD-BAAB-468D-8771-38C9AB662301}" srcOrd="2" destOrd="0" presId="urn:microsoft.com/office/officeart/2018/2/layout/IconVerticalSolidList"/>
    <dgm:cxn modelId="{FBEB7B3C-D79B-4121-A7A1-CAEFB0B1B43D}" type="presParOf" srcId="{F91DAA24-A6BB-489E-A1D5-279A151C7D30}" destId="{A0C574E3-AA09-45E5-A7CF-C1D0F14EA37A}" srcOrd="3" destOrd="0" presId="urn:microsoft.com/office/officeart/2018/2/layout/IconVerticalSolidList"/>
    <dgm:cxn modelId="{DBAACB0C-200C-4076-B0EA-CFE453D0E775}" type="presParOf" srcId="{52C87320-2916-40D3-AEAC-4F2BBE0924AD}" destId="{68F5EFAC-E5EE-4B3E-B0D9-D7877A783646}" srcOrd="5" destOrd="0" presId="urn:microsoft.com/office/officeart/2018/2/layout/IconVerticalSolidList"/>
    <dgm:cxn modelId="{3A428910-AA29-499D-B642-54B0FB541F2F}" type="presParOf" srcId="{52C87320-2916-40D3-AEAC-4F2BBE0924AD}" destId="{6F519CAC-3591-4BD2-B3CC-90FC717EF4C1}" srcOrd="6" destOrd="0" presId="urn:microsoft.com/office/officeart/2018/2/layout/IconVerticalSolidList"/>
    <dgm:cxn modelId="{4634B5FE-A9A4-4321-96D3-AA2C633E382E}" type="presParOf" srcId="{6F519CAC-3591-4BD2-B3CC-90FC717EF4C1}" destId="{D071C079-8BC8-4A18-8352-184C38520991}" srcOrd="0" destOrd="0" presId="urn:microsoft.com/office/officeart/2018/2/layout/IconVerticalSolidList"/>
    <dgm:cxn modelId="{5627F4C6-6F1A-4702-ACC5-4A93491E36EA}" type="presParOf" srcId="{6F519CAC-3591-4BD2-B3CC-90FC717EF4C1}" destId="{633F0106-5841-4883-BA21-31AEAE392E7A}" srcOrd="1" destOrd="0" presId="urn:microsoft.com/office/officeart/2018/2/layout/IconVerticalSolidList"/>
    <dgm:cxn modelId="{6235A4F2-6E3E-48DD-9F9D-57BAE872C3F0}" type="presParOf" srcId="{6F519CAC-3591-4BD2-B3CC-90FC717EF4C1}" destId="{0F36DAE0-66A3-402C-B79C-B0B4F9707BC3}" srcOrd="2" destOrd="0" presId="urn:microsoft.com/office/officeart/2018/2/layout/IconVerticalSolidList"/>
    <dgm:cxn modelId="{3899045D-6BE2-48A3-944F-A8ED1BD4C302}" type="presParOf" srcId="{6F519CAC-3591-4BD2-B3CC-90FC717EF4C1}" destId="{C8BAB21C-1D6A-4AA2-BE35-80D151A8EA64}" srcOrd="3" destOrd="0" presId="urn:microsoft.com/office/officeart/2018/2/layout/IconVerticalSolidList"/>
    <dgm:cxn modelId="{4B3D55D3-9B7F-4C16-A88E-3083CB343E78}" type="presParOf" srcId="{52C87320-2916-40D3-AEAC-4F2BBE0924AD}" destId="{9D4AEFD5-5028-45F7-B176-3B1EF0BE18EB}" srcOrd="7" destOrd="0" presId="urn:microsoft.com/office/officeart/2018/2/layout/IconVerticalSolidList"/>
    <dgm:cxn modelId="{0517598D-92A3-4641-BCF0-145EBDBF556E}" type="presParOf" srcId="{52C87320-2916-40D3-AEAC-4F2BBE0924AD}" destId="{019A40DA-EB04-4FC4-8409-58F36B07239A}" srcOrd="8" destOrd="0" presId="urn:microsoft.com/office/officeart/2018/2/layout/IconVerticalSolidList"/>
    <dgm:cxn modelId="{AF806BF0-8278-4C1F-91E1-53AB22D3BE35}" type="presParOf" srcId="{019A40DA-EB04-4FC4-8409-58F36B07239A}" destId="{27E2E584-42DC-4033-9B0B-3A0397D0EC21}" srcOrd="0" destOrd="0" presId="urn:microsoft.com/office/officeart/2018/2/layout/IconVerticalSolidList"/>
    <dgm:cxn modelId="{58EE8E44-C60F-4D2D-94B5-D3434823CAAC}" type="presParOf" srcId="{019A40DA-EB04-4FC4-8409-58F36B07239A}" destId="{A49E5374-880D-4886-B394-F21A05D0668A}" srcOrd="1" destOrd="0" presId="urn:microsoft.com/office/officeart/2018/2/layout/IconVerticalSolidList"/>
    <dgm:cxn modelId="{C9920083-4F82-4249-B74A-7A982F86850D}" type="presParOf" srcId="{019A40DA-EB04-4FC4-8409-58F36B07239A}" destId="{D5392D5B-B5BE-410F-A2B4-FDF40E7F2F2D}" srcOrd="2" destOrd="0" presId="urn:microsoft.com/office/officeart/2018/2/layout/IconVerticalSolidList"/>
    <dgm:cxn modelId="{9CA15C1F-28F9-4463-8091-320ABE7B2C8A}" type="presParOf" srcId="{019A40DA-EB04-4FC4-8409-58F36B07239A}" destId="{0D4D591D-C332-4D2D-993B-80C86D27AC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B6DA8B-AE90-423C-92E6-55739ECFFAF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E7C5A1A-7C34-4866-86BC-39E38C0EF86D}">
      <dgm:prSet/>
      <dgm:spPr/>
      <dgm:t>
        <a:bodyPr/>
        <a:lstStyle/>
        <a:p>
          <a:pPr>
            <a:lnSpc>
              <a:spcPct val="100000"/>
            </a:lnSpc>
          </a:pPr>
          <a:r>
            <a:rPr lang="en-GB" err="1"/>
            <a:t>Nuove</a:t>
          </a:r>
          <a:r>
            <a:rPr lang="en-GB"/>
            <a:t> </a:t>
          </a:r>
          <a:r>
            <a:rPr lang="en-GB" err="1"/>
            <a:t>forme</a:t>
          </a:r>
          <a:r>
            <a:rPr lang="en-GB"/>
            <a:t> di </a:t>
          </a:r>
          <a:r>
            <a:rPr lang="en-GB" err="1"/>
            <a:t>lavoro</a:t>
          </a:r>
          <a:endParaRPr lang="en-US"/>
        </a:p>
      </dgm:t>
    </dgm:pt>
    <dgm:pt modelId="{AABC26D7-A8D7-4AD2-9D49-6B730E279677}" type="parTrans" cxnId="{BD9187C2-668E-4AB6-8446-4575CF3C7E59}">
      <dgm:prSet/>
      <dgm:spPr/>
      <dgm:t>
        <a:bodyPr/>
        <a:lstStyle/>
        <a:p>
          <a:endParaRPr lang="en-US"/>
        </a:p>
      </dgm:t>
    </dgm:pt>
    <dgm:pt modelId="{2CB92E17-02BC-42CC-8F07-082CE1662121}" type="sibTrans" cxnId="{BD9187C2-668E-4AB6-8446-4575CF3C7E59}">
      <dgm:prSet/>
      <dgm:spPr/>
      <dgm:t>
        <a:bodyPr/>
        <a:lstStyle/>
        <a:p>
          <a:endParaRPr lang="en-US"/>
        </a:p>
      </dgm:t>
    </dgm:pt>
    <dgm:pt modelId="{E999DF8D-A933-4FE3-9B37-E29F5D560DF0}">
      <dgm:prSet/>
      <dgm:spPr/>
      <dgm:t>
        <a:bodyPr/>
        <a:lstStyle/>
        <a:p>
          <a:pPr>
            <a:lnSpc>
              <a:spcPct val="100000"/>
            </a:lnSpc>
          </a:pPr>
          <a:r>
            <a:rPr lang="en-GB"/>
            <a:t>Nuovi spazi di lavoro</a:t>
          </a:r>
          <a:endParaRPr lang="en-US"/>
        </a:p>
      </dgm:t>
    </dgm:pt>
    <dgm:pt modelId="{08D54881-6E10-4300-832F-0D60200B32BA}" type="parTrans" cxnId="{FC3C80A5-0F0E-474F-AD97-F94D6C639832}">
      <dgm:prSet/>
      <dgm:spPr/>
      <dgm:t>
        <a:bodyPr/>
        <a:lstStyle/>
        <a:p>
          <a:endParaRPr lang="en-US"/>
        </a:p>
      </dgm:t>
    </dgm:pt>
    <dgm:pt modelId="{E4AFF538-9CE8-4284-BE10-5308DF7C1B38}" type="sibTrans" cxnId="{FC3C80A5-0F0E-474F-AD97-F94D6C639832}">
      <dgm:prSet/>
      <dgm:spPr/>
      <dgm:t>
        <a:bodyPr/>
        <a:lstStyle/>
        <a:p>
          <a:endParaRPr lang="en-US"/>
        </a:p>
      </dgm:t>
    </dgm:pt>
    <dgm:pt modelId="{22D7C4E6-9EA3-4FA8-B8EF-344242393258}">
      <dgm:prSet/>
      <dgm:spPr/>
      <dgm:t>
        <a:bodyPr/>
        <a:lstStyle/>
        <a:p>
          <a:pPr>
            <a:lnSpc>
              <a:spcPct val="100000"/>
            </a:lnSpc>
          </a:pPr>
          <a:r>
            <a:rPr lang="en-GB"/>
            <a:t>Nuovi tempi di lavoro</a:t>
          </a:r>
          <a:endParaRPr lang="en-US"/>
        </a:p>
      </dgm:t>
    </dgm:pt>
    <dgm:pt modelId="{2800824B-AD10-4229-917C-330A28457830}" type="parTrans" cxnId="{1F1F9BCE-9C8C-40FE-B0C7-EF7C84619782}">
      <dgm:prSet/>
      <dgm:spPr/>
      <dgm:t>
        <a:bodyPr/>
        <a:lstStyle/>
        <a:p>
          <a:endParaRPr lang="en-US"/>
        </a:p>
      </dgm:t>
    </dgm:pt>
    <dgm:pt modelId="{27392267-1547-45C4-B235-A063EE4714DC}" type="sibTrans" cxnId="{1F1F9BCE-9C8C-40FE-B0C7-EF7C84619782}">
      <dgm:prSet/>
      <dgm:spPr/>
      <dgm:t>
        <a:bodyPr/>
        <a:lstStyle/>
        <a:p>
          <a:endParaRPr lang="en-US"/>
        </a:p>
      </dgm:t>
    </dgm:pt>
    <dgm:pt modelId="{E177A40E-2A43-47AA-88D1-8E9E4FAAC7F0}" type="pres">
      <dgm:prSet presAssocID="{48B6DA8B-AE90-423C-92E6-55739ECFFAFF}" presName="root" presStyleCnt="0">
        <dgm:presLayoutVars>
          <dgm:dir/>
          <dgm:resizeHandles val="exact"/>
        </dgm:presLayoutVars>
      </dgm:prSet>
      <dgm:spPr/>
    </dgm:pt>
    <dgm:pt modelId="{B7E40DDA-E7EF-4828-9087-C01154CE379A}" type="pres">
      <dgm:prSet presAssocID="{DE7C5A1A-7C34-4866-86BC-39E38C0EF86D}" presName="compNode" presStyleCnt="0"/>
      <dgm:spPr/>
    </dgm:pt>
    <dgm:pt modelId="{667942E8-9FAC-4EAE-AC65-915C92FE2414}" type="pres">
      <dgm:prSet presAssocID="{DE7C5A1A-7C34-4866-86BC-39E38C0EF86D}" presName="bgRect" presStyleLbl="bgShp" presStyleIdx="0" presStyleCnt="3"/>
      <dgm:spPr/>
    </dgm:pt>
    <dgm:pt modelId="{C29D1682-F325-4833-AE50-8A9EAA527024}" type="pres">
      <dgm:prSet presAssocID="{DE7C5A1A-7C34-4866-86BC-39E38C0EF86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aligetta"/>
        </a:ext>
      </dgm:extLst>
    </dgm:pt>
    <dgm:pt modelId="{B65114EF-3289-4AFD-A17B-3547309EC39B}" type="pres">
      <dgm:prSet presAssocID="{DE7C5A1A-7C34-4866-86BC-39E38C0EF86D}" presName="spaceRect" presStyleCnt="0"/>
      <dgm:spPr/>
    </dgm:pt>
    <dgm:pt modelId="{FDE6A9CA-1476-4BA0-BDD9-CCD9245AF626}" type="pres">
      <dgm:prSet presAssocID="{DE7C5A1A-7C34-4866-86BC-39E38C0EF86D}" presName="parTx" presStyleLbl="revTx" presStyleIdx="0" presStyleCnt="3">
        <dgm:presLayoutVars>
          <dgm:chMax val="0"/>
          <dgm:chPref val="0"/>
        </dgm:presLayoutVars>
      </dgm:prSet>
      <dgm:spPr/>
    </dgm:pt>
    <dgm:pt modelId="{29A53CB7-EBE4-4584-90A3-AEBEA25BF48E}" type="pres">
      <dgm:prSet presAssocID="{2CB92E17-02BC-42CC-8F07-082CE1662121}" presName="sibTrans" presStyleCnt="0"/>
      <dgm:spPr/>
    </dgm:pt>
    <dgm:pt modelId="{F0AF9FC4-0CBC-40A5-A005-580CA1A9185A}" type="pres">
      <dgm:prSet presAssocID="{E999DF8D-A933-4FE3-9B37-E29F5D560DF0}" presName="compNode" presStyleCnt="0"/>
      <dgm:spPr/>
    </dgm:pt>
    <dgm:pt modelId="{F958F347-EC10-40CE-88EC-617915C9EF72}" type="pres">
      <dgm:prSet presAssocID="{E999DF8D-A933-4FE3-9B37-E29F5D560DF0}" presName="bgRect" presStyleLbl="bgShp" presStyleIdx="1" presStyleCnt="3"/>
      <dgm:spPr/>
    </dgm:pt>
    <dgm:pt modelId="{48A90238-FEE1-4EB1-B9B4-8376B221C967}" type="pres">
      <dgm:prSet presAssocID="{E999DF8D-A933-4FE3-9B37-E29F5D560D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tà"/>
        </a:ext>
      </dgm:extLst>
    </dgm:pt>
    <dgm:pt modelId="{BA387027-EB3A-4B5D-B33A-F485F3B46974}" type="pres">
      <dgm:prSet presAssocID="{E999DF8D-A933-4FE3-9B37-E29F5D560DF0}" presName="spaceRect" presStyleCnt="0"/>
      <dgm:spPr/>
    </dgm:pt>
    <dgm:pt modelId="{F3988FC6-37FD-42CA-86E4-83169E039A17}" type="pres">
      <dgm:prSet presAssocID="{E999DF8D-A933-4FE3-9B37-E29F5D560DF0}" presName="parTx" presStyleLbl="revTx" presStyleIdx="1" presStyleCnt="3">
        <dgm:presLayoutVars>
          <dgm:chMax val="0"/>
          <dgm:chPref val="0"/>
        </dgm:presLayoutVars>
      </dgm:prSet>
      <dgm:spPr/>
    </dgm:pt>
    <dgm:pt modelId="{65A95AAA-4C08-4B50-8B6B-CB5266618059}" type="pres">
      <dgm:prSet presAssocID="{E4AFF538-9CE8-4284-BE10-5308DF7C1B38}" presName="sibTrans" presStyleCnt="0"/>
      <dgm:spPr/>
    </dgm:pt>
    <dgm:pt modelId="{3B707180-1B51-4863-8365-2218903B8090}" type="pres">
      <dgm:prSet presAssocID="{22D7C4E6-9EA3-4FA8-B8EF-344242393258}" presName="compNode" presStyleCnt="0"/>
      <dgm:spPr/>
    </dgm:pt>
    <dgm:pt modelId="{683C7EFD-218D-4B83-9540-F7964A97C97C}" type="pres">
      <dgm:prSet presAssocID="{22D7C4E6-9EA3-4FA8-B8EF-344242393258}" presName="bgRect" presStyleLbl="bgShp" presStyleIdx="2" presStyleCnt="3"/>
      <dgm:spPr/>
    </dgm:pt>
    <dgm:pt modelId="{1260290E-2556-4D82-8EED-EEF5C74516C4}" type="pres">
      <dgm:prSet presAssocID="{22D7C4E6-9EA3-4FA8-B8EF-34424239325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rologio"/>
        </a:ext>
      </dgm:extLst>
    </dgm:pt>
    <dgm:pt modelId="{99EE7CBC-6AA6-49DF-A7C4-DE0DD159FF07}" type="pres">
      <dgm:prSet presAssocID="{22D7C4E6-9EA3-4FA8-B8EF-344242393258}" presName="spaceRect" presStyleCnt="0"/>
      <dgm:spPr/>
    </dgm:pt>
    <dgm:pt modelId="{63FE5812-C1C2-412A-846F-8EB9CFDE393F}" type="pres">
      <dgm:prSet presAssocID="{22D7C4E6-9EA3-4FA8-B8EF-344242393258}" presName="parTx" presStyleLbl="revTx" presStyleIdx="2" presStyleCnt="3">
        <dgm:presLayoutVars>
          <dgm:chMax val="0"/>
          <dgm:chPref val="0"/>
        </dgm:presLayoutVars>
      </dgm:prSet>
      <dgm:spPr/>
    </dgm:pt>
  </dgm:ptLst>
  <dgm:cxnLst>
    <dgm:cxn modelId="{9F690A24-AED3-0A45-B8D4-F8243E9B8360}" type="presOf" srcId="{E999DF8D-A933-4FE3-9B37-E29F5D560DF0}" destId="{F3988FC6-37FD-42CA-86E4-83169E039A17}" srcOrd="0" destOrd="0" presId="urn:microsoft.com/office/officeart/2018/2/layout/IconVerticalSolidList"/>
    <dgm:cxn modelId="{EDB16B42-9DE4-9141-A277-F4B6BECA7005}" type="presOf" srcId="{DE7C5A1A-7C34-4866-86BC-39E38C0EF86D}" destId="{FDE6A9CA-1476-4BA0-BDD9-CCD9245AF626}" srcOrd="0" destOrd="0" presId="urn:microsoft.com/office/officeart/2018/2/layout/IconVerticalSolidList"/>
    <dgm:cxn modelId="{48844749-83A5-4D4B-A9BA-12D168682577}" type="presOf" srcId="{48B6DA8B-AE90-423C-92E6-55739ECFFAFF}" destId="{E177A40E-2A43-47AA-88D1-8E9E4FAAC7F0}" srcOrd="0" destOrd="0" presId="urn:microsoft.com/office/officeart/2018/2/layout/IconVerticalSolidList"/>
    <dgm:cxn modelId="{FC3C80A5-0F0E-474F-AD97-F94D6C639832}" srcId="{48B6DA8B-AE90-423C-92E6-55739ECFFAFF}" destId="{E999DF8D-A933-4FE3-9B37-E29F5D560DF0}" srcOrd="1" destOrd="0" parTransId="{08D54881-6E10-4300-832F-0D60200B32BA}" sibTransId="{E4AFF538-9CE8-4284-BE10-5308DF7C1B38}"/>
    <dgm:cxn modelId="{BD9187C2-668E-4AB6-8446-4575CF3C7E59}" srcId="{48B6DA8B-AE90-423C-92E6-55739ECFFAFF}" destId="{DE7C5A1A-7C34-4866-86BC-39E38C0EF86D}" srcOrd="0" destOrd="0" parTransId="{AABC26D7-A8D7-4AD2-9D49-6B730E279677}" sibTransId="{2CB92E17-02BC-42CC-8F07-082CE1662121}"/>
    <dgm:cxn modelId="{1F1F9BCE-9C8C-40FE-B0C7-EF7C84619782}" srcId="{48B6DA8B-AE90-423C-92E6-55739ECFFAFF}" destId="{22D7C4E6-9EA3-4FA8-B8EF-344242393258}" srcOrd="2" destOrd="0" parTransId="{2800824B-AD10-4229-917C-330A28457830}" sibTransId="{27392267-1547-45C4-B235-A063EE4714DC}"/>
    <dgm:cxn modelId="{6703BDCF-D81B-C74B-B589-CD6A0DAFF3C3}" type="presOf" srcId="{22D7C4E6-9EA3-4FA8-B8EF-344242393258}" destId="{63FE5812-C1C2-412A-846F-8EB9CFDE393F}" srcOrd="0" destOrd="0" presId="urn:microsoft.com/office/officeart/2018/2/layout/IconVerticalSolidList"/>
    <dgm:cxn modelId="{70FAD7A5-AB81-204E-BB65-3DB641926226}" type="presParOf" srcId="{E177A40E-2A43-47AA-88D1-8E9E4FAAC7F0}" destId="{B7E40DDA-E7EF-4828-9087-C01154CE379A}" srcOrd="0" destOrd="0" presId="urn:microsoft.com/office/officeart/2018/2/layout/IconVerticalSolidList"/>
    <dgm:cxn modelId="{83310524-B30E-4347-AECB-5EF2B41D48BE}" type="presParOf" srcId="{B7E40DDA-E7EF-4828-9087-C01154CE379A}" destId="{667942E8-9FAC-4EAE-AC65-915C92FE2414}" srcOrd="0" destOrd="0" presId="urn:microsoft.com/office/officeart/2018/2/layout/IconVerticalSolidList"/>
    <dgm:cxn modelId="{18440A22-A85A-CB4B-90A9-BFB7765C44FA}" type="presParOf" srcId="{B7E40DDA-E7EF-4828-9087-C01154CE379A}" destId="{C29D1682-F325-4833-AE50-8A9EAA527024}" srcOrd="1" destOrd="0" presId="urn:microsoft.com/office/officeart/2018/2/layout/IconVerticalSolidList"/>
    <dgm:cxn modelId="{AC1A4795-64A7-9146-8D2C-2F6FACAD8B32}" type="presParOf" srcId="{B7E40DDA-E7EF-4828-9087-C01154CE379A}" destId="{B65114EF-3289-4AFD-A17B-3547309EC39B}" srcOrd="2" destOrd="0" presId="urn:microsoft.com/office/officeart/2018/2/layout/IconVerticalSolidList"/>
    <dgm:cxn modelId="{EA3826BA-CEAC-4546-970E-CAC46427D3CF}" type="presParOf" srcId="{B7E40DDA-E7EF-4828-9087-C01154CE379A}" destId="{FDE6A9CA-1476-4BA0-BDD9-CCD9245AF626}" srcOrd="3" destOrd="0" presId="urn:microsoft.com/office/officeart/2018/2/layout/IconVerticalSolidList"/>
    <dgm:cxn modelId="{69ED43BE-9DF5-6247-B019-581CD269B5D1}" type="presParOf" srcId="{E177A40E-2A43-47AA-88D1-8E9E4FAAC7F0}" destId="{29A53CB7-EBE4-4584-90A3-AEBEA25BF48E}" srcOrd="1" destOrd="0" presId="urn:microsoft.com/office/officeart/2018/2/layout/IconVerticalSolidList"/>
    <dgm:cxn modelId="{8D5799D5-4E18-A64A-AB97-BBFA9B94B1F9}" type="presParOf" srcId="{E177A40E-2A43-47AA-88D1-8E9E4FAAC7F0}" destId="{F0AF9FC4-0CBC-40A5-A005-580CA1A9185A}" srcOrd="2" destOrd="0" presId="urn:microsoft.com/office/officeart/2018/2/layout/IconVerticalSolidList"/>
    <dgm:cxn modelId="{74EBB1ED-1399-5741-9A21-17601FBA1B1A}" type="presParOf" srcId="{F0AF9FC4-0CBC-40A5-A005-580CA1A9185A}" destId="{F958F347-EC10-40CE-88EC-617915C9EF72}" srcOrd="0" destOrd="0" presId="urn:microsoft.com/office/officeart/2018/2/layout/IconVerticalSolidList"/>
    <dgm:cxn modelId="{D8E328EB-A7A4-8541-9307-A5E600BBA0DA}" type="presParOf" srcId="{F0AF9FC4-0CBC-40A5-A005-580CA1A9185A}" destId="{48A90238-FEE1-4EB1-B9B4-8376B221C967}" srcOrd="1" destOrd="0" presId="urn:microsoft.com/office/officeart/2018/2/layout/IconVerticalSolidList"/>
    <dgm:cxn modelId="{B0810D59-72DD-FB47-A6D7-819D81A8C5B5}" type="presParOf" srcId="{F0AF9FC4-0CBC-40A5-A005-580CA1A9185A}" destId="{BA387027-EB3A-4B5D-B33A-F485F3B46974}" srcOrd="2" destOrd="0" presId="urn:microsoft.com/office/officeart/2018/2/layout/IconVerticalSolidList"/>
    <dgm:cxn modelId="{E1ECB856-8F1F-8E49-B509-E2CF3F052D74}" type="presParOf" srcId="{F0AF9FC4-0CBC-40A5-A005-580CA1A9185A}" destId="{F3988FC6-37FD-42CA-86E4-83169E039A17}" srcOrd="3" destOrd="0" presId="urn:microsoft.com/office/officeart/2018/2/layout/IconVerticalSolidList"/>
    <dgm:cxn modelId="{33DD730C-4ADA-5341-8D48-5907C0E627A1}" type="presParOf" srcId="{E177A40E-2A43-47AA-88D1-8E9E4FAAC7F0}" destId="{65A95AAA-4C08-4B50-8B6B-CB5266618059}" srcOrd="3" destOrd="0" presId="urn:microsoft.com/office/officeart/2018/2/layout/IconVerticalSolidList"/>
    <dgm:cxn modelId="{01EBA245-8C3C-8349-885D-AB188C0D9A57}" type="presParOf" srcId="{E177A40E-2A43-47AA-88D1-8E9E4FAAC7F0}" destId="{3B707180-1B51-4863-8365-2218903B8090}" srcOrd="4" destOrd="0" presId="urn:microsoft.com/office/officeart/2018/2/layout/IconVerticalSolidList"/>
    <dgm:cxn modelId="{E9CB9660-148E-8D40-BA2E-7251130969B5}" type="presParOf" srcId="{3B707180-1B51-4863-8365-2218903B8090}" destId="{683C7EFD-218D-4B83-9540-F7964A97C97C}" srcOrd="0" destOrd="0" presId="urn:microsoft.com/office/officeart/2018/2/layout/IconVerticalSolidList"/>
    <dgm:cxn modelId="{1F2F578A-8059-1F4F-A409-FC3F2BC966B3}" type="presParOf" srcId="{3B707180-1B51-4863-8365-2218903B8090}" destId="{1260290E-2556-4D82-8EED-EEF5C74516C4}" srcOrd="1" destOrd="0" presId="urn:microsoft.com/office/officeart/2018/2/layout/IconVerticalSolidList"/>
    <dgm:cxn modelId="{5D9E00E1-626C-384E-959A-5924063D70E1}" type="presParOf" srcId="{3B707180-1B51-4863-8365-2218903B8090}" destId="{99EE7CBC-6AA6-49DF-A7C4-DE0DD159FF07}" srcOrd="2" destOrd="0" presId="urn:microsoft.com/office/officeart/2018/2/layout/IconVerticalSolidList"/>
    <dgm:cxn modelId="{DB95A12F-1FF6-AD45-837F-053D6B3320BD}" type="presParOf" srcId="{3B707180-1B51-4863-8365-2218903B8090}" destId="{63FE5812-C1C2-412A-846F-8EB9CFDE393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348A65-D0A1-4856-86D1-6430037579EC}"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D5F8777E-3A59-4993-AF92-5E41D8C1B07E}">
      <dgm:prSet/>
      <dgm:spPr/>
      <dgm:t>
        <a:bodyPr/>
        <a:lstStyle/>
        <a:p>
          <a:pPr>
            <a:defRPr b="1"/>
          </a:pPr>
          <a:r>
            <a:rPr lang="en-US"/>
            <a:t>Primi del 1900</a:t>
          </a:r>
        </a:p>
      </dgm:t>
    </dgm:pt>
    <dgm:pt modelId="{105CF108-8CEA-4052-9B70-07FF58BE2AF2}" type="parTrans" cxnId="{76BB3AFF-866B-4D29-9336-9A48AD088809}">
      <dgm:prSet/>
      <dgm:spPr/>
      <dgm:t>
        <a:bodyPr/>
        <a:lstStyle/>
        <a:p>
          <a:endParaRPr lang="en-US"/>
        </a:p>
      </dgm:t>
    </dgm:pt>
    <dgm:pt modelId="{635C0E3B-2C91-4C49-A720-1E2F0B30AD38}" type="sibTrans" cxnId="{76BB3AFF-866B-4D29-9336-9A48AD088809}">
      <dgm:prSet/>
      <dgm:spPr/>
      <dgm:t>
        <a:bodyPr/>
        <a:lstStyle/>
        <a:p>
          <a:endParaRPr lang="en-US"/>
        </a:p>
      </dgm:t>
    </dgm:pt>
    <dgm:pt modelId="{8128107C-9AF2-4314-BDA0-6E607373F52A}">
      <dgm:prSet custT="1"/>
      <dgm:spPr/>
      <dgm:t>
        <a:bodyPr/>
        <a:lstStyle/>
        <a:p>
          <a:r>
            <a:rPr lang="en-US" sz="1800" b="1" dirty="0"/>
            <a:t>- Taylor, scientific management theory</a:t>
          </a:r>
        </a:p>
        <a:p>
          <a:r>
            <a:rPr lang="en-US" sz="1800" b="1" dirty="0"/>
            <a:t>-</a:t>
          </a:r>
          <a:r>
            <a:rPr lang="en-US" sz="1800" b="1" dirty="0" err="1"/>
            <a:t>Fordismo</a:t>
          </a:r>
          <a:endParaRPr lang="en-US" sz="1800" b="1" dirty="0"/>
        </a:p>
      </dgm:t>
    </dgm:pt>
    <dgm:pt modelId="{330F8B9F-9BC3-4171-8CC6-FEE7EB0020F5}" type="parTrans" cxnId="{3853DA3F-EFDC-4EEE-970D-26C8444D9E31}">
      <dgm:prSet/>
      <dgm:spPr/>
      <dgm:t>
        <a:bodyPr/>
        <a:lstStyle/>
        <a:p>
          <a:endParaRPr lang="en-US"/>
        </a:p>
      </dgm:t>
    </dgm:pt>
    <dgm:pt modelId="{CB55BA3A-A95B-4493-B6B9-5CC2799FA1CD}" type="sibTrans" cxnId="{3853DA3F-EFDC-4EEE-970D-26C8444D9E31}">
      <dgm:prSet/>
      <dgm:spPr/>
      <dgm:t>
        <a:bodyPr/>
        <a:lstStyle/>
        <a:p>
          <a:endParaRPr lang="en-US"/>
        </a:p>
      </dgm:t>
    </dgm:pt>
    <dgm:pt modelId="{D13106CF-C9A8-9147-868D-FC2158A854B3}">
      <dgm:prSet/>
      <dgm:spPr/>
      <dgm:t>
        <a:bodyPr/>
        <a:lstStyle/>
        <a:p>
          <a:pPr>
            <a:defRPr b="1"/>
          </a:pPr>
          <a:r>
            <a:rPr lang="it-IT"/>
            <a:t>Anni Sessanta</a:t>
          </a:r>
        </a:p>
      </dgm:t>
    </dgm:pt>
    <dgm:pt modelId="{C4C0D06B-CA37-5E46-AD52-FF6B618F74A4}" type="parTrans" cxnId="{BA51E1CD-180E-B641-B3E5-7BE7407AF089}">
      <dgm:prSet/>
      <dgm:spPr/>
      <dgm:t>
        <a:bodyPr/>
        <a:lstStyle/>
        <a:p>
          <a:endParaRPr lang="it-IT"/>
        </a:p>
      </dgm:t>
    </dgm:pt>
    <dgm:pt modelId="{2C42FF33-886F-4B46-84A5-5BC5F1D47F0E}" type="sibTrans" cxnId="{BA51E1CD-180E-B641-B3E5-7BE7407AF089}">
      <dgm:prSet/>
      <dgm:spPr/>
      <dgm:t>
        <a:bodyPr/>
        <a:lstStyle/>
        <a:p>
          <a:endParaRPr lang="it-IT"/>
        </a:p>
      </dgm:t>
    </dgm:pt>
    <dgm:pt modelId="{54A851E1-55E0-7C43-9808-4013023D4233}">
      <dgm:prSet custT="1"/>
      <dgm:spPr/>
      <dgm:t>
        <a:bodyPr/>
        <a:lstStyle/>
        <a:p>
          <a:r>
            <a:rPr lang="it-IT" sz="1800" b="1">
              <a:solidFill>
                <a:schemeClr val="tx1"/>
              </a:solidFill>
            </a:rPr>
            <a:t>Si parla di benessere organizzativo</a:t>
          </a:r>
          <a:endParaRPr lang="it-IT" sz="1800">
            <a:solidFill>
              <a:schemeClr val="tx1"/>
            </a:solidFill>
          </a:endParaRPr>
        </a:p>
      </dgm:t>
    </dgm:pt>
    <dgm:pt modelId="{FDBDFA25-143A-1240-95C8-269793ADF154}" type="parTrans" cxnId="{B37F0D8B-C446-3B4B-844E-AC3D44DCC024}">
      <dgm:prSet/>
      <dgm:spPr/>
      <dgm:t>
        <a:bodyPr/>
        <a:lstStyle/>
        <a:p>
          <a:endParaRPr lang="it-IT"/>
        </a:p>
      </dgm:t>
    </dgm:pt>
    <dgm:pt modelId="{7936BCC7-88A6-8C4B-BE86-1C3152A1FE41}" type="sibTrans" cxnId="{B37F0D8B-C446-3B4B-844E-AC3D44DCC024}">
      <dgm:prSet/>
      <dgm:spPr/>
      <dgm:t>
        <a:bodyPr/>
        <a:lstStyle/>
        <a:p>
          <a:endParaRPr lang="it-IT"/>
        </a:p>
      </dgm:t>
    </dgm:pt>
    <dgm:pt modelId="{36350445-35AE-9940-B86C-69A6A0A3D257}">
      <dgm:prSet/>
      <dgm:spPr/>
      <dgm:t>
        <a:bodyPr/>
        <a:lstStyle/>
        <a:p>
          <a:pPr>
            <a:defRPr b="1"/>
          </a:pPr>
          <a:r>
            <a:rPr lang="it-IT"/>
            <a:t>Ventunesimo secolo</a:t>
          </a:r>
        </a:p>
      </dgm:t>
    </dgm:pt>
    <dgm:pt modelId="{B65D2563-0854-D14F-826C-5577614C0D75}" type="parTrans" cxnId="{107DA742-4654-B447-936E-B11D49C01DFB}">
      <dgm:prSet/>
      <dgm:spPr/>
      <dgm:t>
        <a:bodyPr/>
        <a:lstStyle/>
        <a:p>
          <a:endParaRPr lang="it-IT"/>
        </a:p>
      </dgm:t>
    </dgm:pt>
    <dgm:pt modelId="{2F63427D-70CE-744C-83A0-9C4A04EF6AB7}" type="sibTrans" cxnId="{107DA742-4654-B447-936E-B11D49C01DFB}">
      <dgm:prSet/>
      <dgm:spPr/>
      <dgm:t>
        <a:bodyPr/>
        <a:lstStyle/>
        <a:p>
          <a:endParaRPr lang="it-IT"/>
        </a:p>
      </dgm:t>
    </dgm:pt>
    <dgm:pt modelId="{DF05F3FD-0221-0B4F-9B1D-4126C65B6F17}">
      <dgm:prSet/>
      <dgm:spPr/>
      <dgm:t>
        <a:bodyPr/>
        <a:lstStyle/>
        <a:p>
          <a:pPr>
            <a:defRPr b="1"/>
          </a:pPr>
          <a:endParaRPr lang="it-IT"/>
        </a:p>
      </dgm:t>
    </dgm:pt>
    <dgm:pt modelId="{277A91CF-B55E-3049-B5DC-FAA7694FBC6A}" type="sibTrans" cxnId="{4C707F44-81C6-2543-A9F2-6C6A42145B5C}">
      <dgm:prSet/>
      <dgm:spPr/>
      <dgm:t>
        <a:bodyPr/>
        <a:lstStyle/>
        <a:p>
          <a:endParaRPr lang="it-IT"/>
        </a:p>
      </dgm:t>
    </dgm:pt>
    <dgm:pt modelId="{D74B7A8A-4D00-D94B-B72F-BE700AED713E}" type="parTrans" cxnId="{4C707F44-81C6-2543-A9F2-6C6A42145B5C}">
      <dgm:prSet/>
      <dgm:spPr/>
      <dgm:t>
        <a:bodyPr/>
        <a:lstStyle/>
        <a:p>
          <a:endParaRPr lang="it-IT"/>
        </a:p>
      </dgm:t>
    </dgm:pt>
    <dgm:pt modelId="{FC30389F-9889-430E-A86F-E21F52406137}">
      <dgm:prSet/>
      <dgm:spPr/>
      <dgm:t>
        <a:bodyPr/>
        <a:lstStyle/>
        <a:p>
          <a:pPr>
            <a:defRPr b="1"/>
          </a:pPr>
          <a:endParaRPr lang="en-US"/>
        </a:p>
      </dgm:t>
    </dgm:pt>
    <dgm:pt modelId="{35E4EEB7-0039-464E-9004-439DA4C950DB}" type="sibTrans" cxnId="{F8F0BE97-80C6-424F-91D1-91F751CA1E04}">
      <dgm:prSet/>
      <dgm:spPr/>
      <dgm:t>
        <a:bodyPr/>
        <a:lstStyle/>
        <a:p>
          <a:endParaRPr lang="en-US"/>
        </a:p>
      </dgm:t>
    </dgm:pt>
    <dgm:pt modelId="{F1D580FA-B413-4D5D-856D-45F01AEDCA32}" type="parTrans" cxnId="{F8F0BE97-80C6-424F-91D1-91F751CA1E04}">
      <dgm:prSet/>
      <dgm:spPr/>
      <dgm:t>
        <a:bodyPr/>
        <a:lstStyle/>
        <a:p>
          <a:endParaRPr lang="en-US"/>
        </a:p>
      </dgm:t>
    </dgm:pt>
    <dgm:pt modelId="{3068453F-71F7-450A-9CFB-2D5F15D84847}">
      <dgm:prSet custT="1"/>
      <dgm:spPr/>
      <dgm:t>
        <a:bodyPr/>
        <a:lstStyle/>
        <a:p>
          <a:r>
            <a:rPr lang="en-US" sz="1800" b="1"/>
            <a:t>Elton Majo</a:t>
          </a:r>
          <a:r>
            <a:rPr lang="en-US" sz="1800"/>
            <a:t>: “Human Relation Movement”.</a:t>
          </a:r>
        </a:p>
      </dgm:t>
    </dgm:pt>
    <dgm:pt modelId="{B934CBFD-E2B6-4659-8A44-9822937742A7}" type="sibTrans" cxnId="{AD05D194-3B30-45D8-8B48-F4A060E08720}">
      <dgm:prSet/>
      <dgm:spPr/>
      <dgm:t>
        <a:bodyPr/>
        <a:lstStyle/>
        <a:p>
          <a:endParaRPr lang="en-US"/>
        </a:p>
      </dgm:t>
    </dgm:pt>
    <dgm:pt modelId="{4915DC5F-2DA7-4327-BC1C-A934D651BF40}" type="parTrans" cxnId="{AD05D194-3B30-45D8-8B48-F4A060E08720}">
      <dgm:prSet/>
      <dgm:spPr/>
      <dgm:t>
        <a:bodyPr/>
        <a:lstStyle/>
        <a:p>
          <a:endParaRPr lang="en-US"/>
        </a:p>
      </dgm:t>
    </dgm:pt>
    <dgm:pt modelId="{C4241A21-4A77-4449-B357-24143E8F898D}">
      <dgm:prSet custT="1"/>
      <dgm:spPr/>
      <dgm:t>
        <a:bodyPr/>
        <a:lstStyle/>
        <a:p>
          <a:r>
            <a:rPr lang="en-US" sz="1800" b="1" dirty="0" err="1"/>
            <a:t>Evoluzione</a:t>
          </a:r>
          <a:r>
            <a:rPr lang="en-US" sz="1800" b="1" dirty="0"/>
            <a:t> </a:t>
          </a:r>
          <a:r>
            <a:rPr lang="en-US" sz="1800" b="1" dirty="0" err="1"/>
            <a:t>nella</a:t>
          </a:r>
          <a:r>
            <a:rPr lang="en-US" sz="1800" b="1" dirty="0"/>
            <a:t> </a:t>
          </a:r>
          <a:r>
            <a:rPr lang="en-US" sz="1800" b="1" dirty="0" err="1"/>
            <a:t>comprensione</a:t>
          </a:r>
          <a:r>
            <a:rPr lang="en-US" sz="1800" b="1" dirty="0"/>
            <a:t> </a:t>
          </a:r>
          <a:r>
            <a:rPr lang="en-US" sz="1800" b="1" dirty="0" err="1"/>
            <a:t>della</a:t>
          </a:r>
          <a:r>
            <a:rPr lang="en-US" sz="1800" b="1" dirty="0"/>
            <a:t> salute</a:t>
          </a:r>
          <a:endParaRPr lang="it-IT" sz="1800" dirty="0"/>
        </a:p>
      </dgm:t>
    </dgm:pt>
    <dgm:pt modelId="{0BDB7367-1326-3B44-B7B1-AB700FFD793B}" type="parTrans" cxnId="{D71EE3E6-0CC9-2642-B1FC-F1E222D03795}">
      <dgm:prSet/>
      <dgm:spPr/>
      <dgm:t>
        <a:bodyPr/>
        <a:lstStyle/>
        <a:p>
          <a:endParaRPr lang="it-IT"/>
        </a:p>
      </dgm:t>
    </dgm:pt>
    <dgm:pt modelId="{C2E34C96-A91D-B74F-8CB2-341E64DF02F5}" type="sibTrans" cxnId="{D71EE3E6-0CC9-2642-B1FC-F1E222D03795}">
      <dgm:prSet/>
      <dgm:spPr/>
      <dgm:t>
        <a:bodyPr/>
        <a:lstStyle/>
        <a:p>
          <a:endParaRPr lang="it-IT"/>
        </a:p>
      </dgm:t>
    </dgm:pt>
    <dgm:pt modelId="{17BFFB97-8027-0D42-94B7-C01115E2D8F2}">
      <dgm:prSet/>
      <dgm:spPr/>
      <dgm:t>
        <a:bodyPr/>
        <a:lstStyle/>
        <a:p>
          <a:endParaRPr lang="it-IT"/>
        </a:p>
      </dgm:t>
    </dgm:pt>
    <dgm:pt modelId="{35F5EBC9-2962-BB4F-96BD-35B6BDDBEC4E}" type="sibTrans" cxnId="{1BE6B9D6-3238-024C-AB3E-C61874B0A89A}">
      <dgm:prSet/>
      <dgm:spPr/>
      <dgm:t>
        <a:bodyPr/>
        <a:lstStyle/>
        <a:p>
          <a:endParaRPr lang="it-IT"/>
        </a:p>
      </dgm:t>
    </dgm:pt>
    <dgm:pt modelId="{26D339B8-6CC8-7A40-B265-D9A89ADD20F6}" type="parTrans" cxnId="{1BE6B9D6-3238-024C-AB3E-C61874B0A89A}">
      <dgm:prSet/>
      <dgm:spPr/>
      <dgm:t>
        <a:bodyPr/>
        <a:lstStyle/>
        <a:p>
          <a:endParaRPr lang="it-IT"/>
        </a:p>
      </dgm:t>
    </dgm:pt>
    <dgm:pt modelId="{D14DC4A8-65FA-074F-972D-8DA5E9FC8407}">
      <dgm:prSet/>
      <dgm:spPr/>
      <dgm:t>
        <a:bodyPr/>
        <a:lstStyle/>
        <a:p>
          <a:pPr>
            <a:defRPr b="1"/>
          </a:pPr>
          <a:endParaRPr lang="it-IT"/>
        </a:p>
      </dgm:t>
    </dgm:pt>
    <dgm:pt modelId="{6AA6EB32-94AD-4945-BDB4-3E7827DE26B8}" type="sibTrans" cxnId="{7F7AAD44-747E-D343-B1BE-B52E48B62191}">
      <dgm:prSet/>
      <dgm:spPr/>
      <dgm:t>
        <a:bodyPr/>
        <a:lstStyle/>
        <a:p>
          <a:endParaRPr lang="it-IT"/>
        </a:p>
      </dgm:t>
    </dgm:pt>
    <dgm:pt modelId="{B2DDA913-9FB5-BC40-8423-DB015C74DB5E}" type="parTrans" cxnId="{7F7AAD44-747E-D343-B1BE-B52E48B62191}">
      <dgm:prSet/>
      <dgm:spPr/>
      <dgm:t>
        <a:bodyPr/>
        <a:lstStyle/>
        <a:p>
          <a:endParaRPr lang="it-IT"/>
        </a:p>
      </dgm:t>
    </dgm:pt>
    <dgm:pt modelId="{932BBCDE-2CE5-644F-B75D-A2A8CC7AE423}" type="pres">
      <dgm:prSet presAssocID="{99348A65-D0A1-4856-86D1-6430037579EC}" presName="root" presStyleCnt="0">
        <dgm:presLayoutVars>
          <dgm:chMax/>
          <dgm:chPref/>
          <dgm:animLvl val="lvl"/>
        </dgm:presLayoutVars>
      </dgm:prSet>
      <dgm:spPr/>
    </dgm:pt>
    <dgm:pt modelId="{DFF403F6-C46C-DE41-95FB-693D5EA4B9CD}" type="pres">
      <dgm:prSet presAssocID="{99348A65-D0A1-4856-86D1-6430037579EC}" presName="divider" presStyleLbl="fgAccFollowNode1" presStyleIdx="0" presStyleCnt="1"/>
      <dgm:spPr>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tailEnd type="triangle" w="lg" len="lg"/>
        </a:ln>
        <a:effectLst/>
      </dgm:spPr>
    </dgm:pt>
    <dgm:pt modelId="{1B1411CD-B6D3-7747-94B4-CF08548D76BB}" type="pres">
      <dgm:prSet presAssocID="{99348A65-D0A1-4856-86D1-6430037579EC}" presName="nodes" presStyleCnt="0">
        <dgm:presLayoutVars>
          <dgm:chMax/>
          <dgm:chPref/>
          <dgm:animLvl val="lvl"/>
        </dgm:presLayoutVars>
      </dgm:prSet>
      <dgm:spPr/>
    </dgm:pt>
    <dgm:pt modelId="{FA47FBFF-9B61-3040-A956-4E2EB285F2D4}" type="pres">
      <dgm:prSet presAssocID="{D5F8777E-3A59-4993-AF92-5E41D8C1B07E}" presName="composite" presStyleCnt="0"/>
      <dgm:spPr/>
    </dgm:pt>
    <dgm:pt modelId="{EF985F93-5B20-8340-B155-E242AC795BC0}" type="pres">
      <dgm:prSet presAssocID="{D5F8777E-3A59-4993-AF92-5E41D8C1B07E}" presName="L1TextContainer" presStyleLbl="revTx" presStyleIdx="0" presStyleCnt="6" custScaleX="35210" custLinFactNeighborX="-31867" custLinFactNeighborY="10773">
        <dgm:presLayoutVars>
          <dgm:chMax val="1"/>
          <dgm:chPref val="1"/>
          <dgm:bulletEnabled val="1"/>
        </dgm:presLayoutVars>
      </dgm:prSet>
      <dgm:spPr/>
    </dgm:pt>
    <dgm:pt modelId="{2D55904B-E70A-5743-BCE5-C302CF5E61F1}" type="pres">
      <dgm:prSet presAssocID="{D5F8777E-3A59-4993-AF92-5E41D8C1B07E}" presName="L2TextContainerWrapper" presStyleCnt="0">
        <dgm:presLayoutVars>
          <dgm:chMax val="0"/>
          <dgm:chPref val="0"/>
          <dgm:bulletEnabled val="1"/>
        </dgm:presLayoutVars>
      </dgm:prSet>
      <dgm:spPr/>
    </dgm:pt>
    <dgm:pt modelId="{FCBF10F7-B033-8745-A1A0-922EB54BF381}" type="pres">
      <dgm:prSet presAssocID="{D5F8777E-3A59-4993-AF92-5E41D8C1B07E}" presName="L2TextContainer" presStyleLbl="bgAcc1" presStyleIdx="0" presStyleCnt="6" custScaleX="113062" custScaleY="101273" custLinFactNeighborX="7670" custLinFactNeighborY="10541"/>
      <dgm:spPr/>
    </dgm:pt>
    <dgm:pt modelId="{05C35B65-06F6-904E-978F-FDCD41810726}" type="pres">
      <dgm:prSet presAssocID="{D5F8777E-3A59-4993-AF92-5E41D8C1B07E}" presName="FlexibleEmptyPlaceHolder" presStyleCnt="0"/>
      <dgm:spPr/>
    </dgm:pt>
    <dgm:pt modelId="{F78B335D-C0EF-2F43-9023-57894F56EF9D}" type="pres">
      <dgm:prSet presAssocID="{D5F8777E-3A59-4993-AF92-5E41D8C1B07E}" presName="ConnectLine" presStyleLbl="sibTrans1D1" presStyleIdx="0" presStyleCnt="6" custLinFactX="-829208" custLinFactNeighborX="-900000" custLinFactNeighborY="-3266"/>
      <dgm:spPr>
        <a:noFill/>
        <a:ln w="12700" cap="rnd" cmpd="sng" algn="ctr">
          <a:solidFill>
            <a:schemeClr val="accent1">
              <a:hueOff val="0"/>
              <a:satOff val="0"/>
              <a:lumOff val="0"/>
              <a:alphaOff val="0"/>
            </a:schemeClr>
          </a:solidFill>
          <a:prstDash val="dash"/>
        </a:ln>
        <a:effectLst/>
      </dgm:spPr>
    </dgm:pt>
    <dgm:pt modelId="{29393A2B-C2A4-C240-A6BA-CAB9BD6A7870}" type="pres">
      <dgm:prSet presAssocID="{D5F8777E-3A59-4993-AF92-5E41D8C1B07E}" presName="ConnectorPoint" presStyleLbl="alignNode1" presStyleIdx="0" presStyleCnt="6" custFlipVert="1" custFlipHor="1" custScaleX="108830" custScaleY="95019" custLinFactX="-300000" custLinFactNeighborX="-388223" custLinFactNeighborY="36450"/>
      <dgm:spPr/>
    </dgm:pt>
    <dgm:pt modelId="{0198D148-866D-5748-86FE-D5639F8DFEFB}" type="pres">
      <dgm:prSet presAssocID="{D5F8777E-3A59-4993-AF92-5E41D8C1B07E}" presName="EmptyPlaceHolder" presStyleCnt="0"/>
      <dgm:spPr/>
    </dgm:pt>
    <dgm:pt modelId="{CE81A317-96A1-F248-AEE8-B6952CC0CA07}" type="pres">
      <dgm:prSet presAssocID="{635C0E3B-2C91-4C49-A720-1E2F0B30AD38}" presName="spaceBetweenRectangles" presStyleCnt="0"/>
      <dgm:spPr/>
    </dgm:pt>
    <dgm:pt modelId="{10EB82EF-9F71-F444-B6D5-7BD22101AE42}" type="pres">
      <dgm:prSet presAssocID="{FC30389F-9889-430E-A86F-E21F52406137}" presName="composite" presStyleCnt="0"/>
      <dgm:spPr/>
    </dgm:pt>
    <dgm:pt modelId="{EC6C694E-E3DE-EC47-ACCF-A0FFABCCCFCE}" type="pres">
      <dgm:prSet presAssocID="{FC30389F-9889-430E-A86F-E21F52406137}" presName="L1TextContainer" presStyleLbl="revTx" presStyleIdx="1" presStyleCnt="6" custLinFactNeighborX="-37689" custLinFactNeighborY="6952">
        <dgm:presLayoutVars>
          <dgm:chMax val="1"/>
          <dgm:chPref val="1"/>
          <dgm:bulletEnabled val="1"/>
        </dgm:presLayoutVars>
      </dgm:prSet>
      <dgm:spPr/>
    </dgm:pt>
    <dgm:pt modelId="{D3335FA5-368D-BC45-8E33-CE546566BBDC}" type="pres">
      <dgm:prSet presAssocID="{FC30389F-9889-430E-A86F-E21F52406137}" presName="L2TextContainerWrapper" presStyleCnt="0">
        <dgm:presLayoutVars>
          <dgm:chMax val="0"/>
          <dgm:chPref val="0"/>
          <dgm:bulletEnabled val="1"/>
        </dgm:presLayoutVars>
      </dgm:prSet>
      <dgm:spPr/>
    </dgm:pt>
    <dgm:pt modelId="{D53E508F-12F5-6D4E-834C-03DBECCDB430}" type="pres">
      <dgm:prSet presAssocID="{FC30389F-9889-430E-A86F-E21F52406137}" presName="L2TextContainer" presStyleLbl="bgAcc1" presStyleIdx="1" presStyleCnt="6" custScaleX="119712" custLinFactNeighborX="-13215" custLinFactNeighborY="557"/>
      <dgm:spPr/>
    </dgm:pt>
    <dgm:pt modelId="{901BE71C-3CB9-6B4E-9CC4-F766A79086BE}" type="pres">
      <dgm:prSet presAssocID="{FC30389F-9889-430E-A86F-E21F52406137}" presName="FlexibleEmptyPlaceHolder" presStyleCnt="0"/>
      <dgm:spPr/>
    </dgm:pt>
    <dgm:pt modelId="{E245CDBA-D168-FB42-8271-5AD5B7DF6C8A}" type="pres">
      <dgm:prSet presAssocID="{FC30389F-9889-430E-A86F-E21F52406137}" presName="ConnectLine" presStyleLbl="sibTrans1D1" presStyleIdx="1" presStyleCnt="6" custLinFactX="-700000" custLinFactNeighborX="-724320" custLinFactNeighborY="8259"/>
      <dgm:spPr>
        <a:noFill/>
        <a:ln w="12700" cap="rnd" cmpd="sng" algn="ctr">
          <a:solidFill>
            <a:schemeClr val="accent1">
              <a:hueOff val="0"/>
              <a:satOff val="0"/>
              <a:lumOff val="0"/>
              <a:alphaOff val="0"/>
            </a:schemeClr>
          </a:solidFill>
          <a:prstDash val="dash"/>
        </a:ln>
        <a:effectLst/>
      </dgm:spPr>
    </dgm:pt>
    <dgm:pt modelId="{B97CA2F2-A98C-C147-9F6E-6EF4DB6820D9}" type="pres">
      <dgm:prSet presAssocID="{FC30389F-9889-430E-A86F-E21F52406137}" presName="ConnectorPoint" presStyleLbl="alignNode1" presStyleIdx="1" presStyleCnt="6" custLinFactX="-240366" custLinFactNeighborX="-300000" custLinFactNeighborY="37484"/>
      <dgm:spPr/>
    </dgm:pt>
    <dgm:pt modelId="{35AF5A1B-E634-784F-B9E9-CDF4815ACE63}" type="pres">
      <dgm:prSet presAssocID="{FC30389F-9889-430E-A86F-E21F52406137}" presName="EmptyPlaceHolder" presStyleCnt="0"/>
      <dgm:spPr/>
    </dgm:pt>
    <dgm:pt modelId="{27A0D436-FD9A-9442-AF7F-B792CCF61A17}" type="pres">
      <dgm:prSet presAssocID="{35E4EEB7-0039-464E-9004-439DA4C950DB}" presName="spaceBetweenRectangles" presStyleCnt="0"/>
      <dgm:spPr/>
    </dgm:pt>
    <dgm:pt modelId="{DEF0B98E-9A97-3044-8C6C-75099D18B6C1}" type="pres">
      <dgm:prSet presAssocID="{DF05F3FD-0221-0B4F-9B1D-4126C65B6F17}" presName="composite" presStyleCnt="0"/>
      <dgm:spPr/>
    </dgm:pt>
    <dgm:pt modelId="{3417A0D2-D9AF-1044-90ED-1AEE8FEDC357}" type="pres">
      <dgm:prSet presAssocID="{DF05F3FD-0221-0B4F-9B1D-4126C65B6F17}" presName="L1TextContainer" presStyleLbl="revTx" presStyleIdx="2" presStyleCnt="6">
        <dgm:presLayoutVars>
          <dgm:chMax val="1"/>
          <dgm:chPref val="1"/>
          <dgm:bulletEnabled val="1"/>
        </dgm:presLayoutVars>
      </dgm:prSet>
      <dgm:spPr/>
    </dgm:pt>
    <dgm:pt modelId="{E27DB2DE-B195-2A4A-9024-A1452D616689}" type="pres">
      <dgm:prSet presAssocID="{DF05F3FD-0221-0B4F-9B1D-4126C65B6F17}" presName="L2TextContainerWrapper" presStyleCnt="0">
        <dgm:presLayoutVars>
          <dgm:chMax val="0"/>
          <dgm:chPref val="0"/>
          <dgm:bulletEnabled val="1"/>
        </dgm:presLayoutVars>
      </dgm:prSet>
      <dgm:spPr/>
    </dgm:pt>
    <dgm:pt modelId="{51CC632F-B083-2F46-A6A5-16DB96D99661}" type="pres">
      <dgm:prSet presAssocID="{DF05F3FD-0221-0B4F-9B1D-4126C65B6F17}" presName="L2TextContainer" presStyleLbl="bgAcc1" presStyleIdx="2" presStyleCnt="6" custScaleX="127566" custLinFactNeighborX="4855" custLinFactNeighborY="-394"/>
      <dgm:spPr/>
    </dgm:pt>
    <dgm:pt modelId="{A63BAB93-EDC0-4C43-8C9C-D5AEFBC3B11C}" type="pres">
      <dgm:prSet presAssocID="{DF05F3FD-0221-0B4F-9B1D-4126C65B6F17}" presName="FlexibleEmptyPlaceHolder" presStyleCnt="0"/>
      <dgm:spPr/>
    </dgm:pt>
    <dgm:pt modelId="{D5349AC7-1F00-9E42-ADAC-FCEEC7829252}" type="pres">
      <dgm:prSet presAssocID="{DF05F3FD-0221-0B4F-9B1D-4126C65B6F17}" presName="ConnectLine" presStyleLbl="sibTrans1D1" presStyleIdx="2" presStyleCnt="6" custLinFactX="-448297" custLinFactNeighborX="-500000" custLinFactNeighborY="-3808"/>
      <dgm:spPr>
        <a:noFill/>
        <a:ln w="12700" cap="rnd" cmpd="sng" algn="ctr">
          <a:solidFill>
            <a:schemeClr val="accent1">
              <a:hueOff val="0"/>
              <a:satOff val="0"/>
              <a:lumOff val="0"/>
              <a:alphaOff val="0"/>
            </a:schemeClr>
          </a:solidFill>
          <a:prstDash val="dash"/>
        </a:ln>
        <a:effectLst/>
      </dgm:spPr>
    </dgm:pt>
    <dgm:pt modelId="{3C633C57-E0CA-2749-8C4E-C564AE519F34}" type="pres">
      <dgm:prSet presAssocID="{DF05F3FD-0221-0B4F-9B1D-4126C65B6F17}" presName="ConnectorPoint" presStyleLbl="alignNode1" presStyleIdx="2" presStyleCnt="6" custFlipVert="1" custFlipHor="0" custScaleX="48291" custScaleY="48291" custLinFactX="-2681342" custLinFactY="1584699" custLinFactNeighborX="-2700000" custLinFactNeighborY="1600000"/>
      <dgm:spPr/>
    </dgm:pt>
    <dgm:pt modelId="{5314376A-A65C-D849-9EC0-7C7E395FB961}" type="pres">
      <dgm:prSet presAssocID="{DF05F3FD-0221-0B4F-9B1D-4126C65B6F17}" presName="EmptyPlaceHolder" presStyleCnt="0"/>
      <dgm:spPr/>
    </dgm:pt>
    <dgm:pt modelId="{AEA87DC8-08C5-BC46-ABF7-0A7F958B2A16}" type="pres">
      <dgm:prSet presAssocID="{277A91CF-B55E-3049-B5DC-FAA7694FBC6A}" presName="spaceBetweenRectangles" presStyleCnt="0"/>
      <dgm:spPr/>
    </dgm:pt>
    <dgm:pt modelId="{459F89DB-F120-2A48-BBF7-3AC56D04A52E}" type="pres">
      <dgm:prSet presAssocID="{D14DC4A8-65FA-074F-972D-8DA5E9FC8407}" presName="composite" presStyleCnt="0"/>
      <dgm:spPr/>
    </dgm:pt>
    <dgm:pt modelId="{90008044-AC55-DD4C-98AF-C14B8A6F1DF0}" type="pres">
      <dgm:prSet presAssocID="{D14DC4A8-65FA-074F-972D-8DA5E9FC8407}" presName="L1TextContainer" presStyleLbl="revTx" presStyleIdx="3" presStyleCnt="6">
        <dgm:presLayoutVars>
          <dgm:chMax val="1"/>
          <dgm:chPref val="1"/>
          <dgm:bulletEnabled val="1"/>
        </dgm:presLayoutVars>
      </dgm:prSet>
      <dgm:spPr/>
    </dgm:pt>
    <dgm:pt modelId="{FE92F468-D49A-B94E-BB1C-F844CC632E31}" type="pres">
      <dgm:prSet presAssocID="{D14DC4A8-65FA-074F-972D-8DA5E9FC8407}" presName="L2TextContainerWrapper" presStyleCnt="0">
        <dgm:presLayoutVars>
          <dgm:chMax val="0"/>
          <dgm:chPref val="0"/>
          <dgm:bulletEnabled val="1"/>
        </dgm:presLayoutVars>
      </dgm:prSet>
      <dgm:spPr/>
    </dgm:pt>
    <dgm:pt modelId="{4618DCF3-D29C-EA4E-9496-D7C0EA9E73AA}" type="pres">
      <dgm:prSet presAssocID="{D14DC4A8-65FA-074F-972D-8DA5E9FC8407}" presName="L2TextContainer" presStyleLbl="bgAcc1" presStyleIdx="3" presStyleCnt="6" custScaleX="116359" custLinFactNeighborX="9212" custLinFactNeighborY="6667"/>
      <dgm:spPr/>
    </dgm:pt>
    <dgm:pt modelId="{F28138B8-8904-BE49-B864-1A1C9DB005E1}" type="pres">
      <dgm:prSet presAssocID="{D14DC4A8-65FA-074F-972D-8DA5E9FC8407}" presName="FlexibleEmptyPlaceHolder" presStyleCnt="0"/>
      <dgm:spPr/>
    </dgm:pt>
    <dgm:pt modelId="{26974B44-AB5B-9B42-9860-BEF1400DA762}" type="pres">
      <dgm:prSet presAssocID="{D14DC4A8-65FA-074F-972D-8DA5E9FC8407}" presName="ConnectLine" presStyleLbl="sibTrans1D1" presStyleIdx="3" presStyleCnt="6" custLinFactX="245436" custLinFactNeighborX="300000" custLinFactNeighborY="1783"/>
      <dgm:spPr>
        <a:noFill/>
        <a:ln w="12700" cap="rnd" cmpd="sng" algn="ctr">
          <a:solidFill>
            <a:schemeClr val="accent1">
              <a:hueOff val="0"/>
              <a:satOff val="0"/>
              <a:lumOff val="0"/>
              <a:alphaOff val="0"/>
            </a:schemeClr>
          </a:solidFill>
          <a:prstDash val="dash"/>
        </a:ln>
        <a:effectLst/>
      </dgm:spPr>
    </dgm:pt>
    <dgm:pt modelId="{9D3CCA8E-2787-D341-937E-F687E7810CC6}" type="pres">
      <dgm:prSet presAssocID="{D14DC4A8-65FA-074F-972D-8DA5E9FC8407}" presName="ConnectorPoint" presStyleLbl="alignNode1" presStyleIdx="3" presStyleCnt="6" custLinFactX="67031" custLinFactNeighborX="100000" custLinFactNeighborY="1422"/>
      <dgm:spPr/>
    </dgm:pt>
    <dgm:pt modelId="{D63E70CF-CAEB-854F-AB7D-F132E099D0A5}" type="pres">
      <dgm:prSet presAssocID="{D14DC4A8-65FA-074F-972D-8DA5E9FC8407}" presName="EmptyPlaceHolder" presStyleCnt="0"/>
      <dgm:spPr/>
    </dgm:pt>
    <dgm:pt modelId="{7506ECC3-5484-E040-B091-DB2F174B8CAA}" type="pres">
      <dgm:prSet presAssocID="{6AA6EB32-94AD-4945-BDB4-3E7827DE26B8}" presName="spaceBetweenRectangles" presStyleCnt="0"/>
      <dgm:spPr/>
    </dgm:pt>
    <dgm:pt modelId="{C518A49F-E488-7B4C-A139-6D03D44451B1}" type="pres">
      <dgm:prSet presAssocID="{D13106CF-C9A8-9147-868D-FC2158A854B3}" presName="composite" presStyleCnt="0"/>
      <dgm:spPr/>
    </dgm:pt>
    <dgm:pt modelId="{9DC255CA-A94E-4648-96F1-C896D9EBD2E6}" type="pres">
      <dgm:prSet presAssocID="{D13106CF-C9A8-9147-868D-FC2158A854B3}" presName="L1TextContainer" presStyleLbl="revTx" presStyleIdx="4" presStyleCnt="6" custLinFactX="-73923" custLinFactNeighborX="-100000" custLinFactNeighborY="-6733">
        <dgm:presLayoutVars>
          <dgm:chMax val="1"/>
          <dgm:chPref val="1"/>
          <dgm:bulletEnabled val="1"/>
        </dgm:presLayoutVars>
      </dgm:prSet>
      <dgm:spPr/>
    </dgm:pt>
    <dgm:pt modelId="{7EF7FC54-5D35-BD4F-A022-444C30722FB1}" type="pres">
      <dgm:prSet presAssocID="{D13106CF-C9A8-9147-868D-FC2158A854B3}" presName="L2TextContainerWrapper" presStyleCnt="0">
        <dgm:presLayoutVars>
          <dgm:chMax val="0"/>
          <dgm:chPref val="0"/>
          <dgm:bulletEnabled val="1"/>
        </dgm:presLayoutVars>
      </dgm:prSet>
      <dgm:spPr/>
    </dgm:pt>
    <dgm:pt modelId="{2C79AF02-7766-A745-AA1D-AC0F1F5CA66B}" type="pres">
      <dgm:prSet presAssocID="{D13106CF-C9A8-9147-868D-FC2158A854B3}" presName="L2TextContainer" presStyleLbl="bgAcc1" presStyleIdx="4" presStyleCnt="6" custScaleX="120404" custLinFactNeighborX="49804" custLinFactNeighborY="-3144"/>
      <dgm:spPr/>
    </dgm:pt>
    <dgm:pt modelId="{CCA655A1-6A4D-9745-AFF4-5506763DD076}" type="pres">
      <dgm:prSet presAssocID="{D13106CF-C9A8-9147-868D-FC2158A854B3}" presName="FlexibleEmptyPlaceHolder" presStyleCnt="0"/>
      <dgm:spPr/>
    </dgm:pt>
    <dgm:pt modelId="{E21B126D-6AFC-3343-B17B-98DFD22CAC4A}" type="pres">
      <dgm:prSet presAssocID="{D13106CF-C9A8-9147-868D-FC2158A854B3}" presName="ConnectLine" presStyleLbl="sibTrans1D1" presStyleIdx="4" presStyleCnt="6" custLinFactX="1863570" custLinFactNeighborX="1900000" custLinFactNeighborY="1360"/>
      <dgm:spPr>
        <a:noFill/>
        <a:ln w="12700" cap="rnd" cmpd="sng" algn="ctr">
          <a:solidFill>
            <a:schemeClr val="accent1">
              <a:hueOff val="0"/>
              <a:satOff val="0"/>
              <a:lumOff val="0"/>
              <a:alphaOff val="0"/>
            </a:schemeClr>
          </a:solidFill>
          <a:prstDash val="dash"/>
        </a:ln>
        <a:effectLst/>
      </dgm:spPr>
    </dgm:pt>
    <dgm:pt modelId="{96810F6D-9064-464D-8ADD-70BB1F6BA199}" type="pres">
      <dgm:prSet presAssocID="{D13106CF-C9A8-9147-868D-FC2158A854B3}" presName="ConnectorPoint" presStyleLbl="alignNode1" presStyleIdx="4" presStyleCnt="6" custLinFactX="700000" custLinFactNeighborX="747734" custLinFactNeighborY="18870"/>
      <dgm:spPr/>
    </dgm:pt>
    <dgm:pt modelId="{E0D0F434-C806-6345-B35F-D3E81A958A4B}" type="pres">
      <dgm:prSet presAssocID="{D13106CF-C9A8-9147-868D-FC2158A854B3}" presName="EmptyPlaceHolder" presStyleCnt="0"/>
      <dgm:spPr/>
    </dgm:pt>
    <dgm:pt modelId="{15745E8E-B119-B24D-9505-E2A8D3592392}" type="pres">
      <dgm:prSet presAssocID="{2C42FF33-886F-4B46-84A5-5BC5F1D47F0E}" presName="spaceBetweenRectangles" presStyleCnt="0"/>
      <dgm:spPr/>
    </dgm:pt>
    <dgm:pt modelId="{037DC296-FD75-0849-9CAA-A85A059080C9}" type="pres">
      <dgm:prSet presAssocID="{36350445-35AE-9940-B86C-69A6A0A3D257}" presName="composite" presStyleCnt="0"/>
      <dgm:spPr/>
    </dgm:pt>
    <dgm:pt modelId="{150DCE5A-399A-B844-A845-152902CCA2D4}" type="pres">
      <dgm:prSet presAssocID="{36350445-35AE-9940-B86C-69A6A0A3D257}" presName="L1TextContainer" presStyleLbl="revTx" presStyleIdx="5" presStyleCnt="6" custLinFactY="50421" custLinFactNeighborX="-9149" custLinFactNeighborY="100000">
        <dgm:presLayoutVars>
          <dgm:chMax val="1"/>
          <dgm:chPref val="1"/>
          <dgm:bulletEnabled val="1"/>
        </dgm:presLayoutVars>
      </dgm:prSet>
      <dgm:spPr/>
    </dgm:pt>
    <dgm:pt modelId="{DD25913E-E816-EF40-88DB-980359C5AB49}" type="pres">
      <dgm:prSet presAssocID="{36350445-35AE-9940-B86C-69A6A0A3D257}" presName="L2TextContainerWrapper" presStyleCnt="0">
        <dgm:presLayoutVars>
          <dgm:chMax val="0"/>
          <dgm:chPref val="0"/>
          <dgm:bulletEnabled val="1"/>
        </dgm:presLayoutVars>
      </dgm:prSet>
      <dgm:spPr/>
    </dgm:pt>
    <dgm:pt modelId="{E9707443-C2DA-A548-8A95-A3F7B38E5B47}" type="pres">
      <dgm:prSet presAssocID="{36350445-35AE-9940-B86C-69A6A0A3D257}" presName="L2TextContainer" presStyleLbl="bgAcc1" presStyleIdx="5" presStyleCnt="6" custFlipHor="0" custScaleX="1765" custLinFactX="-200000" custLinFactNeighborX="-233657" custLinFactNeighborY="81564"/>
      <dgm:spPr/>
    </dgm:pt>
    <dgm:pt modelId="{CC3E95DE-C1DF-D34F-80C8-53765315778D}" type="pres">
      <dgm:prSet presAssocID="{36350445-35AE-9940-B86C-69A6A0A3D257}" presName="FlexibleEmptyPlaceHolder" presStyleCnt="0"/>
      <dgm:spPr/>
    </dgm:pt>
    <dgm:pt modelId="{C35FF509-6DD7-C047-B4C7-D97CA42E68EF}" type="pres">
      <dgm:prSet presAssocID="{36350445-35AE-9940-B86C-69A6A0A3D257}" presName="ConnectLine" presStyleLbl="sibTrans1D1" presStyleIdx="5" presStyleCnt="6" custLinFactX="1964700" custLinFactY="95506" custLinFactNeighborX="2000000" custLinFactNeighborY="100000"/>
      <dgm:spPr>
        <a:noFill/>
        <a:ln w="12700" cap="rnd" cmpd="sng" algn="ctr">
          <a:solidFill>
            <a:schemeClr val="accent1">
              <a:hueOff val="0"/>
              <a:satOff val="0"/>
              <a:lumOff val="0"/>
              <a:alphaOff val="0"/>
            </a:schemeClr>
          </a:solidFill>
          <a:prstDash val="dash"/>
        </a:ln>
        <a:effectLst/>
      </dgm:spPr>
    </dgm:pt>
    <dgm:pt modelId="{2443CB93-4E9A-064E-892C-4FC9B25D6BE7}" type="pres">
      <dgm:prSet presAssocID="{36350445-35AE-9940-B86C-69A6A0A3D257}" presName="ConnectorPoint" presStyleLbl="alignNode1" presStyleIdx="5" presStyleCnt="6" custLinFactX="-3020905" custLinFactNeighborX="-3100000" custLinFactNeighborY="27999"/>
      <dgm:spPr/>
    </dgm:pt>
    <dgm:pt modelId="{A5A80D3F-009B-DD46-B2DB-A5F1A6C0AF4E}" type="pres">
      <dgm:prSet presAssocID="{36350445-35AE-9940-B86C-69A6A0A3D257}" presName="EmptyPlaceHolder" presStyleCnt="0"/>
      <dgm:spPr/>
    </dgm:pt>
  </dgm:ptLst>
  <dgm:cxnLst>
    <dgm:cxn modelId="{FDDF4F11-3ED4-AD45-A7A7-B12D02D0D6CA}" type="presOf" srcId="{3068453F-71F7-450A-9CFB-2D5F15D84847}" destId="{D53E508F-12F5-6D4E-834C-03DBECCDB430}" srcOrd="0" destOrd="0" presId="urn:microsoft.com/office/officeart/2016/7/layout/BasicTimeline"/>
    <dgm:cxn modelId="{EB220B14-5FCF-7343-836E-E5F40E73CF78}" type="presOf" srcId="{8128107C-9AF2-4314-BDA0-6E607373F52A}" destId="{FCBF10F7-B033-8745-A1A0-922EB54BF381}" srcOrd="0" destOrd="0" presId="urn:microsoft.com/office/officeart/2016/7/layout/BasicTimeline"/>
    <dgm:cxn modelId="{2D828A16-8503-FB4B-B034-F2B1CD84BA8B}" type="presOf" srcId="{D14DC4A8-65FA-074F-972D-8DA5E9FC8407}" destId="{90008044-AC55-DD4C-98AF-C14B8A6F1DF0}" srcOrd="0" destOrd="0" presId="urn:microsoft.com/office/officeart/2016/7/layout/BasicTimeline"/>
    <dgm:cxn modelId="{3786B517-4583-A74B-8F6E-17A4EE92BF4B}" type="presOf" srcId="{D5F8777E-3A59-4993-AF92-5E41D8C1B07E}" destId="{EF985F93-5B20-8340-B155-E242AC795BC0}" srcOrd="0" destOrd="0" presId="urn:microsoft.com/office/officeart/2016/7/layout/BasicTimeline"/>
    <dgm:cxn modelId="{1BF20728-9321-9248-9430-3D1BC4BF6575}" type="presOf" srcId="{FC30389F-9889-430E-A86F-E21F52406137}" destId="{EC6C694E-E3DE-EC47-ACCF-A0FFABCCCFCE}" srcOrd="0" destOrd="0" presId="urn:microsoft.com/office/officeart/2016/7/layout/BasicTimeline"/>
    <dgm:cxn modelId="{3853DA3F-EFDC-4EEE-970D-26C8444D9E31}" srcId="{D5F8777E-3A59-4993-AF92-5E41D8C1B07E}" destId="{8128107C-9AF2-4314-BDA0-6E607373F52A}" srcOrd="0" destOrd="0" parTransId="{330F8B9F-9BC3-4171-8CC6-FEE7EB0020F5}" sibTransId="{CB55BA3A-A95B-4493-B6B9-5CC2799FA1CD}"/>
    <dgm:cxn modelId="{107DA742-4654-B447-936E-B11D49C01DFB}" srcId="{99348A65-D0A1-4856-86D1-6430037579EC}" destId="{36350445-35AE-9940-B86C-69A6A0A3D257}" srcOrd="5" destOrd="0" parTransId="{B65D2563-0854-D14F-826C-5577614C0D75}" sibTransId="{2F63427D-70CE-744C-83A0-9C4A04EF6AB7}"/>
    <dgm:cxn modelId="{4C707F44-81C6-2543-A9F2-6C6A42145B5C}" srcId="{99348A65-D0A1-4856-86D1-6430037579EC}" destId="{DF05F3FD-0221-0B4F-9B1D-4126C65B6F17}" srcOrd="2" destOrd="0" parTransId="{D74B7A8A-4D00-D94B-B72F-BE700AED713E}" sibTransId="{277A91CF-B55E-3049-B5DC-FAA7694FBC6A}"/>
    <dgm:cxn modelId="{7F7AAD44-747E-D343-B1BE-B52E48B62191}" srcId="{99348A65-D0A1-4856-86D1-6430037579EC}" destId="{D14DC4A8-65FA-074F-972D-8DA5E9FC8407}" srcOrd="3" destOrd="0" parTransId="{B2DDA913-9FB5-BC40-8423-DB015C74DB5E}" sibTransId="{6AA6EB32-94AD-4945-BDB4-3E7827DE26B8}"/>
    <dgm:cxn modelId="{2D89076F-C4E8-9741-A0E9-2DF407075260}" type="presOf" srcId="{99348A65-D0A1-4856-86D1-6430037579EC}" destId="{932BBCDE-2CE5-644F-B75D-A2A8CC7AE423}" srcOrd="0" destOrd="0" presId="urn:microsoft.com/office/officeart/2016/7/layout/BasicTimeline"/>
    <dgm:cxn modelId="{B37F0D8B-C446-3B4B-844E-AC3D44DCC024}" srcId="{D13106CF-C9A8-9147-868D-FC2158A854B3}" destId="{54A851E1-55E0-7C43-9808-4013023D4233}" srcOrd="0" destOrd="0" parTransId="{FDBDFA25-143A-1240-95C8-269793ADF154}" sibTransId="{7936BCC7-88A6-8C4B-BE86-1C3152A1FE41}"/>
    <dgm:cxn modelId="{0A5A8E93-4A9E-5541-8C92-9F0A42488535}" type="presOf" srcId="{DF05F3FD-0221-0B4F-9B1D-4126C65B6F17}" destId="{3417A0D2-D9AF-1044-90ED-1AEE8FEDC357}" srcOrd="0" destOrd="0" presId="urn:microsoft.com/office/officeart/2016/7/layout/BasicTimeline"/>
    <dgm:cxn modelId="{AD05D194-3B30-45D8-8B48-F4A060E08720}" srcId="{FC30389F-9889-430E-A86F-E21F52406137}" destId="{3068453F-71F7-450A-9CFB-2D5F15D84847}" srcOrd="0" destOrd="0" parTransId="{4915DC5F-2DA7-4327-BC1C-A934D651BF40}" sibTransId="{B934CBFD-E2B6-4659-8A44-9822937742A7}"/>
    <dgm:cxn modelId="{F8F0BE97-80C6-424F-91D1-91F751CA1E04}" srcId="{99348A65-D0A1-4856-86D1-6430037579EC}" destId="{FC30389F-9889-430E-A86F-E21F52406137}" srcOrd="1" destOrd="0" parTransId="{F1D580FA-B413-4D5D-856D-45F01AEDCA32}" sibTransId="{35E4EEB7-0039-464E-9004-439DA4C950DB}"/>
    <dgm:cxn modelId="{E89D90AA-3B72-4442-A3AD-027A839206F5}" type="presOf" srcId="{D13106CF-C9A8-9147-868D-FC2158A854B3}" destId="{9DC255CA-A94E-4648-96F1-C896D9EBD2E6}" srcOrd="0" destOrd="0" presId="urn:microsoft.com/office/officeart/2016/7/layout/BasicTimeline"/>
    <dgm:cxn modelId="{1D2BC4AF-84B9-4D4C-8A02-E9EE657A179B}" type="presOf" srcId="{54A851E1-55E0-7C43-9808-4013023D4233}" destId="{2C79AF02-7766-A745-AA1D-AC0F1F5CA66B}" srcOrd="0" destOrd="0" presId="urn:microsoft.com/office/officeart/2016/7/layout/BasicTimeline"/>
    <dgm:cxn modelId="{06A32FBF-CFB9-7F4B-B5D4-29EC750CA7C2}" type="presOf" srcId="{17BFFB97-8027-0D42-94B7-C01115E2D8F2}" destId="{51CC632F-B083-2F46-A6A5-16DB96D99661}" srcOrd="0" destOrd="0" presId="urn:microsoft.com/office/officeart/2016/7/layout/BasicTimeline"/>
    <dgm:cxn modelId="{BA51E1CD-180E-B641-B3E5-7BE7407AF089}" srcId="{99348A65-D0A1-4856-86D1-6430037579EC}" destId="{D13106CF-C9A8-9147-868D-FC2158A854B3}" srcOrd="4" destOrd="0" parTransId="{C4C0D06B-CA37-5E46-AD52-FF6B618F74A4}" sibTransId="{2C42FF33-886F-4B46-84A5-5BC5F1D47F0E}"/>
    <dgm:cxn modelId="{124A6BCF-5A5A-BF48-B642-3019B80AF719}" type="presOf" srcId="{36350445-35AE-9940-B86C-69A6A0A3D257}" destId="{150DCE5A-399A-B844-A845-152902CCA2D4}" srcOrd="0" destOrd="0" presId="urn:microsoft.com/office/officeart/2016/7/layout/BasicTimeline"/>
    <dgm:cxn modelId="{1BE6B9D6-3238-024C-AB3E-C61874B0A89A}" srcId="{DF05F3FD-0221-0B4F-9B1D-4126C65B6F17}" destId="{17BFFB97-8027-0D42-94B7-C01115E2D8F2}" srcOrd="0" destOrd="0" parTransId="{26D339B8-6CC8-7A40-B265-D9A89ADD20F6}" sibTransId="{35F5EBC9-2962-BB4F-96BD-35B6BDDBEC4E}"/>
    <dgm:cxn modelId="{D71EE3E6-0CC9-2642-B1FC-F1E222D03795}" srcId="{D14DC4A8-65FA-074F-972D-8DA5E9FC8407}" destId="{C4241A21-4A77-4449-B357-24143E8F898D}" srcOrd="0" destOrd="0" parTransId="{0BDB7367-1326-3B44-B7B1-AB700FFD793B}" sibTransId="{C2E34C96-A91D-B74F-8CB2-341E64DF02F5}"/>
    <dgm:cxn modelId="{76E5FCE6-0031-DA4B-BE32-C15B0CE33B08}" type="presOf" srcId="{C4241A21-4A77-4449-B357-24143E8F898D}" destId="{4618DCF3-D29C-EA4E-9496-D7C0EA9E73AA}" srcOrd="0" destOrd="0" presId="urn:microsoft.com/office/officeart/2016/7/layout/BasicTimeline"/>
    <dgm:cxn modelId="{76BB3AFF-866B-4D29-9336-9A48AD088809}" srcId="{99348A65-D0A1-4856-86D1-6430037579EC}" destId="{D5F8777E-3A59-4993-AF92-5E41D8C1B07E}" srcOrd="0" destOrd="0" parTransId="{105CF108-8CEA-4052-9B70-07FF58BE2AF2}" sibTransId="{635C0E3B-2C91-4C49-A720-1E2F0B30AD38}"/>
    <dgm:cxn modelId="{5AB191B9-39DF-0045-AF99-F1E483CF4E45}" type="presParOf" srcId="{932BBCDE-2CE5-644F-B75D-A2A8CC7AE423}" destId="{DFF403F6-C46C-DE41-95FB-693D5EA4B9CD}" srcOrd="0" destOrd="0" presId="urn:microsoft.com/office/officeart/2016/7/layout/BasicTimeline"/>
    <dgm:cxn modelId="{9DF5F97B-615F-4242-9A6A-E75564D8B0A3}" type="presParOf" srcId="{932BBCDE-2CE5-644F-B75D-A2A8CC7AE423}" destId="{1B1411CD-B6D3-7747-94B4-CF08548D76BB}" srcOrd="1" destOrd="0" presId="urn:microsoft.com/office/officeart/2016/7/layout/BasicTimeline"/>
    <dgm:cxn modelId="{3A81DD01-CD99-F24E-B7A1-8C9A9B4C2ED0}" type="presParOf" srcId="{1B1411CD-B6D3-7747-94B4-CF08548D76BB}" destId="{FA47FBFF-9B61-3040-A956-4E2EB285F2D4}" srcOrd="0" destOrd="0" presId="urn:microsoft.com/office/officeart/2016/7/layout/BasicTimeline"/>
    <dgm:cxn modelId="{D8DF5AF3-8863-C443-8F19-9FF215299B02}" type="presParOf" srcId="{FA47FBFF-9B61-3040-A956-4E2EB285F2D4}" destId="{EF985F93-5B20-8340-B155-E242AC795BC0}" srcOrd="0" destOrd="0" presId="urn:microsoft.com/office/officeart/2016/7/layout/BasicTimeline"/>
    <dgm:cxn modelId="{507B86FE-861C-8745-8C17-1ACDD6EF84BC}" type="presParOf" srcId="{FA47FBFF-9B61-3040-A956-4E2EB285F2D4}" destId="{2D55904B-E70A-5743-BCE5-C302CF5E61F1}" srcOrd="1" destOrd="0" presId="urn:microsoft.com/office/officeart/2016/7/layout/BasicTimeline"/>
    <dgm:cxn modelId="{9848FCA3-88C4-0E4B-88EC-BE79C2A6B4EB}" type="presParOf" srcId="{2D55904B-E70A-5743-BCE5-C302CF5E61F1}" destId="{FCBF10F7-B033-8745-A1A0-922EB54BF381}" srcOrd="0" destOrd="0" presId="urn:microsoft.com/office/officeart/2016/7/layout/BasicTimeline"/>
    <dgm:cxn modelId="{24AFD9EB-B733-CE40-9696-3DAF679004F0}" type="presParOf" srcId="{2D55904B-E70A-5743-BCE5-C302CF5E61F1}" destId="{05C35B65-06F6-904E-978F-FDCD41810726}" srcOrd="1" destOrd="0" presId="urn:microsoft.com/office/officeart/2016/7/layout/BasicTimeline"/>
    <dgm:cxn modelId="{2F80410A-A58B-BD4B-9FE2-5E5A1D394F4C}" type="presParOf" srcId="{FA47FBFF-9B61-3040-A956-4E2EB285F2D4}" destId="{F78B335D-C0EF-2F43-9023-57894F56EF9D}" srcOrd="2" destOrd="0" presId="urn:microsoft.com/office/officeart/2016/7/layout/BasicTimeline"/>
    <dgm:cxn modelId="{ABC84721-47CF-7B41-8011-1A1851083276}" type="presParOf" srcId="{FA47FBFF-9B61-3040-A956-4E2EB285F2D4}" destId="{29393A2B-C2A4-C240-A6BA-CAB9BD6A7870}" srcOrd="3" destOrd="0" presId="urn:microsoft.com/office/officeart/2016/7/layout/BasicTimeline"/>
    <dgm:cxn modelId="{D4B3EA88-75A7-184B-A2DC-3DE3FC1364CF}" type="presParOf" srcId="{FA47FBFF-9B61-3040-A956-4E2EB285F2D4}" destId="{0198D148-866D-5748-86FE-D5639F8DFEFB}" srcOrd="4" destOrd="0" presId="urn:microsoft.com/office/officeart/2016/7/layout/BasicTimeline"/>
    <dgm:cxn modelId="{AC376EBF-0203-2345-872D-6B658AB9147C}" type="presParOf" srcId="{1B1411CD-B6D3-7747-94B4-CF08548D76BB}" destId="{CE81A317-96A1-F248-AEE8-B6952CC0CA07}" srcOrd="1" destOrd="0" presId="urn:microsoft.com/office/officeart/2016/7/layout/BasicTimeline"/>
    <dgm:cxn modelId="{CDA05468-6D1A-1340-A4AC-ED1C78496BB1}" type="presParOf" srcId="{1B1411CD-B6D3-7747-94B4-CF08548D76BB}" destId="{10EB82EF-9F71-F444-B6D5-7BD22101AE42}" srcOrd="2" destOrd="0" presId="urn:microsoft.com/office/officeart/2016/7/layout/BasicTimeline"/>
    <dgm:cxn modelId="{79EE6FBC-D683-1246-8E4F-B2C6F9AD5422}" type="presParOf" srcId="{10EB82EF-9F71-F444-B6D5-7BD22101AE42}" destId="{EC6C694E-E3DE-EC47-ACCF-A0FFABCCCFCE}" srcOrd="0" destOrd="0" presId="urn:microsoft.com/office/officeart/2016/7/layout/BasicTimeline"/>
    <dgm:cxn modelId="{CD868270-FB3D-C845-BAA1-5F70D1721EF1}" type="presParOf" srcId="{10EB82EF-9F71-F444-B6D5-7BD22101AE42}" destId="{D3335FA5-368D-BC45-8E33-CE546566BBDC}" srcOrd="1" destOrd="0" presId="urn:microsoft.com/office/officeart/2016/7/layout/BasicTimeline"/>
    <dgm:cxn modelId="{891E3245-D0E5-644F-A4EB-BD32EC55F1EA}" type="presParOf" srcId="{D3335FA5-368D-BC45-8E33-CE546566BBDC}" destId="{D53E508F-12F5-6D4E-834C-03DBECCDB430}" srcOrd="0" destOrd="0" presId="urn:microsoft.com/office/officeart/2016/7/layout/BasicTimeline"/>
    <dgm:cxn modelId="{54C796AD-600B-A848-B08B-4367B9F54198}" type="presParOf" srcId="{D3335FA5-368D-BC45-8E33-CE546566BBDC}" destId="{901BE71C-3CB9-6B4E-9CC4-F766A79086BE}" srcOrd="1" destOrd="0" presId="urn:microsoft.com/office/officeart/2016/7/layout/BasicTimeline"/>
    <dgm:cxn modelId="{614B6C7F-3DC7-F846-AE6C-41E5170B3532}" type="presParOf" srcId="{10EB82EF-9F71-F444-B6D5-7BD22101AE42}" destId="{E245CDBA-D168-FB42-8271-5AD5B7DF6C8A}" srcOrd="2" destOrd="0" presId="urn:microsoft.com/office/officeart/2016/7/layout/BasicTimeline"/>
    <dgm:cxn modelId="{7C8F7682-4B76-7B44-9A1E-71A8977D518C}" type="presParOf" srcId="{10EB82EF-9F71-F444-B6D5-7BD22101AE42}" destId="{B97CA2F2-A98C-C147-9F6E-6EF4DB6820D9}" srcOrd="3" destOrd="0" presId="urn:microsoft.com/office/officeart/2016/7/layout/BasicTimeline"/>
    <dgm:cxn modelId="{8AAEB31C-E668-1C40-956A-6156EA715196}" type="presParOf" srcId="{10EB82EF-9F71-F444-B6D5-7BD22101AE42}" destId="{35AF5A1B-E634-784F-B9E9-CDF4815ACE63}" srcOrd="4" destOrd="0" presId="urn:microsoft.com/office/officeart/2016/7/layout/BasicTimeline"/>
    <dgm:cxn modelId="{F577AB9C-BE38-5148-A976-BDF9B19F6667}" type="presParOf" srcId="{1B1411CD-B6D3-7747-94B4-CF08548D76BB}" destId="{27A0D436-FD9A-9442-AF7F-B792CCF61A17}" srcOrd="3" destOrd="0" presId="urn:microsoft.com/office/officeart/2016/7/layout/BasicTimeline"/>
    <dgm:cxn modelId="{56318E32-4A5A-814E-974F-9139F86BED60}" type="presParOf" srcId="{1B1411CD-B6D3-7747-94B4-CF08548D76BB}" destId="{DEF0B98E-9A97-3044-8C6C-75099D18B6C1}" srcOrd="4" destOrd="0" presId="urn:microsoft.com/office/officeart/2016/7/layout/BasicTimeline"/>
    <dgm:cxn modelId="{8CF0D017-BC62-A149-AAB6-157EDC655B1C}" type="presParOf" srcId="{DEF0B98E-9A97-3044-8C6C-75099D18B6C1}" destId="{3417A0D2-D9AF-1044-90ED-1AEE8FEDC357}" srcOrd="0" destOrd="0" presId="urn:microsoft.com/office/officeart/2016/7/layout/BasicTimeline"/>
    <dgm:cxn modelId="{C3442DBF-C80D-574C-AE00-89C00878467C}" type="presParOf" srcId="{DEF0B98E-9A97-3044-8C6C-75099D18B6C1}" destId="{E27DB2DE-B195-2A4A-9024-A1452D616689}" srcOrd="1" destOrd="0" presId="urn:microsoft.com/office/officeart/2016/7/layout/BasicTimeline"/>
    <dgm:cxn modelId="{8CD00708-54DA-244C-81B0-14E1117FCF5A}" type="presParOf" srcId="{E27DB2DE-B195-2A4A-9024-A1452D616689}" destId="{51CC632F-B083-2F46-A6A5-16DB96D99661}" srcOrd="0" destOrd="0" presId="urn:microsoft.com/office/officeart/2016/7/layout/BasicTimeline"/>
    <dgm:cxn modelId="{AD3EC701-097C-8546-BBC3-C23A2DD6B897}" type="presParOf" srcId="{E27DB2DE-B195-2A4A-9024-A1452D616689}" destId="{A63BAB93-EDC0-4C43-8C9C-D5AEFBC3B11C}" srcOrd="1" destOrd="0" presId="urn:microsoft.com/office/officeart/2016/7/layout/BasicTimeline"/>
    <dgm:cxn modelId="{0209EC49-DD0E-7D4C-B4BE-FBC817D9F01E}" type="presParOf" srcId="{DEF0B98E-9A97-3044-8C6C-75099D18B6C1}" destId="{D5349AC7-1F00-9E42-ADAC-FCEEC7829252}" srcOrd="2" destOrd="0" presId="urn:microsoft.com/office/officeart/2016/7/layout/BasicTimeline"/>
    <dgm:cxn modelId="{C8002132-358B-3448-81F5-AEFD3138133A}" type="presParOf" srcId="{DEF0B98E-9A97-3044-8C6C-75099D18B6C1}" destId="{3C633C57-E0CA-2749-8C4E-C564AE519F34}" srcOrd="3" destOrd="0" presId="urn:microsoft.com/office/officeart/2016/7/layout/BasicTimeline"/>
    <dgm:cxn modelId="{49D1E20F-0DB1-1B40-A644-EACBE2815F84}" type="presParOf" srcId="{DEF0B98E-9A97-3044-8C6C-75099D18B6C1}" destId="{5314376A-A65C-D849-9EC0-7C7E395FB961}" srcOrd="4" destOrd="0" presId="urn:microsoft.com/office/officeart/2016/7/layout/BasicTimeline"/>
    <dgm:cxn modelId="{C7B6DC0F-E93D-BF44-BA97-D044E6FC9A11}" type="presParOf" srcId="{1B1411CD-B6D3-7747-94B4-CF08548D76BB}" destId="{AEA87DC8-08C5-BC46-ABF7-0A7F958B2A16}" srcOrd="5" destOrd="0" presId="urn:microsoft.com/office/officeart/2016/7/layout/BasicTimeline"/>
    <dgm:cxn modelId="{42C2DCA2-9AB4-6C4D-9D73-D6ECCDF663B5}" type="presParOf" srcId="{1B1411CD-B6D3-7747-94B4-CF08548D76BB}" destId="{459F89DB-F120-2A48-BBF7-3AC56D04A52E}" srcOrd="6" destOrd="0" presId="urn:microsoft.com/office/officeart/2016/7/layout/BasicTimeline"/>
    <dgm:cxn modelId="{079958DD-02BD-E040-98F1-0F8CB2495008}" type="presParOf" srcId="{459F89DB-F120-2A48-BBF7-3AC56D04A52E}" destId="{90008044-AC55-DD4C-98AF-C14B8A6F1DF0}" srcOrd="0" destOrd="0" presId="urn:microsoft.com/office/officeart/2016/7/layout/BasicTimeline"/>
    <dgm:cxn modelId="{76E04372-A75C-9642-9E4C-572C7175F5BA}" type="presParOf" srcId="{459F89DB-F120-2A48-BBF7-3AC56D04A52E}" destId="{FE92F468-D49A-B94E-BB1C-F844CC632E31}" srcOrd="1" destOrd="0" presId="urn:microsoft.com/office/officeart/2016/7/layout/BasicTimeline"/>
    <dgm:cxn modelId="{34F5EE22-EA9C-1440-9C3C-6203ED7D29C8}" type="presParOf" srcId="{FE92F468-D49A-B94E-BB1C-F844CC632E31}" destId="{4618DCF3-D29C-EA4E-9496-D7C0EA9E73AA}" srcOrd="0" destOrd="0" presId="urn:microsoft.com/office/officeart/2016/7/layout/BasicTimeline"/>
    <dgm:cxn modelId="{AA57DDF1-EFC3-3642-8EA4-4591077F1510}" type="presParOf" srcId="{FE92F468-D49A-B94E-BB1C-F844CC632E31}" destId="{F28138B8-8904-BE49-B864-1A1C9DB005E1}" srcOrd="1" destOrd="0" presId="urn:microsoft.com/office/officeart/2016/7/layout/BasicTimeline"/>
    <dgm:cxn modelId="{CB928740-B01F-4E48-AD9F-8530C9C419D9}" type="presParOf" srcId="{459F89DB-F120-2A48-BBF7-3AC56D04A52E}" destId="{26974B44-AB5B-9B42-9860-BEF1400DA762}" srcOrd="2" destOrd="0" presId="urn:microsoft.com/office/officeart/2016/7/layout/BasicTimeline"/>
    <dgm:cxn modelId="{EFBFB0D8-B6EB-794D-9B04-3C4C61BF20FC}" type="presParOf" srcId="{459F89DB-F120-2A48-BBF7-3AC56D04A52E}" destId="{9D3CCA8E-2787-D341-937E-F687E7810CC6}" srcOrd="3" destOrd="0" presId="urn:microsoft.com/office/officeart/2016/7/layout/BasicTimeline"/>
    <dgm:cxn modelId="{E8DD7B0E-DEE8-044A-AE98-E74A1620AE46}" type="presParOf" srcId="{459F89DB-F120-2A48-BBF7-3AC56D04A52E}" destId="{D63E70CF-CAEB-854F-AB7D-F132E099D0A5}" srcOrd="4" destOrd="0" presId="urn:microsoft.com/office/officeart/2016/7/layout/BasicTimeline"/>
    <dgm:cxn modelId="{B4F518DB-50B1-984E-88D1-776F9243B727}" type="presParOf" srcId="{1B1411CD-B6D3-7747-94B4-CF08548D76BB}" destId="{7506ECC3-5484-E040-B091-DB2F174B8CAA}" srcOrd="7" destOrd="0" presId="urn:microsoft.com/office/officeart/2016/7/layout/BasicTimeline"/>
    <dgm:cxn modelId="{47AAAC02-5FE1-9846-AC75-C5290AC9D29B}" type="presParOf" srcId="{1B1411CD-B6D3-7747-94B4-CF08548D76BB}" destId="{C518A49F-E488-7B4C-A139-6D03D44451B1}" srcOrd="8" destOrd="0" presId="urn:microsoft.com/office/officeart/2016/7/layout/BasicTimeline"/>
    <dgm:cxn modelId="{3E45C5C1-ECBB-084C-9581-25DBA4CB78AA}" type="presParOf" srcId="{C518A49F-E488-7B4C-A139-6D03D44451B1}" destId="{9DC255CA-A94E-4648-96F1-C896D9EBD2E6}" srcOrd="0" destOrd="0" presId="urn:microsoft.com/office/officeart/2016/7/layout/BasicTimeline"/>
    <dgm:cxn modelId="{EB7995FF-0A03-134C-A55C-B63E33F404C3}" type="presParOf" srcId="{C518A49F-E488-7B4C-A139-6D03D44451B1}" destId="{7EF7FC54-5D35-BD4F-A022-444C30722FB1}" srcOrd="1" destOrd="0" presId="urn:microsoft.com/office/officeart/2016/7/layout/BasicTimeline"/>
    <dgm:cxn modelId="{AE795DFE-66D8-AB4E-972B-FF66DA9FA3AA}" type="presParOf" srcId="{7EF7FC54-5D35-BD4F-A022-444C30722FB1}" destId="{2C79AF02-7766-A745-AA1D-AC0F1F5CA66B}" srcOrd="0" destOrd="0" presId="urn:microsoft.com/office/officeart/2016/7/layout/BasicTimeline"/>
    <dgm:cxn modelId="{682A2DD0-F454-0B41-BA58-9C2C23893DAE}" type="presParOf" srcId="{7EF7FC54-5D35-BD4F-A022-444C30722FB1}" destId="{CCA655A1-6A4D-9745-AFF4-5506763DD076}" srcOrd="1" destOrd="0" presId="urn:microsoft.com/office/officeart/2016/7/layout/BasicTimeline"/>
    <dgm:cxn modelId="{28BC2CF1-8D29-F04C-AA2F-B7D4D08FEEF2}" type="presParOf" srcId="{C518A49F-E488-7B4C-A139-6D03D44451B1}" destId="{E21B126D-6AFC-3343-B17B-98DFD22CAC4A}" srcOrd="2" destOrd="0" presId="urn:microsoft.com/office/officeart/2016/7/layout/BasicTimeline"/>
    <dgm:cxn modelId="{B730B293-A524-F94C-9431-F6C7B8E7C3D0}" type="presParOf" srcId="{C518A49F-E488-7B4C-A139-6D03D44451B1}" destId="{96810F6D-9064-464D-8ADD-70BB1F6BA199}" srcOrd="3" destOrd="0" presId="urn:microsoft.com/office/officeart/2016/7/layout/BasicTimeline"/>
    <dgm:cxn modelId="{CD896173-42F8-F74A-A793-850F42922587}" type="presParOf" srcId="{C518A49F-E488-7B4C-A139-6D03D44451B1}" destId="{E0D0F434-C806-6345-B35F-D3E81A958A4B}" srcOrd="4" destOrd="0" presId="urn:microsoft.com/office/officeart/2016/7/layout/BasicTimeline"/>
    <dgm:cxn modelId="{32BEA7CB-65F9-7949-84AB-BE65B93AEAC1}" type="presParOf" srcId="{1B1411CD-B6D3-7747-94B4-CF08548D76BB}" destId="{15745E8E-B119-B24D-9505-E2A8D3592392}" srcOrd="9" destOrd="0" presId="urn:microsoft.com/office/officeart/2016/7/layout/BasicTimeline"/>
    <dgm:cxn modelId="{CD711E52-7CDA-7341-A7AF-7844AA6D92F3}" type="presParOf" srcId="{1B1411CD-B6D3-7747-94B4-CF08548D76BB}" destId="{037DC296-FD75-0849-9CAA-A85A059080C9}" srcOrd="10" destOrd="0" presId="urn:microsoft.com/office/officeart/2016/7/layout/BasicTimeline"/>
    <dgm:cxn modelId="{E6940021-A533-9049-ABBA-B6532D8ECB29}" type="presParOf" srcId="{037DC296-FD75-0849-9CAA-A85A059080C9}" destId="{150DCE5A-399A-B844-A845-152902CCA2D4}" srcOrd="0" destOrd="0" presId="urn:microsoft.com/office/officeart/2016/7/layout/BasicTimeline"/>
    <dgm:cxn modelId="{A51DFAE2-C978-F34C-9208-40184E3B8BE7}" type="presParOf" srcId="{037DC296-FD75-0849-9CAA-A85A059080C9}" destId="{DD25913E-E816-EF40-88DB-980359C5AB49}" srcOrd="1" destOrd="0" presId="urn:microsoft.com/office/officeart/2016/7/layout/BasicTimeline"/>
    <dgm:cxn modelId="{FF161E81-3B27-8449-89C4-FCC51213FC9D}" type="presParOf" srcId="{DD25913E-E816-EF40-88DB-980359C5AB49}" destId="{E9707443-C2DA-A548-8A95-A3F7B38E5B47}" srcOrd="0" destOrd="0" presId="urn:microsoft.com/office/officeart/2016/7/layout/BasicTimeline"/>
    <dgm:cxn modelId="{0030E26E-2A59-FF41-8779-E94B0058D0A3}" type="presParOf" srcId="{DD25913E-E816-EF40-88DB-980359C5AB49}" destId="{CC3E95DE-C1DF-D34F-80C8-53765315778D}" srcOrd="1" destOrd="0" presId="urn:microsoft.com/office/officeart/2016/7/layout/BasicTimeline"/>
    <dgm:cxn modelId="{17480D7C-BC7A-3148-9FD1-1BC722560F1B}" type="presParOf" srcId="{037DC296-FD75-0849-9CAA-A85A059080C9}" destId="{C35FF509-6DD7-C047-B4C7-D97CA42E68EF}" srcOrd="2" destOrd="0" presId="urn:microsoft.com/office/officeart/2016/7/layout/BasicTimeline"/>
    <dgm:cxn modelId="{2D15B356-0EEA-6242-B7F3-DA61AD51D732}" type="presParOf" srcId="{037DC296-FD75-0849-9CAA-A85A059080C9}" destId="{2443CB93-4E9A-064E-892C-4FC9B25D6BE7}" srcOrd="3" destOrd="0" presId="urn:microsoft.com/office/officeart/2016/7/layout/BasicTimeline"/>
    <dgm:cxn modelId="{416C3163-50E1-8543-8636-E2256858CB61}" type="presParOf" srcId="{037DC296-FD75-0849-9CAA-A85A059080C9}" destId="{A5A80D3F-009B-DD46-B2DB-A5F1A6C0AF4E}" srcOrd="4" destOrd="0" presId="urn:microsoft.com/office/officeart/2016/7/layout/BasicTimeline"/>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925CC-C4B7-4D4A-A7BF-7104F3FC314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292EF8C-A274-489B-A620-45F071C716B1}">
      <dgm:prSet/>
      <dgm:spPr/>
      <dgm:t>
        <a:bodyPr/>
        <a:lstStyle/>
        <a:p>
          <a:r>
            <a:rPr lang="en-GB"/>
            <a:t>Pari trattamento</a:t>
          </a:r>
          <a:endParaRPr lang="en-US"/>
        </a:p>
      </dgm:t>
    </dgm:pt>
    <dgm:pt modelId="{0B7B0767-0799-4FAB-B07E-61C1AE252435}" type="parTrans" cxnId="{9CD5A7D2-75BE-4E97-AA09-A6C19DE71A16}">
      <dgm:prSet/>
      <dgm:spPr/>
      <dgm:t>
        <a:bodyPr/>
        <a:lstStyle/>
        <a:p>
          <a:endParaRPr lang="en-US"/>
        </a:p>
      </dgm:t>
    </dgm:pt>
    <dgm:pt modelId="{36F92688-894C-4B28-BC5A-E84A581AFFFA}" type="sibTrans" cxnId="{9CD5A7D2-75BE-4E97-AA09-A6C19DE71A16}">
      <dgm:prSet/>
      <dgm:spPr/>
      <dgm:t>
        <a:bodyPr/>
        <a:lstStyle/>
        <a:p>
          <a:endParaRPr lang="en-US"/>
        </a:p>
      </dgm:t>
    </dgm:pt>
    <dgm:pt modelId="{9D09B00E-81F2-4B74-A208-5225D79042FE}">
      <dgm:prSet/>
      <dgm:spPr/>
      <dgm:t>
        <a:bodyPr/>
        <a:lstStyle/>
        <a:p>
          <a:r>
            <a:rPr lang="en-GB"/>
            <a:t>Azioni positive (Affirmative action)</a:t>
          </a:r>
          <a:endParaRPr lang="en-US"/>
        </a:p>
      </dgm:t>
    </dgm:pt>
    <dgm:pt modelId="{E9158719-BE33-4457-839A-4685D0538E55}" type="parTrans" cxnId="{5005ACD6-A04F-49E4-8A7D-161AD28ED7CB}">
      <dgm:prSet/>
      <dgm:spPr/>
      <dgm:t>
        <a:bodyPr/>
        <a:lstStyle/>
        <a:p>
          <a:endParaRPr lang="en-US"/>
        </a:p>
      </dgm:t>
    </dgm:pt>
    <dgm:pt modelId="{11626FB5-F764-466A-A0A2-B73FD2E920BD}" type="sibTrans" cxnId="{5005ACD6-A04F-49E4-8A7D-161AD28ED7CB}">
      <dgm:prSet/>
      <dgm:spPr/>
      <dgm:t>
        <a:bodyPr/>
        <a:lstStyle/>
        <a:p>
          <a:endParaRPr lang="en-US"/>
        </a:p>
      </dgm:t>
    </dgm:pt>
    <dgm:pt modelId="{38AD61DF-F52A-4B26-8ED0-62AE9AA83824}">
      <dgm:prSet/>
      <dgm:spPr/>
      <dgm:t>
        <a:bodyPr/>
        <a:lstStyle/>
        <a:p>
          <a:r>
            <a:rPr lang="en-GB"/>
            <a:t>Gender and non discrimination mainstreaming</a:t>
          </a:r>
          <a:endParaRPr lang="en-US"/>
        </a:p>
      </dgm:t>
    </dgm:pt>
    <dgm:pt modelId="{10403D2F-08A7-4AF2-ADDC-514FA54B1444}" type="parTrans" cxnId="{F2C77E75-62AF-4608-A84D-81D739B00DA9}">
      <dgm:prSet/>
      <dgm:spPr/>
      <dgm:t>
        <a:bodyPr/>
        <a:lstStyle/>
        <a:p>
          <a:endParaRPr lang="en-US"/>
        </a:p>
      </dgm:t>
    </dgm:pt>
    <dgm:pt modelId="{37B73D51-3D1A-4548-B1FE-D4A5C39A3FDA}" type="sibTrans" cxnId="{F2C77E75-62AF-4608-A84D-81D739B00DA9}">
      <dgm:prSet/>
      <dgm:spPr/>
      <dgm:t>
        <a:bodyPr/>
        <a:lstStyle/>
        <a:p>
          <a:endParaRPr lang="en-US"/>
        </a:p>
      </dgm:t>
    </dgm:pt>
    <dgm:pt modelId="{1F57354B-8B90-1445-BC23-F03EBCD7AD33}" type="pres">
      <dgm:prSet presAssocID="{EC4925CC-C4B7-4D4A-A7BF-7104F3FC3143}" presName="hierChild1" presStyleCnt="0">
        <dgm:presLayoutVars>
          <dgm:chPref val="1"/>
          <dgm:dir/>
          <dgm:animOne val="branch"/>
          <dgm:animLvl val="lvl"/>
          <dgm:resizeHandles/>
        </dgm:presLayoutVars>
      </dgm:prSet>
      <dgm:spPr/>
    </dgm:pt>
    <dgm:pt modelId="{DF194616-134C-094E-812B-63DE9928036E}" type="pres">
      <dgm:prSet presAssocID="{E292EF8C-A274-489B-A620-45F071C716B1}" presName="hierRoot1" presStyleCnt="0"/>
      <dgm:spPr/>
    </dgm:pt>
    <dgm:pt modelId="{6E47F302-AFD7-FE42-97EE-60EB7B6B408C}" type="pres">
      <dgm:prSet presAssocID="{E292EF8C-A274-489B-A620-45F071C716B1}" presName="composite" presStyleCnt="0"/>
      <dgm:spPr/>
    </dgm:pt>
    <dgm:pt modelId="{E522CA17-8A08-AD40-AFDC-8B397F696B46}" type="pres">
      <dgm:prSet presAssocID="{E292EF8C-A274-489B-A620-45F071C716B1}" presName="background" presStyleLbl="node0" presStyleIdx="0" presStyleCnt="3"/>
      <dgm:spPr/>
    </dgm:pt>
    <dgm:pt modelId="{9FB7E121-825A-1842-B4FD-E7BCC3268E9F}" type="pres">
      <dgm:prSet presAssocID="{E292EF8C-A274-489B-A620-45F071C716B1}" presName="text" presStyleLbl="fgAcc0" presStyleIdx="0" presStyleCnt="3">
        <dgm:presLayoutVars>
          <dgm:chPref val="3"/>
        </dgm:presLayoutVars>
      </dgm:prSet>
      <dgm:spPr/>
    </dgm:pt>
    <dgm:pt modelId="{20DB9970-89FA-4343-8356-2D3FF9FA9D2C}" type="pres">
      <dgm:prSet presAssocID="{E292EF8C-A274-489B-A620-45F071C716B1}" presName="hierChild2" presStyleCnt="0"/>
      <dgm:spPr/>
    </dgm:pt>
    <dgm:pt modelId="{65D393E2-DB5A-6145-8802-27FE0583492C}" type="pres">
      <dgm:prSet presAssocID="{9D09B00E-81F2-4B74-A208-5225D79042FE}" presName="hierRoot1" presStyleCnt="0"/>
      <dgm:spPr/>
    </dgm:pt>
    <dgm:pt modelId="{328DF190-677E-8C46-AFE0-D4F73B5B9862}" type="pres">
      <dgm:prSet presAssocID="{9D09B00E-81F2-4B74-A208-5225D79042FE}" presName="composite" presStyleCnt="0"/>
      <dgm:spPr/>
    </dgm:pt>
    <dgm:pt modelId="{BF5E0FA0-79D8-0A44-B498-2A236E20ABBC}" type="pres">
      <dgm:prSet presAssocID="{9D09B00E-81F2-4B74-A208-5225D79042FE}" presName="background" presStyleLbl="node0" presStyleIdx="1" presStyleCnt="3"/>
      <dgm:spPr/>
    </dgm:pt>
    <dgm:pt modelId="{F858D132-C153-3846-84E4-2C7AF60A2022}" type="pres">
      <dgm:prSet presAssocID="{9D09B00E-81F2-4B74-A208-5225D79042FE}" presName="text" presStyleLbl="fgAcc0" presStyleIdx="1" presStyleCnt="3">
        <dgm:presLayoutVars>
          <dgm:chPref val="3"/>
        </dgm:presLayoutVars>
      </dgm:prSet>
      <dgm:spPr/>
    </dgm:pt>
    <dgm:pt modelId="{2CEC7AFB-1418-E346-8D7C-9F9FCBB5B4CB}" type="pres">
      <dgm:prSet presAssocID="{9D09B00E-81F2-4B74-A208-5225D79042FE}" presName="hierChild2" presStyleCnt="0"/>
      <dgm:spPr/>
    </dgm:pt>
    <dgm:pt modelId="{C5BC69D2-9F5C-894C-89E7-07608EE92975}" type="pres">
      <dgm:prSet presAssocID="{38AD61DF-F52A-4B26-8ED0-62AE9AA83824}" presName="hierRoot1" presStyleCnt="0"/>
      <dgm:spPr/>
    </dgm:pt>
    <dgm:pt modelId="{747E96C2-8BCA-3C4E-9EEE-F35F6A424592}" type="pres">
      <dgm:prSet presAssocID="{38AD61DF-F52A-4B26-8ED0-62AE9AA83824}" presName="composite" presStyleCnt="0"/>
      <dgm:spPr/>
    </dgm:pt>
    <dgm:pt modelId="{49FA91DA-2148-9245-8677-E54C70E31203}" type="pres">
      <dgm:prSet presAssocID="{38AD61DF-F52A-4B26-8ED0-62AE9AA83824}" presName="background" presStyleLbl="node0" presStyleIdx="2" presStyleCnt="3"/>
      <dgm:spPr/>
    </dgm:pt>
    <dgm:pt modelId="{735CE315-5CAA-C746-A25A-0545739E7802}" type="pres">
      <dgm:prSet presAssocID="{38AD61DF-F52A-4B26-8ED0-62AE9AA83824}" presName="text" presStyleLbl="fgAcc0" presStyleIdx="2" presStyleCnt="3">
        <dgm:presLayoutVars>
          <dgm:chPref val="3"/>
        </dgm:presLayoutVars>
      </dgm:prSet>
      <dgm:spPr/>
    </dgm:pt>
    <dgm:pt modelId="{2228EA7C-60BF-AF40-9AD4-600594770C70}" type="pres">
      <dgm:prSet presAssocID="{38AD61DF-F52A-4B26-8ED0-62AE9AA83824}" presName="hierChild2" presStyleCnt="0"/>
      <dgm:spPr/>
    </dgm:pt>
  </dgm:ptLst>
  <dgm:cxnLst>
    <dgm:cxn modelId="{109A0B06-925B-924A-9296-CE4E2A85F9C0}" type="presOf" srcId="{E292EF8C-A274-489B-A620-45F071C716B1}" destId="{9FB7E121-825A-1842-B4FD-E7BCC3268E9F}" srcOrd="0" destOrd="0" presId="urn:microsoft.com/office/officeart/2005/8/layout/hierarchy1"/>
    <dgm:cxn modelId="{F2C77E75-62AF-4608-A84D-81D739B00DA9}" srcId="{EC4925CC-C4B7-4D4A-A7BF-7104F3FC3143}" destId="{38AD61DF-F52A-4B26-8ED0-62AE9AA83824}" srcOrd="2" destOrd="0" parTransId="{10403D2F-08A7-4AF2-ADDC-514FA54B1444}" sibTransId="{37B73D51-3D1A-4548-B1FE-D4A5C39A3FDA}"/>
    <dgm:cxn modelId="{FD8CB59E-1137-2A42-B9AB-9D2161C91562}" type="presOf" srcId="{9D09B00E-81F2-4B74-A208-5225D79042FE}" destId="{F858D132-C153-3846-84E4-2C7AF60A2022}" srcOrd="0" destOrd="0" presId="urn:microsoft.com/office/officeart/2005/8/layout/hierarchy1"/>
    <dgm:cxn modelId="{9CD5A7D2-75BE-4E97-AA09-A6C19DE71A16}" srcId="{EC4925CC-C4B7-4D4A-A7BF-7104F3FC3143}" destId="{E292EF8C-A274-489B-A620-45F071C716B1}" srcOrd="0" destOrd="0" parTransId="{0B7B0767-0799-4FAB-B07E-61C1AE252435}" sibTransId="{36F92688-894C-4B28-BC5A-E84A581AFFFA}"/>
    <dgm:cxn modelId="{5005ACD6-A04F-49E4-8A7D-161AD28ED7CB}" srcId="{EC4925CC-C4B7-4D4A-A7BF-7104F3FC3143}" destId="{9D09B00E-81F2-4B74-A208-5225D79042FE}" srcOrd="1" destOrd="0" parTransId="{E9158719-BE33-4457-839A-4685D0538E55}" sibTransId="{11626FB5-F764-466A-A0A2-B73FD2E920BD}"/>
    <dgm:cxn modelId="{0939DDEB-16A7-8449-AEF4-849A2B31CB76}" type="presOf" srcId="{38AD61DF-F52A-4B26-8ED0-62AE9AA83824}" destId="{735CE315-5CAA-C746-A25A-0545739E7802}" srcOrd="0" destOrd="0" presId="urn:microsoft.com/office/officeart/2005/8/layout/hierarchy1"/>
    <dgm:cxn modelId="{801FE6EB-AE1F-0A47-8B5C-26348E74EE85}" type="presOf" srcId="{EC4925CC-C4B7-4D4A-A7BF-7104F3FC3143}" destId="{1F57354B-8B90-1445-BC23-F03EBCD7AD33}" srcOrd="0" destOrd="0" presId="urn:microsoft.com/office/officeart/2005/8/layout/hierarchy1"/>
    <dgm:cxn modelId="{DB607719-9250-504A-BBA9-4724D1E722CA}" type="presParOf" srcId="{1F57354B-8B90-1445-BC23-F03EBCD7AD33}" destId="{DF194616-134C-094E-812B-63DE9928036E}" srcOrd="0" destOrd="0" presId="urn:microsoft.com/office/officeart/2005/8/layout/hierarchy1"/>
    <dgm:cxn modelId="{C0668522-C40A-3048-A708-1DC5CE24EF8B}" type="presParOf" srcId="{DF194616-134C-094E-812B-63DE9928036E}" destId="{6E47F302-AFD7-FE42-97EE-60EB7B6B408C}" srcOrd="0" destOrd="0" presId="urn:microsoft.com/office/officeart/2005/8/layout/hierarchy1"/>
    <dgm:cxn modelId="{4D32FBF3-E43D-0D47-9925-1EE2412799CE}" type="presParOf" srcId="{6E47F302-AFD7-FE42-97EE-60EB7B6B408C}" destId="{E522CA17-8A08-AD40-AFDC-8B397F696B46}" srcOrd="0" destOrd="0" presId="urn:microsoft.com/office/officeart/2005/8/layout/hierarchy1"/>
    <dgm:cxn modelId="{728D862A-EFFE-5549-8E35-E1D81CB8E625}" type="presParOf" srcId="{6E47F302-AFD7-FE42-97EE-60EB7B6B408C}" destId="{9FB7E121-825A-1842-B4FD-E7BCC3268E9F}" srcOrd="1" destOrd="0" presId="urn:microsoft.com/office/officeart/2005/8/layout/hierarchy1"/>
    <dgm:cxn modelId="{F5BFEA52-673A-3F4F-B4F9-E65F4164F828}" type="presParOf" srcId="{DF194616-134C-094E-812B-63DE9928036E}" destId="{20DB9970-89FA-4343-8356-2D3FF9FA9D2C}" srcOrd="1" destOrd="0" presId="urn:microsoft.com/office/officeart/2005/8/layout/hierarchy1"/>
    <dgm:cxn modelId="{81E2CD06-0AB4-9943-9F87-945510CDAE8F}" type="presParOf" srcId="{1F57354B-8B90-1445-BC23-F03EBCD7AD33}" destId="{65D393E2-DB5A-6145-8802-27FE0583492C}" srcOrd="1" destOrd="0" presId="urn:microsoft.com/office/officeart/2005/8/layout/hierarchy1"/>
    <dgm:cxn modelId="{AAEB6162-E113-C346-B950-E5BA31C5E22B}" type="presParOf" srcId="{65D393E2-DB5A-6145-8802-27FE0583492C}" destId="{328DF190-677E-8C46-AFE0-D4F73B5B9862}" srcOrd="0" destOrd="0" presId="urn:microsoft.com/office/officeart/2005/8/layout/hierarchy1"/>
    <dgm:cxn modelId="{C1F700D6-F0A9-EE42-BD7A-EB5F0179223E}" type="presParOf" srcId="{328DF190-677E-8C46-AFE0-D4F73B5B9862}" destId="{BF5E0FA0-79D8-0A44-B498-2A236E20ABBC}" srcOrd="0" destOrd="0" presId="urn:microsoft.com/office/officeart/2005/8/layout/hierarchy1"/>
    <dgm:cxn modelId="{0120AAB7-0495-864C-926B-DB2FB8743FC8}" type="presParOf" srcId="{328DF190-677E-8C46-AFE0-D4F73B5B9862}" destId="{F858D132-C153-3846-84E4-2C7AF60A2022}" srcOrd="1" destOrd="0" presId="urn:microsoft.com/office/officeart/2005/8/layout/hierarchy1"/>
    <dgm:cxn modelId="{604987DA-021F-4C4E-81F8-A9F43A200511}" type="presParOf" srcId="{65D393E2-DB5A-6145-8802-27FE0583492C}" destId="{2CEC7AFB-1418-E346-8D7C-9F9FCBB5B4CB}" srcOrd="1" destOrd="0" presId="urn:microsoft.com/office/officeart/2005/8/layout/hierarchy1"/>
    <dgm:cxn modelId="{0778FF43-8EF6-6B48-9702-D192FA4E223E}" type="presParOf" srcId="{1F57354B-8B90-1445-BC23-F03EBCD7AD33}" destId="{C5BC69D2-9F5C-894C-89E7-07608EE92975}" srcOrd="2" destOrd="0" presId="urn:microsoft.com/office/officeart/2005/8/layout/hierarchy1"/>
    <dgm:cxn modelId="{0B4A1BCB-796A-1E42-89B6-C17DC42036F8}" type="presParOf" srcId="{C5BC69D2-9F5C-894C-89E7-07608EE92975}" destId="{747E96C2-8BCA-3C4E-9EEE-F35F6A424592}" srcOrd="0" destOrd="0" presId="urn:microsoft.com/office/officeart/2005/8/layout/hierarchy1"/>
    <dgm:cxn modelId="{967ED8FD-879B-3B45-9C19-F1A7AC78E258}" type="presParOf" srcId="{747E96C2-8BCA-3C4E-9EEE-F35F6A424592}" destId="{49FA91DA-2148-9245-8677-E54C70E31203}" srcOrd="0" destOrd="0" presId="urn:microsoft.com/office/officeart/2005/8/layout/hierarchy1"/>
    <dgm:cxn modelId="{7A1A1E0F-3E50-5B45-AB57-33A41024644E}" type="presParOf" srcId="{747E96C2-8BCA-3C4E-9EEE-F35F6A424592}" destId="{735CE315-5CAA-C746-A25A-0545739E7802}" srcOrd="1" destOrd="0" presId="urn:microsoft.com/office/officeart/2005/8/layout/hierarchy1"/>
    <dgm:cxn modelId="{CC717F91-E9A1-9940-BD14-C2C95DB38F30}" type="presParOf" srcId="{C5BC69D2-9F5C-894C-89E7-07608EE92975}" destId="{2228EA7C-60BF-AF40-9AD4-600594770C7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216246-923F-40B7-92EB-AB25F674FA78}"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DAB60691-861D-46B6-973F-4CD5B4345B26}">
      <dgm:prSet/>
      <dgm:spPr/>
      <dgm:t>
        <a:bodyPr/>
        <a:lstStyle/>
        <a:p>
          <a:r>
            <a:rPr lang="en-GB"/>
            <a:t> </a:t>
          </a:r>
          <a:r>
            <a:rPr lang="en-GB" err="1"/>
            <a:t>Inquadramento</a:t>
          </a:r>
          <a:r>
            <a:rPr lang="en-GB"/>
            <a:t> </a:t>
          </a:r>
          <a:r>
            <a:rPr lang="en-GB" err="1"/>
            <a:t>generale</a:t>
          </a:r>
          <a:r>
            <a:rPr lang="en-GB"/>
            <a:t> del </a:t>
          </a:r>
          <a:r>
            <a:rPr lang="en-GB" err="1"/>
            <a:t>bilancio</a:t>
          </a:r>
          <a:r>
            <a:rPr lang="en-GB"/>
            <a:t> di </a:t>
          </a:r>
          <a:r>
            <a:rPr lang="en-GB" err="1"/>
            <a:t>genere</a:t>
          </a:r>
          <a:r>
            <a:rPr lang="en-GB"/>
            <a:t> per il </a:t>
          </a:r>
          <a:r>
            <a:rPr lang="en-GB" err="1"/>
            <a:t>rendiconto</a:t>
          </a:r>
          <a:r>
            <a:rPr lang="en-GB"/>
            <a:t> </a:t>
          </a:r>
          <a:r>
            <a:rPr lang="en-GB" err="1"/>
            <a:t>dello</a:t>
          </a:r>
          <a:r>
            <a:rPr lang="en-GB"/>
            <a:t> </a:t>
          </a:r>
          <a:r>
            <a:rPr lang="en-GB" err="1"/>
            <a:t>Stato</a:t>
          </a:r>
          <a:r>
            <a:rPr lang="en-GB"/>
            <a:t> (art. 38 </a:t>
          </a:r>
          <a:r>
            <a:rPr lang="en-GB" err="1"/>
            <a:t>septies</a:t>
          </a:r>
          <a:r>
            <a:rPr lang="en-GB"/>
            <a:t> </a:t>
          </a:r>
          <a:r>
            <a:rPr lang="en-GB" err="1"/>
            <a:t>della</a:t>
          </a:r>
          <a:r>
            <a:rPr lang="en-GB"/>
            <a:t> </a:t>
          </a:r>
          <a:r>
            <a:rPr lang="en-GB" err="1"/>
            <a:t>legge</a:t>
          </a:r>
          <a:r>
            <a:rPr lang="en-GB"/>
            <a:t> n. 196 del 2009);</a:t>
          </a:r>
          <a:endParaRPr lang="en-US"/>
        </a:p>
      </dgm:t>
    </dgm:pt>
    <dgm:pt modelId="{BD3524FC-D255-4E88-8CEC-6C3D648253D1}" type="parTrans" cxnId="{3577F0E4-4AAB-47BB-90FE-513AE8CCF4D2}">
      <dgm:prSet/>
      <dgm:spPr/>
      <dgm:t>
        <a:bodyPr/>
        <a:lstStyle/>
        <a:p>
          <a:endParaRPr lang="en-US"/>
        </a:p>
      </dgm:t>
    </dgm:pt>
    <dgm:pt modelId="{CB2F97EB-0009-4670-9181-35E47EF0C12A}" type="sibTrans" cxnId="{3577F0E4-4AAB-47BB-90FE-513AE8CCF4D2}">
      <dgm:prSet/>
      <dgm:spPr/>
      <dgm:t>
        <a:bodyPr/>
        <a:lstStyle/>
        <a:p>
          <a:endParaRPr lang="en-US"/>
        </a:p>
      </dgm:t>
    </dgm:pt>
    <dgm:pt modelId="{980E249B-FF36-4799-B292-39F0953D0B66}">
      <dgm:prSet/>
      <dgm:spPr/>
      <dgm:t>
        <a:bodyPr/>
        <a:lstStyle/>
        <a:p>
          <a:r>
            <a:rPr lang="it-IT" b="0" i="0"/>
            <a:t>DPCM 16 giugno 2017;</a:t>
          </a:r>
          <a:endParaRPr lang="en-US"/>
        </a:p>
      </dgm:t>
    </dgm:pt>
    <dgm:pt modelId="{F2705CE7-A456-4D2D-AB43-B89CAE2E1375}" type="parTrans" cxnId="{0EF02C2F-4FA3-4884-8A63-3AECA1D3902B}">
      <dgm:prSet/>
      <dgm:spPr/>
      <dgm:t>
        <a:bodyPr/>
        <a:lstStyle/>
        <a:p>
          <a:endParaRPr lang="en-US"/>
        </a:p>
      </dgm:t>
    </dgm:pt>
    <dgm:pt modelId="{17EFE638-6565-435E-A6F1-EB2BDB372E22}" type="sibTrans" cxnId="{0EF02C2F-4FA3-4884-8A63-3AECA1D3902B}">
      <dgm:prSet/>
      <dgm:spPr/>
      <dgm:t>
        <a:bodyPr/>
        <a:lstStyle/>
        <a:p>
          <a:endParaRPr lang="en-US"/>
        </a:p>
      </dgm:t>
    </dgm:pt>
    <dgm:pt modelId="{DE8CAC53-B3C1-4807-91D2-DF39ABEF1B47}">
      <dgm:prSet/>
      <dgm:spPr/>
      <dgm:t>
        <a:bodyPr/>
        <a:lstStyle/>
        <a:p>
          <a:r>
            <a:rPr lang="it-IT"/>
            <a:t>Focus Università: Il 19 settembre 2019, il Gruppo CRUI per il Bilancio di Genere ha presentato alla Conferenza dei Rettori le Linee guida per il Bilancio di Genere negli Atenei italiani.</a:t>
          </a:r>
          <a:br>
            <a:rPr lang="it-IT"/>
          </a:br>
          <a:endParaRPr lang="en-US"/>
        </a:p>
      </dgm:t>
    </dgm:pt>
    <dgm:pt modelId="{76ACC90B-9186-40BA-80B7-43546C0AF1D8}" type="parTrans" cxnId="{BEA46943-F5B7-4405-81F5-CA673774B8DC}">
      <dgm:prSet/>
      <dgm:spPr/>
      <dgm:t>
        <a:bodyPr/>
        <a:lstStyle/>
        <a:p>
          <a:endParaRPr lang="en-US"/>
        </a:p>
      </dgm:t>
    </dgm:pt>
    <dgm:pt modelId="{91D9C298-F010-41B2-8BF8-4B7FE3356E64}" type="sibTrans" cxnId="{BEA46943-F5B7-4405-81F5-CA673774B8DC}">
      <dgm:prSet/>
      <dgm:spPr/>
      <dgm:t>
        <a:bodyPr/>
        <a:lstStyle/>
        <a:p>
          <a:endParaRPr lang="en-US"/>
        </a:p>
      </dgm:t>
    </dgm:pt>
    <dgm:pt modelId="{C373DBD5-1362-B443-A0CC-08E0A721E7AC}" type="pres">
      <dgm:prSet presAssocID="{D9216246-923F-40B7-92EB-AB25F674FA78}" presName="outerComposite" presStyleCnt="0">
        <dgm:presLayoutVars>
          <dgm:chMax val="5"/>
          <dgm:dir/>
          <dgm:resizeHandles val="exact"/>
        </dgm:presLayoutVars>
      </dgm:prSet>
      <dgm:spPr/>
    </dgm:pt>
    <dgm:pt modelId="{C148AD8E-0CDC-994C-8BE9-B19EB5123E0E}" type="pres">
      <dgm:prSet presAssocID="{D9216246-923F-40B7-92EB-AB25F674FA78}" presName="dummyMaxCanvas" presStyleCnt="0">
        <dgm:presLayoutVars/>
      </dgm:prSet>
      <dgm:spPr/>
    </dgm:pt>
    <dgm:pt modelId="{DA834E68-BDA5-0F48-8473-4077FC0DD755}" type="pres">
      <dgm:prSet presAssocID="{D9216246-923F-40B7-92EB-AB25F674FA78}" presName="ThreeNodes_1" presStyleLbl="node1" presStyleIdx="0" presStyleCnt="3">
        <dgm:presLayoutVars>
          <dgm:bulletEnabled val="1"/>
        </dgm:presLayoutVars>
      </dgm:prSet>
      <dgm:spPr/>
    </dgm:pt>
    <dgm:pt modelId="{D30C4272-4434-044F-9344-27111BD168B5}" type="pres">
      <dgm:prSet presAssocID="{D9216246-923F-40B7-92EB-AB25F674FA78}" presName="ThreeNodes_2" presStyleLbl="node1" presStyleIdx="1" presStyleCnt="3">
        <dgm:presLayoutVars>
          <dgm:bulletEnabled val="1"/>
        </dgm:presLayoutVars>
      </dgm:prSet>
      <dgm:spPr/>
    </dgm:pt>
    <dgm:pt modelId="{681EBE66-5F98-0746-BAA6-8BD41EAE61F4}" type="pres">
      <dgm:prSet presAssocID="{D9216246-923F-40B7-92EB-AB25F674FA78}" presName="ThreeNodes_3" presStyleLbl="node1" presStyleIdx="2" presStyleCnt="3">
        <dgm:presLayoutVars>
          <dgm:bulletEnabled val="1"/>
        </dgm:presLayoutVars>
      </dgm:prSet>
      <dgm:spPr/>
    </dgm:pt>
    <dgm:pt modelId="{9A8D3385-664E-8244-9C4C-64E7831B4C3C}" type="pres">
      <dgm:prSet presAssocID="{D9216246-923F-40B7-92EB-AB25F674FA78}" presName="ThreeConn_1-2" presStyleLbl="fgAccFollowNode1" presStyleIdx="0" presStyleCnt="2">
        <dgm:presLayoutVars>
          <dgm:bulletEnabled val="1"/>
        </dgm:presLayoutVars>
      </dgm:prSet>
      <dgm:spPr/>
    </dgm:pt>
    <dgm:pt modelId="{96B7A32C-E80B-744D-8C20-E48290AFCF05}" type="pres">
      <dgm:prSet presAssocID="{D9216246-923F-40B7-92EB-AB25F674FA78}" presName="ThreeConn_2-3" presStyleLbl="fgAccFollowNode1" presStyleIdx="1" presStyleCnt="2">
        <dgm:presLayoutVars>
          <dgm:bulletEnabled val="1"/>
        </dgm:presLayoutVars>
      </dgm:prSet>
      <dgm:spPr/>
    </dgm:pt>
    <dgm:pt modelId="{AD201F7E-65FD-9A4C-A2A2-B7BD6AC5DB3C}" type="pres">
      <dgm:prSet presAssocID="{D9216246-923F-40B7-92EB-AB25F674FA78}" presName="ThreeNodes_1_text" presStyleLbl="node1" presStyleIdx="2" presStyleCnt="3">
        <dgm:presLayoutVars>
          <dgm:bulletEnabled val="1"/>
        </dgm:presLayoutVars>
      </dgm:prSet>
      <dgm:spPr/>
    </dgm:pt>
    <dgm:pt modelId="{FF02E136-CC33-7C4D-9163-BB153721B0A0}" type="pres">
      <dgm:prSet presAssocID="{D9216246-923F-40B7-92EB-AB25F674FA78}" presName="ThreeNodes_2_text" presStyleLbl="node1" presStyleIdx="2" presStyleCnt="3">
        <dgm:presLayoutVars>
          <dgm:bulletEnabled val="1"/>
        </dgm:presLayoutVars>
      </dgm:prSet>
      <dgm:spPr/>
    </dgm:pt>
    <dgm:pt modelId="{46A86A07-0D59-484D-BC73-9969B84A6B91}" type="pres">
      <dgm:prSet presAssocID="{D9216246-923F-40B7-92EB-AB25F674FA78}" presName="ThreeNodes_3_text" presStyleLbl="node1" presStyleIdx="2" presStyleCnt="3">
        <dgm:presLayoutVars>
          <dgm:bulletEnabled val="1"/>
        </dgm:presLayoutVars>
      </dgm:prSet>
      <dgm:spPr/>
    </dgm:pt>
  </dgm:ptLst>
  <dgm:cxnLst>
    <dgm:cxn modelId="{17E21528-6816-F94D-A0AD-CA2D100C7A6C}" type="presOf" srcId="{CB2F97EB-0009-4670-9181-35E47EF0C12A}" destId="{9A8D3385-664E-8244-9C4C-64E7831B4C3C}" srcOrd="0" destOrd="0" presId="urn:microsoft.com/office/officeart/2005/8/layout/vProcess5"/>
    <dgm:cxn modelId="{0EF02C2F-4FA3-4884-8A63-3AECA1D3902B}" srcId="{D9216246-923F-40B7-92EB-AB25F674FA78}" destId="{980E249B-FF36-4799-B292-39F0953D0B66}" srcOrd="1" destOrd="0" parTransId="{F2705CE7-A456-4D2D-AB43-B89CAE2E1375}" sibTransId="{17EFE638-6565-435E-A6F1-EB2BDB372E22}"/>
    <dgm:cxn modelId="{BEA46943-F5B7-4405-81F5-CA673774B8DC}" srcId="{D9216246-923F-40B7-92EB-AB25F674FA78}" destId="{DE8CAC53-B3C1-4807-91D2-DF39ABEF1B47}" srcOrd="2" destOrd="0" parTransId="{76ACC90B-9186-40BA-80B7-43546C0AF1D8}" sibTransId="{91D9C298-F010-41B2-8BF8-4B7FE3356E64}"/>
    <dgm:cxn modelId="{34C8AF4C-667A-D045-9AEB-F7966AABF8D7}" type="presOf" srcId="{DE8CAC53-B3C1-4807-91D2-DF39ABEF1B47}" destId="{46A86A07-0D59-484D-BC73-9969B84A6B91}" srcOrd="1" destOrd="0" presId="urn:microsoft.com/office/officeart/2005/8/layout/vProcess5"/>
    <dgm:cxn modelId="{C665CC51-3AFB-2A41-B24C-D03A53CC3FE8}" type="presOf" srcId="{DAB60691-861D-46B6-973F-4CD5B4345B26}" destId="{AD201F7E-65FD-9A4C-A2A2-B7BD6AC5DB3C}" srcOrd="1" destOrd="0" presId="urn:microsoft.com/office/officeart/2005/8/layout/vProcess5"/>
    <dgm:cxn modelId="{96D11B71-DA38-9F4E-B198-FD5665955064}" type="presOf" srcId="{980E249B-FF36-4799-B292-39F0953D0B66}" destId="{D30C4272-4434-044F-9344-27111BD168B5}" srcOrd="0" destOrd="0" presId="urn:microsoft.com/office/officeart/2005/8/layout/vProcess5"/>
    <dgm:cxn modelId="{ABED4EA0-263E-4A4A-935B-039DFE4F5C78}" type="presOf" srcId="{980E249B-FF36-4799-B292-39F0953D0B66}" destId="{FF02E136-CC33-7C4D-9163-BB153721B0A0}" srcOrd="1" destOrd="0" presId="urn:microsoft.com/office/officeart/2005/8/layout/vProcess5"/>
    <dgm:cxn modelId="{6F573DB3-0784-6A42-BC5B-0A87942A37A9}" type="presOf" srcId="{17EFE638-6565-435E-A6F1-EB2BDB372E22}" destId="{96B7A32C-E80B-744D-8C20-E48290AFCF05}" srcOrd="0" destOrd="0" presId="urn:microsoft.com/office/officeart/2005/8/layout/vProcess5"/>
    <dgm:cxn modelId="{874B8BB4-DCF9-F842-A5D8-520DA424CA3E}" type="presOf" srcId="{D9216246-923F-40B7-92EB-AB25F674FA78}" destId="{C373DBD5-1362-B443-A0CC-08E0A721E7AC}" srcOrd="0" destOrd="0" presId="urn:microsoft.com/office/officeart/2005/8/layout/vProcess5"/>
    <dgm:cxn modelId="{6E1B85C2-A7E5-464E-A2C9-9B61AAA0E64A}" type="presOf" srcId="{DE8CAC53-B3C1-4807-91D2-DF39ABEF1B47}" destId="{681EBE66-5F98-0746-BAA6-8BD41EAE61F4}" srcOrd="0" destOrd="0" presId="urn:microsoft.com/office/officeart/2005/8/layout/vProcess5"/>
    <dgm:cxn modelId="{3577F0E4-4AAB-47BB-90FE-513AE8CCF4D2}" srcId="{D9216246-923F-40B7-92EB-AB25F674FA78}" destId="{DAB60691-861D-46B6-973F-4CD5B4345B26}" srcOrd="0" destOrd="0" parTransId="{BD3524FC-D255-4E88-8CEC-6C3D648253D1}" sibTransId="{CB2F97EB-0009-4670-9181-35E47EF0C12A}"/>
    <dgm:cxn modelId="{4BB9ACED-7341-884B-9938-89719BD94CCB}" type="presOf" srcId="{DAB60691-861D-46B6-973F-4CD5B4345B26}" destId="{DA834E68-BDA5-0F48-8473-4077FC0DD755}" srcOrd="0" destOrd="0" presId="urn:microsoft.com/office/officeart/2005/8/layout/vProcess5"/>
    <dgm:cxn modelId="{745893B7-0981-EA4A-8E77-15AC453C63CC}" type="presParOf" srcId="{C373DBD5-1362-B443-A0CC-08E0A721E7AC}" destId="{C148AD8E-0CDC-994C-8BE9-B19EB5123E0E}" srcOrd="0" destOrd="0" presId="urn:microsoft.com/office/officeart/2005/8/layout/vProcess5"/>
    <dgm:cxn modelId="{D6989809-1128-1B4F-BCE9-9C29DB6E073D}" type="presParOf" srcId="{C373DBD5-1362-B443-A0CC-08E0A721E7AC}" destId="{DA834E68-BDA5-0F48-8473-4077FC0DD755}" srcOrd="1" destOrd="0" presId="urn:microsoft.com/office/officeart/2005/8/layout/vProcess5"/>
    <dgm:cxn modelId="{95AE5BD7-C2A5-8F41-BADA-E3D2DAFE8601}" type="presParOf" srcId="{C373DBD5-1362-B443-A0CC-08E0A721E7AC}" destId="{D30C4272-4434-044F-9344-27111BD168B5}" srcOrd="2" destOrd="0" presId="urn:microsoft.com/office/officeart/2005/8/layout/vProcess5"/>
    <dgm:cxn modelId="{A51C5A9A-2FBB-BA45-B73A-4F6ED32DCB27}" type="presParOf" srcId="{C373DBD5-1362-B443-A0CC-08E0A721E7AC}" destId="{681EBE66-5F98-0746-BAA6-8BD41EAE61F4}" srcOrd="3" destOrd="0" presId="urn:microsoft.com/office/officeart/2005/8/layout/vProcess5"/>
    <dgm:cxn modelId="{521DFA66-0EDB-DB49-A78C-2C207EF58EEE}" type="presParOf" srcId="{C373DBD5-1362-B443-A0CC-08E0A721E7AC}" destId="{9A8D3385-664E-8244-9C4C-64E7831B4C3C}" srcOrd="4" destOrd="0" presId="urn:microsoft.com/office/officeart/2005/8/layout/vProcess5"/>
    <dgm:cxn modelId="{2969A0B6-C6AF-4B47-9826-3F79C87F5D77}" type="presParOf" srcId="{C373DBD5-1362-B443-A0CC-08E0A721E7AC}" destId="{96B7A32C-E80B-744D-8C20-E48290AFCF05}" srcOrd="5" destOrd="0" presId="urn:microsoft.com/office/officeart/2005/8/layout/vProcess5"/>
    <dgm:cxn modelId="{BC557DCE-1172-8E46-98B9-DD58506C844A}" type="presParOf" srcId="{C373DBD5-1362-B443-A0CC-08E0A721E7AC}" destId="{AD201F7E-65FD-9A4C-A2A2-B7BD6AC5DB3C}" srcOrd="6" destOrd="0" presId="urn:microsoft.com/office/officeart/2005/8/layout/vProcess5"/>
    <dgm:cxn modelId="{F4DBACC1-FB91-4746-84CA-CF1F9EE34DAA}" type="presParOf" srcId="{C373DBD5-1362-B443-A0CC-08E0A721E7AC}" destId="{FF02E136-CC33-7C4D-9163-BB153721B0A0}" srcOrd="7" destOrd="0" presId="urn:microsoft.com/office/officeart/2005/8/layout/vProcess5"/>
    <dgm:cxn modelId="{FD0AFAB2-E763-BA48-B354-7695C04D925B}" type="presParOf" srcId="{C373DBD5-1362-B443-A0CC-08E0A721E7AC}" destId="{46A86A07-0D59-484D-BC73-9969B84A6B91}"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5A137D-0593-4850-995D-0866760383C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5FF305F-FE2B-440B-AE30-B867923E7FF8}">
      <dgm:prSet/>
      <dgm:spPr/>
      <dgm:t>
        <a:bodyPr/>
        <a:lstStyle/>
        <a:p>
          <a:r>
            <a:rPr lang="it-IT" b="1"/>
            <a:t>Prime esperienze</a:t>
          </a:r>
          <a:r>
            <a:rPr lang="it-IT"/>
            <a:t>: Francia (2004) e Germania (2006) - come iniziative di gruppi ristretti di imprese all’avanguardia nella promozione delle pari opportunità</a:t>
          </a:r>
          <a:r>
            <a:rPr lang="it-IT" b="1"/>
            <a:t> </a:t>
          </a:r>
          <a:r>
            <a:rPr lang="it-IT"/>
            <a:t>in seguito alle direttive dell’Unione Europea 2000/43 e 2000/78. </a:t>
          </a:r>
          <a:endParaRPr lang="en-US"/>
        </a:p>
      </dgm:t>
    </dgm:pt>
    <dgm:pt modelId="{2C810F22-ADAC-4A1F-A2B8-8C3970A1583B}" type="parTrans" cxnId="{52FDC658-971E-4F61-AD0B-9C019A3EFB5B}">
      <dgm:prSet/>
      <dgm:spPr/>
      <dgm:t>
        <a:bodyPr/>
        <a:lstStyle/>
        <a:p>
          <a:endParaRPr lang="en-US"/>
        </a:p>
      </dgm:t>
    </dgm:pt>
    <dgm:pt modelId="{9F8F05EE-2C8F-405D-B670-D733EBFC3D1C}" type="sibTrans" cxnId="{52FDC658-971E-4F61-AD0B-9C019A3EFB5B}">
      <dgm:prSet/>
      <dgm:spPr/>
      <dgm:t>
        <a:bodyPr/>
        <a:lstStyle/>
        <a:p>
          <a:endParaRPr lang="en-US"/>
        </a:p>
      </dgm:t>
    </dgm:pt>
    <dgm:pt modelId="{85F195B3-BBA3-4B71-A3CA-39110069B584}">
      <dgm:prSet/>
      <dgm:spPr/>
      <dgm:t>
        <a:bodyPr/>
        <a:lstStyle/>
        <a:p>
          <a:r>
            <a:rPr lang="it-IT" b="1"/>
            <a:t>In Italia:</a:t>
          </a:r>
          <a:r>
            <a:rPr lang="it-IT"/>
            <a:t> la Carta per le Pari Opportunità e l’Uguaglianza sul Lavoro è stata redatta nel 2009 su iniziativa della </a:t>
          </a:r>
          <a:r>
            <a:rPr lang="it-IT" i="1"/>
            <a:t>Fondazione Sodalitas </a:t>
          </a:r>
          <a:r>
            <a:rPr lang="it-IT"/>
            <a:t>(ad oggi riunisce </a:t>
          </a:r>
          <a:r>
            <a:rPr lang="it-IT" b="1"/>
            <a:t>800 tra imprese e Pubbliche Amministrazioni, </a:t>
          </a:r>
          <a:r>
            <a:rPr lang="it-IT"/>
            <a:t>le quali impiegano più di </a:t>
          </a:r>
          <a:r>
            <a:rPr lang="it-IT" b="1"/>
            <a:t>700.000 lavoratori)</a:t>
          </a:r>
          <a:r>
            <a:rPr lang="it-IT"/>
            <a:t>.</a:t>
          </a:r>
          <a:endParaRPr lang="en-US"/>
        </a:p>
      </dgm:t>
    </dgm:pt>
    <dgm:pt modelId="{58E4BDE2-03B1-4CF2-A139-691439970D8E}" type="parTrans" cxnId="{03072148-F698-4550-AE20-1E6B7F53FF80}">
      <dgm:prSet/>
      <dgm:spPr/>
      <dgm:t>
        <a:bodyPr/>
        <a:lstStyle/>
        <a:p>
          <a:endParaRPr lang="en-US"/>
        </a:p>
      </dgm:t>
    </dgm:pt>
    <dgm:pt modelId="{94244476-FB08-4EB7-B468-54B3EDFE9700}" type="sibTrans" cxnId="{03072148-F698-4550-AE20-1E6B7F53FF80}">
      <dgm:prSet/>
      <dgm:spPr/>
      <dgm:t>
        <a:bodyPr/>
        <a:lstStyle/>
        <a:p>
          <a:endParaRPr lang="en-US"/>
        </a:p>
      </dgm:t>
    </dgm:pt>
    <dgm:pt modelId="{70FFC176-3983-47E1-949F-B74626072255}">
      <dgm:prSet/>
      <dgm:spPr/>
      <dgm:t>
        <a:bodyPr/>
        <a:lstStyle/>
        <a:p>
          <a:r>
            <a:rPr lang="it-IT" b="1"/>
            <a:t>La Commissione Europea </a:t>
          </a:r>
          <a:r>
            <a:rPr lang="it-IT"/>
            <a:t>nel 2010 ha finanziato una </a:t>
          </a:r>
          <a:r>
            <a:rPr lang="it-IT" i="1"/>
            <a:t>Piattaforma di scambio delle Carte europee della Diversità </a:t>
          </a:r>
          <a:r>
            <a:rPr lang="it-IT"/>
            <a:t>(ad oggi sono presenti 26 Carte) nell’ambito di un progetto più ampio per il “sostegno alle iniziative volontarie per la promozione della gestione della diversità sul posto di lavoro nell’Unione Europea”.</a:t>
          </a:r>
          <a:endParaRPr lang="en-US"/>
        </a:p>
      </dgm:t>
    </dgm:pt>
    <dgm:pt modelId="{B00B4264-5A4E-44C6-A71A-29EB5C007690}" type="parTrans" cxnId="{B5406923-F08C-466B-80EA-1E11CEE44FC3}">
      <dgm:prSet/>
      <dgm:spPr/>
      <dgm:t>
        <a:bodyPr/>
        <a:lstStyle/>
        <a:p>
          <a:endParaRPr lang="en-US"/>
        </a:p>
      </dgm:t>
    </dgm:pt>
    <dgm:pt modelId="{860717FD-BE39-4108-B845-9C2B682320E4}" type="sibTrans" cxnId="{B5406923-F08C-466B-80EA-1E11CEE44FC3}">
      <dgm:prSet/>
      <dgm:spPr/>
      <dgm:t>
        <a:bodyPr/>
        <a:lstStyle/>
        <a:p>
          <a:endParaRPr lang="en-US"/>
        </a:p>
      </dgm:t>
    </dgm:pt>
    <dgm:pt modelId="{1EF725E8-E549-45F2-A7EC-A2A89F05098C}" type="pres">
      <dgm:prSet presAssocID="{C15A137D-0593-4850-995D-0866760383C8}" presName="root" presStyleCnt="0">
        <dgm:presLayoutVars>
          <dgm:dir/>
          <dgm:resizeHandles val="exact"/>
        </dgm:presLayoutVars>
      </dgm:prSet>
      <dgm:spPr/>
    </dgm:pt>
    <dgm:pt modelId="{125A3CFF-BC74-4D3F-81B2-A2B4F415B8D6}" type="pres">
      <dgm:prSet presAssocID="{E5FF305F-FE2B-440B-AE30-B867923E7FF8}" presName="compNode" presStyleCnt="0"/>
      <dgm:spPr/>
    </dgm:pt>
    <dgm:pt modelId="{6BE36FC9-7A19-4C89-A879-94196B90FACA}" type="pres">
      <dgm:prSet presAssocID="{E5FF305F-FE2B-440B-AE30-B867923E7FF8}" presName="bgRect" presStyleLbl="bgShp" presStyleIdx="0" presStyleCnt="3"/>
      <dgm:spPr/>
    </dgm:pt>
    <dgm:pt modelId="{499985E2-22E1-489E-A0F6-091FEFCFC067}" type="pres">
      <dgm:prSet presAssocID="{E5FF305F-FE2B-440B-AE30-B867923E7F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iunione"/>
        </a:ext>
      </dgm:extLst>
    </dgm:pt>
    <dgm:pt modelId="{57B95F41-6023-4528-A502-1A8970420524}" type="pres">
      <dgm:prSet presAssocID="{E5FF305F-FE2B-440B-AE30-B867923E7FF8}" presName="spaceRect" presStyleCnt="0"/>
      <dgm:spPr/>
    </dgm:pt>
    <dgm:pt modelId="{91F7C199-2B07-4DFE-AEE3-97CBE52B96EF}" type="pres">
      <dgm:prSet presAssocID="{E5FF305F-FE2B-440B-AE30-B867923E7FF8}" presName="parTx" presStyleLbl="revTx" presStyleIdx="0" presStyleCnt="3">
        <dgm:presLayoutVars>
          <dgm:chMax val="0"/>
          <dgm:chPref val="0"/>
        </dgm:presLayoutVars>
      </dgm:prSet>
      <dgm:spPr/>
    </dgm:pt>
    <dgm:pt modelId="{3D34C916-C946-4C6C-93B5-F6D7A5803026}" type="pres">
      <dgm:prSet presAssocID="{9F8F05EE-2C8F-405D-B670-D733EBFC3D1C}" presName="sibTrans" presStyleCnt="0"/>
      <dgm:spPr/>
    </dgm:pt>
    <dgm:pt modelId="{DFF660EE-00D4-4AF8-81C0-06EA04C17B78}" type="pres">
      <dgm:prSet presAssocID="{85F195B3-BBA3-4B71-A3CA-39110069B584}" presName="compNode" presStyleCnt="0"/>
      <dgm:spPr/>
    </dgm:pt>
    <dgm:pt modelId="{9F07A034-4B96-4723-88CF-235DABFEF7D8}" type="pres">
      <dgm:prSet presAssocID="{85F195B3-BBA3-4B71-A3CA-39110069B584}" presName="bgRect" presStyleLbl="bgShp" presStyleIdx="1" presStyleCnt="3"/>
      <dgm:spPr/>
    </dgm:pt>
    <dgm:pt modelId="{C93A1FD5-E97D-422D-BDF2-80B2D03C89B1}" type="pres">
      <dgm:prSet presAssocID="{85F195B3-BBA3-4B71-A3CA-39110069B58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A4C8FE4C-808C-4021-8159-0DDAD4FC0111}" type="pres">
      <dgm:prSet presAssocID="{85F195B3-BBA3-4B71-A3CA-39110069B584}" presName="spaceRect" presStyleCnt="0"/>
      <dgm:spPr/>
    </dgm:pt>
    <dgm:pt modelId="{82F42B87-75D2-4B8B-894B-9D919744F065}" type="pres">
      <dgm:prSet presAssocID="{85F195B3-BBA3-4B71-A3CA-39110069B584}" presName="parTx" presStyleLbl="revTx" presStyleIdx="1" presStyleCnt="3">
        <dgm:presLayoutVars>
          <dgm:chMax val="0"/>
          <dgm:chPref val="0"/>
        </dgm:presLayoutVars>
      </dgm:prSet>
      <dgm:spPr/>
    </dgm:pt>
    <dgm:pt modelId="{C11F8C87-DCB8-423F-9A6E-CA2BF064AD66}" type="pres">
      <dgm:prSet presAssocID="{94244476-FB08-4EB7-B468-54B3EDFE9700}" presName="sibTrans" presStyleCnt="0"/>
      <dgm:spPr/>
    </dgm:pt>
    <dgm:pt modelId="{84C95600-4721-4D80-BAA5-D9224CC1019A}" type="pres">
      <dgm:prSet presAssocID="{70FFC176-3983-47E1-949F-B74626072255}" presName="compNode" presStyleCnt="0"/>
      <dgm:spPr/>
    </dgm:pt>
    <dgm:pt modelId="{1DCB03CD-99A7-4869-B9F5-05C94A408EC4}" type="pres">
      <dgm:prSet presAssocID="{70FFC176-3983-47E1-949F-B74626072255}" presName="bgRect" presStyleLbl="bgShp" presStyleIdx="2" presStyleCnt="3"/>
      <dgm:spPr/>
    </dgm:pt>
    <dgm:pt modelId="{A8E762E9-BAA9-46AC-8866-17C7B8C13647}" type="pres">
      <dgm:prSet presAssocID="{70FFC176-3983-47E1-949F-B746260722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te"/>
        </a:ext>
      </dgm:extLst>
    </dgm:pt>
    <dgm:pt modelId="{C6755799-891C-4D6A-81AA-EA3C3D7A5F55}" type="pres">
      <dgm:prSet presAssocID="{70FFC176-3983-47E1-949F-B74626072255}" presName="spaceRect" presStyleCnt="0"/>
      <dgm:spPr/>
    </dgm:pt>
    <dgm:pt modelId="{1D92A5BE-EC48-493F-848F-A9D8CA6523E6}" type="pres">
      <dgm:prSet presAssocID="{70FFC176-3983-47E1-949F-B74626072255}" presName="parTx" presStyleLbl="revTx" presStyleIdx="2" presStyleCnt="3">
        <dgm:presLayoutVars>
          <dgm:chMax val="0"/>
          <dgm:chPref val="0"/>
        </dgm:presLayoutVars>
      </dgm:prSet>
      <dgm:spPr/>
    </dgm:pt>
  </dgm:ptLst>
  <dgm:cxnLst>
    <dgm:cxn modelId="{B5406923-F08C-466B-80EA-1E11CEE44FC3}" srcId="{C15A137D-0593-4850-995D-0866760383C8}" destId="{70FFC176-3983-47E1-949F-B74626072255}" srcOrd="2" destOrd="0" parTransId="{B00B4264-5A4E-44C6-A71A-29EB5C007690}" sibTransId="{860717FD-BE39-4108-B845-9C2B682320E4}"/>
    <dgm:cxn modelId="{03072148-F698-4550-AE20-1E6B7F53FF80}" srcId="{C15A137D-0593-4850-995D-0866760383C8}" destId="{85F195B3-BBA3-4B71-A3CA-39110069B584}" srcOrd="1" destOrd="0" parTransId="{58E4BDE2-03B1-4CF2-A139-691439970D8E}" sibTransId="{94244476-FB08-4EB7-B468-54B3EDFE9700}"/>
    <dgm:cxn modelId="{52FDC658-971E-4F61-AD0B-9C019A3EFB5B}" srcId="{C15A137D-0593-4850-995D-0866760383C8}" destId="{E5FF305F-FE2B-440B-AE30-B867923E7FF8}" srcOrd="0" destOrd="0" parTransId="{2C810F22-ADAC-4A1F-A2B8-8C3970A1583B}" sibTransId="{9F8F05EE-2C8F-405D-B670-D733EBFC3D1C}"/>
    <dgm:cxn modelId="{7F8A0C5C-959D-44D8-B5C7-CBEDE44FD5C6}" type="presOf" srcId="{70FFC176-3983-47E1-949F-B74626072255}" destId="{1D92A5BE-EC48-493F-848F-A9D8CA6523E6}" srcOrd="0" destOrd="0" presId="urn:microsoft.com/office/officeart/2018/2/layout/IconVerticalSolidList"/>
    <dgm:cxn modelId="{17E1F771-C949-4ECA-85E9-AC18388F665D}" type="presOf" srcId="{E5FF305F-FE2B-440B-AE30-B867923E7FF8}" destId="{91F7C199-2B07-4DFE-AEE3-97CBE52B96EF}" srcOrd="0" destOrd="0" presId="urn:microsoft.com/office/officeart/2018/2/layout/IconVerticalSolidList"/>
    <dgm:cxn modelId="{FC5C538E-536B-4F81-95A5-E71CEFA9B53E}" type="presOf" srcId="{85F195B3-BBA3-4B71-A3CA-39110069B584}" destId="{82F42B87-75D2-4B8B-894B-9D919744F065}" srcOrd="0" destOrd="0" presId="urn:microsoft.com/office/officeart/2018/2/layout/IconVerticalSolidList"/>
    <dgm:cxn modelId="{D7325392-54C9-444B-B499-C45D1CF2E29B}" type="presOf" srcId="{C15A137D-0593-4850-995D-0866760383C8}" destId="{1EF725E8-E549-45F2-A7EC-A2A89F05098C}" srcOrd="0" destOrd="0" presId="urn:microsoft.com/office/officeart/2018/2/layout/IconVerticalSolidList"/>
    <dgm:cxn modelId="{1F78BEA6-BC83-4F9D-A038-1D22A4C803B3}" type="presParOf" srcId="{1EF725E8-E549-45F2-A7EC-A2A89F05098C}" destId="{125A3CFF-BC74-4D3F-81B2-A2B4F415B8D6}" srcOrd="0" destOrd="0" presId="urn:microsoft.com/office/officeart/2018/2/layout/IconVerticalSolidList"/>
    <dgm:cxn modelId="{1DF33C63-E489-45BF-9D27-DFA6AF8703D8}" type="presParOf" srcId="{125A3CFF-BC74-4D3F-81B2-A2B4F415B8D6}" destId="{6BE36FC9-7A19-4C89-A879-94196B90FACA}" srcOrd="0" destOrd="0" presId="urn:microsoft.com/office/officeart/2018/2/layout/IconVerticalSolidList"/>
    <dgm:cxn modelId="{6230A6D5-25F2-4A1B-969F-CFD023A4F819}" type="presParOf" srcId="{125A3CFF-BC74-4D3F-81B2-A2B4F415B8D6}" destId="{499985E2-22E1-489E-A0F6-091FEFCFC067}" srcOrd="1" destOrd="0" presId="urn:microsoft.com/office/officeart/2018/2/layout/IconVerticalSolidList"/>
    <dgm:cxn modelId="{768826C2-3C5D-4B8E-8218-4EF25DA9DDAF}" type="presParOf" srcId="{125A3CFF-BC74-4D3F-81B2-A2B4F415B8D6}" destId="{57B95F41-6023-4528-A502-1A8970420524}" srcOrd="2" destOrd="0" presId="urn:microsoft.com/office/officeart/2018/2/layout/IconVerticalSolidList"/>
    <dgm:cxn modelId="{FA6A5171-37AA-4FAB-B5F9-DFD127AD89E5}" type="presParOf" srcId="{125A3CFF-BC74-4D3F-81B2-A2B4F415B8D6}" destId="{91F7C199-2B07-4DFE-AEE3-97CBE52B96EF}" srcOrd="3" destOrd="0" presId="urn:microsoft.com/office/officeart/2018/2/layout/IconVerticalSolidList"/>
    <dgm:cxn modelId="{B6411586-AB2B-4A2F-ABA9-5059790B7D86}" type="presParOf" srcId="{1EF725E8-E549-45F2-A7EC-A2A89F05098C}" destId="{3D34C916-C946-4C6C-93B5-F6D7A5803026}" srcOrd="1" destOrd="0" presId="urn:microsoft.com/office/officeart/2018/2/layout/IconVerticalSolidList"/>
    <dgm:cxn modelId="{9298AFF0-FECA-449E-A3DA-8D9AC168C963}" type="presParOf" srcId="{1EF725E8-E549-45F2-A7EC-A2A89F05098C}" destId="{DFF660EE-00D4-4AF8-81C0-06EA04C17B78}" srcOrd="2" destOrd="0" presId="urn:microsoft.com/office/officeart/2018/2/layout/IconVerticalSolidList"/>
    <dgm:cxn modelId="{65DEF426-733E-4C56-B7FD-9D151A5F6663}" type="presParOf" srcId="{DFF660EE-00D4-4AF8-81C0-06EA04C17B78}" destId="{9F07A034-4B96-4723-88CF-235DABFEF7D8}" srcOrd="0" destOrd="0" presId="urn:microsoft.com/office/officeart/2018/2/layout/IconVerticalSolidList"/>
    <dgm:cxn modelId="{43BEC0E9-9AB7-4821-9CE2-279BA5682C34}" type="presParOf" srcId="{DFF660EE-00D4-4AF8-81C0-06EA04C17B78}" destId="{C93A1FD5-E97D-422D-BDF2-80B2D03C89B1}" srcOrd="1" destOrd="0" presId="urn:microsoft.com/office/officeart/2018/2/layout/IconVerticalSolidList"/>
    <dgm:cxn modelId="{D4D16893-ACC7-4EF3-ACD3-DBC0DD82929B}" type="presParOf" srcId="{DFF660EE-00D4-4AF8-81C0-06EA04C17B78}" destId="{A4C8FE4C-808C-4021-8159-0DDAD4FC0111}" srcOrd="2" destOrd="0" presId="urn:microsoft.com/office/officeart/2018/2/layout/IconVerticalSolidList"/>
    <dgm:cxn modelId="{F87199C6-F780-4AB0-8838-125CA3C81CA3}" type="presParOf" srcId="{DFF660EE-00D4-4AF8-81C0-06EA04C17B78}" destId="{82F42B87-75D2-4B8B-894B-9D919744F065}" srcOrd="3" destOrd="0" presId="urn:microsoft.com/office/officeart/2018/2/layout/IconVerticalSolidList"/>
    <dgm:cxn modelId="{3F433906-B117-434F-9B35-72DEBD7B09DA}" type="presParOf" srcId="{1EF725E8-E549-45F2-A7EC-A2A89F05098C}" destId="{C11F8C87-DCB8-423F-9A6E-CA2BF064AD66}" srcOrd="3" destOrd="0" presId="urn:microsoft.com/office/officeart/2018/2/layout/IconVerticalSolidList"/>
    <dgm:cxn modelId="{9C113DDD-974D-4B71-8F86-F6D8736D68BB}" type="presParOf" srcId="{1EF725E8-E549-45F2-A7EC-A2A89F05098C}" destId="{84C95600-4721-4D80-BAA5-D9224CC1019A}" srcOrd="4" destOrd="0" presId="urn:microsoft.com/office/officeart/2018/2/layout/IconVerticalSolidList"/>
    <dgm:cxn modelId="{7A7B4B3C-701A-489D-B3E7-8FB8D85C749A}" type="presParOf" srcId="{84C95600-4721-4D80-BAA5-D9224CC1019A}" destId="{1DCB03CD-99A7-4869-B9F5-05C94A408EC4}" srcOrd="0" destOrd="0" presId="urn:microsoft.com/office/officeart/2018/2/layout/IconVerticalSolidList"/>
    <dgm:cxn modelId="{B0E7808C-C6FF-4217-BA0A-DF8BAE2C91E6}" type="presParOf" srcId="{84C95600-4721-4D80-BAA5-D9224CC1019A}" destId="{A8E762E9-BAA9-46AC-8866-17C7B8C13647}" srcOrd="1" destOrd="0" presId="urn:microsoft.com/office/officeart/2018/2/layout/IconVerticalSolidList"/>
    <dgm:cxn modelId="{5F63F6C2-0FD0-48AF-BA5E-6DD465F2E63F}" type="presParOf" srcId="{84C95600-4721-4D80-BAA5-D9224CC1019A}" destId="{C6755799-891C-4D6A-81AA-EA3C3D7A5F55}" srcOrd="2" destOrd="0" presId="urn:microsoft.com/office/officeart/2018/2/layout/IconVerticalSolidList"/>
    <dgm:cxn modelId="{7BE53F85-960D-409E-B973-D0EB20E42173}" type="presParOf" srcId="{84C95600-4721-4D80-BAA5-D9224CC1019A}" destId="{1D92A5BE-EC48-493F-848F-A9D8CA6523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7EEAD-0597-4C91-90D4-767534111274}">
      <dsp:nvSpPr>
        <dsp:cNvPr id="0" name=""/>
        <dsp:cNvSpPr/>
      </dsp:nvSpPr>
      <dsp:spPr>
        <a:xfrm>
          <a:off x="0" y="3769"/>
          <a:ext cx="11274612" cy="802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287D6-5926-445D-8602-950C00D345CD}">
      <dsp:nvSpPr>
        <dsp:cNvPr id="0" name=""/>
        <dsp:cNvSpPr/>
      </dsp:nvSpPr>
      <dsp:spPr>
        <a:xfrm>
          <a:off x="242846" y="184398"/>
          <a:ext cx="441539" cy="441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91E80-390D-46CA-9C91-977F7C9ED668}">
      <dsp:nvSpPr>
        <dsp:cNvPr id="0" name=""/>
        <dsp:cNvSpPr/>
      </dsp:nvSpPr>
      <dsp:spPr>
        <a:xfrm>
          <a:off x="927232" y="3769"/>
          <a:ext cx="10347379" cy="8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63" tIns="84963" rIns="84963" bIns="84963" numCol="1" spcCol="1270" anchor="ctr" anchorCtr="0">
          <a:noAutofit/>
        </a:bodyPr>
        <a:lstStyle/>
        <a:p>
          <a:pPr marL="0" lvl="0" indent="0" algn="l" defTabSz="844550">
            <a:lnSpc>
              <a:spcPct val="100000"/>
            </a:lnSpc>
            <a:spcBef>
              <a:spcPct val="0"/>
            </a:spcBef>
            <a:spcAft>
              <a:spcPct val="35000"/>
            </a:spcAft>
            <a:buNone/>
          </a:pPr>
          <a:r>
            <a:rPr lang="en-GB" sz="1900" kern="1200" dirty="0" err="1"/>
            <a:t>Contestualizzare</a:t>
          </a:r>
          <a:r>
            <a:rPr lang="en-GB" sz="1900" kern="1200" dirty="0"/>
            <a:t> le </a:t>
          </a:r>
          <a:r>
            <a:rPr lang="en-GB" sz="1900" kern="1200" dirty="0" err="1"/>
            <a:t>metamorfosi</a:t>
          </a:r>
          <a:r>
            <a:rPr lang="en-GB" sz="1900" kern="1200" dirty="0"/>
            <a:t> del </a:t>
          </a:r>
          <a:r>
            <a:rPr lang="en-GB" sz="1900" kern="1200" dirty="0" err="1"/>
            <a:t>lavoro</a:t>
          </a:r>
          <a:endParaRPr lang="en-US" sz="1900" kern="1200" dirty="0"/>
        </a:p>
      </dsp:txBody>
      <dsp:txXfrm>
        <a:off x="927232" y="3769"/>
        <a:ext cx="10347379" cy="802798"/>
      </dsp:txXfrm>
    </dsp:sp>
    <dsp:sp modelId="{3568A4CD-97E3-47CE-9A18-4D516EB98D5C}">
      <dsp:nvSpPr>
        <dsp:cNvPr id="0" name=""/>
        <dsp:cNvSpPr/>
      </dsp:nvSpPr>
      <dsp:spPr>
        <a:xfrm>
          <a:off x="0" y="1007267"/>
          <a:ext cx="11274612" cy="802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D36C14-5BD7-4ED2-85AD-46E1E6E14E87}">
      <dsp:nvSpPr>
        <dsp:cNvPr id="0" name=""/>
        <dsp:cNvSpPr/>
      </dsp:nvSpPr>
      <dsp:spPr>
        <a:xfrm>
          <a:off x="242846" y="1187896"/>
          <a:ext cx="441539" cy="441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B12CC0-3FDF-474E-9073-C6F493F42E39}">
      <dsp:nvSpPr>
        <dsp:cNvPr id="0" name=""/>
        <dsp:cNvSpPr/>
      </dsp:nvSpPr>
      <dsp:spPr>
        <a:xfrm>
          <a:off x="927232" y="1007267"/>
          <a:ext cx="10347379" cy="8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63" tIns="84963" rIns="84963" bIns="84963" numCol="1" spcCol="1270" anchor="ctr" anchorCtr="0">
          <a:noAutofit/>
        </a:bodyPr>
        <a:lstStyle/>
        <a:p>
          <a:pPr marL="0" lvl="0" indent="0" algn="l" defTabSz="844550">
            <a:lnSpc>
              <a:spcPct val="100000"/>
            </a:lnSpc>
            <a:spcBef>
              <a:spcPct val="0"/>
            </a:spcBef>
            <a:spcAft>
              <a:spcPct val="35000"/>
            </a:spcAft>
            <a:buNone/>
          </a:pPr>
          <a:r>
            <a:rPr lang="en-GB" sz="1900" kern="1200" dirty="0" err="1"/>
            <a:t>Contestualizzare</a:t>
          </a:r>
          <a:r>
            <a:rPr lang="en-GB" sz="1900" kern="1200" dirty="0"/>
            <a:t> le </a:t>
          </a:r>
          <a:r>
            <a:rPr lang="en-GB" sz="1900" kern="1200" dirty="0" err="1"/>
            <a:t>categorie</a:t>
          </a:r>
          <a:r>
            <a:rPr lang="en-GB" sz="1900" kern="1200" dirty="0"/>
            <a:t> di </a:t>
          </a:r>
          <a:r>
            <a:rPr lang="en-GB" sz="1900" kern="1200" dirty="0" err="1"/>
            <a:t>benessere</a:t>
          </a:r>
          <a:r>
            <a:rPr lang="en-GB" sz="1900" kern="1200" dirty="0"/>
            <a:t> e </a:t>
          </a:r>
          <a:r>
            <a:rPr lang="en-GB" sz="1900" kern="1200" dirty="0" err="1"/>
            <a:t>malessere</a:t>
          </a:r>
          <a:r>
            <a:rPr lang="en-GB" sz="1900" kern="1200" dirty="0"/>
            <a:t> </a:t>
          </a:r>
          <a:r>
            <a:rPr lang="en-GB" sz="1900" kern="1200" dirty="0" err="1"/>
            <a:t>organizzativo</a:t>
          </a:r>
          <a:endParaRPr lang="en-US" sz="1900" kern="1200" dirty="0"/>
        </a:p>
      </dsp:txBody>
      <dsp:txXfrm>
        <a:off x="927232" y="1007267"/>
        <a:ext cx="10347379" cy="802798"/>
      </dsp:txXfrm>
    </dsp:sp>
    <dsp:sp modelId="{15B4A8F4-3B37-4834-92D1-B03E99407867}">
      <dsp:nvSpPr>
        <dsp:cNvPr id="0" name=""/>
        <dsp:cNvSpPr/>
      </dsp:nvSpPr>
      <dsp:spPr>
        <a:xfrm>
          <a:off x="0" y="2010765"/>
          <a:ext cx="11274612" cy="802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C4FD9-024D-43B7-A3E9-BC1BE8E9E2DD}">
      <dsp:nvSpPr>
        <dsp:cNvPr id="0" name=""/>
        <dsp:cNvSpPr/>
      </dsp:nvSpPr>
      <dsp:spPr>
        <a:xfrm>
          <a:off x="242846" y="2191394"/>
          <a:ext cx="441539" cy="441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574E3-AA09-45E5-A7CF-C1D0F14EA37A}">
      <dsp:nvSpPr>
        <dsp:cNvPr id="0" name=""/>
        <dsp:cNvSpPr/>
      </dsp:nvSpPr>
      <dsp:spPr>
        <a:xfrm>
          <a:off x="927232" y="2010765"/>
          <a:ext cx="10347379" cy="8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63" tIns="84963" rIns="84963" bIns="84963" numCol="1" spcCol="1270" anchor="ctr" anchorCtr="0">
          <a:noAutofit/>
        </a:bodyPr>
        <a:lstStyle/>
        <a:p>
          <a:pPr marL="0" lvl="0" indent="0" algn="l" defTabSz="844550">
            <a:lnSpc>
              <a:spcPct val="100000"/>
            </a:lnSpc>
            <a:spcBef>
              <a:spcPct val="0"/>
            </a:spcBef>
            <a:spcAft>
              <a:spcPct val="35000"/>
            </a:spcAft>
            <a:buNone/>
          </a:pPr>
          <a:r>
            <a:rPr lang="en-GB" sz="1900" kern="1200" err="1"/>
            <a:t>Essere</a:t>
          </a:r>
          <a:r>
            <a:rPr lang="en-GB" sz="1900" kern="1200"/>
            <a:t> </a:t>
          </a:r>
          <a:r>
            <a:rPr lang="en-GB" sz="1900" kern="1200" err="1"/>
            <a:t>consapevoli</a:t>
          </a:r>
          <a:r>
            <a:rPr lang="en-GB" sz="1900" kern="1200"/>
            <a:t> </a:t>
          </a:r>
          <a:r>
            <a:rPr lang="en-GB" sz="1900" kern="1200" err="1"/>
            <a:t>dell’evoluzione</a:t>
          </a:r>
          <a:r>
            <a:rPr lang="en-GB" sz="1900" kern="1200"/>
            <a:t> </a:t>
          </a:r>
          <a:r>
            <a:rPr lang="en-GB" sz="1900" kern="1200" err="1"/>
            <a:t>delle</a:t>
          </a:r>
          <a:r>
            <a:rPr lang="en-GB" sz="1900" kern="1200"/>
            <a:t> </a:t>
          </a:r>
          <a:r>
            <a:rPr lang="en-GB" sz="1900" kern="1200" err="1"/>
            <a:t>teorie</a:t>
          </a:r>
          <a:r>
            <a:rPr lang="en-GB" sz="1900" kern="1200"/>
            <a:t> </a:t>
          </a:r>
          <a:r>
            <a:rPr lang="en-GB" sz="1900" kern="1200" err="1"/>
            <a:t>organizzative</a:t>
          </a:r>
          <a:endParaRPr lang="en-US" sz="1900" kern="1200"/>
        </a:p>
      </dsp:txBody>
      <dsp:txXfrm>
        <a:off x="927232" y="2010765"/>
        <a:ext cx="10347379" cy="802798"/>
      </dsp:txXfrm>
    </dsp:sp>
    <dsp:sp modelId="{D071C079-8BC8-4A18-8352-184C38520991}">
      <dsp:nvSpPr>
        <dsp:cNvPr id="0" name=""/>
        <dsp:cNvSpPr/>
      </dsp:nvSpPr>
      <dsp:spPr>
        <a:xfrm>
          <a:off x="0" y="3014263"/>
          <a:ext cx="11274612" cy="802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F0106-5841-4883-BA21-31AEAE392E7A}">
      <dsp:nvSpPr>
        <dsp:cNvPr id="0" name=""/>
        <dsp:cNvSpPr/>
      </dsp:nvSpPr>
      <dsp:spPr>
        <a:xfrm>
          <a:off x="242846" y="3194893"/>
          <a:ext cx="441539" cy="4415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BAB21C-1D6A-4AA2-BE35-80D151A8EA64}">
      <dsp:nvSpPr>
        <dsp:cNvPr id="0" name=""/>
        <dsp:cNvSpPr/>
      </dsp:nvSpPr>
      <dsp:spPr>
        <a:xfrm>
          <a:off x="927232" y="3014263"/>
          <a:ext cx="10347379" cy="8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63" tIns="84963" rIns="84963" bIns="84963" numCol="1" spcCol="1270" anchor="ctr" anchorCtr="0">
          <a:noAutofit/>
        </a:bodyPr>
        <a:lstStyle/>
        <a:p>
          <a:pPr marL="0" lvl="0" indent="0" algn="l" defTabSz="844550">
            <a:lnSpc>
              <a:spcPct val="100000"/>
            </a:lnSpc>
            <a:spcBef>
              <a:spcPct val="0"/>
            </a:spcBef>
            <a:spcAft>
              <a:spcPct val="35000"/>
            </a:spcAft>
            <a:buNone/>
          </a:pPr>
          <a:r>
            <a:rPr lang="en-GB" sz="1900" kern="1200" err="1"/>
            <a:t>Essere</a:t>
          </a:r>
          <a:r>
            <a:rPr lang="en-GB" sz="1900" kern="1200"/>
            <a:t> in </a:t>
          </a:r>
          <a:r>
            <a:rPr lang="en-GB" sz="1900" kern="1200" err="1"/>
            <a:t>grado</a:t>
          </a:r>
          <a:r>
            <a:rPr lang="en-GB" sz="1900" kern="1200"/>
            <a:t> di </a:t>
          </a:r>
          <a:r>
            <a:rPr lang="en-GB" sz="1900" kern="1200" err="1"/>
            <a:t>individuare</a:t>
          </a:r>
          <a:r>
            <a:rPr lang="en-GB" sz="1900" kern="1200"/>
            <a:t> le </a:t>
          </a:r>
          <a:r>
            <a:rPr lang="en-GB" sz="1900" kern="1200" err="1"/>
            <a:t>politiche</a:t>
          </a:r>
          <a:r>
            <a:rPr lang="en-GB" sz="1900" kern="1200"/>
            <a:t> in </a:t>
          </a:r>
          <a:r>
            <a:rPr lang="en-GB" sz="1900" kern="1200" err="1"/>
            <a:t>tema</a:t>
          </a:r>
          <a:r>
            <a:rPr lang="en-GB" sz="1900" kern="1200"/>
            <a:t> di </a:t>
          </a:r>
          <a:r>
            <a:rPr lang="en-GB" sz="1900" kern="1200" err="1"/>
            <a:t>antidiscriminaione</a:t>
          </a:r>
          <a:r>
            <a:rPr lang="en-GB" sz="1900" kern="1200"/>
            <a:t> e </a:t>
          </a:r>
          <a:r>
            <a:rPr lang="en-GB" sz="1900" kern="1200" err="1"/>
            <a:t>garanzia</a:t>
          </a:r>
          <a:r>
            <a:rPr lang="en-GB" sz="1900" kern="1200"/>
            <a:t> del </a:t>
          </a:r>
          <a:r>
            <a:rPr lang="en-GB" sz="1900" kern="1200" err="1"/>
            <a:t>benessere</a:t>
          </a:r>
          <a:r>
            <a:rPr lang="en-GB" sz="1900" kern="1200"/>
            <a:t>: </a:t>
          </a:r>
          <a:r>
            <a:rPr lang="en-GB" sz="1900" kern="1200" err="1"/>
            <a:t>pari</a:t>
          </a:r>
          <a:r>
            <a:rPr lang="en-GB" sz="1900" kern="1200"/>
            <a:t> </a:t>
          </a:r>
          <a:r>
            <a:rPr lang="en-GB" sz="1900" kern="1200" err="1"/>
            <a:t>trattamento</a:t>
          </a:r>
          <a:r>
            <a:rPr lang="en-GB" sz="1900" kern="1200"/>
            <a:t>, </a:t>
          </a:r>
          <a:r>
            <a:rPr lang="en-GB" sz="1900" kern="1200" err="1"/>
            <a:t>azioni</a:t>
          </a:r>
          <a:r>
            <a:rPr lang="en-GB" sz="1900" kern="1200"/>
            <a:t> positive e mainstreming</a:t>
          </a:r>
          <a:endParaRPr lang="en-US" sz="1900" kern="1200"/>
        </a:p>
      </dsp:txBody>
      <dsp:txXfrm>
        <a:off x="927232" y="3014263"/>
        <a:ext cx="10347379" cy="802798"/>
      </dsp:txXfrm>
    </dsp:sp>
    <dsp:sp modelId="{27E2E584-42DC-4033-9B0B-3A0397D0EC21}">
      <dsp:nvSpPr>
        <dsp:cNvPr id="0" name=""/>
        <dsp:cNvSpPr/>
      </dsp:nvSpPr>
      <dsp:spPr>
        <a:xfrm>
          <a:off x="0" y="4017761"/>
          <a:ext cx="11274612" cy="802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9E5374-880D-4886-B394-F21A05D0668A}">
      <dsp:nvSpPr>
        <dsp:cNvPr id="0" name=""/>
        <dsp:cNvSpPr/>
      </dsp:nvSpPr>
      <dsp:spPr>
        <a:xfrm>
          <a:off x="242846" y="4198391"/>
          <a:ext cx="441539" cy="4415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D591D-C332-4D2D-993B-80C86D27AC85}">
      <dsp:nvSpPr>
        <dsp:cNvPr id="0" name=""/>
        <dsp:cNvSpPr/>
      </dsp:nvSpPr>
      <dsp:spPr>
        <a:xfrm>
          <a:off x="927232" y="4017761"/>
          <a:ext cx="10347379" cy="802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963" tIns="84963" rIns="84963" bIns="84963" numCol="1" spcCol="1270" anchor="ctr" anchorCtr="0">
          <a:noAutofit/>
        </a:bodyPr>
        <a:lstStyle/>
        <a:p>
          <a:pPr marL="0" lvl="0" indent="0" algn="l" defTabSz="844550">
            <a:lnSpc>
              <a:spcPct val="100000"/>
            </a:lnSpc>
            <a:spcBef>
              <a:spcPct val="0"/>
            </a:spcBef>
            <a:spcAft>
              <a:spcPct val="35000"/>
            </a:spcAft>
            <a:buNone/>
          </a:pPr>
          <a:r>
            <a:rPr lang="en-GB" sz="1900" kern="1200" err="1"/>
            <a:t>Essere</a:t>
          </a:r>
          <a:r>
            <a:rPr lang="en-GB" sz="1900" kern="1200"/>
            <a:t> in </a:t>
          </a:r>
          <a:r>
            <a:rPr lang="en-GB" sz="1900" kern="1200" err="1"/>
            <a:t>grado</a:t>
          </a:r>
          <a:r>
            <a:rPr lang="en-GB" sz="1900" kern="1200"/>
            <a:t> di </a:t>
          </a:r>
          <a:r>
            <a:rPr lang="en-GB" sz="1900" kern="1200" err="1"/>
            <a:t>leggere</a:t>
          </a:r>
          <a:r>
            <a:rPr lang="en-GB" sz="1900" kern="1200"/>
            <a:t> e </a:t>
          </a:r>
          <a:r>
            <a:rPr lang="en-GB" sz="1900" kern="1200" err="1"/>
            <a:t>identificare</a:t>
          </a:r>
          <a:r>
            <a:rPr lang="en-GB" sz="1900" kern="1200"/>
            <a:t> </a:t>
          </a:r>
          <a:r>
            <a:rPr lang="en-GB" sz="1900" kern="1200" err="1"/>
            <a:t>documenti</a:t>
          </a:r>
          <a:r>
            <a:rPr lang="en-GB" sz="1900" kern="1200"/>
            <a:t> e </a:t>
          </a:r>
          <a:r>
            <a:rPr lang="en-GB" sz="1900" kern="1200" err="1"/>
            <a:t>prassi</a:t>
          </a:r>
          <a:r>
            <a:rPr lang="en-GB" sz="1900" kern="1200"/>
            <a:t> operative</a:t>
          </a:r>
          <a:endParaRPr lang="en-US" sz="1900" kern="1200"/>
        </a:p>
      </dsp:txBody>
      <dsp:txXfrm>
        <a:off x="927232" y="4017761"/>
        <a:ext cx="10347379" cy="8027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942E8-9FAC-4EAE-AC65-915C92FE2414}">
      <dsp:nvSpPr>
        <dsp:cNvPr id="0" name=""/>
        <dsp:cNvSpPr/>
      </dsp:nvSpPr>
      <dsp:spPr>
        <a:xfrm>
          <a:off x="0" y="713"/>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D1682-F325-4833-AE50-8A9EAA527024}">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E6A9CA-1476-4BA0-BDD9-CCD9245AF626}">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100000"/>
            </a:lnSpc>
            <a:spcBef>
              <a:spcPct val="0"/>
            </a:spcBef>
            <a:spcAft>
              <a:spcPct val="35000"/>
            </a:spcAft>
            <a:buNone/>
          </a:pPr>
          <a:r>
            <a:rPr lang="en-GB" sz="2500" kern="1200" err="1"/>
            <a:t>Nuove</a:t>
          </a:r>
          <a:r>
            <a:rPr lang="en-GB" sz="2500" kern="1200"/>
            <a:t> </a:t>
          </a:r>
          <a:r>
            <a:rPr lang="en-GB" sz="2500" kern="1200" err="1"/>
            <a:t>forme</a:t>
          </a:r>
          <a:r>
            <a:rPr lang="en-GB" sz="2500" kern="1200"/>
            <a:t> di </a:t>
          </a:r>
          <a:r>
            <a:rPr lang="en-GB" sz="2500" kern="1200" err="1"/>
            <a:t>lavoro</a:t>
          </a:r>
          <a:endParaRPr lang="en-US" sz="2500" kern="1200"/>
        </a:p>
      </dsp:txBody>
      <dsp:txXfrm>
        <a:off x="1927918" y="713"/>
        <a:ext cx="5075858" cy="1669193"/>
      </dsp:txXfrm>
    </dsp:sp>
    <dsp:sp modelId="{F958F347-EC10-40CE-88EC-617915C9EF72}">
      <dsp:nvSpPr>
        <dsp:cNvPr id="0" name=""/>
        <dsp:cNvSpPr/>
      </dsp:nvSpPr>
      <dsp:spPr>
        <a:xfrm>
          <a:off x="0" y="2087205"/>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A90238-FEE1-4EB1-B9B4-8376B221C967}">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88FC6-37FD-42CA-86E4-83169E039A17}">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100000"/>
            </a:lnSpc>
            <a:spcBef>
              <a:spcPct val="0"/>
            </a:spcBef>
            <a:spcAft>
              <a:spcPct val="35000"/>
            </a:spcAft>
            <a:buNone/>
          </a:pPr>
          <a:r>
            <a:rPr lang="en-GB" sz="2500" kern="1200"/>
            <a:t>Nuovi spazi di lavoro</a:t>
          </a:r>
          <a:endParaRPr lang="en-US" sz="2500" kern="1200"/>
        </a:p>
      </dsp:txBody>
      <dsp:txXfrm>
        <a:off x="1927918" y="2087205"/>
        <a:ext cx="5075858" cy="1669193"/>
      </dsp:txXfrm>
    </dsp:sp>
    <dsp:sp modelId="{683C7EFD-218D-4B83-9540-F7964A97C97C}">
      <dsp:nvSpPr>
        <dsp:cNvPr id="0" name=""/>
        <dsp:cNvSpPr/>
      </dsp:nvSpPr>
      <dsp:spPr>
        <a:xfrm>
          <a:off x="0" y="4173697"/>
          <a:ext cx="7003777" cy="166919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60290E-2556-4D82-8EED-EEF5C74516C4}">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FE5812-C1C2-412A-846F-8EB9CFDE393F}">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1111250">
            <a:lnSpc>
              <a:spcPct val="100000"/>
            </a:lnSpc>
            <a:spcBef>
              <a:spcPct val="0"/>
            </a:spcBef>
            <a:spcAft>
              <a:spcPct val="35000"/>
            </a:spcAft>
            <a:buNone/>
          </a:pPr>
          <a:r>
            <a:rPr lang="en-GB" sz="2500" kern="1200"/>
            <a:t>Nuovi tempi di lavoro</a:t>
          </a:r>
          <a:endParaRPr lang="en-US" sz="2500" kern="1200"/>
        </a:p>
      </dsp:txBody>
      <dsp:txXfrm>
        <a:off x="1927918" y="4173697"/>
        <a:ext cx="5075858" cy="1669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F403F6-C46C-DE41-95FB-693D5EA4B9CD}">
      <dsp:nvSpPr>
        <dsp:cNvPr id="0" name=""/>
        <dsp:cNvSpPr/>
      </dsp:nvSpPr>
      <dsp:spPr>
        <a:xfrm>
          <a:off x="0" y="3155857"/>
          <a:ext cx="11866849" cy="0"/>
        </a:xfrm>
        <a:prstGeom prst="line">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EF985F93-5B20-8340-B155-E242AC795BC0}">
      <dsp:nvSpPr>
        <dsp:cNvPr id="0" name=""/>
        <dsp:cNvSpPr/>
      </dsp:nvSpPr>
      <dsp:spPr>
        <a:xfrm>
          <a:off x="322545" y="3468374"/>
          <a:ext cx="754055" cy="7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en-US" sz="1700" kern="1200"/>
            <a:t>Primi del 1900</a:t>
          </a:r>
        </a:p>
      </dsp:txBody>
      <dsp:txXfrm>
        <a:off x="322545" y="3468374"/>
        <a:ext cx="754055" cy="712300"/>
      </dsp:txXfrm>
    </dsp:sp>
    <dsp:sp modelId="{FCBF10F7-B033-8745-A1A0-922EB54BF381}">
      <dsp:nvSpPr>
        <dsp:cNvPr id="0" name=""/>
        <dsp:cNvSpPr/>
      </dsp:nvSpPr>
      <dsp:spPr>
        <a:xfrm>
          <a:off x="192938" y="774588"/>
          <a:ext cx="2751512" cy="1326531"/>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a:t>- Taylor, scientific management theory</a:t>
          </a:r>
        </a:p>
        <a:p>
          <a:pPr marL="0" lvl="0" indent="0" algn="l" defTabSz="800100">
            <a:lnSpc>
              <a:spcPct val="90000"/>
            </a:lnSpc>
            <a:spcBef>
              <a:spcPct val="0"/>
            </a:spcBef>
            <a:spcAft>
              <a:spcPct val="35000"/>
            </a:spcAft>
            <a:buNone/>
          </a:pPr>
          <a:r>
            <a:rPr lang="en-US" sz="1800" b="1" kern="1200" dirty="0"/>
            <a:t>-</a:t>
          </a:r>
          <a:r>
            <a:rPr lang="en-US" sz="1800" b="1" kern="1200" dirty="0" err="1"/>
            <a:t>Fordismo</a:t>
          </a:r>
          <a:endParaRPr lang="en-US" sz="1800" b="1" kern="1200" dirty="0"/>
        </a:p>
      </dsp:txBody>
      <dsp:txXfrm>
        <a:off x="257694" y="839344"/>
        <a:ext cx="2622000" cy="1197019"/>
      </dsp:txXfrm>
    </dsp:sp>
    <dsp:sp modelId="{F78B335D-C0EF-2F43-9023-57894F56EF9D}">
      <dsp:nvSpPr>
        <dsp:cNvPr id="0" name=""/>
        <dsp:cNvSpPr/>
      </dsp:nvSpPr>
      <dsp:spPr>
        <a:xfrm>
          <a:off x="759520" y="1919763"/>
          <a:ext cx="0" cy="1197673"/>
        </a:xfrm>
        <a:prstGeom prst="line">
          <a:avLst/>
        </a:prstGeom>
        <a:noFill/>
        <a:ln w="12700" cap="rnd"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C6C694E-E3DE-EC47-ACCF-A0FFABCCCFCE}">
      <dsp:nvSpPr>
        <dsp:cNvPr id="0" name=""/>
        <dsp:cNvSpPr/>
      </dsp:nvSpPr>
      <dsp:spPr>
        <a:xfrm>
          <a:off x="1314397" y="2258683"/>
          <a:ext cx="2141595" cy="7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endParaRPr lang="en-US" sz="1700" kern="1200"/>
        </a:p>
      </dsp:txBody>
      <dsp:txXfrm>
        <a:off x="1314397" y="2258683"/>
        <a:ext cx="2141595" cy="713223"/>
      </dsp:txXfrm>
    </dsp:sp>
    <dsp:sp modelId="{29393A2B-C2A4-C240-A6BA-CAB9BD6A7870}">
      <dsp:nvSpPr>
        <dsp:cNvPr id="0" name=""/>
        <dsp:cNvSpPr/>
      </dsp:nvSpPr>
      <dsp:spPr>
        <a:xfrm flipH="1" flipV="1">
          <a:off x="678937" y="3147647"/>
          <a:ext cx="103035" cy="8984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E508F-12F5-6D4E-834C-03DBECCDB430}">
      <dsp:nvSpPr>
        <dsp:cNvPr id="0" name=""/>
        <dsp:cNvSpPr/>
      </dsp:nvSpPr>
      <dsp:spPr>
        <a:xfrm>
          <a:off x="1414062" y="4361264"/>
          <a:ext cx="2913348" cy="11097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a:t>Elton Majo</a:t>
          </a:r>
          <a:r>
            <a:rPr lang="en-US" sz="1800" kern="1200"/>
            <a:t>: “Human Relation Movement”.</a:t>
          </a:r>
        </a:p>
      </dsp:txBody>
      <dsp:txXfrm>
        <a:off x="1468237" y="4415439"/>
        <a:ext cx="2804998" cy="1001426"/>
      </dsp:txXfrm>
    </dsp:sp>
    <dsp:sp modelId="{E245CDBA-D168-FB42-8271-5AD5B7DF6C8A}">
      <dsp:nvSpPr>
        <dsp:cNvPr id="0" name=""/>
        <dsp:cNvSpPr/>
      </dsp:nvSpPr>
      <dsp:spPr>
        <a:xfrm>
          <a:off x="2679585" y="3254901"/>
          <a:ext cx="0" cy="1199225"/>
        </a:xfrm>
        <a:prstGeom prst="line">
          <a:avLst/>
        </a:prstGeom>
        <a:noFill/>
        <a:ln w="12700" cap="rnd"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417A0D2-D9AF-1044-90ED-1AEE8FEDC357}">
      <dsp:nvSpPr>
        <dsp:cNvPr id="0" name=""/>
        <dsp:cNvSpPr/>
      </dsp:nvSpPr>
      <dsp:spPr>
        <a:xfrm>
          <a:off x="4108335" y="3389390"/>
          <a:ext cx="2141595" cy="7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endParaRPr lang="it-IT" sz="1700" kern="1200"/>
        </a:p>
      </dsp:txBody>
      <dsp:txXfrm>
        <a:off x="4108335" y="3389390"/>
        <a:ext cx="2141595" cy="713223"/>
      </dsp:txXfrm>
    </dsp:sp>
    <dsp:sp modelId="{B97CA2F2-A98C-C147-9F6E-6EF4DB6820D9}">
      <dsp:nvSpPr>
        <dsp:cNvPr id="0" name=""/>
        <dsp:cNvSpPr/>
      </dsp:nvSpPr>
      <dsp:spPr>
        <a:xfrm>
          <a:off x="2633407" y="3144007"/>
          <a:ext cx="94675" cy="946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C632F-B083-2F46-A6A5-16DB96D99661}">
      <dsp:nvSpPr>
        <dsp:cNvPr id="0" name=""/>
        <dsp:cNvSpPr/>
      </dsp:nvSpPr>
      <dsp:spPr>
        <a:xfrm>
          <a:off x="3745042" y="876244"/>
          <a:ext cx="3104486" cy="10761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460" tIns="124460" rIns="124460" bIns="124460" numCol="1" spcCol="1270" anchor="ctr" anchorCtr="0">
          <a:noAutofit/>
        </a:bodyPr>
        <a:lstStyle/>
        <a:p>
          <a:pPr marL="0" lvl="0" indent="0" algn="l" defTabSz="622300">
            <a:lnSpc>
              <a:spcPct val="90000"/>
            </a:lnSpc>
            <a:spcBef>
              <a:spcPct val="0"/>
            </a:spcBef>
            <a:spcAft>
              <a:spcPct val="35000"/>
            </a:spcAft>
            <a:buNone/>
          </a:pPr>
          <a:endParaRPr lang="it-IT" sz="1400" kern="1200"/>
        </a:p>
      </dsp:txBody>
      <dsp:txXfrm>
        <a:off x="3797575" y="928777"/>
        <a:ext cx="2999420" cy="971081"/>
      </dsp:txXfrm>
    </dsp:sp>
    <dsp:sp modelId="{D5349AC7-1F00-9E42-ADAC-FCEEC7829252}">
      <dsp:nvSpPr>
        <dsp:cNvPr id="0" name=""/>
        <dsp:cNvSpPr/>
      </dsp:nvSpPr>
      <dsp:spPr>
        <a:xfrm>
          <a:off x="4837746" y="1910964"/>
          <a:ext cx="0" cy="1199225"/>
        </a:xfrm>
        <a:prstGeom prst="line">
          <a:avLst/>
        </a:prstGeom>
        <a:noFill/>
        <a:ln w="12700" cap="rnd"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0008044-AC55-DD4C-98AF-C14B8A6F1DF0}">
      <dsp:nvSpPr>
        <dsp:cNvPr id="0" name=""/>
        <dsp:cNvSpPr/>
      </dsp:nvSpPr>
      <dsp:spPr>
        <a:xfrm>
          <a:off x="6054327" y="2209099"/>
          <a:ext cx="2141595" cy="7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endParaRPr lang="it-IT" sz="1700" kern="1200"/>
        </a:p>
      </dsp:txBody>
      <dsp:txXfrm>
        <a:off x="6054327" y="2209099"/>
        <a:ext cx="2141595" cy="713223"/>
      </dsp:txXfrm>
    </dsp:sp>
    <dsp:sp modelId="{3C633C57-E0CA-2749-8C4E-C564AE519F34}">
      <dsp:nvSpPr>
        <dsp:cNvPr id="0" name=""/>
        <dsp:cNvSpPr/>
      </dsp:nvSpPr>
      <dsp:spPr>
        <a:xfrm flipV="1">
          <a:off x="61449" y="6148133"/>
          <a:ext cx="45719" cy="4571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8DCF3-D29C-EA4E-9496-D7C0EA9E73AA}">
      <dsp:nvSpPr>
        <dsp:cNvPr id="0" name=""/>
        <dsp:cNvSpPr/>
      </dsp:nvSpPr>
      <dsp:spPr>
        <a:xfrm>
          <a:off x="5933437" y="4435797"/>
          <a:ext cx="2831749" cy="121066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en-US" sz="1800" b="1" kern="1200" dirty="0" err="1"/>
            <a:t>Evoluzione</a:t>
          </a:r>
          <a:r>
            <a:rPr lang="en-US" sz="1800" b="1" kern="1200" dirty="0"/>
            <a:t> </a:t>
          </a:r>
          <a:r>
            <a:rPr lang="en-US" sz="1800" b="1" kern="1200" dirty="0" err="1"/>
            <a:t>nella</a:t>
          </a:r>
          <a:r>
            <a:rPr lang="en-US" sz="1800" b="1" kern="1200" dirty="0"/>
            <a:t> </a:t>
          </a:r>
          <a:r>
            <a:rPr lang="en-US" sz="1800" b="1" kern="1200" dirty="0" err="1"/>
            <a:t>comprensione</a:t>
          </a:r>
          <a:r>
            <a:rPr lang="en-US" sz="1800" b="1" kern="1200" dirty="0"/>
            <a:t> </a:t>
          </a:r>
          <a:r>
            <a:rPr lang="en-US" sz="1800" b="1" kern="1200" dirty="0" err="1"/>
            <a:t>della</a:t>
          </a:r>
          <a:r>
            <a:rPr lang="en-US" sz="1800" b="1" kern="1200" dirty="0"/>
            <a:t> salute</a:t>
          </a:r>
          <a:endParaRPr lang="it-IT" sz="1800" kern="1200" dirty="0"/>
        </a:p>
      </dsp:txBody>
      <dsp:txXfrm>
        <a:off x="5992537" y="4494897"/>
        <a:ext cx="2713549" cy="1092465"/>
      </dsp:txXfrm>
    </dsp:sp>
    <dsp:sp modelId="{26974B44-AB5B-9B42-9860-BEF1400DA762}">
      <dsp:nvSpPr>
        <dsp:cNvPr id="0" name=""/>
        <dsp:cNvSpPr/>
      </dsp:nvSpPr>
      <dsp:spPr>
        <a:xfrm>
          <a:off x="7321482" y="3177239"/>
          <a:ext cx="0" cy="1199225"/>
        </a:xfrm>
        <a:prstGeom prst="line">
          <a:avLst/>
        </a:prstGeom>
        <a:noFill/>
        <a:ln w="12700" cap="rnd"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DC255CA-A94E-4648-96F1-C896D9EBD2E6}">
      <dsp:nvSpPr>
        <dsp:cNvPr id="0" name=""/>
        <dsp:cNvSpPr/>
      </dsp:nvSpPr>
      <dsp:spPr>
        <a:xfrm>
          <a:off x="4188444" y="3341369"/>
          <a:ext cx="2141595" cy="7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755650">
            <a:lnSpc>
              <a:spcPct val="90000"/>
            </a:lnSpc>
            <a:spcBef>
              <a:spcPct val="0"/>
            </a:spcBef>
            <a:spcAft>
              <a:spcPct val="35000"/>
            </a:spcAft>
            <a:buNone/>
            <a:defRPr b="1"/>
          </a:pPr>
          <a:r>
            <a:rPr lang="it-IT" sz="1700" kern="1200"/>
            <a:t>Anni Sessanta</a:t>
          </a:r>
        </a:p>
      </dsp:txBody>
      <dsp:txXfrm>
        <a:off x="4188444" y="3341369"/>
        <a:ext cx="2141595" cy="713223"/>
      </dsp:txXfrm>
    </dsp:sp>
    <dsp:sp modelId="{9D3CCA8E-2787-D341-937E-F687E7810CC6}">
      <dsp:nvSpPr>
        <dsp:cNvPr id="0" name=""/>
        <dsp:cNvSpPr/>
      </dsp:nvSpPr>
      <dsp:spPr>
        <a:xfrm>
          <a:off x="7235925" y="3109865"/>
          <a:ext cx="94675" cy="946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9AF02-7766-A745-AA1D-AC0F1F5CA66B}">
      <dsp:nvSpPr>
        <dsp:cNvPr id="0" name=""/>
        <dsp:cNvSpPr/>
      </dsp:nvSpPr>
      <dsp:spPr>
        <a:xfrm>
          <a:off x="8730920" y="811963"/>
          <a:ext cx="2930189" cy="110977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l" defTabSz="800100">
            <a:lnSpc>
              <a:spcPct val="90000"/>
            </a:lnSpc>
            <a:spcBef>
              <a:spcPct val="0"/>
            </a:spcBef>
            <a:spcAft>
              <a:spcPct val="35000"/>
            </a:spcAft>
            <a:buNone/>
          </a:pPr>
          <a:r>
            <a:rPr lang="it-IT" sz="1800" b="1" kern="1200">
              <a:solidFill>
                <a:schemeClr val="tx1"/>
              </a:solidFill>
            </a:rPr>
            <a:t>Si parla di benessere organizzativo</a:t>
          </a:r>
          <a:endParaRPr lang="it-IT" sz="1800" kern="1200">
            <a:solidFill>
              <a:schemeClr val="tx1"/>
            </a:solidFill>
          </a:endParaRPr>
        </a:p>
      </dsp:txBody>
      <dsp:txXfrm>
        <a:off x="8785095" y="866138"/>
        <a:ext cx="2821839" cy="1001426"/>
      </dsp:txXfrm>
    </dsp:sp>
    <dsp:sp modelId="{E21B126D-6AFC-3343-B17B-98DFD22CAC4A}">
      <dsp:nvSpPr>
        <dsp:cNvPr id="0" name=""/>
        <dsp:cNvSpPr/>
      </dsp:nvSpPr>
      <dsp:spPr>
        <a:xfrm>
          <a:off x="10338854" y="1972940"/>
          <a:ext cx="0" cy="1199225"/>
        </a:xfrm>
        <a:prstGeom prst="line">
          <a:avLst/>
        </a:prstGeom>
        <a:noFill/>
        <a:ln w="12700" cap="rnd"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0DCE5A-399A-B844-A845-152902CCA2D4}">
      <dsp:nvSpPr>
        <dsp:cNvPr id="0" name=""/>
        <dsp:cNvSpPr/>
      </dsp:nvSpPr>
      <dsp:spPr>
        <a:xfrm>
          <a:off x="9377022" y="3281938"/>
          <a:ext cx="2141595" cy="71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755650">
            <a:lnSpc>
              <a:spcPct val="90000"/>
            </a:lnSpc>
            <a:spcBef>
              <a:spcPct val="0"/>
            </a:spcBef>
            <a:spcAft>
              <a:spcPct val="35000"/>
            </a:spcAft>
            <a:buNone/>
            <a:defRPr b="1"/>
          </a:pPr>
          <a:r>
            <a:rPr lang="it-IT" sz="1700" kern="1200"/>
            <a:t>Ventunesimo secolo</a:t>
          </a:r>
        </a:p>
      </dsp:txBody>
      <dsp:txXfrm>
        <a:off x="9377022" y="3281938"/>
        <a:ext cx="2141595" cy="713223"/>
      </dsp:txXfrm>
    </dsp:sp>
    <dsp:sp modelId="{96810F6D-9064-464D-8ADD-70BB1F6BA199}">
      <dsp:nvSpPr>
        <dsp:cNvPr id="0" name=""/>
        <dsp:cNvSpPr/>
      </dsp:nvSpPr>
      <dsp:spPr>
        <a:xfrm>
          <a:off x="10307284" y="3126384"/>
          <a:ext cx="94675" cy="946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707443-C2DA-A548-8A95-A3F7B38E5B47}">
      <dsp:nvSpPr>
        <dsp:cNvPr id="0" name=""/>
        <dsp:cNvSpPr/>
      </dsp:nvSpPr>
      <dsp:spPr>
        <a:xfrm>
          <a:off x="68665" y="5232831"/>
          <a:ext cx="42953" cy="107614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5FF509-6DD7-C047-B4C7-D97CA42E68EF}">
      <dsp:nvSpPr>
        <dsp:cNvPr id="0" name=""/>
        <dsp:cNvSpPr/>
      </dsp:nvSpPr>
      <dsp:spPr>
        <a:xfrm>
          <a:off x="11866849" y="5112488"/>
          <a:ext cx="0" cy="1199225"/>
        </a:xfrm>
        <a:prstGeom prst="line">
          <a:avLst/>
        </a:prstGeom>
        <a:noFill/>
        <a:ln w="12700" cap="rnd"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443CB93-4E9A-064E-892C-4FC9B25D6BE7}">
      <dsp:nvSpPr>
        <dsp:cNvPr id="0" name=""/>
        <dsp:cNvSpPr/>
      </dsp:nvSpPr>
      <dsp:spPr>
        <a:xfrm>
          <a:off x="4801406" y="3135027"/>
          <a:ext cx="94675" cy="94675"/>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2CA17-8A08-AD40-AFDC-8B397F696B46}">
      <dsp:nvSpPr>
        <dsp:cNvPr id="0" name=""/>
        <dsp:cNvSpPr/>
      </dsp:nvSpPr>
      <dsp:spPr>
        <a:xfrm>
          <a:off x="0" y="73608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7E121-825A-1842-B4FD-E7BCC3268E9F}">
      <dsp:nvSpPr>
        <dsp:cNvPr id="0" name=""/>
        <dsp:cNvSpPr/>
      </dsp:nvSpPr>
      <dsp:spPr>
        <a:xfrm>
          <a:off x="328612" y="104826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Pari trattamento</a:t>
          </a:r>
          <a:endParaRPr lang="en-US" sz="2800" kern="1200"/>
        </a:p>
      </dsp:txBody>
      <dsp:txXfrm>
        <a:off x="383617" y="1103267"/>
        <a:ext cx="2847502" cy="1768010"/>
      </dsp:txXfrm>
    </dsp:sp>
    <dsp:sp modelId="{BF5E0FA0-79D8-0A44-B498-2A236E20ABBC}">
      <dsp:nvSpPr>
        <dsp:cNvPr id="0" name=""/>
        <dsp:cNvSpPr/>
      </dsp:nvSpPr>
      <dsp:spPr>
        <a:xfrm>
          <a:off x="3614737" y="73608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8D132-C153-3846-84E4-2C7AF60A2022}">
      <dsp:nvSpPr>
        <dsp:cNvPr id="0" name=""/>
        <dsp:cNvSpPr/>
      </dsp:nvSpPr>
      <dsp:spPr>
        <a:xfrm>
          <a:off x="3943350" y="104826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Azioni positive (Affirmative action)</a:t>
          </a:r>
          <a:endParaRPr lang="en-US" sz="2800" kern="1200"/>
        </a:p>
      </dsp:txBody>
      <dsp:txXfrm>
        <a:off x="3998355" y="1103267"/>
        <a:ext cx="2847502" cy="1768010"/>
      </dsp:txXfrm>
    </dsp:sp>
    <dsp:sp modelId="{49FA91DA-2148-9245-8677-E54C70E31203}">
      <dsp:nvSpPr>
        <dsp:cNvPr id="0" name=""/>
        <dsp:cNvSpPr/>
      </dsp:nvSpPr>
      <dsp:spPr>
        <a:xfrm>
          <a:off x="7229475" y="73608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CE315-5CAA-C746-A25A-0545739E7802}">
      <dsp:nvSpPr>
        <dsp:cNvPr id="0" name=""/>
        <dsp:cNvSpPr/>
      </dsp:nvSpPr>
      <dsp:spPr>
        <a:xfrm>
          <a:off x="7558087" y="104826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t>Gender and non discrimination mainstreaming</a:t>
          </a:r>
          <a:endParaRPr lang="en-US" sz="2800" kern="1200"/>
        </a:p>
      </dsp:txBody>
      <dsp:txXfrm>
        <a:off x="7613092" y="1103267"/>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34E68-BDA5-0F48-8473-4077FC0DD755}">
      <dsp:nvSpPr>
        <dsp:cNvPr id="0" name=""/>
        <dsp:cNvSpPr/>
      </dsp:nvSpPr>
      <dsp:spPr>
        <a:xfrm>
          <a:off x="0" y="0"/>
          <a:ext cx="8938260" cy="10987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a:t> </a:t>
          </a:r>
          <a:r>
            <a:rPr lang="en-GB" sz="1600" kern="1200" err="1"/>
            <a:t>Inquadramento</a:t>
          </a:r>
          <a:r>
            <a:rPr lang="en-GB" sz="1600" kern="1200"/>
            <a:t> </a:t>
          </a:r>
          <a:r>
            <a:rPr lang="en-GB" sz="1600" kern="1200" err="1"/>
            <a:t>generale</a:t>
          </a:r>
          <a:r>
            <a:rPr lang="en-GB" sz="1600" kern="1200"/>
            <a:t> del </a:t>
          </a:r>
          <a:r>
            <a:rPr lang="en-GB" sz="1600" kern="1200" err="1"/>
            <a:t>bilancio</a:t>
          </a:r>
          <a:r>
            <a:rPr lang="en-GB" sz="1600" kern="1200"/>
            <a:t> di </a:t>
          </a:r>
          <a:r>
            <a:rPr lang="en-GB" sz="1600" kern="1200" err="1"/>
            <a:t>genere</a:t>
          </a:r>
          <a:r>
            <a:rPr lang="en-GB" sz="1600" kern="1200"/>
            <a:t> per il </a:t>
          </a:r>
          <a:r>
            <a:rPr lang="en-GB" sz="1600" kern="1200" err="1"/>
            <a:t>rendiconto</a:t>
          </a:r>
          <a:r>
            <a:rPr lang="en-GB" sz="1600" kern="1200"/>
            <a:t> </a:t>
          </a:r>
          <a:r>
            <a:rPr lang="en-GB" sz="1600" kern="1200" err="1"/>
            <a:t>dello</a:t>
          </a:r>
          <a:r>
            <a:rPr lang="en-GB" sz="1600" kern="1200"/>
            <a:t> </a:t>
          </a:r>
          <a:r>
            <a:rPr lang="en-GB" sz="1600" kern="1200" err="1"/>
            <a:t>Stato</a:t>
          </a:r>
          <a:r>
            <a:rPr lang="en-GB" sz="1600" kern="1200"/>
            <a:t> (art. 38 </a:t>
          </a:r>
          <a:r>
            <a:rPr lang="en-GB" sz="1600" kern="1200" err="1"/>
            <a:t>septies</a:t>
          </a:r>
          <a:r>
            <a:rPr lang="en-GB" sz="1600" kern="1200"/>
            <a:t> </a:t>
          </a:r>
          <a:r>
            <a:rPr lang="en-GB" sz="1600" kern="1200" err="1"/>
            <a:t>della</a:t>
          </a:r>
          <a:r>
            <a:rPr lang="en-GB" sz="1600" kern="1200"/>
            <a:t> </a:t>
          </a:r>
          <a:r>
            <a:rPr lang="en-GB" sz="1600" kern="1200" err="1"/>
            <a:t>legge</a:t>
          </a:r>
          <a:r>
            <a:rPr lang="en-GB" sz="1600" kern="1200"/>
            <a:t> n. 196 del 2009);</a:t>
          </a:r>
          <a:endParaRPr lang="en-US" sz="1600" kern="1200"/>
        </a:p>
      </dsp:txBody>
      <dsp:txXfrm>
        <a:off x="32180" y="32180"/>
        <a:ext cx="7752667" cy="1034348"/>
      </dsp:txXfrm>
    </dsp:sp>
    <dsp:sp modelId="{D30C4272-4434-044F-9344-27111BD168B5}">
      <dsp:nvSpPr>
        <dsp:cNvPr id="0" name=""/>
        <dsp:cNvSpPr/>
      </dsp:nvSpPr>
      <dsp:spPr>
        <a:xfrm>
          <a:off x="788670" y="1281827"/>
          <a:ext cx="8938260" cy="109870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kern="1200"/>
            <a:t>DPCM 16 giugno 2017;</a:t>
          </a:r>
          <a:endParaRPr lang="en-US" sz="1600" kern="1200"/>
        </a:p>
      </dsp:txBody>
      <dsp:txXfrm>
        <a:off x="820850" y="1314007"/>
        <a:ext cx="7371069" cy="1034348"/>
      </dsp:txXfrm>
    </dsp:sp>
    <dsp:sp modelId="{681EBE66-5F98-0746-BAA6-8BD41EAE61F4}">
      <dsp:nvSpPr>
        <dsp:cNvPr id="0" name=""/>
        <dsp:cNvSpPr/>
      </dsp:nvSpPr>
      <dsp:spPr>
        <a:xfrm>
          <a:off x="1577340" y="2563654"/>
          <a:ext cx="8938260" cy="109870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a:t>Focus Università: Il 19 settembre 2019, il Gruppo CRUI per il Bilancio di Genere ha presentato alla Conferenza dei Rettori le Linee guida per il Bilancio di Genere negli Atenei italiani.</a:t>
          </a:r>
          <a:br>
            <a:rPr lang="it-IT" sz="1600" kern="1200"/>
          </a:br>
          <a:endParaRPr lang="en-US" sz="1600" kern="1200"/>
        </a:p>
      </dsp:txBody>
      <dsp:txXfrm>
        <a:off x="1609520" y="2595834"/>
        <a:ext cx="7371069" cy="1034348"/>
      </dsp:txXfrm>
    </dsp:sp>
    <dsp:sp modelId="{9A8D3385-664E-8244-9C4C-64E7831B4C3C}">
      <dsp:nvSpPr>
        <dsp:cNvPr id="0" name=""/>
        <dsp:cNvSpPr/>
      </dsp:nvSpPr>
      <dsp:spPr>
        <a:xfrm>
          <a:off x="8224099" y="833187"/>
          <a:ext cx="714160" cy="71416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8384785" y="833187"/>
        <a:ext cx="392788" cy="537405"/>
      </dsp:txXfrm>
    </dsp:sp>
    <dsp:sp modelId="{96B7A32C-E80B-744D-8C20-E48290AFCF05}">
      <dsp:nvSpPr>
        <dsp:cNvPr id="0" name=""/>
        <dsp:cNvSpPr/>
      </dsp:nvSpPr>
      <dsp:spPr>
        <a:xfrm>
          <a:off x="9012769" y="2107689"/>
          <a:ext cx="714160" cy="71416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9173455" y="2107689"/>
        <a:ext cx="392788" cy="537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36FC9-7A19-4C89-A879-94196B90FACA}">
      <dsp:nvSpPr>
        <dsp:cNvPr id="0" name=""/>
        <dsp:cNvSpPr/>
      </dsp:nvSpPr>
      <dsp:spPr>
        <a:xfrm>
          <a:off x="0" y="713"/>
          <a:ext cx="7003777" cy="166919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985E2-22E1-489E-A0F6-091FEFCFC067}">
      <dsp:nvSpPr>
        <dsp:cNvPr id="0" name=""/>
        <dsp:cNvSpPr/>
      </dsp:nvSpPr>
      <dsp:spPr>
        <a:xfrm>
          <a:off x="504931" y="376281"/>
          <a:ext cx="918056" cy="9180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F7C199-2B07-4DFE-AEE3-97CBE52B96EF}">
      <dsp:nvSpPr>
        <dsp:cNvPr id="0" name=""/>
        <dsp:cNvSpPr/>
      </dsp:nvSpPr>
      <dsp:spPr>
        <a:xfrm>
          <a:off x="1927918" y="713"/>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622300">
            <a:lnSpc>
              <a:spcPct val="90000"/>
            </a:lnSpc>
            <a:spcBef>
              <a:spcPct val="0"/>
            </a:spcBef>
            <a:spcAft>
              <a:spcPct val="35000"/>
            </a:spcAft>
            <a:buNone/>
          </a:pPr>
          <a:r>
            <a:rPr lang="it-IT" sz="1400" b="1" kern="1200"/>
            <a:t>Prime esperienze</a:t>
          </a:r>
          <a:r>
            <a:rPr lang="it-IT" sz="1400" kern="1200"/>
            <a:t>: Francia (2004) e Germania (2006) - come iniziative di gruppi ristretti di imprese all’avanguardia nella promozione delle pari opportunità</a:t>
          </a:r>
          <a:r>
            <a:rPr lang="it-IT" sz="1400" b="1" kern="1200"/>
            <a:t> </a:t>
          </a:r>
          <a:r>
            <a:rPr lang="it-IT" sz="1400" kern="1200"/>
            <a:t>in seguito alle direttive dell’Unione Europea 2000/43 e 2000/78. </a:t>
          </a:r>
          <a:endParaRPr lang="en-US" sz="1400" kern="1200"/>
        </a:p>
      </dsp:txBody>
      <dsp:txXfrm>
        <a:off x="1927918" y="713"/>
        <a:ext cx="5075858" cy="1669193"/>
      </dsp:txXfrm>
    </dsp:sp>
    <dsp:sp modelId="{9F07A034-4B96-4723-88CF-235DABFEF7D8}">
      <dsp:nvSpPr>
        <dsp:cNvPr id="0" name=""/>
        <dsp:cNvSpPr/>
      </dsp:nvSpPr>
      <dsp:spPr>
        <a:xfrm>
          <a:off x="0" y="2087205"/>
          <a:ext cx="7003777" cy="166919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A1FD5-E97D-422D-BDF2-80B2D03C89B1}">
      <dsp:nvSpPr>
        <dsp:cNvPr id="0" name=""/>
        <dsp:cNvSpPr/>
      </dsp:nvSpPr>
      <dsp:spPr>
        <a:xfrm>
          <a:off x="504931" y="2462774"/>
          <a:ext cx="918056" cy="9180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F42B87-75D2-4B8B-894B-9D919744F065}">
      <dsp:nvSpPr>
        <dsp:cNvPr id="0" name=""/>
        <dsp:cNvSpPr/>
      </dsp:nvSpPr>
      <dsp:spPr>
        <a:xfrm>
          <a:off x="1927918" y="2087205"/>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622300">
            <a:lnSpc>
              <a:spcPct val="90000"/>
            </a:lnSpc>
            <a:spcBef>
              <a:spcPct val="0"/>
            </a:spcBef>
            <a:spcAft>
              <a:spcPct val="35000"/>
            </a:spcAft>
            <a:buNone/>
          </a:pPr>
          <a:r>
            <a:rPr lang="it-IT" sz="1400" b="1" kern="1200"/>
            <a:t>In Italia:</a:t>
          </a:r>
          <a:r>
            <a:rPr lang="it-IT" sz="1400" kern="1200"/>
            <a:t> la Carta per le Pari Opportunità e l’Uguaglianza sul Lavoro è stata redatta nel 2009 su iniziativa della </a:t>
          </a:r>
          <a:r>
            <a:rPr lang="it-IT" sz="1400" i="1" kern="1200"/>
            <a:t>Fondazione Sodalitas </a:t>
          </a:r>
          <a:r>
            <a:rPr lang="it-IT" sz="1400" kern="1200"/>
            <a:t>(ad oggi riunisce </a:t>
          </a:r>
          <a:r>
            <a:rPr lang="it-IT" sz="1400" b="1" kern="1200"/>
            <a:t>800 tra imprese e Pubbliche Amministrazioni, </a:t>
          </a:r>
          <a:r>
            <a:rPr lang="it-IT" sz="1400" kern="1200"/>
            <a:t>le quali impiegano più di </a:t>
          </a:r>
          <a:r>
            <a:rPr lang="it-IT" sz="1400" b="1" kern="1200"/>
            <a:t>700.000 lavoratori)</a:t>
          </a:r>
          <a:r>
            <a:rPr lang="it-IT" sz="1400" kern="1200"/>
            <a:t>.</a:t>
          </a:r>
          <a:endParaRPr lang="en-US" sz="1400" kern="1200"/>
        </a:p>
      </dsp:txBody>
      <dsp:txXfrm>
        <a:off x="1927918" y="2087205"/>
        <a:ext cx="5075858" cy="1669193"/>
      </dsp:txXfrm>
    </dsp:sp>
    <dsp:sp modelId="{1DCB03CD-99A7-4869-B9F5-05C94A408EC4}">
      <dsp:nvSpPr>
        <dsp:cNvPr id="0" name=""/>
        <dsp:cNvSpPr/>
      </dsp:nvSpPr>
      <dsp:spPr>
        <a:xfrm>
          <a:off x="0" y="4173697"/>
          <a:ext cx="7003777" cy="166919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E762E9-BAA9-46AC-8866-17C7B8C13647}">
      <dsp:nvSpPr>
        <dsp:cNvPr id="0" name=""/>
        <dsp:cNvSpPr/>
      </dsp:nvSpPr>
      <dsp:spPr>
        <a:xfrm>
          <a:off x="504931" y="4549266"/>
          <a:ext cx="918056" cy="9180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92A5BE-EC48-493F-848F-A9D8CA6523E6}">
      <dsp:nvSpPr>
        <dsp:cNvPr id="0" name=""/>
        <dsp:cNvSpPr/>
      </dsp:nvSpPr>
      <dsp:spPr>
        <a:xfrm>
          <a:off x="1927918" y="4173697"/>
          <a:ext cx="5075858" cy="166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656" tIns="176656" rIns="176656" bIns="176656" numCol="1" spcCol="1270" anchor="ctr" anchorCtr="0">
          <a:noAutofit/>
        </a:bodyPr>
        <a:lstStyle/>
        <a:p>
          <a:pPr marL="0" lvl="0" indent="0" algn="l" defTabSz="622300">
            <a:lnSpc>
              <a:spcPct val="90000"/>
            </a:lnSpc>
            <a:spcBef>
              <a:spcPct val="0"/>
            </a:spcBef>
            <a:spcAft>
              <a:spcPct val="35000"/>
            </a:spcAft>
            <a:buNone/>
          </a:pPr>
          <a:r>
            <a:rPr lang="it-IT" sz="1400" b="1" kern="1200"/>
            <a:t>La Commissione Europea </a:t>
          </a:r>
          <a:r>
            <a:rPr lang="it-IT" sz="1400" kern="1200"/>
            <a:t>nel 2010 ha finanziato una </a:t>
          </a:r>
          <a:r>
            <a:rPr lang="it-IT" sz="1400" i="1" kern="1200"/>
            <a:t>Piattaforma di scambio delle Carte europee della Diversità </a:t>
          </a:r>
          <a:r>
            <a:rPr lang="it-IT" sz="1400" kern="1200"/>
            <a:t>(ad oggi sono presenti 26 Carte) nell’ambito di un progetto più ampio per il “sostegno alle iniziative volontarie per la promozione della gestione della diversità sul posto di lavoro nell’Unione Europea”.</a:t>
          </a:r>
          <a:endParaRPr lang="en-US" sz="1400" kern="1200"/>
        </a:p>
      </dsp:txBody>
      <dsp:txXfrm>
        <a:off x="1927918" y="4173697"/>
        <a:ext cx="5075858" cy="16691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4B554-682E-704D-A4D6-A69DC529926D}" type="datetimeFigureOut">
              <a:rPr lang="en-GB" smtClean="0"/>
              <a:t>15/03/2024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83D9-8A02-3543-BD02-2B2EF120E09E}" type="slidenum">
              <a:rPr lang="en-GB" smtClean="0"/>
              <a:t>‹N›</a:t>
            </a:fld>
            <a:endParaRPr lang="en-GB"/>
          </a:p>
        </p:txBody>
      </p:sp>
    </p:spTree>
    <p:extLst>
      <p:ext uri="{BB962C8B-B14F-4D97-AF65-F5344CB8AC3E}">
        <p14:creationId xmlns:p14="http://schemas.microsoft.com/office/powerpoint/2010/main" val="1439038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01BE1A6-0527-D448-93CD-3714CA2A630F}" type="slidenum">
              <a:rPr lang="it-IT" smtClean="0"/>
              <a:t>8</a:t>
            </a:fld>
            <a:endParaRPr lang="it-IT"/>
          </a:p>
        </p:txBody>
      </p:sp>
    </p:spTree>
    <p:extLst>
      <p:ext uri="{BB962C8B-B14F-4D97-AF65-F5344CB8AC3E}">
        <p14:creationId xmlns:p14="http://schemas.microsoft.com/office/powerpoint/2010/main" val="68009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F442C208-698B-5A4F-B600-B21BB318A81E}" type="slidenum">
              <a:rPr lang="en-GB" smtClean="0"/>
              <a:t>12</a:t>
            </a:fld>
            <a:endParaRPr lang="en-GB"/>
          </a:p>
        </p:txBody>
      </p:sp>
    </p:spTree>
    <p:extLst>
      <p:ext uri="{BB962C8B-B14F-4D97-AF65-F5344CB8AC3E}">
        <p14:creationId xmlns:p14="http://schemas.microsoft.com/office/powerpoint/2010/main" val="23649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F442C208-698B-5A4F-B600-B21BB318A81E}" type="slidenum">
              <a:rPr lang="en-GB" smtClean="0"/>
              <a:t>14</a:t>
            </a:fld>
            <a:endParaRPr lang="en-GB"/>
          </a:p>
        </p:txBody>
      </p:sp>
    </p:spTree>
    <p:extLst>
      <p:ext uri="{BB962C8B-B14F-4D97-AF65-F5344CB8AC3E}">
        <p14:creationId xmlns:p14="http://schemas.microsoft.com/office/powerpoint/2010/main" val="3242112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3/15/24</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‹N›</a:t>
            </a:fld>
            <a:endParaRPr lang="en-US"/>
          </a:p>
        </p:txBody>
      </p:sp>
    </p:spTree>
    <p:extLst>
      <p:ext uri="{BB962C8B-B14F-4D97-AF65-F5344CB8AC3E}">
        <p14:creationId xmlns:p14="http://schemas.microsoft.com/office/powerpoint/2010/main" val="4251126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3/15/24</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3005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3/15/24</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31528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3/15/24</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4043059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3/15/24</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75402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3/15/24</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90569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3/15/24</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9689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3/15/24</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560171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3/15/24</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224278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3/15/24</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64389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3/15/24</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a:t>
            </a:fld>
            <a:endParaRPr lang="en-US"/>
          </a:p>
        </p:txBody>
      </p:sp>
    </p:spTree>
    <p:extLst>
      <p:ext uri="{BB962C8B-B14F-4D97-AF65-F5344CB8AC3E}">
        <p14:creationId xmlns:p14="http://schemas.microsoft.com/office/powerpoint/2010/main" val="117494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3/15/24</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‹N›</a:t>
            </a:fld>
            <a:endParaRPr lang="en-US"/>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11314211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62" r:id="rId7"/>
    <p:sldLayoutId id="2147483663" r:id="rId8"/>
    <p:sldLayoutId id="2147483664" r:id="rId9"/>
    <p:sldLayoutId id="2147483665" r:id="rId10"/>
    <p:sldLayoutId id="2147483672"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3.png"/><Relationship Id="rId7" Type="http://schemas.openxmlformats.org/officeDocument/2006/relationships/diagramColors" Target="../diagrams/colors4.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openxmlformats.org/officeDocument/2006/relationships/hyperlink" Target="https://wikitravel.org/it/Unione_Europea" TargetMode="External"/><Relationship Id="rId3" Type="http://schemas.openxmlformats.org/officeDocument/2006/relationships/image" Target="../media/image33.jp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ivicolab.it/la-repubblica-democratica-un-patrimonio-comune-un-obiettivo-da-raggiungere-di-claudio-lombardi/" TargetMode="External"/><Relationship Id="rId5" Type="http://schemas.openxmlformats.org/officeDocument/2006/relationships/image" Target="../media/image34.png"/><Relationship Id="rId4" Type="http://schemas.openxmlformats.org/officeDocument/2006/relationships/hyperlink" Target="https://www.pressenza.com/it/2017/10/parita-genere-progressi-lenti-un-europa-disegual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6.png"/><Relationship Id="rId7" Type="http://schemas.openxmlformats.org/officeDocument/2006/relationships/hyperlink" Target="https://www.gaypost.it/italia-non-paese-per-babbi-donne-lavoratric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s://pixabay.com/it/scala-bilancia-della-giustizia-corte-311336/" TargetMode="External"/><Relationship Id="rId5" Type="http://schemas.openxmlformats.org/officeDocument/2006/relationships/hyperlink" Target="https://maestralecoop.com/project-type/cambiamento-personale/"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www.publicdomainpictures.net/en/view-image.php?image=289072&amp;picture=business-succes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youtube.com/watch?v=1VYULjOACQ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chaos-lasfinge.blogspot.com/2015/05/1-maggio-2015-cosa-fare-per-il-lavoro.html" TargetMode="External"/><Relationship Id="rId13" Type="http://schemas.openxmlformats.org/officeDocument/2006/relationships/image" Target="../media/image19.jpg"/><Relationship Id="rId3" Type="http://schemas.openxmlformats.org/officeDocument/2006/relationships/diagramLayout" Target="../diagrams/layout1.xml"/><Relationship Id="rId7" Type="http://schemas.openxmlformats.org/officeDocument/2006/relationships/image" Target="../media/image16.gif"/><Relationship Id="rId12" Type="http://schemas.openxmlformats.org/officeDocument/2006/relationships/hyperlink" Target="https://infonurse.it/limportanza-del-benessere-organizzativo-e-la-cultura-dellorganizzazione/30841" TargetMode="External"/><Relationship Id="rId2" Type="http://schemas.openxmlformats.org/officeDocument/2006/relationships/diagramData" Target="../diagrams/data1.xml"/><Relationship Id="rId16" Type="http://schemas.openxmlformats.org/officeDocument/2006/relationships/hyperlink" Target="https://www.doloresvela.com/que-debe-documentar-e-incluir-en-informes-un-community-manager/" TargetMode="Externa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8.jpg"/><Relationship Id="rId5" Type="http://schemas.openxmlformats.org/officeDocument/2006/relationships/diagramColors" Target="../diagrams/colors1.xml"/><Relationship Id="rId15" Type="http://schemas.openxmlformats.org/officeDocument/2006/relationships/image" Target="../media/image20.png"/><Relationship Id="rId10" Type="http://schemas.openxmlformats.org/officeDocument/2006/relationships/hyperlink" Target="https://www.puntosicuro.it/sicurezza-sul-lavoro-C-1/tipologie-di-rischio-C-5/rischio-psicosociale-stress-C-35/benessere-organizzativo-concetto-indicazioni-normative-AR-16033/" TargetMode="External"/><Relationship Id="rId4" Type="http://schemas.openxmlformats.org/officeDocument/2006/relationships/diagramQuickStyle" Target="../diagrams/quickStyle1.xml"/><Relationship Id="rId9" Type="http://schemas.openxmlformats.org/officeDocument/2006/relationships/image" Target="../media/image17.jpg"/><Relationship Id="rId14" Type="http://schemas.openxmlformats.org/officeDocument/2006/relationships/hyperlink" Target="https://charlottehoatherblog.com/2014/03/02/event-response-outcom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3.png"/><Relationship Id="rId7" Type="http://schemas.openxmlformats.org/officeDocument/2006/relationships/diagramColors" Target="../diagrams/colors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roguemillennials.org/2017/04/05/diversity-the-fourth-layer-of-our-foundation/"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tablet/c/capability.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2.pn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valori.it/parita-di-genere-guardando-i-numeri-e-un-obiettivo-ancora-lontano/" TargetMode="External"/><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644DE9-8D09-43E2-BA69-F57482CFC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6C23C919-B32E-40FF-B3D8-631316E84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descr="A group of multi coloured wooden stick figures">
            <a:extLst>
              <a:ext uri="{FF2B5EF4-FFF2-40B4-BE49-F238E27FC236}">
                <a16:creationId xmlns:a16="http://schemas.microsoft.com/office/drawing/2014/main" id="{FB9B51BB-2FDA-5058-2A55-B8CD6635F5BF}"/>
              </a:ext>
            </a:extLst>
          </p:cNvPr>
          <p:cNvPicPr>
            <a:picLocks noChangeAspect="1"/>
          </p:cNvPicPr>
          <p:nvPr/>
        </p:nvPicPr>
        <p:blipFill rotWithShape="1">
          <a:blip r:embed="rId2">
            <a:alphaModFix amt="60000"/>
          </a:blip>
          <a:srcRect t="12240" b="6549"/>
          <a:stretch/>
        </p:blipFill>
        <p:spPr>
          <a:xfrm>
            <a:off x="20" y="1386"/>
            <a:ext cx="12194444" cy="6858000"/>
          </a:xfrm>
          <a:prstGeom prst="rect">
            <a:avLst/>
          </a:prstGeom>
        </p:spPr>
      </p:pic>
      <p:sp>
        <p:nvSpPr>
          <p:cNvPr id="2" name="Titolo 1">
            <a:extLst>
              <a:ext uri="{FF2B5EF4-FFF2-40B4-BE49-F238E27FC236}">
                <a16:creationId xmlns:a16="http://schemas.microsoft.com/office/drawing/2014/main" id="{2ADBBA54-79B8-20F8-9C89-E7150D16C202}"/>
              </a:ext>
            </a:extLst>
          </p:cNvPr>
          <p:cNvSpPr>
            <a:spLocks noGrp="1"/>
          </p:cNvSpPr>
          <p:nvPr>
            <p:ph type="ctrTitle"/>
          </p:nvPr>
        </p:nvSpPr>
        <p:spPr>
          <a:xfrm>
            <a:off x="838200" y="740211"/>
            <a:ext cx="8293768" cy="3163864"/>
          </a:xfrm>
        </p:spPr>
        <p:txBody>
          <a:bodyPr>
            <a:normAutofit/>
          </a:bodyPr>
          <a:lstStyle/>
          <a:p>
            <a:pPr algn="l"/>
            <a:r>
              <a:rPr lang="en-GB" sz="5200" dirty="0" err="1">
                <a:solidFill>
                  <a:srgbClr val="FFFFFF"/>
                </a:solidFill>
              </a:rPr>
              <a:t>Laboratorio</a:t>
            </a:r>
            <a:r>
              <a:rPr lang="en-GB" sz="5200">
                <a:solidFill>
                  <a:srgbClr val="FFFFFF"/>
                </a:solidFill>
              </a:rPr>
              <a:t> di “Diversity and Inclusion Management”</a:t>
            </a:r>
          </a:p>
        </p:txBody>
      </p:sp>
      <p:sp>
        <p:nvSpPr>
          <p:cNvPr id="3" name="Sottotitolo 2">
            <a:extLst>
              <a:ext uri="{FF2B5EF4-FFF2-40B4-BE49-F238E27FC236}">
                <a16:creationId xmlns:a16="http://schemas.microsoft.com/office/drawing/2014/main" id="{9C93270C-5D8E-332A-70A1-FD1FD3058923}"/>
              </a:ext>
            </a:extLst>
          </p:cNvPr>
          <p:cNvSpPr>
            <a:spLocks noGrp="1"/>
          </p:cNvSpPr>
          <p:nvPr>
            <p:ph type="subTitle" idx="1"/>
          </p:nvPr>
        </p:nvSpPr>
        <p:spPr>
          <a:xfrm>
            <a:off x="838200" y="4074515"/>
            <a:ext cx="7583133" cy="1279124"/>
          </a:xfrm>
        </p:spPr>
        <p:txBody>
          <a:bodyPr>
            <a:normAutofit/>
          </a:bodyPr>
          <a:lstStyle/>
          <a:p>
            <a:pPr algn="l"/>
            <a:r>
              <a:rPr lang="en-GB" sz="2200">
                <a:solidFill>
                  <a:srgbClr val="FFFFFF"/>
                </a:solidFill>
              </a:rPr>
              <a:t>Nicolò Maria Ingarra</a:t>
            </a:r>
          </a:p>
        </p:txBody>
      </p:sp>
      <p:pic>
        <p:nvPicPr>
          <p:cNvPr id="5" name="Immagine 4">
            <a:extLst>
              <a:ext uri="{FF2B5EF4-FFF2-40B4-BE49-F238E27FC236}">
                <a16:creationId xmlns:a16="http://schemas.microsoft.com/office/drawing/2014/main" id="{582726A4-FCC3-7EFB-3B0B-56E898C13E9F}"/>
              </a:ext>
            </a:extLst>
          </p:cNvPr>
          <p:cNvPicPr>
            <a:picLocks noChangeAspect="1"/>
          </p:cNvPicPr>
          <p:nvPr/>
        </p:nvPicPr>
        <p:blipFill>
          <a:blip r:embed="rId3">
            <a:extLst>
              <a:ext uri="{28A0092B-C50C-407E-A947-70E740481C1C}">
                <a14:useLocalDpi xmlns:a14="http://schemas.microsoft.com/office/drawing/2010/main" val="0"/>
              </a:ext>
            </a:extLst>
          </a:blip>
          <a:srcRect l="2736" t="9555" r="63713" b="7843"/>
          <a:stretch>
            <a:fillRect/>
          </a:stretch>
        </p:blipFill>
        <p:spPr bwMode="auto">
          <a:xfrm>
            <a:off x="670560" y="5524079"/>
            <a:ext cx="1832108" cy="1044635"/>
          </a:xfrm>
          <a:prstGeom prst="rect">
            <a:avLst/>
          </a:prstGeom>
          <a:noFill/>
          <a:ln>
            <a:noFill/>
          </a:ln>
        </p:spPr>
      </p:pic>
      <p:pic>
        <p:nvPicPr>
          <p:cNvPr id="7" name="Immagine 6" descr="Immagine che contiene logo, testo, Carattere, simbolo&#10;&#10;Descrizione generata automaticamente">
            <a:extLst>
              <a:ext uri="{FF2B5EF4-FFF2-40B4-BE49-F238E27FC236}">
                <a16:creationId xmlns:a16="http://schemas.microsoft.com/office/drawing/2014/main" id="{28049271-2BA4-47E9-AD3B-A0DA5D96E057}"/>
              </a:ext>
            </a:extLst>
          </p:cNvPr>
          <p:cNvPicPr>
            <a:picLocks noChangeAspect="1"/>
          </p:cNvPicPr>
          <p:nvPr/>
        </p:nvPicPr>
        <p:blipFill>
          <a:blip r:embed="rId4"/>
          <a:stretch>
            <a:fillRect/>
          </a:stretch>
        </p:blipFill>
        <p:spPr>
          <a:xfrm>
            <a:off x="2502668" y="5522692"/>
            <a:ext cx="2496820" cy="1044635"/>
          </a:xfrm>
          <a:prstGeom prst="rect">
            <a:avLst/>
          </a:prstGeom>
        </p:spPr>
      </p:pic>
      <p:pic>
        <p:nvPicPr>
          <p:cNvPr id="1027" name="Picture 3" descr="page8image744226816">
            <a:extLst>
              <a:ext uri="{FF2B5EF4-FFF2-40B4-BE49-F238E27FC236}">
                <a16:creationId xmlns:a16="http://schemas.microsoft.com/office/drawing/2014/main" id="{5BBCF1A3-E291-91A8-44B5-5BE405F226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717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81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0E9F2-110D-90F6-7D38-96CF9ABE529E}"/>
              </a:ext>
            </a:extLst>
          </p:cNvPr>
          <p:cNvSpPr>
            <a:spLocks noGrp="1"/>
          </p:cNvSpPr>
          <p:nvPr>
            <p:ph type="title"/>
          </p:nvPr>
        </p:nvSpPr>
        <p:spPr/>
        <p:txBody>
          <a:bodyPr/>
          <a:lstStyle/>
          <a:p>
            <a:r>
              <a:rPr lang="en-GB"/>
              <a:t>Diversity Management</a:t>
            </a:r>
          </a:p>
        </p:txBody>
      </p:sp>
      <p:sp>
        <p:nvSpPr>
          <p:cNvPr id="3" name="Segnaposto contenuto 2">
            <a:extLst>
              <a:ext uri="{FF2B5EF4-FFF2-40B4-BE49-F238E27FC236}">
                <a16:creationId xmlns:a16="http://schemas.microsoft.com/office/drawing/2014/main" id="{01E0F0BA-0956-2637-299B-A7FA0905F6F1}"/>
              </a:ext>
            </a:extLst>
          </p:cNvPr>
          <p:cNvSpPr>
            <a:spLocks noGrp="1"/>
          </p:cNvSpPr>
          <p:nvPr>
            <p:ph idx="1"/>
          </p:nvPr>
        </p:nvSpPr>
        <p:spPr>
          <a:xfrm>
            <a:off x="268941" y="1414914"/>
            <a:ext cx="11274612" cy="5233737"/>
          </a:xfrm>
        </p:spPr>
        <p:txBody>
          <a:bodyPr>
            <a:normAutofit lnSpcReduction="10000"/>
          </a:bodyPr>
          <a:lstStyle/>
          <a:p>
            <a:pPr marL="0" indent="0" algn="just">
              <a:buNone/>
            </a:pPr>
            <a:r>
              <a:rPr lang="it-IT">
                <a:latin typeface="Times New Roman" panose="02020603050405020304" pitchFamily="18" charset="0"/>
                <a:cs typeface="Times New Roman" panose="02020603050405020304" pitchFamily="18" charset="0"/>
                <a:sym typeface="Wingdings" pitchFamily="2" charset="2"/>
              </a:rPr>
              <a:t>C</a:t>
            </a:r>
            <a:r>
              <a:rPr lang="it-IT" sz="2800">
                <a:latin typeface="Times New Roman" panose="02020603050405020304" pitchFamily="18" charset="0"/>
                <a:cs typeface="Times New Roman" panose="02020603050405020304" pitchFamily="18" charset="0"/>
              </a:rPr>
              <a:t>ompare per la prima volta quando l'Hudson Institute, nel 1987, pubblica una ricerca denominata </a:t>
            </a:r>
            <a:r>
              <a:rPr lang="it-IT" sz="2800" i="1" err="1">
                <a:latin typeface="Times New Roman" panose="02020603050405020304" pitchFamily="18" charset="0"/>
                <a:cs typeface="Times New Roman" panose="02020603050405020304" pitchFamily="18" charset="0"/>
              </a:rPr>
              <a:t>Workforce</a:t>
            </a:r>
            <a:r>
              <a:rPr lang="it-IT" sz="2800" i="1">
                <a:latin typeface="Times New Roman" panose="02020603050405020304" pitchFamily="18" charset="0"/>
                <a:cs typeface="Times New Roman" panose="02020603050405020304" pitchFamily="18" charset="0"/>
              </a:rPr>
              <a:t> 2000: Work and Workers for the 21° Century </a:t>
            </a:r>
            <a:r>
              <a:rPr lang="it-IT" sz="2800">
                <a:latin typeface="Times New Roman" panose="02020603050405020304" pitchFamily="18" charset="0"/>
                <a:cs typeface="Times New Roman" panose="02020603050405020304" pitchFamily="18" charset="0"/>
              </a:rPr>
              <a:t>(Johnston e Parker) circa gli scenari lavorativi del millennio successivo, caratterizzato dalla consapevolezza di politiche e strategie volte alla convivenza tra le differenze.</a:t>
            </a:r>
          </a:p>
          <a:p>
            <a:pPr marL="0" indent="0" algn="just">
              <a:buNone/>
            </a:pPr>
            <a:endParaRPr lang="it-IT">
              <a:latin typeface="Times New Roman" panose="02020603050405020304" pitchFamily="18" charset="0"/>
              <a:cs typeface="Times New Roman" panose="02020603050405020304" pitchFamily="18" charset="0"/>
            </a:endParaRPr>
          </a:p>
          <a:p>
            <a:pPr marL="0" indent="0" algn="just">
              <a:buNone/>
            </a:pPr>
            <a:r>
              <a:rPr lang="it-IT" sz="2800" i="1">
                <a:latin typeface="Times New Roman" panose="02020603050405020304" pitchFamily="18" charset="0"/>
                <a:cs typeface="Times New Roman" panose="02020603050405020304" pitchFamily="18" charset="0"/>
              </a:rPr>
              <a:t>«[…]l’orientamento diversificato alla gestione delle risorse umane, finalizzato alla creazione di un ambiente di lavoro inclusivo, in grado di favorire l'espressione del potenziale individuale e di utilizzarlo come leva strategica per il raggiungimento degli obiettivi organizzativi»</a:t>
            </a:r>
            <a:r>
              <a:rPr lang="it-IT" sz="2800">
                <a:latin typeface="Times New Roman" panose="02020603050405020304" pitchFamily="18" charset="0"/>
                <a:cs typeface="Times New Roman" panose="02020603050405020304" pitchFamily="18" charset="0"/>
              </a:rPr>
              <a:t> </a:t>
            </a:r>
          </a:p>
          <a:p>
            <a:pPr marL="0" indent="0" algn="r">
              <a:buNone/>
            </a:pPr>
            <a:r>
              <a:rPr lang="it-IT"/>
              <a:t>							  </a:t>
            </a:r>
            <a:r>
              <a:rPr lang="it-IT" sz="1800">
                <a:latin typeface="Times" pitchFamily="2" charset="0"/>
              </a:rPr>
              <a:t>(Barabino, Jacobs e Maggio, 2001)</a:t>
            </a:r>
          </a:p>
          <a:p>
            <a:pPr marL="0" indent="0" algn="just">
              <a:buNone/>
            </a:pPr>
            <a:endParaRPr lang="it-IT" sz="2000" b="1">
              <a:latin typeface="Times New Roman" panose="02020603050405020304" pitchFamily="18" charset="0"/>
              <a:cs typeface="Times New Roman" panose="02020603050405020304" pitchFamily="18" charset="0"/>
            </a:endParaRPr>
          </a:p>
          <a:p>
            <a:pPr marL="0" indent="0" algn="just">
              <a:buNone/>
            </a:pPr>
            <a:endParaRPr lang="en-GB"/>
          </a:p>
        </p:txBody>
      </p:sp>
    </p:spTree>
    <p:extLst>
      <p:ext uri="{BB962C8B-B14F-4D97-AF65-F5344CB8AC3E}">
        <p14:creationId xmlns:p14="http://schemas.microsoft.com/office/powerpoint/2010/main" val="227715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3" name="Group 12">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14" name="Picture 13">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15" name="Picture 14">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0B01E2DB-CB92-7487-8F26-E1F7ADBDF604}"/>
              </a:ext>
            </a:extLst>
          </p:cNvPr>
          <p:cNvSpPr>
            <a:spLocks noGrp="1"/>
          </p:cNvSpPr>
          <p:nvPr>
            <p:ph type="title"/>
          </p:nvPr>
        </p:nvSpPr>
        <p:spPr>
          <a:xfrm>
            <a:off x="1094391" y="381000"/>
            <a:ext cx="10003218" cy="2057400"/>
          </a:xfrm>
        </p:spPr>
        <p:txBody>
          <a:bodyPr>
            <a:normAutofit/>
          </a:bodyPr>
          <a:lstStyle/>
          <a:p>
            <a:pPr algn="ctr"/>
            <a:r>
              <a:rPr lang="en-GB" err="1"/>
              <a:t>Evoluzione</a:t>
            </a:r>
            <a:r>
              <a:rPr lang="en-GB"/>
              <a:t> </a:t>
            </a:r>
            <a:r>
              <a:rPr lang="en-GB" err="1"/>
              <a:t>delle</a:t>
            </a:r>
            <a:r>
              <a:rPr lang="en-GB"/>
              <a:t> </a:t>
            </a:r>
            <a:r>
              <a:rPr lang="en-GB" err="1"/>
              <a:t>politiche</a:t>
            </a:r>
            <a:r>
              <a:rPr lang="en-GB"/>
              <a:t> in </a:t>
            </a:r>
            <a:r>
              <a:rPr lang="en-GB" err="1"/>
              <a:t>tema</a:t>
            </a:r>
            <a:r>
              <a:rPr lang="en-GB"/>
              <a:t> di </a:t>
            </a:r>
            <a:r>
              <a:rPr lang="en-GB" err="1"/>
              <a:t>antidiscriminazione</a:t>
            </a:r>
            <a:endParaRPr lang="en-GB"/>
          </a:p>
        </p:txBody>
      </p:sp>
      <p:graphicFrame>
        <p:nvGraphicFramePr>
          <p:cNvPr id="5" name="Segnaposto contenuto 2">
            <a:extLst>
              <a:ext uri="{FF2B5EF4-FFF2-40B4-BE49-F238E27FC236}">
                <a16:creationId xmlns:a16="http://schemas.microsoft.com/office/drawing/2014/main" id="{3D5C7988-B14F-63DD-71C8-FA0983E3CCA1}"/>
              </a:ext>
            </a:extLst>
          </p:cNvPr>
          <p:cNvGraphicFramePr>
            <a:graphicFrameLocks noGrp="1"/>
          </p:cNvGraphicFramePr>
          <p:nvPr>
            <p:ph idx="1"/>
            <p:extLst>
              <p:ext uri="{D42A27DB-BD31-4B8C-83A1-F6EECF244321}">
                <p14:modId xmlns:p14="http://schemas.microsoft.com/office/powerpoint/2010/main" val="3832937516"/>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4974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nettore 17">
            <a:extLst>
              <a:ext uri="{FF2B5EF4-FFF2-40B4-BE49-F238E27FC236}">
                <a16:creationId xmlns:a16="http://schemas.microsoft.com/office/drawing/2014/main" id="{05304791-74C1-1804-C798-711425ED522C}"/>
              </a:ext>
            </a:extLst>
          </p:cNvPr>
          <p:cNvSpPr/>
          <p:nvPr/>
        </p:nvSpPr>
        <p:spPr>
          <a:xfrm>
            <a:off x="6158513" y="2406620"/>
            <a:ext cx="6850251" cy="6850251"/>
          </a:xfrm>
          <a:prstGeom prst="flowChartConnector">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nettore 16">
            <a:extLst>
              <a:ext uri="{FF2B5EF4-FFF2-40B4-BE49-F238E27FC236}">
                <a16:creationId xmlns:a16="http://schemas.microsoft.com/office/drawing/2014/main" id="{6F49EFD4-B86C-7EE5-86F8-1C55C79757C2}"/>
              </a:ext>
            </a:extLst>
          </p:cNvPr>
          <p:cNvSpPr/>
          <p:nvPr/>
        </p:nvSpPr>
        <p:spPr>
          <a:xfrm>
            <a:off x="-1193276" y="2406621"/>
            <a:ext cx="6850251" cy="6850251"/>
          </a:xfrm>
          <a:prstGeom prst="flowChartConnector">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a:extLst>
              <a:ext uri="{FF2B5EF4-FFF2-40B4-BE49-F238E27FC236}">
                <a16:creationId xmlns:a16="http://schemas.microsoft.com/office/drawing/2014/main" id="{17D7ED62-D1EC-778C-D310-9B86FFAE1E48}"/>
              </a:ext>
            </a:extLst>
          </p:cNvPr>
          <p:cNvSpPr>
            <a:spLocks noGrp="1"/>
          </p:cNvSpPr>
          <p:nvPr>
            <p:ph type="title"/>
          </p:nvPr>
        </p:nvSpPr>
        <p:spPr>
          <a:xfrm>
            <a:off x="838200" y="365125"/>
            <a:ext cx="10515600" cy="1306443"/>
          </a:xfrm>
        </p:spPr>
        <p:txBody>
          <a:bodyPr>
            <a:normAutofit/>
          </a:bodyPr>
          <a:lstStyle/>
          <a:p>
            <a:r>
              <a:rPr lang="it-IT" sz="4000" b="1"/>
              <a:t>Dalla parità di trattamento…</a:t>
            </a:r>
          </a:p>
        </p:txBody>
      </p:sp>
      <p:sp>
        <p:nvSpPr>
          <p:cNvPr id="3" name="Segnaposto contenuto 2">
            <a:extLst>
              <a:ext uri="{FF2B5EF4-FFF2-40B4-BE49-F238E27FC236}">
                <a16:creationId xmlns:a16="http://schemas.microsoft.com/office/drawing/2014/main" id="{2695E2AC-7888-FC4B-4F20-F10BFCAC45EC}"/>
              </a:ext>
            </a:extLst>
          </p:cNvPr>
          <p:cNvSpPr>
            <a:spLocks noGrp="1"/>
          </p:cNvSpPr>
          <p:nvPr>
            <p:ph idx="1"/>
          </p:nvPr>
        </p:nvSpPr>
        <p:spPr>
          <a:xfrm>
            <a:off x="841250" y="1528283"/>
            <a:ext cx="4152774" cy="4303464"/>
          </a:xfrm>
        </p:spPr>
        <p:txBody>
          <a:bodyPr>
            <a:normAutofit/>
          </a:bodyPr>
          <a:lstStyle/>
          <a:p>
            <a:pPr marL="0" indent="0" algn="just">
              <a:buNone/>
            </a:pPr>
            <a:r>
              <a:rPr lang="it-IT" sz="2200" b="1">
                <a:solidFill>
                  <a:srgbClr val="0070C0"/>
                </a:solidFill>
                <a:effectLst/>
                <a:latin typeface="+mj-lt"/>
              </a:rPr>
              <a:t>Obiettivo:</a:t>
            </a:r>
            <a:r>
              <a:rPr lang="it-IT" sz="1300">
                <a:effectLst/>
                <a:latin typeface="+mj-lt"/>
              </a:rPr>
              <a:t> </a:t>
            </a:r>
            <a:r>
              <a:rPr lang="it-IT" sz="2200">
                <a:effectLst/>
                <a:latin typeface="+mj-lt"/>
              </a:rPr>
              <a:t>l’equo trattamento tra donne e uomini sul lavoro. </a:t>
            </a:r>
            <a:endParaRPr lang="it-IT" sz="1700">
              <a:effectLst/>
              <a:latin typeface="+mj-lt"/>
            </a:endParaRPr>
          </a:p>
          <a:p>
            <a:pPr marL="0" indent="0">
              <a:buNone/>
            </a:pPr>
            <a:endParaRPr lang="it-IT" sz="1300">
              <a:effectLst/>
              <a:latin typeface="+mj-lt"/>
            </a:endParaRPr>
          </a:p>
          <a:p>
            <a:pPr marL="0" indent="0">
              <a:buNone/>
            </a:pPr>
            <a:endParaRPr lang="it-IT" sz="1300">
              <a:latin typeface="+mj-lt"/>
            </a:endParaRPr>
          </a:p>
          <a:p>
            <a:pPr marL="0" indent="0">
              <a:buNone/>
            </a:pPr>
            <a:endParaRPr lang="it-IT" sz="1300">
              <a:effectLst/>
              <a:latin typeface="+mj-lt"/>
            </a:endParaRPr>
          </a:p>
          <a:p>
            <a:pPr marL="0" indent="0">
              <a:buNone/>
            </a:pPr>
            <a:br>
              <a:rPr lang="it-IT" sz="1300">
                <a:effectLst/>
                <a:latin typeface="+mj-lt"/>
              </a:rPr>
            </a:br>
            <a:endParaRPr lang="it-IT" sz="1300">
              <a:effectLst/>
              <a:latin typeface="+mj-lt"/>
            </a:endParaRPr>
          </a:p>
          <a:p>
            <a:pPr marL="0" indent="0">
              <a:buNone/>
            </a:pPr>
            <a:endParaRPr lang="it-IT" sz="1300">
              <a:effectLst/>
            </a:endParaRPr>
          </a:p>
          <a:p>
            <a:endParaRPr lang="en-GB" sz="1300"/>
          </a:p>
        </p:txBody>
      </p:sp>
      <p:pic>
        <p:nvPicPr>
          <p:cNvPr id="5" name="Immagine 4" descr="Immagine che contiene arte, design, mano&#10;&#10;Descrizione generata automaticamente">
            <a:extLst>
              <a:ext uri="{FF2B5EF4-FFF2-40B4-BE49-F238E27FC236}">
                <a16:creationId xmlns:a16="http://schemas.microsoft.com/office/drawing/2014/main" id="{1FF72D2F-B395-1983-27F8-F7BE6A7BA35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919" r="7104" b="1"/>
          <a:stretch/>
        </p:blipFill>
        <p:spPr>
          <a:xfrm>
            <a:off x="4249591" y="4078188"/>
            <a:ext cx="3205332" cy="2194693"/>
          </a:xfrm>
          <a:prstGeom prst="rect">
            <a:avLst/>
          </a:prstGeom>
        </p:spPr>
      </p:pic>
      <p:sp>
        <p:nvSpPr>
          <p:cNvPr id="7" name="Freccia destra 6">
            <a:extLst>
              <a:ext uri="{FF2B5EF4-FFF2-40B4-BE49-F238E27FC236}">
                <a16:creationId xmlns:a16="http://schemas.microsoft.com/office/drawing/2014/main" id="{C9944C43-68AD-39F5-F9BF-038A970A885D}"/>
              </a:ext>
            </a:extLst>
          </p:cNvPr>
          <p:cNvSpPr/>
          <p:nvPr/>
        </p:nvSpPr>
        <p:spPr>
          <a:xfrm>
            <a:off x="5256275" y="1508179"/>
            <a:ext cx="1676400" cy="5963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nettore 8">
            <a:extLst>
              <a:ext uri="{FF2B5EF4-FFF2-40B4-BE49-F238E27FC236}">
                <a16:creationId xmlns:a16="http://schemas.microsoft.com/office/drawing/2014/main" id="{3CA1F9B0-47B0-9525-8010-2BD13126E239}"/>
              </a:ext>
            </a:extLst>
          </p:cNvPr>
          <p:cNvSpPr/>
          <p:nvPr/>
        </p:nvSpPr>
        <p:spPr>
          <a:xfrm>
            <a:off x="7454923" y="1429719"/>
            <a:ext cx="3352800" cy="753252"/>
          </a:xfrm>
          <a:prstGeom prst="flowChartConnector">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a:extLst>
              <a:ext uri="{FF2B5EF4-FFF2-40B4-BE49-F238E27FC236}">
                <a16:creationId xmlns:a16="http://schemas.microsoft.com/office/drawing/2014/main" id="{6FE6AFFB-18D1-CB53-D85C-541734F83D1D}"/>
              </a:ext>
            </a:extLst>
          </p:cNvPr>
          <p:cNvSpPr txBox="1"/>
          <p:nvPr/>
        </p:nvSpPr>
        <p:spPr>
          <a:xfrm>
            <a:off x="7659606" y="1621679"/>
            <a:ext cx="2943434" cy="369332"/>
          </a:xfrm>
          <a:prstGeom prst="rect">
            <a:avLst/>
          </a:prstGeom>
          <a:noFill/>
        </p:spPr>
        <p:txBody>
          <a:bodyPr wrap="none" rtlCol="0">
            <a:spAutoFit/>
          </a:bodyPr>
          <a:lstStyle/>
          <a:p>
            <a:r>
              <a:rPr lang="en-GB" b="1">
                <a:solidFill>
                  <a:srgbClr val="0070C0"/>
                </a:solidFill>
              </a:rPr>
              <a:t>UGUAGLIANZA SOSTANZIALE</a:t>
            </a:r>
          </a:p>
        </p:txBody>
      </p:sp>
      <p:sp>
        <p:nvSpPr>
          <p:cNvPr id="15" name="CasellaDiTesto 14">
            <a:extLst>
              <a:ext uri="{FF2B5EF4-FFF2-40B4-BE49-F238E27FC236}">
                <a16:creationId xmlns:a16="http://schemas.microsoft.com/office/drawing/2014/main" id="{63E67BD9-10CA-3917-FE54-56AA4636CEA6}"/>
              </a:ext>
            </a:extLst>
          </p:cNvPr>
          <p:cNvSpPr txBox="1"/>
          <p:nvPr/>
        </p:nvSpPr>
        <p:spPr>
          <a:xfrm>
            <a:off x="339712" y="2814446"/>
            <a:ext cx="3578988" cy="3416320"/>
          </a:xfrm>
          <a:prstGeom prst="rect">
            <a:avLst/>
          </a:prstGeom>
          <a:noFill/>
        </p:spPr>
        <p:txBody>
          <a:bodyPr wrap="square" rtlCol="0">
            <a:spAutoFit/>
          </a:bodyPr>
          <a:lstStyle/>
          <a:p>
            <a:pPr marL="0" indent="0" algn="just">
              <a:buNone/>
            </a:pPr>
            <a:r>
              <a:rPr lang="it-IT" sz="2400">
                <a:effectLst/>
                <a:latin typeface="+mj-lt"/>
              </a:rPr>
              <a:t>A </a:t>
            </a:r>
            <a:r>
              <a:rPr lang="it-IT" sz="2400" b="1">
                <a:solidFill>
                  <a:srgbClr val="0070C0"/>
                </a:solidFill>
                <a:effectLst/>
                <a:latin typeface="+mj-lt"/>
              </a:rPr>
              <a:t>livello sovranazionale </a:t>
            </a:r>
            <a:r>
              <a:rPr lang="it-IT" sz="2400">
                <a:effectLst/>
                <a:latin typeface="+mj-lt"/>
              </a:rPr>
              <a:t>abbiamo l’affermazione:</a:t>
            </a:r>
          </a:p>
          <a:p>
            <a:pPr marL="0" indent="0" algn="just">
              <a:buNone/>
            </a:pPr>
            <a:endParaRPr lang="it-IT" sz="2400">
              <a:latin typeface="+mj-lt"/>
            </a:endParaRPr>
          </a:p>
          <a:p>
            <a:pPr marL="0" indent="0" algn="just">
              <a:buNone/>
            </a:pPr>
            <a:endParaRPr lang="it-IT" sz="2400">
              <a:latin typeface="+mj-lt"/>
            </a:endParaRPr>
          </a:p>
          <a:p>
            <a:pPr marL="0" indent="0" algn="just">
              <a:buNone/>
            </a:pPr>
            <a:r>
              <a:rPr lang="it-IT" sz="2400" b="1">
                <a:solidFill>
                  <a:srgbClr val="0070C0"/>
                </a:solidFill>
                <a:latin typeface="+mj-lt"/>
              </a:rPr>
              <a:t>P</a:t>
            </a:r>
            <a:r>
              <a:rPr lang="it-IT" sz="2400" b="1">
                <a:solidFill>
                  <a:srgbClr val="0070C0"/>
                </a:solidFill>
                <a:effectLst/>
                <a:latin typeface="+mj-lt"/>
              </a:rPr>
              <a:t>rincipio di parità di retribuzione </a:t>
            </a:r>
            <a:r>
              <a:rPr lang="it-IT" sz="2400">
                <a:effectLst/>
                <a:latin typeface="+mj-lt"/>
              </a:rPr>
              <a:t>tra lavoratori e lavoratrici è previsto dall’art.119 del </a:t>
            </a:r>
            <a:r>
              <a:rPr lang="it-IT" sz="2400" b="1">
                <a:solidFill>
                  <a:srgbClr val="FF0000"/>
                </a:solidFill>
                <a:effectLst/>
                <a:latin typeface="+mj-lt"/>
              </a:rPr>
              <a:t>Trattato di Roma del 1957</a:t>
            </a:r>
            <a:r>
              <a:rPr lang="it-IT" sz="2400">
                <a:effectLst/>
                <a:latin typeface="+mj-lt"/>
              </a:rPr>
              <a:t>. </a:t>
            </a:r>
          </a:p>
        </p:txBody>
      </p:sp>
      <p:sp>
        <p:nvSpPr>
          <p:cNvPr id="19" name="CasellaDiTesto 18">
            <a:extLst>
              <a:ext uri="{FF2B5EF4-FFF2-40B4-BE49-F238E27FC236}">
                <a16:creationId xmlns:a16="http://schemas.microsoft.com/office/drawing/2014/main" id="{DF5BD5D8-936A-6F12-6F44-F8753DB8AE77}"/>
              </a:ext>
            </a:extLst>
          </p:cNvPr>
          <p:cNvSpPr txBox="1"/>
          <p:nvPr/>
        </p:nvSpPr>
        <p:spPr>
          <a:xfrm>
            <a:off x="7956461" y="2814447"/>
            <a:ext cx="4128208" cy="4801314"/>
          </a:xfrm>
          <a:prstGeom prst="rect">
            <a:avLst/>
          </a:prstGeom>
          <a:noFill/>
        </p:spPr>
        <p:txBody>
          <a:bodyPr wrap="square" rtlCol="0">
            <a:spAutoFit/>
          </a:bodyPr>
          <a:lstStyle/>
          <a:p>
            <a:pPr marL="0" indent="0" algn="just">
              <a:buNone/>
            </a:pPr>
            <a:r>
              <a:rPr lang="it-IT" sz="2400">
                <a:effectLst/>
                <a:latin typeface="+mj-lt"/>
              </a:rPr>
              <a:t>A </a:t>
            </a:r>
            <a:r>
              <a:rPr lang="it-IT" sz="2400" b="1">
                <a:solidFill>
                  <a:srgbClr val="0070C0"/>
                </a:solidFill>
                <a:effectLst/>
                <a:latin typeface="+mj-lt"/>
              </a:rPr>
              <a:t>livello nazionale </a:t>
            </a:r>
          </a:p>
          <a:p>
            <a:pPr marL="0" indent="0" algn="just">
              <a:buNone/>
            </a:pPr>
            <a:r>
              <a:rPr lang="it-IT" sz="2400">
                <a:effectLst/>
                <a:latin typeface="+mj-lt"/>
              </a:rPr>
              <a:t>abbiamo l’affermazione:</a:t>
            </a:r>
          </a:p>
          <a:p>
            <a:pPr marL="0" indent="0" algn="just">
              <a:buNone/>
            </a:pPr>
            <a:endParaRPr lang="it-IT" sz="2400">
              <a:latin typeface="+mj-lt"/>
            </a:endParaRPr>
          </a:p>
          <a:p>
            <a:pPr marL="0" indent="0">
              <a:buNone/>
            </a:pPr>
            <a:r>
              <a:rPr lang="it-IT" sz="2400" b="1">
                <a:effectLst/>
                <a:latin typeface="+mj-lt"/>
              </a:rPr>
              <a:t>Art. 37 della Costituzione </a:t>
            </a:r>
          </a:p>
          <a:p>
            <a:pPr marL="0" indent="0" algn="just">
              <a:buNone/>
            </a:pPr>
            <a:r>
              <a:rPr lang="it-IT" i="1">
                <a:effectLst/>
                <a:latin typeface="+mj-lt"/>
              </a:rPr>
              <a:t>«La donna lavoratrice ha gli stessi diritti e, a parità di lavoro, le stesse retribuzioni che spettano al lavoratore […]»</a:t>
            </a:r>
          </a:p>
          <a:p>
            <a:pPr marL="0" indent="0">
              <a:buNone/>
            </a:pPr>
            <a:endParaRPr lang="it-IT" sz="2400">
              <a:effectLst/>
              <a:latin typeface="+mj-lt"/>
            </a:endParaRPr>
          </a:p>
          <a:p>
            <a:pPr marL="0" indent="0">
              <a:buNone/>
            </a:pPr>
            <a:r>
              <a:rPr lang="it-IT" sz="2000" b="1">
                <a:effectLst/>
                <a:latin typeface="+mj-lt"/>
              </a:rPr>
              <a:t>Legge dicembre 1977 n. 903</a:t>
            </a:r>
            <a:r>
              <a:rPr lang="it-IT" sz="2000">
                <a:effectLst/>
                <a:latin typeface="+mj-lt"/>
              </a:rPr>
              <a:t>  in tema di </a:t>
            </a:r>
            <a:r>
              <a:rPr lang="it-IT" sz="2000" b="1">
                <a:latin typeface="+mj-lt"/>
              </a:rPr>
              <a:t>p</a:t>
            </a:r>
            <a:r>
              <a:rPr lang="it-IT" sz="2000" b="1">
                <a:effectLst/>
                <a:latin typeface="+mj-lt"/>
              </a:rPr>
              <a:t>arit</a:t>
            </a:r>
            <a:r>
              <a:rPr lang="it-IT" sz="2000" b="1">
                <a:latin typeface="+mj-lt"/>
              </a:rPr>
              <a:t>à</a:t>
            </a:r>
            <a:r>
              <a:rPr lang="it-IT" sz="2000" b="1">
                <a:effectLst/>
                <a:latin typeface="+mj-lt"/>
              </a:rPr>
              <a:t> di trattamento </a:t>
            </a:r>
            <a:r>
              <a:rPr lang="it-IT" sz="2000">
                <a:effectLst/>
                <a:latin typeface="+mj-lt"/>
              </a:rPr>
              <a:t>tra uomini e donne in materia di lavoro</a:t>
            </a:r>
          </a:p>
          <a:p>
            <a:pPr marL="0" indent="0" algn="just">
              <a:buNone/>
            </a:pPr>
            <a:endParaRPr lang="it-IT" sz="2400">
              <a:effectLst/>
              <a:latin typeface="+mj-lt"/>
            </a:endParaRPr>
          </a:p>
          <a:p>
            <a:pPr marL="0" indent="0" algn="just">
              <a:buNone/>
            </a:pPr>
            <a:endParaRPr lang="it-IT" sz="2400">
              <a:latin typeface="+mj-lt"/>
            </a:endParaRPr>
          </a:p>
          <a:p>
            <a:pPr marL="0" indent="0" algn="just">
              <a:buNone/>
            </a:pPr>
            <a:endParaRPr lang="it-IT" sz="2400">
              <a:latin typeface="+mj-lt"/>
            </a:endParaRPr>
          </a:p>
        </p:txBody>
      </p:sp>
      <p:pic>
        <p:nvPicPr>
          <p:cNvPr id="20" name="Segnaposto contenuto 4" descr="Immagine che contiene disegno, schizzo, cartone animato, illustrazione&#10;&#10;Descrizione generata automaticamente">
            <a:extLst>
              <a:ext uri="{FF2B5EF4-FFF2-40B4-BE49-F238E27FC236}">
                <a16:creationId xmlns:a16="http://schemas.microsoft.com/office/drawing/2014/main" id="{907DEAF7-CDD1-4DC8-B880-6D6F3FB5B6C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0660532" y="2311852"/>
            <a:ext cx="895379" cy="1005189"/>
          </a:xfrm>
          <a:prstGeom prst="rect">
            <a:avLst/>
          </a:prstGeom>
        </p:spPr>
      </p:pic>
      <p:pic>
        <p:nvPicPr>
          <p:cNvPr id="21" name="Immagine 20" descr="Immagine che contiene stella, bandiera, blu, Blu elettrico&#10;&#10;Descrizione generata automaticamente">
            <a:extLst>
              <a:ext uri="{FF2B5EF4-FFF2-40B4-BE49-F238E27FC236}">
                <a16:creationId xmlns:a16="http://schemas.microsoft.com/office/drawing/2014/main" id="{FB4517C8-A028-5B7E-EEDE-0D71DF0E054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46978" y="2516128"/>
            <a:ext cx="1240511" cy="827007"/>
          </a:xfrm>
          <a:prstGeom prst="rect">
            <a:avLst/>
          </a:prstGeom>
        </p:spPr>
      </p:pic>
    </p:spTree>
    <p:extLst>
      <p:ext uri="{BB962C8B-B14F-4D97-AF65-F5344CB8AC3E}">
        <p14:creationId xmlns:p14="http://schemas.microsoft.com/office/powerpoint/2010/main" val="134779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53B647D-9ECB-D8F3-55D6-8E7AB1B0AEC8}"/>
              </a:ext>
            </a:extLst>
          </p:cNvPr>
          <p:cNvSpPr/>
          <p:nvPr/>
        </p:nvSpPr>
        <p:spPr>
          <a:xfrm>
            <a:off x="183776" y="2438400"/>
            <a:ext cx="11824448" cy="401052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a:extLst>
              <a:ext uri="{FF2B5EF4-FFF2-40B4-BE49-F238E27FC236}">
                <a16:creationId xmlns:a16="http://schemas.microsoft.com/office/drawing/2014/main" id="{2BC480EE-A293-7CB1-C5B2-97F722182C8D}"/>
              </a:ext>
            </a:extLst>
          </p:cNvPr>
          <p:cNvSpPr>
            <a:spLocks noGrp="1"/>
          </p:cNvSpPr>
          <p:nvPr>
            <p:ph type="title"/>
          </p:nvPr>
        </p:nvSpPr>
        <p:spPr>
          <a:xfrm>
            <a:off x="386504" y="-144379"/>
            <a:ext cx="10895106" cy="1325563"/>
          </a:xfrm>
        </p:spPr>
        <p:txBody>
          <a:bodyPr/>
          <a:lstStyle/>
          <a:p>
            <a:r>
              <a:rPr lang="en-GB" dirty="0"/>
              <a:t>…alle </a:t>
            </a:r>
            <a:r>
              <a:rPr lang="en-GB" dirty="0" err="1"/>
              <a:t>Azioni</a:t>
            </a:r>
            <a:r>
              <a:rPr lang="en-GB" dirty="0"/>
              <a:t> positive</a:t>
            </a:r>
          </a:p>
        </p:txBody>
      </p:sp>
      <p:sp>
        <p:nvSpPr>
          <p:cNvPr id="3" name="Segnaposto contenuto 2">
            <a:extLst>
              <a:ext uri="{FF2B5EF4-FFF2-40B4-BE49-F238E27FC236}">
                <a16:creationId xmlns:a16="http://schemas.microsoft.com/office/drawing/2014/main" id="{BE95362B-04DB-8459-B4C3-54A7C73D31EE}"/>
              </a:ext>
            </a:extLst>
          </p:cNvPr>
          <p:cNvSpPr>
            <a:spLocks noGrp="1"/>
          </p:cNvSpPr>
          <p:nvPr>
            <p:ph idx="1"/>
          </p:nvPr>
        </p:nvSpPr>
        <p:spPr>
          <a:xfrm>
            <a:off x="0" y="738001"/>
            <a:ext cx="11824448" cy="5381998"/>
          </a:xfrm>
        </p:spPr>
        <p:txBody>
          <a:bodyPr>
            <a:noAutofit/>
          </a:bodyPr>
          <a:lstStyle/>
          <a:p>
            <a:pPr marL="0" indent="0">
              <a:buNone/>
            </a:pPr>
            <a:r>
              <a:rPr lang="it-IT" sz="1800" dirty="0">
                <a:latin typeface="+mj-lt"/>
              </a:rPr>
              <a:t>Le azioni positive, consistenti in </a:t>
            </a:r>
            <a:r>
              <a:rPr lang="it-IT" sz="1800" b="1" dirty="0">
                <a:latin typeface="+mj-lt"/>
              </a:rPr>
              <a:t>misure volte alla rimozione degli ostacoli che di fatto impediscono la realizzazione di pari opportunità</a:t>
            </a:r>
            <a:r>
              <a:rPr lang="it-IT" sz="1800" dirty="0">
                <a:latin typeface="+mj-lt"/>
              </a:rPr>
              <a:t>, nell’ambito della competenza statale, sono dirette a </a:t>
            </a:r>
            <a:r>
              <a:rPr lang="it-IT" sz="1800" b="1" dirty="0">
                <a:latin typeface="+mj-lt"/>
              </a:rPr>
              <a:t>favorire l’occupazione femminile e realizzare l’uguaglianza sostanziale tra uomini e donne </a:t>
            </a:r>
            <a:r>
              <a:rPr lang="it-IT" sz="1800" dirty="0">
                <a:latin typeface="+mj-lt"/>
              </a:rPr>
              <a:t>nel lavoro. Le azioni positive hanno in particolare lo scopo di:</a:t>
            </a:r>
          </a:p>
          <a:p>
            <a:pPr marL="0" indent="0">
              <a:buNone/>
            </a:pPr>
            <a:br>
              <a:rPr lang="it-IT" sz="1800" dirty="0">
                <a:latin typeface="+mj-lt"/>
              </a:rPr>
            </a:br>
            <a:r>
              <a:rPr lang="it-IT" sz="1800" dirty="0">
                <a:latin typeface="+mj-lt"/>
              </a:rPr>
              <a:t>a) eliminare le disparità nella formazione scolastica e professionale, nell’accesso al lavoro, nella progressione di carriera, nella vita lavorativa e nei periodi di mobilità; </a:t>
            </a:r>
            <a:br>
              <a:rPr lang="it-IT" sz="1800" dirty="0">
                <a:latin typeface="+mj-lt"/>
              </a:rPr>
            </a:br>
            <a:r>
              <a:rPr lang="it-IT" sz="1800" dirty="0">
                <a:latin typeface="+mj-lt"/>
              </a:rPr>
              <a:t>b) favorire la diversificazione delle scelte professionali delle donne in particolare attraverso l’orientamento scolastico e professionale e gli strumenti della formazione;</a:t>
            </a:r>
            <a:br>
              <a:rPr lang="it-IT" sz="1800" dirty="0">
                <a:latin typeface="+mj-lt"/>
              </a:rPr>
            </a:br>
            <a:r>
              <a:rPr lang="it-IT" sz="1800" dirty="0">
                <a:latin typeface="+mj-lt"/>
              </a:rPr>
              <a:t>c) favorire l’accesso al lavoro autonomo e alla formazione imprenditoriale e la qualificazione professionale delle lavoratrici autonome e delle imprenditrici;</a:t>
            </a:r>
            <a:br>
              <a:rPr lang="it-IT" sz="1800" dirty="0">
                <a:latin typeface="+mj-lt"/>
              </a:rPr>
            </a:br>
            <a:r>
              <a:rPr lang="it-IT" sz="1800" dirty="0">
                <a:latin typeface="+mj-lt"/>
              </a:rPr>
              <a:t>d) superare condizioni, organizzazione e distribuzione del lavoro che provocano effetti diversi, a seconda del sesso, nei confronti dei dipendenti con pregiudizio nella formazione, nell’avanzamento professionale e di carriera ovvero nel trattamento economico e retributivo;</a:t>
            </a:r>
            <a:br>
              <a:rPr lang="it-IT" sz="1800" dirty="0">
                <a:latin typeface="+mj-lt"/>
              </a:rPr>
            </a:br>
            <a:r>
              <a:rPr lang="it-IT" sz="1800" dirty="0">
                <a:latin typeface="+mj-lt"/>
              </a:rPr>
              <a:t>e) promuovere l’inserimento delle donne nelle attività, nei settori professionali e nei livelli nei quali esse sono sottorappresentate e in particolare nei settori tecnologicamente avanzati ed ai livelli di responsabilità;</a:t>
            </a:r>
            <a:br>
              <a:rPr lang="it-IT" sz="1800" dirty="0">
                <a:latin typeface="+mj-lt"/>
              </a:rPr>
            </a:br>
            <a:r>
              <a:rPr lang="it-IT" sz="1800" dirty="0" err="1">
                <a:latin typeface="+mj-lt"/>
              </a:rPr>
              <a:t>f</a:t>
            </a:r>
            <a:r>
              <a:rPr lang="it-IT" sz="1800" dirty="0">
                <a:latin typeface="+mj-lt"/>
              </a:rPr>
              <a:t>) favorire, anche mediante una diversa organizzazione del lavoro, delle condizioni e del tempo di lavoro, l’equilibrio tra responsabilità familiari e professionali e una migliore ripartizione di tali responsabilità tra i due sessi;</a:t>
            </a:r>
            <a:br>
              <a:rPr lang="it-IT" sz="1800" dirty="0">
                <a:latin typeface="+mj-lt"/>
              </a:rPr>
            </a:br>
            <a:r>
              <a:rPr lang="it-IT" sz="1800" dirty="0" err="1">
                <a:latin typeface="+mj-lt"/>
              </a:rPr>
              <a:t>f</a:t>
            </a:r>
            <a:r>
              <a:rPr lang="it-IT" sz="1800" dirty="0">
                <a:latin typeface="+mj-lt"/>
              </a:rPr>
              <a:t>-bis) valorizzare il contenuto professionale delle mansioni a più forte presenza femminile.</a:t>
            </a:r>
          </a:p>
          <a:p>
            <a:pPr marL="0" indent="0" algn="just">
              <a:buNone/>
            </a:pPr>
            <a:r>
              <a:rPr lang="it-IT" sz="1800" b="1" u="sng" dirty="0">
                <a:latin typeface="+mj-lt"/>
              </a:rPr>
              <a:t>(Estrapolazione dall’Art. 42 del Decreto legislativo n. 198 del 2006 – Codice delle pari opportunità tra uomo e donna)</a:t>
            </a:r>
          </a:p>
        </p:txBody>
      </p:sp>
    </p:spTree>
    <p:extLst>
      <p:ext uri="{BB962C8B-B14F-4D97-AF65-F5344CB8AC3E}">
        <p14:creationId xmlns:p14="http://schemas.microsoft.com/office/powerpoint/2010/main" val="3624730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cquerello, Sfondo, Rosa, Viola">
            <a:extLst>
              <a:ext uri="{FF2B5EF4-FFF2-40B4-BE49-F238E27FC236}">
                <a16:creationId xmlns:a16="http://schemas.microsoft.com/office/drawing/2014/main" id="{B058E3A3-6A2B-FC7E-513C-729E3E7A11AB}"/>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116115" y="1398773"/>
            <a:ext cx="11753156" cy="5167312"/>
          </a:xfrm>
          <a:prstGeom prst="rect">
            <a:avLst/>
          </a:prstGeom>
          <a:noFill/>
          <a:extLst>
            <a:ext uri="{909E8E84-426E-40DD-AFC4-6F175D3DCCD1}">
              <a14:hiddenFill xmlns:a14="http://schemas.microsoft.com/office/drawing/2010/main">
                <a:solidFill>
                  <a:srgbClr val="FFFFFF"/>
                </a:solidFill>
              </a14:hiddenFill>
            </a:ext>
          </a:extLst>
        </p:spPr>
      </p:pic>
      <p:sp>
        <p:nvSpPr>
          <p:cNvPr id="24" name="Connettore 23">
            <a:extLst>
              <a:ext uri="{FF2B5EF4-FFF2-40B4-BE49-F238E27FC236}">
                <a16:creationId xmlns:a16="http://schemas.microsoft.com/office/drawing/2014/main" id="{64B81E1D-9267-91BF-92EC-2DAB3AF19C4B}"/>
              </a:ext>
            </a:extLst>
          </p:cNvPr>
          <p:cNvSpPr/>
          <p:nvPr/>
        </p:nvSpPr>
        <p:spPr>
          <a:xfrm>
            <a:off x="8419869" y="3544686"/>
            <a:ext cx="3644724" cy="3343170"/>
          </a:xfrm>
          <a:prstGeom prst="flowChartConnector">
            <a:avLst/>
          </a:prstGeom>
          <a:solidFill>
            <a:schemeClr val="accent2">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nettore 22">
            <a:extLst>
              <a:ext uri="{FF2B5EF4-FFF2-40B4-BE49-F238E27FC236}">
                <a16:creationId xmlns:a16="http://schemas.microsoft.com/office/drawing/2014/main" id="{9E9B5B91-DB58-09FE-4237-E10F82110B46}"/>
              </a:ext>
            </a:extLst>
          </p:cNvPr>
          <p:cNvSpPr/>
          <p:nvPr/>
        </p:nvSpPr>
        <p:spPr>
          <a:xfrm>
            <a:off x="5991553" y="1244703"/>
            <a:ext cx="3208811" cy="2984860"/>
          </a:xfrm>
          <a:prstGeom prst="flowChartConnector">
            <a:avLst/>
          </a:prstGeom>
          <a:solidFill>
            <a:schemeClr val="accent2">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2">
                  <a:lumMod val="20000"/>
                  <a:lumOff val="80000"/>
                </a:schemeClr>
              </a:solidFill>
            </a:endParaRPr>
          </a:p>
        </p:txBody>
      </p:sp>
      <p:sp>
        <p:nvSpPr>
          <p:cNvPr id="22" name="Connettore 21">
            <a:extLst>
              <a:ext uri="{FF2B5EF4-FFF2-40B4-BE49-F238E27FC236}">
                <a16:creationId xmlns:a16="http://schemas.microsoft.com/office/drawing/2014/main" id="{6EF9CD93-7CA8-443E-6189-143544639F9B}"/>
              </a:ext>
            </a:extLst>
          </p:cNvPr>
          <p:cNvSpPr/>
          <p:nvPr/>
        </p:nvSpPr>
        <p:spPr>
          <a:xfrm>
            <a:off x="2499589" y="3430767"/>
            <a:ext cx="3644724" cy="3343170"/>
          </a:xfrm>
          <a:prstGeom prst="flowChartConnector">
            <a:avLst/>
          </a:prstGeom>
          <a:solidFill>
            <a:schemeClr val="accent2">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nettore 20">
            <a:extLst>
              <a:ext uri="{FF2B5EF4-FFF2-40B4-BE49-F238E27FC236}">
                <a16:creationId xmlns:a16="http://schemas.microsoft.com/office/drawing/2014/main" id="{74B965CF-4387-C6C6-CD02-8D4DE2097950}"/>
              </a:ext>
            </a:extLst>
          </p:cNvPr>
          <p:cNvSpPr/>
          <p:nvPr/>
        </p:nvSpPr>
        <p:spPr>
          <a:xfrm>
            <a:off x="169439" y="1137275"/>
            <a:ext cx="3048799" cy="2796550"/>
          </a:xfrm>
          <a:prstGeom prst="flowChartConnector">
            <a:avLst/>
          </a:prstGeom>
          <a:solidFill>
            <a:schemeClr val="accent2">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a:extLst>
              <a:ext uri="{FF2B5EF4-FFF2-40B4-BE49-F238E27FC236}">
                <a16:creationId xmlns:a16="http://schemas.microsoft.com/office/drawing/2014/main" id="{79FA1712-D5B1-52FF-082B-28307EB38006}"/>
              </a:ext>
            </a:extLst>
          </p:cNvPr>
          <p:cNvSpPr>
            <a:spLocks noGrp="1"/>
          </p:cNvSpPr>
          <p:nvPr>
            <p:ph type="title"/>
          </p:nvPr>
        </p:nvSpPr>
        <p:spPr>
          <a:xfrm>
            <a:off x="322729" y="365125"/>
            <a:ext cx="11031071" cy="1325563"/>
          </a:xfrm>
        </p:spPr>
        <p:txBody>
          <a:bodyPr>
            <a:normAutofit fontScale="90000"/>
          </a:bodyPr>
          <a:lstStyle/>
          <a:p>
            <a:pPr algn="just"/>
            <a:r>
              <a:rPr lang="it-IT" b="1" i="0" u="none" strike="noStrike">
                <a:solidFill>
                  <a:srgbClr val="000000"/>
                </a:solidFill>
                <a:effectLst/>
              </a:rPr>
              <a:t>Quali sono le tipologie delle azioni positive?</a:t>
            </a:r>
            <a:br>
              <a:rPr lang="it-IT" b="1" i="0" u="none" strike="noStrike">
                <a:solidFill>
                  <a:srgbClr val="000000"/>
                </a:solidFill>
                <a:effectLst/>
              </a:rPr>
            </a:br>
            <a:endParaRPr lang="en-GB"/>
          </a:p>
        </p:txBody>
      </p:sp>
      <p:sp>
        <p:nvSpPr>
          <p:cNvPr id="3" name="Segnaposto contenuto 2">
            <a:extLst>
              <a:ext uri="{FF2B5EF4-FFF2-40B4-BE49-F238E27FC236}">
                <a16:creationId xmlns:a16="http://schemas.microsoft.com/office/drawing/2014/main" id="{89866B32-FC89-EAEA-F84F-6CA7DA4A5E2B}"/>
              </a:ext>
            </a:extLst>
          </p:cNvPr>
          <p:cNvSpPr>
            <a:spLocks noGrp="1"/>
          </p:cNvSpPr>
          <p:nvPr>
            <p:ph idx="1"/>
          </p:nvPr>
        </p:nvSpPr>
        <p:spPr>
          <a:xfrm>
            <a:off x="730495" y="1396797"/>
            <a:ext cx="2340429" cy="799061"/>
          </a:xfrm>
        </p:spPr>
        <p:txBody>
          <a:bodyPr>
            <a:normAutofit/>
          </a:bodyPr>
          <a:lstStyle/>
          <a:p>
            <a:pPr marL="0" indent="0" algn="just">
              <a:buNone/>
            </a:pPr>
            <a:r>
              <a:rPr lang="it-IT" b="1" i="0" u="none" strike="noStrike">
                <a:solidFill>
                  <a:srgbClr val="000000"/>
                </a:solidFill>
                <a:effectLst/>
                <a:latin typeface="+mj-lt"/>
              </a:rPr>
              <a:t>strategiche </a:t>
            </a:r>
          </a:p>
          <a:p>
            <a:pPr marL="0" indent="0" algn="just">
              <a:buNone/>
            </a:pPr>
            <a:endParaRPr lang="it-IT" b="1">
              <a:solidFill>
                <a:srgbClr val="000000"/>
              </a:solidFill>
              <a:latin typeface="+mj-lt"/>
            </a:endParaRPr>
          </a:p>
          <a:p>
            <a:pPr marL="0" indent="0">
              <a:buNone/>
            </a:pPr>
            <a:endParaRPr lang="en-GB"/>
          </a:p>
        </p:txBody>
      </p:sp>
      <p:sp>
        <p:nvSpPr>
          <p:cNvPr id="8" name="CasellaDiTesto 7">
            <a:extLst>
              <a:ext uri="{FF2B5EF4-FFF2-40B4-BE49-F238E27FC236}">
                <a16:creationId xmlns:a16="http://schemas.microsoft.com/office/drawing/2014/main" id="{8E78878D-3B7E-276F-2173-6F505C004DF8}"/>
              </a:ext>
            </a:extLst>
          </p:cNvPr>
          <p:cNvSpPr txBox="1"/>
          <p:nvPr/>
        </p:nvSpPr>
        <p:spPr>
          <a:xfrm>
            <a:off x="2805638" y="4000208"/>
            <a:ext cx="3032625" cy="800219"/>
          </a:xfrm>
          <a:prstGeom prst="rect">
            <a:avLst/>
          </a:prstGeom>
          <a:noFill/>
        </p:spPr>
        <p:txBody>
          <a:bodyPr wrap="none" rtlCol="0">
            <a:spAutoFit/>
          </a:bodyPr>
          <a:lstStyle/>
          <a:p>
            <a:pPr marL="0" indent="0" algn="just">
              <a:buNone/>
            </a:pPr>
            <a:r>
              <a:rPr lang="it-IT" sz="2800" b="1" i="0" u="none" strike="noStrike">
                <a:solidFill>
                  <a:srgbClr val="000000"/>
                </a:solidFill>
                <a:effectLst/>
                <a:latin typeface="+mj-lt"/>
              </a:rPr>
              <a:t>di sensibilizzazione</a:t>
            </a:r>
          </a:p>
          <a:p>
            <a:pPr marL="0" indent="0" algn="just">
              <a:buNone/>
            </a:pPr>
            <a:endParaRPr lang="it-IT" b="1">
              <a:solidFill>
                <a:srgbClr val="000000"/>
              </a:solidFill>
              <a:latin typeface="+mj-lt"/>
            </a:endParaRPr>
          </a:p>
        </p:txBody>
      </p:sp>
      <p:sp>
        <p:nvSpPr>
          <p:cNvPr id="9" name="CasellaDiTesto 8">
            <a:extLst>
              <a:ext uri="{FF2B5EF4-FFF2-40B4-BE49-F238E27FC236}">
                <a16:creationId xmlns:a16="http://schemas.microsoft.com/office/drawing/2014/main" id="{2095E3E6-165F-723A-8935-E03439A1D1FF}"/>
              </a:ext>
            </a:extLst>
          </p:cNvPr>
          <p:cNvSpPr txBox="1"/>
          <p:nvPr/>
        </p:nvSpPr>
        <p:spPr>
          <a:xfrm>
            <a:off x="6710202" y="1641729"/>
            <a:ext cx="1808508" cy="800219"/>
          </a:xfrm>
          <a:prstGeom prst="rect">
            <a:avLst/>
          </a:prstGeom>
          <a:noFill/>
        </p:spPr>
        <p:txBody>
          <a:bodyPr wrap="none" rtlCol="0">
            <a:spAutoFit/>
          </a:bodyPr>
          <a:lstStyle/>
          <a:p>
            <a:pPr marL="0" indent="0" algn="just">
              <a:buNone/>
            </a:pPr>
            <a:r>
              <a:rPr lang="it-IT" sz="2800" b="1" i="0" u="none" strike="noStrike">
                <a:solidFill>
                  <a:srgbClr val="000000"/>
                </a:solidFill>
                <a:effectLst/>
                <a:latin typeface="+mj-lt"/>
              </a:rPr>
              <a:t>simboliche</a:t>
            </a:r>
            <a:endParaRPr lang="it-IT" sz="2800" b="0" i="0" u="none" strike="noStrike">
              <a:solidFill>
                <a:srgbClr val="000000"/>
              </a:solidFill>
              <a:effectLst/>
              <a:latin typeface="+mj-lt"/>
            </a:endParaRPr>
          </a:p>
          <a:p>
            <a:pPr marL="0" indent="0" algn="just">
              <a:buNone/>
            </a:pPr>
            <a:endParaRPr lang="it-IT">
              <a:solidFill>
                <a:srgbClr val="000000"/>
              </a:solidFill>
              <a:latin typeface="+mj-lt"/>
            </a:endParaRPr>
          </a:p>
        </p:txBody>
      </p:sp>
      <p:sp>
        <p:nvSpPr>
          <p:cNvPr id="10" name="CasellaDiTesto 9">
            <a:extLst>
              <a:ext uri="{FF2B5EF4-FFF2-40B4-BE49-F238E27FC236}">
                <a16:creationId xmlns:a16="http://schemas.microsoft.com/office/drawing/2014/main" id="{C312CC0E-1098-6CD4-7EC7-2FC6452A507A}"/>
              </a:ext>
            </a:extLst>
          </p:cNvPr>
          <p:cNvSpPr txBox="1"/>
          <p:nvPr/>
        </p:nvSpPr>
        <p:spPr>
          <a:xfrm>
            <a:off x="9203275" y="3860413"/>
            <a:ext cx="2150525" cy="523220"/>
          </a:xfrm>
          <a:prstGeom prst="rect">
            <a:avLst/>
          </a:prstGeom>
          <a:noFill/>
        </p:spPr>
        <p:txBody>
          <a:bodyPr wrap="none" rtlCol="0">
            <a:spAutoFit/>
          </a:bodyPr>
          <a:lstStyle/>
          <a:p>
            <a:pPr marL="0" indent="0" algn="just">
              <a:buNone/>
            </a:pPr>
            <a:r>
              <a:rPr lang="it-IT" sz="2800" b="1" i="0" u="none" strike="noStrike">
                <a:solidFill>
                  <a:srgbClr val="000000"/>
                </a:solidFill>
                <a:effectLst/>
                <a:latin typeface="+mj-lt"/>
              </a:rPr>
              <a:t>promozionali</a:t>
            </a:r>
            <a:endParaRPr lang="it-IT" sz="2800" b="0" i="0" u="none" strike="noStrike">
              <a:solidFill>
                <a:srgbClr val="000000"/>
              </a:solidFill>
              <a:effectLst/>
              <a:latin typeface="Trebuchet MS" panose="020B0703020202090204" pitchFamily="34" charset="0"/>
            </a:endParaRPr>
          </a:p>
        </p:txBody>
      </p:sp>
      <p:pic>
        <p:nvPicPr>
          <p:cNvPr id="12" name="Immagine 11" descr="Immagine che contiene schermata, Elementi grafici, Policromia, design&#10;&#10;Descrizione generata automaticamente">
            <a:extLst>
              <a:ext uri="{FF2B5EF4-FFF2-40B4-BE49-F238E27FC236}">
                <a16:creationId xmlns:a16="http://schemas.microsoft.com/office/drawing/2014/main" id="{8F92B083-0A19-F8D8-7406-B04F390A39F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50045" y="1898540"/>
            <a:ext cx="2100206" cy="1396881"/>
          </a:xfrm>
          <a:prstGeom prst="rect">
            <a:avLst/>
          </a:prstGeom>
          <a:ln>
            <a:noFill/>
          </a:ln>
          <a:effectLst>
            <a:softEdge rad="112500"/>
          </a:effectLst>
        </p:spPr>
      </p:pic>
      <p:pic>
        <p:nvPicPr>
          <p:cNvPr id="15" name="Immagine 14" descr="Immagine che contiene vestiti, nuvola, cielo, persona&#10;&#10;Descrizione generata automaticamente">
            <a:extLst>
              <a:ext uri="{FF2B5EF4-FFF2-40B4-BE49-F238E27FC236}">
                <a16:creationId xmlns:a16="http://schemas.microsoft.com/office/drawing/2014/main" id="{D3D27A99-1CEC-7618-4036-96BD47557E9B}"/>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902726" y="4508238"/>
            <a:ext cx="2838450" cy="1587500"/>
          </a:xfrm>
          <a:prstGeom prst="rect">
            <a:avLst/>
          </a:prstGeom>
          <a:ln>
            <a:noFill/>
          </a:ln>
          <a:effectLst>
            <a:softEdge rad="112500"/>
          </a:effectLst>
        </p:spPr>
      </p:pic>
      <p:pic>
        <p:nvPicPr>
          <p:cNvPr id="18" name="Immagine 17" descr="Immagine che contiene vestiti, cartone animato, clipart, illustrazione&#10;&#10;Descrizione generata automaticamente">
            <a:extLst>
              <a:ext uri="{FF2B5EF4-FFF2-40B4-BE49-F238E27FC236}">
                <a16:creationId xmlns:a16="http://schemas.microsoft.com/office/drawing/2014/main" id="{94F8F828-D899-C1BB-175A-BE61DE289A7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419191" y="2164949"/>
            <a:ext cx="2390530" cy="1541394"/>
          </a:xfrm>
          <a:prstGeom prst="rect">
            <a:avLst/>
          </a:prstGeom>
          <a:ln>
            <a:noFill/>
          </a:ln>
          <a:effectLst>
            <a:softEdge rad="112500"/>
          </a:effectLst>
        </p:spPr>
      </p:pic>
      <p:pic>
        <p:nvPicPr>
          <p:cNvPr id="20" name="Immagine 19" descr="Immagine che contiene bilancia&#10;&#10;Descrizione generata automaticamente">
            <a:extLst>
              <a:ext uri="{FF2B5EF4-FFF2-40B4-BE49-F238E27FC236}">
                <a16:creationId xmlns:a16="http://schemas.microsoft.com/office/drawing/2014/main" id="{25A56DD8-EFDA-8311-792C-B26FC62C2338}"/>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9246702" y="4332105"/>
            <a:ext cx="2057847" cy="2057847"/>
          </a:xfrm>
          <a:prstGeom prst="rect">
            <a:avLst/>
          </a:prstGeom>
          <a:ln>
            <a:noFill/>
          </a:ln>
          <a:effectLst>
            <a:softEdge rad="112500"/>
          </a:effectLst>
        </p:spPr>
      </p:pic>
    </p:spTree>
    <p:extLst>
      <p:ext uri="{BB962C8B-B14F-4D97-AF65-F5344CB8AC3E}">
        <p14:creationId xmlns:p14="http://schemas.microsoft.com/office/powerpoint/2010/main" val="3070748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2335E94B-B0D3-A3F3-20E4-791DA2145BAA}"/>
              </a:ext>
            </a:extLst>
          </p:cNvPr>
          <p:cNvSpPr/>
          <p:nvPr/>
        </p:nvSpPr>
        <p:spPr>
          <a:xfrm>
            <a:off x="-12032" y="4860760"/>
            <a:ext cx="12192000" cy="199723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5">
                    <a:lumMod val="20000"/>
                    <a:lumOff val="80000"/>
                  </a:schemeClr>
                </a:solidFill>
              </a:ln>
            </a:endParaRPr>
          </a:p>
        </p:txBody>
      </p:sp>
      <p:sp>
        <p:nvSpPr>
          <p:cNvPr id="6" name="Rettangolo 5">
            <a:extLst>
              <a:ext uri="{FF2B5EF4-FFF2-40B4-BE49-F238E27FC236}">
                <a16:creationId xmlns:a16="http://schemas.microsoft.com/office/drawing/2014/main" id="{A3A19D01-383A-D3E2-08BE-F681B321AE16}"/>
              </a:ext>
            </a:extLst>
          </p:cNvPr>
          <p:cNvSpPr/>
          <p:nvPr/>
        </p:nvSpPr>
        <p:spPr>
          <a:xfrm>
            <a:off x="0" y="4020639"/>
            <a:ext cx="12192000" cy="82407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5">
                    <a:lumMod val="20000"/>
                    <a:lumOff val="80000"/>
                  </a:schemeClr>
                </a:solidFill>
              </a:ln>
            </a:endParaRPr>
          </a:p>
        </p:txBody>
      </p:sp>
      <p:sp>
        <p:nvSpPr>
          <p:cNvPr id="5" name="Rettangolo 4">
            <a:extLst>
              <a:ext uri="{FF2B5EF4-FFF2-40B4-BE49-F238E27FC236}">
                <a16:creationId xmlns:a16="http://schemas.microsoft.com/office/drawing/2014/main" id="{F02B9483-BD19-93E1-CCE0-AC3BE8ED4091}"/>
              </a:ext>
            </a:extLst>
          </p:cNvPr>
          <p:cNvSpPr/>
          <p:nvPr/>
        </p:nvSpPr>
        <p:spPr>
          <a:xfrm>
            <a:off x="0" y="2679032"/>
            <a:ext cx="12192000" cy="1325563"/>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5">
                    <a:lumMod val="20000"/>
                    <a:lumOff val="80000"/>
                  </a:schemeClr>
                </a:solidFill>
              </a:ln>
            </a:endParaRPr>
          </a:p>
        </p:txBody>
      </p:sp>
      <p:sp>
        <p:nvSpPr>
          <p:cNvPr id="4" name="Rettangolo 3">
            <a:extLst>
              <a:ext uri="{FF2B5EF4-FFF2-40B4-BE49-F238E27FC236}">
                <a16:creationId xmlns:a16="http://schemas.microsoft.com/office/drawing/2014/main" id="{7C6FB6F5-1E7A-D4D2-DB14-20F6586E9BBF}"/>
              </a:ext>
            </a:extLst>
          </p:cNvPr>
          <p:cNvSpPr/>
          <p:nvPr/>
        </p:nvSpPr>
        <p:spPr>
          <a:xfrm>
            <a:off x="0" y="1251284"/>
            <a:ext cx="12192000" cy="1427748"/>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accent5">
                    <a:lumMod val="20000"/>
                    <a:lumOff val="80000"/>
                  </a:schemeClr>
                </a:solidFill>
              </a:ln>
            </a:endParaRPr>
          </a:p>
        </p:txBody>
      </p:sp>
      <p:sp>
        <p:nvSpPr>
          <p:cNvPr id="2" name="Titolo 1">
            <a:extLst>
              <a:ext uri="{FF2B5EF4-FFF2-40B4-BE49-F238E27FC236}">
                <a16:creationId xmlns:a16="http://schemas.microsoft.com/office/drawing/2014/main" id="{79FA1712-D5B1-52FF-082B-28307EB38006}"/>
              </a:ext>
            </a:extLst>
          </p:cNvPr>
          <p:cNvSpPr>
            <a:spLocks noGrp="1"/>
          </p:cNvSpPr>
          <p:nvPr>
            <p:ph type="title"/>
          </p:nvPr>
        </p:nvSpPr>
        <p:spPr>
          <a:xfrm>
            <a:off x="322729" y="365125"/>
            <a:ext cx="11031071" cy="1325563"/>
          </a:xfrm>
        </p:spPr>
        <p:txBody>
          <a:bodyPr>
            <a:normAutofit fontScale="90000"/>
          </a:bodyPr>
          <a:lstStyle/>
          <a:p>
            <a:pPr algn="just"/>
            <a:r>
              <a:rPr lang="it-IT" b="1" i="0" u="none" strike="noStrike">
                <a:solidFill>
                  <a:srgbClr val="000000"/>
                </a:solidFill>
                <a:effectLst/>
              </a:rPr>
              <a:t>Quali sono le tipologie delle azioni positive?</a:t>
            </a:r>
            <a:br>
              <a:rPr lang="it-IT" b="1" i="0" u="none" strike="noStrike">
                <a:solidFill>
                  <a:srgbClr val="000000"/>
                </a:solidFill>
                <a:effectLst/>
              </a:rPr>
            </a:br>
            <a:endParaRPr lang="en-GB"/>
          </a:p>
        </p:txBody>
      </p:sp>
      <p:sp>
        <p:nvSpPr>
          <p:cNvPr id="3" name="Segnaposto contenuto 2">
            <a:extLst>
              <a:ext uri="{FF2B5EF4-FFF2-40B4-BE49-F238E27FC236}">
                <a16:creationId xmlns:a16="http://schemas.microsoft.com/office/drawing/2014/main" id="{89866B32-FC89-EAEA-F84F-6CA7DA4A5E2B}"/>
              </a:ext>
            </a:extLst>
          </p:cNvPr>
          <p:cNvSpPr>
            <a:spLocks noGrp="1"/>
          </p:cNvSpPr>
          <p:nvPr>
            <p:ph idx="1"/>
          </p:nvPr>
        </p:nvSpPr>
        <p:spPr>
          <a:xfrm>
            <a:off x="838200" y="1395663"/>
            <a:ext cx="10515600" cy="4781300"/>
          </a:xfrm>
        </p:spPr>
        <p:txBody>
          <a:bodyPr>
            <a:normAutofit fontScale="92500" lnSpcReduction="10000"/>
          </a:bodyPr>
          <a:lstStyle/>
          <a:p>
            <a:pPr marL="0" indent="0" algn="just">
              <a:buNone/>
            </a:pPr>
            <a:r>
              <a:rPr lang="it-IT" b="1" i="0" u="none" strike="noStrike">
                <a:solidFill>
                  <a:srgbClr val="000000"/>
                </a:solidFill>
                <a:effectLst/>
                <a:latin typeface="+mj-lt"/>
              </a:rPr>
              <a:t>strategiche: </a:t>
            </a:r>
            <a:r>
              <a:rPr lang="it-IT" b="0" i="0" u="none" strike="noStrike">
                <a:solidFill>
                  <a:srgbClr val="000000"/>
                </a:solidFill>
                <a:effectLst/>
                <a:latin typeface="+mj-lt"/>
              </a:rPr>
              <a:t>i cui effetti innescano un cambiamento concreto nei processi gestionali e organizzativi di aziende limitanti nei confronti delle donne;</a:t>
            </a:r>
          </a:p>
          <a:p>
            <a:pPr marL="0" indent="0" algn="just">
              <a:buNone/>
            </a:pPr>
            <a:r>
              <a:rPr lang="it-IT" b="1" i="0" u="none" strike="noStrike">
                <a:solidFill>
                  <a:srgbClr val="000000"/>
                </a:solidFill>
                <a:effectLst/>
                <a:latin typeface="+mj-lt"/>
              </a:rPr>
              <a:t>di sensibilizzazione: </a:t>
            </a:r>
            <a:r>
              <a:rPr lang="it-IT" b="0" i="0" u="none" strike="noStrike">
                <a:solidFill>
                  <a:srgbClr val="000000"/>
                </a:solidFill>
                <a:effectLst/>
                <a:latin typeface="+mj-lt"/>
              </a:rPr>
              <a:t>che utilizzano attività formative informative per combattere discriminazioni indirette e promuovere una nuova figura di donna che lavora all’interno dell’organizzazione aziendale;</a:t>
            </a:r>
          </a:p>
          <a:p>
            <a:pPr marL="0" indent="0" algn="just">
              <a:buNone/>
            </a:pPr>
            <a:r>
              <a:rPr lang="it-IT" b="1" i="0" u="none" strike="noStrike">
                <a:solidFill>
                  <a:srgbClr val="000000"/>
                </a:solidFill>
                <a:effectLst/>
                <a:latin typeface="+mj-lt"/>
              </a:rPr>
              <a:t>simboliche: </a:t>
            </a:r>
            <a:r>
              <a:rPr lang="it-IT" b="0" i="0" u="none" strike="noStrike">
                <a:solidFill>
                  <a:srgbClr val="000000"/>
                </a:solidFill>
                <a:effectLst/>
                <a:latin typeface="+mj-lt"/>
              </a:rPr>
              <a:t>finalizzate all’inserimento rappresentativo di alcune donne a livelli di responsabilità o a lavori a loro solitamente preclusi;</a:t>
            </a:r>
          </a:p>
          <a:p>
            <a:pPr marL="0" indent="0" algn="just">
              <a:buNone/>
            </a:pPr>
            <a:r>
              <a:rPr lang="it-IT" b="1" i="0" u="none" strike="noStrike">
                <a:solidFill>
                  <a:srgbClr val="000000"/>
                </a:solidFill>
                <a:effectLst/>
                <a:latin typeface="+mj-lt"/>
              </a:rPr>
              <a:t>promozionali: </a:t>
            </a:r>
            <a:r>
              <a:rPr lang="it-IT" b="0" i="0" u="none" strike="noStrike">
                <a:solidFill>
                  <a:srgbClr val="000000"/>
                </a:solidFill>
                <a:effectLst/>
                <a:latin typeface="+mj-lt"/>
              </a:rPr>
              <a:t>che intendono superare posizioni di svantaggio lavorativo delle donne sviluppando soluzioni e azioni di risarcitorio, centrate soprattutto sugli aspetti retributivi e di carriera.</a:t>
            </a:r>
          </a:p>
          <a:p>
            <a:pPr algn="l"/>
            <a:endParaRPr lang="it-IT" b="0" i="0" u="none" strike="noStrike">
              <a:solidFill>
                <a:srgbClr val="000000"/>
              </a:solidFill>
              <a:effectLst/>
              <a:latin typeface="Trebuchet MS" panose="020B0703020202090204" pitchFamily="34" charset="0"/>
            </a:endParaRPr>
          </a:p>
          <a:p>
            <a:pPr marL="0" indent="0">
              <a:buNone/>
            </a:pPr>
            <a:endParaRPr lang="en-GB"/>
          </a:p>
        </p:txBody>
      </p:sp>
    </p:spTree>
    <p:extLst>
      <p:ext uri="{BB962C8B-B14F-4D97-AF65-F5344CB8AC3E}">
        <p14:creationId xmlns:p14="http://schemas.microsoft.com/office/powerpoint/2010/main" val="256526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DD5FDB-C139-5106-9784-725BB91E7B05}"/>
              </a:ext>
            </a:extLst>
          </p:cNvPr>
          <p:cNvSpPr>
            <a:spLocks noGrp="1"/>
          </p:cNvSpPr>
          <p:nvPr>
            <p:ph type="title"/>
          </p:nvPr>
        </p:nvSpPr>
        <p:spPr/>
        <p:txBody>
          <a:bodyPr/>
          <a:lstStyle/>
          <a:p>
            <a:r>
              <a:rPr lang="en-GB" b="1"/>
              <a:t>Il Gender mainstreaming e oltre…</a:t>
            </a:r>
          </a:p>
        </p:txBody>
      </p:sp>
      <p:sp>
        <p:nvSpPr>
          <p:cNvPr id="3" name="Segnaposto contenuto 2">
            <a:extLst>
              <a:ext uri="{FF2B5EF4-FFF2-40B4-BE49-F238E27FC236}">
                <a16:creationId xmlns:a16="http://schemas.microsoft.com/office/drawing/2014/main" id="{027FB525-C0BA-CC18-BEFB-D70E5B07F913}"/>
              </a:ext>
            </a:extLst>
          </p:cNvPr>
          <p:cNvSpPr>
            <a:spLocks noGrp="1"/>
          </p:cNvSpPr>
          <p:nvPr>
            <p:ph idx="1"/>
          </p:nvPr>
        </p:nvSpPr>
        <p:spPr>
          <a:xfrm>
            <a:off x="838200" y="1966459"/>
            <a:ext cx="4096657" cy="3212646"/>
          </a:xfrm>
          <a:solidFill>
            <a:schemeClr val="accent4">
              <a:lumMod val="20000"/>
              <a:lumOff val="80000"/>
            </a:schemeClr>
          </a:solidFill>
          <a:ln>
            <a:solidFill>
              <a:schemeClr val="accent4">
                <a:lumMod val="20000"/>
                <a:lumOff val="8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0" indent="0" algn="just">
              <a:buNone/>
            </a:pPr>
            <a:r>
              <a:rPr lang="it-IT" sz="1800" b="0" i="0" u="none" strike="noStrike">
                <a:solidFill>
                  <a:srgbClr val="000000"/>
                </a:solidFill>
                <a:effectLst/>
                <a:latin typeface="+mj-lt"/>
              </a:rPr>
              <a:t>Il </a:t>
            </a:r>
            <a:r>
              <a:rPr lang="it-IT" sz="1800" b="1" i="0" u="none" strike="noStrike">
                <a:solidFill>
                  <a:srgbClr val="000000"/>
                </a:solidFill>
                <a:effectLst/>
                <a:latin typeface="+mj-lt"/>
              </a:rPr>
              <a:t>gender mainstreaming</a:t>
            </a:r>
            <a:r>
              <a:rPr lang="it-IT" sz="1800" b="0" i="0" u="none" strike="noStrike">
                <a:solidFill>
                  <a:srgbClr val="000000"/>
                </a:solidFill>
                <a:effectLst/>
                <a:latin typeface="+mj-lt"/>
              </a:rPr>
              <a:t> (o mainstreaming di genere) è un approccio che si pone l’obiettivo del raggiungimento dell’uguaglianza di opportunità tra donne e uomini in ogni ambito della società e che prevede l’integrazione di una prospettiva di genere nell’attività di realizzazione di misure e nella legislazione: dal processo di elaborazione, all’attuazione, includendo anche la stesura delle norme, le decisioni di spesa, la valutazione e il monitoraggio.</a:t>
            </a:r>
          </a:p>
          <a:p>
            <a:pPr marL="0" indent="0" algn="just">
              <a:buNone/>
            </a:pPr>
            <a:endParaRPr lang="en-GB" sz="1800">
              <a:latin typeface="+mj-lt"/>
            </a:endParaRPr>
          </a:p>
        </p:txBody>
      </p:sp>
      <p:sp>
        <p:nvSpPr>
          <p:cNvPr id="4" name="CasellaDiTesto 3">
            <a:extLst>
              <a:ext uri="{FF2B5EF4-FFF2-40B4-BE49-F238E27FC236}">
                <a16:creationId xmlns:a16="http://schemas.microsoft.com/office/drawing/2014/main" id="{FC24CA6C-D6C1-C9A2-A4F2-CDE4E9DA10FB}"/>
              </a:ext>
            </a:extLst>
          </p:cNvPr>
          <p:cNvSpPr txBox="1"/>
          <p:nvPr/>
        </p:nvSpPr>
        <p:spPr>
          <a:xfrm>
            <a:off x="5778855" y="1966459"/>
            <a:ext cx="5368116" cy="923330"/>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pPr marL="0" indent="0" algn="just">
              <a:buNone/>
            </a:pPr>
            <a:r>
              <a:rPr lang="it-IT" sz="1800" b="1" i="0" u="none" strike="noStrike">
                <a:solidFill>
                  <a:srgbClr val="000000"/>
                </a:solidFill>
                <a:effectLst/>
                <a:latin typeface="+mj-lt"/>
              </a:rPr>
              <a:t>strategie capaci di contrastare le disuguaglianze tra donne e uomini</a:t>
            </a:r>
            <a:r>
              <a:rPr lang="it-IT" sz="1800" b="0" i="0" u="none" strike="noStrike">
                <a:solidFill>
                  <a:srgbClr val="000000"/>
                </a:solidFill>
                <a:effectLst/>
                <a:latin typeface="+mj-lt"/>
              </a:rPr>
              <a:t> nella società a partire da un’analisi dei meccanismi che ne sono alla base. </a:t>
            </a:r>
          </a:p>
        </p:txBody>
      </p:sp>
      <p:sp>
        <p:nvSpPr>
          <p:cNvPr id="5" name="CasellaDiTesto 4">
            <a:extLst>
              <a:ext uri="{FF2B5EF4-FFF2-40B4-BE49-F238E27FC236}">
                <a16:creationId xmlns:a16="http://schemas.microsoft.com/office/drawing/2014/main" id="{3E63470A-D5F6-B087-B5A6-28D6891BC6C2}"/>
              </a:ext>
            </a:extLst>
          </p:cNvPr>
          <p:cNvSpPr txBox="1"/>
          <p:nvPr/>
        </p:nvSpPr>
        <p:spPr>
          <a:xfrm>
            <a:off x="5778855" y="3701777"/>
            <a:ext cx="5368116" cy="1477328"/>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marL="0" indent="0" algn="just">
              <a:buNone/>
            </a:pPr>
            <a:r>
              <a:rPr lang="it-IT" sz="1800" b="0" i="0" u="none" strike="noStrike" dirty="0">
                <a:solidFill>
                  <a:srgbClr val="000000"/>
                </a:solidFill>
                <a:effectLst/>
                <a:latin typeface="+mj-lt"/>
              </a:rPr>
              <a:t>Il gender mainstreaming fu individuato </a:t>
            </a:r>
            <a:r>
              <a:rPr lang="it-IT" sz="1800" b="1" i="0" u="none" strike="noStrike" dirty="0">
                <a:solidFill>
                  <a:srgbClr val="000000"/>
                </a:solidFill>
                <a:effectLst/>
                <a:latin typeface="+mj-lt"/>
              </a:rPr>
              <a:t>a Pechino nel 1995</a:t>
            </a:r>
            <a:r>
              <a:rPr lang="it-IT" sz="1800" b="0" i="0" u="none" strike="noStrike" dirty="0">
                <a:solidFill>
                  <a:srgbClr val="000000"/>
                </a:solidFill>
                <a:effectLst/>
                <a:latin typeface="+mj-lt"/>
              </a:rPr>
              <a:t> come strumento principe per il superamento delle disuguaglianze di genere. La Commissione europea lo introdusse, in una comunicazione del 1996 come strategia indispensabile per garantire la parità.</a:t>
            </a:r>
          </a:p>
        </p:txBody>
      </p:sp>
      <p:sp>
        <p:nvSpPr>
          <p:cNvPr id="6" name="CasellaDiTesto 5">
            <a:extLst>
              <a:ext uri="{FF2B5EF4-FFF2-40B4-BE49-F238E27FC236}">
                <a16:creationId xmlns:a16="http://schemas.microsoft.com/office/drawing/2014/main" id="{4E2D3F16-E427-BEF6-85BB-90948F0766F2}"/>
              </a:ext>
            </a:extLst>
          </p:cNvPr>
          <p:cNvSpPr txBox="1"/>
          <p:nvPr/>
        </p:nvSpPr>
        <p:spPr>
          <a:xfrm>
            <a:off x="838200" y="1597127"/>
            <a:ext cx="1478290" cy="369332"/>
          </a:xfrm>
          <a:prstGeom prst="rect">
            <a:avLst/>
          </a:prstGeom>
          <a:noFill/>
        </p:spPr>
        <p:txBody>
          <a:bodyPr wrap="none" rtlCol="0">
            <a:spAutoFit/>
          </a:bodyPr>
          <a:lstStyle/>
          <a:p>
            <a:r>
              <a:rPr lang="en-GB" b="1"/>
              <a:t>DEFINIZIONE:</a:t>
            </a:r>
          </a:p>
        </p:txBody>
      </p:sp>
      <p:sp>
        <p:nvSpPr>
          <p:cNvPr id="7" name="CasellaDiTesto 6">
            <a:extLst>
              <a:ext uri="{FF2B5EF4-FFF2-40B4-BE49-F238E27FC236}">
                <a16:creationId xmlns:a16="http://schemas.microsoft.com/office/drawing/2014/main" id="{5786A5B9-B2A1-8CA7-5EDE-7AB84B9947A9}"/>
              </a:ext>
            </a:extLst>
          </p:cNvPr>
          <p:cNvSpPr txBox="1"/>
          <p:nvPr/>
        </p:nvSpPr>
        <p:spPr>
          <a:xfrm>
            <a:off x="5778855" y="1597127"/>
            <a:ext cx="1285929" cy="369332"/>
          </a:xfrm>
          <a:prstGeom prst="rect">
            <a:avLst/>
          </a:prstGeom>
          <a:noFill/>
        </p:spPr>
        <p:txBody>
          <a:bodyPr wrap="none" rtlCol="0">
            <a:spAutoFit/>
          </a:bodyPr>
          <a:lstStyle/>
          <a:p>
            <a:r>
              <a:rPr lang="en-GB" b="1"/>
              <a:t>OBIETTIVO:</a:t>
            </a:r>
          </a:p>
        </p:txBody>
      </p:sp>
      <p:sp>
        <p:nvSpPr>
          <p:cNvPr id="8" name="CasellaDiTesto 7">
            <a:extLst>
              <a:ext uri="{FF2B5EF4-FFF2-40B4-BE49-F238E27FC236}">
                <a16:creationId xmlns:a16="http://schemas.microsoft.com/office/drawing/2014/main" id="{118CEC18-28A6-CCE2-C190-0FB5519E716D}"/>
              </a:ext>
            </a:extLst>
          </p:cNvPr>
          <p:cNvSpPr txBox="1"/>
          <p:nvPr/>
        </p:nvSpPr>
        <p:spPr>
          <a:xfrm>
            <a:off x="5778855" y="3332445"/>
            <a:ext cx="940642" cy="369332"/>
          </a:xfrm>
          <a:prstGeom prst="rect">
            <a:avLst/>
          </a:prstGeom>
          <a:noFill/>
        </p:spPr>
        <p:txBody>
          <a:bodyPr wrap="none" rtlCol="0">
            <a:spAutoFit/>
          </a:bodyPr>
          <a:lstStyle/>
          <a:p>
            <a:r>
              <a:rPr lang="en-GB" b="1"/>
              <a:t>GENESI:</a:t>
            </a:r>
          </a:p>
        </p:txBody>
      </p:sp>
    </p:spTree>
    <p:extLst>
      <p:ext uri="{BB962C8B-B14F-4D97-AF65-F5344CB8AC3E}">
        <p14:creationId xmlns:p14="http://schemas.microsoft.com/office/powerpoint/2010/main" val="3808586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metto 4 5">
            <a:extLst>
              <a:ext uri="{FF2B5EF4-FFF2-40B4-BE49-F238E27FC236}">
                <a16:creationId xmlns:a16="http://schemas.microsoft.com/office/drawing/2014/main" id="{28339C57-DD9F-6C3B-5359-BDD68CEB5C28}"/>
              </a:ext>
            </a:extLst>
          </p:cNvPr>
          <p:cNvSpPr/>
          <p:nvPr/>
        </p:nvSpPr>
        <p:spPr>
          <a:xfrm>
            <a:off x="2352841" y="1564699"/>
            <a:ext cx="7259251" cy="3728602"/>
          </a:xfrm>
          <a:prstGeom prst="cloud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a:extLst>
              <a:ext uri="{FF2B5EF4-FFF2-40B4-BE49-F238E27FC236}">
                <a16:creationId xmlns:a16="http://schemas.microsoft.com/office/drawing/2014/main" id="{52427E6E-088C-0B03-689F-AC79135F9161}"/>
              </a:ext>
            </a:extLst>
          </p:cNvPr>
          <p:cNvSpPr>
            <a:spLocks noGrp="1"/>
          </p:cNvSpPr>
          <p:nvPr>
            <p:ph type="title"/>
          </p:nvPr>
        </p:nvSpPr>
        <p:spPr>
          <a:xfrm>
            <a:off x="838200" y="500062"/>
            <a:ext cx="10515600" cy="1325563"/>
          </a:xfrm>
        </p:spPr>
        <p:txBody>
          <a:bodyPr>
            <a:normAutofit fontScale="90000"/>
          </a:bodyPr>
          <a:lstStyle/>
          <a:p>
            <a:r>
              <a:rPr lang="en-GB" b="1" i="0" u="none" strike="noStrike">
                <a:solidFill>
                  <a:srgbClr val="0F0F0F"/>
                </a:solidFill>
                <a:effectLst/>
                <a:latin typeface="Roboto" panose="02000000000000000000" pitchFamily="2" charset="0"/>
              </a:rPr>
              <a:t>How European Union is strengthening Gender Mainstreaning?</a:t>
            </a:r>
            <a:br>
              <a:rPr lang="en-GB" b="1" i="0" u="none" strike="noStrike">
                <a:solidFill>
                  <a:srgbClr val="0F0F0F"/>
                </a:solidFill>
                <a:effectLst/>
                <a:latin typeface="Roboto" panose="02000000000000000000" pitchFamily="2" charset="0"/>
              </a:rPr>
            </a:br>
            <a:endParaRPr lang="en-GB"/>
          </a:p>
        </p:txBody>
      </p:sp>
      <p:sp>
        <p:nvSpPr>
          <p:cNvPr id="3" name="Segnaposto contenuto 2">
            <a:extLst>
              <a:ext uri="{FF2B5EF4-FFF2-40B4-BE49-F238E27FC236}">
                <a16:creationId xmlns:a16="http://schemas.microsoft.com/office/drawing/2014/main" id="{9F8A4D4F-6BB3-4400-D6F3-A3BCBF09CD1C}"/>
              </a:ext>
            </a:extLst>
          </p:cNvPr>
          <p:cNvSpPr>
            <a:spLocks noGrp="1"/>
          </p:cNvSpPr>
          <p:nvPr>
            <p:ph idx="1"/>
          </p:nvPr>
        </p:nvSpPr>
        <p:spPr>
          <a:xfrm>
            <a:off x="3080084" y="6028594"/>
            <a:ext cx="8273716" cy="1226981"/>
          </a:xfrm>
        </p:spPr>
        <p:txBody>
          <a:bodyPr>
            <a:normAutofit/>
          </a:bodyPr>
          <a:lstStyle/>
          <a:p>
            <a:pPr marL="0" indent="0">
              <a:buNone/>
            </a:pPr>
            <a:r>
              <a:rPr lang="en-GB" sz="2000">
                <a:hlinkClick r:id="rId2"/>
              </a:rPr>
              <a:t>https://www.youtube.com/watch?v=1VYULjOACQo</a:t>
            </a:r>
            <a:r>
              <a:rPr lang="en-GB" sz="2000"/>
              <a:t> </a:t>
            </a:r>
          </a:p>
        </p:txBody>
      </p:sp>
      <p:pic>
        <p:nvPicPr>
          <p:cNvPr id="5" name="Immagine 4" descr="Immagine che contiene testo, schermata, Elementi grafici, Marchio&#10;&#10;Descrizione generata automaticamente">
            <a:extLst>
              <a:ext uri="{FF2B5EF4-FFF2-40B4-BE49-F238E27FC236}">
                <a16:creationId xmlns:a16="http://schemas.microsoft.com/office/drawing/2014/main" id="{4AB0957F-4CD0-A0F4-CD5A-64E6E3D3208D}"/>
              </a:ext>
            </a:extLst>
          </p:cNvPr>
          <p:cNvPicPr>
            <a:picLocks noChangeAspect="1"/>
          </p:cNvPicPr>
          <p:nvPr/>
        </p:nvPicPr>
        <p:blipFill>
          <a:blip r:embed="rId3"/>
          <a:stretch>
            <a:fillRect/>
          </a:stretch>
        </p:blipFill>
        <p:spPr>
          <a:xfrm>
            <a:off x="4092673" y="2106933"/>
            <a:ext cx="3779586" cy="2644133"/>
          </a:xfrm>
          <a:prstGeom prst="rect">
            <a:avLst/>
          </a:prstGeom>
          <a:ln>
            <a:noFill/>
          </a:ln>
          <a:effectLst>
            <a:softEdge rad="112500"/>
          </a:effectLst>
        </p:spPr>
      </p:pic>
    </p:spTree>
    <p:extLst>
      <p:ext uri="{BB962C8B-B14F-4D97-AF65-F5344CB8AC3E}">
        <p14:creationId xmlns:p14="http://schemas.microsoft.com/office/powerpoint/2010/main" val="364688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813210-589D-8BCA-00A3-5D00EE5DF1BE}"/>
              </a:ext>
            </a:extLst>
          </p:cNvPr>
          <p:cNvSpPr>
            <a:spLocks noGrp="1"/>
          </p:cNvSpPr>
          <p:nvPr>
            <p:ph type="title"/>
          </p:nvPr>
        </p:nvSpPr>
        <p:spPr/>
        <p:txBody>
          <a:bodyPr/>
          <a:lstStyle/>
          <a:p>
            <a:r>
              <a:rPr lang="en-GB"/>
              <a:t>INTERSEZIONALITÀ COME…</a:t>
            </a:r>
          </a:p>
        </p:txBody>
      </p:sp>
      <p:sp>
        <p:nvSpPr>
          <p:cNvPr id="3" name="Segnaposto contenuto 2">
            <a:extLst>
              <a:ext uri="{FF2B5EF4-FFF2-40B4-BE49-F238E27FC236}">
                <a16:creationId xmlns:a16="http://schemas.microsoft.com/office/drawing/2014/main" id="{18EAEADB-429F-63FE-CC44-DC535C3CF162}"/>
              </a:ext>
            </a:extLst>
          </p:cNvPr>
          <p:cNvSpPr>
            <a:spLocks noGrp="1"/>
          </p:cNvSpPr>
          <p:nvPr>
            <p:ph idx="1"/>
          </p:nvPr>
        </p:nvSpPr>
        <p:spPr>
          <a:xfrm>
            <a:off x="661416" y="2919459"/>
            <a:ext cx="11076432" cy="3694176"/>
          </a:xfrm>
        </p:spPr>
        <p:txBody>
          <a:bodyPr>
            <a:normAutofit/>
          </a:bodyPr>
          <a:lstStyle/>
          <a:p>
            <a:pPr marL="0" indent="0" algn="just">
              <a:buNone/>
            </a:pPr>
            <a:r>
              <a:rPr lang="it-IT">
                <a:effectLst/>
                <a:ea typeface="Calibri" panose="020F0502020204030204" pitchFamily="34" charset="0"/>
              </a:rPr>
              <a:t>«[..] processi variabili di trasformazione dei diritti umani originati dall’intersezione tra due o più qualità dell’identità personale»</a:t>
            </a:r>
          </a:p>
          <a:p>
            <a:pPr marL="0" indent="0" algn="just">
              <a:buNone/>
            </a:pPr>
            <a:endParaRPr lang="it-IT" sz="1800">
              <a:ea typeface="Calibri" panose="020F0502020204030204" pitchFamily="34" charset="0"/>
            </a:endParaRPr>
          </a:p>
          <a:p>
            <a:pPr marL="0" indent="0" algn="just">
              <a:buNone/>
            </a:pPr>
            <a:r>
              <a:rPr lang="it-IT" sz="1800">
                <a:effectLst/>
                <a:ea typeface="Calibri" panose="020F0502020204030204" pitchFamily="34" charset="0"/>
              </a:rPr>
              <a:t>(Fondazione Bruno Kessler, Centro per le scienze religiose, </a:t>
            </a:r>
            <a:r>
              <a:rPr lang="it-IT" sz="1800" i="1" err="1">
                <a:effectLst/>
                <a:ea typeface="Calibri" panose="020F0502020204030204" pitchFamily="34" charset="0"/>
              </a:rPr>
              <a:t>INtersecting</a:t>
            </a:r>
            <a:r>
              <a:rPr lang="it-IT" sz="1800" i="1">
                <a:effectLst/>
                <a:ea typeface="Calibri" panose="020F0502020204030204" pitchFamily="34" charset="0"/>
              </a:rPr>
              <a:t> </a:t>
            </a:r>
            <a:r>
              <a:rPr lang="it-IT" sz="1800" i="1" err="1">
                <a:effectLst/>
                <a:ea typeface="Calibri" panose="020F0502020204030204" pitchFamily="34" charset="0"/>
              </a:rPr>
              <a:t>GRounds</a:t>
            </a:r>
            <a:r>
              <a:rPr lang="it-IT" sz="1800" i="1">
                <a:effectLst/>
                <a:ea typeface="Calibri" panose="020F0502020204030204" pitchFamily="34" charset="0"/>
              </a:rPr>
              <a:t> of </a:t>
            </a:r>
            <a:r>
              <a:rPr lang="it-IT" sz="1800" i="1" err="1">
                <a:effectLst/>
                <a:ea typeface="Calibri" panose="020F0502020204030204" pitchFamily="34" charset="0"/>
              </a:rPr>
              <a:t>Discrimination</a:t>
            </a:r>
            <a:r>
              <a:rPr lang="it-IT" sz="1800" i="1">
                <a:effectLst/>
                <a:ea typeface="Calibri" panose="020F0502020204030204" pitchFamily="34" charset="0"/>
              </a:rPr>
              <a:t> in </a:t>
            </a:r>
            <a:r>
              <a:rPr lang="it-IT" sz="1800" i="1" err="1">
                <a:effectLst/>
                <a:ea typeface="Calibri" panose="020F0502020204030204" pitchFamily="34" charset="0"/>
              </a:rPr>
              <a:t>Italy</a:t>
            </a:r>
            <a:r>
              <a:rPr lang="it-IT" sz="1800">
                <a:effectLst/>
                <a:ea typeface="Calibri" panose="020F0502020204030204" pitchFamily="34" charset="0"/>
              </a:rPr>
              <a:t>, 2022)</a:t>
            </a:r>
            <a:r>
              <a:rPr lang="it-IT" sz="1800">
                <a:effectLst/>
              </a:rPr>
              <a:t> </a:t>
            </a:r>
            <a:endParaRPr lang="en-GB" sz="1800"/>
          </a:p>
        </p:txBody>
      </p:sp>
    </p:spTree>
    <p:extLst>
      <p:ext uri="{BB962C8B-B14F-4D97-AF65-F5344CB8AC3E}">
        <p14:creationId xmlns:p14="http://schemas.microsoft.com/office/powerpoint/2010/main" val="124298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nettore pagina esterna 5">
            <a:extLst>
              <a:ext uri="{FF2B5EF4-FFF2-40B4-BE49-F238E27FC236}">
                <a16:creationId xmlns:a16="http://schemas.microsoft.com/office/drawing/2014/main" id="{B45B130D-A6B5-9791-9F55-5666B30BF6A9}"/>
              </a:ext>
            </a:extLst>
          </p:cNvPr>
          <p:cNvSpPr/>
          <p:nvPr/>
        </p:nvSpPr>
        <p:spPr>
          <a:xfrm rot="10800000">
            <a:off x="6300536" y="1632787"/>
            <a:ext cx="4755147" cy="4438751"/>
          </a:xfrm>
          <a:prstGeom prst="flowChartOffpageConnector">
            <a:avLst/>
          </a:prstGeom>
          <a:solidFill>
            <a:schemeClr val="accent5">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nettore pagina esterna 4">
            <a:extLst>
              <a:ext uri="{FF2B5EF4-FFF2-40B4-BE49-F238E27FC236}">
                <a16:creationId xmlns:a16="http://schemas.microsoft.com/office/drawing/2014/main" id="{782342B1-0696-D105-CB6E-0FF8A72952EF}"/>
              </a:ext>
            </a:extLst>
          </p:cNvPr>
          <p:cNvSpPr/>
          <p:nvPr/>
        </p:nvSpPr>
        <p:spPr>
          <a:xfrm rot="10800000">
            <a:off x="838199" y="1634237"/>
            <a:ext cx="4755147" cy="4438751"/>
          </a:xfrm>
          <a:prstGeom prst="flowChartOffpageConnector">
            <a:avLst/>
          </a:prstGeom>
          <a:solidFill>
            <a:schemeClr val="accent5">
              <a:lumMod val="20000"/>
              <a:lumOff val="80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olo 1">
            <a:extLst>
              <a:ext uri="{FF2B5EF4-FFF2-40B4-BE49-F238E27FC236}">
                <a16:creationId xmlns:a16="http://schemas.microsoft.com/office/drawing/2014/main" id="{CD1B77DD-D7CB-D088-FC18-5B72BBDFA412}"/>
              </a:ext>
            </a:extLst>
          </p:cNvPr>
          <p:cNvSpPr>
            <a:spLocks noGrp="1"/>
          </p:cNvSpPr>
          <p:nvPr>
            <p:ph type="title"/>
          </p:nvPr>
        </p:nvSpPr>
        <p:spPr/>
        <p:txBody>
          <a:bodyPr/>
          <a:lstStyle/>
          <a:p>
            <a:r>
              <a:rPr lang="it-IT"/>
              <a:t>Quali strumenti di </a:t>
            </a:r>
            <a:r>
              <a:rPr lang="en-GB"/>
              <a:t>mainstreming? </a:t>
            </a:r>
          </a:p>
        </p:txBody>
      </p:sp>
      <p:sp>
        <p:nvSpPr>
          <p:cNvPr id="3" name="Segnaposto contenuto 2">
            <a:extLst>
              <a:ext uri="{FF2B5EF4-FFF2-40B4-BE49-F238E27FC236}">
                <a16:creationId xmlns:a16="http://schemas.microsoft.com/office/drawing/2014/main" id="{A36E43B6-6084-3912-CE63-881EAC857DA7}"/>
              </a:ext>
            </a:extLst>
          </p:cNvPr>
          <p:cNvSpPr>
            <a:spLocks noGrp="1"/>
          </p:cNvSpPr>
          <p:nvPr>
            <p:ph idx="1"/>
          </p:nvPr>
        </p:nvSpPr>
        <p:spPr>
          <a:xfrm>
            <a:off x="1011987" y="2208243"/>
            <a:ext cx="4407569" cy="4181142"/>
          </a:xfrm>
        </p:spPr>
        <p:txBody>
          <a:bodyPr>
            <a:normAutofit/>
          </a:bodyPr>
          <a:lstStyle/>
          <a:p>
            <a:pPr marL="0" indent="0" algn="ctr">
              <a:buNone/>
            </a:pPr>
            <a:r>
              <a:rPr lang="en-GB" sz="2400" b="1">
                <a:latin typeface="+mj-lt"/>
              </a:rPr>
              <a:t>Gender Equality Plan </a:t>
            </a:r>
          </a:p>
          <a:p>
            <a:pPr marL="0" indent="0" algn="ctr">
              <a:buNone/>
            </a:pPr>
            <a:r>
              <a:rPr lang="en-GB" sz="2400" b="1">
                <a:latin typeface="+mj-lt"/>
              </a:rPr>
              <a:t>(</a:t>
            </a:r>
            <a:r>
              <a:rPr lang="it-IT" sz="2400" b="1">
                <a:latin typeface="+mj-lt"/>
              </a:rPr>
              <a:t>Piano di uguaglianza di genere</a:t>
            </a:r>
            <a:r>
              <a:rPr lang="en-GB" sz="2400" b="1">
                <a:latin typeface="+mj-lt"/>
              </a:rPr>
              <a:t>)</a:t>
            </a:r>
          </a:p>
          <a:p>
            <a:pPr marL="0" indent="0" algn="ctr">
              <a:buNone/>
            </a:pPr>
            <a:endParaRPr lang="en-GB" sz="1800"/>
          </a:p>
          <a:p>
            <a:pPr marL="0" indent="0" algn="ctr">
              <a:buNone/>
            </a:pPr>
            <a:endParaRPr lang="en-GB"/>
          </a:p>
          <a:p>
            <a:pPr marL="0" indent="0" algn="ctr">
              <a:buNone/>
            </a:pPr>
            <a:endParaRPr lang="en-GB"/>
          </a:p>
          <a:p>
            <a:pPr marL="0" indent="0" algn="ctr">
              <a:buNone/>
            </a:pPr>
            <a:endParaRPr lang="en-GB"/>
          </a:p>
        </p:txBody>
      </p:sp>
      <p:sp>
        <p:nvSpPr>
          <p:cNvPr id="4" name="CasellaDiTesto 3">
            <a:extLst>
              <a:ext uri="{FF2B5EF4-FFF2-40B4-BE49-F238E27FC236}">
                <a16:creationId xmlns:a16="http://schemas.microsoft.com/office/drawing/2014/main" id="{6CB5E39D-5A2E-764C-87DD-59B093BB6838}"/>
              </a:ext>
            </a:extLst>
          </p:cNvPr>
          <p:cNvSpPr txBox="1"/>
          <p:nvPr/>
        </p:nvSpPr>
        <p:spPr>
          <a:xfrm>
            <a:off x="7595268" y="2208243"/>
            <a:ext cx="2165682" cy="954107"/>
          </a:xfrm>
          <a:prstGeom prst="rect">
            <a:avLst/>
          </a:prstGeom>
          <a:noFill/>
        </p:spPr>
        <p:txBody>
          <a:bodyPr wrap="square" rtlCol="0">
            <a:spAutoFit/>
          </a:bodyPr>
          <a:lstStyle/>
          <a:p>
            <a:pPr marL="0" indent="0" algn="ctr">
              <a:buNone/>
            </a:pPr>
            <a:r>
              <a:rPr lang="en-GB" sz="2800" b="1" err="1">
                <a:latin typeface="+mj-lt"/>
              </a:rPr>
              <a:t>Bilancio</a:t>
            </a:r>
            <a:r>
              <a:rPr lang="en-GB" sz="2800" b="1">
                <a:latin typeface="+mj-lt"/>
              </a:rPr>
              <a:t> di </a:t>
            </a:r>
            <a:r>
              <a:rPr lang="en-GB" sz="2800" b="1" err="1">
                <a:latin typeface="+mj-lt"/>
              </a:rPr>
              <a:t>genere</a:t>
            </a:r>
            <a:r>
              <a:rPr lang="en-GB" sz="2800" b="1">
                <a:latin typeface="+mj-lt"/>
              </a:rPr>
              <a:t> </a:t>
            </a:r>
          </a:p>
        </p:txBody>
      </p:sp>
      <p:pic>
        <p:nvPicPr>
          <p:cNvPr id="8194" name="Picture 2" descr="Gender Equality Plan: approvato dal CdA CETMA il piano triennale per  l'uguaglianza di genere - Cetma">
            <a:extLst>
              <a:ext uri="{FF2B5EF4-FFF2-40B4-BE49-F238E27FC236}">
                <a16:creationId xmlns:a16="http://schemas.microsoft.com/office/drawing/2014/main" id="{643423E9-2E58-FD38-4590-20130BF74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2557" y="3688233"/>
            <a:ext cx="3966428" cy="23833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pprovato il primo Bilancio di genere di Unistrasi – Notiziario Unistrasi">
            <a:extLst>
              <a:ext uri="{FF2B5EF4-FFF2-40B4-BE49-F238E27FC236}">
                <a16:creationId xmlns:a16="http://schemas.microsoft.com/office/drawing/2014/main" id="{D01BA2D2-6870-33E6-9402-4C8E44EF9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2509" y="3241675"/>
            <a:ext cx="3251200" cy="2829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73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53AE84-41DC-EEB9-5288-26121E3F85AA}"/>
              </a:ext>
            </a:extLst>
          </p:cNvPr>
          <p:cNvSpPr>
            <a:spLocks noGrp="1"/>
          </p:cNvSpPr>
          <p:nvPr>
            <p:ph type="title"/>
          </p:nvPr>
        </p:nvSpPr>
        <p:spPr>
          <a:xfrm>
            <a:off x="458694" y="365760"/>
            <a:ext cx="11488664" cy="1325563"/>
          </a:xfrm>
        </p:spPr>
        <p:txBody>
          <a:bodyPr>
            <a:normAutofit fontScale="90000"/>
          </a:bodyPr>
          <a:lstStyle/>
          <a:p>
            <a:r>
              <a:rPr lang="en-GB" b="1" dirty="0"/>
              <a:t>Una cassetta degli attrezzi per la co-</a:t>
            </a:r>
            <a:r>
              <a:rPr lang="en-GB" b="1" dirty="0" err="1"/>
              <a:t>costruzione</a:t>
            </a:r>
            <a:r>
              <a:rPr lang="en-GB" b="1" dirty="0"/>
              <a:t> del </a:t>
            </a:r>
            <a:r>
              <a:rPr lang="en-GB" b="1" dirty="0" err="1"/>
              <a:t>benessere</a:t>
            </a:r>
            <a:endParaRPr lang="en-GB" b="1" dirty="0"/>
          </a:p>
        </p:txBody>
      </p:sp>
      <p:graphicFrame>
        <p:nvGraphicFramePr>
          <p:cNvPr id="17" name="Segnaposto contenuto 2">
            <a:extLst>
              <a:ext uri="{FF2B5EF4-FFF2-40B4-BE49-F238E27FC236}">
                <a16:creationId xmlns:a16="http://schemas.microsoft.com/office/drawing/2014/main" id="{DD6E13FC-D7C5-6E8D-40F7-2AE2BF0B16DF}"/>
              </a:ext>
            </a:extLst>
          </p:cNvPr>
          <p:cNvGraphicFramePr>
            <a:graphicFrameLocks noGrp="1"/>
          </p:cNvGraphicFramePr>
          <p:nvPr>
            <p:ph idx="1"/>
            <p:extLst>
              <p:ext uri="{D42A27DB-BD31-4B8C-83A1-F6EECF244321}">
                <p14:modId xmlns:p14="http://schemas.microsoft.com/office/powerpoint/2010/main" val="626833236"/>
              </p:ext>
            </p:extLst>
          </p:nvPr>
        </p:nvGraphicFramePr>
        <p:xfrm>
          <a:off x="458694" y="1949450"/>
          <a:ext cx="11274612" cy="4824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5">
            <a:extLst>
              <a:ext uri="{FF2B5EF4-FFF2-40B4-BE49-F238E27FC236}">
                <a16:creationId xmlns:a16="http://schemas.microsoft.com/office/drawing/2014/main" id="{A421F13C-6485-F680-1DB0-EA3522E4275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30080" y="1972426"/>
            <a:ext cx="1257767" cy="731392"/>
          </a:xfrm>
          <a:prstGeom prst="rect">
            <a:avLst/>
          </a:prstGeom>
        </p:spPr>
      </p:pic>
      <p:pic>
        <p:nvPicPr>
          <p:cNvPr id="18" name="Immagine 17" descr="Immagine che contiene testo, design&#10;&#10;Descrizione generata automaticamente">
            <a:extLst>
              <a:ext uri="{FF2B5EF4-FFF2-40B4-BE49-F238E27FC236}">
                <a16:creationId xmlns:a16="http://schemas.microsoft.com/office/drawing/2014/main" id="{F8FC32D4-FBA9-49A5-B004-003393343D19}"/>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130080" y="2961946"/>
            <a:ext cx="1257767" cy="785894"/>
          </a:xfrm>
          <a:prstGeom prst="rect">
            <a:avLst/>
          </a:prstGeom>
        </p:spPr>
      </p:pic>
      <p:pic>
        <p:nvPicPr>
          <p:cNvPr id="21" name="Immagine 20" descr="Immagine che contiene testo, Carattere, dito&#10;&#10;Descrizione generata automaticamente">
            <a:extLst>
              <a:ext uri="{FF2B5EF4-FFF2-40B4-BE49-F238E27FC236}">
                <a16:creationId xmlns:a16="http://schemas.microsoft.com/office/drawing/2014/main" id="{3417D80A-8455-F5FA-ED7E-1F30AF5928D8}"/>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130080" y="3954344"/>
            <a:ext cx="1257767" cy="837517"/>
          </a:xfrm>
          <a:prstGeom prst="rect">
            <a:avLst/>
          </a:prstGeom>
        </p:spPr>
      </p:pic>
      <p:pic>
        <p:nvPicPr>
          <p:cNvPr id="24" name="Immagine 23" descr="Immagine che contiene testo, calligrafia, Carattere, tipografia&#10;&#10;Descrizione generata automaticamente">
            <a:extLst>
              <a:ext uri="{FF2B5EF4-FFF2-40B4-BE49-F238E27FC236}">
                <a16:creationId xmlns:a16="http://schemas.microsoft.com/office/drawing/2014/main" id="{C98D0282-2FA9-D219-E82A-B76A6165D551}"/>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130080" y="4989182"/>
            <a:ext cx="1257767" cy="841402"/>
          </a:xfrm>
          <a:prstGeom prst="rect">
            <a:avLst/>
          </a:prstGeom>
        </p:spPr>
      </p:pic>
      <p:pic>
        <p:nvPicPr>
          <p:cNvPr id="27" name="Immagine 26" descr="Immagine che contiene schermata, design&#10;&#10;Descrizione generata automaticamente">
            <a:extLst>
              <a:ext uri="{FF2B5EF4-FFF2-40B4-BE49-F238E27FC236}">
                <a16:creationId xmlns:a16="http://schemas.microsoft.com/office/drawing/2014/main" id="{2CC4255C-5B9D-4676-72A1-18D9076E6C08}"/>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243866" y="5980932"/>
            <a:ext cx="1030194" cy="842963"/>
          </a:xfrm>
          <a:prstGeom prst="rect">
            <a:avLst/>
          </a:prstGeom>
        </p:spPr>
      </p:pic>
    </p:spTree>
    <p:extLst>
      <p:ext uri="{BB962C8B-B14F-4D97-AF65-F5344CB8AC3E}">
        <p14:creationId xmlns:p14="http://schemas.microsoft.com/office/powerpoint/2010/main" val="54448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459292-536B-663C-AF3C-01D01C16B2F9}"/>
              </a:ext>
            </a:extLst>
          </p:cNvPr>
          <p:cNvSpPr>
            <a:spLocks noGrp="1"/>
          </p:cNvSpPr>
          <p:nvPr>
            <p:ph type="title"/>
          </p:nvPr>
        </p:nvSpPr>
        <p:spPr/>
        <p:txBody>
          <a:bodyPr>
            <a:normAutofit fontScale="90000"/>
          </a:bodyPr>
          <a:lstStyle/>
          <a:p>
            <a:r>
              <a:rPr lang="en-GB" dirty="0">
                <a:latin typeface="Avenir Next" panose="020B0503020202020204" pitchFamily="34" charset="0"/>
              </a:rPr>
              <a:t>LA CERTIFICAZIONE DI PARITA’ </a:t>
            </a:r>
            <a:br>
              <a:rPr lang="en-GB" dirty="0">
                <a:latin typeface="Avenir Next" panose="020B0503020202020204" pitchFamily="34" charset="0"/>
              </a:rPr>
            </a:br>
            <a:endParaRPr lang="en-GB" dirty="0">
              <a:latin typeface="Avenir Next" panose="020B0503020202020204" pitchFamily="34" charset="0"/>
            </a:endParaRPr>
          </a:p>
        </p:txBody>
      </p:sp>
      <p:sp>
        <p:nvSpPr>
          <p:cNvPr id="3" name="Segnaposto contenuto 2">
            <a:extLst>
              <a:ext uri="{FF2B5EF4-FFF2-40B4-BE49-F238E27FC236}">
                <a16:creationId xmlns:a16="http://schemas.microsoft.com/office/drawing/2014/main" id="{B8F2647B-4A69-D96D-93BD-D4BDE02DB639}"/>
              </a:ext>
            </a:extLst>
          </p:cNvPr>
          <p:cNvSpPr>
            <a:spLocks noGrp="1"/>
          </p:cNvSpPr>
          <p:nvPr>
            <p:ph idx="1"/>
          </p:nvPr>
        </p:nvSpPr>
        <p:spPr>
          <a:xfrm>
            <a:off x="169936" y="1239253"/>
            <a:ext cx="11274612" cy="5110497"/>
          </a:xfrm>
        </p:spPr>
        <p:txBody>
          <a:bodyPr>
            <a:normAutofit fontScale="62500" lnSpcReduction="20000"/>
          </a:bodyPr>
          <a:lstStyle/>
          <a:p>
            <a:pPr marL="0" indent="0" algn="just">
              <a:buNone/>
            </a:pPr>
            <a:endParaRPr lang="en-GB" dirty="0"/>
          </a:p>
          <a:p>
            <a:pPr marL="0" indent="0" algn="just">
              <a:buNone/>
            </a:pPr>
            <a:r>
              <a:rPr lang="en-GB" dirty="0"/>
              <a:t>La L. 162/2021 ha </a:t>
            </a:r>
            <a:r>
              <a:rPr lang="en-GB" dirty="0" err="1"/>
              <a:t>modificato</a:t>
            </a:r>
            <a:r>
              <a:rPr lang="en-GB" dirty="0"/>
              <a:t> il </a:t>
            </a:r>
            <a:r>
              <a:rPr lang="en-GB" dirty="0" err="1"/>
              <a:t>Codice</a:t>
            </a:r>
            <a:r>
              <a:rPr lang="en-GB" dirty="0"/>
              <a:t> </a:t>
            </a:r>
            <a:r>
              <a:rPr lang="en-GB" dirty="0" err="1"/>
              <a:t>delle</a:t>
            </a:r>
            <a:r>
              <a:rPr lang="en-GB" dirty="0"/>
              <a:t> Pari opportunità </a:t>
            </a:r>
            <a:r>
              <a:rPr lang="en-GB" dirty="0" err="1"/>
              <a:t>tra</a:t>
            </a:r>
            <a:r>
              <a:rPr lang="en-GB" dirty="0"/>
              <a:t> </a:t>
            </a:r>
            <a:r>
              <a:rPr lang="en-GB" dirty="0" err="1"/>
              <a:t>uomo</a:t>
            </a:r>
            <a:r>
              <a:rPr lang="en-GB" dirty="0"/>
              <a:t> e donna</a:t>
            </a:r>
          </a:p>
          <a:p>
            <a:pPr marL="0" indent="0" algn="just">
              <a:buNone/>
            </a:pPr>
            <a:r>
              <a:rPr lang="en-GB" dirty="0" err="1"/>
              <a:t>Tra</a:t>
            </a:r>
            <a:r>
              <a:rPr lang="en-GB" dirty="0"/>
              <a:t> le </a:t>
            </a:r>
            <a:r>
              <a:rPr lang="en-GB" dirty="0" err="1"/>
              <a:t>novita</a:t>
            </a:r>
            <a:r>
              <a:rPr lang="en-GB" dirty="0"/>
              <a:t>̀ </a:t>
            </a:r>
            <a:r>
              <a:rPr lang="en-GB" dirty="0" err="1"/>
              <a:t>apportate</a:t>
            </a:r>
            <a:r>
              <a:rPr lang="en-GB" dirty="0"/>
              <a:t> vi è </a:t>
            </a:r>
            <a:r>
              <a:rPr lang="en-GB" dirty="0" err="1"/>
              <a:t>l’introduzione</a:t>
            </a:r>
            <a:r>
              <a:rPr lang="en-GB" dirty="0"/>
              <a:t> </a:t>
            </a:r>
            <a:r>
              <a:rPr lang="en-GB" dirty="0" err="1"/>
              <a:t>dell’art</a:t>
            </a:r>
            <a:r>
              <a:rPr lang="en-GB" dirty="0"/>
              <a:t>. 46-bis D. </a:t>
            </a:r>
            <a:r>
              <a:rPr lang="en-GB" dirty="0" err="1"/>
              <a:t>Lgs</a:t>
            </a:r>
            <a:r>
              <a:rPr lang="en-GB" dirty="0"/>
              <a:t>. 198/2006, </a:t>
            </a:r>
            <a:r>
              <a:rPr lang="en-GB" dirty="0" err="1"/>
              <a:t>che</a:t>
            </a:r>
            <a:r>
              <a:rPr lang="en-GB" dirty="0"/>
              <a:t> </a:t>
            </a:r>
            <a:r>
              <a:rPr lang="en-GB" dirty="0" err="1"/>
              <a:t>prevede</a:t>
            </a:r>
            <a:r>
              <a:rPr lang="en-GB" dirty="0"/>
              <a:t> </a:t>
            </a:r>
            <a:r>
              <a:rPr lang="en-GB" dirty="0" err="1"/>
              <a:t>l’istituto</a:t>
            </a:r>
            <a:r>
              <a:rPr lang="en-GB" dirty="0"/>
              <a:t> </a:t>
            </a:r>
            <a:r>
              <a:rPr lang="en-GB" dirty="0" err="1"/>
              <a:t>della</a:t>
            </a:r>
            <a:r>
              <a:rPr lang="en-GB" dirty="0"/>
              <a:t> </a:t>
            </a:r>
            <a:r>
              <a:rPr lang="en-GB" dirty="0" err="1"/>
              <a:t>Certificazione</a:t>
            </a:r>
            <a:r>
              <a:rPr lang="en-GB" dirty="0"/>
              <a:t> </a:t>
            </a:r>
            <a:r>
              <a:rPr lang="en-GB" dirty="0" err="1"/>
              <a:t>della</a:t>
            </a:r>
            <a:r>
              <a:rPr lang="en-GB" dirty="0"/>
              <a:t> </a:t>
            </a:r>
            <a:r>
              <a:rPr lang="en-GB" dirty="0" err="1"/>
              <a:t>parita</a:t>
            </a:r>
            <a:r>
              <a:rPr lang="en-GB" dirty="0"/>
              <a:t>̀ di </a:t>
            </a:r>
            <a:r>
              <a:rPr lang="en-GB" dirty="0" err="1"/>
              <a:t>genere</a:t>
            </a:r>
            <a:r>
              <a:rPr lang="en-GB" dirty="0"/>
              <a:t>. </a:t>
            </a:r>
          </a:p>
          <a:p>
            <a:pPr marL="0" indent="0" algn="just">
              <a:buNone/>
            </a:pPr>
            <a:r>
              <a:rPr lang="en-GB" b="1" dirty="0"/>
              <a:t>COSA? </a:t>
            </a:r>
            <a:r>
              <a:rPr lang="en-GB" dirty="0"/>
              <a:t>un </a:t>
            </a:r>
            <a:r>
              <a:rPr lang="en-GB" dirty="0" err="1"/>
              <a:t>documento</a:t>
            </a:r>
            <a:r>
              <a:rPr lang="en-GB" dirty="0"/>
              <a:t>, con </a:t>
            </a:r>
            <a:r>
              <a:rPr lang="en-GB" dirty="0" err="1"/>
              <a:t>validita</a:t>
            </a:r>
            <a:r>
              <a:rPr lang="en-GB" dirty="0"/>
              <a:t>̀ biennale, </a:t>
            </a:r>
            <a:r>
              <a:rPr lang="en-GB" dirty="0" err="1"/>
              <a:t>che</a:t>
            </a:r>
            <a:r>
              <a:rPr lang="en-GB" dirty="0"/>
              <a:t> ha lo </a:t>
            </a:r>
            <a:r>
              <a:rPr lang="en-GB" dirty="0" err="1"/>
              <a:t>scopo</a:t>
            </a:r>
            <a:r>
              <a:rPr lang="en-GB" dirty="0"/>
              <a:t> di </a:t>
            </a:r>
            <a:r>
              <a:rPr lang="en-GB" dirty="0" err="1"/>
              <a:t>attestare</a:t>
            </a:r>
            <a:r>
              <a:rPr lang="en-GB" dirty="0"/>
              <a:t> le </a:t>
            </a:r>
            <a:r>
              <a:rPr lang="en-GB" dirty="0" err="1"/>
              <a:t>politiche</a:t>
            </a:r>
            <a:r>
              <a:rPr lang="en-GB" dirty="0"/>
              <a:t> e le </a:t>
            </a:r>
            <a:r>
              <a:rPr lang="en-GB" dirty="0" err="1"/>
              <a:t>misure</a:t>
            </a:r>
            <a:r>
              <a:rPr lang="en-GB" dirty="0"/>
              <a:t> concrete da </a:t>
            </a:r>
            <a:r>
              <a:rPr lang="en-GB" dirty="0" err="1"/>
              <a:t>adottate</a:t>
            </a:r>
            <a:r>
              <a:rPr lang="en-GB" dirty="0"/>
              <a:t> </a:t>
            </a:r>
            <a:r>
              <a:rPr lang="en-GB" dirty="0" err="1"/>
              <a:t>dai</a:t>
            </a:r>
            <a:r>
              <a:rPr lang="en-GB" dirty="0"/>
              <a:t> </a:t>
            </a:r>
            <a:r>
              <a:rPr lang="en-GB" dirty="0" err="1"/>
              <a:t>datori</a:t>
            </a:r>
            <a:r>
              <a:rPr lang="en-GB" dirty="0"/>
              <a:t> di </a:t>
            </a:r>
            <a:r>
              <a:rPr lang="en-GB" dirty="0" err="1"/>
              <a:t>lavoro</a:t>
            </a:r>
            <a:r>
              <a:rPr lang="en-GB" dirty="0"/>
              <a:t> per </a:t>
            </a:r>
            <a:r>
              <a:rPr lang="en-GB" dirty="0" err="1"/>
              <a:t>ridurre</a:t>
            </a:r>
            <a:r>
              <a:rPr lang="en-GB" dirty="0"/>
              <a:t> il </a:t>
            </a:r>
            <a:r>
              <a:rPr lang="en-GB" dirty="0" err="1"/>
              <a:t>divario</a:t>
            </a:r>
            <a:r>
              <a:rPr lang="en-GB" dirty="0"/>
              <a:t> di </a:t>
            </a:r>
            <a:r>
              <a:rPr lang="en-GB" dirty="0" err="1"/>
              <a:t>genere</a:t>
            </a:r>
            <a:r>
              <a:rPr lang="en-GB" dirty="0"/>
              <a:t> in </a:t>
            </a:r>
            <a:r>
              <a:rPr lang="en-GB" dirty="0" err="1"/>
              <a:t>relazione</a:t>
            </a:r>
            <a:r>
              <a:rPr lang="en-GB" dirty="0"/>
              <a:t> alle opportunità di </a:t>
            </a:r>
            <a:r>
              <a:rPr lang="en-GB" dirty="0" err="1"/>
              <a:t>crescita</a:t>
            </a:r>
            <a:r>
              <a:rPr lang="en-GB" dirty="0"/>
              <a:t> in </a:t>
            </a:r>
            <a:r>
              <a:rPr lang="en-GB" dirty="0" err="1"/>
              <a:t>azienda</a:t>
            </a:r>
            <a:r>
              <a:rPr lang="en-GB" dirty="0"/>
              <a:t>, </a:t>
            </a:r>
            <a:r>
              <a:rPr lang="en-GB" dirty="0" err="1"/>
              <a:t>alla</a:t>
            </a:r>
            <a:r>
              <a:rPr lang="en-GB" dirty="0"/>
              <a:t> </a:t>
            </a:r>
            <a:r>
              <a:rPr lang="en-GB" dirty="0" err="1"/>
              <a:t>parita</a:t>
            </a:r>
            <a:r>
              <a:rPr lang="en-GB" dirty="0"/>
              <a:t>̀ </a:t>
            </a:r>
            <a:r>
              <a:rPr lang="en-GB" dirty="0" err="1"/>
              <a:t>salariale</a:t>
            </a:r>
            <a:r>
              <a:rPr lang="en-GB" dirty="0"/>
              <a:t> a </a:t>
            </a:r>
            <a:r>
              <a:rPr lang="en-GB" dirty="0" err="1"/>
              <a:t>parita</a:t>
            </a:r>
            <a:r>
              <a:rPr lang="en-GB" dirty="0"/>
              <a:t>̀ di </a:t>
            </a:r>
            <a:r>
              <a:rPr lang="en-GB" dirty="0" err="1"/>
              <a:t>mansioni</a:t>
            </a:r>
            <a:r>
              <a:rPr lang="en-GB" dirty="0"/>
              <a:t>, alle </a:t>
            </a:r>
            <a:r>
              <a:rPr lang="en-GB" dirty="0" err="1"/>
              <a:t>politiche</a:t>
            </a:r>
            <a:r>
              <a:rPr lang="en-GB" dirty="0"/>
              <a:t> di </a:t>
            </a:r>
            <a:r>
              <a:rPr lang="en-GB" dirty="0" err="1"/>
              <a:t>gestione</a:t>
            </a:r>
            <a:r>
              <a:rPr lang="en-GB" dirty="0"/>
              <a:t> </a:t>
            </a:r>
            <a:r>
              <a:rPr lang="en-GB" dirty="0" err="1"/>
              <a:t>delle</a:t>
            </a:r>
            <a:r>
              <a:rPr lang="en-GB" dirty="0"/>
              <a:t> </a:t>
            </a:r>
            <a:r>
              <a:rPr lang="en-GB" dirty="0" err="1"/>
              <a:t>differenze</a:t>
            </a:r>
            <a:r>
              <a:rPr lang="en-GB" dirty="0"/>
              <a:t> di </a:t>
            </a:r>
            <a:r>
              <a:rPr lang="en-GB" dirty="0" err="1"/>
              <a:t>genere</a:t>
            </a:r>
            <a:r>
              <a:rPr lang="en-GB" dirty="0"/>
              <a:t> e </a:t>
            </a:r>
            <a:r>
              <a:rPr lang="en-GB" dirty="0" err="1"/>
              <a:t>alla</a:t>
            </a:r>
            <a:r>
              <a:rPr lang="en-GB" dirty="0"/>
              <a:t> tutela </a:t>
            </a:r>
            <a:r>
              <a:rPr lang="en-GB" dirty="0" err="1"/>
              <a:t>della</a:t>
            </a:r>
            <a:r>
              <a:rPr lang="en-GB" dirty="0"/>
              <a:t> </a:t>
            </a:r>
            <a:r>
              <a:rPr lang="en-GB" dirty="0" err="1"/>
              <a:t>maternita</a:t>
            </a:r>
            <a:r>
              <a:rPr lang="en-GB" dirty="0"/>
              <a:t>̀. </a:t>
            </a:r>
          </a:p>
          <a:p>
            <a:pPr marL="0" indent="0" algn="just">
              <a:buNone/>
            </a:pPr>
            <a:r>
              <a:rPr lang="en-GB" b="1" dirty="0"/>
              <a:t>COME? </a:t>
            </a:r>
            <a:r>
              <a:rPr lang="en-GB" dirty="0"/>
              <a:t>il </a:t>
            </a:r>
            <a:r>
              <a:rPr lang="en-GB" dirty="0" err="1"/>
              <a:t>Decreto</a:t>
            </a:r>
            <a:r>
              <a:rPr lang="en-GB" dirty="0"/>
              <a:t> del </a:t>
            </a:r>
            <a:r>
              <a:rPr lang="en-GB" dirty="0" err="1"/>
              <a:t>Ministro</a:t>
            </a:r>
            <a:r>
              <a:rPr lang="en-GB" dirty="0"/>
              <a:t> per le Pari Opportunità del 29 </a:t>
            </a:r>
            <a:r>
              <a:rPr lang="en-GB" dirty="0" err="1"/>
              <a:t>aprile</a:t>
            </a:r>
            <a:r>
              <a:rPr lang="en-GB" dirty="0"/>
              <a:t> 2022 ha </a:t>
            </a:r>
            <a:r>
              <a:rPr lang="en-GB" dirty="0" err="1"/>
              <a:t>stabilito</a:t>
            </a:r>
            <a:r>
              <a:rPr lang="en-GB" dirty="0"/>
              <a:t> </a:t>
            </a:r>
            <a:r>
              <a:rPr lang="en-GB" dirty="0" err="1"/>
              <a:t>i</a:t>
            </a:r>
            <a:r>
              <a:rPr lang="en-GB" dirty="0"/>
              <a:t> </a:t>
            </a:r>
            <a:r>
              <a:rPr lang="en-GB" dirty="0" err="1"/>
              <a:t>parametri</a:t>
            </a:r>
            <a:r>
              <a:rPr lang="en-GB" dirty="0"/>
              <a:t> per il </a:t>
            </a:r>
            <a:r>
              <a:rPr lang="en-GB" dirty="0" err="1"/>
              <a:t>conseguimento</a:t>
            </a:r>
            <a:r>
              <a:rPr lang="en-GB" dirty="0"/>
              <a:t> </a:t>
            </a:r>
            <a:r>
              <a:rPr lang="en-GB" dirty="0" err="1"/>
              <a:t>della</a:t>
            </a:r>
            <a:r>
              <a:rPr lang="en-GB" dirty="0"/>
              <a:t> </a:t>
            </a:r>
            <a:r>
              <a:rPr lang="en-GB" dirty="0" err="1"/>
              <a:t>Certificazione</a:t>
            </a:r>
            <a:r>
              <a:rPr lang="en-GB" dirty="0"/>
              <a:t>, </a:t>
            </a:r>
            <a:r>
              <a:rPr lang="en-GB" dirty="0" err="1"/>
              <a:t>rinviando</a:t>
            </a:r>
            <a:r>
              <a:rPr lang="en-GB" dirty="0"/>
              <a:t> a </a:t>
            </a:r>
            <a:r>
              <a:rPr lang="en-GB" dirty="0" err="1"/>
              <a:t>quanto</a:t>
            </a:r>
            <a:r>
              <a:rPr lang="en-GB" dirty="0"/>
              <a:t> </a:t>
            </a:r>
            <a:r>
              <a:rPr lang="en-GB" dirty="0" err="1"/>
              <a:t>previsto</a:t>
            </a:r>
            <a:r>
              <a:rPr lang="en-GB" dirty="0"/>
              <a:t> </a:t>
            </a:r>
            <a:r>
              <a:rPr lang="en-GB" dirty="0" err="1"/>
              <a:t>dalla</a:t>
            </a:r>
            <a:r>
              <a:rPr lang="en-GB" dirty="0"/>
              <a:t> </a:t>
            </a:r>
            <a:r>
              <a:rPr lang="en-GB" dirty="0" err="1"/>
              <a:t>Prassi</a:t>
            </a:r>
            <a:r>
              <a:rPr lang="en-GB" dirty="0"/>
              <a:t> di </a:t>
            </a:r>
            <a:r>
              <a:rPr lang="en-GB" dirty="0" err="1"/>
              <a:t>Riferimento</a:t>
            </a:r>
            <a:r>
              <a:rPr lang="en-GB" dirty="0"/>
              <a:t> UNI 125:2022. </a:t>
            </a:r>
          </a:p>
          <a:p>
            <a:pPr marL="0" indent="0" algn="just">
              <a:buNone/>
            </a:pPr>
            <a:r>
              <a:rPr lang="en-GB" b="1" dirty="0"/>
              <a:t>CHI? </a:t>
            </a:r>
            <a:r>
              <a:rPr lang="en-GB" dirty="0"/>
              <a:t>Le </a:t>
            </a:r>
            <a:r>
              <a:rPr lang="en-GB" dirty="0" err="1"/>
              <a:t>organizzazioni</a:t>
            </a:r>
            <a:r>
              <a:rPr lang="en-GB" dirty="0"/>
              <a:t> </a:t>
            </a:r>
            <a:r>
              <a:rPr lang="en-GB" dirty="0" err="1"/>
              <a:t>possono</a:t>
            </a:r>
            <a:r>
              <a:rPr lang="en-GB" dirty="0"/>
              <a:t> </a:t>
            </a:r>
            <a:r>
              <a:rPr lang="en-GB" dirty="0" err="1"/>
              <a:t>rivolgersi</a:t>
            </a:r>
            <a:r>
              <a:rPr lang="en-GB" dirty="0"/>
              <a:t> </a:t>
            </a:r>
            <a:r>
              <a:rPr lang="en-GB" dirty="0" err="1"/>
              <a:t>agli</a:t>
            </a:r>
            <a:r>
              <a:rPr lang="en-GB" dirty="0"/>
              <a:t> </a:t>
            </a:r>
            <a:r>
              <a:rPr lang="en-GB" dirty="0" err="1"/>
              <a:t>organismi</a:t>
            </a:r>
            <a:r>
              <a:rPr lang="en-GB" dirty="0"/>
              <a:t> </a:t>
            </a:r>
            <a:r>
              <a:rPr lang="en-GB" dirty="0" err="1"/>
              <a:t>accreditati</a:t>
            </a:r>
            <a:r>
              <a:rPr lang="en-GB" dirty="0"/>
              <a:t> ai sensi del </a:t>
            </a:r>
            <a:r>
              <a:rPr lang="en-GB" dirty="0" err="1"/>
              <a:t>Regolamento</a:t>
            </a:r>
            <a:r>
              <a:rPr lang="en-GB" dirty="0"/>
              <a:t> CE n. 765/2008, </a:t>
            </a:r>
            <a:r>
              <a:rPr lang="en-GB" dirty="0" err="1"/>
              <a:t>che</a:t>
            </a:r>
            <a:r>
              <a:rPr lang="en-GB" dirty="0"/>
              <a:t> </a:t>
            </a:r>
            <a:r>
              <a:rPr lang="en-GB" dirty="0" err="1"/>
              <a:t>siano</a:t>
            </a:r>
            <a:r>
              <a:rPr lang="en-GB" dirty="0"/>
              <a:t> in </a:t>
            </a:r>
            <a:r>
              <a:rPr lang="en-GB" dirty="0" err="1"/>
              <a:t>possesso</a:t>
            </a:r>
            <a:r>
              <a:rPr lang="en-GB" dirty="0"/>
              <a:t> di </a:t>
            </a:r>
            <a:r>
              <a:rPr lang="en-GB" dirty="0" err="1"/>
              <a:t>una</a:t>
            </a:r>
            <a:r>
              <a:rPr lang="en-GB" dirty="0"/>
              <a:t> </a:t>
            </a:r>
            <a:r>
              <a:rPr lang="en-GB" dirty="0" err="1"/>
              <a:t>certificazione</a:t>
            </a:r>
            <a:r>
              <a:rPr lang="en-GB" dirty="0"/>
              <a:t> </a:t>
            </a:r>
            <a:r>
              <a:rPr lang="en-GB" dirty="0" err="1"/>
              <a:t>rilasciata</a:t>
            </a:r>
            <a:r>
              <a:rPr lang="en-GB" dirty="0"/>
              <a:t> in </a:t>
            </a:r>
            <a:r>
              <a:rPr lang="en-GB" dirty="0" err="1"/>
              <a:t>conformita</a:t>
            </a:r>
            <a:r>
              <a:rPr lang="en-GB" dirty="0"/>
              <a:t>̀ </a:t>
            </a:r>
            <a:r>
              <a:rPr lang="en-GB" dirty="0" err="1"/>
              <a:t>alla</a:t>
            </a:r>
            <a:r>
              <a:rPr lang="en-GB" dirty="0"/>
              <a:t> </a:t>
            </a:r>
            <a:r>
              <a:rPr lang="en-GB" dirty="0" err="1"/>
              <a:t>norma</a:t>
            </a:r>
            <a:r>
              <a:rPr lang="en-GB" dirty="0"/>
              <a:t> UNI CEI EN ISO/IEC 17021-1, </a:t>
            </a:r>
            <a:r>
              <a:rPr lang="en-GB" dirty="0" err="1"/>
              <a:t>specificamente</a:t>
            </a:r>
            <a:r>
              <a:rPr lang="en-GB" dirty="0"/>
              <a:t> per la UNI/</a:t>
            </a:r>
            <a:r>
              <a:rPr lang="en-GB" dirty="0" err="1"/>
              <a:t>PdR</a:t>
            </a:r>
            <a:r>
              <a:rPr lang="en-GB" dirty="0"/>
              <a:t> 125:2022. </a:t>
            </a:r>
            <a:r>
              <a:rPr lang="en-GB" dirty="0" err="1"/>
              <a:t>Detti</a:t>
            </a:r>
            <a:r>
              <a:rPr lang="en-GB" dirty="0"/>
              <a:t> </a:t>
            </a:r>
            <a:r>
              <a:rPr lang="en-GB" dirty="0" err="1"/>
              <a:t>organismi</a:t>
            </a:r>
            <a:r>
              <a:rPr lang="en-GB" dirty="0"/>
              <a:t>, </a:t>
            </a:r>
            <a:r>
              <a:rPr lang="en-GB" dirty="0" err="1"/>
              <a:t>una</a:t>
            </a:r>
            <a:r>
              <a:rPr lang="en-GB" dirty="0"/>
              <a:t> volta </a:t>
            </a:r>
            <a:r>
              <a:rPr lang="en-GB" dirty="0" err="1"/>
              <a:t>conclusa</a:t>
            </a:r>
            <a:r>
              <a:rPr lang="en-GB" dirty="0"/>
              <a:t> con </a:t>
            </a:r>
            <a:r>
              <a:rPr lang="en-GB" dirty="0" err="1"/>
              <a:t>esito</a:t>
            </a:r>
            <a:r>
              <a:rPr lang="en-GB" dirty="0"/>
              <a:t> </a:t>
            </a:r>
            <a:r>
              <a:rPr lang="en-GB" dirty="0" err="1"/>
              <a:t>positivo</a:t>
            </a:r>
            <a:r>
              <a:rPr lang="en-GB" dirty="0"/>
              <a:t> la </a:t>
            </a:r>
            <a:r>
              <a:rPr lang="en-GB" dirty="0" err="1"/>
              <a:t>fase</a:t>
            </a:r>
            <a:r>
              <a:rPr lang="en-GB" dirty="0"/>
              <a:t> di audit </a:t>
            </a:r>
            <a:r>
              <a:rPr lang="en-GB" dirty="0" err="1"/>
              <a:t>presso</a:t>
            </a:r>
            <a:r>
              <a:rPr lang="en-GB" dirty="0"/>
              <a:t> </a:t>
            </a:r>
            <a:r>
              <a:rPr lang="en-GB" dirty="0" err="1"/>
              <a:t>l’organizzazione</a:t>
            </a:r>
            <a:r>
              <a:rPr lang="en-GB" dirty="0"/>
              <a:t> </a:t>
            </a:r>
            <a:r>
              <a:rPr lang="en-GB" dirty="0" err="1"/>
              <a:t>richiedente</a:t>
            </a:r>
            <a:r>
              <a:rPr lang="en-GB" dirty="0"/>
              <a:t>, </a:t>
            </a:r>
            <a:r>
              <a:rPr lang="en-GB" dirty="0" err="1"/>
              <a:t>provvedono</a:t>
            </a:r>
            <a:r>
              <a:rPr lang="en-GB" dirty="0"/>
              <a:t> al </a:t>
            </a:r>
            <a:r>
              <a:rPr lang="en-GB" dirty="0" err="1"/>
              <a:t>rilascio</a:t>
            </a:r>
            <a:r>
              <a:rPr lang="en-GB" dirty="0"/>
              <a:t> </a:t>
            </a:r>
            <a:r>
              <a:rPr lang="en-GB" dirty="0" err="1"/>
              <a:t>della</a:t>
            </a:r>
            <a:r>
              <a:rPr lang="en-GB" dirty="0"/>
              <a:t> </a:t>
            </a:r>
            <a:r>
              <a:rPr lang="en-GB" dirty="0" err="1"/>
              <a:t>Certificazione</a:t>
            </a:r>
            <a:r>
              <a:rPr lang="en-GB" dirty="0"/>
              <a:t>. </a:t>
            </a:r>
          </a:p>
          <a:p>
            <a:pPr marL="0" indent="0">
              <a:buNone/>
            </a:pPr>
            <a:endParaRPr lang="en-GB" dirty="0"/>
          </a:p>
        </p:txBody>
      </p:sp>
    </p:spTree>
    <p:extLst>
      <p:ext uri="{BB962C8B-B14F-4D97-AF65-F5344CB8AC3E}">
        <p14:creationId xmlns:p14="http://schemas.microsoft.com/office/powerpoint/2010/main" val="25272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364A65-EAA5-318A-FE87-21CF46B4641C}"/>
              </a:ext>
            </a:extLst>
          </p:cNvPr>
          <p:cNvSpPr>
            <a:spLocks noGrp="1"/>
          </p:cNvSpPr>
          <p:nvPr>
            <p:ph type="title"/>
          </p:nvPr>
        </p:nvSpPr>
        <p:spPr/>
        <p:txBody>
          <a:bodyPr>
            <a:normAutofit fontScale="90000"/>
          </a:bodyPr>
          <a:lstStyle/>
          <a:p>
            <a:r>
              <a:rPr lang="en-GB" err="1"/>
              <a:t>Materiale</a:t>
            </a:r>
            <a:r>
              <a:rPr lang="en-GB"/>
              <a:t> di studio </a:t>
            </a:r>
            <a:r>
              <a:rPr lang="en-GB" err="1"/>
              <a:t>caricati</a:t>
            </a:r>
            <a:r>
              <a:rPr lang="en-GB"/>
              <a:t> </a:t>
            </a:r>
            <a:r>
              <a:rPr lang="en-GB" err="1"/>
              <a:t>sulla</a:t>
            </a:r>
            <a:r>
              <a:rPr lang="en-GB"/>
              <a:t> </a:t>
            </a:r>
            <a:r>
              <a:rPr lang="en-GB" err="1"/>
              <a:t>pagina</a:t>
            </a:r>
            <a:r>
              <a:rPr lang="en-GB"/>
              <a:t> </a:t>
            </a:r>
            <a:r>
              <a:rPr lang="en-GB" err="1"/>
              <a:t>docente</a:t>
            </a:r>
            <a:endParaRPr lang="en-GB"/>
          </a:p>
        </p:txBody>
      </p:sp>
      <p:sp>
        <p:nvSpPr>
          <p:cNvPr id="3" name="Segnaposto contenuto 2">
            <a:extLst>
              <a:ext uri="{FF2B5EF4-FFF2-40B4-BE49-F238E27FC236}">
                <a16:creationId xmlns:a16="http://schemas.microsoft.com/office/drawing/2014/main" id="{53002650-C5F5-26CE-1A40-E8132B7CA2CF}"/>
              </a:ext>
            </a:extLst>
          </p:cNvPr>
          <p:cNvSpPr>
            <a:spLocks noGrp="1"/>
          </p:cNvSpPr>
          <p:nvPr>
            <p:ph idx="1"/>
          </p:nvPr>
        </p:nvSpPr>
        <p:spPr>
          <a:xfrm>
            <a:off x="458694" y="1455822"/>
            <a:ext cx="11274612" cy="4689392"/>
          </a:xfrm>
        </p:spPr>
        <p:txBody>
          <a:bodyPr>
            <a:normAutofit/>
          </a:bodyPr>
          <a:lstStyle/>
          <a:p>
            <a:pPr marL="0" indent="0" algn="just">
              <a:buNone/>
            </a:pPr>
            <a:r>
              <a:rPr lang="en-GB" dirty="0">
                <a:latin typeface="Avenir Next" panose="020B0503020202020204" pitchFamily="34" charset="0"/>
              </a:rPr>
              <a:t>- Due </a:t>
            </a:r>
            <a:r>
              <a:rPr lang="en-GB" dirty="0" err="1">
                <a:latin typeface="Avenir Next" panose="020B0503020202020204" pitchFamily="34" charset="0"/>
              </a:rPr>
              <a:t>articoli</a:t>
            </a:r>
            <a:r>
              <a:rPr lang="en-GB" dirty="0">
                <a:latin typeface="Avenir Next" panose="020B0503020202020204" pitchFamily="34" charset="0"/>
              </a:rPr>
              <a:t> a </a:t>
            </a:r>
            <a:r>
              <a:rPr lang="en-GB" dirty="0" err="1">
                <a:latin typeface="Avenir Next" panose="020B0503020202020204" pitchFamily="34" charset="0"/>
              </a:rPr>
              <a:t>scelta</a:t>
            </a:r>
            <a:r>
              <a:rPr lang="en-GB" dirty="0">
                <a:latin typeface="Avenir Next" panose="020B0503020202020204" pitchFamily="34" charset="0"/>
              </a:rPr>
              <a:t> </a:t>
            </a:r>
            <a:r>
              <a:rPr lang="en-GB" dirty="0" err="1">
                <a:latin typeface="Avenir Next" panose="020B0503020202020204" pitchFamily="34" charset="0"/>
              </a:rPr>
              <a:t>all’interno</a:t>
            </a:r>
            <a:r>
              <a:rPr lang="en-GB" dirty="0">
                <a:latin typeface="Avenir Next" panose="020B0503020202020204" pitchFamily="34" charset="0"/>
              </a:rPr>
              <a:t> di F </a:t>
            </a:r>
            <a:r>
              <a:rPr lang="en-GB" dirty="0" err="1">
                <a:latin typeface="Avenir Next" panose="020B0503020202020204" pitchFamily="34" charset="0"/>
              </a:rPr>
              <a:t>Galgano</a:t>
            </a:r>
            <a:r>
              <a:rPr lang="en-GB" dirty="0">
                <a:latin typeface="Avenir Next" panose="020B0503020202020204" pitchFamily="34" charset="0"/>
              </a:rPr>
              <a:t>, M. Sarah </a:t>
            </a:r>
            <a:r>
              <a:rPr lang="en-GB" dirty="0" err="1">
                <a:latin typeface="Avenir Next" panose="020B0503020202020204" pitchFamily="34" charset="0"/>
              </a:rPr>
              <a:t>Papillo</a:t>
            </a:r>
            <a:r>
              <a:rPr lang="en-GB" dirty="0">
                <a:latin typeface="Avenir Next" panose="020B0503020202020204" pitchFamily="34" charset="0"/>
              </a:rPr>
              <a:t> (a cura di), </a:t>
            </a:r>
            <a:r>
              <a:rPr lang="en-GB" i="1" dirty="0">
                <a:latin typeface="Avenir Next" panose="020B0503020202020204" pitchFamily="34" charset="0"/>
              </a:rPr>
              <a:t>Diversity Management. </a:t>
            </a:r>
            <a:r>
              <a:rPr lang="en-GB" i="1" dirty="0" err="1">
                <a:latin typeface="Avenir Next" panose="020B0503020202020204" pitchFamily="34" charset="0"/>
              </a:rPr>
              <a:t>Nuove</a:t>
            </a:r>
            <a:r>
              <a:rPr lang="en-GB" i="1" dirty="0">
                <a:latin typeface="Avenir Next" panose="020B0503020202020204" pitchFamily="34" charset="0"/>
              </a:rPr>
              <a:t> </a:t>
            </a:r>
            <a:r>
              <a:rPr lang="en-GB" i="1" dirty="0" err="1">
                <a:latin typeface="Avenir Next" panose="020B0503020202020204" pitchFamily="34" charset="0"/>
              </a:rPr>
              <a:t>frontiere</a:t>
            </a:r>
            <a:r>
              <a:rPr lang="en-GB" i="1" dirty="0">
                <a:latin typeface="Avenir Next" panose="020B0503020202020204" pitchFamily="34" charset="0"/>
              </a:rPr>
              <a:t> </a:t>
            </a:r>
            <a:r>
              <a:rPr lang="en-GB" i="1" dirty="0" err="1">
                <a:latin typeface="Avenir Next" panose="020B0503020202020204" pitchFamily="34" charset="0"/>
              </a:rPr>
              <a:t>dell’inclusione</a:t>
            </a:r>
            <a:r>
              <a:rPr lang="en-GB" i="1" dirty="0">
                <a:latin typeface="Avenir Next" panose="020B0503020202020204" pitchFamily="34" charset="0"/>
              </a:rPr>
              <a:t> e </a:t>
            </a:r>
            <a:r>
              <a:rPr lang="en-GB" i="1" dirty="0" err="1">
                <a:latin typeface="Avenir Next" panose="020B0503020202020204" pitchFamily="34" charset="0"/>
              </a:rPr>
              <a:t>sfide</a:t>
            </a:r>
            <a:r>
              <a:rPr lang="en-GB" i="1" dirty="0">
                <a:latin typeface="Avenir Next" panose="020B0503020202020204" pitchFamily="34" charset="0"/>
              </a:rPr>
              <a:t> per </a:t>
            </a:r>
            <a:r>
              <a:rPr lang="en-GB" i="1" dirty="0" err="1">
                <a:latin typeface="Avenir Next" panose="020B0503020202020204" pitchFamily="34" charset="0"/>
              </a:rPr>
              <a:t>i</a:t>
            </a:r>
            <a:r>
              <a:rPr lang="en-GB" i="1" dirty="0">
                <a:latin typeface="Avenir Next" panose="020B0503020202020204" pitchFamily="34" charset="0"/>
              </a:rPr>
              <a:t> C.U.G. </a:t>
            </a:r>
            <a:r>
              <a:rPr lang="en-GB" i="1" dirty="0" err="1">
                <a:latin typeface="Avenir Next" panose="020B0503020202020204" pitchFamily="34" charset="0"/>
              </a:rPr>
              <a:t>universitari</a:t>
            </a:r>
            <a:r>
              <a:rPr lang="en-GB" dirty="0">
                <a:latin typeface="Avenir Next" panose="020B0503020202020204" pitchFamily="34" charset="0"/>
              </a:rPr>
              <a:t>, Federico II University Press, 2020;</a:t>
            </a:r>
          </a:p>
          <a:p>
            <a:pPr marL="0" indent="0" algn="just">
              <a:buNone/>
            </a:pPr>
            <a:r>
              <a:rPr lang="en-GB" dirty="0">
                <a:latin typeface="Avenir Next" panose="020B0503020202020204" pitchFamily="34" charset="0"/>
                <a:cs typeface="Times New Roman" panose="02020603050405020304" pitchFamily="18" charset="0"/>
              </a:rPr>
              <a:t>- S. Marchetti, </a:t>
            </a:r>
            <a:r>
              <a:rPr lang="en-GB" dirty="0" err="1">
                <a:latin typeface="Avenir Next" panose="020B0503020202020204" pitchFamily="34" charset="0"/>
                <a:cs typeface="Times New Roman" panose="02020603050405020304" pitchFamily="18" charset="0"/>
              </a:rPr>
              <a:t>Intersezionalita</a:t>
            </a:r>
            <a:r>
              <a:rPr lang="en-GB" dirty="0">
                <a:latin typeface="Avenir Next" panose="020B0503020202020204" pitchFamily="34" charset="0"/>
                <a:cs typeface="Times New Roman" panose="02020603050405020304" pitchFamily="18" charset="0"/>
              </a:rPr>
              <a:t>̀, in C. Botti (a cura di), </a:t>
            </a:r>
            <a:r>
              <a:rPr lang="en-GB" i="1" dirty="0">
                <a:latin typeface="Avenir Next" panose="020B0503020202020204" pitchFamily="34" charset="0"/>
                <a:cs typeface="Times New Roman" panose="02020603050405020304" pitchFamily="18" charset="0"/>
              </a:rPr>
              <a:t>Le </a:t>
            </a:r>
            <a:r>
              <a:rPr lang="en-GB" i="1" dirty="0" err="1">
                <a:latin typeface="Avenir Next" panose="020B0503020202020204" pitchFamily="34" charset="0"/>
                <a:cs typeface="Times New Roman" panose="02020603050405020304" pitchFamily="18" charset="0"/>
              </a:rPr>
              <a:t>etiche</a:t>
            </a:r>
            <a:r>
              <a:rPr lang="en-GB" i="1" dirty="0">
                <a:latin typeface="Avenir Next" panose="020B0503020202020204" pitchFamily="34" charset="0"/>
                <a:cs typeface="Times New Roman" panose="02020603050405020304" pitchFamily="18" charset="0"/>
              </a:rPr>
              <a:t> </a:t>
            </a:r>
            <a:r>
              <a:rPr lang="en-GB" i="1" dirty="0" err="1">
                <a:latin typeface="Avenir Next" panose="020B0503020202020204" pitchFamily="34" charset="0"/>
                <a:cs typeface="Times New Roman" panose="02020603050405020304" pitchFamily="18" charset="0"/>
              </a:rPr>
              <a:t>della</a:t>
            </a:r>
            <a:r>
              <a:rPr lang="en-GB" i="1" dirty="0">
                <a:latin typeface="Avenir Next" panose="020B0503020202020204" pitchFamily="34" charset="0"/>
                <a:cs typeface="Times New Roman" panose="02020603050405020304" pitchFamily="18" charset="0"/>
              </a:rPr>
              <a:t> </a:t>
            </a:r>
            <a:r>
              <a:rPr lang="en-GB" i="1" dirty="0" err="1">
                <a:latin typeface="Avenir Next" panose="020B0503020202020204" pitchFamily="34" charset="0"/>
                <a:cs typeface="Times New Roman" panose="02020603050405020304" pitchFamily="18" charset="0"/>
              </a:rPr>
              <a:t>diversità</a:t>
            </a:r>
            <a:r>
              <a:rPr lang="en-GB" i="1" dirty="0">
                <a:latin typeface="Avenir Next" panose="020B0503020202020204" pitchFamily="34" charset="0"/>
                <a:cs typeface="Times New Roman" panose="02020603050405020304" pitchFamily="18" charset="0"/>
              </a:rPr>
              <a:t> </a:t>
            </a:r>
            <a:r>
              <a:rPr lang="en-GB" i="1" dirty="0" err="1">
                <a:latin typeface="Avenir Next" panose="020B0503020202020204" pitchFamily="34" charset="0"/>
                <a:cs typeface="Times New Roman" panose="02020603050405020304" pitchFamily="18" charset="0"/>
              </a:rPr>
              <a:t>culturale</a:t>
            </a:r>
            <a:r>
              <a:rPr lang="en-GB" dirty="0">
                <a:latin typeface="Avenir Next" panose="020B0503020202020204" pitchFamily="34" charset="0"/>
                <a:cs typeface="Times New Roman" panose="02020603050405020304" pitchFamily="18" charset="0"/>
              </a:rPr>
              <a:t>, Le </a:t>
            </a:r>
            <a:r>
              <a:rPr lang="en-GB" dirty="0" err="1">
                <a:latin typeface="Avenir Next" panose="020B0503020202020204" pitchFamily="34" charset="0"/>
                <a:cs typeface="Times New Roman" panose="02020603050405020304" pitchFamily="18" charset="0"/>
              </a:rPr>
              <a:t>Lettere</a:t>
            </a:r>
            <a:r>
              <a:rPr lang="en-GB" dirty="0">
                <a:latin typeface="Avenir Next" panose="020B0503020202020204" pitchFamily="34" charset="0"/>
                <a:cs typeface="Times New Roman" panose="02020603050405020304" pitchFamily="18" charset="0"/>
              </a:rPr>
              <a:t>, Firenze, 2013 (pp. 133-148);</a:t>
            </a:r>
          </a:p>
          <a:p>
            <a:pPr marL="0" indent="0" algn="just">
              <a:buNone/>
            </a:pPr>
            <a:r>
              <a:rPr lang="en-GB" dirty="0">
                <a:latin typeface="Avenir Next" panose="020B0503020202020204" pitchFamily="34" charset="0"/>
              </a:rPr>
              <a:t>-L. </a:t>
            </a:r>
            <a:r>
              <a:rPr lang="en-GB" dirty="0" err="1">
                <a:latin typeface="Avenir Next" panose="020B0503020202020204" pitchFamily="34" charset="0"/>
              </a:rPr>
              <a:t>Pulejo</a:t>
            </a:r>
            <a:r>
              <a:rPr lang="en-GB" dirty="0">
                <a:latin typeface="Avenir Next" panose="020B0503020202020204" pitchFamily="34" charset="0"/>
              </a:rPr>
              <a:t>, </a:t>
            </a:r>
            <a:r>
              <a:rPr lang="en-GB" i="1" dirty="0">
                <a:latin typeface="Avenir Next" panose="020B0503020202020204" pitchFamily="34" charset="0"/>
              </a:rPr>
              <a:t>Il “</a:t>
            </a:r>
            <a:r>
              <a:rPr lang="en-GB" i="1" dirty="0" err="1">
                <a:latin typeface="Avenir Next" panose="020B0503020202020204" pitchFamily="34" charset="0"/>
              </a:rPr>
              <a:t>bilancio</a:t>
            </a:r>
            <a:r>
              <a:rPr lang="en-GB" i="1" dirty="0">
                <a:latin typeface="Avenir Next" panose="020B0503020202020204" pitchFamily="34" charset="0"/>
              </a:rPr>
              <a:t> di </a:t>
            </a:r>
            <a:r>
              <a:rPr lang="en-GB" i="1" dirty="0" err="1">
                <a:latin typeface="Avenir Next" panose="020B0503020202020204" pitchFamily="34" charset="0"/>
              </a:rPr>
              <a:t>genere</a:t>
            </a:r>
            <a:r>
              <a:rPr lang="en-GB" i="1" dirty="0">
                <a:latin typeface="Avenir Next" panose="020B0503020202020204" pitchFamily="34" charset="0"/>
              </a:rPr>
              <a:t>”: uno </a:t>
            </a:r>
            <a:r>
              <a:rPr lang="en-GB" i="1" dirty="0" err="1">
                <a:latin typeface="Avenir Next" panose="020B0503020202020204" pitchFamily="34" charset="0"/>
              </a:rPr>
              <a:t>strumento</a:t>
            </a:r>
            <a:r>
              <a:rPr lang="en-GB" i="1" dirty="0">
                <a:latin typeface="Avenir Next" panose="020B0503020202020204" pitchFamily="34" charset="0"/>
              </a:rPr>
              <a:t> di </a:t>
            </a:r>
            <a:r>
              <a:rPr lang="en-GB" i="1" dirty="0" err="1">
                <a:latin typeface="Avenir Next" panose="020B0503020202020204" pitchFamily="34" charset="0"/>
              </a:rPr>
              <a:t>analisi</a:t>
            </a:r>
            <a:r>
              <a:rPr lang="en-GB" i="1" dirty="0">
                <a:latin typeface="Avenir Next" panose="020B0503020202020204" pitchFamily="34" charset="0"/>
              </a:rPr>
              <a:t> e di </a:t>
            </a:r>
            <a:r>
              <a:rPr lang="en-GB" i="1" dirty="0" err="1">
                <a:latin typeface="Avenir Next" panose="020B0503020202020204" pitchFamily="34" charset="0"/>
              </a:rPr>
              <a:t>programmazione</a:t>
            </a:r>
            <a:r>
              <a:rPr lang="en-GB" i="1" dirty="0">
                <a:latin typeface="Avenir Next" panose="020B0503020202020204" pitchFamily="34" charset="0"/>
              </a:rPr>
              <a:t> per le </a:t>
            </a:r>
            <a:r>
              <a:rPr lang="en-GB" i="1" dirty="0" err="1">
                <a:latin typeface="Avenir Next" panose="020B0503020202020204" pitchFamily="34" charset="0"/>
              </a:rPr>
              <a:t>Universita</a:t>
            </a:r>
            <a:r>
              <a:rPr lang="en-GB" i="1" dirty="0">
                <a:latin typeface="Avenir Next" panose="020B0503020202020204" pitchFamily="34" charset="0"/>
              </a:rPr>
              <a:t>̀ </a:t>
            </a:r>
            <a:r>
              <a:rPr lang="en-GB" i="1" dirty="0" err="1">
                <a:latin typeface="Avenir Next" panose="020B0503020202020204" pitchFamily="34" charset="0"/>
              </a:rPr>
              <a:t>nell’ottica</a:t>
            </a:r>
            <a:r>
              <a:rPr lang="en-GB" i="1" dirty="0">
                <a:latin typeface="Avenir Next" panose="020B0503020202020204" pitchFamily="34" charset="0"/>
              </a:rPr>
              <a:t> </a:t>
            </a:r>
            <a:r>
              <a:rPr lang="en-GB" i="1" dirty="0" err="1">
                <a:latin typeface="Avenir Next" panose="020B0503020202020204" pitchFamily="34" charset="0"/>
              </a:rPr>
              <a:t>della</a:t>
            </a:r>
            <a:r>
              <a:rPr lang="en-GB" i="1" dirty="0">
                <a:latin typeface="Avenir Next" panose="020B0503020202020204" pitchFamily="34" charset="0"/>
              </a:rPr>
              <a:t> </a:t>
            </a:r>
            <a:r>
              <a:rPr lang="en-GB" i="1" dirty="0" err="1">
                <a:latin typeface="Avenir Next" panose="020B0503020202020204" pitchFamily="34" charset="0"/>
              </a:rPr>
              <a:t>strategia</a:t>
            </a:r>
            <a:r>
              <a:rPr lang="en-GB" i="1" dirty="0">
                <a:latin typeface="Avenir Next" panose="020B0503020202020204" pitchFamily="34" charset="0"/>
              </a:rPr>
              <a:t> di gender mainstreaming</a:t>
            </a:r>
            <a:r>
              <a:rPr lang="en-GB" dirty="0">
                <a:latin typeface="Avenir Next" panose="020B0503020202020204" pitchFamily="34" charset="0"/>
              </a:rPr>
              <a:t>, in </a:t>
            </a:r>
            <a:r>
              <a:rPr lang="en-GB" i="1" dirty="0" err="1">
                <a:latin typeface="Avenir Next" panose="020B0503020202020204" pitchFamily="34" charset="0"/>
              </a:rPr>
              <a:t>Annali</a:t>
            </a:r>
            <a:r>
              <a:rPr lang="en-GB" i="1" dirty="0">
                <a:latin typeface="Avenir Next" panose="020B0503020202020204" pitchFamily="34" charset="0"/>
              </a:rPr>
              <a:t> </a:t>
            </a:r>
            <a:r>
              <a:rPr lang="en-GB" i="1" dirty="0" err="1">
                <a:latin typeface="Avenir Next" panose="020B0503020202020204" pitchFamily="34" charset="0"/>
              </a:rPr>
              <a:t>della</a:t>
            </a:r>
            <a:r>
              <a:rPr lang="en-GB" i="1" dirty="0">
                <a:latin typeface="Avenir Next" panose="020B0503020202020204" pitchFamily="34" charset="0"/>
              </a:rPr>
              <a:t> </a:t>
            </a:r>
            <a:r>
              <a:rPr lang="en-GB" i="1" dirty="0" err="1">
                <a:latin typeface="Avenir Next" panose="020B0503020202020204" pitchFamily="34" charset="0"/>
              </a:rPr>
              <a:t>Facolta</a:t>
            </a:r>
            <a:r>
              <a:rPr lang="en-GB" i="1" dirty="0">
                <a:latin typeface="Avenir Next" panose="020B0503020202020204" pitchFamily="34" charset="0"/>
              </a:rPr>
              <a:t>̀ di Economia</a:t>
            </a:r>
            <a:br>
              <a:rPr lang="en-GB" i="1" dirty="0">
                <a:latin typeface="Avenir Next" panose="020B0503020202020204" pitchFamily="34" charset="0"/>
              </a:rPr>
            </a:br>
            <a:r>
              <a:rPr lang="en-GB" i="1" dirty="0" err="1">
                <a:latin typeface="Avenir Next" panose="020B0503020202020204" pitchFamily="34" charset="0"/>
              </a:rPr>
              <a:t>Universita</a:t>
            </a:r>
            <a:r>
              <a:rPr lang="en-GB" i="1" dirty="0">
                <a:latin typeface="Avenir Next" panose="020B0503020202020204" pitchFamily="34" charset="0"/>
              </a:rPr>
              <a:t>̀ degli </a:t>
            </a:r>
            <a:r>
              <a:rPr lang="en-GB" i="1" dirty="0" err="1">
                <a:latin typeface="Avenir Next" panose="020B0503020202020204" pitchFamily="34" charset="0"/>
              </a:rPr>
              <a:t>Studi</a:t>
            </a:r>
            <a:r>
              <a:rPr lang="en-GB" i="1" dirty="0">
                <a:latin typeface="Avenir Next" panose="020B0503020202020204" pitchFamily="34" charset="0"/>
              </a:rPr>
              <a:t> di Messina</a:t>
            </a:r>
            <a:r>
              <a:rPr lang="en-GB" dirty="0">
                <a:latin typeface="Avenir Next" panose="020B0503020202020204" pitchFamily="34" charset="0"/>
              </a:rPr>
              <a:t>, vol. 3, 13, pp. 119-130;</a:t>
            </a:r>
          </a:p>
          <a:p>
            <a:pPr marL="0" indent="0" algn="just">
              <a:buNone/>
            </a:pPr>
            <a:endParaRPr lang="en-GB" dirty="0"/>
          </a:p>
          <a:p>
            <a:pPr marL="0" indent="0" algn="just">
              <a:buNone/>
            </a:pPr>
            <a:endParaRPr lang="en-GB" dirty="0"/>
          </a:p>
        </p:txBody>
      </p:sp>
    </p:spTree>
    <p:extLst>
      <p:ext uri="{BB962C8B-B14F-4D97-AF65-F5344CB8AC3E}">
        <p14:creationId xmlns:p14="http://schemas.microsoft.com/office/powerpoint/2010/main" val="1543725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4ADB49-FC6F-C57B-9621-F89F310D33B3}"/>
              </a:ext>
            </a:extLst>
          </p:cNvPr>
          <p:cNvSpPr>
            <a:spLocks noGrp="1"/>
          </p:cNvSpPr>
          <p:nvPr>
            <p:ph type="title"/>
          </p:nvPr>
        </p:nvSpPr>
        <p:spPr>
          <a:xfrm>
            <a:off x="7255564" y="834888"/>
            <a:ext cx="4314645" cy="1268958"/>
          </a:xfrm>
        </p:spPr>
        <p:txBody>
          <a:bodyPr anchor="b">
            <a:normAutofit/>
          </a:bodyPr>
          <a:lstStyle/>
          <a:p>
            <a:br>
              <a:rPr lang="it-IT"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3200" dirty="0"/>
          </a:p>
        </p:txBody>
      </p:sp>
      <p:pic>
        <p:nvPicPr>
          <p:cNvPr id="1026" name="Picture 2" descr="Comitato Unico di Garanzia (CUG) - pugliasalute">
            <a:extLst>
              <a:ext uri="{FF2B5EF4-FFF2-40B4-BE49-F238E27FC236}">
                <a16:creationId xmlns:a16="http://schemas.microsoft.com/office/drawing/2014/main" id="{7DD7F75C-CD04-01CB-CE4B-4EF63C46DE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716" r="-2" b="11714"/>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ACF71677-0AD5-300D-4D8E-4A2006228D79}"/>
              </a:ext>
            </a:extLst>
          </p:cNvPr>
          <p:cNvSpPr>
            <a:spLocks noGrp="1"/>
          </p:cNvSpPr>
          <p:nvPr>
            <p:ph idx="1"/>
          </p:nvPr>
        </p:nvSpPr>
        <p:spPr>
          <a:xfrm>
            <a:off x="7255563" y="2557587"/>
            <a:ext cx="4314645" cy="3717317"/>
          </a:xfrm>
        </p:spPr>
        <p:txBody>
          <a:bodyPr anchor="t">
            <a:normAutofit/>
          </a:bodyPr>
          <a:lstStyle/>
          <a:p>
            <a:r>
              <a:rPr lang="it-IT" sz="1700" dirty="0">
                <a:latin typeface="Avenir Next" panose="020B0503020202020204" pitchFamily="34" charset="0"/>
                <a:ea typeface="Calibri" panose="020F0502020204030204" pitchFamily="34" charset="0"/>
              </a:rPr>
              <a:t>I</a:t>
            </a:r>
            <a:r>
              <a:rPr lang="it-IT" sz="1700" dirty="0">
                <a:effectLst/>
                <a:latin typeface="Avenir Next" panose="020B0503020202020204" pitchFamily="34" charset="0"/>
                <a:ea typeface="Calibri" panose="020F0502020204030204" pitchFamily="34" charset="0"/>
              </a:rPr>
              <a:t> </a:t>
            </a:r>
            <a:r>
              <a:rPr lang="it-IT" sz="1700" b="1" dirty="0">
                <a:effectLst/>
                <a:latin typeface="Avenir Next" panose="020B0503020202020204" pitchFamily="34" charset="0"/>
                <a:ea typeface="Calibri" panose="020F0502020204030204" pitchFamily="34" charset="0"/>
              </a:rPr>
              <a:t>CUG</a:t>
            </a:r>
            <a:r>
              <a:rPr lang="it-IT" sz="1700" dirty="0">
                <a:effectLst/>
                <a:latin typeface="Avenir Next" panose="020B0503020202020204" pitchFamily="34" charset="0"/>
                <a:ea typeface="Calibri" panose="020F0502020204030204" pitchFamily="34" charset="0"/>
              </a:rPr>
              <a:t> (i Comitati unici di garanzia per le pari opportunità, la valorizzazione del benessere di chi lavora e contro le discriminazioni) </a:t>
            </a:r>
          </a:p>
          <a:p>
            <a:pPr marL="0" indent="0">
              <a:buNone/>
            </a:pPr>
            <a:endParaRPr lang="it-IT" sz="1700" dirty="0">
              <a:effectLst/>
              <a:latin typeface="Avenir Next" panose="020B0503020202020204" pitchFamily="34" charset="0"/>
              <a:ea typeface="Calibri" panose="020F0502020204030204" pitchFamily="34" charset="0"/>
            </a:endParaRPr>
          </a:p>
          <a:p>
            <a:pPr lvl="2"/>
            <a:r>
              <a:rPr lang="en-GB" sz="1700" dirty="0" err="1">
                <a:latin typeface="Avenir Next" panose="020B0503020202020204" pitchFamily="34" charset="0"/>
              </a:rPr>
              <a:t>Dlgs</a:t>
            </a:r>
            <a:r>
              <a:rPr lang="en-GB" sz="1700" dirty="0">
                <a:latin typeface="Avenir Next" panose="020B0503020202020204" pitchFamily="34" charset="0"/>
              </a:rPr>
              <a:t> 165/2001 (come </a:t>
            </a:r>
            <a:r>
              <a:rPr lang="en-GB" sz="1700" dirty="0" err="1">
                <a:latin typeface="Avenir Next" panose="020B0503020202020204" pitchFamily="34" charset="0"/>
              </a:rPr>
              <a:t>modificato</a:t>
            </a:r>
            <a:r>
              <a:rPr lang="en-GB" sz="1700" dirty="0">
                <a:latin typeface="Avenir Next" panose="020B0503020202020204" pitchFamily="34" charset="0"/>
              </a:rPr>
              <a:t> </a:t>
            </a:r>
            <a:r>
              <a:rPr lang="en-GB" sz="1700" dirty="0" err="1">
                <a:latin typeface="Avenir Next" panose="020B0503020202020204" pitchFamily="34" charset="0"/>
              </a:rPr>
              <a:t>dalla</a:t>
            </a:r>
            <a:r>
              <a:rPr lang="en-GB" sz="1700" dirty="0">
                <a:latin typeface="Avenir Next" panose="020B0503020202020204" pitchFamily="34" charset="0"/>
              </a:rPr>
              <a:t> </a:t>
            </a:r>
            <a:r>
              <a:rPr lang="en-GB" sz="1700" dirty="0" err="1">
                <a:latin typeface="Avenir Next" panose="020B0503020202020204" pitchFamily="34" charset="0"/>
              </a:rPr>
              <a:t>legge</a:t>
            </a:r>
            <a:r>
              <a:rPr lang="en-GB" sz="1700" dirty="0">
                <a:latin typeface="Avenir Next" panose="020B0503020202020204" pitchFamily="34" charset="0"/>
              </a:rPr>
              <a:t> n. 183/2010) </a:t>
            </a:r>
          </a:p>
          <a:p>
            <a:pPr lvl="2"/>
            <a:r>
              <a:rPr lang="en-GB" sz="1700" dirty="0" err="1">
                <a:latin typeface="Avenir Next" panose="020B0503020202020204" pitchFamily="34" charset="0"/>
              </a:rPr>
              <a:t>direttive</a:t>
            </a:r>
            <a:r>
              <a:rPr lang="en-GB" sz="1700" dirty="0">
                <a:latin typeface="Avenir Next" panose="020B0503020202020204" pitchFamily="34" charset="0"/>
              </a:rPr>
              <a:t> 4 </a:t>
            </a:r>
            <a:r>
              <a:rPr lang="en-GB" sz="1700" dirty="0" err="1">
                <a:latin typeface="Avenir Next" panose="020B0503020202020204" pitchFamily="34" charset="0"/>
              </a:rPr>
              <a:t>marzo</a:t>
            </a:r>
            <a:r>
              <a:rPr lang="en-GB" sz="1700" dirty="0">
                <a:latin typeface="Avenir Next" panose="020B0503020202020204" pitchFamily="34" charset="0"/>
              </a:rPr>
              <a:t> 2011 e 2/2019 </a:t>
            </a:r>
          </a:p>
          <a:p>
            <a:pPr marL="914400" lvl="2" indent="0">
              <a:buNone/>
            </a:pPr>
            <a:endParaRPr lang="en-GB" sz="1700" dirty="0">
              <a:latin typeface="Avenir Next" panose="020B0503020202020204" pitchFamily="34" charset="0"/>
            </a:endParaRPr>
          </a:p>
        </p:txBody>
      </p:sp>
      <p:sp>
        <p:nvSpPr>
          <p:cNvPr id="4" name="CasellaDiTesto 3">
            <a:extLst>
              <a:ext uri="{FF2B5EF4-FFF2-40B4-BE49-F238E27FC236}">
                <a16:creationId xmlns:a16="http://schemas.microsoft.com/office/drawing/2014/main" id="{AD010FB7-B9B4-B4F2-2E7C-22EBB8338F8D}"/>
              </a:ext>
            </a:extLst>
          </p:cNvPr>
          <p:cNvSpPr txBox="1"/>
          <p:nvPr/>
        </p:nvSpPr>
        <p:spPr>
          <a:xfrm>
            <a:off x="7757160" y="834888"/>
            <a:ext cx="1527982" cy="584775"/>
          </a:xfrm>
          <a:prstGeom prst="rect">
            <a:avLst/>
          </a:prstGeom>
          <a:noFill/>
        </p:spPr>
        <p:txBody>
          <a:bodyPr wrap="none" rtlCol="0">
            <a:spAutoFit/>
          </a:bodyPr>
          <a:lstStyle/>
          <a:p>
            <a:r>
              <a:rPr lang="en-GB" sz="3200" b="1" dirty="0"/>
              <a:t>IL CUG</a:t>
            </a:r>
          </a:p>
        </p:txBody>
      </p:sp>
    </p:spTree>
    <p:extLst>
      <p:ext uri="{BB962C8B-B14F-4D97-AF65-F5344CB8AC3E}">
        <p14:creationId xmlns:p14="http://schemas.microsoft.com/office/powerpoint/2010/main" val="1867151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 scolpite colorate di esseri umani">
            <a:extLst>
              <a:ext uri="{FF2B5EF4-FFF2-40B4-BE49-F238E27FC236}">
                <a16:creationId xmlns:a16="http://schemas.microsoft.com/office/drawing/2014/main" id="{78FBF052-2C7D-CAB5-3EB0-32FA7C68C5E8}"/>
              </a:ext>
            </a:extLst>
          </p:cNvPr>
          <p:cNvPicPr>
            <a:picLocks noChangeAspect="1"/>
          </p:cNvPicPr>
          <p:nvPr/>
        </p:nvPicPr>
        <p:blipFill rotWithShape="1">
          <a:blip r:embed="rId2"/>
          <a:srcRect l="15221" r="14989" b="-1"/>
          <a:stretch/>
        </p:blipFill>
        <p:spPr>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3" name="Segnaposto contenuto 2">
            <a:extLst>
              <a:ext uri="{FF2B5EF4-FFF2-40B4-BE49-F238E27FC236}">
                <a16:creationId xmlns:a16="http://schemas.microsoft.com/office/drawing/2014/main" id="{6410C3D5-727D-4CC5-D610-BB5FEC4566E7}"/>
              </a:ext>
            </a:extLst>
          </p:cNvPr>
          <p:cNvSpPr>
            <a:spLocks noGrp="1"/>
          </p:cNvSpPr>
          <p:nvPr>
            <p:ph idx="1"/>
          </p:nvPr>
        </p:nvSpPr>
        <p:spPr>
          <a:xfrm>
            <a:off x="7023370" y="2357539"/>
            <a:ext cx="5021751" cy="4326530"/>
          </a:xfrm>
        </p:spPr>
        <p:txBody>
          <a:bodyPr anchor="t">
            <a:normAutofit fontScale="92500" lnSpcReduction="10000"/>
          </a:bodyPr>
          <a:lstStyle/>
          <a:p>
            <a:pPr marL="342900" indent="-342900" algn="just">
              <a:lnSpc>
                <a:spcPct val="100000"/>
              </a:lnSpc>
              <a:buAutoNum type="alphaLcParenR"/>
            </a:pP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promozione delle pari opportunità in relazione a tutti i componenti della comunità accademica, proponendo misure e azioni dirette a prevenire e contrastare ogni forma di discriminazione;</a:t>
            </a:r>
          </a:p>
          <a:p>
            <a:pPr marL="342900" indent="-342900" algn="just">
              <a:lnSpc>
                <a:spcPct val="100000"/>
              </a:lnSpc>
              <a:buAutoNum type="alphaLcParenR"/>
            </a:pPr>
            <a:r>
              <a:rPr lang="it-IT" sz="1200" kern="100" dirty="0">
                <a:latin typeface="Avenir Next" panose="020B0503020202020204" pitchFamily="34" charset="0"/>
                <a:ea typeface="Calibri" panose="020F0502020204030204" pitchFamily="34" charset="0"/>
                <a:cs typeface="Times New Roman" panose="02020603050405020304" pitchFamily="18" charset="0"/>
              </a:rPr>
              <a:t>Individuazione di </a:t>
            </a: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eventuali discriminazioni, dirette e indirette, nella formazione professionale, nell’accesso al lavoro, nelle condizioni di lavoro, nelle progressioni di carriera, nella retribuzione e proposta di iniziative necessarie a rimuoverle.;</a:t>
            </a:r>
          </a:p>
          <a:p>
            <a:pPr marL="342900" indent="-342900" algn="just">
              <a:lnSpc>
                <a:spcPct val="100000"/>
              </a:lnSpc>
              <a:buAutoNum type="alphaLcParenR"/>
            </a:pP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predisposizione di azioni e misure dirette a prevenire le discriminazioni e promuovere condizioni per l’effettiva parità di genere;</a:t>
            </a:r>
          </a:p>
          <a:p>
            <a:pPr marL="342900" indent="-342900" algn="just">
              <a:lnSpc>
                <a:spcPct val="100000"/>
              </a:lnSpc>
              <a:buAutoNum type="alphaLcParenR"/>
            </a:pP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diffusione della cultura delle pari opportunità, anche attraverso la valorizzazione degli studi di genere e lo svolgimento di attività a carattere scientifico, formativo e culturale;</a:t>
            </a:r>
          </a:p>
          <a:p>
            <a:pPr marL="342900" indent="-342900" algn="just">
              <a:lnSpc>
                <a:spcPct val="100000"/>
              </a:lnSpc>
              <a:buAutoNum type="alphaLcParenR"/>
            </a:pP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azioni dirette a favorire la realizzazione di un ambiente lavorativo improntato al benessere organizzativo, contrastando qualsiasi forma di discriminazione e di violenza morale, fisica o psicologica;</a:t>
            </a:r>
          </a:p>
          <a:p>
            <a:pPr marL="342900" indent="-342900" algn="just">
              <a:lnSpc>
                <a:spcPct val="100000"/>
              </a:lnSpc>
              <a:buAutoNum type="alphaLcParenR"/>
            </a:pP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adozione di politiche di conciliazione tra tempi di vita e di lavoro;</a:t>
            </a:r>
          </a:p>
          <a:p>
            <a:pPr marL="342900" indent="-342900" algn="just">
              <a:lnSpc>
                <a:spcPct val="100000"/>
              </a:lnSpc>
              <a:buAutoNum type="alphaLcParenR"/>
            </a:pPr>
            <a:r>
              <a:rPr lang="it-IT" sz="1200" kern="100" dirty="0">
                <a:effectLst/>
                <a:latin typeface="Avenir Next" panose="020B0503020202020204" pitchFamily="34" charset="0"/>
                <a:ea typeface="Calibri" panose="020F0502020204030204" pitchFamily="34" charset="0"/>
                <a:cs typeface="Times New Roman" panose="02020603050405020304" pitchFamily="18" charset="0"/>
              </a:rPr>
              <a:t>pareri sui piani di formazione del personale, sugli orari di lavoro, sulle forme di flessibilità lavorative e sugli interventi di conciliazione vita-lavoro e nelle materie oggetto di contrattazione integrativa che rientrano nelle proprie competenze.</a:t>
            </a:r>
          </a:p>
        </p:txBody>
      </p:sp>
      <p:sp>
        <p:nvSpPr>
          <p:cNvPr id="2" name="CasellaDiTesto 1">
            <a:extLst>
              <a:ext uri="{FF2B5EF4-FFF2-40B4-BE49-F238E27FC236}">
                <a16:creationId xmlns:a16="http://schemas.microsoft.com/office/drawing/2014/main" id="{5D292661-95A2-5ED1-CCE5-4ACB72151A69}"/>
              </a:ext>
            </a:extLst>
          </p:cNvPr>
          <p:cNvSpPr txBox="1"/>
          <p:nvPr/>
        </p:nvSpPr>
        <p:spPr>
          <a:xfrm>
            <a:off x="7224634" y="1498601"/>
            <a:ext cx="4460187" cy="369332"/>
          </a:xfrm>
          <a:prstGeom prst="rect">
            <a:avLst/>
          </a:prstGeom>
          <a:noFill/>
        </p:spPr>
        <p:txBody>
          <a:bodyPr wrap="square" rtlCol="0">
            <a:spAutoFit/>
          </a:bodyPr>
          <a:lstStyle/>
          <a:p>
            <a:r>
              <a:rPr lang="en-GB" b="1" dirty="0"/>
              <a:t>Funzioni dei CUG:</a:t>
            </a:r>
          </a:p>
        </p:txBody>
      </p:sp>
    </p:spTree>
    <p:extLst>
      <p:ext uri="{BB962C8B-B14F-4D97-AF65-F5344CB8AC3E}">
        <p14:creationId xmlns:p14="http://schemas.microsoft.com/office/powerpoint/2010/main" val="3566157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0D69DD-E0F0-6987-5307-D23858530A60}"/>
              </a:ext>
            </a:extLst>
          </p:cNvPr>
          <p:cNvSpPr>
            <a:spLocks noGrp="1"/>
          </p:cNvSpPr>
          <p:nvPr>
            <p:ph type="title"/>
          </p:nvPr>
        </p:nvSpPr>
        <p:spPr>
          <a:xfrm>
            <a:off x="5033264" y="-1554480"/>
            <a:ext cx="10168128" cy="1179576"/>
          </a:xfrm>
        </p:spPr>
        <p:txBody>
          <a:bodyPr/>
          <a:lstStyle/>
          <a:p>
            <a:endParaRPr lang="en-GB" dirty="0"/>
          </a:p>
        </p:txBody>
      </p:sp>
      <p:sp>
        <p:nvSpPr>
          <p:cNvPr id="3" name="Segnaposto contenuto 2">
            <a:extLst>
              <a:ext uri="{FF2B5EF4-FFF2-40B4-BE49-F238E27FC236}">
                <a16:creationId xmlns:a16="http://schemas.microsoft.com/office/drawing/2014/main" id="{B88CBB5D-656B-090A-14EA-133CEC7508ED}"/>
              </a:ext>
            </a:extLst>
          </p:cNvPr>
          <p:cNvSpPr>
            <a:spLocks noGrp="1"/>
          </p:cNvSpPr>
          <p:nvPr>
            <p:ph idx="1"/>
          </p:nvPr>
        </p:nvSpPr>
        <p:spPr>
          <a:xfrm>
            <a:off x="486918" y="1893570"/>
            <a:ext cx="10168128" cy="4964430"/>
          </a:xfrm>
        </p:spPr>
        <p:txBody>
          <a:bodyPr>
            <a:normAutofit fontScale="92500"/>
          </a:bodyPr>
          <a:lstStyle/>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mettere a confronto e diffondere analisi, proposte ed esperienze di valorizzazione delle culture di genere e di contrasto alle discriminazioni, riguardanti le diverse componenti che lavorano e studiano nelle Università;</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promuovere e sostenere la ricerca e la didattica sugli studi di genere ed il monitoraggio delle carriere;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diffondere esperienze e buone prassi, promuovendo sinergie tra gli atenei e lo svolgimento di iniziative comuni in particolare nell’ambito della formazione;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porsi come interlocutrice attiva e competente nei confronti delle istituzioni statali ed universitarie;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avviare proficui rapporti di collaborazione con soggetti e centri di ricerca attivi in altri Paesi;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promuovere presso gli Atenei italiani la compiuta attuazione delle norme in materia di costituzione degli Organismi di Parità e l’adozione dei Piani triennali di azioni positive;</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itchFamily="2" charset="2"/>
              <a:buChar char=""/>
            </a:pPr>
            <a:r>
              <a:rPr lang="it-IT" sz="1800" kern="100" dirty="0">
                <a:effectLst/>
                <a:latin typeface="Times New Roman" panose="02020603050405020304" pitchFamily="18" charset="0"/>
                <a:ea typeface="Calibri" panose="020F0502020204030204" pitchFamily="34" charset="0"/>
                <a:cs typeface="Times New Roman" panose="02020603050405020304" pitchFamily="18" charset="0"/>
              </a:rPr>
              <a:t>conferire maggiore forza propositiva alle funzioni svolte individualmente dai singoli Comitati.</a:t>
            </a:r>
            <a:endParaRPr lang="it-IT"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olo 1">
            <a:extLst>
              <a:ext uri="{FF2B5EF4-FFF2-40B4-BE49-F238E27FC236}">
                <a16:creationId xmlns:a16="http://schemas.microsoft.com/office/drawing/2014/main" id="{935F5045-9C73-73B9-BE8A-52BEB602D92C}"/>
              </a:ext>
            </a:extLst>
          </p:cNvPr>
          <p:cNvSpPr txBox="1">
            <a:spLocks/>
          </p:cNvSpPr>
          <p:nvPr/>
        </p:nvSpPr>
        <p:spPr>
          <a:xfrm>
            <a:off x="1115568" y="548640"/>
            <a:ext cx="10168128" cy="11795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it-IT" dirty="0"/>
              <a:t>COUNIPAR (Conferenza Nazionale degli Organismi di Parità delle Università italiane):</a:t>
            </a:r>
          </a:p>
        </p:txBody>
      </p:sp>
    </p:spTree>
    <p:extLst>
      <p:ext uri="{BB962C8B-B14F-4D97-AF65-F5344CB8AC3E}">
        <p14:creationId xmlns:p14="http://schemas.microsoft.com/office/powerpoint/2010/main" val="3003916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540890-EE59-6786-9503-4DD333113199}"/>
              </a:ext>
            </a:extLst>
          </p:cNvPr>
          <p:cNvSpPr>
            <a:spLocks noGrp="1"/>
          </p:cNvSpPr>
          <p:nvPr>
            <p:ph type="title"/>
          </p:nvPr>
        </p:nvSpPr>
        <p:spPr>
          <a:xfrm>
            <a:off x="1059991" y="0"/>
            <a:ext cx="10895106" cy="1325563"/>
          </a:xfrm>
        </p:spPr>
        <p:txBody>
          <a:bodyPr/>
          <a:lstStyle/>
          <a:p>
            <a:pPr algn="ctr"/>
            <a:r>
              <a:rPr lang="en-GB" b="1" err="1"/>
              <a:t>Bilancio</a:t>
            </a:r>
            <a:r>
              <a:rPr lang="en-GB" b="1"/>
              <a:t> di </a:t>
            </a:r>
            <a:r>
              <a:rPr lang="en-GB" b="1" err="1"/>
              <a:t>genere</a:t>
            </a:r>
            <a:endParaRPr lang="en-GB" b="1"/>
          </a:p>
        </p:txBody>
      </p:sp>
      <p:sp>
        <p:nvSpPr>
          <p:cNvPr id="3" name="Segnaposto contenuto 2">
            <a:extLst>
              <a:ext uri="{FF2B5EF4-FFF2-40B4-BE49-F238E27FC236}">
                <a16:creationId xmlns:a16="http://schemas.microsoft.com/office/drawing/2014/main" id="{F5171453-9549-4872-1501-F648D2D4C5CB}"/>
              </a:ext>
            </a:extLst>
          </p:cNvPr>
          <p:cNvSpPr>
            <a:spLocks noGrp="1"/>
          </p:cNvSpPr>
          <p:nvPr>
            <p:ph idx="1"/>
          </p:nvPr>
        </p:nvSpPr>
        <p:spPr>
          <a:xfrm>
            <a:off x="443583" y="1275161"/>
            <a:ext cx="11274612" cy="4195763"/>
          </a:xfrm>
        </p:spPr>
        <p:txBody>
          <a:bodyPr>
            <a:normAutofit fontScale="62500" lnSpcReduction="20000"/>
          </a:bodyPr>
          <a:lstStyle/>
          <a:p>
            <a:pPr marL="0" indent="0" algn="just">
              <a:buNone/>
            </a:pPr>
            <a:r>
              <a:rPr lang="it-IT" b="0" i="0" u="none" strike="noStrike">
                <a:solidFill>
                  <a:srgbClr val="1C2024"/>
                </a:solidFill>
                <a:effectLst/>
                <a:latin typeface="Titillium Web" pitchFamily="2" charset="77"/>
              </a:rPr>
              <a:t>Il bilancio di genere è uno strumento che mira a realizzare una maggiore trasparenza sulla destinazione delle risorse di bilancio e sul loro impatto su uomini e donne. Uomini e donne sono, infatti, influenzati diversamente dalle decisioni di bilancio non solo in relazione alle specifiche politiche, ma anche in relazione alle loro diverse situazioni socio-economiche, ai bisogni individuali e ai comportamenti sociali. Oltre a evidenziare lo sforzo delle politiche di bilancio relativamente alle questioni di genere, il bilancio in ottica di genere favorisce una maggiore considerazione delle caratteristiche della popolazione di riferimento nel disegno degli interventi e nella loro implementazione, anche quando essi non siano destinati soltanto al genere femminile. </a:t>
            </a:r>
          </a:p>
          <a:p>
            <a:pPr marL="0" indent="0" algn="just">
              <a:buNone/>
            </a:pPr>
            <a:r>
              <a:rPr lang="it-IT" b="0" i="0" u="none" strike="noStrike">
                <a:solidFill>
                  <a:srgbClr val="1C2024"/>
                </a:solidFill>
                <a:effectLst/>
                <a:latin typeface="Titillium Web" pitchFamily="2" charset="77"/>
              </a:rPr>
              <a:t>Attraverso la redazione di un bilancio di genere si possono perseguire al contempo almeno tre obiettivi:</a:t>
            </a:r>
          </a:p>
          <a:p>
            <a:pPr algn="just"/>
            <a:r>
              <a:rPr lang="it-IT" b="0" i="0" u="none" strike="noStrike">
                <a:solidFill>
                  <a:srgbClr val="1C2024"/>
                </a:solidFill>
                <a:effectLst/>
                <a:latin typeface="Titillium Web" pitchFamily="2" charset="77"/>
              </a:rPr>
              <a:t>accrescere la consapevolezza dell’impatto che le politiche pubbliche possono avere sulle diseguaglianze di genere;</a:t>
            </a:r>
          </a:p>
          <a:p>
            <a:pPr algn="just"/>
            <a:r>
              <a:rPr lang="it-IT" b="0" i="0" u="none" strike="noStrike">
                <a:solidFill>
                  <a:srgbClr val="1C2024"/>
                </a:solidFill>
                <a:effectLst/>
                <a:latin typeface="Titillium Web" pitchFamily="2" charset="77"/>
              </a:rPr>
              <a:t>assicurare una maggiore efficacia degli interventi, tramite una chiara definizione di obiettivi di genere da tenere in considerazione anche nell’individuazione delle modalità di attuazione;</a:t>
            </a:r>
          </a:p>
          <a:p>
            <a:pPr algn="just"/>
            <a:r>
              <a:rPr lang="it-IT" b="0" i="0" u="none" strike="noStrike">
                <a:solidFill>
                  <a:srgbClr val="1C2024"/>
                </a:solidFill>
                <a:effectLst/>
                <a:latin typeface="Titillium Web" pitchFamily="2" charset="77"/>
              </a:rPr>
              <a:t>promuovere una maggiore trasparenza della pubblica amministrazione, attivando meccanismi tesi a evidenziare pratiche potenzialmente discriminatorie. </a:t>
            </a:r>
          </a:p>
          <a:p>
            <a:pPr marL="0" indent="0" algn="just">
              <a:buNone/>
            </a:pPr>
            <a:endParaRPr lang="en-GB"/>
          </a:p>
        </p:txBody>
      </p:sp>
      <p:pic>
        <p:nvPicPr>
          <p:cNvPr id="5" name="Immagine 4" descr="Immagine che contiene testo, Carattere, Blu elettrico, logo&#10;&#10;Descrizione generata automaticamente">
            <a:extLst>
              <a:ext uri="{FF2B5EF4-FFF2-40B4-BE49-F238E27FC236}">
                <a16:creationId xmlns:a16="http://schemas.microsoft.com/office/drawing/2014/main" id="{50D7A5A3-2337-1199-ABD4-A7A7AAA7B8C9}"/>
              </a:ext>
            </a:extLst>
          </p:cNvPr>
          <p:cNvPicPr>
            <a:picLocks noChangeAspect="1"/>
          </p:cNvPicPr>
          <p:nvPr/>
        </p:nvPicPr>
        <p:blipFill>
          <a:blip r:embed="rId2"/>
          <a:stretch>
            <a:fillRect/>
          </a:stretch>
        </p:blipFill>
        <p:spPr>
          <a:xfrm>
            <a:off x="6934200" y="5676585"/>
            <a:ext cx="4419600" cy="1024254"/>
          </a:xfrm>
          <a:prstGeom prst="rect">
            <a:avLst/>
          </a:prstGeom>
        </p:spPr>
      </p:pic>
      <p:sp>
        <p:nvSpPr>
          <p:cNvPr id="6" name="CasellaDiTesto 5">
            <a:extLst>
              <a:ext uri="{FF2B5EF4-FFF2-40B4-BE49-F238E27FC236}">
                <a16:creationId xmlns:a16="http://schemas.microsoft.com/office/drawing/2014/main" id="{22E6898A-B81B-F0EA-9AD6-D5C2BD5BAC47}"/>
              </a:ext>
            </a:extLst>
          </p:cNvPr>
          <p:cNvSpPr txBox="1"/>
          <p:nvPr/>
        </p:nvSpPr>
        <p:spPr>
          <a:xfrm>
            <a:off x="6809552" y="5307253"/>
            <a:ext cx="853311" cy="369332"/>
          </a:xfrm>
          <a:prstGeom prst="rect">
            <a:avLst/>
          </a:prstGeom>
          <a:noFill/>
        </p:spPr>
        <p:txBody>
          <a:bodyPr wrap="none" rtlCol="0">
            <a:spAutoFit/>
          </a:bodyPr>
          <a:lstStyle/>
          <a:p>
            <a:r>
              <a:rPr lang="en-GB"/>
              <a:t>Fonte:</a:t>
            </a:r>
          </a:p>
        </p:txBody>
      </p:sp>
    </p:spTree>
    <p:extLst>
      <p:ext uri="{BB962C8B-B14F-4D97-AF65-F5344CB8AC3E}">
        <p14:creationId xmlns:p14="http://schemas.microsoft.com/office/powerpoint/2010/main" val="776061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7" name="Rectangle 26">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9" name="Group 28">
            <a:extLst>
              <a:ext uri="{FF2B5EF4-FFF2-40B4-BE49-F238E27FC236}">
                <a16:creationId xmlns:a16="http://schemas.microsoft.com/office/drawing/2014/main" id="{12B335A1-0110-4D6F-BC0E-DCDCB43203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30" name="Picture 29">
              <a:extLst>
                <a:ext uri="{FF2B5EF4-FFF2-40B4-BE49-F238E27FC236}">
                  <a16:creationId xmlns:a16="http://schemas.microsoft.com/office/drawing/2014/main" id="{3B05D9A1-5C36-49D4-8D83-8782DE1E1BC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31" name="Picture 30">
              <a:extLst>
                <a:ext uri="{FF2B5EF4-FFF2-40B4-BE49-F238E27FC236}">
                  <a16:creationId xmlns:a16="http://schemas.microsoft.com/office/drawing/2014/main" id="{3D2C8D16-C3E9-4377-B192-9F3B9A8673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2" name="Titolo 1">
            <a:extLst>
              <a:ext uri="{FF2B5EF4-FFF2-40B4-BE49-F238E27FC236}">
                <a16:creationId xmlns:a16="http://schemas.microsoft.com/office/drawing/2014/main" id="{36B583CF-577F-269B-6861-32D7A22590EA}"/>
              </a:ext>
            </a:extLst>
          </p:cNvPr>
          <p:cNvSpPr>
            <a:spLocks noGrp="1"/>
          </p:cNvSpPr>
          <p:nvPr>
            <p:ph type="title"/>
          </p:nvPr>
        </p:nvSpPr>
        <p:spPr>
          <a:xfrm>
            <a:off x="1094391" y="381000"/>
            <a:ext cx="10003218" cy="2057400"/>
          </a:xfrm>
        </p:spPr>
        <p:txBody>
          <a:bodyPr>
            <a:normAutofit/>
          </a:bodyPr>
          <a:lstStyle/>
          <a:p>
            <a:pPr algn="ctr"/>
            <a:r>
              <a:rPr lang="en-GB"/>
              <a:t>Alcune fonti per l’inquadramento</a:t>
            </a:r>
          </a:p>
        </p:txBody>
      </p:sp>
      <p:graphicFrame>
        <p:nvGraphicFramePr>
          <p:cNvPr id="20" name="Segnaposto contenuto 2">
            <a:extLst>
              <a:ext uri="{FF2B5EF4-FFF2-40B4-BE49-F238E27FC236}">
                <a16:creationId xmlns:a16="http://schemas.microsoft.com/office/drawing/2014/main" id="{BED40FBA-0306-7DBD-C403-ED3B14C6E1CE}"/>
              </a:ext>
            </a:extLst>
          </p:cNvPr>
          <p:cNvGraphicFramePr>
            <a:graphicFrameLocks noGrp="1"/>
          </p:cNvGraphicFramePr>
          <p:nvPr>
            <p:ph idx="1"/>
            <p:extLst>
              <p:ext uri="{D42A27DB-BD31-4B8C-83A1-F6EECF244321}">
                <p14:modId xmlns:p14="http://schemas.microsoft.com/office/powerpoint/2010/main" val="245433037"/>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2258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6" name="Picture 15">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27" name="Rectangle 17">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8" name="Rectangle 19">
            <a:extLst>
              <a:ext uri="{FF2B5EF4-FFF2-40B4-BE49-F238E27FC236}">
                <a16:creationId xmlns:a16="http://schemas.microsoft.com/office/drawing/2014/main" id="{8BADB362-9771-4A3C-B9E5-6777F34C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2" name="Group 21">
            <a:extLst>
              <a:ext uri="{FF2B5EF4-FFF2-40B4-BE49-F238E27FC236}">
                <a16:creationId xmlns:a16="http://schemas.microsoft.com/office/drawing/2014/main" id="{644D4363-EDF7-455D-B83A-9343AD20F5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167025" y="76200"/>
            <a:ext cx="3997615" cy="6816079"/>
            <a:chOff x="8059620" y="41922"/>
            <a:chExt cx="3997615" cy="6816077"/>
          </a:xfrm>
        </p:grpSpPr>
        <p:pic>
          <p:nvPicPr>
            <p:cNvPr id="23" name="Picture 22">
              <a:extLst>
                <a:ext uri="{FF2B5EF4-FFF2-40B4-BE49-F238E27FC236}">
                  <a16:creationId xmlns:a16="http://schemas.microsoft.com/office/drawing/2014/main" id="{264248C9-9186-4DBE-9F5D-F02133F84FF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7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9" name="Picture 23">
              <a:extLst>
                <a:ext uri="{FF2B5EF4-FFF2-40B4-BE49-F238E27FC236}">
                  <a16:creationId xmlns:a16="http://schemas.microsoft.com/office/drawing/2014/main" id="{38935880-05FC-4BA7-B658-EB15C942352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pic>
        <p:nvPicPr>
          <p:cNvPr id="4" name="Segnaposto contenuto 3" descr="Immagine che contiene testo, schermata, Carattere, design&#10;&#10;Descrizione generata automaticamente">
            <a:extLst>
              <a:ext uri="{FF2B5EF4-FFF2-40B4-BE49-F238E27FC236}">
                <a16:creationId xmlns:a16="http://schemas.microsoft.com/office/drawing/2014/main" id="{F2721C12-ECA9-4D19-F970-3ADA32485F2C}"/>
              </a:ext>
            </a:extLst>
          </p:cNvPr>
          <p:cNvPicPr>
            <a:picLocks noGrp="1" noChangeAspect="1"/>
          </p:cNvPicPr>
          <p:nvPr>
            <p:ph idx="1"/>
          </p:nvPr>
        </p:nvPicPr>
        <p:blipFill>
          <a:blip r:embed="rId4"/>
          <a:stretch>
            <a:fillRect/>
          </a:stretch>
        </p:blipFill>
        <p:spPr>
          <a:xfrm>
            <a:off x="165435" y="143633"/>
            <a:ext cx="5179237" cy="3340606"/>
          </a:xfrm>
          <a:prstGeom prst="rect">
            <a:avLst/>
          </a:prstGeom>
        </p:spPr>
      </p:pic>
      <p:pic>
        <p:nvPicPr>
          <p:cNvPr id="9" name="Immagine 8" descr="Immagine che contiene testo, schermata, Carattere, design&#10;&#10;Descrizione generata automaticamente">
            <a:extLst>
              <a:ext uri="{FF2B5EF4-FFF2-40B4-BE49-F238E27FC236}">
                <a16:creationId xmlns:a16="http://schemas.microsoft.com/office/drawing/2014/main" id="{FDE22D16-7691-F875-D166-14CDFEB67663}"/>
              </a:ext>
            </a:extLst>
          </p:cNvPr>
          <p:cNvPicPr>
            <a:picLocks noChangeAspect="1"/>
          </p:cNvPicPr>
          <p:nvPr/>
        </p:nvPicPr>
        <p:blipFill>
          <a:blip r:embed="rId5"/>
          <a:stretch>
            <a:fillRect/>
          </a:stretch>
        </p:blipFill>
        <p:spPr>
          <a:xfrm>
            <a:off x="5772562" y="1379797"/>
            <a:ext cx="6012081" cy="4413022"/>
          </a:xfrm>
          <a:prstGeom prst="rect">
            <a:avLst/>
          </a:prstGeom>
        </p:spPr>
      </p:pic>
    </p:spTree>
    <p:extLst>
      <p:ext uri="{BB962C8B-B14F-4D97-AF65-F5344CB8AC3E}">
        <p14:creationId xmlns:p14="http://schemas.microsoft.com/office/powerpoint/2010/main" val="2485663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2" name="Picture 11">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4" name="Rectangle 13">
            <a:extLst>
              <a:ext uri="{FF2B5EF4-FFF2-40B4-BE49-F238E27FC236}">
                <a16:creationId xmlns:a16="http://schemas.microsoft.com/office/drawing/2014/main" id="{310E06F9-9F12-4D1B-92C0-4B30818D0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6" name="Rectangle 15">
            <a:extLst>
              <a:ext uri="{FF2B5EF4-FFF2-40B4-BE49-F238E27FC236}">
                <a16:creationId xmlns:a16="http://schemas.microsoft.com/office/drawing/2014/main" id="{8F5EFE88-F6A7-4B53-AF99-227DFC56A0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3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7">
            <a:extLst>
              <a:ext uri="{FF2B5EF4-FFF2-40B4-BE49-F238E27FC236}">
                <a16:creationId xmlns:a16="http://schemas.microsoft.com/office/drawing/2014/main" id="{BF9AF5CF-AE21-453A-8D3F-6D9FC64A1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8395"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olo 1">
            <a:extLst>
              <a:ext uri="{FF2B5EF4-FFF2-40B4-BE49-F238E27FC236}">
                <a16:creationId xmlns:a16="http://schemas.microsoft.com/office/drawing/2014/main" id="{4321F2CF-AD2F-5A42-5FD4-8DEA494F0F9F}"/>
              </a:ext>
            </a:extLst>
          </p:cNvPr>
          <p:cNvSpPr>
            <a:spLocks noGrp="1"/>
          </p:cNvSpPr>
          <p:nvPr>
            <p:ph type="title"/>
          </p:nvPr>
        </p:nvSpPr>
        <p:spPr>
          <a:xfrm>
            <a:off x="838200" y="744909"/>
            <a:ext cx="4785546" cy="3155419"/>
          </a:xfrm>
        </p:spPr>
        <p:txBody>
          <a:bodyPr vert="horz" lIns="91440" tIns="45720" rIns="91440" bIns="45720" rtlCol="0" anchor="b">
            <a:normAutofit/>
          </a:bodyPr>
          <a:lstStyle/>
          <a:p>
            <a:r>
              <a:rPr lang="en-US">
                <a:solidFill>
                  <a:srgbClr val="FFFFFF"/>
                </a:solidFill>
              </a:rPr>
              <a:t>Il modello di Unimc</a:t>
            </a:r>
          </a:p>
        </p:txBody>
      </p:sp>
      <p:grpSp>
        <p:nvGrpSpPr>
          <p:cNvPr id="20" name="Group 19">
            <a:extLst>
              <a:ext uri="{FF2B5EF4-FFF2-40B4-BE49-F238E27FC236}">
                <a16:creationId xmlns:a16="http://schemas.microsoft.com/office/drawing/2014/main" id="{BE79AECD-175A-4F8E-98CE-F42417E113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21" name="Picture 20">
              <a:extLst>
                <a:ext uri="{FF2B5EF4-FFF2-40B4-BE49-F238E27FC236}">
                  <a16:creationId xmlns:a16="http://schemas.microsoft.com/office/drawing/2014/main" id="{84486F97-4C7D-4D9F-9D44-D94D553A4B6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2" name="Picture 21">
              <a:extLst>
                <a:ext uri="{FF2B5EF4-FFF2-40B4-BE49-F238E27FC236}">
                  <a16:creationId xmlns:a16="http://schemas.microsoft.com/office/drawing/2014/main" id="{34DFF9E9-1483-4F2A-AC73-917348B9AA4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5" name="Segnaposto contenuto 4" descr="Immagine che contiene vestiti, persona, testo, poster&#10;&#10;Descrizione generata automaticamente">
            <a:extLst>
              <a:ext uri="{FF2B5EF4-FFF2-40B4-BE49-F238E27FC236}">
                <a16:creationId xmlns:a16="http://schemas.microsoft.com/office/drawing/2014/main" id="{10A46E4F-D700-223A-7E87-0634C1D4F827}"/>
              </a:ext>
            </a:extLst>
          </p:cNvPr>
          <p:cNvPicPr>
            <a:picLocks noGrp="1" noChangeAspect="1"/>
          </p:cNvPicPr>
          <p:nvPr>
            <p:ph idx="1"/>
          </p:nvPr>
        </p:nvPicPr>
        <p:blipFill>
          <a:blip r:embed="rId4"/>
          <a:stretch>
            <a:fillRect/>
          </a:stretch>
        </p:blipFill>
        <p:spPr>
          <a:xfrm>
            <a:off x="7069931" y="567942"/>
            <a:ext cx="4230478" cy="5716862"/>
          </a:xfrm>
          <a:prstGeom prst="rect">
            <a:avLst/>
          </a:prstGeom>
        </p:spPr>
      </p:pic>
    </p:spTree>
    <p:extLst>
      <p:ext uri="{BB962C8B-B14F-4D97-AF65-F5344CB8AC3E}">
        <p14:creationId xmlns:p14="http://schemas.microsoft.com/office/powerpoint/2010/main" val="1314003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5" name="Group 14">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16" name="Picture 15">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7" name="Picture 16">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olo 1">
            <a:extLst>
              <a:ext uri="{FF2B5EF4-FFF2-40B4-BE49-F238E27FC236}">
                <a16:creationId xmlns:a16="http://schemas.microsoft.com/office/drawing/2014/main" id="{89A3A466-D688-1728-CCB5-C68A16261A5F}"/>
              </a:ext>
            </a:extLst>
          </p:cNvPr>
          <p:cNvSpPr>
            <a:spLocks noGrp="1"/>
          </p:cNvSpPr>
          <p:nvPr>
            <p:ph type="title"/>
          </p:nvPr>
        </p:nvSpPr>
        <p:spPr>
          <a:xfrm>
            <a:off x="838201" y="559813"/>
            <a:ext cx="3352799" cy="5577934"/>
          </a:xfrm>
        </p:spPr>
        <p:txBody>
          <a:bodyPr>
            <a:normAutofit/>
          </a:bodyPr>
          <a:lstStyle/>
          <a:p>
            <a:pPr>
              <a:lnSpc>
                <a:spcPct val="90000"/>
              </a:lnSpc>
            </a:pPr>
            <a:r>
              <a:rPr lang="it-IT" sz="3400">
                <a:latin typeface="Times New Roman" panose="02020603050405020304" pitchFamily="18" charset="0"/>
                <a:cs typeface="Times New Roman" panose="02020603050405020304" pitchFamily="18" charset="0"/>
              </a:rPr>
              <a:t> CARTE DELLE DIVERSITÀ:</a:t>
            </a:r>
            <a:br>
              <a:rPr lang="it-IT" sz="3400">
                <a:latin typeface="Times New Roman" panose="02020603050405020304" pitchFamily="18" charset="0"/>
                <a:cs typeface="Times New Roman" panose="02020603050405020304" pitchFamily="18" charset="0"/>
              </a:rPr>
            </a:br>
            <a:br>
              <a:rPr lang="it-IT" sz="3400">
                <a:latin typeface="Times New Roman" panose="02020603050405020304" pitchFamily="18" charset="0"/>
                <a:cs typeface="Times New Roman" panose="02020603050405020304" pitchFamily="18" charset="0"/>
              </a:rPr>
            </a:br>
            <a:r>
              <a:rPr lang="it-IT" sz="3400">
                <a:latin typeface="Times New Roman" panose="02020603050405020304" pitchFamily="18" charset="0"/>
                <a:cs typeface="Times New Roman" panose="02020603050405020304" pitchFamily="18" charset="0"/>
              </a:rPr>
              <a:t>Dichiarazioni di intenti sottoscritte volontariamente da organizzazioni sia pubbliche che private</a:t>
            </a:r>
            <a:br>
              <a:rPr lang="it-IT" sz="3400">
                <a:latin typeface="Times New Roman" panose="02020603050405020304" pitchFamily="18" charset="0"/>
                <a:cs typeface="Times New Roman" panose="02020603050405020304" pitchFamily="18" charset="0"/>
              </a:rPr>
            </a:br>
            <a:br>
              <a:rPr lang="it-IT" sz="3400">
                <a:latin typeface="Times New Roman" panose="02020603050405020304" pitchFamily="18" charset="0"/>
                <a:cs typeface="Times New Roman" panose="02020603050405020304" pitchFamily="18" charset="0"/>
              </a:rPr>
            </a:br>
            <a:endParaRPr lang="it-IT" sz="3400">
              <a:latin typeface="Times New Roman" panose="02020603050405020304" pitchFamily="18" charset="0"/>
              <a:cs typeface="Times New Roman" panose="02020603050405020304" pitchFamily="18" charset="0"/>
            </a:endParaRPr>
          </a:p>
        </p:txBody>
      </p:sp>
      <p:cxnSp>
        <p:nvCxnSpPr>
          <p:cNvPr id="5" name="Connettore 1 4">
            <a:extLst>
              <a:ext uri="{FF2B5EF4-FFF2-40B4-BE49-F238E27FC236}">
                <a16:creationId xmlns:a16="http://schemas.microsoft.com/office/drawing/2014/main" id="{09EE2450-8D9A-4BF8-CE62-D2C9E68F6530}"/>
              </a:ext>
            </a:extLst>
          </p:cNvPr>
          <p:cNvCxnSpPr/>
          <p:nvPr/>
        </p:nvCxnSpPr>
        <p:spPr>
          <a:xfrm>
            <a:off x="5561556" y="2705622"/>
            <a:ext cx="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Segnaposto contenuto 2">
            <a:extLst>
              <a:ext uri="{FF2B5EF4-FFF2-40B4-BE49-F238E27FC236}">
                <a16:creationId xmlns:a16="http://schemas.microsoft.com/office/drawing/2014/main" id="{2947EC25-AF75-899E-215E-16905C549D89}"/>
              </a:ext>
            </a:extLst>
          </p:cNvPr>
          <p:cNvGraphicFramePr>
            <a:graphicFrameLocks noGrp="1"/>
          </p:cNvGraphicFramePr>
          <p:nvPr>
            <p:ph idx="1"/>
            <p:extLst>
              <p:ext uri="{D42A27DB-BD31-4B8C-83A1-F6EECF244321}">
                <p14:modId xmlns:p14="http://schemas.microsoft.com/office/powerpoint/2010/main" val="4107395003"/>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25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A905C581-3E86-4ADD-9EDD-5FA87B461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76"/>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4" name="Immagine 13" descr="Immagine che contiene silhouette&#10;&#10;Descrizione generata automaticamente con attendibilità media">
            <a:extLst>
              <a:ext uri="{FF2B5EF4-FFF2-40B4-BE49-F238E27FC236}">
                <a16:creationId xmlns:a16="http://schemas.microsoft.com/office/drawing/2014/main" id="{4D2BA237-783A-5CFD-1148-AA2F6156D12D}"/>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t="12355" r="-1" b="8134"/>
          <a:stretch/>
        </p:blipFill>
        <p:spPr>
          <a:xfrm>
            <a:off x="20" y="10"/>
            <a:ext cx="12188932" cy="6856614"/>
          </a:xfrm>
          <a:prstGeom prst="rect">
            <a:avLst/>
          </a:prstGeom>
        </p:spPr>
      </p:pic>
      <p:grpSp>
        <p:nvGrpSpPr>
          <p:cNvPr id="26" name="Group 25">
            <a:extLst>
              <a:ext uri="{FF2B5EF4-FFF2-40B4-BE49-F238E27FC236}">
                <a16:creationId xmlns:a16="http://schemas.microsoft.com/office/drawing/2014/main" id="{A4672714-67D2-40D0-B961-A7438FE9C9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4881" y="0"/>
            <a:ext cx="7724071" cy="6858000"/>
            <a:chOff x="4464881" y="0"/>
            <a:chExt cx="7724071" cy="6858000"/>
          </a:xfrm>
        </p:grpSpPr>
        <p:pic>
          <p:nvPicPr>
            <p:cNvPr id="27" name="Picture 26">
              <a:extLst>
                <a:ext uri="{FF2B5EF4-FFF2-40B4-BE49-F238E27FC236}">
                  <a16:creationId xmlns:a16="http://schemas.microsoft.com/office/drawing/2014/main" id="{A5A1C471-1402-4BD1-8617-F5D9B7EB19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25000"/>
              <a:extLst>
                <a:ext uri="{28A0092B-C50C-407E-A947-70E740481C1C}">
                  <a14:useLocalDpi xmlns:a14="http://schemas.microsoft.com/office/drawing/2010/main" val="0"/>
                </a:ext>
              </a:extLst>
            </a:blip>
            <a:stretch>
              <a:fillRect/>
            </a:stretch>
          </p:blipFill>
          <p:spPr>
            <a:xfrm>
              <a:off x="7073255" y="0"/>
              <a:ext cx="5115697" cy="6858000"/>
            </a:xfrm>
            <a:prstGeom prst="rect">
              <a:avLst/>
            </a:prstGeom>
          </p:spPr>
        </p:pic>
        <p:pic>
          <p:nvPicPr>
            <p:cNvPr id="28" name="Picture 27">
              <a:extLst>
                <a:ext uri="{FF2B5EF4-FFF2-40B4-BE49-F238E27FC236}">
                  <a16:creationId xmlns:a16="http://schemas.microsoft.com/office/drawing/2014/main" id="{6CCA9701-8B9C-4D7A-AE5B-DD505C96800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alphaModFix amt="10000"/>
              <a:extLst>
                <a:ext uri="{28A0092B-C50C-407E-A947-70E740481C1C}">
                  <a14:useLocalDpi xmlns:a14="http://schemas.microsoft.com/office/drawing/2010/main" val="0"/>
                </a:ext>
              </a:extLst>
            </a:blip>
            <a:stretch>
              <a:fillRect/>
            </a:stretch>
          </p:blipFill>
          <p:spPr>
            <a:xfrm rot="16200000">
              <a:off x="5412135" y="-947254"/>
              <a:ext cx="5562598" cy="7457106"/>
            </a:xfrm>
            <a:prstGeom prst="rect">
              <a:avLst/>
            </a:prstGeom>
            <a:effectLst>
              <a:softEdge rad="0"/>
            </a:effectLst>
          </p:spPr>
        </p:pic>
      </p:grpSp>
      <p:sp>
        <p:nvSpPr>
          <p:cNvPr id="4" name="CasellaDiTesto 3">
            <a:extLst>
              <a:ext uri="{FF2B5EF4-FFF2-40B4-BE49-F238E27FC236}">
                <a16:creationId xmlns:a16="http://schemas.microsoft.com/office/drawing/2014/main" id="{642DD8AC-D5A6-587C-B488-240310600FD1}"/>
              </a:ext>
            </a:extLst>
          </p:cNvPr>
          <p:cNvSpPr txBox="1"/>
          <p:nvPr/>
        </p:nvSpPr>
        <p:spPr>
          <a:xfrm>
            <a:off x="1398659" y="-638984"/>
            <a:ext cx="9774619" cy="2474333"/>
          </a:xfrm>
          <a:prstGeom prst="rect">
            <a:avLst/>
          </a:prstGeom>
        </p:spPr>
        <p:txBody>
          <a:bodyPr vert="horz" lIns="91440" tIns="45720" rIns="91440" bIns="45720" rtlCol="0" anchor="b">
            <a:normAutofit/>
          </a:bodyPr>
          <a:lstStyle/>
          <a:p>
            <a:pPr algn="ctr">
              <a:spcBef>
                <a:spcPct val="0"/>
              </a:spcBef>
              <a:spcAft>
                <a:spcPts val="600"/>
              </a:spcAft>
            </a:pPr>
            <a:r>
              <a:rPr lang="en-US" sz="4400">
                <a:solidFill>
                  <a:srgbClr val="FFFFFF"/>
                </a:solidFill>
                <a:latin typeface="+mj-lt"/>
                <a:ea typeface="+mj-ea"/>
                <a:cs typeface="+mj-cs"/>
              </a:rPr>
              <a:t>PER UN’INCLUSIONE INNOVATIVA</a:t>
            </a:r>
          </a:p>
        </p:txBody>
      </p:sp>
      <p:sp>
        <p:nvSpPr>
          <p:cNvPr id="3" name="Segnaposto contenuto 2">
            <a:extLst>
              <a:ext uri="{FF2B5EF4-FFF2-40B4-BE49-F238E27FC236}">
                <a16:creationId xmlns:a16="http://schemas.microsoft.com/office/drawing/2014/main" id="{419D1C89-74FF-1185-E3E1-800AA1929302}"/>
              </a:ext>
            </a:extLst>
          </p:cNvPr>
          <p:cNvSpPr>
            <a:spLocks noGrp="1"/>
          </p:cNvSpPr>
          <p:nvPr>
            <p:ph idx="1"/>
          </p:nvPr>
        </p:nvSpPr>
        <p:spPr>
          <a:xfrm>
            <a:off x="839058" y="3427624"/>
            <a:ext cx="11233880" cy="2514600"/>
          </a:xfrm>
        </p:spPr>
        <p:txBody>
          <a:bodyPr vert="horz" lIns="91440" tIns="45720" rIns="91440" bIns="45720" rtlCol="0" anchor="ctr">
            <a:normAutofit/>
          </a:bodyPr>
          <a:lstStyle/>
          <a:p>
            <a:pPr marL="0" indent="0" algn="ctr">
              <a:buNone/>
            </a:pPr>
            <a:r>
              <a:rPr lang="en-US" sz="1800" b="1" dirty="0">
                <a:solidFill>
                  <a:srgbClr val="FFFFFF"/>
                </a:solidFill>
              </a:rPr>
              <a:t>«[…] oggi, per sorreggere e governare i processi di innovazione non basta avere attenzione ai processi di produzione, ma occorre dare spazio alle esigenze e ai vissuti delle persone che si trovano ad attivare i processi di innovazione» </a:t>
            </a:r>
          </a:p>
          <a:p>
            <a:pPr marL="0" indent="0" algn="ctr">
              <a:buNone/>
            </a:pPr>
            <a:r>
              <a:rPr lang="en-US" sz="1800" b="1" dirty="0">
                <a:solidFill>
                  <a:srgbClr val="FFFFFF"/>
                </a:solidFill>
              </a:rPr>
              <a:t>(M. Costa, Capacitare l’innovazione. La formatività dell’agire lavorativo, FrancoAngeli, 2016, p. 151)</a:t>
            </a:r>
          </a:p>
        </p:txBody>
      </p:sp>
      <p:sp>
        <p:nvSpPr>
          <p:cNvPr id="15" name="CasellaDiTesto 14">
            <a:extLst>
              <a:ext uri="{FF2B5EF4-FFF2-40B4-BE49-F238E27FC236}">
                <a16:creationId xmlns:a16="http://schemas.microsoft.com/office/drawing/2014/main" id="{CAC66D4A-78FC-71D9-A242-BD0A917A330F}"/>
              </a:ext>
            </a:extLst>
          </p:cNvPr>
          <p:cNvSpPr txBox="1"/>
          <p:nvPr/>
        </p:nvSpPr>
        <p:spPr>
          <a:xfrm>
            <a:off x="9139720" y="6656569"/>
            <a:ext cx="3049232"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s://roguemillennials.org/2017/04/05/diversity-the-fourth-layer-of-our-foundation/">
                  <a:extLst>
                    <a:ext uri="{A12FA001-AC4F-418D-AE19-62706E023703}">
                      <ahyp:hlinkClr xmlns:ahyp="http://schemas.microsoft.com/office/drawing/2018/hyperlinkcolor" val="tx"/>
                    </a:ext>
                  </a:extLst>
                </a:hlinkClick>
              </a:rPr>
              <a:t>Questa foto</a:t>
            </a:r>
            <a:r>
              <a:rPr lang="en-GB" sz="700" dirty="0">
                <a:solidFill>
                  <a:srgbClr val="FFFFFF"/>
                </a:solidFill>
              </a:rPr>
              <a:t> di Autore sconosciuto è concesso in licenza da </a:t>
            </a:r>
            <a:r>
              <a:rPr lang="en-GB" sz="700" dirty="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GB" sz="700" dirty="0">
              <a:solidFill>
                <a:srgbClr val="FFFFFF"/>
              </a:solidFill>
            </a:endParaRPr>
          </a:p>
        </p:txBody>
      </p:sp>
    </p:spTree>
    <p:extLst>
      <p:ext uri="{BB962C8B-B14F-4D97-AF65-F5344CB8AC3E}">
        <p14:creationId xmlns:p14="http://schemas.microsoft.com/office/powerpoint/2010/main" val="94731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68E6B8-1346-97AC-FDD3-3E3A4FE1BC1A}"/>
              </a:ext>
            </a:extLst>
          </p:cNvPr>
          <p:cNvSpPr>
            <a:spLocks noGrp="1"/>
          </p:cNvSpPr>
          <p:nvPr>
            <p:ph type="title"/>
          </p:nvPr>
        </p:nvSpPr>
        <p:spPr>
          <a:xfrm>
            <a:off x="524557" y="443515"/>
            <a:ext cx="11996056" cy="1049235"/>
          </a:xfrm>
        </p:spPr>
        <p:txBody>
          <a:bodyPr>
            <a:normAutofit fontScale="90000"/>
          </a:bodyPr>
          <a:lstStyle/>
          <a:p>
            <a:pPr algn="ctr"/>
            <a:r>
              <a:rPr lang="it-IT">
                <a:latin typeface="Times New Roman" panose="02020603050405020304" pitchFamily="18" charset="0"/>
                <a:cs typeface="Times New Roman" panose="02020603050405020304" pitchFamily="18" charset="0"/>
              </a:rPr>
              <a:t>PROSPETTIVE PER UN’EFFETTIVA IMPLEMENTAZIONE</a:t>
            </a:r>
          </a:p>
        </p:txBody>
      </p:sp>
      <p:sp>
        <p:nvSpPr>
          <p:cNvPr id="3" name="Segnaposto contenuto 2">
            <a:extLst>
              <a:ext uri="{FF2B5EF4-FFF2-40B4-BE49-F238E27FC236}">
                <a16:creationId xmlns:a16="http://schemas.microsoft.com/office/drawing/2014/main" id="{A9259A49-B93C-7022-AFEC-41E04330BEEF}"/>
              </a:ext>
            </a:extLst>
          </p:cNvPr>
          <p:cNvSpPr>
            <a:spLocks noGrp="1"/>
          </p:cNvSpPr>
          <p:nvPr>
            <p:ph idx="1"/>
          </p:nvPr>
        </p:nvSpPr>
        <p:spPr>
          <a:xfrm>
            <a:off x="917605" y="2315295"/>
            <a:ext cx="10058400" cy="4112286"/>
          </a:xfrm>
        </p:spPr>
        <p:txBody>
          <a:bodyPr>
            <a:normAutofit/>
          </a:bodyPr>
          <a:lstStyle/>
          <a:p>
            <a:pPr marL="0" indent="0">
              <a:buNone/>
            </a:pPr>
            <a:endParaRPr lang="it-IT" sz="1600">
              <a:latin typeface="Times New Roman" panose="02020603050405020304" pitchFamily="18" charset="0"/>
              <a:cs typeface="Times New Roman" panose="02020603050405020304" pitchFamily="18" charset="0"/>
            </a:endParaRPr>
          </a:p>
          <a:p>
            <a:pPr marL="0" indent="0" algn="just">
              <a:buNone/>
            </a:pPr>
            <a:r>
              <a:rPr lang="it-IT" sz="1600">
                <a:latin typeface="Times New Roman" panose="02020603050405020304" pitchFamily="18" charset="0"/>
                <a:cs typeface="Times New Roman" panose="02020603050405020304" pitchFamily="18" charset="0"/>
              </a:rPr>
              <a:t>L’esperienza delle Carte della diversità rappresenta la via europea alle strategie di Diversity management e potrebbero rappresentare anche un possibile percorso di integrazione tra le istanze di giustizia sociale e inclusione con quelle della competitività economica. alle organi</a:t>
            </a:r>
          </a:p>
          <a:p>
            <a:pPr marL="0" indent="0" algn="just">
              <a:buNone/>
            </a:pPr>
            <a:r>
              <a:rPr lang="it-IT" sz="1600">
                <a:latin typeface="Times New Roman" panose="02020603050405020304" pitchFamily="18" charset="0"/>
                <a:cs typeface="Times New Roman" panose="02020603050405020304" pitchFamily="18" charset="0"/>
              </a:rPr>
              <a:t>Ma…</a:t>
            </a:r>
          </a:p>
          <a:p>
            <a:pPr algn="just">
              <a:buFont typeface="Wingdings" pitchFamily="2" charset="2"/>
              <a:buChar char="Ø"/>
            </a:pPr>
            <a:r>
              <a:rPr lang="it-IT" sz="1600">
                <a:latin typeface="Times New Roman" panose="02020603050405020304" pitchFamily="18" charset="0"/>
                <a:cs typeface="Times New Roman" panose="02020603050405020304" pitchFamily="18" charset="0"/>
              </a:rPr>
              <a:t>Necessità di incentivare la formazione e l’assunzione di figure professionali specifiche in grado di gestire le differenze in modo equilibrato, in un’ottica che vada oltre l’integrazione </a:t>
            </a:r>
          </a:p>
          <a:p>
            <a:pPr algn="just">
              <a:buFont typeface="Wingdings" pitchFamily="2" charset="2"/>
              <a:buChar char="Ø"/>
            </a:pPr>
            <a:r>
              <a:rPr lang="it-IT" sz="1600">
                <a:latin typeface="Times New Roman" panose="02020603050405020304" pitchFamily="18" charset="0"/>
                <a:cs typeface="Times New Roman" panose="02020603050405020304" pitchFamily="18" charset="0"/>
              </a:rPr>
              <a:t>Necessità di sostegno finanziario alle  organizzazioni che aderiscono al sistema delle Carte</a:t>
            </a:r>
          </a:p>
          <a:p>
            <a:pPr algn="just">
              <a:buFont typeface="Wingdings" pitchFamily="2" charset="2"/>
              <a:buChar char="Ø"/>
            </a:pPr>
            <a:r>
              <a:rPr lang="it-IT" sz="1600">
                <a:latin typeface="Times New Roman" panose="02020603050405020304" pitchFamily="18" charset="0"/>
                <a:cs typeface="Times New Roman" panose="02020603050405020304" pitchFamily="18" charset="0"/>
              </a:rPr>
              <a:t>Utilità di reti di scambio e di collaborazione tra tutti i soggetti che operano nello stesso ambiente, un adeguato sistema di monitoraggio e valutazione delle politiche realizzate, una maggiore responsabilizzazione delle imprese e una maggiore possibilità di controllare i vantaggi</a:t>
            </a:r>
          </a:p>
          <a:p>
            <a:pPr algn="just">
              <a:buFont typeface="Wingdings" pitchFamily="2" charset="2"/>
              <a:buChar char="Ø"/>
            </a:pPr>
            <a:r>
              <a:rPr lang="it-IT" sz="1600">
                <a:latin typeface="Times New Roman" panose="02020603050405020304" pitchFamily="18" charset="0"/>
                <a:cs typeface="Times New Roman" panose="02020603050405020304" pitchFamily="18" charset="0"/>
              </a:rPr>
              <a:t>Opportunità di incentivare l’adesione, prevedendo percorsi specifici per le organizzazioni</a:t>
            </a:r>
          </a:p>
          <a:p>
            <a:pPr>
              <a:buFontTx/>
              <a:buChar char="-"/>
            </a:pPr>
            <a:endParaRPr lang="it-IT" sz="1600">
              <a:latin typeface="Times New Roman" panose="02020603050405020304" pitchFamily="18" charset="0"/>
              <a:cs typeface="Times New Roman" panose="02020603050405020304" pitchFamily="18" charset="0"/>
            </a:endParaRPr>
          </a:p>
        </p:txBody>
      </p:sp>
      <p:sp>
        <p:nvSpPr>
          <p:cNvPr id="4" name="Freccia giù 3">
            <a:extLst>
              <a:ext uri="{FF2B5EF4-FFF2-40B4-BE49-F238E27FC236}">
                <a16:creationId xmlns:a16="http://schemas.microsoft.com/office/drawing/2014/main" id="{7153494F-C275-53E8-1946-BB3FDEDF99C9}"/>
              </a:ext>
            </a:extLst>
          </p:cNvPr>
          <p:cNvSpPr/>
          <p:nvPr/>
        </p:nvSpPr>
        <p:spPr>
          <a:xfrm>
            <a:off x="5227408" y="1636324"/>
            <a:ext cx="1055977" cy="762086"/>
          </a:xfrm>
          <a:prstGeom prst="downArrow">
            <a:avLst>
              <a:gd name="adj1" fmla="val 34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21496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CAD9D-2B0A-9C7A-DDBC-5B0C30D83BBF}"/>
              </a:ext>
            </a:extLst>
          </p:cNvPr>
          <p:cNvSpPr>
            <a:spLocks noGrp="1"/>
          </p:cNvSpPr>
          <p:nvPr>
            <p:ph type="title"/>
          </p:nvPr>
        </p:nvSpPr>
        <p:spPr>
          <a:xfrm>
            <a:off x="530883" y="179787"/>
            <a:ext cx="10895106" cy="1065998"/>
          </a:xfrm>
        </p:spPr>
        <p:txBody>
          <a:bodyPr>
            <a:normAutofit/>
          </a:bodyPr>
          <a:lstStyle/>
          <a:p>
            <a:r>
              <a:rPr lang="it-IT" sz="2800" b="1" i="0" u="none" strike="noStrike" cap="all">
                <a:solidFill>
                  <a:srgbClr val="009037"/>
                </a:solidFill>
                <a:effectLst/>
                <a:latin typeface="Zona Pro"/>
              </a:rPr>
              <a:t>CARTA PER LE PARI OPPORTUNITÀ E L'UGUAGLIANZA SUL LAVORO</a:t>
            </a:r>
            <a:br>
              <a:rPr lang="it-IT" sz="2800" b="1" i="0" u="none" strike="noStrike" cap="all">
                <a:solidFill>
                  <a:srgbClr val="009037"/>
                </a:solidFill>
                <a:effectLst/>
                <a:latin typeface="Zona Pro"/>
              </a:rPr>
            </a:br>
            <a:endParaRPr lang="en-GB" sz="2800"/>
          </a:p>
        </p:txBody>
      </p:sp>
      <p:pic>
        <p:nvPicPr>
          <p:cNvPr id="5" name="Segnaposto contenuto 4" descr="Immagine che contiene testo, schermata, documento, lettera&#10;&#10;Descrizione generata automaticamente">
            <a:extLst>
              <a:ext uri="{FF2B5EF4-FFF2-40B4-BE49-F238E27FC236}">
                <a16:creationId xmlns:a16="http://schemas.microsoft.com/office/drawing/2014/main" id="{3D7CADA6-CEC8-DFC5-D755-9E627C1B39E9}"/>
              </a:ext>
            </a:extLst>
          </p:cNvPr>
          <p:cNvPicPr>
            <a:picLocks noGrp="1" noChangeAspect="1"/>
          </p:cNvPicPr>
          <p:nvPr>
            <p:ph idx="1"/>
          </p:nvPr>
        </p:nvPicPr>
        <p:blipFill>
          <a:blip r:embed="rId2"/>
          <a:stretch>
            <a:fillRect/>
          </a:stretch>
        </p:blipFill>
        <p:spPr>
          <a:xfrm>
            <a:off x="2610853" y="782054"/>
            <a:ext cx="5654842" cy="6160168"/>
          </a:xfrm>
        </p:spPr>
      </p:pic>
    </p:spTree>
    <p:extLst>
      <p:ext uri="{BB962C8B-B14F-4D97-AF65-F5344CB8AC3E}">
        <p14:creationId xmlns:p14="http://schemas.microsoft.com/office/powerpoint/2010/main" val="192806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a Carriera Alias? Ecco cosa è, da dove arriva e dove rischia di portarci">
            <a:extLst>
              <a:ext uri="{FF2B5EF4-FFF2-40B4-BE49-F238E27FC236}">
                <a16:creationId xmlns:a16="http://schemas.microsoft.com/office/drawing/2014/main" id="{7C790CA7-ABD6-9609-C397-066D645894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39" r="16363"/>
          <a:stretch/>
        </p:blipFill>
        <p:spPr bwMode="auto">
          <a:xfrm>
            <a:off x="838199" y="566928"/>
            <a:ext cx="5157216" cy="5285232"/>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152B0C97-502A-FC19-50DE-3A51E2CC7FAB}"/>
              </a:ext>
            </a:extLst>
          </p:cNvPr>
          <p:cNvSpPr>
            <a:spLocks noGrp="1"/>
          </p:cNvSpPr>
          <p:nvPr>
            <p:ph idx="1"/>
          </p:nvPr>
        </p:nvSpPr>
        <p:spPr>
          <a:xfrm>
            <a:off x="6775704" y="2057400"/>
            <a:ext cx="4572000" cy="3776472"/>
          </a:xfrm>
        </p:spPr>
        <p:txBody>
          <a:bodyPr>
            <a:normAutofit/>
          </a:bodyPr>
          <a:lstStyle/>
          <a:p>
            <a:r>
              <a:rPr lang="it-IT" sz="1800" b="1"/>
              <a:t>Carriera</a:t>
            </a:r>
            <a:r>
              <a:rPr lang="en-GB" sz="1800" b="1"/>
              <a:t> Alias:</a:t>
            </a:r>
          </a:p>
          <a:p>
            <a:pPr marL="0" indent="0">
              <a:buNone/>
            </a:pPr>
            <a:endParaRPr lang="en-GB" sz="1800" b="1"/>
          </a:p>
          <a:p>
            <a:pPr lvl="2"/>
            <a:r>
              <a:rPr lang="it-IT" sz="1800"/>
              <a:t>Normativa in materia di rettificazione del sesso;</a:t>
            </a:r>
          </a:p>
          <a:p>
            <a:pPr lvl="2"/>
            <a:r>
              <a:rPr lang="it-IT" sz="1800"/>
              <a:t>Atteggiamento di depatologizzazione;</a:t>
            </a:r>
          </a:p>
          <a:p>
            <a:pPr lvl="2"/>
            <a:r>
              <a:rPr lang="it-IT" sz="1800"/>
              <a:t>Linee Guida COUNIPAR;</a:t>
            </a:r>
          </a:p>
          <a:p>
            <a:pPr lvl="2"/>
            <a:r>
              <a:rPr lang="it-IT" sz="1800"/>
              <a:t>Focus del Rapporto ANVUR.</a:t>
            </a:r>
          </a:p>
          <a:p>
            <a:pPr lvl="2"/>
            <a:endParaRPr lang="en-GB" sz="1800"/>
          </a:p>
        </p:txBody>
      </p:sp>
    </p:spTree>
    <p:extLst>
      <p:ext uri="{BB962C8B-B14F-4D97-AF65-F5344CB8AC3E}">
        <p14:creationId xmlns:p14="http://schemas.microsoft.com/office/powerpoint/2010/main" val="356402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BC526B7A-4801-4FD1-95C8-03AF22629E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 useBgFill="1">
        <p:nvSpPr>
          <p:cNvPr id="15" name="Rectangle 14">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BF991FCB-5132-414C-B377-526F56121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5" name="Segnaposto contenuto 4" descr="Immagine che contiene Spuntino, testo, Stuzzichino, biscotto&#10;&#10;Descrizione generata automaticamente">
            <a:extLst>
              <a:ext uri="{FF2B5EF4-FFF2-40B4-BE49-F238E27FC236}">
                <a16:creationId xmlns:a16="http://schemas.microsoft.com/office/drawing/2014/main" id="{4107B382-70C2-FDE5-4915-176619F535A1}"/>
              </a:ext>
            </a:extLst>
          </p:cNvPr>
          <p:cNvPicPr>
            <a:picLocks noGrp="1" noChangeAspect="1"/>
          </p:cNvPicPr>
          <p:nvPr>
            <p:ph idx="1"/>
          </p:nvPr>
        </p:nvPicPr>
        <p:blipFill rotWithShape="1">
          <a:blip r:embed="rId3">
            <a:alphaModFix/>
            <a:extLst>
              <a:ext uri="{837473B0-CC2E-450A-ABE3-18F120FF3D39}">
                <a1611:picAttrSrcUrl xmlns:a1611="http://schemas.microsoft.com/office/drawing/2016/11/main" r:id="rId4"/>
              </a:ext>
            </a:extLst>
          </a:blip>
          <a:srcRect t="4219" b="11512"/>
          <a:stretch/>
        </p:blipFill>
        <p:spPr>
          <a:xfrm>
            <a:off x="-1402060" y="-815172"/>
            <a:ext cx="12191980" cy="6857990"/>
          </a:xfrm>
          <a:prstGeom prst="rect">
            <a:avLst/>
          </a:prstGeom>
        </p:spPr>
      </p:pic>
      <p:sp>
        <p:nvSpPr>
          <p:cNvPr id="19" name="Rectangle 18">
            <a:extLst>
              <a:ext uri="{FF2B5EF4-FFF2-40B4-BE49-F238E27FC236}">
                <a16:creationId xmlns:a16="http://schemas.microsoft.com/office/drawing/2014/main" id="{F23DAFF7-4C98-4E0E-8986-198D54B6C1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0" y="0"/>
            <a:ext cx="6858000" cy="6858000"/>
          </a:xfrm>
          <a:prstGeom prst="rect">
            <a:avLst/>
          </a:prstGeom>
          <a:gradFill>
            <a:gsLst>
              <a:gs pos="100000">
                <a:srgbClr val="000000">
                  <a:alpha val="0"/>
                </a:srgbClr>
              </a:gs>
              <a:gs pos="0">
                <a:schemeClr val="tx1"/>
              </a:gs>
              <a:gs pos="0">
                <a:srgbClr val="000000">
                  <a:alpha val="6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226D8915-9B49-0063-DE4B-B1EB151F790F}"/>
              </a:ext>
            </a:extLst>
          </p:cNvPr>
          <p:cNvSpPr>
            <a:spLocks noGrp="1"/>
          </p:cNvSpPr>
          <p:nvPr>
            <p:ph type="title"/>
          </p:nvPr>
        </p:nvSpPr>
        <p:spPr>
          <a:xfrm>
            <a:off x="396054" y="2287674"/>
            <a:ext cx="4958128" cy="3755144"/>
          </a:xfrm>
        </p:spPr>
        <p:txBody>
          <a:bodyPr vert="horz" lIns="91440" tIns="45720" rIns="91440" bIns="45720" rtlCol="0" anchor="b">
            <a:normAutofit/>
          </a:bodyPr>
          <a:lstStyle/>
          <a:p>
            <a:r>
              <a:rPr lang="en-US">
                <a:solidFill>
                  <a:srgbClr val="FFFFFF"/>
                </a:solidFill>
              </a:rPr>
              <a:t>Oltre </a:t>
            </a:r>
            <a:r>
              <a:rPr lang="en-US" dirty="0">
                <a:solidFill>
                  <a:srgbClr val="FFFFFF"/>
                </a:solidFill>
              </a:rPr>
              <a:t>il PIL: Capability approach</a:t>
            </a:r>
          </a:p>
        </p:txBody>
      </p:sp>
      <p:sp>
        <p:nvSpPr>
          <p:cNvPr id="6" name="CasellaDiTesto 5">
            <a:extLst>
              <a:ext uri="{FF2B5EF4-FFF2-40B4-BE49-F238E27FC236}">
                <a16:creationId xmlns:a16="http://schemas.microsoft.com/office/drawing/2014/main" id="{CDEB89EB-85B1-BEB0-1E96-0AB6C7FB2101}"/>
              </a:ext>
            </a:extLst>
          </p:cNvPr>
          <p:cNvSpPr txBox="1"/>
          <p:nvPr/>
        </p:nvSpPr>
        <p:spPr>
          <a:xfrm>
            <a:off x="9165209" y="6657945"/>
            <a:ext cx="30267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www.thebluediamondgallery.com/tablet/c/capability.html">
                  <a:extLst>
                    <a:ext uri="{A12FA001-AC4F-418D-AE19-62706E023703}">
                      <ahyp:hlinkClr xmlns:ahyp="http://schemas.microsoft.com/office/drawing/2018/hyperlinkcolor" val="tx"/>
                    </a:ext>
                  </a:extLst>
                </a:hlinkClick>
              </a:rPr>
              <a:t>Questa foto</a:t>
            </a:r>
            <a:r>
              <a:rPr lang="en-GB" sz="700">
                <a:solidFill>
                  <a:srgbClr val="FFFFFF"/>
                </a:solidFill>
              </a:rPr>
              <a:t> di Autore sconosciuto è concesso in licenza da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26075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5513BE-3955-E60E-85DA-8C3D2684A93D}"/>
              </a:ext>
            </a:extLst>
          </p:cNvPr>
          <p:cNvSpPr>
            <a:spLocks noGrp="1"/>
          </p:cNvSpPr>
          <p:nvPr>
            <p:ph type="title"/>
          </p:nvPr>
        </p:nvSpPr>
        <p:spPr/>
        <p:txBody>
          <a:bodyPr>
            <a:normAutofit fontScale="90000"/>
          </a:bodyPr>
          <a:lstStyle/>
          <a:p>
            <a:r>
              <a:rPr lang="en-GB" dirty="0"/>
              <a:t>bell hooks (1952-2021), pseudonimo di Gloria Jean Watkins, …</a:t>
            </a:r>
          </a:p>
        </p:txBody>
      </p:sp>
      <p:sp>
        <p:nvSpPr>
          <p:cNvPr id="3" name="Segnaposto contenuto 2">
            <a:extLst>
              <a:ext uri="{FF2B5EF4-FFF2-40B4-BE49-F238E27FC236}">
                <a16:creationId xmlns:a16="http://schemas.microsoft.com/office/drawing/2014/main" id="{A3436EE9-5F85-C1D9-C02D-C2C28D5AC104}"/>
              </a:ext>
            </a:extLst>
          </p:cNvPr>
          <p:cNvSpPr>
            <a:spLocks noGrp="1"/>
          </p:cNvSpPr>
          <p:nvPr>
            <p:ph idx="1"/>
          </p:nvPr>
        </p:nvSpPr>
        <p:spPr>
          <a:xfrm>
            <a:off x="772668" y="2306574"/>
            <a:ext cx="10168128" cy="3694176"/>
          </a:xfrm>
        </p:spPr>
        <p:txBody>
          <a:bodyPr>
            <a:normAutofit fontScale="85000" lnSpcReduction="10000"/>
          </a:bodyPr>
          <a:lstStyle/>
          <a:p>
            <a:pPr marL="0" indent="0" algn="just">
              <a:buNone/>
            </a:pPr>
            <a:r>
              <a:rPr lang="it-IT" dirty="0">
                <a:effectLst/>
                <a:latin typeface="Avenir Next" panose="020B0503020202020204" pitchFamily="34" charset="0"/>
              </a:rPr>
              <a:t>«ci offre uno sguardo sul processo pedagogico che ci informa della necessità di dare voce e di riconoscere “l’autorevolezza dell’esperienza” non perché la condivisione della propria esperienza diventi l’unico strumento di conoscenza, ma perché crei consapevolezza: “una pratica semplice come l’inclusione dell’esperienza personale può essere una sfida più costruttiva rispetto alla semplice modifica del programma” perché i momenti narrativi rappresentano il momento in cui viene decostruita l’idea implicita secondo cui condividiamo un’origine e una prospettiva comuni» </a:t>
            </a:r>
            <a:r>
              <a:rPr lang="it-IT" sz="2300" dirty="0">
                <a:effectLst/>
                <a:latin typeface="Avenir Next" panose="020B0503020202020204" pitchFamily="34" charset="0"/>
              </a:rPr>
              <a:t>(</a:t>
            </a:r>
            <a:r>
              <a:rPr lang="it-IT" sz="2300" dirty="0" err="1">
                <a:effectLst/>
                <a:latin typeface="Avenir Next" panose="020B0503020202020204" pitchFamily="34" charset="0"/>
              </a:rPr>
              <a:t>R</a:t>
            </a:r>
            <a:r>
              <a:rPr lang="it-IT" sz="2300" dirty="0">
                <a:effectLst/>
                <a:latin typeface="Avenir Next" panose="020B0503020202020204" pitchFamily="34" charset="0"/>
              </a:rPr>
              <a:t>. </a:t>
            </a:r>
            <a:r>
              <a:rPr lang="it-IT" sz="2300" dirty="0" err="1">
                <a:effectLst/>
                <a:latin typeface="Avenir Next" panose="020B0503020202020204" pitchFamily="34" charset="0"/>
              </a:rPr>
              <a:t>Sereke</a:t>
            </a:r>
            <a:r>
              <a:rPr lang="it-IT" sz="2300" dirty="0">
                <a:effectLst/>
                <a:latin typeface="Avenir Next" panose="020B0503020202020204" pitchFamily="34" charset="0"/>
              </a:rPr>
              <a:t>, </a:t>
            </a:r>
            <a:r>
              <a:rPr lang="it-IT" sz="2300" i="1" dirty="0">
                <a:effectLst/>
                <a:latin typeface="Avenir Next" panose="020B0503020202020204" pitchFamily="34" charset="0"/>
              </a:rPr>
              <a:t>Luoghi di possibilità, </a:t>
            </a:r>
            <a:r>
              <a:rPr lang="it-IT" sz="2300" dirty="0">
                <a:effectLst/>
                <a:latin typeface="Avenir Next" panose="020B0503020202020204" pitchFamily="34" charset="0"/>
              </a:rPr>
              <a:t>in b. hooks, </a:t>
            </a:r>
            <a:r>
              <a:rPr lang="it-IT" sz="2300" i="1" dirty="0">
                <a:effectLst/>
                <a:latin typeface="Avenir Next" panose="020B0503020202020204" pitchFamily="34" charset="0"/>
              </a:rPr>
              <a:t>Insegnare a trasgredire. L’educazione come pratica della liberta</a:t>
            </a:r>
            <a:r>
              <a:rPr lang="it-IT" sz="2300" dirty="0">
                <a:effectLst/>
                <a:latin typeface="Avenir Next" panose="020B0503020202020204" pitchFamily="34" charset="0"/>
              </a:rPr>
              <a:t>̀, Milano, Meltemi, 2020, p. 9) </a:t>
            </a:r>
            <a:endParaRPr lang="it-IT" sz="2300" dirty="0">
              <a:latin typeface="Avenir Next" panose="020B0503020202020204" pitchFamily="34" charset="0"/>
            </a:endParaRPr>
          </a:p>
        </p:txBody>
      </p:sp>
    </p:spTree>
    <p:extLst>
      <p:ext uri="{BB962C8B-B14F-4D97-AF65-F5344CB8AC3E}">
        <p14:creationId xmlns:p14="http://schemas.microsoft.com/office/powerpoint/2010/main" val="9273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25" name="Picture 24">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6" name="Picture 25">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olo 1">
            <a:extLst>
              <a:ext uri="{FF2B5EF4-FFF2-40B4-BE49-F238E27FC236}">
                <a16:creationId xmlns:a16="http://schemas.microsoft.com/office/drawing/2014/main" id="{3A3E5A14-C821-2B8C-D74A-9B411BF3093A}"/>
              </a:ext>
            </a:extLst>
          </p:cNvPr>
          <p:cNvSpPr>
            <a:spLocks noGrp="1"/>
          </p:cNvSpPr>
          <p:nvPr>
            <p:ph type="title"/>
          </p:nvPr>
        </p:nvSpPr>
        <p:spPr>
          <a:xfrm>
            <a:off x="838201" y="559813"/>
            <a:ext cx="3352799" cy="5577934"/>
          </a:xfrm>
        </p:spPr>
        <p:txBody>
          <a:bodyPr>
            <a:normAutofit/>
          </a:bodyPr>
          <a:lstStyle/>
          <a:p>
            <a:r>
              <a:rPr lang="en-GB" sz="4000" b="1"/>
              <a:t>Metamorfosi del lavoro</a:t>
            </a:r>
          </a:p>
        </p:txBody>
      </p:sp>
      <p:graphicFrame>
        <p:nvGraphicFramePr>
          <p:cNvPr id="5" name="Segnaposto contenuto 2">
            <a:extLst>
              <a:ext uri="{FF2B5EF4-FFF2-40B4-BE49-F238E27FC236}">
                <a16:creationId xmlns:a16="http://schemas.microsoft.com/office/drawing/2014/main" id="{5EA73BBA-A2D9-2F99-CA41-1B23CEADF93B}"/>
              </a:ext>
            </a:extLst>
          </p:cNvPr>
          <p:cNvGraphicFramePr>
            <a:graphicFrameLocks noGrp="1"/>
          </p:cNvGraphicFramePr>
          <p:nvPr>
            <p:ph idx="1"/>
            <p:extLst>
              <p:ext uri="{D42A27DB-BD31-4B8C-83A1-F6EECF244321}">
                <p14:modId xmlns:p14="http://schemas.microsoft.com/office/powerpoint/2010/main" val="2624102629"/>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324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B9EB47-6155-8C7F-C3EE-196739EC0965}"/>
              </a:ext>
            </a:extLst>
          </p:cNvPr>
          <p:cNvSpPr>
            <a:spLocks noGrp="1"/>
          </p:cNvSpPr>
          <p:nvPr>
            <p:ph type="title"/>
          </p:nvPr>
        </p:nvSpPr>
        <p:spPr>
          <a:xfrm>
            <a:off x="648447" y="2702709"/>
            <a:ext cx="10895106" cy="1325563"/>
          </a:xfrm>
        </p:spPr>
        <p:txBody>
          <a:bodyPr/>
          <a:lstStyle/>
          <a:p>
            <a:pPr algn="ctr"/>
            <a:r>
              <a:rPr lang="en-GB" b="1" err="1"/>
              <a:t>Malessere</a:t>
            </a:r>
            <a:r>
              <a:rPr lang="en-GB" b="1"/>
              <a:t> </a:t>
            </a:r>
            <a:r>
              <a:rPr lang="en-GB" b="1" err="1"/>
              <a:t>organizzativo</a:t>
            </a:r>
            <a:endParaRPr lang="en-GB" b="1"/>
          </a:p>
        </p:txBody>
      </p:sp>
      <p:sp>
        <p:nvSpPr>
          <p:cNvPr id="4" name="Ovale 3">
            <a:extLst>
              <a:ext uri="{FF2B5EF4-FFF2-40B4-BE49-F238E27FC236}">
                <a16:creationId xmlns:a16="http://schemas.microsoft.com/office/drawing/2014/main" id="{9DBEA91B-D216-3157-7B7C-0CA501749AE6}"/>
              </a:ext>
            </a:extLst>
          </p:cNvPr>
          <p:cNvSpPr/>
          <p:nvPr/>
        </p:nvSpPr>
        <p:spPr>
          <a:xfrm>
            <a:off x="428124" y="4400550"/>
            <a:ext cx="3487652" cy="2100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Technostress</a:t>
            </a:r>
          </a:p>
        </p:txBody>
      </p:sp>
      <p:sp>
        <p:nvSpPr>
          <p:cNvPr id="5" name="Ovale 4">
            <a:extLst>
              <a:ext uri="{FF2B5EF4-FFF2-40B4-BE49-F238E27FC236}">
                <a16:creationId xmlns:a16="http://schemas.microsoft.com/office/drawing/2014/main" id="{D6A8388C-6DFB-D54F-034F-69C9FA12BE7B}"/>
              </a:ext>
            </a:extLst>
          </p:cNvPr>
          <p:cNvSpPr/>
          <p:nvPr/>
        </p:nvSpPr>
        <p:spPr>
          <a:xfrm>
            <a:off x="318082" y="471486"/>
            <a:ext cx="3425243" cy="19859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Burnout</a:t>
            </a:r>
          </a:p>
        </p:txBody>
      </p:sp>
      <p:sp>
        <p:nvSpPr>
          <p:cNvPr id="6" name="Ovale 5">
            <a:extLst>
              <a:ext uri="{FF2B5EF4-FFF2-40B4-BE49-F238E27FC236}">
                <a16:creationId xmlns:a16="http://schemas.microsoft.com/office/drawing/2014/main" id="{2F0179C9-00E4-F589-8FA3-C4C8E6DD56CE}"/>
              </a:ext>
            </a:extLst>
          </p:cNvPr>
          <p:cNvSpPr/>
          <p:nvPr/>
        </p:nvSpPr>
        <p:spPr>
          <a:xfrm>
            <a:off x="8002256" y="471487"/>
            <a:ext cx="3541297" cy="198596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Stress-</a:t>
            </a:r>
            <a:r>
              <a:rPr lang="en-GB" sz="2400" err="1"/>
              <a:t>lavoro</a:t>
            </a:r>
            <a:r>
              <a:rPr lang="en-GB" sz="2400"/>
              <a:t> </a:t>
            </a:r>
            <a:r>
              <a:rPr lang="en-GB" sz="2400" err="1"/>
              <a:t>correlato</a:t>
            </a:r>
            <a:endParaRPr lang="en-GB" sz="2400"/>
          </a:p>
        </p:txBody>
      </p:sp>
      <p:sp>
        <p:nvSpPr>
          <p:cNvPr id="7" name="Ovale 6">
            <a:extLst>
              <a:ext uri="{FF2B5EF4-FFF2-40B4-BE49-F238E27FC236}">
                <a16:creationId xmlns:a16="http://schemas.microsoft.com/office/drawing/2014/main" id="{978CCF6E-DDAD-725A-8016-8056F96A73AE}"/>
              </a:ext>
            </a:extLst>
          </p:cNvPr>
          <p:cNvSpPr/>
          <p:nvPr/>
        </p:nvSpPr>
        <p:spPr>
          <a:xfrm>
            <a:off x="8276223" y="4400550"/>
            <a:ext cx="3487653" cy="2100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Workaholism</a:t>
            </a:r>
          </a:p>
        </p:txBody>
      </p:sp>
    </p:spTree>
    <p:extLst>
      <p:ext uri="{BB962C8B-B14F-4D97-AF65-F5344CB8AC3E}">
        <p14:creationId xmlns:p14="http://schemas.microsoft.com/office/powerpoint/2010/main" val="3158540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persona, interni, gruppo, persone&#10;&#10;Descrizione generata automaticamente">
            <a:extLst>
              <a:ext uri="{FF2B5EF4-FFF2-40B4-BE49-F238E27FC236}">
                <a16:creationId xmlns:a16="http://schemas.microsoft.com/office/drawing/2014/main" id="{E00427EE-40BB-0048-96A2-97767DB5D93B}"/>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b="20934"/>
          <a:stretch/>
        </p:blipFill>
        <p:spPr>
          <a:xfrm>
            <a:off x="20" y="-55758"/>
            <a:ext cx="12188804" cy="6866465"/>
          </a:xfrm>
          <a:prstGeom prst="rect">
            <a:avLst/>
          </a:prstGeom>
        </p:spPr>
      </p:pic>
      <p:graphicFrame>
        <p:nvGraphicFramePr>
          <p:cNvPr id="16" name="Segnaposto contenuto 2">
            <a:extLst>
              <a:ext uri="{FF2B5EF4-FFF2-40B4-BE49-F238E27FC236}">
                <a16:creationId xmlns:a16="http://schemas.microsoft.com/office/drawing/2014/main" id="{70A9CBE5-C6F1-9D0B-9D77-8905561FC1D2}"/>
              </a:ext>
            </a:extLst>
          </p:cNvPr>
          <p:cNvGraphicFramePr>
            <a:graphicFrameLocks noGrp="1"/>
          </p:cNvGraphicFramePr>
          <p:nvPr>
            <p:ph idx="1"/>
            <p:extLst>
              <p:ext uri="{D42A27DB-BD31-4B8C-83A1-F6EECF244321}">
                <p14:modId xmlns:p14="http://schemas.microsoft.com/office/powerpoint/2010/main" val="993285158"/>
              </p:ext>
            </p:extLst>
          </p:nvPr>
        </p:nvGraphicFramePr>
        <p:xfrm>
          <a:off x="160997" y="47293"/>
          <a:ext cx="11866850" cy="63117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5" name="Gruppo 4">
            <a:extLst>
              <a:ext uri="{FF2B5EF4-FFF2-40B4-BE49-F238E27FC236}">
                <a16:creationId xmlns:a16="http://schemas.microsoft.com/office/drawing/2014/main" id="{366013EA-D254-BF3A-523D-120215025C1D}"/>
              </a:ext>
            </a:extLst>
          </p:cNvPr>
          <p:cNvGrpSpPr/>
          <p:nvPr/>
        </p:nvGrpSpPr>
        <p:grpSpPr>
          <a:xfrm>
            <a:off x="1000040" y="1927020"/>
            <a:ext cx="8812649" cy="1059308"/>
            <a:chOff x="-3294639" y="2651804"/>
            <a:chExt cx="8812649" cy="1059308"/>
          </a:xfrm>
        </p:grpSpPr>
        <p:sp>
          <p:nvSpPr>
            <p:cNvPr id="6" name="Rettangolo 5">
              <a:extLst>
                <a:ext uri="{FF2B5EF4-FFF2-40B4-BE49-F238E27FC236}">
                  <a16:creationId xmlns:a16="http://schemas.microsoft.com/office/drawing/2014/main" id="{DA3CF3B4-F55C-2F0C-D718-24AF51855CD8}"/>
                </a:ext>
              </a:extLst>
            </p:cNvPr>
            <p:cNvSpPr/>
            <p:nvPr/>
          </p:nvSpPr>
          <p:spPr>
            <a:xfrm>
              <a:off x="1812784" y="2651804"/>
              <a:ext cx="3705226" cy="42057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7" name="CasellaDiTesto 6">
              <a:extLst>
                <a:ext uri="{FF2B5EF4-FFF2-40B4-BE49-F238E27FC236}">
                  <a16:creationId xmlns:a16="http://schemas.microsoft.com/office/drawing/2014/main" id="{62F3D6DE-669F-5D00-C335-1E7EAE836F2E}"/>
                </a:ext>
              </a:extLst>
            </p:cNvPr>
            <p:cNvSpPr txBox="1"/>
            <p:nvPr/>
          </p:nvSpPr>
          <p:spPr>
            <a:xfrm>
              <a:off x="-3294639" y="3290542"/>
              <a:ext cx="3705226" cy="4205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kern="1200"/>
                <a:t>Anni </a:t>
              </a:r>
              <a:r>
                <a:rPr lang="en-US" kern="1200" err="1"/>
                <a:t>Trenta</a:t>
              </a:r>
              <a:r>
                <a:rPr lang="en-US" err="1"/>
                <a:t>-</a:t>
              </a:r>
              <a:r>
                <a:rPr lang="en-US" kern="1200" err="1"/>
                <a:t>Quaranta</a:t>
              </a:r>
              <a:endParaRPr lang="en-US" kern="1200"/>
            </a:p>
          </p:txBody>
        </p:sp>
      </p:grpSp>
      <p:sp>
        <p:nvSpPr>
          <p:cNvPr id="10" name="CasellaDiTesto 9">
            <a:extLst>
              <a:ext uri="{FF2B5EF4-FFF2-40B4-BE49-F238E27FC236}">
                <a16:creationId xmlns:a16="http://schemas.microsoft.com/office/drawing/2014/main" id="{CC8CF95F-D2B7-C340-CE27-96BB6194949D}"/>
              </a:ext>
            </a:extLst>
          </p:cNvPr>
          <p:cNvSpPr txBox="1"/>
          <p:nvPr/>
        </p:nvSpPr>
        <p:spPr>
          <a:xfrm>
            <a:off x="5544309" y="2565758"/>
            <a:ext cx="3705226" cy="4205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kern="1200"/>
              <a:t>Anni </a:t>
            </a:r>
            <a:r>
              <a:rPr lang="en-US" kern="1200" err="1"/>
              <a:t>Settanta-Ottanta</a:t>
            </a:r>
            <a:endParaRPr lang="en-US" kern="1200"/>
          </a:p>
        </p:txBody>
      </p:sp>
      <p:sp>
        <p:nvSpPr>
          <p:cNvPr id="3" name="CasellaDiTesto 2">
            <a:extLst>
              <a:ext uri="{FF2B5EF4-FFF2-40B4-BE49-F238E27FC236}">
                <a16:creationId xmlns:a16="http://schemas.microsoft.com/office/drawing/2014/main" id="{4F8FE09B-7523-9ABF-87E2-01F6AA67B1E5}"/>
              </a:ext>
            </a:extLst>
          </p:cNvPr>
          <p:cNvSpPr txBox="1"/>
          <p:nvPr/>
        </p:nvSpPr>
        <p:spPr>
          <a:xfrm>
            <a:off x="4055453" y="986939"/>
            <a:ext cx="2977711" cy="830997"/>
          </a:xfrm>
          <a:prstGeom prst="rect">
            <a:avLst/>
          </a:prstGeom>
          <a:noFill/>
        </p:spPr>
        <p:txBody>
          <a:bodyPr wrap="square" rtlCol="0">
            <a:spAutoFit/>
          </a:bodyPr>
          <a:lstStyle/>
          <a:p>
            <a:r>
              <a:rPr lang="en-GB" sz="1600" b="1"/>
              <a:t>Civil Rights Movement</a:t>
            </a:r>
            <a:r>
              <a:rPr lang="en-GB" sz="1600" b="1">
                <a:sym typeface="Wingdings" pitchFamily="2" charset="2"/>
              </a:rPr>
              <a:t>:</a:t>
            </a:r>
            <a:endParaRPr lang="en-GB" sz="1600">
              <a:sym typeface="Wingdings" pitchFamily="2" charset="2"/>
            </a:endParaRPr>
          </a:p>
          <a:p>
            <a:r>
              <a:rPr lang="en-GB" sz="1600">
                <a:sym typeface="Wingdings" pitchFamily="2" charset="2"/>
              </a:rPr>
              <a:t>Affirmative Actions and Equal Employment  Opportunities</a:t>
            </a:r>
            <a:r>
              <a:rPr lang="en-GB" sz="1600"/>
              <a:t> </a:t>
            </a:r>
          </a:p>
        </p:txBody>
      </p:sp>
      <p:sp>
        <p:nvSpPr>
          <p:cNvPr id="2" name="CasellaDiTesto 1">
            <a:extLst>
              <a:ext uri="{FF2B5EF4-FFF2-40B4-BE49-F238E27FC236}">
                <a16:creationId xmlns:a16="http://schemas.microsoft.com/office/drawing/2014/main" id="{48FD4DC0-2248-F3E2-8651-B7F3F36A0A65}"/>
              </a:ext>
            </a:extLst>
          </p:cNvPr>
          <p:cNvSpPr txBox="1"/>
          <p:nvPr/>
        </p:nvSpPr>
        <p:spPr>
          <a:xfrm>
            <a:off x="1614489" y="171450"/>
            <a:ext cx="7829550" cy="461665"/>
          </a:xfrm>
          <a:prstGeom prst="rect">
            <a:avLst/>
          </a:prstGeom>
          <a:noFill/>
        </p:spPr>
        <p:txBody>
          <a:bodyPr wrap="square" rtlCol="0">
            <a:spAutoFit/>
          </a:bodyPr>
          <a:lstStyle/>
          <a:p>
            <a:r>
              <a:rPr lang="en-GB" sz="2400" b="1" err="1"/>
              <a:t>Cenni</a:t>
            </a:r>
            <a:r>
              <a:rPr lang="en-GB" sz="2400" b="1"/>
              <a:t> </a:t>
            </a:r>
            <a:r>
              <a:rPr lang="en-GB" sz="2400" b="1" err="1"/>
              <a:t>nell’evoluzione</a:t>
            </a:r>
            <a:r>
              <a:rPr lang="en-GB" sz="2400" b="1"/>
              <a:t> </a:t>
            </a:r>
            <a:r>
              <a:rPr lang="en-GB" sz="2400" b="1" err="1"/>
              <a:t>delle</a:t>
            </a:r>
            <a:r>
              <a:rPr lang="en-GB" sz="2400" b="1"/>
              <a:t> </a:t>
            </a:r>
            <a:r>
              <a:rPr lang="en-GB" sz="2400" b="1" err="1"/>
              <a:t>teorie</a:t>
            </a:r>
            <a:r>
              <a:rPr lang="en-GB" sz="2400" b="1"/>
              <a:t> </a:t>
            </a:r>
            <a:r>
              <a:rPr lang="en-GB" sz="2400" b="1" err="1"/>
              <a:t>organizzative</a:t>
            </a:r>
            <a:endParaRPr lang="en-GB" sz="2400" b="1"/>
          </a:p>
        </p:txBody>
      </p:sp>
    </p:spTree>
    <p:extLst>
      <p:ext uri="{BB962C8B-B14F-4D97-AF65-F5344CB8AC3E}">
        <p14:creationId xmlns:p14="http://schemas.microsoft.com/office/powerpoint/2010/main" val="1871815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18F7D0-0E84-70E6-0452-72F2E05B1F45}"/>
              </a:ext>
            </a:extLst>
          </p:cNvPr>
          <p:cNvSpPr>
            <a:spLocks noGrp="1"/>
          </p:cNvSpPr>
          <p:nvPr>
            <p:ph type="title"/>
          </p:nvPr>
        </p:nvSpPr>
        <p:spPr/>
        <p:txBody>
          <a:bodyPr/>
          <a:lstStyle/>
          <a:p>
            <a:r>
              <a:rPr lang="en-GB" err="1"/>
              <a:t>Benessere</a:t>
            </a:r>
            <a:r>
              <a:rPr lang="en-GB"/>
              <a:t> </a:t>
            </a:r>
            <a:r>
              <a:rPr lang="en-GB" err="1"/>
              <a:t>organizzativo</a:t>
            </a:r>
            <a:r>
              <a:rPr lang="en-GB"/>
              <a:t> come…</a:t>
            </a:r>
          </a:p>
        </p:txBody>
      </p:sp>
      <p:sp>
        <p:nvSpPr>
          <p:cNvPr id="3" name="Segnaposto contenuto 2">
            <a:extLst>
              <a:ext uri="{FF2B5EF4-FFF2-40B4-BE49-F238E27FC236}">
                <a16:creationId xmlns:a16="http://schemas.microsoft.com/office/drawing/2014/main" id="{442A9EF2-0D61-9CA3-613B-6E91B6A7765A}"/>
              </a:ext>
            </a:extLst>
          </p:cNvPr>
          <p:cNvSpPr>
            <a:spLocks noGrp="1"/>
          </p:cNvSpPr>
          <p:nvPr>
            <p:ph idx="1"/>
          </p:nvPr>
        </p:nvSpPr>
        <p:spPr/>
        <p:txBody>
          <a:bodyPr/>
          <a:lstStyle/>
          <a:p>
            <a:pPr marL="0" indent="0" algn="just">
              <a:buNone/>
            </a:pPr>
            <a:r>
              <a:rPr lang="en-GB" i="1"/>
              <a:t>“</a:t>
            </a:r>
            <a:r>
              <a:rPr lang="en-GB" i="1" err="1"/>
              <a:t>L’insieme</a:t>
            </a:r>
            <a:r>
              <a:rPr lang="en-GB" i="1"/>
              <a:t> dei nuclei </a:t>
            </a:r>
            <a:r>
              <a:rPr lang="en-GB" i="1" err="1"/>
              <a:t>culturali</a:t>
            </a:r>
            <a:r>
              <a:rPr lang="en-GB" i="1"/>
              <a:t>, dei </a:t>
            </a:r>
            <a:r>
              <a:rPr lang="en-GB" i="1" err="1"/>
              <a:t>processi</a:t>
            </a:r>
            <a:r>
              <a:rPr lang="en-GB" i="1"/>
              <a:t> e </a:t>
            </a:r>
            <a:r>
              <a:rPr lang="en-GB" i="1" err="1"/>
              <a:t>delle</a:t>
            </a:r>
            <a:r>
              <a:rPr lang="en-GB" i="1"/>
              <a:t> </a:t>
            </a:r>
            <a:r>
              <a:rPr lang="en-GB" i="1" err="1"/>
              <a:t>pratiche</a:t>
            </a:r>
            <a:r>
              <a:rPr lang="en-GB" i="1"/>
              <a:t> </a:t>
            </a:r>
            <a:r>
              <a:rPr lang="en-GB" i="1" err="1"/>
              <a:t>organizzative</a:t>
            </a:r>
            <a:r>
              <a:rPr lang="en-GB" i="1"/>
              <a:t> </a:t>
            </a:r>
            <a:r>
              <a:rPr lang="en-GB" i="1" err="1"/>
              <a:t>che</a:t>
            </a:r>
            <a:r>
              <a:rPr lang="en-GB" i="1"/>
              <a:t> </a:t>
            </a:r>
            <a:r>
              <a:rPr lang="en-GB" i="1" err="1"/>
              <a:t>animano</a:t>
            </a:r>
            <a:r>
              <a:rPr lang="en-GB" i="1"/>
              <a:t> la </a:t>
            </a:r>
            <a:r>
              <a:rPr lang="en-GB" i="1" err="1"/>
              <a:t>dinamica</a:t>
            </a:r>
            <a:r>
              <a:rPr lang="en-GB" i="1"/>
              <a:t> </a:t>
            </a:r>
            <a:r>
              <a:rPr lang="en-GB" i="1" err="1"/>
              <a:t>della</a:t>
            </a:r>
            <a:r>
              <a:rPr lang="en-GB" i="1"/>
              <a:t> </a:t>
            </a:r>
            <a:r>
              <a:rPr lang="en-GB" i="1" err="1"/>
              <a:t>convivenza</a:t>
            </a:r>
            <a:r>
              <a:rPr lang="en-GB" i="1"/>
              <a:t> nei </a:t>
            </a:r>
            <a:r>
              <a:rPr lang="en-GB" i="1" err="1"/>
              <a:t>contesti</a:t>
            </a:r>
            <a:r>
              <a:rPr lang="en-GB" i="1"/>
              <a:t> di </a:t>
            </a:r>
            <a:r>
              <a:rPr lang="en-GB" i="1" err="1"/>
              <a:t>lavoro</a:t>
            </a:r>
            <a:r>
              <a:rPr lang="en-GB" i="1"/>
              <a:t> </a:t>
            </a:r>
            <a:r>
              <a:rPr lang="en-GB" i="1" err="1"/>
              <a:t>promuovendo</a:t>
            </a:r>
            <a:r>
              <a:rPr lang="en-GB" i="1"/>
              <a:t>, </a:t>
            </a:r>
            <a:r>
              <a:rPr lang="en-GB" i="1" err="1"/>
              <a:t>mantenendo</a:t>
            </a:r>
            <a:r>
              <a:rPr lang="en-GB" i="1"/>
              <a:t> e </a:t>
            </a:r>
            <a:r>
              <a:rPr lang="en-GB" i="1" err="1"/>
              <a:t>migliorando</a:t>
            </a:r>
            <a:r>
              <a:rPr lang="en-GB" i="1"/>
              <a:t> la </a:t>
            </a:r>
            <a:r>
              <a:rPr lang="en-GB" i="1" err="1"/>
              <a:t>qualità</a:t>
            </a:r>
            <a:r>
              <a:rPr lang="en-GB" i="1"/>
              <a:t> </a:t>
            </a:r>
            <a:r>
              <a:rPr lang="en-GB" i="1" err="1"/>
              <a:t>della</a:t>
            </a:r>
            <a:r>
              <a:rPr lang="en-GB" i="1"/>
              <a:t> vita e il </a:t>
            </a:r>
            <a:r>
              <a:rPr lang="en-GB" i="1" err="1"/>
              <a:t>grado</a:t>
            </a:r>
            <a:r>
              <a:rPr lang="en-GB" i="1"/>
              <a:t> di </a:t>
            </a:r>
            <a:r>
              <a:rPr lang="en-GB" i="1" err="1"/>
              <a:t>benessere</a:t>
            </a:r>
            <a:r>
              <a:rPr lang="en-GB" i="1"/>
              <a:t> </a:t>
            </a:r>
            <a:r>
              <a:rPr lang="en-GB" i="1" err="1"/>
              <a:t>fisico</a:t>
            </a:r>
            <a:r>
              <a:rPr lang="en-GB" i="1"/>
              <a:t> </a:t>
            </a:r>
            <a:r>
              <a:rPr lang="en-GB" i="1" err="1"/>
              <a:t>psicologico</a:t>
            </a:r>
            <a:r>
              <a:rPr lang="en-GB" i="1"/>
              <a:t> e </a:t>
            </a:r>
            <a:r>
              <a:rPr lang="en-GB" i="1" err="1"/>
              <a:t>sociale</a:t>
            </a:r>
            <a:r>
              <a:rPr lang="en-GB" i="1"/>
              <a:t> </a:t>
            </a:r>
            <a:r>
              <a:rPr lang="en-GB" i="1" err="1"/>
              <a:t>delle</a:t>
            </a:r>
            <a:r>
              <a:rPr lang="en-GB" i="1"/>
              <a:t> </a:t>
            </a:r>
            <a:r>
              <a:rPr lang="en-GB" i="1" err="1"/>
              <a:t>comunità</a:t>
            </a:r>
            <a:r>
              <a:rPr lang="en-GB" i="1"/>
              <a:t> </a:t>
            </a:r>
            <a:r>
              <a:rPr lang="en-GB" i="1" err="1"/>
              <a:t>lavorative</a:t>
            </a:r>
            <a:r>
              <a:rPr lang="en-GB" i="1"/>
              <a:t>” (</a:t>
            </a:r>
            <a:r>
              <a:rPr lang="en-GB"/>
              <a:t>F. </a:t>
            </a:r>
            <a:r>
              <a:rPr lang="en-GB" err="1"/>
              <a:t>Avallone</a:t>
            </a:r>
            <a:r>
              <a:rPr lang="en-GB"/>
              <a:t>, M. </a:t>
            </a:r>
            <a:r>
              <a:rPr lang="en-GB" err="1"/>
              <a:t>Bonaretti</a:t>
            </a:r>
            <a:r>
              <a:rPr lang="en-GB"/>
              <a:t>, </a:t>
            </a:r>
            <a:r>
              <a:rPr lang="en-GB" i="1" err="1"/>
              <a:t>Benessere</a:t>
            </a:r>
            <a:r>
              <a:rPr lang="en-GB" i="1"/>
              <a:t> </a:t>
            </a:r>
            <a:r>
              <a:rPr lang="en-GB" i="1" err="1"/>
              <a:t>organizzativo</a:t>
            </a:r>
            <a:r>
              <a:rPr lang="en-GB" i="1"/>
              <a:t>. Per. </a:t>
            </a:r>
            <a:r>
              <a:rPr lang="en-GB" i="1" err="1"/>
              <a:t>Migliorare</a:t>
            </a:r>
            <a:r>
              <a:rPr lang="en-GB" i="1"/>
              <a:t> la </a:t>
            </a:r>
            <a:r>
              <a:rPr lang="en-GB" i="1" err="1"/>
              <a:t>qualità</a:t>
            </a:r>
            <a:r>
              <a:rPr lang="en-GB" i="1"/>
              <a:t> del </a:t>
            </a:r>
            <a:r>
              <a:rPr lang="en-GB" i="1" err="1"/>
              <a:t>lavoro</a:t>
            </a:r>
            <a:r>
              <a:rPr lang="en-GB" i="1"/>
              <a:t> </a:t>
            </a:r>
            <a:r>
              <a:rPr lang="en-GB" i="1" err="1"/>
              <a:t>nelle</a:t>
            </a:r>
            <a:r>
              <a:rPr lang="en-GB" i="1"/>
              <a:t> </a:t>
            </a:r>
            <a:r>
              <a:rPr lang="en-GB" i="1" err="1"/>
              <a:t>amministrazioni</a:t>
            </a:r>
            <a:r>
              <a:rPr lang="en-GB" i="1"/>
              <a:t> </a:t>
            </a:r>
            <a:r>
              <a:rPr lang="en-GB" i="1" err="1"/>
              <a:t>pubbliche</a:t>
            </a:r>
            <a:r>
              <a:rPr lang="en-GB"/>
              <a:t>, </a:t>
            </a:r>
            <a:r>
              <a:rPr lang="en-GB" err="1"/>
              <a:t>Ribettino</a:t>
            </a:r>
            <a:r>
              <a:rPr lang="en-GB"/>
              <a:t>, 2003, p. 42).</a:t>
            </a:r>
          </a:p>
        </p:txBody>
      </p:sp>
    </p:spTree>
    <p:extLst>
      <p:ext uri="{BB962C8B-B14F-4D97-AF65-F5344CB8AC3E}">
        <p14:creationId xmlns:p14="http://schemas.microsoft.com/office/powerpoint/2010/main" val="2975349213"/>
      </p:ext>
    </p:extLst>
  </p:cSld>
  <p:clrMapOvr>
    <a:masterClrMapping/>
  </p:clrMapOvr>
</p:sld>
</file>

<file path=ppt/theme/theme1.xml><?xml version="1.0" encoding="utf-8"?>
<a:theme xmlns:a="http://schemas.openxmlformats.org/drawingml/2006/main" name="DappledVTI">
  <a:themeElements>
    <a:clrScheme name="AnalogousFromRegularSeed_2SEEDS">
      <a:dk1>
        <a:srgbClr val="000000"/>
      </a:dk1>
      <a:lt1>
        <a:srgbClr val="FFFFFF"/>
      </a:lt1>
      <a:dk2>
        <a:srgbClr val="36221E"/>
      </a:dk2>
      <a:lt2>
        <a:srgbClr val="E8E3E2"/>
      </a:lt2>
      <a:accent1>
        <a:srgbClr val="3BA7B1"/>
      </a:accent1>
      <a:accent2>
        <a:srgbClr val="46B28F"/>
      </a:accent2>
      <a:accent3>
        <a:srgbClr val="4D87C3"/>
      </a:accent3>
      <a:accent4>
        <a:srgbClr val="B13B65"/>
      </a:accent4>
      <a:accent5>
        <a:srgbClr val="C3534D"/>
      </a:accent5>
      <a:accent6>
        <a:srgbClr val="B1733B"/>
      </a:accent6>
      <a:hlink>
        <a:srgbClr val="BF4B3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2701</TotalTime>
  <Words>2658</Words>
  <Application>Microsoft Macintosh PowerPoint</Application>
  <PresentationFormat>Widescreen</PresentationFormat>
  <Paragraphs>168</Paragraphs>
  <Slides>32</Slides>
  <Notes>3</Notes>
  <HiddenSlides>0</HiddenSlides>
  <MMClips>0</MMClips>
  <ScaleCrop>false</ScaleCrop>
  <HeadingPairs>
    <vt:vector size="6" baseType="variant">
      <vt:variant>
        <vt:lpstr>Caratteri utilizzati</vt:lpstr>
      </vt:variant>
      <vt:variant>
        <vt:i4>14</vt:i4>
      </vt:variant>
      <vt:variant>
        <vt:lpstr>Tema</vt:lpstr>
      </vt:variant>
      <vt:variant>
        <vt:i4>1</vt:i4>
      </vt:variant>
      <vt:variant>
        <vt:lpstr>Titoli diapositive</vt:lpstr>
      </vt:variant>
      <vt:variant>
        <vt:i4>32</vt:i4>
      </vt:variant>
    </vt:vector>
  </HeadingPairs>
  <TitlesOfParts>
    <vt:vector size="47" baseType="lpstr">
      <vt:lpstr>Arial</vt:lpstr>
      <vt:lpstr>Avenir Next</vt:lpstr>
      <vt:lpstr>Avenir Next LT Pro</vt:lpstr>
      <vt:lpstr>AvenirNext LT Pro Medium</vt:lpstr>
      <vt:lpstr>Calibri</vt:lpstr>
      <vt:lpstr>Roboto</vt:lpstr>
      <vt:lpstr>Sabon Next LT</vt:lpstr>
      <vt:lpstr>Symbol</vt:lpstr>
      <vt:lpstr>Times</vt:lpstr>
      <vt:lpstr>Times New Roman</vt:lpstr>
      <vt:lpstr>Titillium Web</vt:lpstr>
      <vt:lpstr>Trebuchet MS</vt:lpstr>
      <vt:lpstr>Wingdings</vt:lpstr>
      <vt:lpstr>Zona Pro</vt:lpstr>
      <vt:lpstr>DappledVTI</vt:lpstr>
      <vt:lpstr>Laboratorio di “Diversity and Inclusion Management”</vt:lpstr>
      <vt:lpstr>Una cassetta degli attrezzi per la co-costruzione del benessere</vt:lpstr>
      <vt:lpstr>Presentazione standard di PowerPoint</vt:lpstr>
      <vt:lpstr>Oltre il PIL: Capability approach</vt:lpstr>
      <vt:lpstr>bell hooks (1952-2021), pseudonimo di Gloria Jean Watkins, …</vt:lpstr>
      <vt:lpstr>Metamorfosi del lavoro</vt:lpstr>
      <vt:lpstr>Malessere organizzativo</vt:lpstr>
      <vt:lpstr>Presentazione standard di PowerPoint</vt:lpstr>
      <vt:lpstr>Benessere organizzativo come…</vt:lpstr>
      <vt:lpstr>Diversity Management</vt:lpstr>
      <vt:lpstr>Evoluzione delle politiche in tema di antidiscriminazione</vt:lpstr>
      <vt:lpstr>Dalla parità di trattamento…</vt:lpstr>
      <vt:lpstr>…alle Azioni positive</vt:lpstr>
      <vt:lpstr>Quali sono le tipologie delle azioni positive? </vt:lpstr>
      <vt:lpstr>Quali sono le tipologie delle azioni positive? </vt:lpstr>
      <vt:lpstr>Il Gender mainstreaming e oltre…</vt:lpstr>
      <vt:lpstr>How European Union is strengthening Gender Mainstreaning? </vt:lpstr>
      <vt:lpstr>INTERSEZIONALITÀ COME…</vt:lpstr>
      <vt:lpstr>Quali strumenti di mainstreming? </vt:lpstr>
      <vt:lpstr>LA CERTIFICAZIONE DI PARITA’  </vt:lpstr>
      <vt:lpstr>Materiale di studio caricati sulla pagina docente</vt:lpstr>
      <vt:lpstr> </vt:lpstr>
      <vt:lpstr>Presentazione standard di PowerPoint</vt:lpstr>
      <vt:lpstr>Presentazione standard di PowerPoint</vt:lpstr>
      <vt:lpstr>Bilancio di genere</vt:lpstr>
      <vt:lpstr>Alcune fonti per l’inquadramento</vt:lpstr>
      <vt:lpstr>Presentazione standard di PowerPoint</vt:lpstr>
      <vt:lpstr>Il modello di Unimc</vt:lpstr>
      <vt:lpstr> CARTE DELLE DIVERSITÀ:  Dichiarazioni di intenti sottoscritte volontariamente da organizzazioni sia pubbliche che private  </vt:lpstr>
      <vt:lpstr>PROSPETTIVE PER UN’EFFETTIVA IMPLEMENTAZIONE</vt:lpstr>
      <vt:lpstr>CARTA PER LE PARI OPPORTUNITÀ E L'UGUAGLIANZA SUL LAVORO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di Diversity and Inclusion Management</dc:title>
  <dc:creator>n.ingarra@unimc.it</dc:creator>
  <cp:lastModifiedBy>n.ingarra@unimc.it</cp:lastModifiedBy>
  <cp:revision>43</cp:revision>
  <dcterms:created xsi:type="dcterms:W3CDTF">2024-02-24T10:18:19Z</dcterms:created>
  <dcterms:modified xsi:type="dcterms:W3CDTF">2024-03-15T17:05:29Z</dcterms:modified>
</cp:coreProperties>
</file>