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95"/>
  </p:notesMasterIdLst>
  <p:sldIdLst>
    <p:sldId id="256" r:id="rId2"/>
    <p:sldId id="257" r:id="rId3"/>
    <p:sldId id="313" r:id="rId4"/>
    <p:sldId id="259" r:id="rId5"/>
    <p:sldId id="267" r:id="rId6"/>
    <p:sldId id="258" r:id="rId7"/>
    <p:sldId id="260" r:id="rId8"/>
    <p:sldId id="261" r:id="rId9"/>
    <p:sldId id="264" r:id="rId10"/>
    <p:sldId id="270" r:id="rId11"/>
    <p:sldId id="269" r:id="rId12"/>
    <p:sldId id="273" r:id="rId13"/>
    <p:sldId id="263" r:id="rId14"/>
    <p:sldId id="262" r:id="rId15"/>
    <p:sldId id="268" r:id="rId16"/>
    <p:sldId id="318" r:id="rId17"/>
    <p:sldId id="320" r:id="rId18"/>
    <p:sldId id="271" r:id="rId19"/>
    <p:sldId id="278" r:id="rId20"/>
    <p:sldId id="319" r:id="rId21"/>
    <p:sldId id="272" r:id="rId22"/>
    <p:sldId id="274" r:id="rId23"/>
    <p:sldId id="277" r:id="rId24"/>
    <p:sldId id="275" r:id="rId25"/>
    <p:sldId id="314" r:id="rId26"/>
    <p:sldId id="279" r:id="rId27"/>
    <p:sldId id="330" r:id="rId28"/>
    <p:sldId id="331" r:id="rId29"/>
    <p:sldId id="333" r:id="rId30"/>
    <p:sldId id="332" r:id="rId31"/>
    <p:sldId id="322" r:id="rId32"/>
    <p:sldId id="325" r:id="rId33"/>
    <p:sldId id="324" r:id="rId34"/>
    <p:sldId id="280" r:id="rId35"/>
    <p:sldId id="281" r:id="rId36"/>
    <p:sldId id="282" r:id="rId37"/>
    <p:sldId id="283" r:id="rId38"/>
    <p:sldId id="266" r:id="rId39"/>
    <p:sldId id="317" r:id="rId40"/>
    <p:sldId id="284" r:id="rId41"/>
    <p:sldId id="285" r:id="rId42"/>
    <p:sldId id="286" r:id="rId43"/>
    <p:sldId id="287" r:id="rId44"/>
    <p:sldId id="288" r:id="rId45"/>
    <p:sldId id="290" r:id="rId46"/>
    <p:sldId id="291" r:id="rId47"/>
    <p:sldId id="293" r:id="rId48"/>
    <p:sldId id="329" r:id="rId49"/>
    <p:sldId id="295" r:id="rId50"/>
    <p:sldId id="307" r:id="rId51"/>
    <p:sldId id="294" r:id="rId52"/>
    <p:sldId id="296" r:id="rId53"/>
    <p:sldId id="298" r:id="rId54"/>
    <p:sldId id="299" r:id="rId55"/>
    <p:sldId id="304" r:id="rId56"/>
    <p:sldId id="300" r:id="rId57"/>
    <p:sldId id="301" r:id="rId58"/>
    <p:sldId id="321" r:id="rId59"/>
    <p:sldId id="302" r:id="rId60"/>
    <p:sldId id="303" r:id="rId61"/>
    <p:sldId id="265" r:id="rId62"/>
    <p:sldId id="315" r:id="rId63"/>
    <p:sldId id="316" r:id="rId64"/>
    <p:sldId id="345" r:id="rId65"/>
    <p:sldId id="346" r:id="rId66"/>
    <p:sldId id="347" r:id="rId67"/>
    <p:sldId id="348" r:id="rId68"/>
    <p:sldId id="350" r:id="rId69"/>
    <p:sldId id="349" r:id="rId70"/>
    <p:sldId id="305" r:id="rId71"/>
    <p:sldId id="306" r:id="rId72"/>
    <p:sldId id="308" r:id="rId73"/>
    <p:sldId id="335" r:id="rId74"/>
    <p:sldId id="351" r:id="rId75"/>
    <p:sldId id="309" r:id="rId76"/>
    <p:sldId id="353" r:id="rId77"/>
    <p:sldId id="352" r:id="rId78"/>
    <p:sldId id="310" r:id="rId79"/>
    <p:sldId id="339" r:id="rId80"/>
    <p:sldId id="311" r:id="rId81"/>
    <p:sldId id="341" r:id="rId82"/>
    <p:sldId id="312" r:id="rId83"/>
    <p:sldId id="342" r:id="rId84"/>
    <p:sldId id="343" r:id="rId85"/>
    <p:sldId id="344" r:id="rId86"/>
    <p:sldId id="326" r:id="rId87"/>
    <p:sldId id="334" r:id="rId88"/>
    <p:sldId id="336" r:id="rId89"/>
    <p:sldId id="337" r:id="rId90"/>
    <p:sldId id="327" r:id="rId91"/>
    <p:sldId id="338" r:id="rId92"/>
    <p:sldId id="328" r:id="rId93"/>
    <p:sldId id="354" r:id="rId9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467"/>
    <p:restoredTop sz="94676"/>
  </p:normalViewPr>
  <p:slideViewPr>
    <p:cSldViewPr snapToGrid="0">
      <p:cViewPr varScale="1">
        <p:scale>
          <a:sx n="93" d="100"/>
          <a:sy n="93" d="100"/>
        </p:scale>
        <p:origin x="216"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s>
</file>

<file path=ppt/diagrams/_rels/data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svg"/><Relationship Id="rId1" Type="http://schemas.openxmlformats.org/officeDocument/2006/relationships/image" Target="../media/image43.svg"/></Relationships>
</file>

<file path=ppt/diagrams/_rels/data1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image" Target="../media/image58.svg"/><Relationship Id="rId5" Type="http://schemas.openxmlformats.org/officeDocument/2006/relationships/image" Target="../media/image62.svg"/><Relationship Id="rId4" Type="http://schemas.openxmlformats.org/officeDocument/2006/relationships/image" Target="../media/image61.svg"/></Relationships>
</file>

<file path=ppt/diagrams/_rels/data1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svg"/><Relationship Id="rId1" Type="http://schemas.openxmlformats.org/officeDocument/2006/relationships/image" Target="../media/image63.svg"/></Relationships>
</file>

<file path=ppt/diagrams/_rels/data6.xml.rels><?xml version="1.0" encoding="UTF-8" standalone="yes"?>
<Relationships xmlns="http://schemas.openxmlformats.org/package/2006/relationships"><Relationship Id="rId2" Type="http://schemas.openxmlformats.org/officeDocument/2006/relationships/hyperlink" Target="https://www.google.com/search?q=Straining&amp;client=safari&amp;hs=qvpU&amp;sca_esv=663206272e2400e5&amp;rls=en&amp;sxsrf=ANbL-n4WC6l6hbQ3Ezz86yvFzLmaP4n9zA%3A1773260018421&amp;ei=8syxabKRGcW79u8PqpmmYA&amp;biw=1425&amp;bih=761&amp;ved=2ahUKEwjr9r-11JiTAxXQgP0HHSVJAsgQgK4QegQIAxAE&amp;uact=5&amp;oq=gaslighting+organizzativo+differenza+con+mobbing+e+straining+ed+esempi&amp;gs_lp=Egxnd3Mtd2l6LXNlcnAiRmdhc2xpZ2h0aW5nIG9yZ2FuaXp6YXRpdm8gZGlmZmVyZW56YSBjb24gbW9iYmluZyBlIHN0cmFpbmluZyBlZCBlc2VtcGlI8UxQsAJY9UpwAngBkAEAmAHcAaABtTqqAQYwLjQ1LjG4AQPIAQD4AQGYAiKgAoMuwgIKEAAYsAMY1gQYR8ICBRAhGKABwgIFECEYnwXCAgQQIRgVwgIFEAAY7wXCAggQABiABBiiBJgDAIgGAZAGCJIHBjEuMjguNaAH65kBsgcGMC4yOC41uAfgLcIHCDItMjcuNi4xyAfuAYAIAA&amp;sclient=gws-wiz-serp" TargetMode="External"/><Relationship Id="rId1" Type="http://schemas.openxmlformats.org/officeDocument/2006/relationships/hyperlink" Target="https://www.google.com/search?q=Mobbing&amp;client=safari&amp;hs=qvpU&amp;sca_esv=663206272e2400e5&amp;rls=en&amp;sxsrf=ANbL-n4WC6l6hbQ3Ezz86yvFzLmaP4n9zA%3A1773260018421&amp;ei=8syxabKRGcW79u8PqpmmYA&amp;biw=1425&amp;bih=761&amp;ved=2ahUKEwjr9r-11JiTAxXQgP0HHSVJAsgQgK4QegQIAxAC&amp;uact=5&amp;oq=gaslighting+organizzativo+differenza+con+mobbing+e+straining+ed+esempi&amp;gs_lp=Egxnd3Mtd2l6LXNlcnAiRmdhc2xpZ2h0aW5nIG9yZ2FuaXp6YXRpdm8gZGlmZmVyZW56YSBjb24gbW9iYmluZyBlIHN0cmFpbmluZyBlZCBlc2VtcGlI8UxQsAJY9UpwAngBkAEAmAHcAaABtTqqAQYwLjQ1LjG4AQPIAQD4AQGYAiKgAoMuwgIKEAAYsAMY1gQYR8ICBRAhGKABwgIFECEYnwXCAgQQIRgVwgIFEAAY7wXCAggQABiABBiiBJgDAIgGAZAGCJIHBjEuMjguNaAH65kBsgcGMC4yOC41uAfgLcIHCDItMjcuNi4xyAfuAYAIAA&amp;sclient=gws-wiz-serp"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svg"/><Relationship Id="rId1" Type="http://schemas.openxmlformats.org/officeDocument/2006/relationships/image" Target="../media/image43.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image" Target="../media/image58.svg"/><Relationship Id="rId5" Type="http://schemas.openxmlformats.org/officeDocument/2006/relationships/image" Target="../media/image62.svg"/><Relationship Id="rId4" Type="http://schemas.openxmlformats.org/officeDocument/2006/relationships/image" Target="../media/image61.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svg"/><Relationship Id="rId1"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2" Type="http://schemas.openxmlformats.org/officeDocument/2006/relationships/hyperlink" Target="https://www.google.com/search?q=Straining&amp;client=safari&amp;hs=qvpU&amp;sca_esv=663206272e2400e5&amp;rls=en&amp;sxsrf=ANbL-n4WC6l6hbQ3Ezz86yvFzLmaP4n9zA%3A1773260018421&amp;ei=8syxabKRGcW79u8PqpmmYA&amp;biw=1425&amp;bih=761&amp;ved=2ahUKEwjr9r-11JiTAxXQgP0HHSVJAsgQgK4QegQIAxAE&amp;uact=5&amp;oq=gaslighting+organizzativo+differenza+con+mobbing+e+straining+ed+esempi&amp;gs_lp=Egxnd3Mtd2l6LXNlcnAiRmdhc2xpZ2h0aW5nIG9yZ2FuaXp6YXRpdm8gZGlmZmVyZW56YSBjb24gbW9iYmluZyBlIHN0cmFpbmluZyBlZCBlc2VtcGlI8UxQsAJY9UpwAngBkAEAmAHcAaABtTqqAQYwLjQ1LjG4AQPIAQD4AQGYAiKgAoMuwgIKEAAYsAMY1gQYR8ICBRAhGKABwgIFECEYnwXCAgQQIRgVwgIFEAAY7wXCAggQABiABBiiBJgDAIgGAZAGCJIHBjEuMjguNaAH65kBsgcGMC4yOC41uAfgLcIHCDItMjcuNi4xyAfuAYAIAA&amp;sclient=gws-wiz-serp" TargetMode="External"/><Relationship Id="rId1" Type="http://schemas.openxmlformats.org/officeDocument/2006/relationships/hyperlink" Target="https://www.google.com/search?q=Mobbing&amp;client=safari&amp;hs=qvpU&amp;sca_esv=663206272e2400e5&amp;rls=en&amp;sxsrf=ANbL-n4WC6l6hbQ3Ezz86yvFzLmaP4n9zA%3A1773260018421&amp;ei=8syxabKRGcW79u8PqpmmYA&amp;biw=1425&amp;bih=761&amp;ved=2ahUKEwjr9r-11JiTAxXQgP0HHSVJAsgQgK4QegQIAxAC&amp;uact=5&amp;oq=gaslighting+organizzativo+differenza+con+mobbing+e+straining+ed+esempi&amp;gs_lp=Egxnd3Mtd2l6LXNlcnAiRmdhc2xpZ2h0aW5nIG9yZ2FuaXp6YXRpdm8gZGlmZmVyZW56YSBjb24gbW9iYmluZyBlIHN0cmFpbmluZyBlZCBlc2VtcGlI8UxQsAJY9UpwAngBkAEAmAHcAaABtTqqAQYwLjQ1LjG4AQPIAQD4AQGYAiKgAoMuwgIKEAAYsAMY1gQYR8ICBRAhGKABwgIFECEYnwXCAgQQIRgVwgIFEAAY7wXCAggQABiABBiiBJgDAIgGAZAGCJIHBjEuMjguNaAH65kBsgcGMC4yOC41uAfgLcIHCDItMjcuNi4xyAfuAYAIAA&amp;sclient=gws-wiz-serp"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77B9B3-4B94-4342-AD20-7DAC1F0AFD6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5F979C9-2927-4810-878F-D653B6C4BC8D}">
      <dgm:prSet/>
      <dgm:spPr/>
      <dgm:t>
        <a:bodyPr/>
        <a:lstStyle/>
        <a:p>
          <a:r>
            <a:rPr lang="it-IT"/>
            <a:t>la tracciabilità totale — ogni azione lascia un dato;</a:t>
          </a:r>
          <a:endParaRPr lang="en-US"/>
        </a:p>
      </dgm:t>
    </dgm:pt>
    <dgm:pt modelId="{EEB1E9DE-F3D8-4104-831C-9691E66E3CD7}" type="parTrans" cxnId="{AB8010FC-CDD4-4777-B327-8BBB2B9AAFCE}">
      <dgm:prSet/>
      <dgm:spPr/>
      <dgm:t>
        <a:bodyPr/>
        <a:lstStyle/>
        <a:p>
          <a:endParaRPr lang="en-US"/>
        </a:p>
      </dgm:t>
    </dgm:pt>
    <dgm:pt modelId="{FB5D0D35-9FC5-497F-B64D-A98F09E7691B}" type="sibTrans" cxnId="{AB8010FC-CDD4-4777-B327-8BBB2B9AAFCE}">
      <dgm:prSet/>
      <dgm:spPr/>
      <dgm:t>
        <a:bodyPr/>
        <a:lstStyle/>
        <a:p>
          <a:endParaRPr lang="en-US"/>
        </a:p>
      </dgm:t>
    </dgm:pt>
    <dgm:pt modelId="{DAE6B5F5-67BF-4F7F-BD12-1AA5CD069B6A}">
      <dgm:prSet/>
      <dgm:spPr/>
      <dgm:t>
        <a:bodyPr/>
        <a:lstStyle/>
        <a:p>
          <a:r>
            <a:rPr lang="it-IT"/>
            <a:t>la visibilità permanente — ogni dato può essere monitorato e confrontato;</a:t>
          </a:r>
          <a:endParaRPr lang="en-US"/>
        </a:p>
      </dgm:t>
    </dgm:pt>
    <dgm:pt modelId="{3C7A8827-FA01-4E9F-A8A4-9BA17D6791CD}" type="parTrans" cxnId="{3E511CD8-0E3C-4442-AE5B-FB9A61A52C26}">
      <dgm:prSet/>
      <dgm:spPr/>
      <dgm:t>
        <a:bodyPr/>
        <a:lstStyle/>
        <a:p>
          <a:endParaRPr lang="en-US"/>
        </a:p>
      </dgm:t>
    </dgm:pt>
    <dgm:pt modelId="{959778DF-3080-4BA1-8E15-2FE7DC9C8430}" type="sibTrans" cxnId="{3E511CD8-0E3C-4442-AE5B-FB9A61A52C26}">
      <dgm:prSet/>
      <dgm:spPr/>
      <dgm:t>
        <a:bodyPr/>
        <a:lstStyle/>
        <a:p>
          <a:endParaRPr lang="en-US"/>
        </a:p>
      </dgm:t>
    </dgm:pt>
    <dgm:pt modelId="{CD1E6DD9-5F3F-4FC1-9E86-DE558A3D98DF}">
      <dgm:prSet/>
      <dgm:spPr/>
      <dgm:t>
        <a:bodyPr/>
        <a:lstStyle/>
        <a:p>
          <a:r>
            <a:rPr lang="it-IT"/>
            <a:t>la valutazione continua — ogni attività viene tradotta in indicatori, punteggi, ranking.</a:t>
          </a:r>
          <a:endParaRPr lang="en-US"/>
        </a:p>
      </dgm:t>
    </dgm:pt>
    <dgm:pt modelId="{19840090-07CE-4EEB-91C4-E2356D097ABF}" type="parTrans" cxnId="{EEB11262-B14D-4628-BDEE-AED96CE47214}">
      <dgm:prSet/>
      <dgm:spPr/>
      <dgm:t>
        <a:bodyPr/>
        <a:lstStyle/>
        <a:p>
          <a:endParaRPr lang="en-US"/>
        </a:p>
      </dgm:t>
    </dgm:pt>
    <dgm:pt modelId="{676015D2-4D95-4462-9C1B-18D831074A58}" type="sibTrans" cxnId="{EEB11262-B14D-4628-BDEE-AED96CE47214}">
      <dgm:prSet/>
      <dgm:spPr/>
      <dgm:t>
        <a:bodyPr/>
        <a:lstStyle/>
        <a:p>
          <a:endParaRPr lang="en-US"/>
        </a:p>
      </dgm:t>
    </dgm:pt>
    <dgm:pt modelId="{2B30DE90-D7AA-4A97-988B-130197998C20}" type="pres">
      <dgm:prSet presAssocID="{CE77B9B3-4B94-4342-AD20-7DAC1F0AFD61}" presName="root" presStyleCnt="0">
        <dgm:presLayoutVars>
          <dgm:dir/>
          <dgm:resizeHandles val="exact"/>
        </dgm:presLayoutVars>
      </dgm:prSet>
      <dgm:spPr/>
    </dgm:pt>
    <dgm:pt modelId="{BACAB020-5C08-445D-BA82-C275F7F38F1B}" type="pres">
      <dgm:prSet presAssocID="{A5F979C9-2927-4810-878F-D653B6C4BC8D}" presName="compNode" presStyleCnt="0"/>
      <dgm:spPr/>
    </dgm:pt>
    <dgm:pt modelId="{367FF806-B91A-434C-94A8-8A8BB85143C0}" type="pres">
      <dgm:prSet presAssocID="{A5F979C9-2927-4810-878F-D653B6C4BC8D}" presName="bgRect" presStyleLbl="bgShp" presStyleIdx="0" presStyleCnt="3"/>
      <dgm:spPr/>
    </dgm:pt>
    <dgm:pt modelId="{D41DA3CB-7CCA-4800-98BC-F55217EDF747}" type="pres">
      <dgm:prSet presAssocID="{A5F979C9-2927-4810-878F-D653B6C4BC8D}"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Giudice"/>
        </a:ext>
      </dgm:extLst>
    </dgm:pt>
    <dgm:pt modelId="{2595EE18-3389-450A-BF48-C3F113073168}" type="pres">
      <dgm:prSet presAssocID="{A5F979C9-2927-4810-878F-D653B6C4BC8D}" presName="spaceRect" presStyleCnt="0"/>
      <dgm:spPr/>
    </dgm:pt>
    <dgm:pt modelId="{17C5D97C-1DA6-4457-B49F-41C6CF36C402}" type="pres">
      <dgm:prSet presAssocID="{A5F979C9-2927-4810-878F-D653B6C4BC8D}" presName="parTx" presStyleLbl="revTx" presStyleIdx="0" presStyleCnt="3">
        <dgm:presLayoutVars>
          <dgm:chMax val="0"/>
          <dgm:chPref val="0"/>
        </dgm:presLayoutVars>
      </dgm:prSet>
      <dgm:spPr/>
    </dgm:pt>
    <dgm:pt modelId="{CFCF85DA-3478-4277-A908-8509B71A95B5}" type="pres">
      <dgm:prSet presAssocID="{FB5D0D35-9FC5-497F-B64D-A98F09E7691B}" presName="sibTrans" presStyleCnt="0"/>
      <dgm:spPr/>
    </dgm:pt>
    <dgm:pt modelId="{A3E53DEF-FA5A-4C16-A1C7-427803BE4267}" type="pres">
      <dgm:prSet presAssocID="{DAE6B5F5-67BF-4F7F-BD12-1AA5CD069B6A}" presName="compNode" presStyleCnt="0"/>
      <dgm:spPr/>
    </dgm:pt>
    <dgm:pt modelId="{87FDD28E-7D2C-41B8-A865-1F77A42CC7A2}" type="pres">
      <dgm:prSet presAssocID="{DAE6B5F5-67BF-4F7F-BD12-1AA5CD069B6A}" presName="bgRect" presStyleLbl="bgShp" presStyleIdx="1" presStyleCnt="3"/>
      <dgm:spPr/>
    </dgm:pt>
    <dgm:pt modelId="{E1EDA2D3-31CF-4C0E-9200-B555DD786B9F}" type="pres">
      <dgm:prSet presAssocID="{DAE6B5F5-67BF-4F7F-BD12-1AA5CD069B6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d Bump"/>
        </a:ext>
      </dgm:extLst>
    </dgm:pt>
    <dgm:pt modelId="{5F884488-E636-4FBC-B0C9-197396647538}" type="pres">
      <dgm:prSet presAssocID="{DAE6B5F5-67BF-4F7F-BD12-1AA5CD069B6A}" presName="spaceRect" presStyleCnt="0"/>
      <dgm:spPr/>
    </dgm:pt>
    <dgm:pt modelId="{8194E402-28E1-4366-BEFD-B5A1E68240FB}" type="pres">
      <dgm:prSet presAssocID="{DAE6B5F5-67BF-4F7F-BD12-1AA5CD069B6A}" presName="parTx" presStyleLbl="revTx" presStyleIdx="1" presStyleCnt="3">
        <dgm:presLayoutVars>
          <dgm:chMax val="0"/>
          <dgm:chPref val="0"/>
        </dgm:presLayoutVars>
      </dgm:prSet>
      <dgm:spPr/>
    </dgm:pt>
    <dgm:pt modelId="{41F813E4-1BC4-43CF-82BD-4B296CD62330}" type="pres">
      <dgm:prSet presAssocID="{959778DF-3080-4BA1-8E15-2FE7DC9C8430}" presName="sibTrans" presStyleCnt="0"/>
      <dgm:spPr/>
    </dgm:pt>
    <dgm:pt modelId="{E5A2D054-4560-4F82-A07B-50956720A314}" type="pres">
      <dgm:prSet presAssocID="{CD1E6DD9-5F3F-4FC1-9E86-DE558A3D98DF}" presName="compNode" presStyleCnt="0"/>
      <dgm:spPr/>
    </dgm:pt>
    <dgm:pt modelId="{52F5FA2C-AD57-477A-BF87-82D0A5D99B3A}" type="pres">
      <dgm:prSet presAssocID="{CD1E6DD9-5F3F-4FC1-9E86-DE558A3D98DF}" presName="bgRect" presStyleLbl="bgShp" presStyleIdx="2" presStyleCnt="3"/>
      <dgm:spPr/>
    </dgm:pt>
    <dgm:pt modelId="{DDCDCCD2-B750-4FF3-B6D6-4001A000FC13}" type="pres">
      <dgm:prSet presAssocID="{CD1E6DD9-5F3F-4FC1-9E86-DE558A3D98DF}"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ie chart"/>
        </a:ext>
      </dgm:extLst>
    </dgm:pt>
    <dgm:pt modelId="{5B127FCE-4DD7-4D88-BECA-7BA9E6E86A6F}" type="pres">
      <dgm:prSet presAssocID="{CD1E6DD9-5F3F-4FC1-9E86-DE558A3D98DF}" presName="spaceRect" presStyleCnt="0"/>
      <dgm:spPr/>
    </dgm:pt>
    <dgm:pt modelId="{2E633CA9-1BA0-4C04-9720-22AB7DBB1159}" type="pres">
      <dgm:prSet presAssocID="{CD1E6DD9-5F3F-4FC1-9E86-DE558A3D98DF}" presName="parTx" presStyleLbl="revTx" presStyleIdx="2" presStyleCnt="3">
        <dgm:presLayoutVars>
          <dgm:chMax val="0"/>
          <dgm:chPref val="0"/>
        </dgm:presLayoutVars>
      </dgm:prSet>
      <dgm:spPr/>
    </dgm:pt>
  </dgm:ptLst>
  <dgm:cxnLst>
    <dgm:cxn modelId="{0AF3810E-7AC7-497A-B650-A27EFB080794}" type="presOf" srcId="{DAE6B5F5-67BF-4F7F-BD12-1AA5CD069B6A}" destId="{8194E402-28E1-4366-BEFD-B5A1E68240FB}" srcOrd="0" destOrd="0" presId="urn:microsoft.com/office/officeart/2018/2/layout/IconVerticalSolidList"/>
    <dgm:cxn modelId="{EEB11262-B14D-4628-BDEE-AED96CE47214}" srcId="{CE77B9B3-4B94-4342-AD20-7DAC1F0AFD61}" destId="{CD1E6DD9-5F3F-4FC1-9E86-DE558A3D98DF}" srcOrd="2" destOrd="0" parTransId="{19840090-07CE-4EEB-91C4-E2356D097ABF}" sibTransId="{676015D2-4D95-4462-9C1B-18D831074A58}"/>
    <dgm:cxn modelId="{25F5886C-B2DE-415F-AE79-D06EAE3C4008}" type="presOf" srcId="{CE77B9B3-4B94-4342-AD20-7DAC1F0AFD61}" destId="{2B30DE90-D7AA-4A97-988B-130197998C20}" srcOrd="0" destOrd="0" presId="urn:microsoft.com/office/officeart/2018/2/layout/IconVerticalSolidList"/>
    <dgm:cxn modelId="{F366B1AF-6BAC-4DED-895F-EF2AD57239C2}" type="presOf" srcId="{CD1E6DD9-5F3F-4FC1-9E86-DE558A3D98DF}" destId="{2E633CA9-1BA0-4C04-9720-22AB7DBB1159}" srcOrd="0" destOrd="0" presId="urn:microsoft.com/office/officeart/2018/2/layout/IconVerticalSolidList"/>
    <dgm:cxn modelId="{48524CBF-19AF-42C4-9789-9F9AD7D42C1F}" type="presOf" srcId="{A5F979C9-2927-4810-878F-D653B6C4BC8D}" destId="{17C5D97C-1DA6-4457-B49F-41C6CF36C402}" srcOrd="0" destOrd="0" presId="urn:microsoft.com/office/officeart/2018/2/layout/IconVerticalSolidList"/>
    <dgm:cxn modelId="{3E511CD8-0E3C-4442-AE5B-FB9A61A52C26}" srcId="{CE77B9B3-4B94-4342-AD20-7DAC1F0AFD61}" destId="{DAE6B5F5-67BF-4F7F-BD12-1AA5CD069B6A}" srcOrd="1" destOrd="0" parTransId="{3C7A8827-FA01-4E9F-A8A4-9BA17D6791CD}" sibTransId="{959778DF-3080-4BA1-8E15-2FE7DC9C8430}"/>
    <dgm:cxn modelId="{AB8010FC-CDD4-4777-B327-8BBB2B9AAFCE}" srcId="{CE77B9B3-4B94-4342-AD20-7DAC1F0AFD61}" destId="{A5F979C9-2927-4810-878F-D653B6C4BC8D}" srcOrd="0" destOrd="0" parTransId="{EEB1E9DE-F3D8-4104-831C-9691E66E3CD7}" sibTransId="{FB5D0D35-9FC5-497F-B64D-A98F09E7691B}"/>
    <dgm:cxn modelId="{BF038AD5-F842-483A-B859-F12AAB66D01F}" type="presParOf" srcId="{2B30DE90-D7AA-4A97-988B-130197998C20}" destId="{BACAB020-5C08-445D-BA82-C275F7F38F1B}" srcOrd="0" destOrd="0" presId="urn:microsoft.com/office/officeart/2018/2/layout/IconVerticalSolidList"/>
    <dgm:cxn modelId="{0F719B55-3C5B-441D-8838-06B0B5A70988}" type="presParOf" srcId="{BACAB020-5C08-445D-BA82-C275F7F38F1B}" destId="{367FF806-B91A-434C-94A8-8A8BB85143C0}" srcOrd="0" destOrd="0" presId="urn:microsoft.com/office/officeart/2018/2/layout/IconVerticalSolidList"/>
    <dgm:cxn modelId="{724E70C4-53E5-4B01-985C-C83C0739653B}" type="presParOf" srcId="{BACAB020-5C08-445D-BA82-C275F7F38F1B}" destId="{D41DA3CB-7CCA-4800-98BC-F55217EDF747}" srcOrd="1" destOrd="0" presId="urn:microsoft.com/office/officeart/2018/2/layout/IconVerticalSolidList"/>
    <dgm:cxn modelId="{5565BED7-BD43-41D8-A6BA-226C84C50683}" type="presParOf" srcId="{BACAB020-5C08-445D-BA82-C275F7F38F1B}" destId="{2595EE18-3389-450A-BF48-C3F113073168}" srcOrd="2" destOrd="0" presId="urn:microsoft.com/office/officeart/2018/2/layout/IconVerticalSolidList"/>
    <dgm:cxn modelId="{EAEE5CE5-1591-40CC-8624-9B787437E92D}" type="presParOf" srcId="{BACAB020-5C08-445D-BA82-C275F7F38F1B}" destId="{17C5D97C-1DA6-4457-B49F-41C6CF36C402}" srcOrd="3" destOrd="0" presId="urn:microsoft.com/office/officeart/2018/2/layout/IconVerticalSolidList"/>
    <dgm:cxn modelId="{241AFCC7-BE35-48E2-8802-09D66977A986}" type="presParOf" srcId="{2B30DE90-D7AA-4A97-988B-130197998C20}" destId="{CFCF85DA-3478-4277-A908-8509B71A95B5}" srcOrd="1" destOrd="0" presId="urn:microsoft.com/office/officeart/2018/2/layout/IconVerticalSolidList"/>
    <dgm:cxn modelId="{0E18483B-4114-45FB-B9DA-393422ED34C4}" type="presParOf" srcId="{2B30DE90-D7AA-4A97-988B-130197998C20}" destId="{A3E53DEF-FA5A-4C16-A1C7-427803BE4267}" srcOrd="2" destOrd="0" presId="urn:microsoft.com/office/officeart/2018/2/layout/IconVerticalSolidList"/>
    <dgm:cxn modelId="{D1FA2759-8B31-4AAB-B831-B429978BCBB5}" type="presParOf" srcId="{A3E53DEF-FA5A-4C16-A1C7-427803BE4267}" destId="{87FDD28E-7D2C-41B8-A865-1F77A42CC7A2}" srcOrd="0" destOrd="0" presId="urn:microsoft.com/office/officeart/2018/2/layout/IconVerticalSolidList"/>
    <dgm:cxn modelId="{BB0119CF-EC25-4EEB-8D84-2402CFF79D22}" type="presParOf" srcId="{A3E53DEF-FA5A-4C16-A1C7-427803BE4267}" destId="{E1EDA2D3-31CF-4C0E-9200-B555DD786B9F}" srcOrd="1" destOrd="0" presId="urn:microsoft.com/office/officeart/2018/2/layout/IconVerticalSolidList"/>
    <dgm:cxn modelId="{E7FEB888-BFC4-4635-B34C-532F67CE314D}" type="presParOf" srcId="{A3E53DEF-FA5A-4C16-A1C7-427803BE4267}" destId="{5F884488-E636-4FBC-B0C9-197396647538}" srcOrd="2" destOrd="0" presId="urn:microsoft.com/office/officeart/2018/2/layout/IconVerticalSolidList"/>
    <dgm:cxn modelId="{84FB6C5B-486A-4275-AB05-B0469E38DDB4}" type="presParOf" srcId="{A3E53DEF-FA5A-4C16-A1C7-427803BE4267}" destId="{8194E402-28E1-4366-BEFD-B5A1E68240FB}" srcOrd="3" destOrd="0" presId="urn:microsoft.com/office/officeart/2018/2/layout/IconVerticalSolidList"/>
    <dgm:cxn modelId="{DEE09EB3-309C-433E-838B-31CF51E68F48}" type="presParOf" srcId="{2B30DE90-D7AA-4A97-988B-130197998C20}" destId="{41F813E4-1BC4-43CF-82BD-4B296CD62330}" srcOrd="3" destOrd="0" presId="urn:microsoft.com/office/officeart/2018/2/layout/IconVerticalSolidList"/>
    <dgm:cxn modelId="{711079C2-1BC0-4CCB-BC34-7D8F448386B1}" type="presParOf" srcId="{2B30DE90-D7AA-4A97-988B-130197998C20}" destId="{E5A2D054-4560-4F82-A07B-50956720A314}" srcOrd="4" destOrd="0" presId="urn:microsoft.com/office/officeart/2018/2/layout/IconVerticalSolidList"/>
    <dgm:cxn modelId="{AC0A890F-2583-4D8C-AD9E-071BADBBF680}" type="presParOf" srcId="{E5A2D054-4560-4F82-A07B-50956720A314}" destId="{52F5FA2C-AD57-477A-BF87-82D0A5D99B3A}" srcOrd="0" destOrd="0" presId="urn:microsoft.com/office/officeart/2018/2/layout/IconVerticalSolidList"/>
    <dgm:cxn modelId="{65F5C2A0-608F-4605-8521-900F2F1D71D3}" type="presParOf" srcId="{E5A2D054-4560-4F82-A07B-50956720A314}" destId="{DDCDCCD2-B750-4FF3-B6D6-4001A000FC13}" srcOrd="1" destOrd="0" presId="urn:microsoft.com/office/officeart/2018/2/layout/IconVerticalSolidList"/>
    <dgm:cxn modelId="{AB131DBF-4093-4974-9F96-1E9050B334BF}" type="presParOf" srcId="{E5A2D054-4560-4F82-A07B-50956720A314}" destId="{5B127FCE-4DD7-4D88-BECA-7BA9E6E86A6F}" srcOrd="2" destOrd="0" presId="urn:microsoft.com/office/officeart/2018/2/layout/IconVerticalSolidList"/>
    <dgm:cxn modelId="{A49A16C6-05D7-40AE-9315-1AFF12CDF04A}" type="presParOf" srcId="{E5A2D054-4560-4F82-A07B-50956720A314}" destId="{2E633CA9-1BA0-4C04-9720-22AB7DBB115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A10BCD-9189-454F-AAC1-0C94506A0D8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9955F2C-D8C3-48F1-8636-DF76D2C5863A}">
      <dgm:prSet/>
      <dgm:spPr/>
      <dgm:t>
        <a:bodyPr/>
        <a:lstStyle/>
        <a:p>
          <a:pPr>
            <a:lnSpc>
              <a:spcPct val="100000"/>
            </a:lnSpc>
          </a:pPr>
          <a:r>
            <a:rPr lang="it-IT" b="1" dirty="0"/>
            <a:t>Prime esperienze</a:t>
          </a:r>
          <a:r>
            <a:rPr lang="it-IT" dirty="0"/>
            <a:t>: Francia (2004) e Germania (2006) - come iniziative di gruppi ristretti di imprese all’avanguardia nella promozione delle pari opportunità</a:t>
          </a:r>
          <a:r>
            <a:rPr lang="it-IT" b="1" dirty="0"/>
            <a:t> </a:t>
          </a:r>
          <a:r>
            <a:rPr lang="it-IT" dirty="0"/>
            <a:t>in seguito alle direttive dell’Unione Europea 2000/43 e 2000/78. </a:t>
          </a:r>
          <a:endParaRPr lang="en-US" dirty="0"/>
        </a:p>
      </dgm:t>
    </dgm:pt>
    <dgm:pt modelId="{5B0F30E6-18E0-468D-A58D-440B05DD8EBB}" type="parTrans" cxnId="{66BC7F44-1193-4A4B-AEA8-245718E00E5C}">
      <dgm:prSet/>
      <dgm:spPr/>
      <dgm:t>
        <a:bodyPr/>
        <a:lstStyle/>
        <a:p>
          <a:endParaRPr lang="en-US"/>
        </a:p>
      </dgm:t>
    </dgm:pt>
    <dgm:pt modelId="{57B1D739-8C45-478B-8210-C4317225F04B}" type="sibTrans" cxnId="{66BC7F44-1193-4A4B-AEA8-245718E00E5C}">
      <dgm:prSet/>
      <dgm:spPr/>
      <dgm:t>
        <a:bodyPr/>
        <a:lstStyle/>
        <a:p>
          <a:endParaRPr lang="en-US"/>
        </a:p>
      </dgm:t>
    </dgm:pt>
    <dgm:pt modelId="{D236F0B5-9759-4011-9D70-A2BF74D3AD17}">
      <dgm:prSet/>
      <dgm:spPr/>
      <dgm:t>
        <a:bodyPr/>
        <a:lstStyle/>
        <a:p>
          <a:pPr>
            <a:lnSpc>
              <a:spcPct val="100000"/>
            </a:lnSpc>
          </a:pPr>
          <a:r>
            <a:rPr lang="it-IT" b="1"/>
            <a:t>In Italia:</a:t>
          </a:r>
          <a:r>
            <a:rPr lang="it-IT"/>
            <a:t> la Carta per le Pari Opportunità e l’Uguaglianza sul Lavoro è stata redatta nel 2009 su iniziativa della </a:t>
          </a:r>
          <a:r>
            <a:rPr lang="it-IT" i="1"/>
            <a:t>Fondazione Sodalitas </a:t>
          </a:r>
          <a:r>
            <a:rPr lang="it-IT"/>
            <a:t>(ad oggi riunisce </a:t>
          </a:r>
          <a:r>
            <a:rPr lang="it-IT" b="1"/>
            <a:t>800 tra imprese e Pubbliche Amministrazioni, </a:t>
          </a:r>
          <a:r>
            <a:rPr lang="it-IT"/>
            <a:t>le quali impiegano più di </a:t>
          </a:r>
          <a:r>
            <a:rPr lang="it-IT" b="1"/>
            <a:t>700.000 lavoratori)</a:t>
          </a:r>
          <a:r>
            <a:rPr lang="it-IT"/>
            <a:t>.</a:t>
          </a:r>
          <a:endParaRPr lang="en-US"/>
        </a:p>
      </dgm:t>
    </dgm:pt>
    <dgm:pt modelId="{B5A95224-803C-47CF-887E-D266EFD54403}" type="parTrans" cxnId="{740C2FE7-D338-4FFB-A6E2-FE47206C367D}">
      <dgm:prSet/>
      <dgm:spPr/>
      <dgm:t>
        <a:bodyPr/>
        <a:lstStyle/>
        <a:p>
          <a:endParaRPr lang="en-US"/>
        </a:p>
      </dgm:t>
    </dgm:pt>
    <dgm:pt modelId="{10C25665-4FB4-4250-A41F-0E2DB8B98219}" type="sibTrans" cxnId="{740C2FE7-D338-4FFB-A6E2-FE47206C367D}">
      <dgm:prSet/>
      <dgm:spPr/>
      <dgm:t>
        <a:bodyPr/>
        <a:lstStyle/>
        <a:p>
          <a:endParaRPr lang="en-US"/>
        </a:p>
      </dgm:t>
    </dgm:pt>
    <dgm:pt modelId="{EAEFFA44-DC8D-41C9-8182-F9315F5C83D8}">
      <dgm:prSet/>
      <dgm:spPr/>
      <dgm:t>
        <a:bodyPr/>
        <a:lstStyle/>
        <a:p>
          <a:pPr>
            <a:lnSpc>
              <a:spcPct val="100000"/>
            </a:lnSpc>
          </a:pPr>
          <a:r>
            <a:rPr lang="it-IT" b="1"/>
            <a:t>La Commissione Europea </a:t>
          </a:r>
          <a:r>
            <a:rPr lang="it-IT"/>
            <a:t>nel 2010 ha finanziato una </a:t>
          </a:r>
          <a:r>
            <a:rPr lang="it-IT" i="1"/>
            <a:t>Piattaforma di scambio delle Carte europee della Diversità </a:t>
          </a:r>
          <a:r>
            <a:rPr lang="it-IT"/>
            <a:t>(ad oggi sono presenti 26 Carte) nell’ambito di un progetto più ampio per il “sostegno alle iniziative volontarie per la promozione della gestione della diversità sul posto di lavoro nell’Unione Europea”.</a:t>
          </a:r>
          <a:endParaRPr lang="en-US"/>
        </a:p>
      </dgm:t>
    </dgm:pt>
    <dgm:pt modelId="{F7C91B6C-3B49-4BF1-B4BC-DED828E411F7}" type="parTrans" cxnId="{B559C4EE-B359-4718-8FA0-92CDBA537303}">
      <dgm:prSet/>
      <dgm:spPr/>
      <dgm:t>
        <a:bodyPr/>
        <a:lstStyle/>
        <a:p>
          <a:endParaRPr lang="en-US"/>
        </a:p>
      </dgm:t>
    </dgm:pt>
    <dgm:pt modelId="{FAFF9D59-5A41-4D6B-91A5-AE97D3B2B973}" type="sibTrans" cxnId="{B559C4EE-B359-4718-8FA0-92CDBA537303}">
      <dgm:prSet/>
      <dgm:spPr/>
      <dgm:t>
        <a:bodyPr/>
        <a:lstStyle/>
        <a:p>
          <a:endParaRPr lang="en-US"/>
        </a:p>
      </dgm:t>
    </dgm:pt>
    <dgm:pt modelId="{47887DE3-24FA-4D4D-A337-B327EDC168F5}" type="pres">
      <dgm:prSet presAssocID="{28A10BCD-9189-454F-AAC1-0C94506A0D81}" presName="root" presStyleCnt="0">
        <dgm:presLayoutVars>
          <dgm:dir/>
          <dgm:resizeHandles val="exact"/>
        </dgm:presLayoutVars>
      </dgm:prSet>
      <dgm:spPr/>
    </dgm:pt>
    <dgm:pt modelId="{ABD21658-DD55-4181-BCF4-C81907F837B2}" type="pres">
      <dgm:prSet presAssocID="{89955F2C-D8C3-48F1-8636-DF76D2C5863A}" presName="compNode" presStyleCnt="0"/>
      <dgm:spPr/>
    </dgm:pt>
    <dgm:pt modelId="{D4571B4B-F3AE-4E31-A3FB-6184FCEC25DD}" type="pres">
      <dgm:prSet presAssocID="{89955F2C-D8C3-48F1-8636-DF76D2C5863A}" presName="bgRect" presStyleLbl="bgShp" presStyleIdx="0" presStyleCnt="3"/>
      <dgm:spPr/>
    </dgm:pt>
    <dgm:pt modelId="{F5651AD9-2068-4DFC-85D9-DA3A1D14FF89}" type="pres">
      <dgm:prSet presAssocID="{89955F2C-D8C3-48F1-8636-DF76D2C5863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Riunione"/>
        </a:ext>
      </dgm:extLst>
    </dgm:pt>
    <dgm:pt modelId="{75C522B9-B5AC-4855-B2E4-35AECC5182C9}" type="pres">
      <dgm:prSet presAssocID="{89955F2C-D8C3-48F1-8636-DF76D2C5863A}" presName="spaceRect" presStyleCnt="0"/>
      <dgm:spPr/>
    </dgm:pt>
    <dgm:pt modelId="{A77DE1B7-A908-48D1-A6A8-7C514D83553A}" type="pres">
      <dgm:prSet presAssocID="{89955F2C-D8C3-48F1-8636-DF76D2C5863A}" presName="parTx" presStyleLbl="revTx" presStyleIdx="0" presStyleCnt="3">
        <dgm:presLayoutVars>
          <dgm:chMax val="0"/>
          <dgm:chPref val="0"/>
        </dgm:presLayoutVars>
      </dgm:prSet>
      <dgm:spPr/>
    </dgm:pt>
    <dgm:pt modelId="{DB47373F-C0CE-48D2-9B85-3698F725A098}" type="pres">
      <dgm:prSet presAssocID="{57B1D739-8C45-478B-8210-C4317225F04B}" presName="sibTrans" presStyleCnt="0"/>
      <dgm:spPr/>
    </dgm:pt>
    <dgm:pt modelId="{565F63F1-D226-44F7-BC71-88703B6D4408}" type="pres">
      <dgm:prSet presAssocID="{D236F0B5-9759-4011-9D70-A2BF74D3AD17}" presName="compNode" presStyleCnt="0"/>
      <dgm:spPr/>
    </dgm:pt>
    <dgm:pt modelId="{3A1B67B8-C990-403B-BA43-221433433A1F}" type="pres">
      <dgm:prSet presAssocID="{D236F0B5-9759-4011-9D70-A2BF74D3AD17}" presName="bgRect" presStyleLbl="bgShp" presStyleIdx="1" presStyleCnt="3"/>
      <dgm:spPr/>
    </dgm:pt>
    <dgm:pt modelId="{474A1106-177C-496E-A2CA-68F7A09E79EA}" type="pres">
      <dgm:prSet presAssocID="{D236F0B5-9759-4011-9D70-A2BF74D3AD17}"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4EFD37F9-6841-4645-9E06-98687520960C}" type="pres">
      <dgm:prSet presAssocID="{D236F0B5-9759-4011-9D70-A2BF74D3AD17}" presName="spaceRect" presStyleCnt="0"/>
      <dgm:spPr/>
    </dgm:pt>
    <dgm:pt modelId="{EF399292-B2F5-4819-8A79-83B63DC06E8D}" type="pres">
      <dgm:prSet presAssocID="{D236F0B5-9759-4011-9D70-A2BF74D3AD17}" presName="parTx" presStyleLbl="revTx" presStyleIdx="1" presStyleCnt="3">
        <dgm:presLayoutVars>
          <dgm:chMax val="0"/>
          <dgm:chPref val="0"/>
        </dgm:presLayoutVars>
      </dgm:prSet>
      <dgm:spPr/>
    </dgm:pt>
    <dgm:pt modelId="{E92E9D3F-6A00-42EA-93BF-2A69A1DC8AD7}" type="pres">
      <dgm:prSet presAssocID="{10C25665-4FB4-4250-A41F-0E2DB8B98219}" presName="sibTrans" presStyleCnt="0"/>
      <dgm:spPr/>
    </dgm:pt>
    <dgm:pt modelId="{94794298-FF3D-4707-A74F-01274353AF6C}" type="pres">
      <dgm:prSet presAssocID="{EAEFFA44-DC8D-41C9-8182-F9315F5C83D8}" presName="compNode" presStyleCnt="0"/>
      <dgm:spPr/>
    </dgm:pt>
    <dgm:pt modelId="{B602F213-914E-4593-B0D0-D7E80778B353}" type="pres">
      <dgm:prSet presAssocID="{EAEFFA44-DC8D-41C9-8182-F9315F5C83D8}" presName="bgRect" presStyleLbl="bgShp" presStyleIdx="2" presStyleCnt="3"/>
      <dgm:spPr/>
    </dgm:pt>
    <dgm:pt modelId="{5DDF52F5-AB1D-4EA4-AE90-0FA9F4419161}" type="pres">
      <dgm:prSet presAssocID="{EAEFFA44-DC8D-41C9-8182-F9315F5C83D8}"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onete"/>
        </a:ext>
      </dgm:extLst>
    </dgm:pt>
    <dgm:pt modelId="{5F7B340A-0632-4B74-9D60-3AD2B1498838}" type="pres">
      <dgm:prSet presAssocID="{EAEFFA44-DC8D-41C9-8182-F9315F5C83D8}" presName="spaceRect" presStyleCnt="0"/>
      <dgm:spPr/>
    </dgm:pt>
    <dgm:pt modelId="{4D634465-F4CE-4038-AF0A-C69BB3B63066}" type="pres">
      <dgm:prSet presAssocID="{EAEFFA44-DC8D-41C9-8182-F9315F5C83D8}" presName="parTx" presStyleLbl="revTx" presStyleIdx="2" presStyleCnt="3">
        <dgm:presLayoutVars>
          <dgm:chMax val="0"/>
          <dgm:chPref val="0"/>
        </dgm:presLayoutVars>
      </dgm:prSet>
      <dgm:spPr/>
    </dgm:pt>
  </dgm:ptLst>
  <dgm:cxnLst>
    <dgm:cxn modelId="{66BC7F44-1193-4A4B-AEA8-245718E00E5C}" srcId="{28A10BCD-9189-454F-AAC1-0C94506A0D81}" destId="{89955F2C-D8C3-48F1-8636-DF76D2C5863A}" srcOrd="0" destOrd="0" parTransId="{5B0F30E6-18E0-468D-A58D-440B05DD8EBB}" sibTransId="{57B1D739-8C45-478B-8210-C4317225F04B}"/>
    <dgm:cxn modelId="{1D29494A-AA4D-41EF-9C16-A16E1A791B30}" type="presOf" srcId="{89955F2C-D8C3-48F1-8636-DF76D2C5863A}" destId="{A77DE1B7-A908-48D1-A6A8-7C514D83553A}" srcOrd="0" destOrd="0" presId="urn:microsoft.com/office/officeart/2018/2/layout/IconVerticalSolidList"/>
    <dgm:cxn modelId="{22B3AB6A-7931-4FAE-B690-69020301F262}" type="presOf" srcId="{D236F0B5-9759-4011-9D70-A2BF74D3AD17}" destId="{EF399292-B2F5-4819-8A79-83B63DC06E8D}" srcOrd="0" destOrd="0" presId="urn:microsoft.com/office/officeart/2018/2/layout/IconVerticalSolidList"/>
    <dgm:cxn modelId="{2181A39C-3803-49A6-80EA-268691DEF697}" type="presOf" srcId="{28A10BCD-9189-454F-AAC1-0C94506A0D81}" destId="{47887DE3-24FA-4D4D-A337-B327EDC168F5}" srcOrd="0" destOrd="0" presId="urn:microsoft.com/office/officeart/2018/2/layout/IconVerticalSolidList"/>
    <dgm:cxn modelId="{740C2FE7-D338-4FFB-A6E2-FE47206C367D}" srcId="{28A10BCD-9189-454F-AAC1-0C94506A0D81}" destId="{D236F0B5-9759-4011-9D70-A2BF74D3AD17}" srcOrd="1" destOrd="0" parTransId="{B5A95224-803C-47CF-887E-D266EFD54403}" sibTransId="{10C25665-4FB4-4250-A41F-0E2DB8B98219}"/>
    <dgm:cxn modelId="{B559C4EE-B359-4718-8FA0-92CDBA537303}" srcId="{28A10BCD-9189-454F-AAC1-0C94506A0D81}" destId="{EAEFFA44-DC8D-41C9-8182-F9315F5C83D8}" srcOrd="2" destOrd="0" parTransId="{F7C91B6C-3B49-4BF1-B4BC-DED828E411F7}" sibTransId="{FAFF9D59-5A41-4D6B-91A5-AE97D3B2B973}"/>
    <dgm:cxn modelId="{99FCF4FC-D076-4B63-B9A3-8845EF10B83E}" type="presOf" srcId="{EAEFFA44-DC8D-41C9-8182-F9315F5C83D8}" destId="{4D634465-F4CE-4038-AF0A-C69BB3B63066}" srcOrd="0" destOrd="0" presId="urn:microsoft.com/office/officeart/2018/2/layout/IconVerticalSolidList"/>
    <dgm:cxn modelId="{702B6C6C-99C7-4C1D-9D47-AC181AE6E0A3}" type="presParOf" srcId="{47887DE3-24FA-4D4D-A337-B327EDC168F5}" destId="{ABD21658-DD55-4181-BCF4-C81907F837B2}" srcOrd="0" destOrd="0" presId="urn:microsoft.com/office/officeart/2018/2/layout/IconVerticalSolidList"/>
    <dgm:cxn modelId="{AFFB0798-05B2-404D-BE9A-DF0C83E1D3F9}" type="presParOf" srcId="{ABD21658-DD55-4181-BCF4-C81907F837B2}" destId="{D4571B4B-F3AE-4E31-A3FB-6184FCEC25DD}" srcOrd="0" destOrd="0" presId="urn:microsoft.com/office/officeart/2018/2/layout/IconVerticalSolidList"/>
    <dgm:cxn modelId="{849A62F9-0D6C-420A-B6AD-9FBFF2D8C3F7}" type="presParOf" srcId="{ABD21658-DD55-4181-BCF4-C81907F837B2}" destId="{F5651AD9-2068-4DFC-85D9-DA3A1D14FF89}" srcOrd="1" destOrd="0" presId="urn:microsoft.com/office/officeart/2018/2/layout/IconVerticalSolidList"/>
    <dgm:cxn modelId="{FC19AFEE-9797-412A-B85C-E1B3CB136CC9}" type="presParOf" srcId="{ABD21658-DD55-4181-BCF4-C81907F837B2}" destId="{75C522B9-B5AC-4855-B2E4-35AECC5182C9}" srcOrd="2" destOrd="0" presId="urn:microsoft.com/office/officeart/2018/2/layout/IconVerticalSolidList"/>
    <dgm:cxn modelId="{0F9802CF-7C64-4ADE-BE5D-5FAE51404F3C}" type="presParOf" srcId="{ABD21658-DD55-4181-BCF4-C81907F837B2}" destId="{A77DE1B7-A908-48D1-A6A8-7C514D83553A}" srcOrd="3" destOrd="0" presId="urn:microsoft.com/office/officeart/2018/2/layout/IconVerticalSolidList"/>
    <dgm:cxn modelId="{0B6E28E4-27B3-4104-B6EB-ED5ADE5C9FEA}" type="presParOf" srcId="{47887DE3-24FA-4D4D-A337-B327EDC168F5}" destId="{DB47373F-C0CE-48D2-9B85-3698F725A098}" srcOrd="1" destOrd="0" presId="urn:microsoft.com/office/officeart/2018/2/layout/IconVerticalSolidList"/>
    <dgm:cxn modelId="{19D85CB1-E27C-4997-9AF8-27C56502BDF3}" type="presParOf" srcId="{47887DE3-24FA-4D4D-A337-B327EDC168F5}" destId="{565F63F1-D226-44F7-BC71-88703B6D4408}" srcOrd="2" destOrd="0" presId="urn:microsoft.com/office/officeart/2018/2/layout/IconVerticalSolidList"/>
    <dgm:cxn modelId="{A8413329-70DD-439D-B560-162710E6B13D}" type="presParOf" srcId="{565F63F1-D226-44F7-BC71-88703B6D4408}" destId="{3A1B67B8-C990-403B-BA43-221433433A1F}" srcOrd="0" destOrd="0" presId="urn:microsoft.com/office/officeart/2018/2/layout/IconVerticalSolidList"/>
    <dgm:cxn modelId="{0BC3A1AE-5D5C-4B98-BB95-3A7D33932233}" type="presParOf" srcId="{565F63F1-D226-44F7-BC71-88703B6D4408}" destId="{474A1106-177C-496E-A2CA-68F7A09E79EA}" srcOrd="1" destOrd="0" presId="urn:microsoft.com/office/officeart/2018/2/layout/IconVerticalSolidList"/>
    <dgm:cxn modelId="{78613D63-11D8-4425-83E4-8C8381AA668F}" type="presParOf" srcId="{565F63F1-D226-44F7-BC71-88703B6D4408}" destId="{4EFD37F9-6841-4645-9E06-98687520960C}" srcOrd="2" destOrd="0" presId="urn:microsoft.com/office/officeart/2018/2/layout/IconVerticalSolidList"/>
    <dgm:cxn modelId="{A3E33D5D-3D03-45D8-AD89-BEFA6D58779D}" type="presParOf" srcId="{565F63F1-D226-44F7-BC71-88703B6D4408}" destId="{EF399292-B2F5-4819-8A79-83B63DC06E8D}" srcOrd="3" destOrd="0" presId="urn:microsoft.com/office/officeart/2018/2/layout/IconVerticalSolidList"/>
    <dgm:cxn modelId="{F59CD734-E93B-4841-B1D2-D03CB23E99AE}" type="presParOf" srcId="{47887DE3-24FA-4D4D-A337-B327EDC168F5}" destId="{E92E9D3F-6A00-42EA-93BF-2A69A1DC8AD7}" srcOrd="3" destOrd="0" presId="urn:microsoft.com/office/officeart/2018/2/layout/IconVerticalSolidList"/>
    <dgm:cxn modelId="{8F35DDDF-5342-4AF6-85D0-103C08286464}" type="presParOf" srcId="{47887DE3-24FA-4D4D-A337-B327EDC168F5}" destId="{94794298-FF3D-4707-A74F-01274353AF6C}" srcOrd="4" destOrd="0" presId="urn:microsoft.com/office/officeart/2018/2/layout/IconVerticalSolidList"/>
    <dgm:cxn modelId="{7473C338-8101-44EA-95B7-8072ABCABA3E}" type="presParOf" srcId="{94794298-FF3D-4707-A74F-01274353AF6C}" destId="{B602F213-914E-4593-B0D0-D7E80778B353}" srcOrd="0" destOrd="0" presId="urn:microsoft.com/office/officeart/2018/2/layout/IconVerticalSolidList"/>
    <dgm:cxn modelId="{A7639F8C-9C80-493F-B3D6-12058B51BC20}" type="presParOf" srcId="{94794298-FF3D-4707-A74F-01274353AF6C}" destId="{5DDF52F5-AB1D-4EA4-AE90-0FA9F4419161}" srcOrd="1" destOrd="0" presId="urn:microsoft.com/office/officeart/2018/2/layout/IconVerticalSolidList"/>
    <dgm:cxn modelId="{BD0E81D6-F91B-4265-A71D-E45145D2BA3C}" type="presParOf" srcId="{94794298-FF3D-4707-A74F-01274353AF6C}" destId="{5F7B340A-0632-4B74-9D60-3AD2B1498838}" srcOrd="2" destOrd="0" presId="urn:microsoft.com/office/officeart/2018/2/layout/IconVerticalSolidList"/>
    <dgm:cxn modelId="{B6FA1009-6039-4B52-BDB9-3D4EFCD8861A}" type="presParOf" srcId="{94794298-FF3D-4707-A74F-01274353AF6C}" destId="{4D634465-F4CE-4038-AF0A-C69BB3B630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DAD9529-D02B-4DC8-8339-3F4B4584E0A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AF822A1-9180-41A9-A59C-262D7E819356}">
      <dgm:prSet/>
      <dgm:spPr/>
      <dgm:t>
        <a:bodyPr/>
        <a:lstStyle/>
        <a:p>
          <a:r>
            <a:rPr lang="it-IT" b="0" i="0" baseline="0"/>
            <a:t>Legge 5 novembre 2021, n. 162 – </a:t>
          </a:r>
          <a:r>
            <a:rPr lang="it-IT" b="0" i="1" baseline="0"/>
            <a:t>Modifiche al Codice delle pari opportunità in materia di parità salariale e certificazione della parità di genere</a:t>
          </a:r>
          <a:r>
            <a:rPr lang="it-IT" b="0" i="0" baseline="0"/>
            <a:t> (introduzione del sistema nazionale di certificazione, art. 46-bis)</a:t>
          </a:r>
          <a:endParaRPr lang="en-US"/>
        </a:p>
      </dgm:t>
    </dgm:pt>
    <dgm:pt modelId="{C58186EC-C22B-49CD-A59C-7B52BDF91526}" type="parTrans" cxnId="{1E90AA06-3E76-42BB-AB2F-3E07B1D883F5}">
      <dgm:prSet/>
      <dgm:spPr/>
      <dgm:t>
        <a:bodyPr/>
        <a:lstStyle/>
        <a:p>
          <a:endParaRPr lang="en-US"/>
        </a:p>
      </dgm:t>
    </dgm:pt>
    <dgm:pt modelId="{319E90DB-A9EB-41D8-A4D1-B402DF105278}" type="sibTrans" cxnId="{1E90AA06-3E76-42BB-AB2F-3E07B1D883F5}">
      <dgm:prSet/>
      <dgm:spPr/>
      <dgm:t>
        <a:bodyPr/>
        <a:lstStyle/>
        <a:p>
          <a:endParaRPr lang="en-US"/>
        </a:p>
      </dgm:t>
    </dgm:pt>
    <dgm:pt modelId="{3A3695F6-6933-4656-967F-32FAE2B337EF}">
      <dgm:prSet/>
      <dgm:spPr/>
      <dgm:t>
        <a:bodyPr/>
        <a:lstStyle/>
        <a:p>
          <a:r>
            <a:rPr lang="it-IT" b="0" i="0" baseline="0"/>
            <a:t>Decreto del Ministro per le pari opportunità e la famiglia, 29 aprile 2022 – </a:t>
          </a:r>
          <a:r>
            <a:rPr lang="it-IT" b="0" i="1" baseline="0"/>
            <a:t>Parametri minimi per il conseguimento della certificazione della parità di genere</a:t>
          </a:r>
          <a:endParaRPr lang="en-US"/>
        </a:p>
      </dgm:t>
    </dgm:pt>
    <dgm:pt modelId="{7A0CCA4C-F580-4C92-9D76-57FBEE26B328}" type="parTrans" cxnId="{15DC84C7-5E82-4DB2-A66D-6B9636BCA963}">
      <dgm:prSet/>
      <dgm:spPr/>
      <dgm:t>
        <a:bodyPr/>
        <a:lstStyle/>
        <a:p>
          <a:endParaRPr lang="en-US"/>
        </a:p>
      </dgm:t>
    </dgm:pt>
    <dgm:pt modelId="{6DDCE3B3-09F0-4E0D-B92C-8967B213DDEC}" type="sibTrans" cxnId="{15DC84C7-5E82-4DB2-A66D-6B9636BCA963}">
      <dgm:prSet/>
      <dgm:spPr/>
      <dgm:t>
        <a:bodyPr/>
        <a:lstStyle/>
        <a:p>
          <a:endParaRPr lang="en-US"/>
        </a:p>
      </dgm:t>
    </dgm:pt>
    <dgm:pt modelId="{56833F72-84E7-4539-8B7F-FFF77C896C07}">
      <dgm:prSet/>
      <dgm:spPr/>
      <dgm:t>
        <a:bodyPr/>
        <a:lstStyle/>
        <a:p>
          <a:r>
            <a:rPr lang="it-IT" b="0" i="0" baseline="0"/>
            <a:t>UNI/PdR 125:2022 – </a:t>
          </a:r>
          <a:r>
            <a:rPr lang="it-IT" b="0" i="1" baseline="0"/>
            <a:t>Linee guida sul sistema di gestione per la parità di genere</a:t>
          </a:r>
          <a:r>
            <a:rPr lang="it-IT" b="0" i="0" baseline="0"/>
            <a:t> (indicatori e criteri di valutazione)</a:t>
          </a:r>
          <a:endParaRPr lang="en-US"/>
        </a:p>
      </dgm:t>
    </dgm:pt>
    <dgm:pt modelId="{2615836F-B2FA-4E4C-BC69-F73F27349DA3}" type="parTrans" cxnId="{9154758B-932A-43A4-A6A9-4E9C8998A82F}">
      <dgm:prSet/>
      <dgm:spPr/>
      <dgm:t>
        <a:bodyPr/>
        <a:lstStyle/>
        <a:p>
          <a:endParaRPr lang="en-US"/>
        </a:p>
      </dgm:t>
    </dgm:pt>
    <dgm:pt modelId="{2B205AE3-EB9E-4833-844B-F4A333B03162}" type="sibTrans" cxnId="{9154758B-932A-43A4-A6A9-4E9C8998A82F}">
      <dgm:prSet/>
      <dgm:spPr/>
      <dgm:t>
        <a:bodyPr/>
        <a:lstStyle/>
        <a:p>
          <a:endParaRPr lang="en-US"/>
        </a:p>
      </dgm:t>
    </dgm:pt>
    <dgm:pt modelId="{9B88EBFF-D680-1D45-A248-4A9F6DED6606}" type="pres">
      <dgm:prSet presAssocID="{2DAD9529-D02B-4DC8-8339-3F4B4584E0A8}" presName="linear" presStyleCnt="0">
        <dgm:presLayoutVars>
          <dgm:animLvl val="lvl"/>
          <dgm:resizeHandles val="exact"/>
        </dgm:presLayoutVars>
      </dgm:prSet>
      <dgm:spPr/>
    </dgm:pt>
    <dgm:pt modelId="{6CB5AAC9-E6B0-D542-B04E-C81D00E19CEA}" type="pres">
      <dgm:prSet presAssocID="{1AF822A1-9180-41A9-A59C-262D7E819356}" presName="parentText" presStyleLbl="node1" presStyleIdx="0" presStyleCnt="3">
        <dgm:presLayoutVars>
          <dgm:chMax val="0"/>
          <dgm:bulletEnabled val="1"/>
        </dgm:presLayoutVars>
      </dgm:prSet>
      <dgm:spPr/>
    </dgm:pt>
    <dgm:pt modelId="{549E0FDA-7DBC-BA49-9254-FE82ECB7512B}" type="pres">
      <dgm:prSet presAssocID="{319E90DB-A9EB-41D8-A4D1-B402DF105278}" presName="spacer" presStyleCnt="0"/>
      <dgm:spPr/>
    </dgm:pt>
    <dgm:pt modelId="{8CB54498-E018-0B45-9880-786BFEDF97EE}" type="pres">
      <dgm:prSet presAssocID="{3A3695F6-6933-4656-967F-32FAE2B337EF}" presName="parentText" presStyleLbl="node1" presStyleIdx="1" presStyleCnt="3">
        <dgm:presLayoutVars>
          <dgm:chMax val="0"/>
          <dgm:bulletEnabled val="1"/>
        </dgm:presLayoutVars>
      </dgm:prSet>
      <dgm:spPr/>
    </dgm:pt>
    <dgm:pt modelId="{C33CA6B7-AF26-B948-95D3-265C20FAF0CC}" type="pres">
      <dgm:prSet presAssocID="{6DDCE3B3-09F0-4E0D-B92C-8967B213DDEC}" presName="spacer" presStyleCnt="0"/>
      <dgm:spPr/>
    </dgm:pt>
    <dgm:pt modelId="{11E92FFA-138C-FD4A-ACA4-401D5AAD2926}" type="pres">
      <dgm:prSet presAssocID="{56833F72-84E7-4539-8B7F-FFF77C896C07}" presName="parentText" presStyleLbl="node1" presStyleIdx="2" presStyleCnt="3">
        <dgm:presLayoutVars>
          <dgm:chMax val="0"/>
          <dgm:bulletEnabled val="1"/>
        </dgm:presLayoutVars>
      </dgm:prSet>
      <dgm:spPr/>
    </dgm:pt>
  </dgm:ptLst>
  <dgm:cxnLst>
    <dgm:cxn modelId="{1E90AA06-3E76-42BB-AB2F-3E07B1D883F5}" srcId="{2DAD9529-D02B-4DC8-8339-3F4B4584E0A8}" destId="{1AF822A1-9180-41A9-A59C-262D7E819356}" srcOrd="0" destOrd="0" parTransId="{C58186EC-C22B-49CD-A59C-7B52BDF91526}" sibTransId="{319E90DB-A9EB-41D8-A4D1-B402DF105278}"/>
    <dgm:cxn modelId="{3DB0833D-CF28-2344-BB76-ADFFAFB78F15}" type="presOf" srcId="{1AF822A1-9180-41A9-A59C-262D7E819356}" destId="{6CB5AAC9-E6B0-D542-B04E-C81D00E19CEA}" srcOrd="0" destOrd="0" presId="urn:microsoft.com/office/officeart/2005/8/layout/vList2"/>
    <dgm:cxn modelId="{68060D79-9607-164F-8EB9-FCA8F3A04F48}" type="presOf" srcId="{3A3695F6-6933-4656-967F-32FAE2B337EF}" destId="{8CB54498-E018-0B45-9880-786BFEDF97EE}" srcOrd="0" destOrd="0" presId="urn:microsoft.com/office/officeart/2005/8/layout/vList2"/>
    <dgm:cxn modelId="{9154758B-932A-43A4-A6A9-4E9C8998A82F}" srcId="{2DAD9529-D02B-4DC8-8339-3F4B4584E0A8}" destId="{56833F72-84E7-4539-8B7F-FFF77C896C07}" srcOrd="2" destOrd="0" parTransId="{2615836F-B2FA-4E4C-BC69-F73F27349DA3}" sibTransId="{2B205AE3-EB9E-4833-844B-F4A333B03162}"/>
    <dgm:cxn modelId="{15DC84C7-5E82-4DB2-A66D-6B9636BCA963}" srcId="{2DAD9529-D02B-4DC8-8339-3F4B4584E0A8}" destId="{3A3695F6-6933-4656-967F-32FAE2B337EF}" srcOrd="1" destOrd="0" parTransId="{7A0CCA4C-F580-4C92-9D76-57FBEE26B328}" sibTransId="{6DDCE3B3-09F0-4E0D-B92C-8967B213DDEC}"/>
    <dgm:cxn modelId="{D16F8BE0-D29E-F446-B234-CFB6F82CE475}" type="presOf" srcId="{56833F72-84E7-4539-8B7F-FFF77C896C07}" destId="{11E92FFA-138C-FD4A-ACA4-401D5AAD2926}" srcOrd="0" destOrd="0" presId="urn:microsoft.com/office/officeart/2005/8/layout/vList2"/>
    <dgm:cxn modelId="{FAA269F4-9B9D-6049-BE30-67313A4146A5}" type="presOf" srcId="{2DAD9529-D02B-4DC8-8339-3F4B4584E0A8}" destId="{9B88EBFF-D680-1D45-A248-4A9F6DED6606}" srcOrd="0" destOrd="0" presId="urn:microsoft.com/office/officeart/2005/8/layout/vList2"/>
    <dgm:cxn modelId="{B765E735-7E8E-1249-9D8F-510058DAFC1F}" type="presParOf" srcId="{9B88EBFF-D680-1D45-A248-4A9F6DED6606}" destId="{6CB5AAC9-E6B0-D542-B04E-C81D00E19CEA}" srcOrd="0" destOrd="0" presId="urn:microsoft.com/office/officeart/2005/8/layout/vList2"/>
    <dgm:cxn modelId="{2613A2C3-C94A-CA4B-8EFC-7AAD3FBC943F}" type="presParOf" srcId="{9B88EBFF-D680-1D45-A248-4A9F6DED6606}" destId="{549E0FDA-7DBC-BA49-9254-FE82ECB7512B}" srcOrd="1" destOrd="0" presId="urn:microsoft.com/office/officeart/2005/8/layout/vList2"/>
    <dgm:cxn modelId="{F85C3FFF-580A-F74C-9951-72CE139EFE4C}" type="presParOf" srcId="{9B88EBFF-D680-1D45-A248-4A9F6DED6606}" destId="{8CB54498-E018-0B45-9880-786BFEDF97EE}" srcOrd="2" destOrd="0" presId="urn:microsoft.com/office/officeart/2005/8/layout/vList2"/>
    <dgm:cxn modelId="{8F886A5F-DFE4-F145-BC31-D5CA1B7880C4}" type="presParOf" srcId="{9B88EBFF-D680-1D45-A248-4A9F6DED6606}" destId="{C33CA6B7-AF26-B948-95D3-265C20FAF0CC}" srcOrd="3" destOrd="0" presId="urn:microsoft.com/office/officeart/2005/8/layout/vList2"/>
    <dgm:cxn modelId="{D381A74E-5FD0-2A46-B4F0-CFD7AFDA5B00}" type="presParOf" srcId="{9B88EBFF-D680-1D45-A248-4A9F6DED6606}" destId="{11E92FFA-138C-FD4A-ACA4-401D5AAD292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77CF3E-228A-4811-9955-9D596F28A2AE}"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4633D53C-04C1-4954-88FB-581173848756}">
      <dgm:prSet/>
      <dgm:spPr/>
      <dgm:t>
        <a:bodyPr/>
        <a:lstStyle/>
        <a:p>
          <a:r>
            <a:rPr lang="en-GB" b="0" i="0"/>
            <a:t>Limite a livello nazionale</a:t>
          </a:r>
          <a:endParaRPr lang="en-US"/>
        </a:p>
      </dgm:t>
    </dgm:pt>
    <dgm:pt modelId="{47B71B60-67CE-4A8C-9042-ACE65D07762A}" type="parTrans" cxnId="{5EEE5E07-4429-4882-9708-42E2409DCC3C}">
      <dgm:prSet/>
      <dgm:spPr/>
      <dgm:t>
        <a:bodyPr/>
        <a:lstStyle/>
        <a:p>
          <a:endParaRPr lang="en-US"/>
        </a:p>
      </dgm:t>
    </dgm:pt>
    <dgm:pt modelId="{9538760A-4347-4A0C-94CF-542458821D1B}" type="sibTrans" cxnId="{5EEE5E07-4429-4882-9708-42E2409DCC3C}">
      <dgm:prSet/>
      <dgm:spPr/>
      <dgm:t>
        <a:bodyPr/>
        <a:lstStyle/>
        <a:p>
          <a:endParaRPr lang="en-US"/>
        </a:p>
      </dgm:t>
    </dgm:pt>
    <dgm:pt modelId="{1F203BED-5756-4C32-8B93-6194CBF819DB}">
      <dgm:prSet/>
      <dgm:spPr/>
      <dgm:t>
        <a:bodyPr/>
        <a:lstStyle/>
        <a:p>
          <a:r>
            <a:rPr lang="en-GB" b="0" i="0"/>
            <a:t>Limiti oggettivi</a:t>
          </a:r>
          <a:endParaRPr lang="en-US"/>
        </a:p>
      </dgm:t>
    </dgm:pt>
    <dgm:pt modelId="{EEF8DB93-3697-4EEA-BD0D-2E8CCD82D96F}" type="parTrans" cxnId="{BD3D6843-CAAB-4F69-ADCA-2CAEF30916B6}">
      <dgm:prSet/>
      <dgm:spPr/>
      <dgm:t>
        <a:bodyPr/>
        <a:lstStyle/>
        <a:p>
          <a:endParaRPr lang="en-US"/>
        </a:p>
      </dgm:t>
    </dgm:pt>
    <dgm:pt modelId="{B5315AE4-B4E0-43E4-A339-BAE8C8C88E28}" type="sibTrans" cxnId="{BD3D6843-CAAB-4F69-ADCA-2CAEF30916B6}">
      <dgm:prSet/>
      <dgm:spPr/>
      <dgm:t>
        <a:bodyPr/>
        <a:lstStyle/>
        <a:p>
          <a:endParaRPr lang="en-US"/>
        </a:p>
      </dgm:t>
    </dgm:pt>
    <dgm:pt modelId="{8C088CBD-C3EF-4BC5-A177-9520FB1242DD}">
      <dgm:prSet/>
      <dgm:spPr/>
      <dgm:t>
        <a:bodyPr/>
        <a:lstStyle/>
        <a:p>
          <a:r>
            <a:rPr lang="en-GB" b="0" i="0"/>
            <a:t>Limiti soggettivi</a:t>
          </a:r>
          <a:endParaRPr lang="en-US"/>
        </a:p>
      </dgm:t>
    </dgm:pt>
    <dgm:pt modelId="{619EA1DE-35CA-4489-BF2A-BC070F9EDC29}" type="parTrans" cxnId="{7EB59FCF-DA9A-4CFA-8476-BA11CB586A2F}">
      <dgm:prSet/>
      <dgm:spPr/>
      <dgm:t>
        <a:bodyPr/>
        <a:lstStyle/>
        <a:p>
          <a:endParaRPr lang="en-US"/>
        </a:p>
      </dgm:t>
    </dgm:pt>
    <dgm:pt modelId="{01A2CC62-1F11-4662-B1F1-934B8B30FEA5}" type="sibTrans" cxnId="{7EB59FCF-DA9A-4CFA-8476-BA11CB586A2F}">
      <dgm:prSet/>
      <dgm:spPr/>
      <dgm:t>
        <a:bodyPr/>
        <a:lstStyle/>
        <a:p>
          <a:endParaRPr lang="en-US"/>
        </a:p>
      </dgm:t>
    </dgm:pt>
    <dgm:pt modelId="{AC52ADFE-77DD-45DC-BEA7-89B65C9B75BA}">
      <dgm:prSet/>
      <dgm:spPr/>
      <dgm:t>
        <a:bodyPr/>
        <a:lstStyle/>
        <a:p>
          <a:r>
            <a:rPr lang="en-GB" b="0" i="0"/>
            <a:t>Limiti nel processo di policy-making</a:t>
          </a:r>
          <a:endParaRPr lang="en-US"/>
        </a:p>
      </dgm:t>
    </dgm:pt>
    <dgm:pt modelId="{BF558E2A-1977-49AA-90A1-8C0D4D063F73}" type="parTrans" cxnId="{9675F59A-21D4-4521-86C1-BCE92AE3B7BE}">
      <dgm:prSet/>
      <dgm:spPr/>
      <dgm:t>
        <a:bodyPr/>
        <a:lstStyle/>
        <a:p>
          <a:endParaRPr lang="en-US"/>
        </a:p>
      </dgm:t>
    </dgm:pt>
    <dgm:pt modelId="{76D316EE-E192-40BD-9C9D-D1962E5A05A4}" type="sibTrans" cxnId="{9675F59A-21D4-4521-86C1-BCE92AE3B7BE}">
      <dgm:prSet/>
      <dgm:spPr/>
      <dgm:t>
        <a:bodyPr/>
        <a:lstStyle/>
        <a:p>
          <a:endParaRPr lang="en-US"/>
        </a:p>
      </dgm:t>
    </dgm:pt>
    <dgm:pt modelId="{9E3A9622-461E-1D4F-9871-8ED04FE5E4CA}" type="pres">
      <dgm:prSet presAssocID="{6277CF3E-228A-4811-9955-9D596F28A2AE}" presName="linear" presStyleCnt="0">
        <dgm:presLayoutVars>
          <dgm:dir/>
          <dgm:animLvl val="lvl"/>
          <dgm:resizeHandles val="exact"/>
        </dgm:presLayoutVars>
      </dgm:prSet>
      <dgm:spPr/>
    </dgm:pt>
    <dgm:pt modelId="{94952C89-3A75-3F4E-AA8A-6A3FD76C0E59}" type="pres">
      <dgm:prSet presAssocID="{4633D53C-04C1-4954-88FB-581173848756}" presName="parentLin" presStyleCnt="0"/>
      <dgm:spPr/>
    </dgm:pt>
    <dgm:pt modelId="{98159F49-8CCE-9D42-AE6E-28275CDD67DC}" type="pres">
      <dgm:prSet presAssocID="{4633D53C-04C1-4954-88FB-581173848756}" presName="parentLeftMargin" presStyleLbl="node1" presStyleIdx="0" presStyleCnt="4"/>
      <dgm:spPr/>
    </dgm:pt>
    <dgm:pt modelId="{32466BF3-B380-4942-AC60-94C0C3E61114}" type="pres">
      <dgm:prSet presAssocID="{4633D53C-04C1-4954-88FB-581173848756}" presName="parentText" presStyleLbl="node1" presStyleIdx="0" presStyleCnt="4">
        <dgm:presLayoutVars>
          <dgm:chMax val="0"/>
          <dgm:bulletEnabled val="1"/>
        </dgm:presLayoutVars>
      </dgm:prSet>
      <dgm:spPr/>
    </dgm:pt>
    <dgm:pt modelId="{DE912F58-FF54-A840-AE92-AF57394A8529}" type="pres">
      <dgm:prSet presAssocID="{4633D53C-04C1-4954-88FB-581173848756}" presName="negativeSpace" presStyleCnt="0"/>
      <dgm:spPr/>
    </dgm:pt>
    <dgm:pt modelId="{31CFA0F3-ED22-1C42-9B97-7C79CBA486D0}" type="pres">
      <dgm:prSet presAssocID="{4633D53C-04C1-4954-88FB-581173848756}" presName="childText" presStyleLbl="conFgAcc1" presStyleIdx="0" presStyleCnt="4">
        <dgm:presLayoutVars>
          <dgm:bulletEnabled val="1"/>
        </dgm:presLayoutVars>
      </dgm:prSet>
      <dgm:spPr/>
    </dgm:pt>
    <dgm:pt modelId="{75B2C5EC-3AE7-0D4E-AF76-C85BBA00F1AE}" type="pres">
      <dgm:prSet presAssocID="{9538760A-4347-4A0C-94CF-542458821D1B}" presName="spaceBetweenRectangles" presStyleCnt="0"/>
      <dgm:spPr/>
    </dgm:pt>
    <dgm:pt modelId="{71070EB9-7DB5-894E-80C4-826211A2A2F1}" type="pres">
      <dgm:prSet presAssocID="{1F203BED-5756-4C32-8B93-6194CBF819DB}" presName="parentLin" presStyleCnt="0"/>
      <dgm:spPr/>
    </dgm:pt>
    <dgm:pt modelId="{E9B27FDE-1AD5-D441-A8CA-64B40D44DA40}" type="pres">
      <dgm:prSet presAssocID="{1F203BED-5756-4C32-8B93-6194CBF819DB}" presName="parentLeftMargin" presStyleLbl="node1" presStyleIdx="0" presStyleCnt="4"/>
      <dgm:spPr/>
    </dgm:pt>
    <dgm:pt modelId="{CC0C2395-213A-4C46-A625-4FE5A13B3FE3}" type="pres">
      <dgm:prSet presAssocID="{1F203BED-5756-4C32-8B93-6194CBF819DB}" presName="parentText" presStyleLbl="node1" presStyleIdx="1" presStyleCnt="4">
        <dgm:presLayoutVars>
          <dgm:chMax val="0"/>
          <dgm:bulletEnabled val="1"/>
        </dgm:presLayoutVars>
      </dgm:prSet>
      <dgm:spPr/>
    </dgm:pt>
    <dgm:pt modelId="{0A5CA9FC-2C07-514F-961A-09CD0368ED60}" type="pres">
      <dgm:prSet presAssocID="{1F203BED-5756-4C32-8B93-6194CBF819DB}" presName="negativeSpace" presStyleCnt="0"/>
      <dgm:spPr/>
    </dgm:pt>
    <dgm:pt modelId="{AE61533E-5424-DB4B-BFBF-D43A92C0D057}" type="pres">
      <dgm:prSet presAssocID="{1F203BED-5756-4C32-8B93-6194CBF819DB}" presName="childText" presStyleLbl="conFgAcc1" presStyleIdx="1" presStyleCnt="4">
        <dgm:presLayoutVars>
          <dgm:bulletEnabled val="1"/>
        </dgm:presLayoutVars>
      </dgm:prSet>
      <dgm:spPr/>
    </dgm:pt>
    <dgm:pt modelId="{3BC466CD-28FF-894A-851E-7843B4FD324D}" type="pres">
      <dgm:prSet presAssocID="{B5315AE4-B4E0-43E4-A339-BAE8C8C88E28}" presName="spaceBetweenRectangles" presStyleCnt="0"/>
      <dgm:spPr/>
    </dgm:pt>
    <dgm:pt modelId="{D68FA915-F6DA-5F47-B0E6-E0E701A04039}" type="pres">
      <dgm:prSet presAssocID="{8C088CBD-C3EF-4BC5-A177-9520FB1242DD}" presName="parentLin" presStyleCnt="0"/>
      <dgm:spPr/>
    </dgm:pt>
    <dgm:pt modelId="{07889E92-D002-C24E-8344-AF497231F25D}" type="pres">
      <dgm:prSet presAssocID="{8C088CBD-C3EF-4BC5-A177-9520FB1242DD}" presName="parentLeftMargin" presStyleLbl="node1" presStyleIdx="1" presStyleCnt="4"/>
      <dgm:spPr/>
    </dgm:pt>
    <dgm:pt modelId="{2BEA6D29-C097-DD4B-B199-4609351D73F6}" type="pres">
      <dgm:prSet presAssocID="{8C088CBD-C3EF-4BC5-A177-9520FB1242DD}" presName="parentText" presStyleLbl="node1" presStyleIdx="2" presStyleCnt="4">
        <dgm:presLayoutVars>
          <dgm:chMax val="0"/>
          <dgm:bulletEnabled val="1"/>
        </dgm:presLayoutVars>
      </dgm:prSet>
      <dgm:spPr/>
    </dgm:pt>
    <dgm:pt modelId="{2164ECBC-E84E-ED4D-864B-B941C95525A3}" type="pres">
      <dgm:prSet presAssocID="{8C088CBD-C3EF-4BC5-A177-9520FB1242DD}" presName="negativeSpace" presStyleCnt="0"/>
      <dgm:spPr/>
    </dgm:pt>
    <dgm:pt modelId="{4D2FFCC8-CFFB-FD43-952B-D25D6A4AA362}" type="pres">
      <dgm:prSet presAssocID="{8C088CBD-C3EF-4BC5-A177-9520FB1242DD}" presName="childText" presStyleLbl="conFgAcc1" presStyleIdx="2" presStyleCnt="4">
        <dgm:presLayoutVars>
          <dgm:bulletEnabled val="1"/>
        </dgm:presLayoutVars>
      </dgm:prSet>
      <dgm:spPr/>
    </dgm:pt>
    <dgm:pt modelId="{74D4D579-5B00-BC45-AC88-78C6BD041C1D}" type="pres">
      <dgm:prSet presAssocID="{01A2CC62-1F11-4662-B1F1-934B8B30FEA5}" presName="spaceBetweenRectangles" presStyleCnt="0"/>
      <dgm:spPr/>
    </dgm:pt>
    <dgm:pt modelId="{A6B8B6E9-45A4-4541-8DF9-74189BA55554}" type="pres">
      <dgm:prSet presAssocID="{AC52ADFE-77DD-45DC-BEA7-89B65C9B75BA}" presName="parentLin" presStyleCnt="0"/>
      <dgm:spPr/>
    </dgm:pt>
    <dgm:pt modelId="{6E04D41B-36BC-4347-8F64-5FFB0FA56B9F}" type="pres">
      <dgm:prSet presAssocID="{AC52ADFE-77DD-45DC-BEA7-89B65C9B75BA}" presName="parentLeftMargin" presStyleLbl="node1" presStyleIdx="2" presStyleCnt="4"/>
      <dgm:spPr/>
    </dgm:pt>
    <dgm:pt modelId="{81D0BC41-5A62-AB4C-89EF-4AA0D633ED6C}" type="pres">
      <dgm:prSet presAssocID="{AC52ADFE-77DD-45DC-BEA7-89B65C9B75BA}" presName="parentText" presStyleLbl="node1" presStyleIdx="3" presStyleCnt="4">
        <dgm:presLayoutVars>
          <dgm:chMax val="0"/>
          <dgm:bulletEnabled val="1"/>
        </dgm:presLayoutVars>
      </dgm:prSet>
      <dgm:spPr/>
    </dgm:pt>
    <dgm:pt modelId="{118B7AB5-1E73-7549-8643-1BB67849953F}" type="pres">
      <dgm:prSet presAssocID="{AC52ADFE-77DD-45DC-BEA7-89B65C9B75BA}" presName="negativeSpace" presStyleCnt="0"/>
      <dgm:spPr/>
    </dgm:pt>
    <dgm:pt modelId="{6CE69163-6E2B-744D-AC71-A00073BBD93A}" type="pres">
      <dgm:prSet presAssocID="{AC52ADFE-77DD-45DC-BEA7-89B65C9B75BA}" presName="childText" presStyleLbl="conFgAcc1" presStyleIdx="3" presStyleCnt="4">
        <dgm:presLayoutVars>
          <dgm:bulletEnabled val="1"/>
        </dgm:presLayoutVars>
      </dgm:prSet>
      <dgm:spPr/>
    </dgm:pt>
  </dgm:ptLst>
  <dgm:cxnLst>
    <dgm:cxn modelId="{5EEE5E07-4429-4882-9708-42E2409DCC3C}" srcId="{6277CF3E-228A-4811-9955-9D596F28A2AE}" destId="{4633D53C-04C1-4954-88FB-581173848756}" srcOrd="0" destOrd="0" parTransId="{47B71B60-67CE-4A8C-9042-ACE65D07762A}" sibTransId="{9538760A-4347-4A0C-94CF-542458821D1B}"/>
    <dgm:cxn modelId="{F3373C2E-36C8-1F4E-847E-190AAA50D0AF}" type="presOf" srcId="{8C088CBD-C3EF-4BC5-A177-9520FB1242DD}" destId="{2BEA6D29-C097-DD4B-B199-4609351D73F6}" srcOrd="1" destOrd="0" presId="urn:microsoft.com/office/officeart/2005/8/layout/list1"/>
    <dgm:cxn modelId="{5C615233-C4FC-C841-B776-D1363FAAE887}" type="presOf" srcId="{1F203BED-5756-4C32-8B93-6194CBF819DB}" destId="{CC0C2395-213A-4C46-A625-4FE5A13B3FE3}" srcOrd="1" destOrd="0" presId="urn:microsoft.com/office/officeart/2005/8/layout/list1"/>
    <dgm:cxn modelId="{FC530334-D3AF-514A-863D-5931455DAD4D}" type="presOf" srcId="{1F203BED-5756-4C32-8B93-6194CBF819DB}" destId="{E9B27FDE-1AD5-D441-A8CA-64B40D44DA40}" srcOrd="0" destOrd="0" presId="urn:microsoft.com/office/officeart/2005/8/layout/list1"/>
    <dgm:cxn modelId="{BD3D6843-CAAB-4F69-ADCA-2CAEF30916B6}" srcId="{6277CF3E-228A-4811-9955-9D596F28A2AE}" destId="{1F203BED-5756-4C32-8B93-6194CBF819DB}" srcOrd="1" destOrd="0" parTransId="{EEF8DB93-3697-4EEA-BD0D-2E8CCD82D96F}" sibTransId="{B5315AE4-B4E0-43E4-A339-BAE8C8C88E28}"/>
    <dgm:cxn modelId="{6443DA55-1E8D-2D4E-89A1-180B17867FB3}" type="presOf" srcId="{AC52ADFE-77DD-45DC-BEA7-89B65C9B75BA}" destId="{81D0BC41-5A62-AB4C-89EF-4AA0D633ED6C}" srcOrd="1" destOrd="0" presId="urn:microsoft.com/office/officeart/2005/8/layout/list1"/>
    <dgm:cxn modelId="{C3C32165-AA2C-4A45-BDBF-CBCC22EC1FAF}" type="presOf" srcId="{6277CF3E-228A-4811-9955-9D596F28A2AE}" destId="{9E3A9622-461E-1D4F-9871-8ED04FE5E4CA}" srcOrd="0" destOrd="0" presId="urn:microsoft.com/office/officeart/2005/8/layout/list1"/>
    <dgm:cxn modelId="{D929F867-F70F-A042-8BDE-20929B00CEA7}" type="presOf" srcId="{4633D53C-04C1-4954-88FB-581173848756}" destId="{32466BF3-B380-4942-AC60-94C0C3E61114}" srcOrd="1" destOrd="0" presId="urn:microsoft.com/office/officeart/2005/8/layout/list1"/>
    <dgm:cxn modelId="{B451536F-71CA-D44D-80BC-D8E52032FD2E}" type="presOf" srcId="{4633D53C-04C1-4954-88FB-581173848756}" destId="{98159F49-8CCE-9D42-AE6E-28275CDD67DC}" srcOrd="0" destOrd="0" presId="urn:microsoft.com/office/officeart/2005/8/layout/list1"/>
    <dgm:cxn modelId="{3ED2898C-7C13-E843-9085-A79780CBCFD8}" type="presOf" srcId="{AC52ADFE-77DD-45DC-BEA7-89B65C9B75BA}" destId="{6E04D41B-36BC-4347-8F64-5FFB0FA56B9F}" srcOrd="0" destOrd="0" presId="urn:microsoft.com/office/officeart/2005/8/layout/list1"/>
    <dgm:cxn modelId="{9675F59A-21D4-4521-86C1-BCE92AE3B7BE}" srcId="{6277CF3E-228A-4811-9955-9D596F28A2AE}" destId="{AC52ADFE-77DD-45DC-BEA7-89B65C9B75BA}" srcOrd="3" destOrd="0" parTransId="{BF558E2A-1977-49AA-90A1-8C0D4D063F73}" sibTransId="{76D316EE-E192-40BD-9C9D-D1962E5A05A4}"/>
    <dgm:cxn modelId="{F95167B2-96B5-724B-AC9E-1389672FA0E2}" type="presOf" srcId="{8C088CBD-C3EF-4BC5-A177-9520FB1242DD}" destId="{07889E92-D002-C24E-8344-AF497231F25D}" srcOrd="0" destOrd="0" presId="urn:microsoft.com/office/officeart/2005/8/layout/list1"/>
    <dgm:cxn modelId="{7EB59FCF-DA9A-4CFA-8476-BA11CB586A2F}" srcId="{6277CF3E-228A-4811-9955-9D596F28A2AE}" destId="{8C088CBD-C3EF-4BC5-A177-9520FB1242DD}" srcOrd="2" destOrd="0" parTransId="{619EA1DE-35CA-4489-BF2A-BC070F9EDC29}" sibTransId="{01A2CC62-1F11-4662-B1F1-934B8B30FEA5}"/>
    <dgm:cxn modelId="{93D646E9-912E-1544-BE26-21B1EED2CC49}" type="presParOf" srcId="{9E3A9622-461E-1D4F-9871-8ED04FE5E4CA}" destId="{94952C89-3A75-3F4E-AA8A-6A3FD76C0E59}" srcOrd="0" destOrd="0" presId="urn:microsoft.com/office/officeart/2005/8/layout/list1"/>
    <dgm:cxn modelId="{0EF3FA0F-5EEB-7C4D-BE8A-833ADADE8818}" type="presParOf" srcId="{94952C89-3A75-3F4E-AA8A-6A3FD76C0E59}" destId="{98159F49-8CCE-9D42-AE6E-28275CDD67DC}" srcOrd="0" destOrd="0" presId="urn:microsoft.com/office/officeart/2005/8/layout/list1"/>
    <dgm:cxn modelId="{4528B807-B927-1449-8E78-2D15A9119401}" type="presParOf" srcId="{94952C89-3A75-3F4E-AA8A-6A3FD76C0E59}" destId="{32466BF3-B380-4942-AC60-94C0C3E61114}" srcOrd="1" destOrd="0" presId="urn:microsoft.com/office/officeart/2005/8/layout/list1"/>
    <dgm:cxn modelId="{9D688963-A02B-3040-9497-4898D30E13CE}" type="presParOf" srcId="{9E3A9622-461E-1D4F-9871-8ED04FE5E4CA}" destId="{DE912F58-FF54-A840-AE92-AF57394A8529}" srcOrd="1" destOrd="0" presId="urn:microsoft.com/office/officeart/2005/8/layout/list1"/>
    <dgm:cxn modelId="{20024304-49A5-5644-AE73-0D1213AF4979}" type="presParOf" srcId="{9E3A9622-461E-1D4F-9871-8ED04FE5E4CA}" destId="{31CFA0F3-ED22-1C42-9B97-7C79CBA486D0}" srcOrd="2" destOrd="0" presId="urn:microsoft.com/office/officeart/2005/8/layout/list1"/>
    <dgm:cxn modelId="{52403438-A0CF-4344-AD5C-CAC4984AE52B}" type="presParOf" srcId="{9E3A9622-461E-1D4F-9871-8ED04FE5E4CA}" destId="{75B2C5EC-3AE7-0D4E-AF76-C85BBA00F1AE}" srcOrd="3" destOrd="0" presId="urn:microsoft.com/office/officeart/2005/8/layout/list1"/>
    <dgm:cxn modelId="{29BAAC75-BC02-8647-B1AA-45BBBAF544A3}" type="presParOf" srcId="{9E3A9622-461E-1D4F-9871-8ED04FE5E4CA}" destId="{71070EB9-7DB5-894E-80C4-826211A2A2F1}" srcOrd="4" destOrd="0" presId="urn:microsoft.com/office/officeart/2005/8/layout/list1"/>
    <dgm:cxn modelId="{06A9572E-9102-1E49-BE56-AE9EC3DE7BC8}" type="presParOf" srcId="{71070EB9-7DB5-894E-80C4-826211A2A2F1}" destId="{E9B27FDE-1AD5-D441-A8CA-64B40D44DA40}" srcOrd="0" destOrd="0" presId="urn:microsoft.com/office/officeart/2005/8/layout/list1"/>
    <dgm:cxn modelId="{826916E8-7098-2A49-A084-D549CD7C92B6}" type="presParOf" srcId="{71070EB9-7DB5-894E-80C4-826211A2A2F1}" destId="{CC0C2395-213A-4C46-A625-4FE5A13B3FE3}" srcOrd="1" destOrd="0" presId="urn:microsoft.com/office/officeart/2005/8/layout/list1"/>
    <dgm:cxn modelId="{3669E75C-696D-2646-BB95-902AC1A50864}" type="presParOf" srcId="{9E3A9622-461E-1D4F-9871-8ED04FE5E4CA}" destId="{0A5CA9FC-2C07-514F-961A-09CD0368ED60}" srcOrd="5" destOrd="0" presId="urn:microsoft.com/office/officeart/2005/8/layout/list1"/>
    <dgm:cxn modelId="{92547E00-7A5F-B547-82FD-0D3F40756B59}" type="presParOf" srcId="{9E3A9622-461E-1D4F-9871-8ED04FE5E4CA}" destId="{AE61533E-5424-DB4B-BFBF-D43A92C0D057}" srcOrd="6" destOrd="0" presId="urn:microsoft.com/office/officeart/2005/8/layout/list1"/>
    <dgm:cxn modelId="{6ABCE592-9222-A545-8389-D4D01084BF66}" type="presParOf" srcId="{9E3A9622-461E-1D4F-9871-8ED04FE5E4CA}" destId="{3BC466CD-28FF-894A-851E-7843B4FD324D}" srcOrd="7" destOrd="0" presId="urn:microsoft.com/office/officeart/2005/8/layout/list1"/>
    <dgm:cxn modelId="{7EB04C6B-714A-E742-B4AA-26347D2CDED1}" type="presParOf" srcId="{9E3A9622-461E-1D4F-9871-8ED04FE5E4CA}" destId="{D68FA915-F6DA-5F47-B0E6-E0E701A04039}" srcOrd="8" destOrd="0" presId="urn:microsoft.com/office/officeart/2005/8/layout/list1"/>
    <dgm:cxn modelId="{C6AB3828-9502-8E40-A886-1EBA21A0B471}" type="presParOf" srcId="{D68FA915-F6DA-5F47-B0E6-E0E701A04039}" destId="{07889E92-D002-C24E-8344-AF497231F25D}" srcOrd="0" destOrd="0" presId="urn:microsoft.com/office/officeart/2005/8/layout/list1"/>
    <dgm:cxn modelId="{830A01F9-D766-C046-8037-47135855A56E}" type="presParOf" srcId="{D68FA915-F6DA-5F47-B0E6-E0E701A04039}" destId="{2BEA6D29-C097-DD4B-B199-4609351D73F6}" srcOrd="1" destOrd="0" presId="urn:microsoft.com/office/officeart/2005/8/layout/list1"/>
    <dgm:cxn modelId="{74FCAAC0-6C68-9744-B4BF-3C1D60BBA022}" type="presParOf" srcId="{9E3A9622-461E-1D4F-9871-8ED04FE5E4CA}" destId="{2164ECBC-E84E-ED4D-864B-B941C95525A3}" srcOrd="9" destOrd="0" presId="urn:microsoft.com/office/officeart/2005/8/layout/list1"/>
    <dgm:cxn modelId="{E7246099-0F6D-EC4B-B203-2EE8FC7271A1}" type="presParOf" srcId="{9E3A9622-461E-1D4F-9871-8ED04FE5E4CA}" destId="{4D2FFCC8-CFFB-FD43-952B-D25D6A4AA362}" srcOrd="10" destOrd="0" presId="urn:microsoft.com/office/officeart/2005/8/layout/list1"/>
    <dgm:cxn modelId="{7700D31A-ECC9-894D-B0D4-6D3839B8AFB1}" type="presParOf" srcId="{9E3A9622-461E-1D4F-9871-8ED04FE5E4CA}" destId="{74D4D579-5B00-BC45-AC88-78C6BD041C1D}" srcOrd="11" destOrd="0" presId="urn:microsoft.com/office/officeart/2005/8/layout/list1"/>
    <dgm:cxn modelId="{794F7CC9-A416-3F4F-ADC5-3C92C0588FE2}" type="presParOf" srcId="{9E3A9622-461E-1D4F-9871-8ED04FE5E4CA}" destId="{A6B8B6E9-45A4-4541-8DF9-74189BA55554}" srcOrd="12" destOrd="0" presId="urn:microsoft.com/office/officeart/2005/8/layout/list1"/>
    <dgm:cxn modelId="{C29F7C8D-954F-9742-BDE9-7275D526C5FF}" type="presParOf" srcId="{A6B8B6E9-45A4-4541-8DF9-74189BA55554}" destId="{6E04D41B-36BC-4347-8F64-5FFB0FA56B9F}" srcOrd="0" destOrd="0" presId="urn:microsoft.com/office/officeart/2005/8/layout/list1"/>
    <dgm:cxn modelId="{C9881E66-62A5-5E44-A234-EED05C8A1F8A}" type="presParOf" srcId="{A6B8B6E9-45A4-4541-8DF9-74189BA55554}" destId="{81D0BC41-5A62-AB4C-89EF-4AA0D633ED6C}" srcOrd="1" destOrd="0" presId="urn:microsoft.com/office/officeart/2005/8/layout/list1"/>
    <dgm:cxn modelId="{93D1548D-486B-4B4F-B8D0-DC1ED1B322C5}" type="presParOf" srcId="{9E3A9622-461E-1D4F-9871-8ED04FE5E4CA}" destId="{118B7AB5-1E73-7549-8643-1BB67849953F}" srcOrd="13" destOrd="0" presId="urn:microsoft.com/office/officeart/2005/8/layout/list1"/>
    <dgm:cxn modelId="{3A328DD5-04F8-204F-BC03-2DC76BC996AC}" type="presParOf" srcId="{9E3A9622-461E-1D4F-9871-8ED04FE5E4CA}" destId="{6CE69163-6E2B-744D-AC71-A00073BBD93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0511DE-511E-41A6-9194-2A7D13F91CE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47A905-7FD8-4113-8CC7-54AC042B2178}">
      <dgm:prSet/>
      <dgm:spPr/>
      <dgm:t>
        <a:bodyPr/>
        <a:lstStyle/>
        <a:p>
          <a:r>
            <a:rPr lang="en-US" dirty="0" err="1"/>
            <a:t>Istituito</a:t>
          </a:r>
          <a:r>
            <a:rPr lang="en-US" dirty="0"/>
            <a:t> </a:t>
          </a:r>
          <a:r>
            <a:rPr lang="en-US" dirty="0" err="1"/>
            <a:t>formalmente</a:t>
          </a:r>
          <a:r>
            <a:rPr lang="en-US" dirty="0"/>
            <a:t> con </a:t>
          </a:r>
          <a:r>
            <a:rPr lang="en-US" dirty="0" err="1"/>
            <a:t>l’articolo</a:t>
          </a:r>
          <a:r>
            <a:rPr lang="en-US" dirty="0"/>
            <a:t> 21 della </a:t>
          </a:r>
          <a:r>
            <a:rPr lang="en-US" b="1" dirty="0" err="1"/>
            <a:t>legge</a:t>
          </a:r>
          <a:r>
            <a:rPr lang="en-US" b="1" dirty="0"/>
            <a:t> 183 del 2010</a:t>
          </a:r>
          <a:r>
            <a:rPr lang="it-IT" dirty="0"/>
            <a:t> (che ha modificato le </a:t>
          </a:r>
          <a:r>
            <a:rPr lang="it-IT" dirty="0" err="1"/>
            <a:t>prevsioni</a:t>
          </a:r>
          <a:r>
            <a:rPr lang="it-IT" dirty="0"/>
            <a:t> sul tema contenute dal d.lgs. 165 del 2001)</a:t>
          </a:r>
          <a:endParaRPr lang="en-US" dirty="0"/>
        </a:p>
      </dgm:t>
    </dgm:pt>
    <dgm:pt modelId="{99768D71-66F0-4FC5-8F01-47469EB0C91D}" type="parTrans" cxnId="{F3CFEE2C-4D98-4472-BCD2-F846BC2F946B}">
      <dgm:prSet/>
      <dgm:spPr/>
      <dgm:t>
        <a:bodyPr/>
        <a:lstStyle/>
        <a:p>
          <a:endParaRPr lang="en-US"/>
        </a:p>
      </dgm:t>
    </dgm:pt>
    <dgm:pt modelId="{ED8BE0C4-9BC8-43AB-AEBB-47F10B09CFF5}" type="sibTrans" cxnId="{F3CFEE2C-4D98-4472-BCD2-F846BC2F946B}">
      <dgm:prSet/>
      <dgm:spPr/>
      <dgm:t>
        <a:bodyPr/>
        <a:lstStyle/>
        <a:p>
          <a:endParaRPr lang="en-US"/>
        </a:p>
      </dgm:t>
    </dgm:pt>
    <dgm:pt modelId="{332FBD16-7AED-4CAD-8EC4-F4B5701D7B85}">
      <dgm:prSet/>
      <dgm:spPr/>
      <dgm:t>
        <a:bodyPr/>
        <a:lstStyle/>
        <a:p>
          <a:r>
            <a:rPr lang="en-US"/>
            <a:t>Unifica e supera due organismi precedenti: i Comitati per le pari opportunità (CPO) e i Comitati paritetici sul fenomeno del mobbing</a:t>
          </a:r>
          <a:r>
            <a:rPr lang="it-IT"/>
            <a:t> </a:t>
          </a:r>
          <a:endParaRPr lang="en-US"/>
        </a:p>
      </dgm:t>
    </dgm:pt>
    <dgm:pt modelId="{05E70C30-73DC-4C93-B8BE-712EF38F27EA}" type="parTrans" cxnId="{9566E767-262C-4818-97D1-92DDFAE02B7A}">
      <dgm:prSet/>
      <dgm:spPr/>
      <dgm:t>
        <a:bodyPr/>
        <a:lstStyle/>
        <a:p>
          <a:endParaRPr lang="en-US"/>
        </a:p>
      </dgm:t>
    </dgm:pt>
    <dgm:pt modelId="{2504B7C6-331A-4727-B466-F60EBBCF7A61}" type="sibTrans" cxnId="{9566E767-262C-4818-97D1-92DDFAE02B7A}">
      <dgm:prSet/>
      <dgm:spPr/>
      <dgm:t>
        <a:bodyPr/>
        <a:lstStyle/>
        <a:p>
          <a:endParaRPr lang="en-US"/>
        </a:p>
      </dgm:t>
    </dgm:pt>
    <dgm:pt modelId="{6F159B32-BA12-4E71-BC86-DB3BB939E2A0}">
      <dgm:prSet/>
      <dgm:spPr/>
      <dgm:t>
        <a:bodyPr/>
        <a:lstStyle/>
        <a:p>
          <a:r>
            <a:rPr lang="en-US"/>
            <a:t>compiti di </a:t>
          </a:r>
          <a:r>
            <a:rPr lang="en-US" b="1"/>
            <a:t>proposta, consultazione e verifica</a:t>
          </a:r>
          <a:r>
            <a:rPr lang="en-US"/>
            <a:t> </a:t>
          </a:r>
          <a:r>
            <a:rPr lang="it-IT"/>
            <a:t> </a:t>
          </a:r>
          <a:endParaRPr lang="en-US"/>
        </a:p>
      </dgm:t>
    </dgm:pt>
    <dgm:pt modelId="{8AFBCDC8-01AC-4B29-A9BD-87FBD3E6D49E}" type="parTrans" cxnId="{896D7BB3-C9C7-430D-98C0-6549A607607C}">
      <dgm:prSet/>
      <dgm:spPr/>
      <dgm:t>
        <a:bodyPr/>
        <a:lstStyle/>
        <a:p>
          <a:endParaRPr lang="en-US"/>
        </a:p>
      </dgm:t>
    </dgm:pt>
    <dgm:pt modelId="{11878000-28DC-4DA1-8BB2-945262CDEED2}" type="sibTrans" cxnId="{896D7BB3-C9C7-430D-98C0-6549A607607C}">
      <dgm:prSet/>
      <dgm:spPr/>
      <dgm:t>
        <a:bodyPr/>
        <a:lstStyle/>
        <a:p>
          <a:endParaRPr lang="en-US"/>
        </a:p>
      </dgm:t>
    </dgm:pt>
    <dgm:pt modelId="{B32AFE34-6536-47F7-86B7-0737F09ABD0F}">
      <dgm:prSet/>
      <dgm:spPr/>
      <dgm:t>
        <a:bodyPr/>
        <a:lstStyle/>
        <a:p>
          <a:r>
            <a:rPr lang="en-US" b="1"/>
            <a:t>Direttiva della Presidenza del Consiglio dei Ministri del 4 marzo 2011</a:t>
          </a:r>
          <a:r>
            <a:rPr lang="it-IT"/>
            <a:t> </a:t>
          </a:r>
          <a:endParaRPr lang="en-US"/>
        </a:p>
      </dgm:t>
    </dgm:pt>
    <dgm:pt modelId="{D094EB9D-B73C-4D80-B9C3-6A708149B940}" type="parTrans" cxnId="{EF7A1636-F303-4DBC-B570-136573581981}">
      <dgm:prSet/>
      <dgm:spPr/>
      <dgm:t>
        <a:bodyPr/>
        <a:lstStyle/>
        <a:p>
          <a:endParaRPr lang="en-US"/>
        </a:p>
      </dgm:t>
    </dgm:pt>
    <dgm:pt modelId="{695A25BD-F02E-4A1E-9EF3-BCFBAE300EFD}" type="sibTrans" cxnId="{EF7A1636-F303-4DBC-B570-136573581981}">
      <dgm:prSet/>
      <dgm:spPr/>
      <dgm:t>
        <a:bodyPr/>
        <a:lstStyle/>
        <a:p>
          <a:endParaRPr lang="en-US"/>
        </a:p>
      </dgm:t>
    </dgm:pt>
    <dgm:pt modelId="{09028B53-7473-4452-89A4-CC3A0D5DA491}">
      <dgm:prSet/>
      <dgm:spPr/>
      <dgm:t>
        <a:bodyPr/>
        <a:lstStyle/>
        <a:p>
          <a:r>
            <a:rPr lang="en-US" b="1"/>
            <a:t>Direttiva n. 2 del 2019</a:t>
          </a:r>
          <a:r>
            <a:rPr lang="it-IT"/>
            <a:t> </a:t>
          </a:r>
          <a:endParaRPr lang="en-US"/>
        </a:p>
      </dgm:t>
    </dgm:pt>
    <dgm:pt modelId="{BEAAA1E5-BC77-4CBB-A239-3FCBC8A0CE32}" type="parTrans" cxnId="{56D63090-D92C-409C-8701-76C48DF7614A}">
      <dgm:prSet/>
      <dgm:spPr/>
      <dgm:t>
        <a:bodyPr/>
        <a:lstStyle/>
        <a:p>
          <a:endParaRPr lang="en-US"/>
        </a:p>
      </dgm:t>
    </dgm:pt>
    <dgm:pt modelId="{D66FAD59-7706-4560-92D4-3398B39FDDEA}" type="sibTrans" cxnId="{56D63090-D92C-409C-8701-76C48DF7614A}">
      <dgm:prSet/>
      <dgm:spPr/>
      <dgm:t>
        <a:bodyPr/>
        <a:lstStyle/>
        <a:p>
          <a:endParaRPr lang="en-US"/>
        </a:p>
      </dgm:t>
    </dgm:pt>
    <dgm:pt modelId="{DA0F29B7-30A2-448B-A46B-44B4DDD03DB4}" type="pres">
      <dgm:prSet presAssocID="{DC0511DE-511E-41A6-9194-2A7D13F91CE6}" presName="root" presStyleCnt="0">
        <dgm:presLayoutVars>
          <dgm:dir/>
          <dgm:resizeHandles val="exact"/>
        </dgm:presLayoutVars>
      </dgm:prSet>
      <dgm:spPr/>
    </dgm:pt>
    <dgm:pt modelId="{725FD05D-065D-45C8-8275-78AE5CF2866B}" type="pres">
      <dgm:prSet presAssocID="{6747A905-7FD8-4113-8CC7-54AC042B2178}" presName="compNode" presStyleCnt="0"/>
      <dgm:spPr/>
    </dgm:pt>
    <dgm:pt modelId="{AC3205B1-B9DD-49E7-8E08-28CC5462783C}" type="pres">
      <dgm:prSet presAssocID="{6747A905-7FD8-4113-8CC7-54AC042B2178}" presName="bgRect" presStyleLbl="bgShp" presStyleIdx="0" presStyleCnt="5"/>
      <dgm:spPr/>
    </dgm:pt>
    <dgm:pt modelId="{B6AA1971-E4A0-45A9-9DE2-3AF56D4C2549}" type="pres">
      <dgm:prSet presAssocID="{6747A905-7FD8-4113-8CC7-54AC042B2178}"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cales of Justice"/>
        </a:ext>
      </dgm:extLst>
    </dgm:pt>
    <dgm:pt modelId="{1A295206-D14D-44D2-9718-B1E7B9DEB023}" type="pres">
      <dgm:prSet presAssocID="{6747A905-7FD8-4113-8CC7-54AC042B2178}" presName="spaceRect" presStyleCnt="0"/>
      <dgm:spPr/>
    </dgm:pt>
    <dgm:pt modelId="{668A19ED-5983-41F0-9D22-53CA3FAE3F6E}" type="pres">
      <dgm:prSet presAssocID="{6747A905-7FD8-4113-8CC7-54AC042B2178}" presName="parTx" presStyleLbl="revTx" presStyleIdx="0" presStyleCnt="5">
        <dgm:presLayoutVars>
          <dgm:chMax val="0"/>
          <dgm:chPref val="0"/>
        </dgm:presLayoutVars>
      </dgm:prSet>
      <dgm:spPr/>
    </dgm:pt>
    <dgm:pt modelId="{D49D2FBB-8B8F-4062-9BFF-ABA7850659A1}" type="pres">
      <dgm:prSet presAssocID="{ED8BE0C4-9BC8-43AB-AEBB-47F10B09CFF5}" presName="sibTrans" presStyleCnt="0"/>
      <dgm:spPr/>
    </dgm:pt>
    <dgm:pt modelId="{EB2A428E-7149-4F75-9B97-141D3F3182C6}" type="pres">
      <dgm:prSet presAssocID="{332FBD16-7AED-4CAD-8EC4-F4B5701D7B85}" presName="compNode" presStyleCnt="0"/>
      <dgm:spPr/>
    </dgm:pt>
    <dgm:pt modelId="{9AC6445C-64B6-47F4-91B2-D2E38E92A0EB}" type="pres">
      <dgm:prSet presAssocID="{332FBD16-7AED-4CAD-8EC4-F4B5701D7B85}" presName="bgRect" presStyleLbl="bgShp" presStyleIdx="1" presStyleCnt="5"/>
      <dgm:spPr/>
    </dgm:pt>
    <dgm:pt modelId="{9724073D-3832-49F5-B30B-471F5A2F8897}" type="pres">
      <dgm:prSet presAssocID="{332FBD16-7AED-4CAD-8EC4-F4B5701D7B85}"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k scene"/>
        </a:ext>
      </dgm:extLst>
    </dgm:pt>
    <dgm:pt modelId="{C1D5D919-5954-4E1A-A0FE-27EAA0C3F6DF}" type="pres">
      <dgm:prSet presAssocID="{332FBD16-7AED-4CAD-8EC4-F4B5701D7B85}" presName="spaceRect" presStyleCnt="0"/>
      <dgm:spPr/>
    </dgm:pt>
    <dgm:pt modelId="{4C65D599-22AD-4941-B8B0-7E7ED43F37BB}" type="pres">
      <dgm:prSet presAssocID="{332FBD16-7AED-4CAD-8EC4-F4B5701D7B85}" presName="parTx" presStyleLbl="revTx" presStyleIdx="1" presStyleCnt="5">
        <dgm:presLayoutVars>
          <dgm:chMax val="0"/>
          <dgm:chPref val="0"/>
        </dgm:presLayoutVars>
      </dgm:prSet>
      <dgm:spPr/>
    </dgm:pt>
    <dgm:pt modelId="{8C8C320B-45AA-43CE-9E37-47A9FCDFAF41}" type="pres">
      <dgm:prSet presAssocID="{2504B7C6-331A-4727-B466-F60EBBCF7A61}" presName="sibTrans" presStyleCnt="0"/>
      <dgm:spPr/>
    </dgm:pt>
    <dgm:pt modelId="{A366C96C-E1C3-4E8A-A43F-C4AF8BBDB129}" type="pres">
      <dgm:prSet presAssocID="{6F159B32-BA12-4E71-BC86-DB3BB939E2A0}" presName="compNode" presStyleCnt="0"/>
      <dgm:spPr/>
    </dgm:pt>
    <dgm:pt modelId="{B748D986-6067-424C-98C6-91D5063420D0}" type="pres">
      <dgm:prSet presAssocID="{6F159B32-BA12-4E71-BC86-DB3BB939E2A0}" presName="bgRect" presStyleLbl="bgShp" presStyleIdx="2" presStyleCnt="5"/>
      <dgm:spPr/>
    </dgm:pt>
    <dgm:pt modelId="{82F54C38-566C-4E7A-9DFA-BB4BFF0F9FD0}" type="pres">
      <dgm:prSet presAssocID="{6F159B32-BA12-4E71-BC86-DB3BB939E2A0}"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egno di spunta"/>
        </a:ext>
      </dgm:extLst>
    </dgm:pt>
    <dgm:pt modelId="{26950B5D-8BFA-418F-A59C-E8373FEDE9D5}" type="pres">
      <dgm:prSet presAssocID="{6F159B32-BA12-4E71-BC86-DB3BB939E2A0}" presName="spaceRect" presStyleCnt="0"/>
      <dgm:spPr/>
    </dgm:pt>
    <dgm:pt modelId="{111EA43D-4CC8-475A-A80B-8A4E090687F5}" type="pres">
      <dgm:prSet presAssocID="{6F159B32-BA12-4E71-BC86-DB3BB939E2A0}" presName="parTx" presStyleLbl="revTx" presStyleIdx="2" presStyleCnt="5">
        <dgm:presLayoutVars>
          <dgm:chMax val="0"/>
          <dgm:chPref val="0"/>
        </dgm:presLayoutVars>
      </dgm:prSet>
      <dgm:spPr/>
    </dgm:pt>
    <dgm:pt modelId="{A120B73C-1E27-49C0-8FCD-3D0A82D1E474}" type="pres">
      <dgm:prSet presAssocID="{11878000-28DC-4DA1-8BB2-945262CDEED2}" presName="sibTrans" presStyleCnt="0"/>
      <dgm:spPr/>
    </dgm:pt>
    <dgm:pt modelId="{A47427BF-16ED-4AAF-A3FE-262D2994D2B6}" type="pres">
      <dgm:prSet presAssocID="{B32AFE34-6536-47F7-86B7-0737F09ABD0F}" presName="compNode" presStyleCnt="0"/>
      <dgm:spPr/>
    </dgm:pt>
    <dgm:pt modelId="{5123C1D9-895D-4B96-813B-859D3A0D8254}" type="pres">
      <dgm:prSet presAssocID="{B32AFE34-6536-47F7-86B7-0737F09ABD0F}" presName="bgRect" presStyleLbl="bgShp" presStyleIdx="3" presStyleCnt="5"/>
      <dgm:spPr/>
    </dgm:pt>
    <dgm:pt modelId="{80D854F9-ABA7-4FEA-8D43-78F799A5EAAD}" type="pres">
      <dgm:prSet presAssocID="{B32AFE34-6536-47F7-86B7-0737F09ABD0F}"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unione"/>
        </a:ext>
      </dgm:extLst>
    </dgm:pt>
    <dgm:pt modelId="{E9D2927A-0917-4ED2-9B81-765562697F1B}" type="pres">
      <dgm:prSet presAssocID="{B32AFE34-6536-47F7-86B7-0737F09ABD0F}" presName="spaceRect" presStyleCnt="0"/>
      <dgm:spPr/>
    </dgm:pt>
    <dgm:pt modelId="{C1B021BF-D2D9-4E7D-8EA8-731D118A0D24}" type="pres">
      <dgm:prSet presAssocID="{B32AFE34-6536-47F7-86B7-0737F09ABD0F}" presName="parTx" presStyleLbl="revTx" presStyleIdx="3" presStyleCnt="5">
        <dgm:presLayoutVars>
          <dgm:chMax val="0"/>
          <dgm:chPref val="0"/>
        </dgm:presLayoutVars>
      </dgm:prSet>
      <dgm:spPr/>
    </dgm:pt>
    <dgm:pt modelId="{B1728052-001B-4A56-AFAD-C96DC6759FAE}" type="pres">
      <dgm:prSet presAssocID="{695A25BD-F02E-4A1E-9EF3-BCFBAE300EFD}" presName="sibTrans" presStyleCnt="0"/>
      <dgm:spPr/>
    </dgm:pt>
    <dgm:pt modelId="{82E935A6-8C38-45E9-8D6D-DC3EA1078109}" type="pres">
      <dgm:prSet presAssocID="{09028B53-7473-4452-89A4-CC3A0D5DA491}" presName="compNode" presStyleCnt="0"/>
      <dgm:spPr/>
    </dgm:pt>
    <dgm:pt modelId="{7B40DBCB-89E6-4ED6-BC9C-106DBA0E1D84}" type="pres">
      <dgm:prSet presAssocID="{09028B53-7473-4452-89A4-CC3A0D5DA491}" presName="bgRect" presStyleLbl="bgShp" presStyleIdx="4" presStyleCnt="5"/>
      <dgm:spPr/>
    </dgm:pt>
    <dgm:pt modelId="{FB60B64A-68EF-4642-BC33-1782DFE336AB}" type="pres">
      <dgm:prSet presAssocID="{09028B53-7473-4452-89A4-CC3A0D5DA491}"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cumento"/>
        </a:ext>
      </dgm:extLst>
    </dgm:pt>
    <dgm:pt modelId="{98872365-1675-4A2E-8146-92D307E6EE34}" type="pres">
      <dgm:prSet presAssocID="{09028B53-7473-4452-89A4-CC3A0D5DA491}" presName="spaceRect" presStyleCnt="0"/>
      <dgm:spPr/>
    </dgm:pt>
    <dgm:pt modelId="{3BA2A2B4-8336-4AA9-9095-601BF0EA8DFA}" type="pres">
      <dgm:prSet presAssocID="{09028B53-7473-4452-89A4-CC3A0D5DA491}" presName="parTx" presStyleLbl="revTx" presStyleIdx="4" presStyleCnt="5">
        <dgm:presLayoutVars>
          <dgm:chMax val="0"/>
          <dgm:chPref val="0"/>
        </dgm:presLayoutVars>
      </dgm:prSet>
      <dgm:spPr/>
    </dgm:pt>
  </dgm:ptLst>
  <dgm:cxnLst>
    <dgm:cxn modelId="{F3CFEE2C-4D98-4472-BCD2-F846BC2F946B}" srcId="{DC0511DE-511E-41A6-9194-2A7D13F91CE6}" destId="{6747A905-7FD8-4113-8CC7-54AC042B2178}" srcOrd="0" destOrd="0" parTransId="{99768D71-66F0-4FC5-8F01-47469EB0C91D}" sibTransId="{ED8BE0C4-9BC8-43AB-AEBB-47F10B09CFF5}"/>
    <dgm:cxn modelId="{A21AB82E-9984-4106-90DD-07A0F9C934DE}" type="presOf" srcId="{09028B53-7473-4452-89A4-CC3A0D5DA491}" destId="{3BA2A2B4-8336-4AA9-9095-601BF0EA8DFA}" srcOrd="0" destOrd="0" presId="urn:microsoft.com/office/officeart/2018/2/layout/IconVerticalSolidList"/>
    <dgm:cxn modelId="{EF7A1636-F303-4DBC-B570-136573581981}" srcId="{DC0511DE-511E-41A6-9194-2A7D13F91CE6}" destId="{B32AFE34-6536-47F7-86B7-0737F09ABD0F}" srcOrd="3" destOrd="0" parTransId="{D094EB9D-B73C-4D80-B9C3-6A708149B940}" sibTransId="{695A25BD-F02E-4A1E-9EF3-BCFBAE300EFD}"/>
    <dgm:cxn modelId="{9566E767-262C-4818-97D1-92DDFAE02B7A}" srcId="{DC0511DE-511E-41A6-9194-2A7D13F91CE6}" destId="{332FBD16-7AED-4CAD-8EC4-F4B5701D7B85}" srcOrd="1" destOrd="0" parTransId="{05E70C30-73DC-4C93-B8BE-712EF38F27EA}" sibTransId="{2504B7C6-331A-4727-B466-F60EBBCF7A61}"/>
    <dgm:cxn modelId="{0D340D8E-2B71-4370-A90F-02AE598BF48C}" type="presOf" srcId="{6F159B32-BA12-4E71-BC86-DB3BB939E2A0}" destId="{111EA43D-4CC8-475A-A80B-8A4E090687F5}" srcOrd="0" destOrd="0" presId="urn:microsoft.com/office/officeart/2018/2/layout/IconVerticalSolidList"/>
    <dgm:cxn modelId="{56D63090-D92C-409C-8701-76C48DF7614A}" srcId="{DC0511DE-511E-41A6-9194-2A7D13F91CE6}" destId="{09028B53-7473-4452-89A4-CC3A0D5DA491}" srcOrd="4" destOrd="0" parTransId="{BEAAA1E5-BC77-4CBB-A239-3FCBC8A0CE32}" sibTransId="{D66FAD59-7706-4560-92D4-3398B39FDDEA}"/>
    <dgm:cxn modelId="{8B7C6DA0-411E-4B56-A357-06A5E2A04EAB}" type="presOf" srcId="{332FBD16-7AED-4CAD-8EC4-F4B5701D7B85}" destId="{4C65D599-22AD-4941-B8B0-7E7ED43F37BB}" srcOrd="0" destOrd="0" presId="urn:microsoft.com/office/officeart/2018/2/layout/IconVerticalSolidList"/>
    <dgm:cxn modelId="{17B8F4AC-BFA9-497A-808F-42CADF249581}" type="presOf" srcId="{B32AFE34-6536-47F7-86B7-0737F09ABD0F}" destId="{C1B021BF-D2D9-4E7D-8EA8-731D118A0D24}" srcOrd="0" destOrd="0" presId="urn:microsoft.com/office/officeart/2018/2/layout/IconVerticalSolidList"/>
    <dgm:cxn modelId="{896D7BB3-C9C7-430D-98C0-6549A607607C}" srcId="{DC0511DE-511E-41A6-9194-2A7D13F91CE6}" destId="{6F159B32-BA12-4E71-BC86-DB3BB939E2A0}" srcOrd="2" destOrd="0" parTransId="{8AFBCDC8-01AC-4B29-A9BD-87FBD3E6D49E}" sibTransId="{11878000-28DC-4DA1-8BB2-945262CDEED2}"/>
    <dgm:cxn modelId="{794E7CDD-657B-43DE-A656-92A5C28CD1A7}" type="presOf" srcId="{6747A905-7FD8-4113-8CC7-54AC042B2178}" destId="{668A19ED-5983-41F0-9D22-53CA3FAE3F6E}" srcOrd="0" destOrd="0" presId="urn:microsoft.com/office/officeart/2018/2/layout/IconVerticalSolidList"/>
    <dgm:cxn modelId="{736FF7FC-75BA-4125-9610-675D75798C79}" type="presOf" srcId="{DC0511DE-511E-41A6-9194-2A7D13F91CE6}" destId="{DA0F29B7-30A2-448B-A46B-44B4DDD03DB4}" srcOrd="0" destOrd="0" presId="urn:microsoft.com/office/officeart/2018/2/layout/IconVerticalSolidList"/>
    <dgm:cxn modelId="{0CFDF7DE-7876-4A90-AAFC-B38270A53877}" type="presParOf" srcId="{DA0F29B7-30A2-448B-A46B-44B4DDD03DB4}" destId="{725FD05D-065D-45C8-8275-78AE5CF2866B}" srcOrd="0" destOrd="0" presId="urn:microsoft.com/office/officeart/2018/2/layout/IconVerticalSolidList"/>
    <dgm:cxn modelId="{F317D124-9CFC-4C2C-BA9D-26942B8E99F2}" type="presParOf" srcId="{725FD05D-065D-45C8-8275-78AE5CF2866B}" destId="{AC3205B1-B9DD-49E7-8E08-28CC5462783C}" srcOrd="0" destOrd="0" presId="urn:microsoft.com/office/officeart/2018/2/layout/IconVerticalSolidList"/>
    <dgm:cxn modelId="{946A323F-7B6F-46FE-ACF4-F2B46226F543}" type="presParOf" srcId="{725FD05D-065D-45C8-8275-78AE5CF2866B}" destId="{B6AA1971-E4A0-45A9-9DE2-3AF56D4C2549}" srcOrd="1" destOrd="0" presId="urn:microsoft.com/office/officeart/2018/2/layout/IconVerticalSolidList"/>
    <dgm:cxn modelId="{A346DAD4-FD29-4605-9615-C4A2DC8F876C}" type="presParOf" srcId="{725FD05D-065D-45C8-8275-78AE5CF2866B}" destId="{1A295206-D14D-44D2-9718-B1E7B9DEB023}" srcOrd="2" destOrd="0" presId="urn:microsoft.com/office/officeart/2018/2/layout/IconVerticalSolidList"/>
    <dgm:cxn modelId="{86643A1A-34B6-473A-B471-3B05F5C57D84}" type="presParOf" srcId="{725FD05D-065D-45C8-8275-78AE5CF2866B}" destId="{668A19ED-5983-41F0-9D22-53CA3FAE3F6E}" srcOrd="3" destOrd="0" presId="urn:microsoft.com/office/officeart/2018/2/layout/IconVerticalSolidList"/>
    <dgm:cxn modelId="{2055CD24-033D-498A-9D8F-2DE3931CDCA1}" type="presParOf" srcId="{DA0F29B7-30A2-448B-A46B-44B4DDD03DB4}" destId="{D49D2FBB-8B8F-4062-9BFF-ABA7850659A1}" srcOrd="1" destOrd="0" presId="urn:microsoft.com/office/officeart/2018/2/layout/IconVerticalSolidList"/>
    <dgm:cxn modelId="{443AFAC6-4307-4686-8980-3F00A404C8D5}" type="presParOf" srcId="{DA0F29B7-30A2-448B-A46B-44B4DDD03DB4}" destId="{EB2A428E-7149-4F75-9B97-141D3F3182C6}" srcOrd="2" destOrd="0" presId="urn:microsoft.com/office/officeart/2018/2/layout/IconVerticalSolidList"/>
    <dgm:cxn modelId="{A4334A98-093A-497F-877C-5A8421DF69C8}" type="presParOf" srcId="{EB2A428E-7149-4F75-9B97-141D3F3182C6}" destId="{9AC6445C-64B6-47F4-91B2-D2E38E92A0EB}" srcOrd="0" destOrd="0" presId="urn:microsoft.com/office/officeart/2018/2/layout/IconVerticalSolidList"/>
    <dgm:cxn modelId="{E0F9251D-5567-49B2-A6D6-53F78FE82FBA}" type="presParOf" srcId="{EB2A428E-7149-4F75-9B97-141D3F3182C6}" destId="{9724073D-3832-49F5-B30B-471F5A2F8897}" srcOrd="1" destOrd="0" presId="urn:microsoft.com/office/officeart/2018/2/layout/IconVerticalSolidList"/>
    <dgm:cxn modelId="{FFEC6514-93C8-42BA-81B7-07219FD7BABB}" type="presParOf" srcId="{EB2A428E-7149-4F75-9B97-141D3F3182C6}" destId="{C1D5D919-5954-4E1A-A0FE-27EAA0C3F6DF}" srcOrd="2" destOrd="0" presId="urn:microsoft.com/office/officeart/2018/2/layout/IconVerticalSolidList"/>
    <dgm:cxn modelId="{BDCC6B5B-89F6-44EC-B05D-65D796729E03}" type="presParOf" srcId="{EB2A428E-7149-4F75-9B97-141D3F3182C6}" destId="{4C65D599-22AD-4941-B8B0-7E7ED43F37BB}" srcOrd="3" destOrd="0" presId="urn:microsoft.com/office/officeart/2018/2/layout/IconVerticalSolidList"/>
    <dgm:cxn modelId="{4757730D-2130-47E9-A981-43167E97B3CD}" type="presParOf" srcId="{DA0F29B7-30A2-448B-A46B-44B4DDD03DB4}" destId="{8C8C320B-45AA-43CE-9E37-47A9FCDFAF41}" srcOrd="3" destOrd="0" presId="urn:microsoft.com/office/officeart/2018/2/layout/IconVerticalSolidList"/>
    <dgm:cxn modelId="{560E6BE8-6F9D-495E-85E7-939FA037E874}" type="presParOf" srcId="{DA0F29B7-30A2-448B-A46B-44B4DDD03DB4}" destId="{A366C96C-E1C3-4E8A-A43F-C4AF8BBDB129}" srcOrd="4" destOrd="0" presId="urn:microsoft.com/office/officeart/2018/2/layout/IconVerticalSolidList"/>
    <dgm:cxn modelId="{10D47CE4-E01D-4782-BD9D-4EE7C028457A}" type="presParOf" srcId="{A366C96C-E1C3-4E8A-A43F-C4AF8BBDB129}" destId="{B748D986-6067-424C-98C6-91D5063420D0}" srcOrd="0" destOrd="0" presId="urn:microsoft.com/office/officeart/2018/2/layout/IconVerticalSolidList"/>
    <dgm:cxn modelId="{25891428-CF3B-4BD5-BE42-C20AD40A30CC}" type="presParOf" srcId="{A366C96C-E1C3-4E8A-A43F-C4AF8BBDB129}" destId="{82F54C38-566C-4E7A-9DFA-BB4BFF0F9FD0}" srcOrd="1" destOrd="0" presId="urn:microsoft.com/office/officeart/2018/2/layout/IconVerticalSolidList"/>
    <dgm:cxn modelId="{B19B3B49-F19B-4457-A3F0-2B3F8A886662}" type="presParOf" srcId="{A366C96C-E1C3-4E8A-A43F-C4AF8BBDB129}" destId="{26950B5D-8BFA-418F-A59C-E8373FEDE9D5}" srcOrd="2" destOrd="0" presId="urn:microsoft.com/office/officeart/2018/2/layout/IconVerticalSolidList"/>
    <dgm:cxn modelId="{90ACDA78-3940-45F2-B35A-93860988EB15}" type="presParOf" srcId="{A366C96C-E1C3-4E8A-A43F-C4AF8BBDB129}" destId="{111EA43D-4CC8-475A-A80B-8A4E090687F5}" srcOrd="3" destOrd="0" presId="urn:microsoft.com/office/officeart/2018/2/layout/IconVerticalSolidList"/>
    <dgm:cxn modelId="{5B5D5523-7892-45ED-88AC-B96089D9176D}" type="presParOf" srcId="{DA0F29B7-30A2-448B-A46B-44B4DDD03DB4}" destId="{A120B73C-1E27-49C0-8FCD-3D0A82D1E474}" srcOrd="5" destOrd="0" presId="urn:microsoft.com/office/officeart/2018/2/layout/IconVerticalSolidList"/>
    <dgm:cxn modelId="{910CB2AC-70B2-4DD2-BDA7-A7BF7B90D768}" type="presParOf" srcId="{DA0F29B7-30A2-448B-A46B-44B4DDD03DB4}" destId="{A47427BF-16ED-4AAF-A3FE-262D2994D2B6}" srcOrd="6" destOrd="0" presId="urn:microsoft.com/office/officeart/2018/2/layout/IconVerticalSolidList"/>
    <dgm:cxn modelId="{6E7D699F-336F-4786-9B4E-3D7CB3DAA345}" type="presParOf" srcId="{A47427BF-16ED-4AAF-A3FE-262D2994D2B6}" destId="{5123C1D9-895D-4B96-813B-859D3A0D8254}" srcOrd="0" destOrd="0" presId="urn:microsoft.com/office/officeart/2018/2/layout/IconVerticalSolidList"/>
    <dgm:cxn modelId="{D5875146-99AB-479F-BBAA-DA4F4039624A}" type="presParOf" srcId="{A47427BF-16ED-4AAF-A3FE-262D2994D2B6}" destId="{80D854F9-ABA7-4FEA-8D43-78F799A5EAAD}" srcOrd="1" destOrd="0" presId="urn:microsoft.com/office/officeart/2018/2/layout/IconVerticalSolidList"/>
    <dgm:cxn modelId="{79094B17-D6DD-4B97-ADDD-D12E4C9C6A42}" type="presParOf" srcId="{A47427BF-16ED-4AAF-A3FE-262D2994D2B6}" destId="{E9D2927A-0917-4ED2-9B81-765562697F1B}" srcOrd="2" destOrd="0" presId="urn:microsoft.com/office/officeart/2018/2/layout/IconVerticalSolidList"/>
    <dgm:cxn modelId="{22485B0C-EAF7-40D1-AF59-F48552DA212B}" type="presParOf" srcId="{A47427BF-16ED-4AAF-A3FE-262D2994D2B6}" destId="{C1B021BF-D2D9-4E7D-8EA8-731D118A0D24}" srcOrd="3" destOrd="0" presId="urn:microsoft.com/office/officeart/2018/2/layout/IconVerticalSolidList"/>
    <dgm:cxn modelId="{656085A6-2FB6-4F65-B186-E89933FD70FF}" type="presParOf" srcId="{DA0F29B7-30A2-448B-A46B-44B4DDD03DB4}" destId="{B1728052-001B-4A56-AFAD-C96DC6759FAE}" srcOrd="7" destOrd="0" presId="urn:microsoft.com/office/officeart/2018/2/layout/IconVerticalSolidList"/>
    <dgm:cxn modelId="{AEA35D12-8ABF-4AB1-A97D-73C69BE716CA}" type="presParOf" srcId="{DA0F29B7-30A2-448B-A46B-44B4DDD03DB4}" destId="{82E935A6-8C38-45E9-8D6D-DC3EA1078109}" srcOrd="8" destOrd="0" presId="urn:microsoft.com/office/officeart/2018/2/layout/IconVerticalSolidList"/>
    <dgm:cxn modelId="{2F996E1F-B171-44DD-8619-3331F8755C06}" type="presParOf" srcId="{82E935A6-8C38-45E9-8D6D-DC3EA1078109}" destId="{7B40DBCB-89E6-4ED6-BC9C-106DBA0E1D84}" srcOrd="0" destOrd="0" presId="urn:microsoft.com/office/officeart/2018/2/layout/IconVerticalSolidList"/>
    <dgm:cxn modelId="{8C6E63B5-1C42-4F8C-B13D-785E48451331}" type="presParOf" srcId="{82E935A6-8C38-45E9-8D6D-DC3EA1078109}" destId="{FB60B64A-68EF-4642-BC33-1782DFE336AB}" srcOrd="1" destOrd="0" presId="urn:microsoft.com/office/officeart/2018/2/layout/IconVerticalSolidList"/>
    <dgm:cxn modelId="{3A67F0A0-C3C8-46FA-8827-75512E2A8D1C}" type="presParOf" srcId="{82E935A6-8C38-45E9-8D6D-DC3EA1078109}" destId="{98872365-1675-4A2E-8146-92D307E6EE34}" srcOrd="2" destOrd="0" presId="urn:microsoft.com/office/officeart/2018/2/layout/IconVerticalSolidList"/>
    <dgm:cxn modelId="{252A69BD-1D76-4A7D-81B8-79EE0E10BA31}" type="presParOf" srcId="{82E935A6-8C38-45E9-8D6D-DC3EA1078109}" destId="{3BA2A2B4-8336-4AA9-9095-601BF0EA8D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6348721-AAAB-42BC-9F45-A34EC833A4C7}"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8D609B5-6F9B-4390-B004-742478972019}">
      <dgm:prSet/>
      <dgm:spPr/>
      <dgm:t>
        <a:bodyPr/>
        <a:lstStyle/>
        <a:p>
          <a:r>
            <a:rPr lang="it-IT"/>
            <a:t>CRITERI DI COMPOSIZIONE </a:t>
          </a:r>
          <a:endParaRPr lang="en-US"/>
        </a:p>
      </dgm:t>
    </dgm:pt>
    <dgm:pt modelId="{3EDF1172-C1F2-4DA1-BA7F-229639B66D52}" type="parTrans" cxnId="{713DC1C4-A7D3-4DB9-90C3-558F4B870670}">
      <dgm:prSet/>
      <dgm:spPr/>
      <dgm:t>
        <a:bodyPr/>
        <a:lstStyle/>
        <a:p>
          <a:endParaRPr lang="en-US"/>
        </a:p>
      </dgm:t>
    </dgm:pt>
    <dgm:pt modelId="{3DEDF99E-42E9-4C97-B0D3-8A7AB8BAB051}" type="sibTrans" cxnId="{713DC1C4-A7D3-4DB9-90C3-558F4B870670}">
      <dgm:prSet/>
      <dgm:spPr/>
      <dgm:t>
        <a:bodyPr/>
        <a:lstStyle/>
        <a:p>
          <a:endParaRPr lang="en-US"/>
        </a:p>
      </dgm:t>
    </dgm:pt>
    <dgm:pt modelId="{95CF366F-CF82-4443-9CA3-E1E147DA37F7}">
      <dgm:prSet/>
      <dgm:spPr/>
      <dgm:t>
        <a:bodyPr/>
        <a:lstStyle/>
        <a:p>
          <a:r>
            <a:rPr lang="it-IT" dirty="0"/>
            <a:t>il CUG ha una composizione paritetica ed è formato da componenti designati da ciascuna delle organizzazioni sindacali rappresentative effettivamente presenti all’interno di ogni singola amministrazione, e da un pari numero di rappresentanti dell'amministrazione, </a:t>
          </a:r>
          <a:r>
            <a:rPr lang="it-IT" dirty="0" err="1"/>
            <a:t>nonche</a:t>
          </a:r>
          <a:r>
            <a:rPr lang="it-IT" dirty="0"/>
            <a:t>́ da altrettanti componenti supplenti. </a:t>
          </a:r>
          <a:endParaRPr lang="en-US" dirty="0"/>
        </a:p>
      </dgm:t>
    </dgm:pt>
    <dgm:pt modelId="{ED33AEFC-C4DE-4C67-9E27-BB596429E8D8}" type="parTrans" cxnId="{DE3042B3-5E56-47F4-9951-A4BDC21CCEDB}">
      <dgm:prSet/>
      <dgm:spPr/>
      <dgm:t>
        <a:bodyPr/>
        <a:lstStyle/>
        <a:p>
          <a:endParaRPr lang="en-US"/>
        </a:p>
      </dgm:t>
    </dgm:pt>
    <dgm:pt modelId="{60B2A27F-8C8C-4DBD-9A32-FC8FFCE1E357}" type="sibTrans" cxnId="{DE3042B3-5E56-47F4-9951-A4BDC21CCEDB}">
      <dgm:prSet/>
      <dgm:spPr/>
      <dgm:t>
        <a:bodyPr/>
        <a:lstStyle/>
        <a:p>
          <a:endParaRPr lang="en-US"/>
        </a:p>
      </dgm:t>
    </dgm:pt>
    <dgm:pt modelId="{423554F8-F527-47BD-952A-DDE28D25582C}">
      <dgm:prSet/>
      <dgm:spPr/>
      <dgm:t>
        <a:bodyPr/>
        <a:lstStyle/>
        <a:p>
          <a:r>
            <a:rPr lang="it-IT"/>
            <a:t>Per quanto riguarda i componenti di parte pubblica, nella composizione del CUG devono essere rappresentate, per quanto possibile, tutte le componenti del personale comunque in servizio presso l’amministrazione. Allo stesso modo, per quelle amministrazioni, che in ragione delle dimensioni ridotte, decidano di costituire un CUG condiviso, deve comunque essere garantita la rappresentanza dei lavoratori di ogni ente che ne fa parte. </a:t>
          </a:r>
          <a:endParaRPr lang="en-US"/>
        </a:p>
      </dgm:t>
    </dgm:pt>
    <dgm:pt modelId="{B89C6ABD-9F7D-4E8B-B87B-FDE9C58633E3}" type="parTrans" cxnId="{96A2DF96-01D1-4AAB-978F-F516177C20BE}">
      <dgm:prSet/>
      <dgm:spPr/>
      <dgm:t>
        <a:bodyPr/>
        <a:lstStyle/>
        <a:p>
          <a:endParaRPr lang="en-US"/>
        </a:p>
      </dgm:t>
    </dgm:pt>
    <dgm:pt modelId="{D7482C43-63EB-4B25-B860-FE4F030DAA49}" type="sibTrans" cxnId="{96A2DF96-01D1-4AAB-978F-F516177C20BE}">
      <dgm:prSet/>
      <dgm:spPr/>
      <dgm:t>
        <a:bodyPr/>
        <a:lstStyle/>
        <a:p>
          <a:endParaRPr lang="en-US"/>
        </a:p>
      </dgm:t>
    </dgm:pt>
    <dgm:pt modelId="{26AA4F95-B32B-4081-84C2-A40AE61F4056}" type="pres">
      <dgm:prSet presAssocID="{A6348721-AAAB-42BC-9F45-A34EC833A4C7}" presName="root" presStyleCnt="0">
        <dgm:presLayoutVars>
          <dgm:dir/>
          <dgm:resizeHandles val="exact"/>
        </dgm:presLayoutVars>
      </dgm:prSet>
      <dgm:spPr/>
    </dgm:pt>
    <dgm:pt modelId="{2E784CA6-729B-4B3E-9E84-E439687B4FEE}" type="pres">
      <dgm:prSet presAssocID="{98D609B5-6F9B-4390-B004-742478972019}" presName="compNode" presStyleCnt="0"/>
      <dgm:spPr/>
    </dgm:pt>
    <dgm:pt modelId="{7114E361-632F-49F4-BA1B-A2E2DEBE318F}" type="pres">
      <dgm:prSet presAssocID="{98D609B5-6F9B-4390-B004-742478972019}"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egno di spunta"/>
        </a:ext>
      </dgm:extLst>
    </dgm:pt>
    <dgm:pt modelId="{21EB0F90-FCBC-4730-8378-1ADA87BD30E2}" type="pres">
      <dgm:prSet presAssocID="{98D609B5-6F9B-4390-B004-742478972019}" presName="spaceRect" presStyleCnt="0"/>
      <dgm:spPr/>
    </dgm:pt>
    <dgm:pt modelId="{3B07C9EA-AD9E-4DD8-B51A-0BB67AFABA48}" type="pres">
      <dgm:prSet presAssocID="{98D609B5-6F9B-4390-B004-742478972019}" presName="textRect" presStyleLbl="revTx" presStyleIdx="0" presStyleCnt="3">
        <dgm:presLayoutVars>
          <dgm:chMax val="1"/>
          <dgm:chPref val="1"/>
        </dgm:presLayoutVars>
      </dgm:prSet>
      <dgm:spPr/>
    </dgm:pt>
    <dgm:pt modelId="{D6460176-6836-46A3-8CA5-7756D1755263}" type="pres">
      <dgm:prSet presAssocID="{3DEDF99E-42E9-4C97-B0D3-8A7AB8BAB051}" presName="sibTrans" presStyleCnt="0"/>
      <dgm:spPr/>
    </dgm:pt>
    <dgm:pt modelId="{3124C169-4A5D-429D-85E4-D0DBABDE4AD7}" type="pres">
      <dgm:prSet presAssocID="{95CF366F-CF82-4443-9CA3-E1E147DA37F7}" presName="compNode" presStyleCnt="0"/>
      <dgm:spPr/>
    </dgm:pt>
    <dgm:pt modelId="{71853381-0D84-4312-8443-A0D89E123747}" type="pres">
      <dgm:prSet presAssocID="{95CF366F-CF82-4443-9CA3-E1E147DA37F7}"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rarchia"/>
        </a:ext>
      </dgm:extLst>
    </dgm:pt>
    <dgm:pt modelId="{44E06627-12E6-45B9-80ED-EF1E9128736A}" type="pres">
      <dgm:prSet presAssocID="{95CF366F-CF82-4443-9CA3-E1E147DA37F7}" presName="spaceRect" presStyleCnt="0"/>
      <dgm:spPr/>
    </dgm:pt>
    <dgm:pt modelId="{8E26CCE5-48EA-44F9-9D72-16ECEFB59A5A}" type="pres">
      <dgm:prSet presAssocID="{95CF366F-CF82-4443-9CA3-E1E147DA37F7}" presName="textRect" presStyleLbl="revTx" presStyleIdx="1" presStyleCnt="3">
        <dgm:presLayoutVars>
          <dgm:chMax val="1"/>
          <dgm:chPref val="1"/>
        </dgm:presLayoutVars>
      </dgm:prSet>
      <dgm:spPr/>
    </dgm:pt>
    <dgm:pt modelId="{DD16736B-BDAE-4B3F-95C5-5CE376436C88}" type="pres">
      <dgm:prSet presAssocID="{60B2A27F-8C8C-4DBD-9A32-FC8FFCE1E357}" presName="sibTrans" presStyleCnt="0"/>
      <dgm:spPr/>
    </dgm:pt>
    <dgm:pt modelId="{09696ACC-8DA3-4725-B226-AA295E2EFF4A}" type="pres">
      <dgm:prSet presAssocID="{423554F8-F527-47BD-952A-DDE28D25582C}" presName="compNode" presStyleCnt="0"/>
      <dgm:spPr/>
    </dgm:pt>
    <dgm:pt modelId="{4FDEF568-7913-42E2-ADC8-C9E3B1313A70}" type="pres">
      <dgm:prSet presAssocID="{423554F8-F527-47BD-952A-DDE28D25582C}"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umento"/>
        </a:ext>
      </dgm:extLst>
    </dgm:pt>
    <dgm:pt modelId="{C1587311-E5A6-40DE-B942-0D4FE4A52454}" type="pres">
      <dgm:prSet presAssocID="{423554F8-F527-47BD-952A-DDE28D25582C}" presName="spaceRect" presStyleCnt="0"/>
      <dgm:spPr/>
    </dgm:pt>
    <dgm:pt modelId="{EB9135F7-3CF4-4B81-9EDA-45E3F29A2441}" type="pres">
      <dgm:prSet presAssocID="{423554F8-F527-47BD-952A-DDE28D25582C}" presName="textRect" presStyleLbl="revTx" presStyleIdx="2" presStyleCnt="3">
        <dgm:presLayoutVars>
          <dgm:chMax val="1"/>
          <dgm:chPref val="1"/>
        </dgm:presLayoutVars>
      </dgm:prSet>
      <dgm:spPr/>
    </dgm:pt>
  </dgm:ptLst>
  <dgm:cxnLst>
    <dgm:cxn modelId="{B2181105-D7A4-456C-BD01-DCFF0B0E3942}" type="presOf" srcId="{98D609B5-6F9B-4390-B004-742478972019}" destId="{3B07C9EA-AD9E-4DD8-B51A-0BB67AFABA48}" srcOrd="0" destOrd="0" presId="urn:microsoft.com/office/officeart/2018/2/layout/IconLabelList"/>
    <dgm:cxn modelId="{0A73CF5D-3CA1-4A66-B934-8A544B4F770E}" type="presOf" srcId="{423554F8-F527-47BD-952A-DDE28D25582C}" destId="{EB9135F7-3CF4-4B81-9EDA-45E3F29A2441}" srcOrd="0" destOrd="0" presId="urn:microsoft.com/office/officeart/2018/2/layout/IconLabelList"/>
    <dgm:cxn modelId="{A72C316C-571C-48A8-93B9-29E8587892D9}" type="presOf" srcId="{A6348721-AAAB-42BC-9F45-A34EC833A4C7}" destId="{26AA4F95-B32B-4081-84C2-A40AE61F4056}" srcOrd="0" destOrd="0" presId="urn:microsoft.com/office/officeart/2018/2/layout/IconLabelList"/>
    <dgm:cxn modelId="{B33B667E-0033-4D31-A051-9823650A6D1E}" type="presOf" srcId="{95CF366F-CF82-4443-9CA3-E1E147DA37F7}" destId="{8E26CCE5-48EA-44F9-9D72-16ECEFB59A5A}" srcOrd="0" destOrd="0" presId="urn:microsoft.com/office/officeart/2018/2/layout/IconLabelList"/>
    <dgm:cxn modelId="{96A2DF96-01D1-4AAB-978F-F516177C20BE}" srcId="{A6348721-AAAB-42BC-9F45-A34EC833A4C7}" destId="{423554F8-F527-47BD-952A-DDE28D25582C}" srcOrd="2" destOrd="0" parTransId="{B89C6ABD-9F7D-4E8B-B87B-FDE9C58633E3}" sibTransId="{D7482C43-63EB-4B25-B860-FE4F030DAA49}"/>
    <dgm:cxn modelId="{DE3042B3-5E56-47F4-9951-A4BDC21CCEDB}" srcId="{A6348721-AAAB-42BC-9F45-A34EC833A4C7}" destId="{95CF366F-CF82-4443-9CA3-E1E147DA37F7}" srcOrd="1" destOrd="0" parTransId="{ED33AEFC-C4DE-4C67-9E27-BB596429E8D8}" sibTransId="{60B2A27F-8C8C-4DBD-9A32-FC8FFCE1E357}"/>
    <dgm:cxn modelId="{713DC1C4-A7D3-4DB9-90C3-558F4B870670}" srcId="{A6348721-AAAB-42BC-9F45-A34EC833A4C7}" destId="{98D609B5-6F9B-4390-B004-742478972019}" srcOrd="0" destOrd="0" parTransId="{3EDF1172-C1F2-4DA1-BA7F-229639B66D52}" sibTransId="{3DEDF99E-42E9-4C97-B0D3-8A7AB8BAB051}"/>
    <dgm:cxn modelId="{3D2F8253-6F9F-47EF-AA4C-E2353DF0E2EA}" type="presParOf" srcId="{26AA4F95-B32B-4081-84C2-A40AE61F4056}" destId="{2E784CA6-729B-4B3E-9E84-E439687B4FEE}" srcOrd="0" destOrd="0" presId="urn:microsoft.com/office/officeart/2018/2/layout/IconLabelList"/>
    <dgm:cxn modelId="{CD887374-B50E-4B0A-B11E-8E127696E929}" type="presParOf" srcId="{2E784CA6-729B-4B3E-9E84-E439687B4FEE}" destId="{7114E361-632F-49F4-BA1B-A2E2DEBE318F}" srcOrd="0" destOrd="0" presId="urn:microsoft.com/office/officeart/2018/2/layout/IconLabelList"/>
    <dgm:cxn modelId="{74E59ACC-7D1B-43B2-BAB0-28F2D4AD633C}" type="presParOf" srcId="{2E784CA6-729B-4B3E-9E84-E439687B4FEE}" destId="{21EB0F90-FCBC-4730-8378-1ADA87BD30E2}" srcOrd="1" destOrd="0" presId="urn:microsoft.com/office/officeart/2018/2/layout/IconLabelList"/>
    <dgm:cxn modelId="{C08B1788-852F-4DDB-8556-34535DC8D9A7}" type="presParOf" srcId="{2E784CA6-729B-4B3E-9E84-E439687B4FEE}" destId="{3B07C9EA-AD9E-4DD8-B51A-0BB67AFABA48}" srcOrd="2" destOrd="0" presId="urn:microsoft.com/office/officeart/2018/2/layout/IconLabelList"/>
    <dgm:cxn modelId="{DC525E69-AC71-4345-B0C8-61E8DF82DDA9}" type="presParOf" srcId="{26AA4F95-B32B-4081-84C2-A40AE61F4056}" destId="{D6460176-6836-46A3-8CA5-7756D1755263}" srcOrd="1" destOrd="0" presId="urn:microsoft.com/office/officeart/2018/2/layout/IconLabelList"/>
    <dgm:cxn modelId="{3981E7A4-5578-41E6-81A5-C5C82267C109}" type="presParOf" srcId="{26AA4F95-B32B-4081-84C2-A40AE61F4056}" destId="{3124C169-4A5D-429D-85E4-D0DBABDE4AD7}" srcOrd="2" destOrd="0" presId="urn:microsoft.com/office/officeart/2018/2/layout/IconLabelList"/>
    <dgm:cxn modelId="{93671D4D-9CF5-4D1E-BB59-B8ED8F10E3A7}" type="presParOf" srcId="{3124C169-4A5D-429D-85E4-D0DBABDE4AD7}" destId="{71853381-0D84-4312-8443-A0D89E123747}" srcOrd="0" destOrd="0" presId="urn:microsoft.com/office/officeart/2018/2/layout/IconLabelList"/>
    <dgm:cxn modelId="{42AE5179-DB81-4CE1-8C45-6E712B450B72}" type="presParOf" srcId="{3124C169-4A5D-429D-85E4-D0DBABDE4AD7}" destId="{44E06627-12E6-45B9-80ED-EF1E9128736A}" srcOrd="1" destOrd="0" presId="urn:microsoft.com/office/officeart/2018/2/layout/IconLabelList"/>
    <dgm:cxn modelId="{D93F2275-CC36-497B-A1CE-2C80DF55CB77}" type="presParOf" srcId="{3124C169-4A5D-429D-85E4-D0DBABDE4AD7}" destId="{8E26CCE5-48EA-44F9-9D72-16ECEFB59A5A}" srcOrd="2" destOrd="0" presId="urn:microsoft.com/office/officeart/2018/2/layout/IconLabelList"/>
    <dgm:cxn modelId="{ECD9EF2B-F968-43ED-8FC0-DCFF21B0C428}" type="presParOf" srcId="{26AA4F95-B32B-4081-84C2-A40AE61F4056}" destId="{DD16736B-BDAE-4B3F-95C5-5CE376436C88}" srcOrd="3" destOrd="0" presId="urn:microsoft.com/office/officeart/2018/2/layout/IconLabelList"/>
    <dgm:cxn modelId="{F6C5FCC2-767B-4010-8FA4-16B823667B9A}" type="presParOf" srcId="{26AA4F95-B32B-4081-84C2-A40AE61F4056}" destId="{09696ACC-8DA3-4725-B226-AA295E2EFF4A}" srcOrd="4" destOrd="0" presId="urn:microsoft.com/office/officeart/2018/2/layout/IconLabelList"/>
    <dgm:cxn modelId="{B9D2B74F-2B79-4C4D-84F3-97A1D721C5EB}" type="presParOf" srcId="{09696ACC-8DA3-4725-B226-AA295E2EFF4A}" destId="{4FDEF568-7913-42E2-ADC8-C9E3B1313A70}" srcOrd="0" destOrd="0" presId="urn:microsoft.com/office/officeart/2018/2/layout/IconLabelList"/>
    <dgm:cxn modelId="{02534BF0-D30C-4D54-A954-79A0EA9ACDAF}" type="presParOf" srcId="{09696ACC-8DA3-4725-B226-AA295E2EFF4A}" destId="{C1587311-E5A6-40DE-B942-0D4FE4A52454}" srcOrd="1" destOrd="0" presId="urn:microsoft.com/office/officeart/2018/2/layout/IconLabelList"/>
    <dgm:cxn modelId="{FC10DA11-E129-4731-9377-F762A83F1732}" type="presParOf" srcId="{09696ACC-8DA3-4725-B226-AA295E2EFF4A}" destId="{EB9135F7-3CF4-4B81-9EDA-45E3F29A244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D025E9-00A7-499A-B9E1-3EFCC1CD35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3C28D8E-E8F0-4629-B00F-46C6C690140A}">
      <dgm:prSet/>
      <dgm:spPr/>
      <dgm:t>
        <a:bodyPr/>
        <a:lstStyle/>
        <a:p>
          <a:r>
            <a:rPr lang="en-GB"/>
            <a:t>BUNOUT</a:t>
          </a:r>
          <a:endParaRPr lang="en-US"/>
        </a:p>
      </dgm:t>
    </dgm:pt>
    <dgm:pt modelId="{69159181-E389-410C-A3AA-341E576C7C0B}" type="parTrans" cxnId="{4140603D-31F1-4D84-BD1D-25B1ADBF3B45}">
      <dgm:prSet/>
      <dgm:spPr/>
      <dgm:t>
        <a:bodyPr/>
        <a:lstStyle/>
        <a:p>
          <a:endParaRPr lang="en-US"/>
        </a:p>
      </dgm:t>
    </dgm:pt>
    <dgm:pt modelId="{72C485A6-8516-482E-BBDA-0EDF7EE0B57B}" type="sibTrans" cxnId="{4140603D-31F1-4D84-BD1D-25B1ADBF3B45}">
      <dgm:prSet/>
      <dgm:spPr/>
      <dgm:t>
        <a:bodyPr/>
        <a:lstStyle/>
        <a:p>
          <a:endParaRPr lang="en-US"/>
        </a:p>
      </dgm:t>
    </dgm:pt>
    <dgm:pt modelId="{D7271E00-B635-4F7A-BA44-A38182E043C2}">
      <dgm:prSet/>
      <dgm:spPr/>
      <dgm:t>
        <a:bodyPr/>
        <a:lstStyle/>
        <a:p>
          <a:r>
            <a:rPr lang="en-GB" dirty="0"/>
            <a:t>WORKAHOLISM</a:t>
          </a:r>
          <a:endParaRPr lang="en-US" dirty="0"/>
        </a:p>
      </dgm:t>
    </dgm:pt>
    <dgm:pt modelId="{5D613150-4E18-4C87-90BB-E814BD212DFD}" type="parTrans" cxnId="{0F86FCD5-A76C-4A60-8A67-1F7EA80708D8}">
      <dgm:prSet/>
      <dgm:spPr/>
      <dgm:t>
        <a:bodyPr/>
        <a:lstStyle/>
        <a:p>
          <a:endParaRPr lang="en-US"/>
        </a:p>
      </dgm:t>
    </dgm:pt>
    <dgm:pt modelId="{FB3B23C0-1960-447C-82CC-39108F217498}" type="sibTrans" cxnId="{0F86FCD5-A76C-4A60-8A67-1F7EA80708D8}">
      <dgm:prSet/>
      <dgm:spPr/>
      <dgm:t>
        <a:bodyPr/>
        <a:lstStyle/>
        <a:p>
          <a:endParaRPr lang="en-US"/>
        </a:p>
      </dgm:t>
    </dgm:pt>
    <dgm:pt modelId="{6D2098A5-4EE8-4D6B-BF92-CBAFD6C8A68D}">
      <dgm:prSet/>
      <dgm:spPr/>
      <dgm:t>
        <a:bodyPr/>
        <a:lstStyle/>
        <a:p>
          <a:r>
            <a:rPr lang="en-GB"/>
            <a:t>WORKISM</a:t>
          </a:r>
          <a:endParaRPr lang="en-US"/>
        </a:p>
      </dgm:t>
    </dgm:pt>
    <dgm:pt modelId="{1593EDB9-D9FF-47A1-8D24-5EE6D28F8302}" type="parTrans" cxnId="{9D97F8D2-0FED-44D2-9405-5F0767721D0F}">
      <dgm:prSet/>
      <dgm:spPr/>
      <dgm:t>
        <a:bodyPr/>
        <a:lstStyle/>
        <a:p>
          <a:endParaRPr lang="en-US"/>
        </a:p>
      </dgm:t>
    </dgm:pt>
    <dgm:pt modelId="{E6BF3598-78FD-40DE-9DC3-6B964B358A28}" type="sibTrans" cxnId="{9D97F8D2-0FED-44D2-9405-5F0767721D0F}">
      <dgm:prSet/>
      <dgm:spPr/>
      <dgm:t>
        <a:bodyPr/>
        <a:lstStyle/>
        <a:p>
          <a:endParaRPr lang="en-US"/>
        </a:p>
      </dgm:t>
    </dgm:pt>
    <dgm:pt modelId="{07EF4FF3-CCD7-4420-8979-27E79EDB5AFC}">
      <dgm:prSet/>
      <dgm:spPr/>
      <dgm:t>
        <a:bodyPr/>
        <a:lstStyle/>
        <a:p>
          <a:r>
            <a:rPr lang="en-GB" dirty="0"/>
            <a:t>TECNOSTRESS</a:t>
          </a:r>
          <a:endParaRPr lang="en-US" dirty="0"/>
        </a:p>
      </dgm:t>
    </dgm:pt>
    <dgm:pt modelId="{98F5DED7-A0E3-4723-8838-DF4946464425}" type="parTrans" cxnId="{629AEE59-4B6E-4FE3-8823-5AC9590EF3B9}">
      <dgm:prSet/>
      <dgm:spPr/>
      <dgm:t>
        <a:bodyPr/>
        <a:lstStyle/>
        <a:p>
          <a:endParaRPr lang="en-US"/>
        </a:p>
      </dgm:t>
    </dgm:pt>
    <dgm:pt modelId="{D745CA82-3C4C-4D3A-AC7F-55BD9F7F20C4}" type="sibTrans" cxnId="{629AEE59-4B6E-4FE3-8823-5AC9590EF3B9}">
      <dgm:prSet/>
      <dgm:spPr/>
      <dgm:t>
        <a:bodyPr/>
        <a:lstStyle/>
        <a:p>
          <a:endParaRPr lang="en-US"/>
        </a:p>
      </dgm:t>
    </dgm:pt>
    <dgm:pt modelId="{5F73E748-0AA7-F64E-81A7-A4034B3083B4}" type="pres">
      <dgm:prSet presAssocID="{2FD025E9-00A7-499A-B9E1-3EFCC1CD35DC}" presName="linear" presStyleCnt="0">
        <dgm:presLayoutVars>
          <dgm:animLvl val="lvl"/>
          <dgm:resizeHandles val="exact"/>
        </dgm:presLayoutVars>
      </dgm:prSet>
      <dgm:spPr/>
    </dgm:pt>
    <dgm:pt modelId="{3324EA10-B943-D24E-93C2-DAFE60487E2B}" type="pres">
      <dgm:prSet presAssocID="{13C28D8E-E8F0-4629-B00F-46C6C690140A}" presName="parentText" presStyleLbl="node1" presStyleIdx="0" presStyleCnt="4">
        <dgm:presLayoutVars>
          <dgm:chMax val="0"/>
          <dgm:bulletEnabled val="1"/>
        </dgm:presLayoutVars>
      </dgm:prSet>
      <dgm:spPr/>
    </dgm:pt>
    <dgm:pt modelId="{5A2437A2-C7E6-1F4C-8C5F-EF2950BD69F9}" type="pres">
      <dgm:prSet presAssocID="{72C485A6-8516-482E-BBDA-0EDF7EE0B57B}" presName="spacer" presStyleCnt="0"/>
      <dgm:spPr/>
    </dgm:pt>
    <dgm:pt modelId="{49F8AB28-0CA3-654F-B641-E34B62CF79A8}" type="pres">
      <dgm:prSet presAssocID="{D7271E00-B635-4F7A-BA44-A38182E043C2}" presName="parentText" presStyleLbl="node1" presStyleIdx="1" presStyleCnt="4">
        <dgm:presLayoutVars>
          <dgm:chMax val="0"/>
          <dgm:bulletEnabled val="1"/>
        </dgm:presLayoutVars>
      </dgm:prSet>
      <dgm:spPr/>
    </dgm:pt>
    <dgm:pt modelId="{1835B847-5171-9E40-96A1-8DAA06B4F796}" type="pres">
      <dgm:prSet presAssocID="{FB3B23C0-1960-447C-82CC-39108F217498}" presName="spacer" presStyleCnt="0"/>
      <dgm:spPr/>
    </dgm:pt>
    <dgm:pt modelId="{7F105877-A955-3143-A4DE-E11F4DEBE995}" type="pres">
      <dgm:prSet presAssocID="{6D2098A5-4EE8-4D6B-BF92-CBAFD6C8A68D}" presName="parentText" presStyleLbl="node1" presStyleIdx="2" presStyleCnt="4">
        <dgm:presLayoutVars>
          <dgm:chMax val="0"/>
          <dgm:bulletEnabled val="1"/>
        </dgm:presLayoutVars>
      </dgm:prSet>
      <dgm:spPr/>
    </dgm:pt>
    <dgm:pt modelId="{33C11223-D081-D746-A504-4F38F0CAEFA9}" type="pres">
      <dgm:prSet presAssocID="{E6BF3598-78FD-40DE-9DC3-6B964B358A28}" presName="spacer" presStyleCnt="0"/>
      <dgm:spPr/>
    </dgm:pt>
    <dgm:pt modelId="{50F2C900-1303-3744-981A-6A674C7B7422}" type="pres">
      <dgm:prSet presAssocID="{07EF4FF3-CCD7-4420-8979-27E79EDB5AFC}" presName="parentText" presStyleLbl="node1" presStyleIdx="3" presStyleCnt="4">
        <dgm:presLayoutVars>
          <dgm:chMax val="0"/>
          <dgm:bulletEnabled val="1"/>
        </dgm:presLayoutVars>
      </dgm:prSet>
      <dgm:spPr/>
    </dgm:pt>
  </dgm:ptLst>
  <dgm:cxnLst>
    <dgm:cxn modelId="{81675D2C-65A7-A743-84E2-EFB6FC588E52}" type="presOf" srcId="{6D2098A5-4EE8-4D6B-BF92-CBAFD6C8A68D}" destId="{7F105877-A955-3143-A4DE-E11F4DEBE995}" srcOrd="0" destOrd="0" presId="urn:microsoft.com/office/officeart/2005/8/layout/vList2"/>
    <dgm:cxn modelId="{A0B28A39-335F-BC4F-8AC1-9A35351DB398}" type="presOf" srcId="{07EF4FF3-CCD7-4420-8979-27E79EDB5AFC}" destId="{50F2C900-1303-3744-981A-6A674C7B7422}" srcOrd="0" destOrd="0" presId="urn:microsoft.com/office/officeart/2005/8/layout/vList2"/>
    <dgm:cxn modelId="{F4C4833C-BADB-7D40-BCDC-B9151D81B680}" type="presOf" srcId="{D7271E00-B635-4F7A-BA44-A38182E043C2}" destId="{49F8AB28-0CA3-654F-B641-E34B62CF79A8}" srcOrd="0" destOrd="0" presId="urn:microsoft.com/office/officeart/2005/8/layout/vList2"/>
    <dgm:cxn modelId="{4140603D-31F1-4D84-BD1D-25B1ADBF3B45}" srcId="{2FD025E9-00A7-499A-B9E1-3EFCC1CD35DC}" destId="{13C28D8E-E8F0-4629-B00F-46C6C690140A}" srcOrd="0" destOrd="0" parTransId="{69159181-E389-410C-A3AA-341E576C7C0B}" sibTransId="{72C485A6-8516-482E-BBDA-0EDF7EE0B57B}"/>
    <dgm:cxn modelId="{629AEE59-4B6E-4FE3-8823-5AC9590EF3B9}" srcId="{2FD025E9-00A7-499A-B9E1-3EFCC1CD35DC}" destId="{07EF4FF3-CCD7-4420-8979-27E79EDB5AFC}" srcOrd="3" destOrd="0" parTransId="{98F5DED7-A0E3-4723-8838-DF4946464425}" sibTransId="{D745CA82-3C4C-4D3A-AC7F-55BD9F7F20C4}"/>
    <dgm:cxn modelId="{D0D1A578-77C8-FE47-97AB-4BACE5E745FB}" type="presOf" srcId="{13C28D8E-E8F0-4629-B00F-46C6C690140A}" destId="{3324EA10-B943-D24E-93C2-DAFE60487E2B}" srcOrd="0" destOrd="0" presId="urn:microsoft.com/office/officeart/2005/8/layout/vList2"/>
    <dgm:cxn modelId="{9B588B7C-DC2B-9641-AE1E-BC2EE76624D9}" type="presOf" srcId="{2FD025E9-00A7-499A-B9E1-3EFCC1CD35DC}" destId="{5F73E748-0AA7-F64E-81A7-A4034B3083B4}" srcOrd="0" destOrd="0" presId="urn:microsoft.com/office/officeart/2005/8/layout/vList2"/>
    <dgm:cxn modelId="{9D97F8D2-0FED-44D2-9405-5F0767721D0F}" srcId="{2FD025E9-00A7-499A-B9E1-3EFCC1CD35DC}" destId="{6D2098A5-4EE8-4D6B-BF92-CBAFD6C8A68D}" srcOrd="2" destOrd="0" parTransId="{1593EDB9-D9FF-47A1-8D24-5EE6D28F8302}" sibTransId="{E6BF3598-78FD-40DE-9DC3-6B964B358A28}"/>
    <dgm:cxn modelId="{0F86FCD5-A76C-4A60-8A67-1F7EA80708D8}" srcId="{2FD025E9-00A7-499A-B9E1-3EFCC1CD35DC}" destId="{D7271E00-B635-4F7A-BA44-A38182E043C2}" srcOrd="1" destOrd="0" parTransId="{5D613150-4E18-4C87-90BB-E814BD212DFD}" sibTransId="{FB3B23C0-1960-447C-82CC-39108F217498}"/>
    <dgm:cxn modelId="{124ABE64-C333-E240-B4D1-487B7021A876}" type="presParOf" srcId="{5F73E748-0AA7-F64E-81A7-A4034B3083B4}" destId="{3324EA10-B943-D24E-93C2-DAFE60487E2B}" srcOrd="0" destOrd="0" presId="urn:microsoft.com/office/officeart/2005/8/layout/vList2"/>
    <dgm:cxn modelId="{FD64ED54-1727-D843-968B-75876BD1745D}" type="presParOf" srcId="{5F73E748-0AA7-F64E-81A7-A4034B3083B4}" destId="{5A2437A2-C7E6-1F4C-8C5F-EF2950BD69F9}" srcOrd="1" destOrd="0" presId="urn:microsoft.com/office/officeart/2005/8/layout/vList2"/>
    <dgm:cxn modelId="{9380E1A1-C5B4-5945-A54B-78B69AAECF5A}" type="presParOf" srcId="{5F73E748-0AA7-F64E-81A7-A4034B3083B4}" destId="{49F8AB28-0CA3-654F-B641-E34B62CF79A8}" srcOrd="2" destOrd="0" presId="urn:microsoft.com/office/officeart/2005/8/layout/vList2"/>
    <dgm:cxn modelId="{C05D0EB0-57FF-9847-A684-5AA4835C4044}" type="presParOf" srcId="{5F73E748-0AA7-F64E-81A7-A4034B3083B4}" destId="{1835B847-5171-9E40-96A1-8DAA06B4F796}" srcOrd="3" destOrd="0" presId="urn:microsoft.com/office/officeart/2005/8/layout/vList2"/>
    <dgm:cxn modelId="{C98420EF-DA29-F046-8D64-C323A8622AED}" type="presParOf" srcId="{5F73E748-0AA7-F64E-81A7-A4034B3083B4}" destId="{7F105877-A955-3143-A4DE-E11F4DEBE995}" srcOrd="4" destOrd="0" presId="urn:microsoft.com/office/officeart/2005/8/layout/vList2"/>
    <dgm:cxn modelId="{DA0698EC-58A1-8043-B796-9E4A2B16C047}" type="presParOf" srcId="{5F73E748-0AA7-F64E-81A7-A4034B3083B4}" destId="{33C11223-D081-D746-A504-4F38F0CAEFA9}" srcOrd="5" destOrd="0" presId="urn:microsoft.com/office/officeart/2005/8/layout/vList2"/>
    <dgm:cxn modelId="{3BB4A40C-1C80-684C-91E7-DBB4A3FFD6A1}" type="presParOf" srcId="{5F73E748-0AA7-F64E-81A7-A4034B3083B4}" destId="{50F2C900-1303-3744-981A-6A674C7B742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B2AE52-A16C-40A4-BCA6-548E86712590}"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A7F54CBC-24FD-46F6-A18D-F9D78821AC18}">
      <dgm:prSet/>
      <dgm:spPr/>
      <dgm:t>
        <a:bodyPr/>
        <a:lstStyle/>
        <a:p>
          <a:r>
            <a:rPr lang="it-IT" b="1"/>
            <a:t>Definizione di Barabino, Jacobs e Maggio (2001): </a:t>
          </a:r>
          <a:r>
            <a:rPr lang="it-IT"/>
            <a:t>“Un approccio diversificato alla gestione delle risorse umane, finalizzato alla creazione di un ambiente di lavoro inclusivo, in grado di favorire l’espressione del potenziale individuale e di utilizzarlo come leva strategica per il raggiungimento degli obiettivi organizzativi.”</a:t>
          </a:r>
          <a:endParaRPr lang="en-US"/>
        </a:p>
      </dgm:t>
    </dgm:pt>
    <dgm:pt modelId="{F4DF2025-4325-4416-8071-A1D5014A080B}" type="parTrans" cxnId="{E00DAA89-B486-4C85-80E5-99EAFD5112B8}">
      <dgm:prSet/>
      <dgm:spPr/>
      <dgm:t>
        <a:bodyPr/>
        <a:lstStyle/>
        <a:p>
          <a:endParaRPr lang="en-US"/>
        </a:p>
      </dgm:t>
    </dgm:pt>
    <dgm:pt modelId="{ACEF978D-B168-4308-93B1-3DAE6631A2DD}" type="sibTrans" cxnId="{E00DAA89-B486-4C85-80E5-99EAFD5112B8}">
      <dgm:prSet/>
      <dgm:spPr/>
      <dgm:t>
        <a:bodyPr/>
        <a:lstStyle/>
        <a:p>
          <a:endParaRPr lang="en-US"/>
        </a:p>
      </dgm:t>
    </dgm:pt>
    <dgm:pt modelId="{654C5211-E204-478E-AD01-72CFFE6D3C16}">
      <dgm:prSet/>
      <dgm:spPr/>
      <dgm:t>
        <a:bodyPr/>
        <a:lstStyle/>
        <a:p>
          <a:r>
            <a:rPr lang="it-IT"/>
            <a:t>“Programmi e azioni che le organizzazioni mettono in atto per reclutare, trattenere e gestire dipendenti diversificati e per creare un contesto in cui tutti possano contribuire e raggiungere risultati” (Litvin 2002, Mavin &amp; Girling 2000, Prasad &amp; Mills 1997). </a:t>
          </a:r>
          <a:endParaRPr lang="en-US"/>
        </a:p>
      </dgm:t>
    </dgm:pt>
    <dgm:pt modelId="{377A300D-C685-47D9-A42D-FF9816F51E74}" type="parTrans" cxnId="{17A13C3B-291A-46CC-802F-F348223ACF84}">
      <dgm:prSet/>
      <dgm:spPr/>
      <dgm:t>
        <a:bodyPr/>
        <a:lstStyle/>
        <a:p>
          <a:endParaRPr lang="en-US"/>
        </a:p>
      </dgm:t>
    </dgm:pt>
    <dgm:pt modelId="{DD48CC74-6153-4DDB-AF42-7F56957604AD}" type="sibTrans" cxnId="{17A13C3B-291A-46CC-802F-F348223ACF84}">
      <dgm:prSet/>
      <dgm:spPr/>
      <dgm:t>
        <a:bodyPr/>
        <a:lstStyle/>
        <a:p>
          <a:endParaRPr lang="en-US"/>
        </a:p>
      </dgm:t>
    </dgm:pt>
    <dgm:pt modelId="{746244A5-7336-4A6F-B1E6-3E69544C4361}">
      <dgm:prSet/>
      <dgm:spPr/>
      <dgm:t>
        <a:bodyPr/>
        <a:lstStyle/>
        <a:p>
          <a:r>
            <a:rPr lang="it-IT"/>
            <a:t>“Diversity management si riferisce all’allineamento strategico delle differenze presenti nella forza lavoro, includendo e valorizzando ogni dipendente in base alle caratteristiche diverse e sfruttando tale eterogeneità per migliorare la giustizia organizzativa e i risultati di business.” </a:t>
          </a:r>
          <a:r>
            <a:rPr lang="it-IT" i="1"/>
            <a:t>(Ozbilgin et al. 2011, p.27)</a:t>
          </a:r>
          <a:endParaRPr lang="en-US"/>
        </a:p>
      </dgm:t>
    </dgm:pt>
    <dgm:pt modelId="{4002EE60-0529-4EA3-A7C1-849133A59D5A}" type="parTrans" cxnId="{F6545CFB-7045-4864-8B87-BBC072E67924}">
      <dgm:prSet/>
      <dgm:spPr/>
      <dgm:t>
        <a:bodyPr/>
        <a:lstStyle/>
        <a:p>
          <a:endParaRPr lang="en-US"/>
        </a:p>
      </dgm:t>
    </dgm:pt>
    <dgm:pt modelId="{BCD07F5F-965C-4F6B-831B-B6EFBA85929F}" type="sibTrans" cxnId="{F6545CFB-7045-4864-8B87-BBC072E67924}">
      <dgm:prSet/>
      <dgm:spPr/>
      <dgm:t>
        <a:bodyPr/>
        <a:lstStyle/>
        <a:p>
          <a:endParaRPr lang="en-US"/>
        </a:p>
      </dgm:t>
    </dgm:pt>
    <dgm:pt modelId="{0D447ED4-3B56-7F4B-AC2E-8A0DA0D56B33}" type="pres">
      <dgm:prSet presAssocID="{32B2AE52-A16C-40A4-BCA6-548E86712590}" presName="hierChild1" presStyleCnt="0">
        <dgm:presLayoutVars>
          <dgm:chPref val="1"/>
          <dgm:dir/>
          <dgm:animOne val="branch"/>
          <dgm:animLvl val="lvl"/>
          <dgm:resizeHandles/>
        </dgm:presLayoutVars>
      </dgm:prSet>
      <dgm:spPr/>
    </dgm:pt>
    <dgm:pt modelId="{0B516624-DC67-BE4A-9C16-B996BCFFFFCE}" type="pres">
      <dgm:prSet presAssocID="{A7F54CBC-24FD-46F6-A18D-F9D78821AC18}" presName="hierRoot1" presStyleCnt="0"/>
      <dgm:spPr/>
    </dgm:pt>
    <dgm:pt modelId="{85715603-4225-8641-987D-7BBB29F82E04}" type="pres">
      <dgm:prSet presAssocID="{A7F54CBC-24FD-46F6-A18D-F9D78821AC18}" presName="composite" presStyleCnt="0"/>
      <dgm:spPr/>
    </dgm:pt>
    <dgm:pt modelId="{07DF30E4-EECB-F547-BA8D-D1F827D3E8CD}" type="pres">
      <dgm:prSet presAssocID="{A7F54CBC-24FD-46F6-A18D-F9D78821AC18}" presName="background" presStyleLbl="node0" presStyleIdx="0" presStyleCnt="3"/>
      <dgm:spPr/>
    </dgm:pt>
    <dgm:pt modelId="{9704AE6C-2E21-DB4B-8189-2AA344866493}" type="pres">
      <dgm:prSet presAssocID="{A7F54CBC-24FD-46F6-A18D-F9D78821AC18}" presName="text" presStyleLbl="fgAcc0" presStyleIdx="0" presStyleCnt="3">
        <dgm:presLayoutVars>
          <dgm:chPref val="3"/>
        </dgm:presLayoutVars>
      </dgm:prSet>
      <dgm:spPr/>
    </dgm:pt>
    <dgm:pt modelId="{7F2ACD46-7DEA-8B44-BC0C-97FCEA49E39A}" type="pres">
      <dgm:prSet presAssocID="{A7F54CBC-24FD-46F6-A18D-F9D78821AC18}" presName="hierChild2" presStyleCnt="0"/>
      <dgm:spPr/>
    </dgm:pt>
    <dgm:pt modelId="{03E5E06F-BE92-E849-9155-5B8BB65C7C6C}" type="pres">
      <dgm:prSet presAssocID="{654C5211-E204-478E-AD01-72CFFE6D3C16}" presName="hierRoot1" presStyleCnt="0"/>
      <dgm:spPr/>
    </dgm:pt>
    <dgm:pt modelId="{4350669C-B0DF-3543-9F89-54B9D234162C}" type="pres">
      <dgm:prSet presAssocID="{654C5211-E204-478E-AD01-72CFFE6D3C16}" presName="composite" presStyleCnt="0"/>
      <dgm:spPr/>
    </dgm:pt>
    <dgm:pt modelId="{4DECB47E-191D-214B-8860-2797B32A74A3}" type="pres">
      <dgm:prSet presAssocID="{654C5211-E204-478E-AD01-72CFFE6D3C16}" presName="background" presStyleLbl="node0" presStyleIdx="1" presStyleCnt="3"/>
      <dgm:spPr/>
    </dgm:pt>
    <dgm:pt modelId="{C2AF338C-5BC3-1B49-AB70-F465A52156D3}" type="pres">
      <dgm:prSet presAssocID="{654C5211-E204-478E-AD01-72CFFE6D3C16}" presName="text" presStyleLbl="fgAcc0" presStyleIdx="1" presStyleCnt="3">
        <dgm:presLayoutVars>
          <dgm:chPref val="3"/>
        </dgm:presLayoutVars>
      </dgm:prSet>
      <dgm:spPr/>
    </dgm:pt>
    <dgm:pt modelId="{FE8E459C-84FF-1A41-8D68-32280E9A74CF}" type="pres">
      <dgm:prSet presAssocID="{654C5211-E204-478E-AD01-72CFFE6D3C16}" presName="hierChild2" presStyleCnt="0"/>
      <dgm:spPr/>
    </dgm:pt>
    <dgm:pt modelId="{F30BD98A-5474-3541-8507-155BF0177249}" type="pres">
      <dgm:prSet presAssocID="{746244A5-7336-4A6F-B1E6-3E69544C4361}" presName="hierRoot1" presStyleCnt="0"/>
      <dgm:spPr/>
    </dgm:pt>
    <dgm:pt modelId="{B938042A-42E4-5646-A486-D693041C8408}" type="pres">
      <dgm:prSet presAssocID="{746244A5-7336-4A6F-B1E6-3E69544C4361}" presName="composite" presStyleCnt="0"/>
      <dgm:spPr/>
    </dgm:pt>
    <dgm:pt modelId="{45686AB5-52B1-D642-A8E4-29CCA6199849}" type="pres">
      <dgm:prSet presAssocID="{746244A5-7336-4A6F-B1E6-3E69544C4361}" presName="background" presStyleLbl="node0" presStyleIdx="2" presStyleCnt="3"/>
      <dgm:spPr/>
    </dgm:pt>
    <dgm:pt modelId="{F6FB8EC9-99EE-644A-A497-83632FA408C1}" type="pres">
      <dgm:prSet presAssocID="{746244A5-7336-4A6F-B1E6-3E69544C4361}" presName="text" presStyleLbl="fgAcc0" presStyleIdx="2" presStyleCnt="3">
        <dgm:presLayoutVars>
          <dgm:chPref val="3"/>
        </dgm:presLayoutVars>
      </dgm:prSet>
      <dgm:spPr/>
    </dgm:pt>
    <dgm:pt modelId="{B87F9BAF-BEF8-C64B-A447-BE5CD9ADCFED}" type="pres">
      <dgm:prSet presAssocID="{746244A5-7336-4A6F-B1E6-3E69544C4361}" presName="hierChild2" presStyleCnt="0"/>
      <dgm:spPr/>
    </dgm:pt>
  </dgm:ptLst>
  <dgm:cxnLst>
    <dgm:cxn modelId="{AB7BEB26-FA6E-0E40-ADA3-FC30DEAD0FEC}" type="presOf" srcId="{746244A5-7336-4A6F-B1E6-3E69544C4361}" destId="{F6FB8EC9-99EE-644A-A497-83632FA408C1}" srcOrd="0" destOrd="0" presId="urn:microsoft.com/office/officeart/2005/8/layout/hierarchy1"/>
    <dgm:cxn modelId="{17A13C3B-291A-46CC-802F-F348223ACF84}" srcId="{32B2AE52-A16C-40A4-BCA6-548E86712590}" destId="{654C5211-E204-478E-AD01-72CFFE6D3C16}" srcOrd="1" destOrd="0" parTransId="{377A300D-C685-47D9-A42D-FF9816F51E74}" sibTransId="{DD48CC74-6153-4DDB-AF42-7F56957604AD}"/>
    <dgm:cxn modelId="{C6A9D850-5EE8-B940-8308-B6A8249794FA}" type="presOf" srcId="{32B2AE52-A16C-40A4-BCA6-548E86712590}" destId="{0D447ED4-3B56-7F4B-AC2E-8A0DA0D56B33}" srcOrd="0" destOrd="0" presId="urn:microsoft.com/office/officeart/2005/8/layout/hierarchy1"/>
    <dgm:cxn modelId="{E00DAA89-B486-4C85-80E5-99EAFD5112B8}" srcId="{32B2AE52-A16C-40A4-BCA6-548E86712590}" destId="{A7F54CBC-24FD-46F6-A18D-F9D78821AC18}" srcOrd="0" destOrd="0" parTransId="{F4DF2025-4325-4416-8071-A1D5014A080B}" sibTransId="{ACEF978D-B168-4308-93B1-3DAE6631A2DD}"/>
    <dgm:cxn modelId="{3ED163AE-B928-CF47-A1AC-3E314354BF24}" type="presOf" srcId="{A7F54CBC-24FD-46F6-A18D-F9D78821AC18}" destId="{9704AE6C-2E21-DB4B-8189-2AA344866493}" srcOrd="0" destOrd="0" presId="urn:microsoft.com/office/officeart/2005/8/layout/hierarchy1"/>
    <dgm:cxn modelId="{6C1592B5-4E14-5D49-8416-9436C9D1C1CE}" type="presOf" srcId="{654C5211-E204-478E-AD01-72CFFE6D3C16}" destId="{C2AF338C-5BC3-1B49-AB70-F465A52156D3}" srcOrd="0" destOrd="0" presId="urn:microsoft.com/office/officeart/2005/8/layout/hierarchy1"/>
    <dgm:cxn modelId="{F6545CFB-7045-4864-8B87-BBC072E67924}" srcId="{32B2AE52-A16C-40A4-BCA6-548E86712590}" destId="{746244A5-7336-4A6F-B1E6-3E69544C4361}" srcOrd="2" destOrd="0" parTransId="{4002EE60-0529-4EA3-A7C1-849133A59D5A}" sibTransId="{BCD07F5F-965C-4F6B-831B-B6EFBA85929F}"/>
    <dgm:cxn modelId="{8BFE9C99-1D71-BC43-9369-688F11CFE342}" type="presParOf" srcId="{0D447ED4-3B56-7F4B-AC2E-8A0DA0D56B33}" destId="{0B516624-DC67-BE4A-9C16-B996BCFFFFCE}" srcOrd="0" destOrd="0" presId="urn:microsoft.com/office/officeart/2005/8/layout/hierarchy1"/>
    <dgm:cxn modelId="{B9B8CBA6-811C-2844-9987-036AC7A42782}" type="presParOf" srcId="{0B516624-DC67-BE4A-9C16-B996BCFFFFCE}" destId="{85715603-4225-8641-987D-7BBB29F82E04}" srcOrd="0" destOrd="0" presId="urn:microsoft.com/office/officeart/2005/8/layout/hierarchy1"/>
    <dgm:cxn modelId="{E6CD614A-4D89-964D-9C87-51F914634F18}" type="presParOf" srcId="{85715603-4225-8641-987D-7BBB29F82E04}" destId="{07DF30E4-EECB-F547-BA8D-D1F827D3E8CD}" srcOrd="0" destOrd="0" presId="urn:microsoft.com/office/officeart/2005/8/layout/hierarchy1"/>
    <dgm:cxn modelId="{73583275-AA04-4D4D-A13A-D67994C3BCCA}" type="presParOf" srcId="{85715603-4225-8641-987D-7BBB29F82E04}" destId="{9704AE6C-2E21-DB4B-8189-2AA344866493}" srcOrd="1" destOrd="0" presId="urn:microsoft.com/office/officeart/2005/8/layout/hierarchy1"/>
    <dgm:cxn modelId="{7AF0B1CE-F644-1B4F-B8D9-6CC4A922E676}" type="presParOf" srcId="{0B516624-DC67-BE4A-9C16-B996BCFFFFCE}" destId="{7F2ACD46-7DEA-8B44-BC0C-97FCEA49E39A}" srcOrd="1" destOrd="0" presId="urn:microsoft.com/office/officeart/2005/8/layout/hierarchy1"/>
    <dgm:cxn modelId="{57EE9F46-6537-2945-8E64-361A849CC6AE}" type="presParOf" srcId="{0D447ED4-3B56-7F4B-AC2E-8A0DA0D56B33}" destId="{03E5E06F-BE92-E849-9155-5B8BB65C7C6C}" srcOrd="1" destOrd="0" presId="urn:microsoft.com/office/officeart/2005/8/layout/hierarchy1"/>
    <dgm:cxn modelId="{72BD7A17-13AA-6343-8A4D-B9920B188B5D}" type="presParOf" srcId="{03E5E06F-BE92-E849-9155-5B8BB65C7C6C}" destId="{4350669C-B0DF-3543-9F89-54B9D234162C}" srcOrd="0" destOrd="0" presId="urn:microsoft.com/office/officeart/2005/8/layout/hierarchy1"/>
    <dgm:cxn modelId="{AA098CAB-B97C-C241-8E8F-9B2EB7C4910E}" type="presParOf" srcId="{4350669C-B0DF-3543-9F89-54B9D234162C}" destId="{4DECB47E-191D-214B-8860-2797B32A74A3}" srcOrd="0" destOrd="0" presId="urn:microsoft.com/office/officeart/2005/8/layout/hierarchy1"/>
    <dgm:cxn modelId="{B19AB651-C2AF-BA48-ABAF-33092589CC06}" type="presParOf" srcId="{4350669C-B0DF-3543-9F89-54B9D234162C}" destId="{C2AF338C-5BC3-1B49-AB70-F465A52156D3}" srcOrd="1" destOrd="0" presId="urn:microsoft.com/office/officeart/2005/8/layout/hierarchy1"/>
    <dgm:cxn modelId="{AD61F456-95FC-174B-8497-7B5393DD3FB5}" type="presParOf" srcId="{03E5E06F-BE92-E849-9155-5B8BB65C7C6C}" destId="{FE8E459C-84FF-1A41-8D68-32280E9A74CF}" srcOrd="1" destOrd="0" presId="urn:microsoft.com/office/officeart/2005/8/layout/hierarchy1"/>
    <dgm:cxn modelId="{F28BF58D-6A52-4245-AB5F-B6F987692289}" type="presParOf" srcId="{0D447ED4-3B56-7F4B-AC2E-8A0DA0D56B33}" destId="{F30BD98A-5474-3541-8507-155BF0177249}" srcOrd="2" destOrd="0" presId="urn:microsoft.com/office/officeart/2005/8/layout/hierarchy1"/>
    <dgm:cxn modelId="{4A59C8F8-C3D3-0442-B5BD-FD62B92853DE}" type="presParOf" srcId="{F30BD98A-5474-3541-8507-155BF0177249}" destId="{B938042A-42E4-5646-A486-D693041C8408}" srcOrd="0" destOrd="0" presId="urn:microsoft.com/office/officeart/2005/8/layout/hierarchy1"/>
    <dgm:cxn modelId="{4E5052EE-E114-E042-8AA8-DE3C290B4D23}" type="presParOf" srcId="{B938042A-42E4-5646-A486-D693041C8408}" destId="{45686AB5-52B1-D642-A8E4-29CCA6199849}" srcOrd="0" destOrd="0" presId="urn:microsoft.com/office/officeart/2005/8/layout/hierarchy1"/>
    <dgm:cxn modelId="{741FFC9A-8EC1-0946-9B23-C6B842A83BB4}" type="presParOf" srcId="{B938042A-42E4-5646-A486-D693041C8408}" destId="{F6FB8EC9-99EE-644A-A497-83632FA408C1}" srcOrd="1" destOrd="0" presId="urn:microsoft.com/office/officeart/2005/8/layout/hierarchy1"/>
    <dgm:cxn modelId="{5161045E-54E8-E44B-9F86-0E996CE7932D}" type="presParOf" srcId="{F30BD98A-5474-3541-8507-155BF0177249}" destId="{B87F9BAF-BEF8-C64B-A447-BE5CD9ADCFE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8BD474-4B7E-4CB1-9CDC-14B6D873CE05}"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F09604FF-4653-40F1-AE75-C5416757BEA1}">
      <dgm:prSet/>
      <dgm:spPr/>
      <dgm:t>
        <a:bodyPr/>
        <a:lstStyle/>
        <a:p>
          <a:r>
            <a:rPr lang="en-GB"/>
            <a:t>FASE STRATEGICA</a:t>
          </a:r>
          <a:endParaRPr lang="en-US"/>
        </a:p>
      </dgm:t>
    </dgm:pt>
    <dgm:pt modelId="{5FC19E4D-8673-4754-9155-AB3CCBD3CC6D}" type="parTrans" cxnId="{BE769E1B-AB6E-4CA7-B4AC-94F143E14971}">
      <dgm:prSet/>
      <dgm:spPr/>
      <dgm:t>
        <a:bodyPr/>
        <a:lstStyle/>
        <a:p>
          <a:endParaRPr lang="en-US"/>
        </a:p>
      </dgm:t>
    </dgm:pt>
    <dgm:pt modelId="{7DFC8DC7-FCA3-4254-A474-57B8E9245F89}" type="sibTrans" cxnId="{BE769E1B-AB6E-4CA7-B4AC-94F143E14971}">
      <dgm:prSet/>
      <dgm:spPr/>
      <dgm:t>
        <a:bodyPr/>
        <a:lstStyle/>
        <a:p>
          <a:endParaRPr lang="en-US"/>
        </a:p>
      </dgm:t>
    </dgm:pt>
    <dgm:pt modelId="{B3B33ADA-479B-4E2A-8047-75698219F676}">
      <dgm:prSet/>
      <dgm:spPr/>
      <dgm:t>
        <a:bodyPr/>
        <a:lstStyle/>
        <a:p>
          <a:r>
            <a:rPr lang="en-GB"/>
            <a:t>FASE PROGETTUALE</a:t>
          </a:r>
          <a:endParaRPr lang="en-US"/>
        </a:p>
      </dgm:t>
    </dgm:pt>
    <dgm:pt modelId="{0EFF0586-2F9D-4C2D-817C-1167632FA7A8}" type="parTrans" cxnId="{7FF98F3D-77E4-4493-8035-24C3A462BB5A}">
      <dgm:prSet/>
      <dgm:spPr/>
      <dgm:t>
        <a:bodyPr/>
        <a:lstStyle/>
        <a:p>
          <a:endParaRPr lang="en-US"/>
        </a:p>
      </dgm:t>
    </dgm:pt>
    <dgm:pt modelId="{CC4AD367-7B5D-4DF2-9FF4-943EDFD6EF7B}" type="sibTrans" cxnId="{7FF98F3D-77E4-4493-8035-24C3A462BB5A}">
      <dgm:prSet/>
      <dgm:spPr/>
      <dgm:t>
        <a:bodyPr/>
        <a:lstStyle/>
        <a:p>
          <a:endParaRPr lang="en-US"/>
        </a:p>
      </dgm:t>
    </dgm:pt>
    <dgm:pt modelId="{4FEAE3A6-DF4F-4E09-9DE4-CF8D421287A6}">
      <dgm:prSet/>
      <dgm:spPr/>
      <dgm:t>
        <a:bodyPr/>
        <a:lstStyle/>
        <a:p>
          <a:r>
            <a:rPr lang="en-GB"/>
            <a:t>FASE OPERATIVA</a:t>
          </a:r>
          <a:endParaRPr lang="en-US"/>
        </a:p>
      </dgm:t>
    </dgm:pt>
    <dgm:pt modelId="{E973875A-52B7-4AF8-B76D-A8092D2832CD}" type="parTrans" cxnId="{7A52F00F-C58D-4B00-A416-FFACD217E3DB}">
      <dgm:prSet/>
      <dgm:spPr/>
      <dgm:t>
        <a:bodyPr/>
        <a:lstStyle/>
        <a:p>
          <a:endParaRPr lang="en-US"/>
        </a:p>
      </dgm:t>
    </dgm:pt>
    <dgm:pt modelId="{C5DA6CD5-4965-4269-8DFD-8C0EC93511AF}" type="sibTrans" cxnId="{7A52F00F-C58D-4B00-A416-FFACD217E3DB}">
      <dgm:prSet/>
      <dgm:spPr/>
      <dgm:t>
        <a:bodyPr/>
        <a:lstStyle/>
        <a:p>
          <a:endParaRPr lang="en-US"/>
        </a:p>
      </dgm:t>
    </dgm:pt>
    <dgm:pt modelId="{ABA19BD7-5933-5E49-B397-134BE1B1DF45}" type="pres">
      <dgm:prSet presAssocID="{AF8BD474-4B7E-4CB1-9CDC-14B6D873CE05}" presName="linear" presStyleCnt="0">
        <dgm:presLayoutVars>
          <dgm:dir/>
          <dgm:animLvl val="lvl"/>
          <dgm:resizeHandles val="exact"/>
        </dgm:presLayoutVars>
      </dgm:prSet>
      <dgm:spPr/>
    </dgm:pt>
    <dgm:pt modelId="{5283F7C8-D3A3-CD49-8D46-B8439A8B7E06}" type="pres">
      <dgm:prSet presAssocID="{F09604FF-4653-40F1-AE75-C5416757BEA1}" presName="parentLin" presStyleCnt="0"/>
      <dgm:spPr/>
    </dgm:pt>
    <dgm:pt modelId="{E85D2FA6-BEF3-7A40-97A4-FF0C1504667B}" type="pres">
      <dgm:prSet presAssocID="{F09604FF-4653-40F1-AE75-C5416757BEA1}" presName="parentLeftMargin" presStyleLbl="node1" presStyleIdx="0" presStyleCnt="3"/>
      <dgm:spPr/>
    </dgm:pt>
    <dgm:pt modelId="{CECC6B3C-5D50-FC4D-9AB7-0751F5496220}" type="pres">
      <dgm:prSet presAssocID="{F09604FF-4653-40F1-AE75-C5416757BEA1}" presName="parentText" presStyleLbl="node1" presStyleIdx="0" presStyleCnt="3">
        <dgm:presLayoutVars>
          <dgm:chMax val="0"/>
          <dgm:bulletEnabled val="1"/>
        </dgm:presLayoutVars>
      </dgm:prSet>
      <dgm:spPr/>
    </dgm:pt>
    <dgm:pt modelId="{413096EB-85BB-5D4B-910B-2E5086848969}" type="pres">
      <dgm:prSet presAssocID="{F09604FF-4653-40F1-AE75-C5416757BEA1}" presName="negativeSpace" presStyleCnt="0"/>
      <dgm:spPr/>
    </dgm:pt>
    <dgm:pt modelId="{76AC3B93-EDD7-9A43-82C5-3A7F6F382D8B}" type="pres">
      <dgm:prSet presAssocID="{F09604FF-4653-40F1-AE75-C5416757BEA1}" presName="childText" presStyleLbl="conFgAcc1" presStyleIdx="0" presStyleCnt="3">
        <dgm:presLayoutVars>
          <dgm:bulletEnabled val="1"/>
        </dgm:presLayoutVars>
      </dgm:prSet>
      <dgm:spPr/>
    </dgm:pt>
    <dgm:pt modelId="{712B615E-9D28-8245-BCA9-21E9B42017B9}" type="pres">
      <dgm:prSet presAssocID="{7DFC8DC7-FCA3-4254-A474-57B8E9245F89}" presName="spaceBetweenRectangles" presStyleCnt="0"/>
      <dgm:spPr/>
    </dgm:pt>
    <dgm:pt modelId="{95C2CABE-BE56-0848-B368-3D2CA1C82983}" type="pres">
      <dgm:prSet presAssocID="{B3B33ADA-479B-4E2A-8047-75698219F676}" presName="parentLin" presStyleCnt="0"/>
      <dgm:spPr/>
    </dgm:pt>
    <dgm:pt modelId="{3E5A9FD4-63CF-5941-A110-C8DE8033D55D}" type="pres">
      <dgm:prSet presAssocID="{B3B33ADA-479B-4E2A-8047-75698219F676}" presName="parentLeftMargin" presStyleLbl="node1" presStyleIdx="0" presStyleCnt="3"/>
      <dgm:spPr/>
    </dgm:pt>
    <dgm:pt modelId="{F693E494-29BF-EA44-BAD9-BF17BDEACFD4}" type="pres">
      <dgm:prSet presAssocID="{B3B33ADA-479B-4E2A-8047-75698219F676}" presName="parentText" presStyleLbl="node1" presStyleIdx="1" presStyleCnt="3">
        <dgm:presLayoutVars>
          <dgm:chMax val="0"/>
          <dgm:bulletEnabled val="1"/>
        </dgm:presLayoutVars>
      </dgm:prSet>
      <dgm:spPr/>
    </dgm:pt>
    <dgm:pt modelId="{63A3AA21-7FCB-B948-854D-02C1F60CC6CC}" type="pres">
      <dgm:prSet presAssocID="{B3B33ADA-479B-4E2A-8047-75698219F676}" presName="negativeSpace" presStyleCnt="0"/>
      <dgm:spPr/>
    </dgm:pt>
    <dgm:pt modelId="{DA1401D1-0D5A-B646-A132-A709F7F5EB1B}" type="pres">
      <dgm:prSet presAssocID="{B3B33ADA-479B-4E2A-8047-75698219F676}" presName="childText" presStyleLbl="conFgAcc1" presStyleIdx="1" presStyleCnt="3">
        <dgm:presLayoutVars>
          <dgm:bulletEnabled val="1"/>
        </dgm:presLayoutVars>
      </dgm:prSet>
      <dgm:spPr/>
    </dgm:pt>
    <dgm:pt modelId="{AABDC767-778E-C54E-A80F-B64FBBD80D90}" type="pres">
      <dgm:prSet presAssocID="{CC4AD367-7B5D-4DF2-9FF4-943EDFD6EF7B}" presName="spaceBetweenRectangles" presStyleCnt="0"/>
      <dgm:spPr/>
    </dgm:pt>
    <dgm:pt modelId="{FA7AC8B3-65EA-E343-98B2-5870125A4860}" type="pres">
      <dgm:prSet presAssocID="{4FEAE3A6-DF4F-4E09-9DE4-CF8D421287A6}" presName="parentLin" presStyleCnt="0"/>
      <dgm:spPr/>
    </dgm:pt>
    <dgm:pt modelId="{97DBF3EF-E77C-D24E-BBF9-C25196B77934}" type="pres">
      <dgm:prSet presAssocID="{4FEAE3A6-DF4F-4E09-9DE4-CF8D421287A6}" presName="parentLeftMargin" presStyleLbl="node1" presStyleIdx="1" presStyleCnt="3"/>
      <dgm:spPr/>
    </dgm:pt>
    <dgm:pt modelId="{A1D54FDB-2325-9547-A26A-E550E73260FD}" type="pres">
      <dgm:prSet presAssocID="{4FEAE3A6-DF4F-4E09-9DE4-CF8D421287A6}" presName="parentText" presStyleLbl="node1" presStyleIdx="2" presStyleCnt="3">
        <dgm:presLayoutVars>
          <dgm:chMax val="0"/>
          <dgm:bulletEnabled val="1"/>
        </dgm:presLayoutVars>
      </dgm:prSet>
      <dgm:spPr/>
    </dgm:pt>
    <dgm:pt modelId="{DD98F2D0-A55A-1144-84C8-1C571E3BC3C5}" type="pres">
      <dgm:prSet presAssocID="{4FEAE3A6-DF4F-4E09-9DE4-CF8D421287A6}" presName="negativeSpace" presStyleCnt="0"/>
      <dgm:spPr/>
    </dgm:pt>
    <dgm:pt modelId="{7E61081D-1648-3D47-94AC-AE2DBE5F0AD9}" type="pres">
      <dgm:prSet presAssocID="{4FEAE3A6-DF4F-4E09-9DE4-CF8D421287A6}" presName="childText" presStyleLbl="conFgAcc1" presStyleIdx="2" presStyleCnt="3">
        <dgm:presLayoutVars>
          <dgm:bulletEnabled val="1"/>
        </dgm:presLayoutVars>
      </dgm:prSet>
      <dgm:spPr/>
    </dgm:pt>
  </dgm:ptLst>
  <dgm:cxnLst>
    <dgm:cxn modelId="{7A52F00F-C58D-4B00-A416-FFACD217E3DB}" srcId="{AF8BD474-4B7E-4CB1-9CDC-14B6D873CE05}" destId="{4FEAE3A6-DF4F-4E09-9DE4-CF8D421287A6}" srcOrd="2" destOrd="0" parTransId="{E973875A-52B7-4AF8-B76D-A8092D2832CD}" sibTransId="{C5DA6CD5-4965-4269-8DFD-8C0EC93511AF}"/>
    <dgm:cxn modelId="{BE769E1B-AB6E-4CA7-B4AC-94F143E14971}" srcId="{AF8BD474-4B7E-4CB1-9CDC-14B6D873CE05}" destId="{F09604FF-4653-40F1-AE75-C5416757BEA1}" srcOrd="0" destOrd="0" parTransId="{5FC19E4D-8673-4754-9155-AB3CCBD3CC6D}" sibTransId="{7DFC8DC7-FCA3-4254-A474-57B8E9245F89}"/>
    <dgm:cxn modelId="{7FF98F3D-77E4-4493-8035-24C3A462BB5A}" srcId="{AF8BD474-4B7E-4CB1-9CDC-14B6D873CE05}" destId="{B3B33ADA-479B-4E2A-8047-75698219F676}" srcOrd="1" destOrd="0" parTransId="{0EFF0586-2F9D-4C2D-817C-1167632FA7A8}" sibTransId="{CC4AD367-7B5D-4DF2-9FF4-943EDFD6EF7B}"/>
    <dgm:cxn modelId="{6EEAB34F-37A1-684A-AC22-5CE01767C1B0}" type="presOf" srcId="{B3B33ADA-479B-4E2A-8047-75698219F676}" destId="{F693E494-29BF-EA44-BAD9-BF17BDEACFD4}" srcOrd="1" destOrd="0" presId="urn:microsoft.com/office/officeart/2005/8/layout/list1"/>
    <dgm:cxn modelId="{030C6FAC-39B0-2D48-98FA-A899F5B1C96B}" type="presOf" srcId="{F09604FF-4653-40F1-AE75-C5416757BEA1}" destId="{E85D2FA6-BEF3-7A40-97A4-FF0C1504667B}" srcOrd="0" destOrd="0" presId="urn:microsoft.com/office/officeart/2005/8/layout/list1"/>
    <dgm:cxn modelId="{85C3DFB4-A973-E74F-84C3-4534370B4585}" type="presOf" srcId="{4FEAE3A6-DF4F-4E09-9DE4-CF8D421287A6}" destId="{A1D54FDB-2325-9547-A26A-E550E73260FD}" srcOrd="1" destOrd="0" presId="urn:microsoft.com/office/officeart/2005/8/layout/list1"/>
    <dgm:cxn modelId="{746624BF-84F3-414E-9477-B71DD54B63D2}" type="presOf" srcId="{4FEAE3A6-DF4F-4E09-9DE4-CF8D421287A6}" destId="{97DBF3EF-E77C-D24E-BBF9-C25196B77934}" srcOrd="0" destOrd="0" presId="urn:microsoft.com/office/officeart/2005/8/layout/list1"/>
    <dgm:cxn modelId="{5F75AAE0-CD9D-3146-9ADF-86DF7C5FF6FD}" type="presOf" srcId="{F09604FF-4653-40F1-AE75-C5416757BEA1}" destId="{CECC6B3C-5D50-FC4D-9AB7-0751F5496220}" srcOrd="1" destOrd="0" presId="urn:microsoft.com/office/officeart/2005/8/layout/list1"/>
    <dgm:cxn modelId="{FA27E6E2-65F3-2944-9FDF-82F91A12101B}" type="presOf" srcId="{AF8BD474-4B7E-4CB1-9CDC-14B6D873CE05}" destId="{ABA19BD7-5933-5E49-B397-134BE1B1DF45}" srcOrd="0" destOrd="0" presId="urn:microsoft.com/office/officeart/2005/8/layout/list1"/>
    <dgm:cxn modelId="{40C200FA-CC5E-5C4C-BB16-1A13E2DD8ACD}" type="presOf" srcId="{B3B33ADA-479B-4E2A-8047-75698219F676}" destId="{3E5A9FD4-63CF-5941-A110-C8DE8033D55D}" srcOrd="0" destOrd="0" presId="urn:microsoft.com/office/officeart/2005/8/layout/list1"/>
    <dgm:cxn modelId="{889BE800-69E1-2642-A2E6-CAB8DFD12EE3}" type="presParOf" srcId="{ABA19BD7-5933-5E49-B397-134BE1B1DF45}" destId="{5283F7C8-D3A3-CD49-8D46-B8439A8B7E06}" srcOrd="0" destOrd="0" presId="urn:microsoft.com/office/officeart/2005/8/layout/list1"/>
    <dgm:cxn modelId="{6780A151-9201-7241-8A7A-C93D95049A39}" type="presParOf" srcId="{5283F7C8-D3A3-CD49-8D46-B8439A8B7E06}" destId="{E85D2FA6-BEF3-7A40-97A4-FF0C1504667B}" srcOrd="0" destOrd="0" presId="urn:microsoft.com/office/officeart/2005/8/layout/list1"/>
    <dgm:cxn modelId="{3F0A9368-B310-0E47-91F0-7CC11EE8C78E}" type="presParOf" srcId="{5283F7C8-D3A3-CD49-8D46-B8439A8B7E06}" destId="{CECC6B3C-5D50-FC4D-9AB7-0751F5496220}" srcOrd="1" destOrd="0" presId="urn:microsoft.com/office/officeart/2005/8/layout/list1"/>
    <dgm:cxn modelId="{9E8BA699-A451-8A44-A74B-27613A40700D}" type="presParOf" srcId="{ABA19BD7-5933-5E49-B397-134BE1B1DF45}" destId="{413096EB-85BB-5D4B-910B-2E5086848969}" srcOrd="1" destOrd="0" presId="urn:microsoft.com/office/officeart/2005/8/layout/list1"/>
    <dgm:cxn modelId="{C3747BE7-17D3-3E4F-88C2-C5862DD551DC}" type="presParOf" srcId="{ABA19BD7-5933-5E49-B397-134BE1B1DF45}" destId="{76AC3B93-EDD7-9A43-82C5-3A7F6F382D8B}" srcOrd="2" destOrd="0" presId="urn:microsoft.com/office/officeart/2005/8/layout/list1"/>
    <dgm:cxn modelId="{03328A0E-D9BC-6B47-9BD4-86F48562249E}" type="presParOf" srcId="{ABA19BD7-5933-5E49-B397-134BE1B1DF45}" destId="{712B615E-9D28-8245-BCA9-21E9B42017B9}" srcOrd="3" destOrd="0" presId="urn:microsoft.com/office/officeart/2005/8/layout/list1"/>
    <dgm:cxn modelId="{45F8ADA1-C4A7-674A-962E-AB2ED7B6410E}" type="presParOf" srcId="{ABA19BD7-5933-5E49-B397-134BE1B1DF45}" destId="{95C2CABE-BE56-0848-B368-3D2CA1C82983}" srcOrd="4" destOrd="0" presId="urn:microsoft.com/office/officeart/2005/8/layout/list1"/>
    <dgm:cxn modelId="{8BDE6E47-956E-494A-8203-87C655D9D1EF}" type="presParOf" srcId="{95C2CABE-BE56-0848-B368-3D2CA1C82983}" destId="{3E5A9FD4-63CF-5941-A110-C8DE8033D55D}" srcOrd="0" destOrd="0" presId="urn:microsoft.com/office/officeart/2005/8/layout/list1"/>
    <dgm:cxn modelId="{39C1C473-AAD1-554F-AD38-DACC1843ADB7}" type="presParOf" srcId="{95C2CABE-BE56-0848-B368-3D2CA1C82983}" destId="{F693E494-29BF-EA44-BAD9-BF17BDEACFD4}" srcOrd="1" destOrd="0" presId="urn:microsoft.com/office/officeart/2005/8/layout/list1"/>
    <dgm:cxn modelId="{BBC1C4B8-1146-2E4E-90B4-E6141874E131}" type="presParOf" srcId="{ABA19BD7-5933-5E49-B397-134BE1B1DF45}" destId="{63A3AA21-7FCB-B948-854D-02C1F60CC6CC}" srcOrd="5" destOrd="0" presId="urn:microsoft.com/office/officeart/2005/8/layout/list1"/>
    <dgm:cxn modelId="{9B546D5D-0E16-E649-8A00-CE30AFEC2D9F}" type="presParOf" srcId="{ABA19BD7-5933-5E49-B397-134BE1B1DF45}" destId="{DA1401D1-0D5A-B646-A132-A709F7F5EB1B}" srcOrd="6" destOrd="0" presId="urn:microsoft.com/office/officeart/2005/8/layout/list1"/>
    <dgm:cxn modelId="{9F6904F2-A969-504F-946F-A3A1353A2008}" type="presParOf" srcId="{ABA19BD7-5933-5E49-B397-134BE1B1DF45}" destId="{AABDC767-778E-C54E-A80F-B64FBBD80D90}" srcOrd="7" destOrd="0" presId="urn:microsoft.com/office/officeart/2005/8/layout/list1"/>
    <dgm:cxn modelId="{0A1844AA-E771-1640-B6B0-13C1E1898BC9}" type="presParOf" srcId="{ABA19BD7-5933-5E49-B397-134BE1B1DF45}" destId="{FA7AC8B3-65EA-E343-98B2-5870125A4860}" srcOrd="8" destOrd="0" presId="urn:microsoft.com/office/officeart/2005/8/layout/list1"/>
    <dgm:cxn modelId="{ECF299D5-9A72-5141-9730-D6CA38006C0C}" type="presParOf" srcId="{FA7AC8B3-65EA-E343-98B2-5870125A4860}" destId="{97DBF3EF-E77C-D24E-BBF9-C25196B77934}" srcOrd="0" destOrd="0" presId="urn:microsoft.com/office/officeart/2005/8/layout/list1"/>
    <dgm:cxn modelId="{96352172-3A18-6247-8659-C7E3A36F05BE}" type="presParOf" srcId="{FA7AC8B3-65EA-E343-98B2-5870125A4860}" destId="{A1D54FDB-2325-9547-A26A-E550E73260FD}" srcOrd="1" destOrd="0" presId="urn:microsoft.com/office/officeart/2005/8/layout/list1"/>
    <dgm:cxn modelId="{C57E3F38-310A-7346-8A09-012E6E46E122}" type="presParOf" srcId="{ABA19BD7-5933-5E49-B397-134BE1B1DF45}" destId="{DD98F2D0-A55A-1144-84C8-1C571E3BC3C5}" srcOrd="9" destOrd="0" presId="urn:microsoft.com/office/officeart/2005/8/layout/list1"/>
    <dgm:cxn modelId="{53AA5ABC-F59F-D04A-9646-82BEA3725669}" type="presParOf" srcId="{ABA19BD7-5933-5E49-B397-134BE1B1DF45}" destId="{7E61081D-1648-3D47-94AC-AE2DBE5F0AD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CA79C3-4E88-4BB8-A01B-4709240DC3D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2234DFA-7583-49D2-B790-9C2E27315BDC}">
      <dgm:prSet/>
      <dgm:spPr/>
      <dgm:t>
        <a:bodyPr/>
        <a:lstStyle/>
        <a:p>
          <a:r>
            <a:rPr lang="en-GB"/>
            <a:t>STEREOTIPO</a:t>
          </a:r>
          <a:endParaRPr lang="en-US"/>
        </a:p>
      </dgm:t>
    </dgm:pt>
    <dgm:pt modelId="{C883F8E1-E1CB-4E77-A43C-63BA8B6E701D}" type="parTrans" cxnId="{C3396EB6-784F-4371-8A96-81CFDAC07276}">
      <dgm:prSet/>
      <dgm:spPr/>
      <dgm:t>
        <a:bodyPr/>
        <a:lstStyle/>
        <a:p>
          <a:endParaRPr lang="en-US"/>
        </a:p>
      </dgm:t>
    </dgm:pt>
    <dgm:pt modelId="{481B6F97-3B85-4028-B83F-3D1EED382AB7}" type="sibTrans" cxnId="{C3396EB6-784F-4371-8A96-81CFDAC07276}">
      <dgm:prSet/>
      <dgm:spPr/>
      <dgm:t>
        <a:bodyPr/>
        <a:lstStyle/>
        <a:p>
          <a:endParaRPr lang="en-US"/>
        </a:p>
      </dgm:t>
    </dgm:pt>
    <dgm:pt modelId="{2DC7B9AD-F450-4532-8DFB-56943B2B6BF9}">
      <dgm:prSet/>
      <dgm:spPr/>
      <dgm:t>
        <a:bodyPr/>
        <a:lstStyle/>
        <a:p>
          <a:r>
            <a:rPr lang="en-GB"/>
            <a:t>PREGIUDIZIO</a:t>
          </a:r>
          <a:endParaRPr lang="en-US"/>
        </a:p>
      </dgm:t>
    </dgm:pt>
    <dgm:pt modelId="{F7FA22AA-0707-4B68-9E67-7255944CDB5D}" type="parTrans" cxnId="{F5E0C5AC-DBC1-42E1-A560-A0AE903373BF}">
      <dgm:prSet/>
      <dgm:spPr/>
      <dgm:t>
        <a:bodyPr/>
        <a:lstStyle/>
        <a:p>
          <a:endParaRPr lang="en-US"/>
        </a:p>
      </dgm:t>
    </dgm:pt>
    <dgm:pt modelId="{87FE38C7-34B0-4DF4-A542-9031353C5A61}" type="sibTrans" cxnId="{F5E0C5AC-DBC1-42E1-A560-A0AE903373BF}">
      <dgm:prSet/>
      <dgm:spPr/>
      <dgm:t>
        <a:bodyPr/>
        <a:lstStyle/>
        <a:p>
          <a:endParaRPr lang="en-US"/>
        </a:p>
      </dgm:t>
    </dgm:pt>
    <dgm:pt modelId="{EDB2C78E-2230-4C16-AB77-F1A2150F8DA0}">
      <dgm:prSet/>
      <dgm:spPr/>
      <dgm:t>
        <a:bodyPr/>
        <a:lstStyle/>
        <a:p>
          <a:r>
            <a:rPr lang="en-GB"/>
            <a:t>DISCRIMINAZIONE</a:t>
          </a:r>
          <a:endParaRPr lang="en-US"/>
        </a:p>
      </dgm:t>
    </dgm:pt>
    <dgm:pt modelId="{C8052121-C84F-4A31-A969-A14489C14F85}" type="parTrans" cxnId="{275FD4C2-8195-4E7A-A41E-177423AA4C82}">
      <dgm:prSet/>
      <dgm:spPr/>
      <dgm:t>
        <a:bodyPr/>
        <a:lstStyle/>
        <a:p>
          <a:endParaRPr lang="en-US"/>
        </a:p>
      </dgm:t>
    </dgm:pt>
    <dgm:pt modelId="{E8E3B879-C6CA-448C-85EA-4C4A3F1C3D4D}" type="sibTrans" cxnId="{275FD4C2-8195-4E7A-A41E-177423AA4C82}">
      <dgm:prSet/>
      <dgm:spPr/>
      <dgm:t>
        <a:bodyPr/>
        <a:lstStyle/>
        <a:p>
          <a:endParaRPr lang="en-US"/>
        </a:p>
      </dgm:t>
    </dgm:pt>
    <dgm:pt modelId="{CAC7C024-7E03-364D-BAB0-17B9D1548C23}" type="pres">
      <dgm:prSet presAssocID="{4DCA79C3-4E88-4BB8-A01B-4709240DC3DB}" presName="linear" presStyleCnt="0">
        <dgm:presLayoutVars>
          <dgm:animLvl val="lvl"/>
          <dgm:resizeHandles val="exact"/>
        </dgm:presLayoutVars>
      </dgm:prSet>
      <dgm:spPr/>
    </dgm:pt>
    <dgm:pt modelId="{DA870A20-AAEC-B447-89E4-D8CF02F91528}" type="pres">
      <dgm:prSet presAssocID="{12234DFA-7583-49D2-B790-9C2E27315BDC}" presName="parentText" presStyleLbl="node1" presStyleIdx="0" presStyleCnt="3">
        <dgm:presLayoutVars>
          <dgm:chMax val="0"/>
          <dgm:bulletEnabled val="1"/>
        </dgm:presLayoutVars>
      </dgm:prSet>
      <dgm:spPr/>
    </dgm:pt>
    <dgm:pt modelId="{5E803576-D8F4-AB43-ABA6-A8A7ACC88B65}" type="pres">
      <dgm:prSet presAssocID="{481B6F97-3B85-4028-B83F-3D1EED382AB7}" presName="spacer" presStyleCnt="0"/>
      <dgm:spPr/>
    </dgm:pt>
    <dgm:pt modelId="{72121D34-46C0-9B4E-918D-EE580308F9E0}" type="pres">
      <dgm:prSet presAssocID="{2DC7B9AD-F450-4532-8DFB-56943B2B6BF9}" presName="parentText" presStyleLbl="node1" presStyleIdx="1" presStyleCnt="3">
        <dgm:presLayoutVars>
          <dgm:chMax val="0"/>
          <dgm:bulletEnabled val="1"/>
        </dgm:presLayoutVars>
      </dgm:prSet>
      <dgm:spPr/>
    </dgm:pt>
    <dgm:pt modelId="{00B734BB-3772-F94A-8CC5-730B302391B8}" type="pres">
      <dgm:prSet presAssocID="{87FE38C7-34B0-4DF4-A542-9031353C5A61}" presName="spacer" presStyleCnt="0"/>
      <dgm:spPr/>
    </dgm:pt>
    <dgm:pt modelId="{5151C69B-DD53-CE49-84BC-5424394E0FA3}" type="pres">
      <dgm:prSet presAssocID="{EDB2C78E-2230-4C16-AB77-F1A2150F8DA0}" presName="parentText" presStyleLbl="node1" presStyleIdx="2" presStyleCnt="3">
        <dgm:presLayoutVars>
          <dgm:chMax val="0"/>
          <dgm:bulletEnabled val="1"/>
        </dgm:presLayoutVars>
      </dgm:prSet>
      <dgm:spPr/>
    </dgm:pt>
  </dgm:ptLst>
  <dgm:cxnLst>
    <dgm:cxn modelId="{7C041402-DE8F-1548-A3A1-5B14DE1D2330}" type="presOf" srcId="{EDB2C78E-2230-4C16-AB77-F1A2150F8DA0}" destId="{5151C69B-DD53-CE49-84BC-5424394E0FA3}" srcOrd="0" destOrd="0" presId="urn:microsoft.com/office/officeart/2005/8/layout/vList2"/>
    <dgm:cxn modelId="{260ECE26-DED7-824C-925D-53EFCF5FBB72}" type="presOf" srcId="{4DCA79C3-4E88-4BB8-A01B-4709240DC3DB}" destId="{CAC7C024-7E03-364D-BAB0-17B9D1548C23}" srcOrd="0" destOrd="0" presId="urn:microsoft.com/office/officeart/2005/8/layout/vList2"/>
    <dgm:cxn modelId="{A288E543-12A7-F940-BF84-787E57C7F4A4}" type="presOf" srcId="{2DC7B9AD-F450-4532-8DFB-56943B2B6BF9}" destId="{72121D34-46C0-9B4E-918D-EE580308F9E0}" srcOrd="0" destOrd="0" presId="urn:microsoft.com/office/officeart/2005/8/layout/vList2"/>
    <dgm:cxn modelId="{61D14260-233E-2F4D-8796-E6D25A32A625}" type="presOf" srcId="{12234DFA-7583-49D2-B790-9C2E27315BDC}" destId="{DA870A20-AAEC-B447-89E4-D8CF02F91528}" srcOrd="0" destOrd="0" presId="urn:microsoft.com/office/officeart/2005/8/layout/vList2"/>
    <dgm:cxn modelId="{F5E0C5AC-DBC1-42E1-A560-A0AE903373BF}" srcId="{4DCA79C3-4E88-4BB8-A01B-4709240DC3DB}" destId="{2DC7B9AD-F450-4532-8DFB-56943B2B6BF9}" srcOrd="1" destOrd="0" parTransId="{F7FA22AA-0707-4B68-9E67-7255944CDB5D}" sibTransId="{87FE38C7-34B0-4DF4-A542-9031353C5A61}"/>
    <dgm:cxn modelId="{C3396EB6-784F-4371-8A96-81CFDAC07276}" srcId="{4DCA79C3-4E88-4BB8-A01B-4709240DC3DB}" destId="{12234DFA-7583-49D2-B790-9C2E27315BDC}" srcOrd="0" destOrd="0" parTransId="{C883F8E1-E1CB-4E77-A43C-63BA8B6E701D}" sibTransId="{481B6F97-3B85-4028-B83F-3D1EED382AB7}"/>
    <dgm:cxn modelId="{275FD4C2-8195-4E7A-A41E-177423AA4C82}" srcId="{4DCA79C3-4E88-4BB8-A01B-4709240DC3DB}" destId="{EDB2C78E-2230-4C16-AB77-F1A2150F8DA0}" srcOrd="2" destOrd="0" parTransId="{C8052121-C84F-4A31-A969-A14489C14F85}" sibTransId="{E8E3B879-C6CA-448C-85EA-4C4A3F1C3D4D}"/>
    <dgm:cxn modelId="{BE4BCAFF-F7E7-0142-8793-F576028640E3}" type="presParOf" srcId="{CAC7C024-7E03-364D-BAB0-17B9D1548C23}" destId="{DA870A20-AAEC-B447-89E4-D8CF02F91528}" srcOrd="0" destOrd="0" presId="urn:microsoft.com/office/officeart/2005/8/layout/vList2"/>
    <dgm:cxn modelId="{50697C7F-DCD0-AB4E-939C-F056AFCCCC27}" type="presParOf" srcId="{CAC7C024-7E03-364D-BAB0-17B9D1548C23}" destId="{5E803576-D8F4-AB43-ABA6-A8A7ACC88B65}" srcOrd="1" destOrd="0" presId="urn:microsoft.com/office/officeart/2005/8/layout/vList2"/>
    <dgm:cxn modelId="{FDD6CA6C-47F2-3545-BBE5-B461C2155A3B}" type="presParOf" srcId="{CAC7C024-7E03-364D-BAB0-17B9D1548C23}" destId="{72121D34-46C0-9B4E-918D-EE580308F9E0}" srcOrd="2" destOrd="0" presId="urn:microsoft.com/office/officeart/2005/8/layout/vList2"/>
    <dgm:cxn modelId="{D2553402-A396-4948-8046-46E0E5D35A66}" type="presParOf" srcId="{CAC7C024-7E03-364D-BAB0-17B9D1548C23}" destId="{00B734BB-3772-F94A-8CC5-730B302391B8}" srcOrd="3" destOrd="0" presId="urn:microsoft.com/office/officeart/2005/8/layout/vList2"/>
    <dgm:cxn modelId="{2BB23493-76D6-6540-A101-F3C924961EC3}" type="presParOf" srcId="{CAC7C024-7E03-364D-BAB0-17B9D1548C23}" destId="{5151C69B-DD53-CE49-84BC-5424394E0FA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2C7895-C22C-410A-AE1D-B9317A20AEB4}"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602E33DC-DCC4-42D6-B38A-484D74737A89}">
      <dgm:prSet/>
      <dgm:spPr/>
      <dgm:t>
        <a:bodyPr/>
        <a:lstStyle/>
        <a:p>
          <a:r>
            <a:rPr lang="it-IT" b="1" i="0" baseline="0" dirty="0" err="1"/>
            <a:t>Gaslighting</a:t>
          </a:r>
          <a:r>
            <a:rPr lang="it-IT" b="1" i="0" baseline="0" dirty="0"/>
            <a:t>:</a:t>
          </a:r>
          <a:r>
            <a:rPr lang="it-IT" b="0" i="0" baseline="0" dirty="0"/>
            <a:t> Manipolazione subdola per minare la realtà del lavoratore, portandolo a dubitare delle proprie capacità.</a:t>
          </a:r>
          <a:endParaRPr lang="en-US" dirty="0"/>
        </a:p>
      </dgm:t>
    </dgm:pt>
    <dgm:pt modelId="{A595A340-9891-4C52-AFCF-E94CCA7435CC}" type="parTrans" cxnId="{A62ACF38-B692-4986-A7AC-C473586C0070}">
      <dgm:prSet/>
      <dgm:spPr/>
      <dgm:t>
        <a:bodyPr/>
        <a:lstStyle/>
        <a:p>
          <a:endParaRPr lang="en-US"/>
        </a:p>
      </dgm:t>
    </dgm:pt>
    <dgm:pt modelId="{7EAC67AC-69B5-4948-B024-8F3C52964587}" type="sibTrans" cxnId="{A62ACF38-B692-4986-A7AC-C473586C0070}">
      <dgm:prSet/>
      <dgm:spPr/>
      <dgm:t>
        <a:bodyPr/>
        <a:lstStyle/>
        <a:p>
          <a:endParaRPr lang="en-US"/>
        </a:p>
      </dgm:t>
    </dgm:pt>
    <dgm:pt modelId="{21A9E846-A755-4E7F-9780-601080C1DB5D}">
      <dgm:prSet/>
      <dgm:spPr/>
      <dgm:t>
        <a:bodyPr/>
        <a:lstStyle/>
        <a:p>
          <a:r>
            <a:rPr lang="it-IT" b="1" i="0" u="sng" baseline="0" dirty="0">
              <a:hlinkClick xmlns:r="http://schemas.openxmlformats.org/officeDocument/2006/relationships" r:id="rId1"/>
            </a:rPr>
            <a:t>Mobbing</a:t>
          </a:r>
          <a:r>
            <a:rPr lang="it-IT" b="1" i="0" baseline="0" dirty="0"/>
            <a:t>:</a:t>
          </a:r>
          <a:r>
            <a:rPr lang="it-IT" b="0" i="0" baseline="0" dirty="0"/>
            <a:t> Azioni persecutorie, sistematiche e frequenti per isolare ed espellere un lavoratore.</a:t>
          </a:r>
          <a:endParaRPr lang="en-US" dirty="0"/>
        </a:p>
      </dgm:t>
    </dgm:pt>
    <dgm:pt modelId="{3C7382DD-F3DB-48E0-8A97-41D506FE188C}" type="parTrans" cxnId="{7CEF0582-32B8-439D-BB57-59C5C6A276A1}">
      <dgm:prSet/>
      <dgm:spPr/>
      <dgm:t>
        <a:bodyPr/>
        <a:lstStyle/>
        <a:p>
          <a:endParaRPr lang="en-US"/>
        </a:p>
      </dgm:t>
    </dgm:pt>
    <dgm:pt modelId="{9E4A15E5-A57D-4361-BAB3-99EBA1DDEB07}" type="sibTrans" cxnId="{7CEF0582-32B8-439D-BB57-59C5C6A276A1}">
      <dgm:prSet/>
      <dgm:spPr/>
      <dgm:t>
        <a:bodyPr/>
        <a:lstStyle/>
        <a:p>
          <a:endParaRPr lang="en-US"/>
        </a:p>
      </dgm:t>
    </dgm:pt>
    <dgm:pt modelId="{C329281D-F48D-4141-ADF5-21A0097BE625}">
      <dgm:prSet/>
      <dgm:spPr/>
      <dgm:t>
        <a:bodyPr/>
        <a:lstStyle/>
        <a:p>
          <a:r>
            <a:rPr lang="it-IT" b="1" i="0" u="sng" baseline="0" dirty="0">
              <a:hlinkClick xmlns:r="http://schemas.openxmlformats.org/officeDocument/2006/relationships" r:id="rId2"/>
            </a:rPr>
            <a:t>Straining</a:t>
          </a:r>
          <a:r>
            <a:rPr lang="it-IT" b="1" i="0" baseline="0" dirty="0"/>
            <a:t>:</a:t>
          </a:r>
          <a:r>
            <a:rPr lang="it-IT" b="0" i="0" baseline="0" dirty="0"/>
            <a:t> Azioni ostili </a:t>
          </a:r>
          <a:r>
            <a:rPr lang="it-IT" b="1" i="0" baseline="0" dirty="0"/>
            <a:t>isolate</a:t>
          </a:r>
          <a:r>
            <a:rPr lang="it-IT" b="0" i="0" baseline="0" dirty="0"/>
            <a:t> (non sistematiche) ma ad alto stress, create dal superiore per indurre un malessere duraturo</a:t>
          </a:r>
          <a:endParaRPr lang="en-US" dirty="0"/>
        </a:p>
      </dgm:t>
    </dgm:pt>
    <dgm:pt modelId="{1FE4FDB6-EE4B-422F-9180-F6AF67854D2B}" type="parTrans" cxnId="{E735D6C4-C533-4672-8614-DDA81846FF99}">
      <dgm:prSet/>
      <dgm:spPr/>
      <dgm:t>
        <a:bodyPr/>
        <a:lstStyle/>
        <a:p>
          <a:endParaRPr lang="en-US"/>
        </a:p>
      </dgm:t>
    </dgm:pt>
    <dgm:pt modelId="{4B6C558F-370C-4E6A-9A35-5E9C9FC65606}" type="sibTrans" cxnId="{E735D6C4-C533-4672-8614-DDA81846FF99}">
      <dgm:prSet/>
      <dgm:spPr/>
      <dgm:t>
        <a:bodyPr/>
        <a:lstStyle/>
        <a:p>
          <a:endParaRPr lang="en-US"/>
        </a:p>
      </dgm:t>
    </dgm:pt>
    <dgm:pt modelId="{29383850-17FF-1C47-96A0-A2267F1D21E1}" type="pres">
      <dgm:prSet presAssocID="{2C2C7895-C22C-410A-AE1D-B9317A20AEB4}" presName="vert0" presStyleCnt="0">
        <dgm:presLayoutVars>
          <dgm:dir/>
          <dgm:animOne val="branch"/>
          <dgm:animLvl val="lvl"/>
        </dgm:presLayoutVars>
      </dgm:prSet>
      <dgm:spPr/>
    </dgm:pt>
    <dgm:pt modelId="{5139FDF6-1B0D-C84B-B77C-4BB00866C337}" type="pres">
      <dgm:prSet presAssocID="{21A9E846-A755-4E7F-9780-601080C1DB5D}" presName="thickLine" presStyleLbl="alignNode1" presStyleIdx="0" presStyleCnt="3"/>
      <dgm:spPr/>
    </dgm:pt>
    <dgm:pt modelId="{4C818D6A-FF14-A94F-A84C-0ED401F50A7F}" type="pres">
      <dgm:prSet presAssocID="{21A9E846-A755-4E7F-9780-601080C1DB5D}" presName="horz1" presStyleCnt="0"/>
      <dgm:spPr/>
    </dgm:pt>
    <dgm:pt modelId="{59AB43B0-B0FB-C04A-8683-1B4C8E255531}" type="pres">
      <dgm:prSet presAssocID="{21A9E846-A755-4E7F-9780-601080C1DB5D}" presName="tx1" presStyleLbl="revTx" presStyleIdx="0" presStyleCnt="3"/>
      <dgm:spPr/>
    </dgm:pt>
    <dgm:pt modelId="{0BBF5E46-09C0-9445-B429-9BFC0D2560E0}" type="pres">
      <dgm:prSet presAssocID="{21A9E846-A755-4E7F-9780-601080C1DB5D}" presName="vert1" presStyleCnt="0"/>
      <dgm:spPr/>
    </dgm:pt>
    <dgm:pt modelId="{1E173540-B1FC-DD4B-AD69-B5DB35A03AC7}" type="pres">
      <dgm:prSet presAssocID="{C329281D-F48D-4141-ADF5-21A0097BE625}" presName="thickLine" presStyleLbl="alignNode1" presStyleIdx="1" presStyleCnt="3"/>
      <dgm:spPr/>
    </dgm:pt>
    <dgm:pt modelId="{DB1183F8-D8A7-D04A-978B-27F4FC90929B}" type="pres">
      <dgm:prSet presAssocID="{C329281D-F48D-4141-ADF5-21A0097BE625}" presName="horz1" presStyleCnt="0"/>
      <dgm:spPr/>
    </dgm:pt>
    <dgm:pt modelId="{7E723C76-D991-6946-BAB3-36F9EEA47A77}" type="pres">
      <dgm:prSet presAssocID="{C329281D-F48D-4141-ADF5-21A0097BE625}" presName="tx1" presStyleLbl="revTx" presStyleIdx="1" presStyleCnt="3"/>
      <dgm:spPr/>
    </dgm:pt>
    <dgm:pt modelId="{F747CF7B-0B7B-A848-BEE0-0F9B2F191DC0}" type="pres">
      <dgm:prSet presAssocID="{C329281D-F48D-4141-ADF5-21A0097BE625}" presName="vert1" presStyleCnt="0"/>
      <dgm:spPr/>
    </dgm:pt>
    <dgm:pt modelId="{A8E509EF-645A-1540-B4A2-073A3DC75C69}" type="pres">
      <dgm:prSet presAssocID="{602E33DC-DCC4-42D6-B38A-484D74737A89}" presName="thickLine" presStyleLbl="alignNode1" presStyleIdx="2" presStyleCnt="3"/>
      <dgm:spPr/>
    </dgm:pt>
    <dgm:pt modelId="{873B4884-F315-6542-91EA-44D955E77394}" type="pres">
      <dgm:prSet presAssocID="{602E33DC-DCC4-42D6-B38A-484D74737A89}" presName="horz1" presStyleCnt="0"/>
      <dgm:spPr/>
    </dgm:pt>
    <dgm:pt modelId="{DDFF56E1-9FA0-EF4C-9D27-5ADB3A44A3AD}" type="pres">
      <dgm:prSet presAssocID="{602E33DC-DCC4-42D6-B38A-484D74737A89}" presName="tx1" presStyleLbl="revTx" presStyleIdx="2" presStyleCnt="3"/>
      <dgm:spPr/>
    </dgm:pt>
    <dgm:pt modelId="{9EC6C869-3A88-2E40-AF59-037EED91CD35}" type="pres">
      <dgm:prSet presAssocID="{602E33DC-DCC4-42D6-B38A-484D74737A89}" presName="vert1" presStyleCnt="0"/>
      <dgm:spPr/>
    </dgm:pt>
  </dgm:ptLst>
  <dgm:cxnLst>
    <dgm:cxn modelId="{12058A2B-1D95-414E-A3E4-32D19AB32B9B}" type="presOf" srcId="{C329281D-F48D-4141-ADF5-21A0097BE625}" destId="{7E723C76-D991-6946-BAB3-36F9EEA47A77}" srcOrd="0" destOrd="0" presId="urn:microsoft.com/office/officeart/2008/layout/LinedList"/>
    <dgm:cxn modelId="{A62ACF38-B692-4986-A7AC-C473586C0070}" srcId="{2C2C7895-C22C-410A-AE1D-B9317A20AEB4}" destId="{602E33DC-DCC4-42D6-B38A-484D74737A89}" srcOrd="2" destOrd="0" parTransId="{A595A340-9891-4C52-AFCF-E94CCA7435CC}" sibTransId="{7EAC67AC-69B5-4948-B024-8F3C52964587}"/>
    <dgm:cxn modelId="{25B30D3C-F7FD-D54F-B89D-630271383BE8}" type="presOf" srcId="{2C2C7895-C22C-410A-AE1D-B9317A20AEB4}" destId="{29383850-17FF-1C47-96A0-A2267F1D21E1}" srcOrd="0" destOrd="0" presId="urn:microsoft.com/office/officeart/2008/layout/LinedList"/>
    <dgm:cxn modelId="{7CEF0582-32B8-439D-BB57-59C5C6A276A1}" srcId="{2C2C7895-C22C-410A-AE1D-B9317A20AEB4}" destId="{21A9E846-A755-4E7F-9780-601080C1DB5D}" srcOrd="0" destOrd="0" parTransId="{3C7382DD-F3DB-48E0-8A97-41D506FE188C}" sibTransId="{9E4A15E5-A57D-4361-BAB3-99EBA1DDEB07}"/>
    <dgm:cxn modelId="{2E8E6C87-E292-6B40-8E5D-58A13695DC46}" type="presOf" srcId="{21A9E846-A755-4E7F-9780-601080C1DB5D}" destId="{59AB43B0-B0FB-C04A-8683-1B4C8E255531}" srcOrd="0" destOrd="0" presId="urn:microsoft.com/office/officeart/2008/layout/LinedList"/>
    <dgm:cxn modelId="{E735D6C4-C533-4672-8614-DDA81846FF99}" srcId="{2C2C7895-C22C-410A-AE1D-B9317A20AEB4}" destId="{C329281D-F48D-4141-ADF5-21A0097BE625}" srcOrd="1" destOrd="0" parTransId="{1FE4FDB6-EE4B-422F-9180-F6AF67854D2B}" sibTransId="{4B6C558F-370C-4E6A-9A35-5E9C9FC65606}"/>
    <dgm:cxn modelId="{0E0822CB-5509-8044-B46F-65C615F35FDA}" type="presOf" srcId="{602E33DC-DCC4-42D6-B38A-484D74737A89}" destId="{DDFF56E1-9FA0-EF4C-9D27-5ADB3A44A3AD}" srcOrd="0" destOrd="0" presId="urn:microsoft.com/office/officeart/2008/layout/LinedList"/>
    <dgm:cxn modelId="{F6391764-3AEF-0340-904E-9218009FCDEB}" type="presParOf" srcId="{29383850-17FF-1C47-96A0-A2267F1D21E1}" destId="{5139FDF6-1B0D-C84B-B77C-4BB00866C337}" srcOrd="0" destOrd="0" presId="urn:microsoft.com/office/officeart/2008/layout/LinedList"/>
    <dgm:cxn modelId="{424B87EA-EDC8-8348-A6AB-9936791799A5}" type="presParOf" srcId="{29383850-17FF-1C47-96A0-A2267F1D21E1}" destId="{4C818D6A-FF14-A94F-A84C-0ED401F50A7F}" srcOrd="1" destOrd="0" presId="urn:microsoft.com/office/officeart/2008/layout/LinedList"/>
    <dgm:cxn modelId="{CCFF5784-3FB7-4049-9C82-59FE2395FE5D}" type="presParOf" srcId="{4C818D6A-FF14-A94F-A84C-0ED401F50A7F}" destId="{59AB43B0-B0FB-C04A-8683-1B4C8E255531}" srcOrd="0" destOrd="0" presId="urn:microsoft.com/office/officeart/2008/layout/LinedList"/>
    <dgm:cxn modelId="{73BF3821-8884-1748-B0E4-9C7D7903B3CE}" type="presParOf" srcId="{4C818D6A-FF14-A94F-A84C-0ED401F50A7F}" destId="{0BBF5E46-09C0-9445-B429-9BFC0D2560E0}" srcOrd="1" destOrd="0" presId="urn:microsoft.com/office/officeart/2008/layout/LinedList"/>
    <dgm:cxn modelId="{01A17213-2F8A-554E-B5AE-6C241699E2A9}" type="presParOf" srcId="{29383850-17FF-1C47-96A0-A2267F1D21E1}" destId="{1E173540-B1FC-DD4B-AD69-B5DB35A03AC7}" srcOrd="2" destOrd="0" presId="urn:microsoft.com/office/officeart/2008/layout/LinedList"/>
    <dgm:cxn modelId="{D6EE97EF-1921-7642-847E-40C1CC697CAA}" type="presParOf" srcId="{29383850-17FF-1C47-96A0-A2267F1D21E1}" destId="{DB1183F8-D8A7-D04A-978B-27F4FC90929B}" srcOrd="3" destOrd="0" presId="urn:microsoft.com/office/officeart/2008/layout/LinedList"/>
    <dgm:cxn modelId="{C7F006F1-A8D8-704D-8FE6-96FF23D5DB1F}" type="presParOf" srcId="{DB1183F8-D8A7-D04A-978B-27F4FC90929B}" destId="{7E723C76-D991-6946-BAB3-36F9EEA47A77}" srcOrd="0" destOrd="0" presId="urn:microsoft.com/office/officeart/2008/layout/LinedList"/>
    <dgm:cxn modelId="{823A1C0E-B3AA-D64E-ADB0-ECE1CBDBDD18}" type="presParOf" srcId="{DB1183F8-D8A7-D04A-978B-27F4FC90929B}" destId="{F747CF7B-0B7B-A848-BEE0-0F9B2F191DC0}" srcOrd="1" destOrd="0" presId="urn:microsoft.com/office/officeart/2008/layout/LinedList"/>
    <dgm:cxn modelId="{0216A098-3DF4-5D4C-82AB-E92DE1F69C8D}" type="presParOf" srcId="{29383850-17FF-1C47-96A0-A2267F1D21E1}" destId="{A8E509EF-645A-1540-B4A2-073A3DC75C69}" srcOrd="4" destOrd="0" presId="urn:microsoft.com/office/officeart/2008/layout/LinedList"/>
    <dgm:cxn modelId="{12E2D254-D775-8047-9386-2D73C077DCEC}" type="presParOf" srcId="{29383850-17FF-1C47-96A0-A2267F1D21E1}" destId="{873B4884-F315-6542-91EA-44D955E77394}" srcOrd="5" destOrd="0" presId="urn:microsoft.com/office/officeart/2008/layout/LinedList"/>
    <dgm:cxn modelId="{4BF993DA-F389-D043-A6B6-49E52A3E77C1}" type="presParOf" srcId="{873B4884-F315-6542-91EA-44D955E77394}" destId="{DDFF56E1-9FA0-EF4C-9D27-5ADB3A44A3AD}" srcOrd="0" destOrd="0" presId="urn:microsoft.com/office/officeart/2008/layout/LinedList"/>
    <dgm:cxn modelId="{0846319A-9C78-9A4D-B9A8-EE5328C6F9DE}" type="presParOf" srcId="{873B4884-F315-6542-91EA-44D955E77394}" destId="{9EC6C869-3A88-2E40-AF59-037EED91CD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6845A3-A015-489A-A2C4-314160DC866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ADF0238-55A4-4486-A1EF-F38490CA36C5}">
      <dgm:prSet/>
      <dgm:spPr/>
      <dgm:t>
        <a:bodyPr/>
        <a:lstStyle/>
        <a:p>
          <a:r>
            <a:rPr lang="en-GB"/>
            <a:t>Visibilità politica e giuridica</a:t>
          </a:r>
          <a:endParaRPr lang="en-US"/>
        </a:p>
      </dgm:t>
    </dgm:pt>
    <dgm:pt modelId="{A334C222-038D-425B-B7C5-11648AC5CE02}" type="parTrans" cxnId="{C3700422-899A-4BC6-AE0D-38311390BCF4}">
      <dgm:prSet/>
      <dgm:spPr/>
      <dgm:t>
        <a:bodyPr/>
        <a:lstStyle/>
        <a:p>
          <a:endParaRPr lang="en-US"/>
        </a:p>
      </dgm:t>
    </dgm:pt>
    <dgm:pt modelId="{6477108A-E00B-4264-B2CA-B7EFE85AF5BB}" type="sibTrans" cxnId="{C3700422-899A-4BC6-AE0D-38311390BCF4}">
      <dgm:prSet/>
      <dgm:spPr/>
      <dgm:t>
        <a:bodyPr/>
        <a:lstStyle/>
        <a:p>
          <a:endParaRPr lang="en-US"/>
        </a:p>
      </dgm:t>
    </dgm:pt>
    <dgm:pt modelId="{C7EE92E7-441D-48D2-B705-2F9DA638EA6F}">
      <dgm:prSet/>
      <dgm:spPr/>
      <dgm:t>
        <a:bodyPr/>
        <a:lstStyle/>
        <a:p>
          <a:r>
            <a:rPr lang="en-GB"/>
            <a:t>Uguaglianza formale</a:t>
          </a:r>
          <a:endParaRPr lang="en-US"/>
        </a:p>
      </dgm:t>
    </dgm:pt>
    <dgm:pt modelId="{5B40FEA1-2746-4756-9215-86CBC4FFC1E2}" type="parTrans" cxnId="{40CDF319-C285-4DE4-8CBD-2895839EB757}">
      <dgm:prSet/>
      <dgm:spPr/>
      <dgm:t>
        <a:bodyPr/>
        <a:lstStyle/>
        <a:p>
          <a:endParaRPr lang="en-US"/>
        </a:p>
      </dgm:t>
    </dgm:pt>
    <dgm:pt modelId="{19C6CA99-4567-46AD-8C3B-605022D6FC10}" type="sibTrans" cxnId="{40CDF319-C285-4DE4-8CBD-2895839EB757}">
      <dgm:prSet/>
      <dgm:spPr/>
      <dgm:t>
        <a:bodyPr/>
        <a:lstStyle/>
        <a:p>
          <a:endParaRPr lang="en-US"/>
        </a:p>
      </dgm:t>
    </dgm:pt>
    <dgm:pt modelId="{173D1D29-4822-7F41-B6D2-B8F407EF4151}" type="pres">
      <dgm:prSet presAssocID="{E36845A3-A015-489A-A2C4-314160DC8667}" presName="hierChild1" presStyleCnt="0">
        <dgm:presLayoutVars>
          <dgm:chPref val="1"/>
          <dgm:dir/>
          <dgm:animOne val="branch"/>
          <dgm:animLvl val="lvl"/>
          <dgm:resizeHandles/>
        </dgm:presLayoutVars>
      </dgm:prSet>
      <dgm:spPr/>
    </dgm:pt>
    <dgm:pt modelId="{AF092A8C-F73F-5844-822A-9FC1B9C1C482}" type="pres">
      <dgm:prSet presAssocID="{1ADF0238-55A4-4486-A1EF-F38490CA36C5}" presName="hierRoot1" presStyleCnt="0"/>
      <dgm:spPr/>
    </dgm:pt>
    <dgm:pt modelId="{B9F783E4-177A-144E-9F17-8490293BA97D}" type="pres">
      <dgm:prSet presAssocID="{1ADF0238-55A4-4486-A1EF-F38490CA36C5}" presName="composite" presStyleCnt="0"/>
      <dgm:spPr/>
    </dgm:pt>
    <dgm:pt modelId="{68280F5E-9AD1-0C46-8516-ADFECDBACE31}" type="pres">
      <dgm:prSet presAssocID="{1ADF0238-55A4-4486-A1EF-F38490CA36C5}" presName="background" presStyleLbl="node0" presStyleIdx="0" presStyleCnt="2"/>
      <dgm:spPr/>
    </dgm:pt>
    <dgm:pt modelId="{7B6214B2-8111-DA4F-92B6-6334153DB1BE}" type="pres">
      <dgm:prSet presAssocID="{1ADF0238-55A4-4486-A1EF-F38490CA36C5}" presName="text" presStyleLbl="fgAcc0" presStyleIdx="0" presStyleCnt="2">
        <dgm:presLayoutVars>
          <dgm:chPref val="3"/>
        </dgm:presLayoutVars>
      </dgm:prSet>
      <dgm:spPr/>
    </dgm:pt>
    <dgm:pt modelId="{5C484AAA-5EAE-0A49-8C22-CE77F3F44F85}" type="pres">
      <dgm:prSet presAssocID="{1ADF0238-55A4-4486-A1EF-F38490CA36C5}" presName="hierChild2" presStyleCnt="0"/>
      <dgm:spPr/>
    </dgm:pt>
    <dgm:pt modelId="{6CA0F9D3-05C7-274D-AEC8-8E730DF35717}" type="pres">
      <dgm:prSet presAssocID="{C7EE92E7-441D-48D2-B705-2F9DA638EA6F}" presName="hierRoot1" presStyleCnt="0"/>
      <dgm:spPr/>
    </dgm:pt>
    <dgm:pt modelId="{3D5EEDBA-4670-FC4F-A86D-AA26B525356A}" type="pres">
      <dgm:prSet presAssocID="{C7EE92E7-441D-48D2-B705-2F9DA638EA6F}" presName="composite" presStyleCnt="0"/>
      <dgm:spPr/>
    </dgm:pt>
    <dgm:pt modelId="{A217714D-E591-764E-83F5-E43FA7577CA7}" type="pres">
      <dgm:prSet presAssocID="{C7EE92E7-441D-48D2-B705-2F9DA638EA6F}" presName="background" presStyleLbl="node0" presStyleIdx="1" presStyleCnt="2"/>
      <dgm:spPr/>
    </dgm:pt>
    <dgm:pt modelId="{5439AF2E-B060-764A-8828-212C8664C762}" type="pres">
      <dgm:prSet presAssocID="{C7EE92E7-441D-48D2-B705-2F9DA638EA6F}" presName="text" presStyleLbl="fgAcc0" presStyleIdx="1" presStyleCnt="2">
        <dgm:presLayoutVars>
          <dgm:chPref val="3"/>
        </dgm:presLayoutVars>
      </dgm:prSet>
      <dgm:spPr/>
    </dgm:pt>
    <dgm:pt modelId="{B61903F9-B5C3-F745-9B4D-1B320F5841CB}" type="pres">
      <dgm:prSet presAssocID="{C7EE92E7-441D-48D2-B705-2F9DA638EA6F}" presName="hierChild2" presStyleCnt="0"/>
      <dgm:spPr/>
    </dgm:pt>
  </dgm:ptLst>
  <dgm:cxnLst>
    <dgm:cxn modelId="{40CDF319-C285-4DE4-8CBD-2895839EB757}" srcId="{E36845A3-A015-489A-A2C4-314160DC8667}" destId="{C7EE92E7-441D-48D2-B705-2F9DA638EA6F}" srcOrd="1" destOrd="0" parTransId="{5B40FEA1-2746-4756-9215-86CBC4FFC1E2}" sibTransId="{19C6CA99-4567-46AD-8C3B-605022D6FC10}"/>
    <dgm:cxn modelId="{C3700422-899A-4BC6-AE0D-38311390BCF4}" srcId="{E36845A3-A015-489A-A2C4-314160DC8667}" destId="{1ADF0238-55A4-4486-A1EF-F38490CA36C5}" srcOrd="0" destOrd="0" parTransId="{A334C222-038D-425B-B7C5-11648AC5CE02}" sibTransId="{6477108A-E00B-4264-B2CA-B7EFE85AF5BB}"/>
    <dgm:cxn modelId="{37072140-C5C4-F242-B399-291EE62D739F}" type="presOf" srcId="{E36845A3-A015-489A-A2C4-314160DC8667}" destId="{173D1D29-4822-7F41-B6D2-B8F407EF4151}" srcOrd="0" destOrd="0" presId="urn:microsoft.com/office/officeart/2005/8/layout/hierarchy1"/>
    <dgm:cxn modelId="{5187B5B7-BA4B-D34A-A76E-31D762391B04}" type="presOf" srcId="{C7EE92E7-441D-48D2-B705-2F9DA638EA6F}" destId="{5439AF2E-B060-764A-8828-212C8664C762}" srcOrd="0" destOrd="0" presId="urn:microsoft.com/office/officeart/2005/8/layout/hierarchy1"/>
    <dgm:cxn modelId="{530D8CF6-0E8C-1443-83B6-7C1A0BED8E1B}" type="presOf" srcId="{1ADF0238-55A4-4486-A1EF-F38490CA36C5}" destId="{7B6214B2-8111-DA4F-92B6-6334153DB1BE}" srcOrd="0" destOrd="0" presId="urn:microsoft.com/office/officeart/2005/8/layout/hierarchy1"/>
    <dgm:cxn modelId="{1684C163-BFA2-DA49-BA9F-85BC824598B4}" type="presParOf" srcId="{173D1D29-4822-7F41-B6D2-B8F407EF4151}" destId="{AF092A8C-F73F-5844-822A-9FC1B9C1C482}" srcOrd="0" destOrd="0" presId="urn:microsoft.com/office/officeart/2005/8/layout/hierarchy1"/>
    <dgm:cxn modelId="{6D28AD0C-31C1-8E46-8041-A515876C3B22}" type="presParOf" srcId="{AF092A8C-F73F-5844-822A-9FC1B9C1C482}" destId="{B9F783E4-177A-144E-9F17-8490293BA97D}" srcOrd="0" destOrd="0" presId="urn:microsoft.com/office/officeart/2005/8/layout/hierarchy1"/>
    <dgm:cxn modelId="{D4C33AA5-2B29-E049-8BD5-218315F42434}" type="presParOf" srcId="{B9F783E4-177A-144E-9F17-8490293BA97D}" destId="{68280F5E-9AD1-0C46-8516-ADFECDBACE31}" srcOrd="0" destOrd="0" presId="urn:microsoft.com/office/officeart/2005/8/layout/hierarchy1"/>
    <dgm:cxn modelId="{67A7B455-826B-D841-9D45-2C01A71451F2}" type="presParOf" srcId="{B9F783E4-177A-144E-9F17-8490293BA97D}" destId="{7B6214B2-8111-DA4F-92B6-6334153DB1BE}" srcOrd="1" destOrd="0" presId="urn:microsoft.com/office/officeart/2005/8/layout/hierarchy1"/>
    <dgm:cxn modelId="{89E52F6F-9A46-8E42-AAE9-7C5F512F2D6F}" type="presParOf" srcId="{AF092A8C-F73F-5844-822A-9FC1B9C1C482}" destId="{5C484AAA-5EAE-0A49-8C22-CE77F3F44F85}" srcOrd="1" destOrd="0" presId="urn:microsoft.com/office/officeart/2005/8/layout/hierarchy1"/>
    <dgm:cxn modelId="{742A65E4-9AED-CB49-848C-35BA257BF163}" type="presParOf" srcId="{173D1D29-4822-7F41-B6D2-B8F407EF4151}" destId="{6CA0F9D3-05C7-274D-AEC8-8E730DF35717}" srcOrd="1" destOrd="0" presId="urn:microsoft.com/office/officeart/2005/8/layout/hierarchy1"/>
    <dgm:cxn modelId="{C0272E2D-BE99-AF44-8383-473024F7D107}" type="presParOf" srcId="{6CA0F9D3-05C7-274D-AEC8-8E730DF35717}" destId="{3D5EEDBA-4670-FC4F-A86D-AA26B525356A}" srcOrd="0" destOrd="0" presId="urn:microsoft.com/office/officeart/2005/8/layout/hierarchy1"/>
    <dgm:cxn modelId="{8F502828-0DDE-AF44-AF6C-64034FA4A14F}" type="presParOf" srcId="{3D5EEDBA-4670-FC4F-A86D-AA26B525356A}" destId="{A217714D-E591-764E-83F5-E43FA7577CA7}" srcOrd="0" destOrd="0" presId="urn:microsoft.com/office/officeart/2005/8/layout/hierarchy1"/>
    <dgm:cxn modelId="{3744EE1D-B4BA-D743-80AA-EFA5800B11D0}" type="presParOf" srcId="{3D5EEDBA-4670-FC4F-A86D-AA26B525356A}" destId="{5439AF2E-B060-764A-8828-212C8664C762}" srcOrd="1" destOrd="0" presId="urn:microsoft.com/office/officeart/2005/8/layout/hierarchy1"/>
    <dgm:cxn modelId="{43B41385-2273-8D4C-82F6-DDCD87C0EC1F}" type="presParOf" srcId="{6CA0F9D3-05C7-274D-AEC8-8E730DF35717}" destId="{B61903F9-B5C3-F745-9B4D-1B320F5841C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C7034F-1A2A-4280-A49D-D4D5728843F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3E021CE-42EA-4BF6-B66E-D72F3DD93316}">
      <dgm:prSet/>
      <dgm:spPr/>
      <dgm:t>
        <a:bodyPr/>
        <a:lstStyle/>
        <a:p>
          <a:r>
            <a:rPr lang="en-GB" dirty="0" err="1"/>
            <a:t>Azioni</a:t>
          </a:r>
          <a:r>
            <a:rPr lang="en-GB" dirty="0"/>
            <a:t> positive</a:t>
          </a:r>
          <a:endParaRPr lang="en-US" dirty="0"/>
        </a:p>
      </dgm:t>
    </dgm:pt>
    <dgm:pt modelId="{D3317E45-889E-4A74-BAA9-75809BC46D50}" type="parTrans" cxnId="{A7FBC04C-76EB-4E2E-A525-06D09497E180}">
      <dgm:prSet/>
      <dgm:spPr/>
      <dgm:t>
        <a:bodyPr/>
        <a:lstStyle/>
        <a:p>
          <a:endParaRPr lang="en-US"/>
        </a:p>
      </dgm:t>
    </dgm:pt>
    <dgm:pt modelId="{6A9BCD6A-D73A-4274-B19E-57157AFCEA6D}" type="sibTrans" cxnId="{A7FBC04C-76EB-4E2E-A525-06D09497E180}">
      <dgm:prSet/>
      <dgm:spPr/>
      <dgm:t>
        <a:bodyPr/>
        <a:lstStyle/>
        <a:p>
          <a:endParaRPr lang="en-US"/>
        </a:p>
      </dgm:t>
    </dgm:pt>
    <dgm:pt modelId="{F5AF5484-F2DB-4B16-8B98-C8153E0E4129}">
      <dgm:prSet/>
      <dgm:spPr/>
      <dgm:t>
        <a:bodyPr/>
        <a:lstStyle/>
        <a:p>
          <a:r>
            <a:rPr lang="en-GB" dirty="0" err="1"/>
            <a:t>Uguaglianza</a:t>
          </a:r>
          <a:r>
            <a:rPr lang="en-GB" dirty="0"/>
            <a:t> </a:t>
          </a:r>
          <a:r>
            <a:rPr lang="en-GB" dirty="0" err="1"/>
            <a:t>sostanziale</a:t>
          </a:r>
          <a:endParaRPr lang="en-US" dirty="0"/>
        </a:p>
      </dgm:t>
    </dgm:pt>
    <dgm:pt modelId="{EF178E55-91D8-4A2F-907B-2E1F30024B19}" type="parTrans" cxnId="{7C7E4943-B561-4FA5-9549-6ACF7CF3123D}">
      <dgm:prSet/>
      <dgm:spPr/>
      <dgm:t>
        <a:bodyPr/>
        <a:lstStyle/>
        <a:p>
          <a:endParaRPr lang="en-US"/>
        </a:p>
      </dgm:t>
    </dgm:pt>
    <dgm:pt modelId="{00088362-0471-42E7-91EC-CF189A89D035}" type="sibTrans" cxnId="{7C7E4943-B561-4FA5-9549-6ACF7CF3123D}">
      <dgm:prSet/>
      <dgm:spPr/>
      <dgm:t>
        <a:bodyPr/>
        <a:lstStyle/>
        <a:p>
          <a:endParaRPr lang="en-US"/>
        </a:p>
      </dgm:t>
    </dgm:pt>
    <dgm:pt modelId="{4490EF85-19DF-BF43-9A31-D66E9B96DFF6}" type="pres">
      <dgm:prSet presAssocID="{59C7034F-1A2A-4280-A49D-D4D5728843F5}" presName="linear" presStyleCnt="0">
        <dgm:presLayoutVars>
          <dgm:animLvl val="lvl"/>
          <dgm:resizeHandles val="exact"/>
        </dgm:presLayoutVars>
      </dgm:prSet>
      <dgm:spPr/>
    </dgm:pt>
    <dgm:pt modelId="{CC10DAA3-A697-AB44-A358-B50937991BD5}" type="pres">
      <dgm:prSet presAssocID="{F5AF5484-F2DB-4B16-8B98-C8153E0E4129}" presName="parentText" presStyleLbl="node1" presStyleIdx="0" presStyleCnt="2">
        <dgm:presLayoutVars>
          <dgm:chMax val="0"/>
          <dgm:bulletEnabled val="1"/>
        </dgm:presLayoutVars>
      </dgm:prSet>
      <dgm:spPr/>
    </dgm:pt>
    <dgm:pt modelId="{B789959E-B670-F041-A643-A4B73885273D}" type="pres">
      <dgm:prSet presAssocID="{00088362-0471-42E7-91EC-CF189A89D035}" presName="spacer" presStyleCnt="0"/>
      <dgm:spPr/>
    </dgm:pt>
    <dgm:pt modelId="{DA18B9B0-6D3E-C646-A69C-BF5628FD56BE}" type="pres">
      <dgm:prSet presAssocID="{E3E021CE-42EA-4BF6-B66E-D72F3DD93316}" presName="parentText" presStyleLbl="node1" presStyleIdx="1" presStyleCnt="2">
        <dgm:presLayoutVars>
          <dgm:chMax val="0"/>
          <dgm:bulletEnabled val="1"/>
        </dgm:presLayoutVars>
      </dgm:prSet>
      <dgm:spPr/>
    </dgm:pt>
  </dgm:ptLst>
  <dgm:cxnLst>
    <dgm:cxn modelId="{9B2B061C-D4C3-FF45-AFB7-6307D474C602}" type="presOf" srcId="{E3E021CE-42EA-4BF6-B66E-D72F3DD93316}" destId="{DA18B9B0-6D3E-C646-A69C-BF5628FD56BE}" srcOrd="0" destOrd="0" presId="urn:microsoft.com/office/officeart/2005/8/layout/vList2"/>
    <dgm:cxn modelId="{7C7E4943-B561-4FA5-9549-6ACF7CF3123D}" srcId="{59C7034F-1A2A-4280-A49D-D4D5728843F5}" destId="{F5AF5484-F2DB-4B16-8B98-C8153E0E4129}" srcOrd="0" destOrd="0" parTransId="{EF178E55-91D8-4A2F-907B-2E1F30024B19}" sibTransId="{00088362-0471-42E7-91EC-CF189A89D035}"/>
    <dgm:cxn modelId="{A7FBC04C-76EB-4E2E-A525-06D09497E180}" srcId="{59C7034F-1A2A-4280-A49D-D4D5728843F5}" destId="{E3E021CE-42EA-4BF6-B66E-D72F3DD93316}" srcOrd="1" destOrd="0" parTransId="{D3317E45-889E-4A74-BAA9-75809BC46D50}" sibTransId="{6A9BCD6A-D73A-4274-B19E-57157AFCEA6D}"/>
    <dgm:cxn modelId="{8BFBB1BF-6E18-D747-9443-4502CC3F088E}" type="presOf" srcId="{F5AF5484-F2DB-4B16-8B98-C8153E0E4129}" destId="{CC10DAA3-A697-AB44-A358-B50937991BD5}" srcOrd="0" destOrd="0" presId="urn:microsoft.com/office/officeart/2005/8/layout/vList2"/>
    <dgm:cxn modelId="{BD0A98C9-3FFB-044E-8552-5030883AB280}" type="presOf" srcId="{59C7034F-1A2A-4280-A49D-D4D5728843F5}" destId="{4490EF85-19DF-BF43-9A31-D66E9B96DFF6}" srcOrd="0" destOrd="0" presId="urn:microsoft.com/office/officeart/2005/8/layout/vList2"/>
    <dgm:cxn modelId="{551A7DEA-1D09-964A-B5E2-E3F03B70F4A3}" type="presParOf" srcId="{4490EF85-19DF-BF43-9A31-D66E9B96DFF6}" destId="{CC10DAA3-A697-AB44-A358-B50937991BD5}" srcOrd="0" destOrd="0" presId="urn:microsoft.com/office/officeart/2005/8/layout/vList2"/>
    <dgm:cxn modelId="{FC37A3C5-B24A-9A4E-B58F-6A1F5DA30653}" type="presParOf" srcId="{4490EF85-19DF-BF43-9A31-D66E9B96DFF6}" destId="{B789959E-B670-F041-A643-A4B73885273D}" srcOrd="1" destOrd="0" presId="urn:microsoft.com/office/officeart/2005/8/layout/vList2"/>
    <dgm:cxn modelId="{EED18A0F-F8CC-A849-8DC8-E63B6183BFA3}" type="presParOf" srcId="{4490EF85-19DF-BF43-9A31-D66E9B96DFF6}" destId="{DA18B9B0-6D3E-C646-A69C-BF5628FD56B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1DDD6C-916C-4E4A-B4D7-A5B1FE58EB39}"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BCCC1695-256C-4962-9E58-8B7A70EA6CA1}">
      <dgm:prSet/>
      <dgm:spPr/>
      <dgm:t>
        <a:bodyPr/>
        <a:lstStyle/>
        <a:p>
          <a:r>
            <a:rPr lang="en-US" b="1"/>
            <a:t>rappresentativo o redistributivo</a:t>
          </a:r>
          <a:r>
            <a:rPr lang="it-IT"/>
            <a:t> </a:t>
          </a:r>
          <a:endParaRPr lang="en-US"/>
        </a:p>
      </dgm:t>
    </dgm:pt>
    <dgm:pt modelId="{A59D81F1-62CF-48B1-B75B-D4CB3F7F261B}" type="parTrans" cxnId="{855061BA-365E-4FFC-833B-ACAA67D5999F}">
      <dgm:prSet/>
      <dgm:spPr/>
      <dgm:t>
        <a:bodyPr/>
        <a:lstStyle/>
        <a:p>
          <a:endParaRPr lang="en-US"/>
        </a:p>
      </dgm:t>
    </dgm:pt>
    <dgm:pt modelId="{34DA8477-9AAF-4C17-8376-B57DA9449DAF}" type="sibTrans" cxnId="{855061BA-365E-4FFC-833B-ACAA67D5999F}">
      <dgm:prSet/>
      <dgm:spPr/>
      <dgm:t>
        <a:bodyPr/>
        <a:lstStyle/>
        <a:p>
          <a:endParaRPr lang="en-US"/>
        </a:p>
      </dgm:t>
    </dgm:pt>
    <dgm:pt modelId="{5775622B-3411-47B7-8628-55BC3232635C}">
      <dgm:prSet/>
      <dgm:spPr/>
      <dgm:t>
        <a:bodyPr/>
        <a:lstStyle/>
        <a:p>
          <a:r>
            <a:rPr lang="en-US" b="1"/>
            <a:t>promozionale o capacitante</a:t>
          </a:r>
          <a:endParaRPr lang="en-US"/>
        </a:p>
      </dgm:t>
    </dgm:pt>
    <dgm:pt modelId="{E7A82AA4-8CFC-4A2C-9970-E5CBCD0BE5D6}" type="parTrans" cxnId="{1711CDE4-3AFE-43F3-896D-6A9C28298CDF}">
      <dgm:prSet/>
      <dgm:spPr/>
      <dgm:t>
        <a:bodyPr/>
        <a:lstStyle/>
        <a:p>
          <a:endParaRPr lang="en-US"/>
        </a:p>
      </dgm:t>
    </dgm:pt>
    <dgm:pt modelId="{D642D9F0-D06E-44C7-BF2E-83D5600E7D7B}" type="sibTrans" cxnId="{1711CDE4-3AFE-43F3-896D-6A9C28298CDF}">
      <dgm:prSet/>
      <dgm:spPr/>
      <dgm:t>
        <a:bodyPr/>
        <a:lstStyle/>
        <a:p>
          <a:endParaRPr lang="en-US"/>
        </a:p>
      </dgm:t>
    </dgm:pt>
    <dgm:pt modelId="{D33FF5FF-E5F7-466E-B0C2-E4F907FB3DBA}">
      <dgm:prSet/>
      <dgm:spPr/>
      <dgm:t>
        <a:bodyPr/>
        <a:lstStyle/>
        <a:p>
          <a:r>
            <a:rPr lang="en-US" b="1"/>
            <a:t>organizzativo</a:t>
          </a:r>
          <a:r>
            <a:rPr lang="it-IT"/>
            <a:t> </a:t>
          </a:r>
          <a:endParaRPr lang="en-US"/>
        </a:p>
      </dgm:t>
    </dgm:pt>
    <dgm:pt modelId="{E6DF61C4-2584-4324-9BA6-6B3386C178A1}" type="parTrans" cxnId="{94542DCA-DBCC-4FE9-8D86-2DFBD8655CCB}">
      <dgm:prSet/>
      <dgm:spPr/>
      <dgm:t>
        <a:bodyPr/>
        <a:lstStyle/>
        <a:p>
          <a:endParaRPr lang="en-US"/>
        </a:p>
      </dgm:t>
    </dgm:pt>
    <dgm:pt modelId="{7C1FBAE8-B655-4777-BB08-24F68ECBCB31}" type="sibTrans" cxnId="{94542DCA-DBCC-4FE9-8D86-2DFBD8655CCB}">
      <dgm:prSet/>
      <dgm:spPr/>
      <dgm:t>
        <a:bodyPr/>
        <a:lstStyle/>
        <a:p>
          <a:endParaRPr lang="en-US"/>
        </a:p>
      </dgm:t>
    </dgm:pt>
    <dgm:pt modelId="{94DB0039-B6ED-4C78-9B7A-D86945770D7A}">
      <dgm:prSet/>
      <dgm:spPr/>
      <dgm:t>
        <a:bodyPr/>
        <a:lstStyle/>
        <a:p>
          <a:r>
            <a:rPr lang="en-US" b="1"/>
            <a:t>simbolico-culturale</a:t>
          </a:r>
          <a:r>
            <a:rPr lang="it-IT"/>
            <a:t> </a:t>
          </a:r>
          <a:endParaRPr lang="en-US"/>
        </a:p>
      </dgm:t>
    </dgm:pt>
    <dgm:pt modelId="{BFF4A978-7CD2-495D-8219-EF6951149347}" type="parTrans" cxnId="{CBCCC392-D8D6-4945-A6A5-598BEB815FBF}">
      <dgm:prSet/>
      <dgm:spPr/>
      <dgm:t>
        <a:bodyPr/>
        <a:lstStyle/>
        <a:p>
          <a:endParaRPr lang="en-US"/>
        </a:p>
      </dgm:t>
    </dgm:pt>
    <dgm:pt modelId="{CFF66B59-DB3B-42A6-B36E-DC21BEC915C0}" type="sibTrans" cxnId="{CBCCC392-D8D6-4945-A6A5-598BEB815FBF}">
      <dgm:prSet/>
      <dgm:spPr/>
      <dgm:t>
        <a:bodyPr/>
        <a:lstStyle/>
        <a:p>
          <a:endParaRPr lang="en-US"/>
        </a:p>
      </dgm:t>
    </dgm:pt>
    <dgm:pt modelId="{EA24443F-048D-AB44-A4F3-042F7475029F}" type="pres">
      <dgm:prSet presAssocID="{E71DDD6C-916C-4E4A-B4D7-A5B1FE58EB39}" presName="linear" presStyleCnt="0">
        <dgm:presLayoutVars>
          <dgm:dir/>
          <dgm:animLvl val="lvl"/>
          <dgm:resizeHandles val="exact"/>
        </dgm:presLayoutVars>
      </dgm:prSet>
      <dgm:spPr/>
    </dgm:pt>
    <dgm:pt modelId="{C7EDAD65-9424-494C-8750-5B1C70FAE1FC}" type="pres">
      <dgm:prSet presAssocID="{BCCC1695-256C-4962-9E58-8B7A70EA6CA1}" presName="parentLin" presStyleCnt="0"/>
      <dgm:spPr/>
    </dgm:pt>
    <dgm:pt modelId="{8483623A-BF89-F746-866A-C2460E458F41}" type="pres">
      <dgm:prSet presAssocID="{BCCC1695-256C-4962-9E58-8B7A70EA6CA1}" presName="parentLeftMargin" presStyleLbl="node1" presStyleIdx="0" presStyleCnt="4"/>
      <dgm:spPr/>
    </dgm:pt>
    <dgm:pt modelId="{701B5C66-FC70-B14E-BC60-32CF0F4FE22D}" type="pres">
      <dgm:prSet presAssocID="{BCCC1695-256C-4962-9E58-8B7A70EA6CA1}" presName="parentText" presStyleLbl="node1" presStyleIdx="0" presStyleCnt="4">
        <dgm:presLayoutVars>
          <dgm:chMax val="0"/>
          <dgm:bulletEnabled val="1"/>
        </dgm:presLayoutVars>
      </dgm:prSet>
      <dgm:spPr/>
    </dgm:pt>
    <dgm:pt modelId="{139B1A35-2F3C-D848-A979-056254061C27}" type="pres">
      <dgm:prSet presAssocID="{BCCC1695-256C-4962-9E58-8B7A70EA6CA1}" presName="negativeSpace" presStyleCnt="0"/>
      <dgm:spPr/>
    </dgm:pt>
    <dgm:pt modelId="{895A8E66-89C1-3E4C-BFA5-B412B2149A0E}" type="pres">
      <dgm:prSet presAssocID="{BCCC1695-256C-4962-9E58-8B7A70EA6CA1}" presName="childText" presStyleLbl="conFgAcc1" presStyleIdx="0" presStyleCnt="4">
        <dgm:presLayoutVars>
          <dgm:bulletEnabled val="1"/>
        </dgm:presLayoutVars>
      </dgm:prSet>
      <dgm:spPr/>
    </dgm:pt>
    <dgm:pt modelId="{C4FC5B0D-FCB8-9F44-9170-2068A3755FF8}" type="pres">
      <dgm:prSet presAssocID="{34DA8477-9AAF-4C17-8376-B57DA9449DAF}" presName="spaceBetweenRectangles" presStyleCnt="0"/>
      <dgm:spPr/>
    </dgm:pt>
    <dgm:pt modelId="{2B69119A-8F86-C24B-BB9B-F91CC3044F4F}" type="pres">
      <dgm:prSet presAssocID="{5775622B-3411-47B7-8628-55BC3232635C}" presName="parentLin" presStyleCnt="0"/>
      <dgm:spPr/>
    </dgm:pt>
    <dgm:pt modelId="{B3138D11-B8D7-8246-B123-C141B3845AC2}" type="pres">
      <dgm:prSet presAssocID="{5775622B-3411-47B7-8628-55BC3232635C}" presName="parentLeftMargin" presStyleLbl="node1" presStyleIdx="0" presStyleCnt="4"/>
      <dgm:spPr/>
    </dgm:pt>
    <dgm:pt modelId="{36F65FAE-DDB0-F146-8241-A72A61A7757B}" type="pres">
      <dgm:prSet presAssocID="{5775622B-3411-47B7-8628-55BC3232635C}" presName="parentText" presStyleLbl="node1" presStyleIdx="1" presStyleCnt="4">
        <dgm:presLayoutVars>
          <dgm:chMax val="0"/>
          <dgm:bulletEnabled val="1"/>
        </dgm:presLayoutVars>
      </dgm:prSet>
      <dgm:spPr/>
    </dgm:pt>
    <dgm:pt modelId="{D86C189C-8F99-C34C-AC11-8FF0DF1E292C}" type="pres">
      <dgm:prSet presAssocID="{5775622B-3411-47B7-8628-55BC3232635C}" presName="negativeSpace" presStyleCnt="0"/>
      <dgm:spPr/>
    </dgm:pt>
    <dgm:pt modelId="{11CFBFA8-EFBC-0C4D-93CD-796605616755}" type="pres">
      <dgm:prSet presAssocID="{5775622B-3411-47B7-8628-55BC3232635C}" presName="childText" presStyleLbl="conFgAcc1" presStyleIdx="1" presStyleCnt="4">
        <dgm:presLayoutVars>
          <dgm:bulletEnabled val="1"/>
        </dgm:presLayoutVars>
      </dgm:prSet>
      <dgm:spPr/>
    </dgm:pt>
    <dgm:pt modelId="{772BE102-3C62-504C-B374-10C623C202B3}" type="pres">
      <dgm:prSet presAssocID="{D642D9F0-D06E-44C7-BF2E-83D5600E7D7B}" presName="spaceBetweenRectangles" presStyleCnt="0"/>
      <dgm:spPr/>
    </dgm:pt>
    <dgm:pt modelId="{32C264E5-AE56-1E4C-9C43-70C943E787D8}" type="pres">
      <dgm:prSet presAssocID="{D33FF5FF-E5F7-466E-B0C2-E4F907FB3DBA}" presName="parentLin" presStyleCnt="0"/>
      <dgm:spPr/>
    </dgm:pt>
    <dgm:pt modelId="{4FF0239E-3587-7948-B7C9-512CDEBC8705}" type="pres">
      <dgm:prSet presAssocID="{D33FF5FF-E5F7-466E-B0C2-E4F907FB3DBA}" presName="parentLeftMargin" presStyleLbl="node1" presStyleIdx="1" presStyleCnt="4"/>
      <dgm:spPr/>
    </dgm:pt>
    <dgm:pt modelId="{F9AA65AE-F8D3-1149-9838-0022197420DF}" type="pres">
      <dgm:prSet presAssocID="{D33FF5FF-E5F7-466E-B0C2-E4F907FB3DBA}" presName="parentText" presStyleLbl="node1" presStyleIdx="2" presStyleCnt="4">
        <dgm:presLayoutVars>
          <dgm:chMax val="0"/>
          <dgm:bulletEnabled val="1"/>
        </dgm:presLayoutVars>
      </dgm:prSet>
      <dgm:spPr/>
    </dgm:pt>
    <dgm:pt modelId="{E314955E-1AA6-A14B-94A4-3770A14DE8E2}" type="pres">
      <dgm:prSet presAssocID="{D33FF5FF-E5F7-466E-B0C2-E4F907FB3DBA}" presName="negativeSpace" presStyleCnt="0"/>
      <dgm:spPr/>
    </dgm:pt>
    <dgm:pt modelId="{F0D0897E-D78A-9C4D-99B6-1AA094A868A0}" type="pres">
      <dgm:prSet presAssocID="{D33FF5FF-E5F7-466E-B0C2-E4F907FB3DBA}" presName="childText" presStyleLbl="conFgAcc1" presStyleIdx="2" presStyleCnt="4">
        <dgm:presLayoutVars>
          <dgm:bulletEnabled val="1"/>
        </dgm:presLayoutVars>
      </dgm:prSet>
      <dgm:spPr/>
    </dgm:pt>
    <dgm:pt modelId="{2729CCD9-7621-8C44-8FB5-941E8CADC281}" type="pres">
      <dgm:prSet presAssocID="{7C1FBAE8-B655-4777-BB08-24F68ECBCB31}" presName="spaceBetweenRectangles" presStyleCnt="0"/>
      <dgm:spPr/>
    </dgm:pt>
    <dgm:pt modelId="{40FD3C64-C40A-0D43-A593-9B77C4C8639D}" type="pres">
      <dgm:prSet presAssocID="{94DB0039-B6ED-4C78-9B7A-D86945770D7A}" presName="parentLin" presStyleCnt="0"/>
      <dgm:spPr/>
    </dgm:pt>
    <dgm:pt modelId="{A9DCC00A-F9B9-5447-A18D-562BB9941ECE}" type="pres">
      <dgm:prSet presAssocID="{94DB0039-B6ED-4C78-9B7A-D86945770D7A}" presName="parentLeftMargin" presStyleLbl="node1" presStyleIdx="2" presStyleCnt="4"/>
      <dgm:spPr/>
    </dgm:pt>
    <dgm:pt modelId="{2CF2C54D-0F7F-D342-A63A-4326FA183BE1}" type="pres">
      <dgm:prSet presAssocID="{94DB0039-B6ED-4C78-9B7A-D86945770D7A}" presName="parentText" presStyleLbl="node1" presStyleIdx="3" presStyleCnt="4">
        <dgm:presLayoutVars>
          <dgm:chMax val="0"/>
          <dgm:bulletEnabled val="1"/>
        </dgm:presLayoutVars>
      </dgm:prSet>
      <dgm:spPr/>
    </dgm:pt>
    <dgm:pt modelId="{15645E76-81A8-EC41-8B28-39E521971AC5}" type="pres">
      <dgm:prSet presAssocID="{94DB0039-B6ED-4C78-9B7A-D86945770D7A}" presName="negativeSpace" presStyleCnt="0"/>
      <dgm:spPr/>
    </dgm:pt>
    <dgm:pt modelId="{AC6238D3-6DD2-7F4C-8816-C51A33559380}" type="pres">
      <dgm:prSet presAssocID="{94DB0039-B6ED-4C78-9B7A-D86945770D7A}" presName="childText" presStyleLbl="conFgAcc1" presStyleIdx="3" presStyleCnt="4">
        <dgm:presLayoutVars>
          <dgm:bulletEnabled val="1"/>
        </dgm:presLayoutVars>
      </dgm:prSet>
      <dgm:spPr/>
    </dgm:pt>
  </dgm:ptLst>
  <dgm:cxnLst>
    <dgm:cxn modelId="{E76B2350-BDEF-CF46-8802-B55E030BE8BD}" type="presOf" srcId="{94DB0039-B6ED-4C78-9B7A-D86945770D7A}" destId="{A9DCC00A-F9B9-5447-A18D-562BB9941ECE}" srcOrd="0" destOrd="0" presId="urn:microsoft.com/office/officeart/2005/8/layout/list1"/>
    <dgm:cxn modelId="{5407A950-D23D-814B-812E-30FA3D200D34}" type="presOf" srcId="{E71DDD6C-916C-4E4A-B4D7-A5B1FE58EB39}" destId="{EA24443F-048D-AB44-A4F3-042F7475029F}" srcOrd="0" destOrd="0" presId="urn:microsoft.com/office/officeart/2005/8/layout/list1"/>
    <dgm:cxn modelId="{C810DF5C-F8F9-3241-8D5F-D2127EDD95B4}" type="presOf" srcId="{D33FF5FF-E5F7-466E-B0C2-E4F907FB3DBA}" destId="{4FF0239E-3587-7948-B7C9-512CDEBC8705}" srcOrd="0" destOrd="0" presId="urn:microsoft.com/office/officeart/2005/8/layout/list1"/>
    <dgm:cxn modelId="{62293F63-ED03-B54E-A55B-277AB7D3D7E1}" type="presOf" srcId="{94DB0039-B6ED-4C78-9B7A-D86945770D7A}" destId="{2CF2C54D-0F7F-D342-A63A-4326FA183BE1}" srcOrd="1" destOrd="0" presId="urn:microsoft.com/office/officeart/2005/8/layout/list1"/>
    <dgm:cxn modelId="{E6A90979-9011-9D4B-85E8-CBB5A3E79E7D}" type="presOf" srcId="{BCCC1695-256C-4962-9E58-8B7A70EA6CA1}" destId="{701B5C66-FC70-B14E-BC60-32CF0F4FE22D}" srcOrd="1" destOrd="0" presId="urn:microsoft.com/office/officeart/2005/8/layout/list1"/>
    <dgm:cxn modelId="{CBCCC392-D8D6-4945-A6A5-598BEB815FBF}" srcId="{E71DDD6C-916C-4E4A-B4D7-A5B1FE58EB39}" destId="{94DB0039-B6ED-4C78-9B7A-D86945770D7A}" srcOrd="3" destOrd="0" parTransId="{BFF4A978-7CD2-495D-8219-EF6951149347}" sibTransId="{CFF66B59-DB3B-42A6-B36E-DC21BEC915C0}"/>
    <dgm:cxn modelId="{855061BA-365E-4FFC-833B-ACAA67D5999F}" srcId="{E71DDD6C-916C-4E4A-B4D7-A5B1FE58EB39}" destId="{BCCC1695-256C-4962-9E58-8B7A70EA6CA1}" srcOrd="0" destOrd="0" parTransId="{A59D81F1-62CF-48B1-B75B-D4CB3F7F261B}" sibTransId="{34DA8477-9AAF-4C17-8376-B57DA9449DAF}"/>
    <dgm:cxn modelId="{94542DCA-DBCC-4FE9-8D86-2DFBD8655CCB}" srcId="{E71DDD6C-916C-4E4A-B4D7-A5B1FE58EB39}" destId="{D33FF5FF-E5F7-466E-B0C2-E4F907FB3DBA}" srcOrd="2" destOrd="0" parTransId="{E6DF61C4-2584-4324-9BA6-6B3386C178A1}" sibTransId="{7C1FBAE8-B655-4777-BB08-24F68ECBCB31}"/>
    <dgm:cxn modelId="{1711CDE4-3AFE-43F3-896D-6A9C28298CDF}" srcId="{E71DDD6C-916C-4E4A-B4D7-A5B1FE58EB39}" destId="{5775622B-3411-47B7-8628-55BC3232635C}" srcOrd="1" destOrd="0" parTransId="{E7A82AA4-8CFC-4A2C-9970-E5CBCD0BE5D6}" sibTransId="{D642D9F0-D06E-44C7-BF2E-83D5600E7D7B}"/>
    <dgm:cxn modelId="{19C936E7-004F-BD47-8BE0-95AFE78CBF99}" type="presOf" srcId="{5775622B-3411-47B7-8628-55BC3232635C}" destId="{B3138D11-B8D7-8246-B123-C141B3845AC2}" srcOrd="0" destOrd="0" presId="urn:microsoft.com/office/officeart/2005/8/layout/list1"/>
    <dgm:cxn modelId="{D1BA16F2-C0F5-3744-94D1-525A9D697E04}" type="presOf" srcId="{BCCC1695-256C-4962-9E58-8B7A70EA6CA1}" destId="{8483623A-BF89-F746-866A-C2460E458F41}" srcOrd="0" destOrd="0" presId="urn:microsoft.com/office/officeart/2005/8/layout/list1"/>
    <dgm:cxn modelId="{84E00CFA-B7D3-6E4F-BDE6-777E1A6E9373}" type="presOf" srcId="{5775622B-3411-47B7-8628-55BC3232635C}" destId="{36F65FAE-DDB0-F146-8241-A72A61A7757B}" srcOrd="1" destOrd="0" presId="urn:microsoft.com/office/officeart/2005/8/layout/list1"/>
    <dgm:cxn modelId="{ABEC38FC-97FC-F245-8992-E2DC136E291C}" type="presOf" srcId="{D33FF5FF-E5F7-466E-B0C2-E4F907FB3DBA}" destId="{F9AA65AE-F8D3-1149-9838-0022197420DF}" srcOrd="1" destOrd="0" presId="urn:microsoft.com/office/officeart/2005/8/layout/list1"/>
    <dgm:cxn modelId="{F45F5E75-D8BB-1C42-A577-4567635A8538}" type="presParOf" srcId="{EA24443F-048D-AB44-A4F3-042F7475029F}" destId="{C7EDAD65-9424-494C-8750-5B1C70FAE1FC}" srcOrd="0" destOrd="0" presId="urn:microsoft.com/office/officeart/2005/8/layout/list1"/>
    <dgm:cxn modelId="{4C427B79-541A-6A44-BAAD-C1BF8E9175C0}" type="presParOf" srcId="{C7EDAD65-9424-494C-8750-5B1C70FAE1FC}" destId="{8483623A-BF89-F746-866A-C2460E458F41}" srcOrd="0" destOrd="0" presId="urn:microsoft.com/office/officeart/2005/8/layout/list1"/>
    <dgm:cxn modelId="{06B0B77D-29E5-3C4D-8E8D-16608D6775EB}" type="presParOf" srcId="{C7EDAD65-9424-494C-8750-5B1C70FAE1FC}" destId="{701B5C66-FC70-B14E-BC60-32CF0F4FE22D}" srcOrd="1" destOrd="0" presId="urn:microsoft.com/office/officeart/2005/8/layout/list1"/>
    <dgm:cxn modelId="{48ADCA7B-4758-9446-AC45-78B4EB38E075}" type="presParOf" srcId="{EA24443F-048D-AB44-A4F3-042F7475029F}" destId="{139B1A35-2F3C-D848-A979-056254061C27}" srcOrd="1" destOrd="0" presId="urn:microsoft.com/office/officeart/2005/8/layout/list1"/>
    <dgm:cxn modelId="{9D073EF2-25FB-534E-B8BB-BD5AD7D569BA}" type="presParOf" srcId="{EA24443F-048D-AB44-A4F3-042F7475029F}" destId="{895A8E66-89C1-3E4C-BFA5-B412B2149A0E}" srcOrd="2" destOrd="0" presId="urn:microsoft.com/office/officeart/2005/8/layout/list1"/>
    <dgm:cxn modelId="{39A07DDE-9C7D-5441-AB42-73A49D9AD4F3}" type="presParOf" srcId="{EA24443F-048D-AB44-A4F3-042F7475029F}" destId="{C4FC5B0D-FCB8-9F44-9170-2068A3755FF8}" srcOrd="3" destOrd="0" presId="urn:microsoft.com/office/officeart/2005/8/layout/list1"/>
    <dgm:cxn modelId="{32F2DE2F-2521-AD45-82E8-6DE6E63F980C}" type="presParOf" srcId="{EA24443F-048D-AB44-A4F3-042F7475029F}" destId="{2B69119A-8F86-C24B-BB9B-F91CC3044F4F}" srcOrd="4" destOrd="0" presId="urn:microsoft.com/office/officeart/2005/8/layout/list1"/>
    <dgm:cxn modelId="{E7C25A86-3EB3-9548-AD41-8E4C208CA7E4}" type="presParOf" srcId="{2B69119A-8F86-C24B-BB9B-F91CC3044F4F}" destId="{B3138D11-B8D7-8246-B123-C141B3845AC2}" srcOrd="0" destOrd="0" presId="urn:microsoft.com/office/officeart/2005/8/layout/list1"/>
    <dgm:cxn modelId="{A80D9579-2138-4140-99F9-8CC2D92C932D}" type="presParOf" srcId="{2B69119A-8F86-C24B-BB9B-F91CC3044F4F}" destId="{36F65FAE-DDB0-F146-8241-A72A61A7757B}" srcOrd="1" destOrd="0" presId="urn:microsoft.com/office/officeart/2005/8/layout/list1"/>
    <dgm:cxn modelId="{D8364CF1-58CA-9048-98E2-7359676C4765}" type="presParOf" srcId="{EA24443F-048D-AB44-A4F3-042F7475029F}" destId="{D86C189C-8F99-C34C-AC11-8FF0DF1E292C}" srcOrd="5" destOrd="0" presId="urn:microsoft.com/office/officeart/2005/8/layout/list1"/>
    <dgm:cxn modelId="{6C862B2B-906D-6642-AF7A-B5332C77092C}" type="presParOf" srcId="{EA24443F-048D-AB44-A4F3-042F7475029F}" destId="{11CFBFA8-EFBC-0C4D-93CD-796605616755}" srcOrd="6" destOrd="0" presId="urn:microsoft.com/office/officeart/2005/8/layout/list1"/>
    <dgm:cxn modelId="{D813D062-1F8E-954A-8E33-D719D326B8E6}" type="presParOf" srcId="{EA24443F-048D-AB44-A4F3-042F7475029F}" destId="{772BE102-3C62-504C-B374-10C623C202B3}" srcOrd="7" destOrd="0" presId="urn:microsoft.com/office/officeart/2005/8/layout/list1"/>
    <dgm:cxn modelId="{AB002058-8C0C-DB4B-91CF-238F874CE1DE}" type="presParOf" srcId="{EA24443F-048D-AB44-A4F3-042F7475029F}" destId="{32C264E5-AE56-1E4C-9C43-70C943E787D8}" srcOrd="8" destOrd="0" presId="urn:microsoft.com/office/officeart/2005/8/layout/list1"/>
    <dgm:cxn modelId="{F06BF2F2-C0BC-2847-872D-CC254C294D78}" type="presParOf" srcId="{32C264E5-AE56-1E4C-9C43-70C943E787D8}" destId="{4FF0239E-3587-7948-B7C9-512CDEBC8705}" srcOrd="0" destOrd="0" presId="urn:microsoft.com/office/officeart/2005/8/layout/list1"/>
    <dgm:cxn modelId="{7C5A9E33-C7D4-3742-9E6D-E2E949CB1099}" type="presParOf" srcId="{32C264E5-AE56-1E4C-9C43-70C943E787D8}" destId="{F9AA65AE-F8D3-1149-9838-0022197420DF}" srcOrd="1" destOrd="0" presId="urn:microsoft.com/office/officeart/2005/8/layout/list1"/>
    <dgm:cxn modelId="{C7607FE6-5D99-DA43-AE73-79501093CC65}" type="presParOf" srcId="{EA24443F-048D-AB44-A4F3-042F7475029F}" destId="{E314955E-1AA6-A14B-94A4-3770A14DE8E2}" srcOrd="9" destOrd="0" presId="urn:microsoft.com/office/officeart/2005/8/layout/list1"/>
    <dgm:cxn modelId="{89510492-7EAB-654D-9735-CD785D246034}" type="presParOf" srcId="{EA24443F-048D-AB44-A4F3-042F7475029F}" destId="{F0D0897E-D78A-9C4D-99B6-1AA094A868A0}" srcOrd="10" destOrd="0" presId="urn:microsoft.com/office/officeart/2005/8/layout/list1"/>
    <dgm:cxn modelId="{7D357424-93A8-3944-9523-538F485D608D}" type="presParOf" srcId="{EA24443F-048D-AB44-A4F3-042F7475029F}" destId="{2729CCD9-7621-8C44-8FB5-941E8CADC281}" srcOrd="11" destOrd="0" presId="urn:microsoft.com/office/officeart/2005/8/layout/list1"/>
    <dgm:cxn modelId="{B61D1FDA-7D91-204B-A191-4AD233B11EEF}" type="presParOf" srcId="{EA24443F-048D-AB44-A4F3-042F7475029F}" destId="{40FD3C64-C40A-0D43-A593-9B77C4C8639D}" srcOrd="12" destOrd="0" presId="urn:microsoft.com/office/officeart/2005/8/layout/list1"/>
    <dgm:cxn modelId="{070E9E9B-3D87-4045-BB17-60B0647A9A54}" type="presParOf" srcId="{40FD3C64-C40A-0D43-A593-9B77C4C8639D}" destId="{A9DCC00A-F9B9-5447-A18D-562BB9941ECE}" srcOrd="0" destOrd="0" presId="urn:microsoft.com/office/officeart/2005/8/layout/list1"/>
    <dgm:cxn modelId="{CDB88E8E-3EB3-FB4E-AA4C-713AC87AE829}" type="presParOf" srcId="{40FD3C64-C40A-0D43-A593-9B77C4C8639D}" destId="{2CF2C54D-0F7F-D342-A63A-4326FA183BE1}" srcOrd="1" destOrd="0" presId="urn:microsoft.com/office/officeart/2005/8/layout/list1"/>
    <dgm:cxn modelId="{54366EDE-4BB6-D645-89A3-86D3B035D388}" type="presParOf" srcId="{EA24443F-048D-AB44-A4F3-042F7475029F}" destId="{15645E76-81A8-EC41-8B28-39E521971AC5}" srcOrd="13" destOrd="0" presId="urn:microsoft.com/office/officeart/2005/8/layout/list1"/>
    <dgm:cxn modelId="{F930DA4B-B289-9345-B2D5-443A53952263}" type="presParOf" srcId="{EA24443F-048D-AB44-A4F3-042F7475029F}" destId="{AC6238D3-6DD2-7F4C-8816-C51A3355938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FF806-B91A-434C-94A8-8A8BB85143C0}">
      <dsp:nvSpPr>
        <dsp:cNvPr id="0" name=""/>
        <dsp:cNvSpPr/>
      </dsp:nvSpPr>
      <dsp:spPr>
        <a:xfrm>
          <a:off x="0" y="671"/>
          <a:ext cx="6171948" cy="1570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1DA3CB-7CCA-4800-98BC-F55217EDF747}">
      <dsp:nvSpPr>
        <dsp:cNvPr id="0" name=""/>
        <dsp:cNvSpPr/>
      </dsp:nvSpPr>
      <dsp:spPr>
        <a:xfrm>
          <a:off x="475163" y="354098"/>
          <a:ext cx="863933" cy="8639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C5D97C-1DA6-4457-B49F-41C6CF36C402}">
      <dsp:nvSpPr>
        <dsp:cNvPr id="0" name=""/>
        <dsp:cNvSpPr/>
      </dsp:nvSpPr>
      <dsp:spPr>
        <a:xfrm>
          <a:off x="1814259" y="671"/>
          <a:ext cx="4357688" cy="15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42" tIns="166242" rIns="166242" bIns="166242" numCol="1" spcCol="1270" anchor="ctr" anchorCtr="0">
          <a:noAutofit/>
        </a:bodyPr>
        <a:lstStyle/>
        <a:p>
          <a:pPr marL="0" lvl="0" indent="0" algn="l" defTabSz="1022350">
            <a:lnSpc>
              <a:spcPct val="90000"/>
            </a:lnSpc>
            <a:spcBef>
              <a:spcPct val="0"/>
            </a:spcBef>
            <a:spcAft>
              <a:spcPct val="35000"/>
            </a:spcAft>
            <a:buNone/>
          </a:pPr>
          <a:r>
            <a:rPr lang="it-IT" sz="2300" kern="1200"/>
            <a:t>la tracciabilità totale — ogni azione lascia un dato;</a:t>
          </a:r>
          <a:endParaRPr lang="en-US" sz="2300" kern="1200"/>
        </a:p>
      </dsp:txBody>
      <dsp:txXfrm>
        <a:off x="1814259" y="671"/>
        <a:ext cx="4357688" cy="1570787"/>
      </dsp:txXfrm>
    </dsp:sp>
    <dsp:sp modelId="{87FDD28E-7D2C-41B8-A865-1F77A42CC7A2}">
      <dsp:nvSpPr>
        <dsp:cNvPr id="0" name=""/>
        <dsp:cNvSpPr/>
      </dsp:nvSpPr>
      <dsp:spPr>
        <a:xfrm>
          <a:off x="0" y="1964156"/>
          <a:ext cx="6171948" cy="1570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DA2D3-31CF-4C0E-9200-B555DD786B9F}">
      <dsp:nvSpPr>
        <dsp:cNvPr id="0" name=""/>
        <dsp:cNvSpPr/>
      </dsp:nvSpPr>
      <dsp:spPr>
        <a:xfrm>
          <a:off x="475163" y="2317583"/>
          <a:ext cx="863933" cy="8639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94E402-28E1-4366-BEFD-B5A1E68240FB}">
      <dsp:nvSpPr>
        <dsp:cNvPr id="0" name=""/>
        <dsp:cNvSpPr/>
      </dsp:nvSpPr>
      <dsp:spPr>
        <a:xfrm>
          <a:off x="1814259" y="1964156"/>
          <a:ext cx="4357688" cy="15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42" tIns="166242" rIns="166242" bIns="166242" numCol="1" spcCol="1270" anchor="ctr" anchorCtr="0">
          <a:noAutofit/>
        </a:bodyPr>
        <a:lstStyle/>
        <a:p>
          <a:pPr marL="0" lvl="0" indent="0" algn="l" defTabSz="1022350">
            <a:lnSpc>
              <a:spcPct val="90000"/>
            </a:lnSpc>
            <a:spcBef>
              <a:spcPct val="0"/>
            </a:spcBef>
            <a:spcAft>
              <a:spcPct val="35000"/>
            </a:spcAft>
            <a:buNone/>
          </a:pPr>
          <a:r>
            <a:rPr lang="it-IT" sz="2300" kern="1200"/>
            <a:t>la visibilità permanente — ogni dato può essere monitorato e confrontato;</a:t>
          </a:r>
          <a:endParaRPr lang="en-US" sz="2300" kern="1200"/>
        </a:p>
      </dsp:txBody>
      <dsp:txXfrm>
        <a:off x="1814259" y="1964156"/>
        <a:ext cx="4357688" cy="1570787"/>
      </dsp:txXfrm>
    </dsp:sp>
    <dsp:sp modelId="{52F5FA2C-AD57-477A-BF87-82D0A5D99B3A}">
      <dsp:nvSpPr>
        <dsp:cNvPr id="0" name=""/>
        <dsp:cNvSpPr/>
      </dsp:nvSpPr>
      <dsp:spPr>
        <a:xfrm>
          <a:off x="0" y="3927640"/>
          <a:ext cx="6171948" cy="1570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CDCCD2-B750-4FF3-B6D6-4001A000FC13}">
      <dsp:nvSpPr>
        <dsp:cNvPr id="0" name=""/>
        <dsp:cNvSpPr/>
      </dsp:nvSpPr>
      <dsp:spPr>
        <a:xfrm>
          <a:off x="475163" y="4281068"/>
          <a:ext cx="863933" cy="86393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633CA9-1BA0-4C04-9720-22AB7DBB1159}">
      <dsp:nvSpPr>
        <dsp:cNvPr id="0" name=""/>
        <dsp:cNvSpPr/>
      </dsp:nvSpPr>
      <dsp:spPr>
        <a:xfrm>
          <a:off x="1814259" y="3927640"/>
          <a:ext cx="4357688" cy="15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42" tIns="166242" rIns="166242" bIns="166242" numCol="1" spcCol="1270" anchor="ctr" anchorCtr="0">
          <a:noAutofit/>
        </a:bodyPr>
        <a:lstStyle/>
        <a:p>
          <a:pPr marL="0" lvl="0" indent="0" algn="l" defTabSz="1022350">
            <a:lnSpc>
              <a:spcPct val="90000"/>
            </a:lnSpc>
            <a:spcBef>
              <a:spcPct val="0"/>
            </a:spcBef>
            <a:spcAft>
              <a:spcPct val="35000"/>
            </a:spcAft>
            <a:buNone/>
          </a:pPr>
          <a:r>
            <a:rPr lang="it-IT" sz="2300" kern="1200"/>
            <a:t>la valutazione continua — ogni attività viene tradotta in indicatori, punteggi, ranking.</a:t>
          </a:r>
          <a:endParaRPr lang="en-US" sz="2300" kern="1200"/>
        </a:p>
      </dsp:txBody>
      <dsp:txXfrm>
        <a:off x="1814259" y="3927640"/>
        <a:ext cx="4357688" cy="15707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71B4B-F3AE-4E31-A3FB-6184FCEC25DD}">
      <dsp:nvSpPr>
        <dsp:cNvPr id="0" name=""/>
        <dsp:cNvSpPr/>
      </dsp:nvSpPr>
      <dsp:spPr>
        <a:xfrm>
          <a:off x="0" y="488"/>
          <a:ext cx="11650953" cy="11436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51AD9-2068-4DFC-85D9-DA3A1D14FF89}">
      <dsp:nvSpPr>
        <dsp:cNvPr id="0" name=""/>
        <dsp:cNvSpPr/>
      </dsp:nvSpPr>
      <dsp:spPr>
        <a:xfrm>
          <a:off x="345943" y="257802"/>
          <a:ext cx="628988" cy="6289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7DE1B7-A908-48D1-A6A8-7C514D83553A}">
      <dsp:nvSpPr>
        <dsp:cNvPr id="0" name=""/>
        <dsp:cNvSpPr/>
      </dsp:nvSpPr>
      <dsp:spPr>
        <a:xfrm>
          <a:off x="1320876" y="488"/>
          <a:ext cx="10330077" cy="114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33" tIns="121033" rIns="121033" bIns="121033" numCol="1" spcCol="1270" anchor="ctr" anchorCtr="0">
          <a:noAutofit/>
        </a:bodyPr>
        <a:lstStyle/>
        <a:p>
          <a:pPr marL="0" lvl="0" indent="0" algn="l" defTabSz="666750">
            <a:lnSpc>
              <a:spcPct val="100000"/>
            </a:lnSpc>
            <a:spcBef>
              <a:spcPct val="0"/>
            </a:spcBef>
            <a:spcAft>
              <a:spcPct val="35000"/>
            </a:spcAft>
            <a:buNone/>
          </a:pPr>
          <a:r>
            <a:rPr lang="it-IT" sz="1500" b="1" kern="1200" dirty="0"/>
            <a:t>Prime esperienze</a:t>
          </a:r>
          <a:r>
            <a:rPr lang="it-IT" sz="1500" kern="1200" dirty="0"/>
            <a:t>: Francia (2004) e Germania (2006) - come iniziative di gruppi ristretti di imprese all’avanguardia nella promozione delle pari opportunità</a:t>
          </a:r>
          <a:r>
            <a:rPr lang="it-IT" sz="1500" b="1" kern="1200" dirty="0"/>
            <a:t> </a:t>
          </a:r>
          <a:r>
            <a:rPr lang="it-IT" sz="1500" kern="1200" dirty="0"/>
            <a:t>in seguito alle direttive dell’Unione Europea 2000/43 e 2000/78. </a:t>
          </a:r>
          <a:endParaRPr lang="en-US" sz="1500" kern="1200" dirty="0"/>
        </a:p>
      </dsp:txBody>
      <dsp:txXfrm>
        <a:off x="1320876" y="488"/>
        <a:ext cx="10330077" cy="1143615"/>
      </dsp:txXfrm>
    </dsp:sp>
    <dsp:sp modelId="{3A1B67B8-C990-403B-BA43-221433433A1F}">
      <dsp:nvSpPr>
        <dsp:cNvPr id="0" name=""/>
        <dsp:cNvSpPr/>
      </dsp:nvSpPr>
      <dsp:spPr>
        <a:xfrm>
          <a:off x="0" y="1430008"/>
          <a:ext cx="11650953" cy="11436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4A1106-177C-496E-A2CA-68F7A09E79EA}">
      <dsp:nvSpPr>
        <dsp:cNvPr id="0" name=""/>
        <dsp:cNvSpPr/>
      </dsp:nvSpPr>
      <dsp:spPr>
        <a:xfrm>
          <a:off x="345943" y="1687321"/>
          <a:ext cx="628988" cy="6289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99292-B2F5-4819-8A79-83B63DC06E8D}">
      <dsp:nvSpPr>
        <dsp:cNvPr id="0" name=""/>
        <dsp:cNvSpPr/>
      </dsp:nvSpPr>
      <dsp:spPr>
        <a:xfrm>
          <a:off x="1320876" y="1430008"/>
          <a:ext cx="10330077" cy="114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33" tIns="121033" rIns="121033" bIns="121033" numCol="1" spcCol="1270" anchor="ctr" anchorCtr="0">
          <a:noAutofit/>
        </a:bodyPr>
        <a:lstStyle/>
        <a:p>
          <a:pPr marL="0" lvl="0" indent="0" algn="l" defTabSz="666750">
            <a:lnSpc>
              <a:spcPct val="100000"/>
            </a:lnSpc>
            <a:spcBef>
              <a:spcPct val="0"/>
            </a:spcBef>
            <a:spcAft>
              <a:spcPct val="35000"/>
            </a:spcAft>
            <a:buNone/>
          </a:pPr>
          <a:r>
            <a:rPr lang="it-IT" sz="1500" b="1" kern="1200"/>
            <a:t>In Italia:</a:t>
          </a:r>
          <a:r>
            <a:rPr lang="it-IT" sz="1500" kern="1200"/>
            <a:t> la Carta per le Pari Opportunità e l’Uguaglianza sul Lavoro è stata redatta nel 2009 su iniziativa della </a:t>
          </a:r>
          <a:r>
            <a:rPr lang="it-IT" sz="1500" i="1" kern="1200"/>
            <a:t>Fondazione Sodalitas </a:t>
          </a:r>
          <a:r>
            <a:rPr lang="it-IT" sz="1500" kern="1200"/>
            <a:t>(ad oggi riunisce </a:t>
          </a:r>
          <a:r>
            <a:rPr lang="it-IT" sz="1500" b="1" kern="1200"/>
            <a:t>800 tra imprese e Pubbliche Amministrazioni, </a:t>
          </a:r>
          <a:r>
            <a:rPr lang="it-IT" sz="1500" kern="1200"/>
            <a:t>le quali impiegano più di </a:t>
          </a:r>
          <a:r>
            <a:rPr lang="it-IT" sz="1500" b="1" kern="1200"/>
            <a:t>700.000 lavoratori)</a:t>
          </a:r>
          <a:r>
            <a:rPr lang="it-IT" sz="1500" kern="1200"/>
            <a:t>.</a:t>
          </a:r>
          <a:endParaRPr lang="en-US" sz="1500" kern="1200"/>
        </a:p>
      </dsp:txBody>
      <dsp:txXfrm>
        <a:off x="1320876" y="1430008"/>
        <a:ext cx="10330077" cy="1143615"/>
      </dsp:txXfrm>
    </dsp:sp>
    <dsp:sp modelId="{B602F213-914E-4593-B0D0-D7E80778B353}">
      <dsp:nvSpPr>
        <dsp:cNvPr id="0" name=""/>
        <dsp:cNvSpPr/>
      </dsp:nvSpPr>
      <dsp:spPr>
        <a:xfrm>
          <a:off x="0" y="2859527"/>
          <a:ext cx="11650953" cy="11436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DF52F5-AB1D-4EA4-AE90-0FA9F4419161}">
      <dsp:nvSpPr>
        <dsp:cNvPr id="0" name=""/>
        <dsp:cNvSpPr/>
      </dsp:nvSpPr>
      <dsp:spPr>
        <a:xfrm>
          <a:off x="345943" y="3116841"/>
          <a:ext cx="628988" cy="6289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34465-F4CE-4038-AF0A-C69BB3B63066}">
      <dsp:nvSpPr>
        <dsp:cNvPr id="0" name=""/>
        <dsp:cNvSpPr/>
      </dsp:nvSpPr>
      <dsp:spPr>
        <a:xfrm>
          <a:off x="1320876" y="2859527"/>
          <a:ext cx="10330077" cy="114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33" tIns="121033" rIns="121033" bIns="121033" numCol="1" spcCol="1270" anchor="ctr" anchorCtr="0">
          <a:noAutofit/>
        </a:bodyPr>
        <a:lstStyle/>
        <a:p>
          <a:pPr marL="0" lvl="0" indent="0" algn="l" defTabSz="666750">
            <a:lnSpc>
              <a:spcPct val="100000"/>
            </a:lnSpc>
            <a:spcBef>
              <a:spcPct val="0"/>
            </a:spcBef>
            <a:spcAft>
              <a:spcPct val="35000"/>
            </a:spcAft>
            <a:buNone/>
          </a:pPr>
          <a:r>
            <a:rPr lang="it-IT" sz="1500" b="1" kern="1200"/>
            <a:t>La Commissione Europea </a:t>
          </a:r>
          <a:r>
            <a:rPr lang="it-IT" sz="1500" kern="1200"/>
            <a:t>nel 2010 ha finanziato una </a:t>
          </a:r>
          <a:r>
            <a:rPr lang="it-IT" sz="1500" i="1" kern="1200"/>
            <a:t>Piattaforma di scambio delle Carte europee della Diversità </a:t>
          </a:r>
          <a:r>
            <a:rPr lang="it-IT" sz="1500" kern="1200"/>
            <a:t>(ad oggi sono presenti 26 Carte) nell’ambito di un progetto più ampio per il “sostegno alle iniziative volontarie per la promozione della gestione della diversità sul posto di lavoro nell’Unione Europea”.</a:t>
          </a:r>
          <a:endParaRPr lang="en-US" sz="1500" kern="1200"/>
        </a:p>
      </dsp:txBody>
      <dsp:txXfrm>
        <a:off x="1320876" y="2859527"/>
        <a:ext cx="10330077" cy="11436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5AAC9-E6B0-D542-B04E-C81D00E19CEA}">
      <dsp:nvSpPr>
        <dsp:cNvPr id="0" name=""/>
        <dsp:cNvSpPr/>
      </dsp:nvSpPr>
      <dsp:spPr>
        <a:xfrm>
          <a:off x="0" y="373207"/>
          <a:ext cx="481990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b="0" i="0" kern="1200" baseline="0"/>
            <a:t>Legge 5 novembre 2021, n. 162 – </a:t>
          </a:r>
          <a:r>
            <a:rPr lang="it-IT" sz="1400" b="0" i="1" kern="1200" baseline="0"/>
            <a:t>Modifiche al Codice delle pari opportunità in materia di parità salariale e certificazione della parità di genere</a:t>
          </a:r>
          <a:r>
            <a:rPr lang="it-IT" sz="1400" b="0" i="0" kern="1200" baseline="0"/>
            <a:t> (introduzione del sistema nazionale di certificazione, art. 46-bis)</a:t>
          </a:r>
          <a:endParaRPr lang="en-US" sz="1400" kern="1200"/>
        </a:p>
      </dsp:txBody>
      <dsp:txXfrm>
        <a:off x="47976" y="421183"/>
        <a:ext cx="4723951" cy="886848"/>
      </dsp:txXfrm>
    </dsp:sp>
    <dsp:sp modelId="{8CB54498-E018-0B45-9880-786BFEDF97EE}">
      <dsp:nvSpPr>
        <dsp:cNvPr id="0" name=""/>
        <dsp:cNvSpPr/>
      </dsp:nvSpPr>
      <dsp:spPr>
        <a:xfrm>
          <a:off x="0" y="1396328"/>
          <a:ext cx="481990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b="0" i="0" kern="1200" baseline="0"/>
            <a:t>Decreto del Ministro per le pari opportunità e la famiglia, 29 aprile 2022 – </a:t>
          </a:r>
          <a:r>
            <a:rPr lang="it-IT" sz="1400" b="0" i="1" kern="1200" baseline="0"/>
            <a:t>Parametri minimi per il conseguimento della certificazione della parità di genere</a:t>
          </a:r>
          <a:endParaRPr lang="en-US" sz="1400" kern="1200"/>
        </a:p>
      </dsp:txBody>
      <dsp:txXfrm>
        <a:off x="47976" y="1444304"/>
        <a:ext cx="4723951" cy="886848"/>
      </dsp:txXfrm>
    </dsp:sp>
    <dsp:sp modelId="{11E92FFA-138C-FD4A-ACA4-401D5AAD2926}">
      <dsp:nvSpPr>
        <dsp:cNvPr id="0" name=""/>
        <dsp:cNvSpPr/>
      </dsp:nvSpPr>
      <dsp:spPr>
        <a:xfrm>
          <a:off x="0" y="2419447"/>
          <a:ext cx="481990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b="0" i="0" kern="1200" baseline="0"/>
            <a:t>UNI/PdR 125:2022 – </a:t>
          </a:r>
          <a:r>
            <a:rPr lang="it-IT" sz="1400" b="0" i="1" kern="1200" baseline="0"/>
            <a:t>Linee guida sul sistema di gestione per la parità di genere</a:t>
          </a:r>
          <a:r>
            <a:rPr lang="it-IT" sz="1400" b="0" i="0" kern="1200" baseline="0"/>
            <a:t> (indicatori e criteri di valutazione)</a:t>
          </a:r>
          <a:endParaRPr lang="en-US" sz="1400" kern="1200"/>
        </a:p>
      </dsp:txBody>
      <dsp:txXfrm>
        <a:off x="47976" y="2467423"/>
        <a:ext cx="4723951" cy="8868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FA0F3-ED22-1C42-9B97-7C79CBA486D0}">
      <dsp:nvSpPr>
        <dsp:cNvPr id="0" name=""/>
        <dsp:cNvSpPr/>
      </dsp:nvSpPr>
      <dsp:spPr>
        <a:xfrm>
          <a:off x="0" y="1146650"/>
          <a:ext cx="6316266"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466BF3-B380-4942-AC60-94C0C3E61114}">
      <dsp:nvSpPr>
        <dsp:cNvPr id="0" name=""/>
        <dsp:cNvSpPr/>
      </dsp:nvSpPr>
      <dsp:spPr>
        <a:xfrm>
          <a:off x="315813" y="866210"/>
          <a:ext cx="4421386" cy="5608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118" tIns="0" rIns="167118" bIns="0" numCol="1" spcCol="1270" anchor="ctr" anchorCtr="0">
          <a:noAutofit/>
        </a:bodyPr>
        <a:lstStyle/>
        <a:p>
          <a:pPr marL="0" lvl="0" indent="0" algn="l" defTabSz="844550">
            <a:lnSpc>
              <a:spcPct val="90000"/>
            </a:lnSpc>
            <a:spcBef>
              <a:spcPct val="0"/>
            </a:spcBef>
            <a:spcAft>
              <a:spcPct val="35000"/>
            </a:spcAft>
            <a:buNone/>
          </a:pPr>
          <a:r>
            <a:rPr lang="en-GB" sz="1900" b="0" i="0" kern="1200"/>
            <a:t>Limite a livello nazionale</a:t>
          </a:r>
          <a:endParaRPr lang="en-US" sz="1900" kern="1200"/>
        </a:p>
      </dsp:txBody>
      <dsp:txXfrm>
        <a:off x="343193" y="893590"/>
        <a:ext cx="4366626" cy="506119"/>
      </dsp:txXfrm>
    </dsp:sp>
    <dsp:sp modelId="{AE61533E-5424-DB4B-BFBF-D43A92C0D057}">
      <dsp:nvSpPr>
        <dsp:cNvPr id="0" name=""/>
        <dsp:cNvSpPr/>
      </dsp:nvSpPr>
      <dsp:spPr>
        <a:xfrm>
          <a:off x="0" y="2008490"/>
          <a:ext cx="6316266" cy="478800"/>
        </a:xfrm>
        <a:prstGeom prst="rect">
          <a:avLst/>
        </a:prstGeom>
        <a:solidFill>
          <a:schemeClr val="lt1">
            <a:alpha val="90000"/>
            <a:hueOff val="0"/>
            <a:satOff val="0"/>
            <a:lumOff val="0"/>
            <a:alphaOff val="0"/>
          </a:schemeClr>
        </a:solidFill>
        <a:ln w="12700" cap="flat" cmpd="sng" algn="ctr">
          <a:solidFill>
            <a:schemeClr val="accent5">
              <a:hueOff val="-2358561"/>
              <a:satOff val="-29113"/>
              <a:lumOff val="268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C2395-213A-4C46-A625-4FE5A13B3FE3}">
      <dsp:nvSpPr>
        <dsp:cNvPr id="0" name=""/>
        <dsp:cNvSpPr/>
      </dsp:nvSpPr>
      <dsp:spPr>
        <a:xfrm>
          <a:off x="315813" y="1728050"/>
          <a:ext cx="4421386" cy="560879"/>
        </a:xfrm>
        <a:prstGeom prst="roundRect">
          <a:avLst/>
        </a:prstGeom>
        <a:solidFill>
          <a:schemeClr val="accent5">
            <a:hueOff val="-2358561"/>
            <a:satOff val="-29113"/>
            <a:lumOff val="26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118" tIns="0" rIns="167118" bIns="0" numCol="1" spcCol="1270" anchor="ctr" anchorCtr="0">
          <a:noAutofit/>
        </a:bodyPr>
        <a:lstStyle/>
        <a:p>
          <a:pPr marL="0" lvl="0" indent="0" algn="l" defTabSz="844550">
            <a:lnSpc>
              <a:spcPct val="90000"/>
            </a:lnSpc>
            <a:spcBef>
              <a:spcPct val="0"/>
            </a:spcBef>
            <a:spcAft>
              <a:spcPct val="35000"/>
            </a:spcAft>
            <a:buNone/>
          </a:pPr>
          <a:r>
            <a:rPr lang="en-GB" sz="1900" b="0" i="0" kern="1200"/>
            <a:t>Limiti oggettivi</a:t>
          </a:r>
          <a:endParaRPr lang="en-US" sz="1900" kern="1200"/>
        </a:p>
      </dsp:txBody>
      <dsp:txXfrm>
        <a:off x="343193" y="1755430"/>
        <a:ext cx="4366626" cy="506119"/>
      </dsp:txXfrm>
    </dsp:sp>
    <dsp:sp modelId="{4D2FFCC8-CFFB-FD43-952B-D25D6A4AA362}">
      <dsp:nvSpPr>
        <dsp:cNvPr id="0" name=""/>
        <dsp:cNvSpPr/>
      </dsp:nvSpPr>
      <dsp:spPr>
        <a:xfrm>
          <a:off x="0" y="2870330"/>
          <a:ext cx="6316266" cy="478800"/>
        </a:xfrm>
        <a:prstGeom prst="rect">
          <a:avLst/>
        </a:prstGeom>
        <a:solidFill>
          <a:schemeClr val="lt1">
            <a:alpha val="90000"/>
            <a:hueOff val="0"/>
            <a:satOff val="0"/>
            <a:lumOff val="0"/>
            <a:alphaOff val="0"/>
          </a:schemeClr>
        </a:solidFill>
        <a:ln w="12700" cap="flat" cmpd="sng" algn="ctr">
          <a:solidFill>
            <a:schemeClr val="accent5">
              <a:hueOff val="-4717122"/>
              <a:satOff val="-58225"/>
              <a:lumOff val="536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EA6D29-C097-DD4B-B199-4609351D73F6}">
      <dsp:nvSpPr>
        <dsp:cNvPr id="0" name=""/>
        <dsp:cNvSpPr/>
      </dsp:nvSpPr>
      <dsp:spPr>
        <a:xfrm>
          <a:off x="315813" y="2589890"/>
          <a:ext cx="4421386" cy="560879"/>
        </a:xfrm>
        <a:prstGeom prst="roundRect">
          <a:avLst/>
        </a:prstGeom>
        <a:solidFill>
          <a:schemeClr val="accent5">
            <a:hueOff val="-4717122"/>
            <a:satOff val="-58225"/>
            <a:lumOff val="53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118" tIns="0" rIns="167118" bIns="0" numCol="1" spcCol="1270" anchor="ctr" anchorCtr="0">
          <a:noAutofit/>
        </a:bodyPr>
        <a:lstStyle/>
        <a:p>
          <a:pPr marL="0" lvl="0" indent="0" algn="l" defTabSz="844550">
            <a:lnSpc>
              <a:spcPct val="90000"/>
            </a:lnSpc>
            <a:spcBef>
              <a:spcPct val="0"/>
            </a:spcBef>
            <a:spcAft>
              <a:spcPct val="35000"/>
            </a:spcAft>
            <a:buNone/>
          </a:pPr>
          <a:r>
            <a:rPr lang="en-GB" sz="1900" b="0" i="0" kern="1200"/>
            <a:t>Limiti soggettivi</a:t>
          </a:r>
          <a:endParaRPr lang="en-US" sz="1900" kern="1200"/>
        </a:p>
      </dsp:txBody>
      <dsp:txXfrm>
        <a:off x="343193" y="2617270"/>
        <a:ext cx="4366626" cy="506119"/>
      </dsp:txXfrm>
    </dsp:sp>
    <dsp:sp modelId="{6CE69163-6E2B-744D-AC71-A00073BBD93A}">
      <dsp:nvSpPr>
        <dsp:cNvPr id="0" name=""/>
        <dsp:cNvSpPr/>
      </dsp:nvSpPr>
      <dsp:spPr>
        <a:xfrm>
          <a:off x="0" y="3732170"/>
          <a:ext cx="6316266" cy="478800"/>
        </a:xfrm>
        <a:prstGeom prst="rect">
          <a:avLst/>
        </a:prstGeom>
        <a:solidFill>
          <a:schemeClr val="lt1">
            <a:alpha val="90000"/>
            <a:hueOff val="0"/>
            <a:satOff val="0"/>
            <a:lumOff val="0"/>
            <a:alphaOff val="0"/>
          </a:schemeClr>
        </a:solidFill>
        <a:ln w="12700" cap="flat" cmpd="sng" algn="ctr">
          <a:solidFill>
            <a:schemeClr val="accent5">
              <a:hueOff val="-7075682"/>
              <a:satOff val="-87338"/>
              <a:lumOff val="804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D0BC41-5A62-AB4C-89EF-4AA0D633ED6C}">
      <dsp:nvSpPr>
        <dsp:cNvPr id="0" name=""/>
        <dsp:cNvSpPr/>
      </dsp:nvSpPr>
      <dsp:spPr>
        <a:xfrm>
          <a:off x="315813" y="3451730"/>
          <a:ext cx="4421386" cy="560879"/>
        </a:xfrm>
        <a:prstGeom prst="roundRect">
          <a:avLst/>
        </a:prstGeom>
        <a:solidFill>
          <a:schemeClr val="accent5">
            <a:hueOff val="-7075682"/>
            <a:satOff val="-87338"/>
            <a:lumOff val="8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118" tIns="0" rIns="167118" bIns="0" numCol="1" spcCol="1270" anchor="ctr" anchorCtr="0">
          <a:noAutofit/>
        </a:bodyPr>
        <a:lstStyle/>
        <a:p>
          <a:pPr marL="0" lvl="0" indent="0" algn="l" defTabSz="844550">
            <a:lnSpc>
              <a:spcPct val="90000"/>
            </a:lnSpc>
            <a:spcBef>
              <a:spcPct val="0"/>
            </a:spcBef>
            <a:spcAft>
              <a:spcPct val="35000"/>
            </a:spcAft>
            <a:buNone/>
          </a:pPr>
          <a:r>
            <a:rPr lang="en-GB" sz="1900" b="0" i="0" kern="1200"/>
            <a:t>Limiti nel processo di policy-making</a:t>
          </a:r>
          <a:endParaRPr lang="en-US" sz="1900" kern="1200"/>
        </a:p>
      </dsp:txBody>
      <dsp:txXfrm>
        <a:off x="343193" y="3479110"/>
        <a:ext cx="4366626" cy="5061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205B1-B9DD-49E7-8E08-28CC5462783C}">
      <dsp:nvSpPr>
        <dsp:cNvPr id="0" name=""/>
        <dsp:cNvSpPr/>
      </dsp:nvSpPr>
      <dsp:spPr>
        <a:xfrm>
          <a:off x="0" y="4296"/>
          <a:ext cx="6171948" cy="9150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AA1971-E4A0-45A9-9DE2-3AF56D4C2549}">
      <dsp:nvSpPr>
        <dsp:cNvPr id="0" name=""/>
        <dsp:cNvSpPr/>
      </dsp:nvSpPr>
      <dsp:spPr>
        <a:xfrm>
          <a:off x="276813" y="210190"/>
          <a:ext cx="503296" cy="503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8A19ED-5983-41F0-9D22-53CA3FAE3F6E}">
      <dsp:nvSpPr>
        <dsp:cNvPr id="0" name=""/>
        <dsp:cNvSpPr/>
      </dsp:nvSpPr>
      <dsp:spPr>
        <a:xfrm>
          <a:off x="1056922" y="4296"/>
          <a:ext cx="5115025" cy="91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46" tIns="96846" rIns="96846" bIns="96846" numCol="1" spcCol="1270" anchor="ctr" anchorCtr="0">
          <a:noAutofit/>
        </a:bodyPr>
        <a:lstStyle/>
        <a:p>
          <a:pPr marL="0" lvl="0" indent="0" algn="l" defTabSz="755650">
            <a:lnSpc>
              <a:spcPct val="90000"/>
            </a:lnSpc>
            <a:spcBef>
              <a:spcPct val="0"/>
            </a:spcBef>
            <a:spcAft>
              <a:spcPct val="35000"/>
            </a:spcAft>
            <a:buNone/>
          </a:pPr>
          <a:r>
            <a:rPr lang="en-US" sz="1700" kern="1200" dirty="0" err="1"/>
            <a:t>Istituito</a:t>
          </a:r>
          <a:r>
            <a:rPr lang="en-US" sz="1700" kern="1200" dirty="0"/>
            <a:t> </a:t>
          </a:r>
          <a:r>
            <a:rPr lang="en-US" sz="1700" kern="1200" dirty="0" err="1"/>
            <a:t>formalmente</a:t>
          </a:r>
          <a:r>
            <a:rPr lang="en-US" sz="1700" kern="1200" dirty="0"/>
            <a:t> con </a:t>
          </a:r>
          <a:r>
            <a:rPr lang="en-US" sz="1700" kern="1200" dirty="0" err="1"/>
            <a:t>l’articolo</a:t>
          </a:r>
          <a:r>
            <a:rPr lang="en-US" sz="1700" kern="1200" dirty="0"/>
            <a:t> 21 della </a:t>
          </a:r>
          <a:r>
            <a:rPr lang="en-US" sz="1700" b="1" kern="1200" dirty="0" err="1"/>
            <a:t>legge</a:t>
          </a:r>
          <a:r>
            <a:rPr lang="en-US" sz="1700" b="1" kern="1200" dirty="0"/>
            <a:t> 183 del 2010</a:t>
          </a:r>
          <a:r>
            <a:rPr lang="it-IT" sz="1700" kern="1200" dirty="0"/>
            <a:t> (che ha modificato le </a:t>
          </a:r>
          <a:r>
            <a:rPr lang="it-IT" sz="1700" kern="1200" dirty="0" err="1"/>
            <a:t>prevsioni</a:t>
          </a:r>
          <a:r>
            <a:rPr lang="it-IT" sz="1700" kern="1200" dirty="0"/>
            <a:t> sul tema contenute dal d.lgs. 165 del 2001)</a:t>
          </a:r>
          <a:endParaRPr lang="en-US" sz="1700" kern="1200" dirty="0"/>
        </a:p>
      </dsp:txBody>
      <dsp:txXfrm>
        <a:off x="1056922" y="4296"/>
        <a:ext cx="5115025" cy="915084"/>
      </dsp:txXfrm>
    </dsp:sp>
    <dsp:sp modelId="{9AC6445C-64B6-47F4-91B2-D2E38E92A0EB}">
      <dsp:nvSpPr>
        <dsp:cNvPr id="0" name=""/>
        <dsp:cNvSpPr/>
      </dsp:nvSpPr>
      <dsp:spPr>
        <a:xfrm>
          <a:off x="0" y="1148151"/>
          <a:ext cx="6171948" cy="9150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4073D-3832-49F5-B30B-471F5A2F8897}">
      <dsp:nvSpPr>
        <dsp:cNvPr id="0" name=""/>
        <dsp:cNvSpPr/>
      </dsp:nvSpPr>
      <dsp:spPr>
        <a:xfrm>
          <a:off x="276813" y="1354045"/>
          <a:ext cx="503296" cy="503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65D599-22AD-4941-B8B0-7E7ED43F37BB}">
      <dsp:nvSpPr>
        <dsp:cNvPr id="0" name=""/>
        <dsp:cNvSpPr/>
      </dsp:nvSpPr>
      <dsp:spPr>
        <a:xfrm>
          <a:off x="1056922" y="1148151"/>
          <a:ext cx="5115025" cy="91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46" tIns="96846" rIns="96846" bIns="96846" numCol="1" spcCol="1270" anchor="ctr" anchorCtr="0">
          <a:noAutofit/>
        </a:bodyPr>
        <a:lstStyle/>
        <a:p>
          <a:pPr marL="0" lvl="0" indent="0" algn="l" defTabSz="755650">
            <a:lnSpc>
              <a:spcPct val="90000"/>
            </a:lnSpc>
            <a:spcBef>
              <a:spcPct val="0"/>
            </a:spcBef>
            <a:spcAft>
              <a:spcPct val="35000"/>
            </a:spcAft>
            <a:buNone/>
          </a:pPr>
          <a:r>
            <a:rPr lang="en-US" sz="1700" kern="1200"/>
            <a:t>Unifica e supera due organismi precedenti: i Comitati per le pari opportunità (CPO) e i Comitati paritetici sul fenomeno del mobbing</a:t>
          </a:r>
          <a:r>
            <a:rPr lang="it-IT" sz="1700" kern="1200"/>
            <a:t> </a:t>
          </a:r>
          <a:endParaRPr lang="en-US" sz="1700" kern="1200"/>
        </a:p>
      </dsp:txBody>
      <dsp:txXfrm>
        <a:off x="1056922" y="1148151"/>
        <a:ext cx="5115025" cy="915084"/>
      </dsp:txXfrm>
    </dsp:sp>
    <dsp:sp modelId="{B748D986-6067-424C-98C6-91D5063420D0}">
      <dsp:nvSpPr>
        <dsp:cNvPr id="0" name=""/>
        <dsp:cNvSpPr/>
      </dsp:nvSpPr>
      <dsp:spPr>
        <a:xfrm>
          <a:off x="0" y="2292007"/>
          <a:ext cx="6171948" cy="9150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F54C38-566C-4E7A-9DFA-BB4BFF0F9FD0}">
      <dsp:nvSpPr>
        <dsp:cNvPr id="0" name=""/>
        <dsp:cNvSpPr/>
      </dsp:nvSpPr>
      <dsp:spPr>
        <a:xfrm>
          <a:off x="276813" y="2497901"/>
          <a:ext cx="503296" cy="503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1EA43D-4CC8-475A-A80B-8A4E090687F5}">
      <dsp:nvSpPr>
        <dsp:cNvPr id="0" name=""/>
        <dsp:cNvSpPr/>
      </dsp:nvSpPr>
      <dsp:spPr>
        <a:xfrm>
          <a:off x="1056922" y="2292007"/>
          <a:ext cx="5115025" cy="91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46" tIns="96846" rIns="96846" bIns="96846" numCol="1" spcCol="1270" anchor="ctr" anchorCtr="0">
          <a:noAutofit/>
        </a:bodyPr>
        <a:lstStyle/>
        <a:p>
          <a:pPr marL="0" lvl="0" indent="0" algn="l" defTabSz="755650">
            <a:lnSpc>
              <a:spcPct val="90000"/>
            </a:lnSpc>
            <a:spcBef>
              <a:spcPct val="0"/>
            </a:spcBef>
            <a:spcAft>
              <a:spcPct val="35000"/>
            </a:spcAft>
            <a:buNone/>
          </a:pPr>
          <a:r>
            <a:rPr lang="en-US" sz="1700" kern="1200"/>
            <a:t>compiti di </a:t>
          </a:r>
          <a:r>
            <a:rPr lang="en-US" sz="1700" b="1" kern="1200"/>
            <a:t>proposta, consultazione e verifica</a:t>
          </a:r>
          <a:r>
            <a:rPr lang="en-US" sz="1700" kern="1200"/>
            <a:t> </a:t>
          </a:r>
          <a:r>
            <a:rPr lang="it-IT" sz="1700" kern="1200"/>
            <a:t> </a:t>
          </a:r>
          <a:endParaRPr lang="en-US" sz="1700" kern="1200"/>
        </a:p>
      </dsp:txBody>
      <dsp:txXfrm>
        <a:off x="1056922" y="2292007"/>
        <a:ext cx="5115025" cy="915084"/>
      </dsp:txXfrm>
    </dsp:sp>
    <dsp:sp modelId="{5123C1D9-895D-4B96-813B-859D3A0D8254}">
      <dsp:nvSpPr>
        <dsp:cNvPr id="0" name=""/>
        <dsp:cNvSpPr/>
      </dsp:nvSpPr>
      <dsp:spPr>
        <a:xfrm>
          <a:off x="0" y="3435863"/>
          <a:ext cx="6171948" cy="9150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D854F9-ABA7-4FEA-8D43-78F799A5EAAD}">
      <dsp:nvSpPr>
        <dsp:cNvPr id="0" name=""/>
        <dsp:cNvSpPr/>
      </dsp:nvSpPr>
      <dsp:spPr>
        <a:xfrm>
          <a:off x="276813" y="3641757"/>
          <a:ext cx="503296" cy="503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B021BF-D2D9-4E7D-8EA8-731D118A0D24}">
      <dsp:nvSpPr>
        <dsp:cNvPr id="0" name=""/>
        <dsp:cNvSpPr/>
      </dsp:nvSpPr>
      <dsp:spPr>
        <a:xfrm>
          <a:off x="1056922" y="3435863"/>
          <a:ext cx="5115025" cy="91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46" tIns="96846" rIns="96846" bIns="96846" numCol="1" spcCol="1270" anchor="ctr" anchorCtr="0">
          <a:noAutofit/>
        </a:bodyPr>
        <a:lstStyle/>
        <a:p>
          <a:pPr marL="0" lvl="0" indent="0" algn="l" defTabSz="755650">
            <a:lnSpc>
              <a:spcPct val="90000"/>
            </a:lnSpc>
            <a:spcBef>
              <a:spcPct val="0"/>
            </a:spcBef>
            <a:spcAft>
              <a:spcPct val="35000"/>
            </a:spcAft>
            <a:buNone/>
          </a:pPr>
          <a:r>
            <a:rPr lang="en-US" sz="1700" b="1" kern="1200"/>
            <a:t>Direttiva della Presidenza del Consiglio dei Ministri del 4 marzo 2011</a:t>
          </a:r>
          <a:r>
            <a:rPr lang="it-IT" sz="1700" kern="1200"/>
            <a:t> </a:t>
          </a:r>
          <a:endParaRPr lang="en-US" sz="1700" kern="1200"/>
        </a:p>
      </dsp:txBody>
      <dsp:txXfrm>
        <a:off x="1056922" y="3435863"/>
        <a:ext cx="5115025" cy="915084"/>
      </dsp:txXfrm>
    </dsp:sp>
    <dsp:sp modelId="{7B40DBCB-89E6-4ED6-BC9C-106DBA0E1D84}">
      <dsp:nvSpPr>
        <dsp:cNvPr id="0" name=""/>
        <dsp:cNvSpPr/>
      </dsp:nvSpPr>
      <dsp:spPr>
        <a:xfrm>
          <a:off x="0" y="4579719"/>
          <a:ext cx="6171948" cy="9150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0B64A-68EF-4642-BC33-1782DFE336AB}">
      <dsp:nvSpPr>
        <dsp:cNvPr id="0" name=""/>
        <dsp:cNvSpPr/>
      </dsp:nvSpPr>
      <dsp:spPr>
        <a:xfrm>
          <a:off x="276813" y="4785613"/>
          <a:ext cx="503296" cy="503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A2A2B4-8336-4AA9-9095-601BF0EA8DFA}">
      <dsp:nvSpPr>
        <dsp:cNvPr id="0" name=""/>
        <dsp:cNvSpPr/>
      </dsp:nvSpPr>
      <dsp:spPr>
        <a:xfrm>
          <a:off x="1056922" y="4579719"/>
          <a:ext cx="5115025" cy="91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46" tIns="96846" rIns="96846" bIns="96846" numCol="1" spcCol="1270" anchor="ctr" anchorCtr="0">
          <a:noAutofit/>
        </a:bodyPr>
        <a:lstStyle/>
        <a:p>
          <a:pPr marL="0" lvl="0" indent="0" algn="l" defTabSz="755650">
            <a:lnSpc>
              <a:spcPct val="90000"/>
            </a:lnSpc>
            <a:spcBef>
              <a:spcPct val="0"/>
            </a:spcBef>
            <a:spcAft>
              <a:spcPct val="35000"/>
            </a:spcAft>
            <a:buNone/>
          </a:pPr>
          <a:r>
            <a:rPr lang="en-US" sz="1700" b="1" kern="1200"/>
            <a:t>Direttiva n. 2 del 2019</a:t>
          </a:r>
          <a:r>
            <a:rPr lang="it-IT" sz="1700" kern="1200"/>
            <a:t> </a:t>
          </a:r>
          <a:endParaRPr lang="en-US" sz="1700" kern="1200"/>
        </a:p>
      </dsp:txBody>
      <dsp:txXfrm>
        <a:off x="1056922" y="4579719"/>
        <a:ext cx="5115025" cy="9150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4E361-632F-49F4-BA1B-A2E2DEBE318F}">
      <dsp:nvSpPr>
        <dsp:cNvPr id="0" name=""/>
        <dsp:cNvSpPr/>
      </dsp:nvSpPr>
      <dsp:spPr>
        <a:xfrm>
          <a:off x="1035535" y="839214"/>
          <a:ext cx="1113811" cy="1113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07C9EA-AD9E-4DD8-B51A-0BB67AFABA48}">
      <dsp:nvSpPr>
        <dsp:cNvPr id="0" name=""/>
        <dsp:cNvSpPr/>
      </dsp:nvSpPr>
      <dsp:spPr>
        <a:xfrm>
          <a:off x="354872" y="2502081"/>
          <a:ext cx="2475136" cy="1995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it-IT" sz="1100" kern="1200"/>
            <a:t>CRITERI DI COMPOSIZIONE </a:t>
          </a:r>
          <a:endParaRPr lang="en-US" sz="1100" kern="1200"/>
        </a:p>
      </dsp:txBody>
      <dsp:txXfrm>
        <a:off x="354872" y="2502081"/>
        <a:ext cx="2475136" cy="1995754"/>
      </dsp:txXfrm>
    </dsp:sp>
    <dsp:sp modelId="{71853381-0D84-4312-8443-A0D89E123747}">
      <dsp:nvSpPr>
        <dsp:cNvPr id="0" name=""/>
        <dsp:cNvSpPr/>
      </dsp:nvSpPr>
      <dsp:spPr>
        <a:xfrm>
          <a:off x="3943819" y="839214"/>
          <a:ext cx="1113811" cy="1113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26CCE5-48EA-44F9-9D72-16ECEFB59A5A}">
      <dsp:nvSpPr>
        <dsp:cNvPr id="0" name=""/>
        <dsp:cNvSpPr/>
      </dsp:nvSpPr>
      <dsp:spPr>
        <a:xfrm>
          <a:off x="3263157" y="2502081"/>
          <a:ext cx="2475136" cy="1995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it-IT" sz="1100" kern="1200" dirty="0"/>
            <a:t>il CUG ha una composizione paritetica ed è formato da componenti designati da ciascuna delle organizzazioni sindacali rappresentative effettivamente presenti all’interno di ogni singola amministrazione, e da un pari numero di rappresentanti dell'amministrazione, </a:t>
          </a:r>
          <a:r>
            <a:rPr lang="it-IT" sz="1100" kern="1200" dirty="0" err="1"/>
            <a:t>nonche</a:t>
          </a:r>
          <a:r>
            <a:rPr lang="it-IT" sz="1100" kern="1200" dirty="0"/>
            <a:t>́ da altrettanti componenti supplenti. </a:t>
          </a:r>
          <a:endParaRPr lang="en-US" sz="1100" kern="1200" dirty="0"/>
        </a:p>
      </dsp:txBody>
      <dsp:txXfrm>
        <a:off x="3263157" y="2502081"/>
        <a:ext cx="2475136" cy="1995754"/>
      </dsp:txXfrm>
    </dsp:sp>
    <dsp:sp modelId="{4FDEF568-7913-42E2-ADC8-C9E3B1313A70}">
      <dsp:nvSpPr>
        <dsp:cNvPr id="0" name=""/>
        <dsp:cNvSpPr/>
      </dsp:nvSpPr>
      <dsp:spPr>
        <a:xfrm>
          <a:off x="6852104" y="839214"/>
          <a:ext cx="1113811" cy="11138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9135F7-3CF4-4B81-9EDA-45E3F29A2441}">
      <dsp:nvSpPr>
        <dsp:cNvPr id="0" name=""/>
        <dsp:cNvSpPr/>
      </dsp:nvSpPr>
      <dsp:spPr>
        <a:xfrm>
          <a:off x="6171442" y="2502081"/>
          <a:ext cx="2475136" cy="1995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it-IT" sz="1100" kern="1200"/>
            <a:t>Per quanto riguarda i componenti di parte pubblica, nella composizione del CUG devono essere rappresentate, per quanto possibile, tutte le componenti del personale comunque in servizio presso l’amministrazione. Allo stesso modo, per quelle amministrazioni, che in ragione delle dimensioni ridotte, decidano di costituire un CUG condiviso, deve comunque essere garantita la rappresentanza dei lavoratori di ogni ente che ne fa parte. </a:t>
          </a:r>
          <a:endParaRPr lang="en-US" sz="1100" kern="1200"/>
        </a:p>
      </dsp:txBody>
      <dsp:txXfrm>
        <a:off x="6171442" y="2502081"/>
        <a:ext cx="2475136" cy="1995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4EA10-B943-D24E-93C2-DAFE60487E2B}">
      <dsp:nvSpPr>
        <dsp:cNvPr id="0" name=""/>
        <dsp:cNvSpPr/>
      </dsp:nvSpPr>
      <dsp:spPr>
        <a:xfrm>
          <a:off x="0" y="30469"/>
          <a:ext cx="6171948" cy="12472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a:t>BUNOUT</a:t>
          </a:r>
          <a:endParaRPr lang="en-US" sz="5200" kern="1200"/>
        </a:p>
      </dsp:txBody>
      <dsp:txXfrm>
        <a:off x="60884" y="91353"/>
        <a:ext cx="6050180" cy="1125452"/>
      </dsp:txXfrm>
    </dsp:sp>
    <dsp:sp modelId="{49F8AB28-0CA3-654F-B641-E34B62CF79A8}">
      <dsp:nvSpPr>
        <dsp:cNvPr id="0" name=""/>
        <dsp:cNvSpPr/>
      </dsp:nvSpPr>
      <dsp:spPr>
        <a:xfrm>
          <a:off x="0" y="1427449"/>
          <a:ext cx="6171948" cy="1247220"/>
        </a:xfrm>
        <a:prstGeom prst="roundRect">
          <a:avLst/>
        </a:prstGeom>
        <a:solidFill>
          <a:schemeClr val="accent2">
            <a:hueOff val="-1301120"/>
            <a:satOff val="18233"/>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dirty="0"/>
            <a:t>WORKAHOLISM</a:t>
          </a:r>
          <a:endParaRPr lang="en-US" sz="5200" kern="1200" dirty="0"/>
        </a:p>
      </dsp:txBody>
      <dsp:txXfrm>
        <a:off x="60884" y="1488333"/>
        <a:ext cx="6050180" cy="1125452"/>
      </dsp:txXfrm>
    </dsp:sp>
    <dsp:sp modelId="{7F105877-A955-3143-A4DE-E11F4DEBE995}">
      <dsp:nvSpPr>
        <dsp:cNvPr id="0" name=""/>
        <dsp:cNvSpPr/>
      </dsp:nvSpPr>
      <dsp:spPr>
        <a:xfrm>
          <a:off x="0" y="2824429"/>
          <a:ext cx="6171948" cy="1247220"/>
        </a:xfrm>
        <a:prstGeom prst="roundRect">
          <a:avLst/>
        </a:prstGeom>
        <a:solidFill>
          <a:schemeClr val="accent2">
            <a:hueOff val="-2602241"/>
            <a:satOff val="36467"/>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a:t>WORKISM</a:t>
          </a:r>
          <a:endParaRPr lang="en-US" sz="5200" kern="1200"/>
        </a:p>
      </dsp:txBody>
      <dsp:txXfrm>
        <a:off x="60884" y="2885313"/>
        <a:ext cx="6050180" cy="1125452"/>
      </dsp:txXfrm>
    </dsp:sp>
    <dsp:sp modelId="{50F2C900-1303-3744-981A-6A674C7B7422}">
      <dsp:nvSpPr>
        <dsp:cNvPr id="0" name=""/>
        <dsp:cNvSpPr/>
      </dsp:nvSpPr>
      <dsp:spPr>
        <a:xfrm>
          <a:off x="0" y="4221410"/>
          <a:ext cx="6171948" cy="1247220"/>
        </a:xfrm>
        <a:prstGeom prst="roundRect">
          <a:avLst/>
        </a:prstGeom>
        <a:solidFill>
          <a:schemeClr val="accent2">
            <a:hueOff val="-3903361"/>
            <a:satOff val="54700"/>
            <a:lumOff val="-1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dirty="0"/>
            <a:t>TECNOSTRESS</a:t>
          </a:r>
          <a:endParaRPr lang="en-US" sz="5200" kern="1200" dirty="0"/>
        </a:p>
      </dsp:txBody>
      <dsp:txXfrm>
        <a:off x="60884" y="4282294"/>
        <a:ext cx="6050180" cy="1125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F30E4-EECB-F547-BA8D-D1F827D3E8CD}">
      <dsp:nvSpPr>
        <dsp:cNvPr id="0" name=""/>
        <dsp:cNvSpPr/>
      </dsp:nvSpPr>
      <dsp:spPr>
        <a:xfrm>
          <a:off x="0" y="312655"/>
          <a:ext cx="2571749" cy="16330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704AE6C-2E21-DB4B-8189-2AA344866493}">
      <dsp:nvSpPr>
        <dsp:cNvPr id="0" name=""/>
        <dsp:cNvSpPr/>
      </dsp:nvSpPr>
      <dsp:spPr>
        <a:xfrm>
          <a:off x="285750" y="584118"/>
          <a:ext cx="2571749" cy="1633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1" kern="1200"/>
            <a:t>Definizione di Barabino, Jacobs e Maggio (2001): </a:t>
          </a:r>
          <a:r>
            <a:rPr lang="it-IT" sz="1000" kern="1200"/>
            <a:t>“Un approccio diversificato alla gestione delle risorse umane, finalizzato alla creazione di un ambiente di lavoro inclusivo, in grado di favorire l’espressione del potenziale individuale e di utilizzarlo come leva strategica per il raggiungimento degli obiettivi organizzativi.”</a:t>
          </a:r>
          <a:endParaRPr lang="en-US" sz="1000" kern="1200"/>
        </a:p>
      </dsp:txBody>
      <dsp:txXfrm>
        <a:off x="333581" y="631949"/>
        <a:ext cx="2476087" cy="1537399"/>
      </dsp:txXfrm>
    </dsp:sp>
    <dsp:sp modelId="{4DECB47E-191D-214B-8860-2797B32A74A3}">
      <dsp:nvSpPr>
        <dsp:cNvPr id="0" name=""/>
        <dsp:cNvSpPr/>
      </dsp:nvSpPr>
      <dsp:spPr>
        <a:xfrm>
          <a:off x="3143250" y="312655"/>
          <a:ext cx="2571749" cy="16330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2AF338C-5BC3-1B49-AB70-F465A52156D3}">
      <dsp:nvSpPr>
        <dsp:cNvPr id="0" name=""/>
        <dsp:cNvSpPr/>
      </dsp:nvSpPr>
      <dsp:spPr>
        <a:xfrm>
          <a:off x="3429000" y="584118"/>
          <a:ext cx="2571749" cy="1633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a:t>“Programmi e azioni che le organizzazioni mettono in atto per reclutare, trattenere e gestire dipendenti diversificati e per creare un contesto in cui tutti possano contribuire e raggiungere risultati” (Litvin 2002, Mavin &amp; Girling 2000, Prasad &amp; Mills 1997). </a:t>
          </a:r>
          <a:endParaRPr lang="en-US" sz="1000" kern="1200"/>
        </a:p>
      </dsp:txBody>
      <dsp:txXfrm>
        <a:off x="3476831" y="631949"/>
        <a:ext cx="2476087" cy="1537399"/>
      </dsp:txXfrm>
    </dsp:sp>
    <dsp:sp modelId="{45686AB5-52B1-D642-A8E4-29CCA6199849}">
      <dsp:nvSpPr>
        <dsp:cNvPr id="0" name=""/>
        <dsp:cNvSpPr/>
      </dsp:nvSpPr>
      <dsp:spPr>
        <a:xfrm>
          <a:off x="6286500" y="312655"/>
          <a:ext cx="2571749" cy="16330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FB8EC9-99EE-644A-A497-83632FA408C1}">
      <dsp:nvSpPr>
        <dsp:cNvPr id="0" name=""/>
        <dsp:cNvSpPr/>
      </dsp:nvSpPr>
      <dsp:spPr>
        <a:xfrm>
          <a:off x="6572250" y="584118"/>
          <a:ext cx="2571749" cy="1633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a:t>“Diversity management si riferisce all’allineamento strategico delle differenze presenti nella forza lavoro, includendo e valorizzando ogni dipendente in base alle caratteristiche diverse e sfruttando tale eterogeneità per migliorare la giustizia organizzativa e i risultati di business.” </a:t>
          </a:r>
          <a:r>
            <a:rPr lang="it-IT" sz="1000" i="1" kern="1200"/>
            <a:t>(Ozbilgin et al. 2011, p.27)</a:t>
          </a:r>
          <a:endParaRPr lang="en-US" sz="1000" kern="1200"/>
        </a:p>
      </dsp:txBody>
      <dsp:txXfrm>
        <a:off x="6620081" y="631949"/>
        <a:ext cx="2476087" cy="15373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C3B93-EDD7-9A43-82C5-3A7F6F382D8B}">
      <dsp:nvSpPr>
        <dsp:cNvPr id="0" name=""/>
        <dsp:cNvSpPr/>
      </dsp:nvSpPr>
      <dsp:spPr>
        <a:xfrm>
          <a:off x="0" y="1151125"/>
          <a:ext cx="5980170"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C6B3C-5D50-FC4D-9AB7-0751F5496220}">
      <dsp:nvSpPr>
        <dsp:cNvPr id="0" name=""/>
        <dsp:cNvSpPr/>
      </dsp:nvSpPr>
      <dsp:spPr>
        <a:xfrm>
          <a:off x="299008" y="708325"/>
          <a:ext cx="4186119" cy="88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225" tIns="0" rIns="158225" bIns="0" numCol="1" spcCol="1270" anchor="ctr" anchorCtr="0">
          <a:noAutofit/>
        </a:bodyPr>
        <a:lstStyle/>
        <a:p>
          <a:pPr marL="0" lvl="0" indent="0" algn="l" defTabSz="1333500">
            <a:lnSpc>
              <a:spcPct val="90000"/>
            </a:lnSpc>
            <a:spcBef>
              <a:spcPct val="0"/>
            </a:spcBef>
            <a:spcAft>
              <a:spcPct val="35000"/>
            </a:spcAft>
            <a:buNone/>
          </a:pPr>
          <a:r>
            <a:rPr lang="en-GB" sz="3000" kern="1200"/>
            <a:t>FASE STRATEGICA</a:t>
          </a:r>
          <a:endParaRPr lang="en-US" sz="3000" kern="1200"/>
        </a:p>
      </dsp:txBody>
      <dsp:txXfrm>
        <a:off x="342239" y="751556"/>
        <a:ext cx="4099657" cy="799138"/>
      </dsp:txXfrm>
    </dsp:sp>
    <dsp:sp modelId="{DA1401D1-0D5A-B646-A132-A709F7F5EB1B}">
      <dsp:nvSpPr>
        <dsp:cNvPr id="0" name=""/>
        <dsp:cNvSpPr/>
      </dsp:nvSpPr>
      <dsp:spPr>
        <a:xfrm>
          <a:off x="0" y="2511925"/>
          <a:ext cx="5980170" cy="756000"/>
        </a:xfrm>
        <a:prstGeom prst="rect">
          <a:avLst/>
        </a:prstGeom>
        <a:solidFill>
          <a:schemeClr val="lt1">
            <a:alpha val="90000"/>
            <a:hueOff val="0"/>
            <a:satOff val="0"/>
            <a:lumOff val="0"/>
            <a:alphaOff val="0"/>
          </a:schemeClr>
        </a:solidFill>
        <a:ln w="12700" cap="flat" cmpd="sng" algn="ctr">
          <a:solidFill>
            <a:schemeClr val="accent2">
              <a:hueOff val="-1951680"/>
              <a:satOff val="27350"/>
              <a:lumOff val="-7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93E494-29BF-EA44-BAD9-BF17BDEACFD4}">
      <dsp:nvSpPr>
        <dsp:cNvPr id="0" name=""/>
        <dsp:cNvSpPr/>
      </dsp:nvSpPr>
      <dsp:spPr>
        <a:xfrm>
          <a:off x="299008" y="2069125"/>
          <a:ext cx="4186119" cy="885600"/>
        </a:xfrm>
        <a:prstGeom prst="roundRect">
          <a:avLst/>
        </a:prstGeom>
        <a:solidFill>
          <a:schemeClr val="accent2">
            <a:hueOff val="-1951680"/>
            <a:satOff val="27350"/>
            <a:lumOff val="-7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225" tIns="0" rIns="158225" bIns="0" numCol="1" spcCol="1270" anchor="ctr" anchorCtr="0">
          <a:noAutofit/>
        </a:bodyPr>
        <a:lstStyle/>
        <a:p>
          <a:pPr marL="0" lvl="0" indent="0" algn="l" defTabSz="1333500">
            <a:lnSpc>
              <a:spcPct val="90000"/>
            </a:lnSpc>
            <a:spcBef>
              <a:spcPct val="0"/>
            </a:spcBef>
            <a:spcAft>
              <a:spcPct val="35000"/>
            </a:spcAft>
            <a:buNone/>
          </a:pPr>
          <a:r>
            <a:rPr lang="en-GB" sz="3000" kern="1200"/>
            <a:t>FASE PROGETTUALE</a:t>
          </a:r>
          <a:endParaRPr lang="en-US" sz="3000" kern="1200"/>
        </a:p>
      </dsp:txBody>
      <dsp:txXfrm>
        <a:off x="342239" y="2112356"/>
        <a:ext cx="4099657" cy="799138"/>
      </dsp:txXfrm>
    </dsp:sp>
    <dsp:sp modelId="{7E61081D-1648-3D47-94AC-AE2DBE5F0AD9}">
      <dsp:nvSpPr>
        <dsp:cNvPr id="0" name=""/>
        <dsp:cNvSpPr/>
      </dsp:nvSpPr>
      <dsp:spPr>
        <a:xfrm>
          <a:off x="0" y="3872725"/>
          <a:ext cx="5980170" cy="756000"/>
        </a:xfrm>
        <a:prstGeom prst="rect">
          <a:avLst/>
        </a:prstGeom>
        <a:solidFill>
          <a:schemeClr val="lt1">
            <a:alpha val="90000"/>
            <a:hueOff val="0"/>
            <a:satOff val="0"/>
            <a:lumOff val="0"/>
            <a:alphaOff val="0"/>
          </a:schemeClr>
        </a:solidFill>
        <a:ln w="12700" cap="flat" cmpd="sng" algn="ctr">
          <a:solidFill>
            <a:schemeClr val="accent2">
              <a:hueOff val="-3903361"/>
              <a:satOff val="54700"/>
              <a:lumOff val="-1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D54FDB-2325-9547-A26A-E550E73260FD}">
      <dsp:nvSpPr>
        <dsp:cNvPr id="0" name=""/>
        <dsp:cNvSpPr/>
      </dsp:nvSpPr>
      <dsp:spPr>
        <a:xfrm>
          <a:off x="299008" y="3429925"/>
          <a:ext cx="4186119" cy="885600"/>
        </a:xfrm>
        <a:prstGeom prst="roundRect">
          <a:avLst/>
        </a:prstGeom>
        <a:solidFill>
          <a:schemeClr val="accent2">
            <a:hueOff val="-3903361"/>
            <a:satOff val="54700"/>
            <a:lumOff val="-1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225" tIns="0" rIns="158225" bIns="0" numCol="1" spcCol="1270" anchor="ctr" anchorCtr="0">
          <a:noAutofit/>
        </a:bodyPr>
        <a:lstStyle/>
        <a:p>
          <a:pPr marL="0" lvl="0" indent="0" algn="l" defTabSz="1333500">
            <a:lnSpc>
              <a:spcPct val="90000"/>
            </a:lnSpc>
            <a:spcBef>
              <a:spcPct val="0"/>
            </a:spcBef>
            <a:spcAft>
              <a:spcPct val="35000"/>
            </a:spcAft>
            <a:buNone/>
          </a:pPr>
          <a:r>
            <a:rPr lang="en-GB" sz="3000" kern="1200"/>
            <a:t>FASE OPERATIVA</a:t>
          </a:r>
          <a:endParaRPr lang="en-US" sz="3000" kern="1200"/>
        </a:p>
      </dsp:txBody>
      <dsp:txXfrm>
        <a:off x="342239" y="3473156"/>
        <a:ext cx="4099657" cy="799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70A20-AAEC-B447-89E4-D8CF02F91528}">
      <dsp:nvSpPr>
        <dsp:cNvPr id="0" name=""/>
        <dsp:cNvSpPr/>
      </dsp:nvSpPr>
      <dsp:spPr>
        <a:xfrm>
          <a:off x="0" y="26244"/>
          <a:ext cx="9144000" cy="14630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GB" sz="6100" kern="1200"/>
            <a:t>STEREOTIPO</a:t>
          </a:r>
          <a:endParaRPr lang="en-US" sz="6100" kern="1200"/>
        </a:p>
      </dsp:txBody>
      <dsp:txXfrm>
        <a:off x="71422" y="97666"/>
        <a:ext cx="9001156" cy="1320241"/>
      </dsp:txXfrm>
    </dsp:sp>
    <dsp:sp modelId="{72121D34-46C0-9B4E-918D-EE580308F9E0}">
      <dsp:nvSpPr>
        <dsp:cNvPr id="0" name=""/>
        <dsp:cNvSpPr/>
      </dsp:nvSpPr>
      <dsp:spPr>
        <a:xfrm>
          <a:off x="0" y="1665009"/>
          <a:ext cx="9144000" cy="14630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GB" sz="6100" kern="1200"/>
            <a:t>PREGIUDIZIO</a:t>
          </a:r>
          <a:endParaRPr lang="en-US" sz="6100" kern="1200"/>
        </a:p>
      </dsp:txBody>
      <dsp:txXfrm>
        <a:off x="71422" y="1736431"/>
        <a:ext cx="9001156" cy="1320241"/>
      </dsp:txXfrm>
    </dsp:sp>
    <dsp:sp modelId="{5151C69B-DD53-CE49-84BC-5424394E0FA3}">
      <dsp:nvSpPr>
        <dsp:cNvPr id="0" name=""/>
        <dsp:cNvSpPr/>
      </dsp:nvSpPr>
      <dsp:spPr>
        <a:xfrm>
          <a:off x="0" y="3303775"/>
          <a:ext cx="9144000" cy="14630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GB" sz="6100" kern="1200"/>
            <a:t>DISCRIMINAZIONE</a:t>
          </a:r>
          <a:endParaRPr lang="en-US" sz="6100" kern="1200"/>
        </a:p>
      </dsp:txBody>
      <dsp:txXfrm>
        <a:off x="71422" y="3375197"/>
        <a:ext cx="9001156" cy="13202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9FDF6-1B0D-C84B-B77C-4BB00866C337}">
      <dsp:nvSpPr>
        <dsp:cNvPr id="0" name=""/>
        <dsp:cNvSpPr/>
      </dsp:nvSpPr>
      <dsp:spPr>
        <a:xfrm>
          <a:off x="0" y="2605"/>
          <a:ext cx="59801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AB43B0-B0FB-C04A-8683-1B4C8E255531}">
      <dsp:nvSpPr>
        <dsp:cNvPr id="0" name=""/>
        <dsp:cNvSpPr/>
      </dsp:nvSpPr>
      <dsp:spPr>
        <a:xfrm>
          <a:off x="0" y="2605"/>
          <a:ext cx="5980170" cy="177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b="1" i="0" u="sng" kern="1200" baseline="0" dirty="0">
              <a:hlinkClick xmlns:r="http://schemas.openxmlformats.org/officeDocument/2006/relationships" r:id="rId1"/>
            </a:rPr>
            <a:t>Mobbing</a:t>
          </a:r>
          <a:r>
            <a:rPr lang="it-IT" sz="2800" b="1" i="0" kern="1200" baseline="0" dirty="0"/>
            <a:t>:</a:t>
          </a:r>
          <a:r>
            <a:rPr lang="it-IT" sz="2800" b="0" i="0" kern="1200" baseline="0" dirty="0"/>
            <a:t> Azioni persecutorie, sistematiche e frequenti per isolare ed espellere un lavoratore.</a:t>
          </a:r>
          <a:endParaRPr lang="en-US" sz="2800" kern="1200" dirty="0"/>
        </a:p>
      </dsp:txBody>
      <dsp:txXfrm>
        <a:off x="0" y="2605"/>
        <a:ext cx="5980170" cy="1777279"/>
      </dsp:txXfrm>
    </dsp:sp>
    <dsp:sp modelId="{1E173540-B1FC-DD4B-AD69-B5DB35A03AC7}">
      <dsp:nvSpPr>
        <dsp:cNvPr id="0" name=""/>
        <dsp:cNvSpPr/>
      </dsp:nvSpPr>
      <dsp:spPr>
        <a:xfrm>
          <a:off x="0" y="1779885"/>
          <a:ext cx="59801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23C76-D991-6946-BAB3-36F9EEA47A77}">
      <dsp:nvSpPr>
        <dsp:cNvPr id="0" name=""/>
        <dsp:cNvSpPr/>
      </dsp:nvSpPr>
      <dsp:spPr>
        <a:xfrm>
          <a:off x="0" y="1779885"/>
          <a:ext cx="5980170" cy="177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b="1" i="0" u="sng" kern="1200" baseline="0" dirty="0">
              <a:hlinkClick xmlns:r="http://schemas.openxmlformats.org/officeDocument/2006/relationships" r:id="rId2"/>
            </a:rPr>
            <a:t>Straining</a:t>
          </a:r>
          <a:r>
            <a:rPr lang="it-IT" sz="2800" b="1" i="0" kern="1200" baseline="0" dirty="0"/>
            <a:t>:</a:t>
          </a:r>
          <a:r>
            <a:rPr lang="it-IT" sz="2800" b="0" i="0" kern="1200" baseline="0" dirty="0"/>
            <a:t> Azioni ostili </a:t>
          </a:r>
          <a:r>
            <a:rPr lang="it-IT" sz="2800" b="1" i="0" kern="1200" baseline="0" dirty="0"/>
            <a:t>isolate</a:t>
          </a:r>
          <a:r>
            <a:rPr lang="it-IT" sz="2800" b="0" i="0" kern="1200" baseline="0" dirty="0"/>
            <a:t> (non sistematiche) ma ad alto stress, create dal superiore per indurre un malessere duraturo</a:t>
          </a:r>
          <a:endParaRPr lang="en-US" sz="2800" kern="1200" dirty="0"/>
        </a:p>
      </dsp:txBody>
      <dsp:txXfrm>
        <a:off x="0" y="1779885"/>
        <a:ext cx="5980170" cy="1777279"/>
      </dsp:txXfrm>
    </dsp:sp>
    <dsp:sp modelId="{A8E509EF-645A-1540-B4A2-073A3DC75C69}">
      <dsp:nvSpPr>
        <dsp:cNvPr id="0" name=""/>
        <dsp:cNvSpPr/>
      </dsp:nvSpPr>
      <dsp:spPr>
        <a:xfrm>
          <a:off x="0" y="3557164"/>
          <a:ext cx="59801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F56E1-9FA0-EF4C-9D27-5ADB3A44A3AD}">
      <dsp:nvSpPr>
        <dsp:cNvPr id="0" name=""/>
        <dsp:cNvSpPr/>
      </dsp:nvSpPr>
      <dsp:spPr>
        <a:xfrm>
          <a:off x="0" y="3557164"/>
          <a:ext cx="5980170" cy="1777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b="1" i="0" kern="1200" baseline="0" dirty="0" err="1"/>
            <a:t>Gaslighting</a:t>
          </a:r>
          <a:r>
            <a:rPr lang="it-IT" sz="2800" b="1" i="0" kern="1200" baseline="0" dirty="0"/>
            <a:t>:</a:t>
          </a:r>
          <a:r>
            <a:rPr lang="it-IT" sz="2800" b="0" i="0" kern="1200" baseline="0" dirty="0"/>
            <a:t> Manipolazione subdola per minare la realtà del lavoratore, portandolo a dubitare delle proprie capacità.</a:t>
          </a:r>
          <a:endParaRPr lang="en-US" sz="2800" kern="1200" dirty="0"/>
        </a:p>
      </dsp:txBody>
      <dsp:txXfrm>
        <a:off x="0" y="3557164"/>
        <a:ext cx="5980170" cy="17772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80F5E-9AD1-0C46-8516-ADFECDBACE31}">
      <dsp:nvSpPr>
        <dsp:cNvPr id="0" name=""/>
        <dsp:cNvSpPr/>
      </dsp:nvSpPr>
      <dsp:spPr>
        <a:xfrm>
          <a:off x="1305" y="173800"/>
          <a:ext cx="4581086" cy="29089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214B2-8111-DA4F-92B6-6334153DB1BE}">
      <dsp:nvSpPr>
        <dsp:cNvPr id="0" name=""/>
        <dsp:cNvSpPr/>
      </dsp:nvSpPr>
      <dsp:spPr>
        <a:xfrm>
          <a:off x="510314" y="657359"/>
          <a:ext cx="4581086" cy="29089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GB" sz="5500" kern="1200"/>
            <a:t>Visibilità politica e giuridica</a:t>
          </a:r>
          <a:endParaRPr lang="en-US" sz="5500" kern="1200"/>
        </a:p>
      </dsp:txBody>
      <dsp:txXfrm>
        <a:off x="595515" y="742560"/>
        <a:ext cx="4410684" cy="2738587"/>
      </dsp:txXfrm>
    </dsp:sp>
    <dsp:sp modelId="{A217714D-E591-764E-83F5-E43FA7577CA7}">
      <dsp:nvSpPr>
        <dsp:cNvPr id="0" name=""/>
        <dsp:cNvSpPr/>
      </dsp:nvSpPr>
      <dsp:spPr>
        <a:xfrm>
          <a:off x="5600410" y="173800"/>
          <a:ext cx="4581086" cy="29089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39AF2E-B060-764A-8828-212C8664C762}">
      <dsp:nvSpPr>
        <dsp:cNvPr id="0" name=""/>
        <dsp:cNvSpPr/>
      </dsp:nvSpPr>
      <dsp:spPr>
        <a:xfrm>
          <a:off x="6109420" y="657359"/>
          <a:ext cx="4581086" cy="29089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GB" sz="5500" kern="1200"/>
            <a:t>Uguaglianza formale</a:t>
          </a:r>
          <a:endParaRPr lang="en-US" sz="5500" kern="1200"/>
        </a:p>
      </dsp:txBody>
      <dsp:txXfrm>
        <a:off x="6194621" y="742560"/>
        <a:ext cx="4410684" cy="27385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DAA3-A697-AB44-A358-B50937991BD5}">
      <dsp:nvSpPr>
        <dsp:cNvPr id="0" name=""/>
        <dsp:cNvSpPr/>
      </dsp:nvSpPr>
      <dsp:spPr>
        <a:xfrm>
          <a:off x="0" y="12659"/>
          <a:ext cx="6581776" cy="2267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kern="1200" dirty="0" err="1"/>
            <a:t>Uguaglianza</a:t>
          </a:r>
          <a:r>
            <a:rPr lang="en-GB" sz="5700" kern="1200" dirty="0"/>
            <a:t> </a:t>
          </a:r>
          <a:r>
            <a:rPr lang="en-GB" sz="5700" kern="1200" dirty="0" err="1"/>
            <a:t>sostanziale</a:t>
          </a:r>
          <a:endParaRPr lang="en-US" sz="5700" kern="1200" dirty="0"/>
        </a:p>
      </dsp:txBody>
      <dsp:txXfrm>
        <a:off x="110688" y="123347"/>
        <a:ext cx="6360400" cy="2046084"/>
      </dsp:txXfrm>
    </dsp:sp>
    <dsp:sp modelId="{DA18B9B0-6D3E-C646-A69C-BF5628FD56BE}">
      <dsp:nvSpPr>
        <dsp:cNvPr id="0" name=""/>
        <dsp:cNvSpPr/>
      </dsp:nvSpPr>
      <dsp:spPr>
        <a:xfrm>
          <a:off x="0" y="2444279"/>
          <a:ext cx="6581776" cy="2267460"/>
        </a:xfrm>
        <a:prstGeom prst="roundRect">
          <a:avLst/>
        </a:prstGeom>
        <a:solidFill>
          <a:schemeClr val="accent5">
            <a:hueOff val="-7075682"/>
            <a:satOff val="-87338"/>
            <a:lumOff val="8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kern="1200" dirty="0" err="1"/>
            <a:t>Azioni</a:t>
          </a:r>
          <a:r>
            <a:rPr lang="en-GB" sz="5700" kern="1200" dirty="0"/>
            <a:t> positive</a:t>
          </a:r>
          <a:endParaRPr lang="en-US" sz="5700" kern="1200" dirty="0"/>
        </a:p>
      </dsp:txBody>
      <dsp:txXfrm>
        <a:off x="110688" y="2554967"/>
        <a:ext cx="6360400" cy="20460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A8E66-89C1-3E4C-BFA5-B412B2149A0E}">
      <dsp:nvSpPr>
        <dsp:cNvPr id="0" name=""/>
        <dsp:cNvSpPr/>
      </dsp:nvSpPr>
      <dsp:spPr>
        <a:xfrm>
          <a:off x="0" y="366539"/>
          <a:ext cx="914400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B5C66-FC70-B14E-BC60-32CF0F4FE22D}">
      <dsp:nvSpPr>
        <dsp:cNvPr id="0" name=""/>
        <dsp:cNvSpPr/>
      </dsp:nvSpPr>
      <dsp:spPr>
        <a:xfrm>
          <a:off x="457200" y="56579"/>
          <a:ext cx="6400799"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933450">
            <a:lnSpc>
              <a:spcPct val="90000"/>
            </a:lnSpc>
            <a:spcBef>
              <a:spcPct val="0"/>
            </a:spcBef>
            <a:spcAft>
              <a:spcPct val="35000"/>
            </a:spcAft>
            <a:buNone/>
          </a:pPr>
          <a:r>
            <a:rPr lang="en-US" sz="2100" b="1" kern="1200"/>
            <a:t>rappresentativo o redistributivo</a:t>
          </a:r>
          <a:r>
            <a:rPr lang="it-IT" sz="2100" kern="1200"/>
            <a:t> </a:t>
          </a:r>
          <a:endParaRPr lang="en-US" sz="2100" kern="1200"/>
        </a:p>
      </dsp:txBody>
      <dsp:txXfrm>
        <a:off x="487462" y="86841"/>
        <a:ext cx="6340275" cy="559396"/>
      </dsp:txXfrm>
    </dsp:sp>
    <dsp:sp modelId="{11CFBFA8-EFBC-0C4D-93CD-796605616755}">
      <dsp:nvSpPr>
        <dsp:cNvPr id="0" name=""/>
        <dsp:cNvSpPr/>
      </dsp:nvSpPr>
      <dsp:spPr>
        <a:xfrm>
          <a:off x="0" y="1319099"/>
          <a:ext cx="9144000"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F65FAE-DDB0-F146-8241-A72A61A7757B}">
      <dsp:nvSpPr>
        <dsp:cNvPr id="0" name=""/>
        <dsp:cNvSpPr/>
      </dsp:nvSpPr>
      <dsp:spPr>
        <a:xfrm>
          <a:off x="457200" y="1009139"/>
          <a:ext cx="6400799"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933450">
            <a:lnSpc>
              <a:spcPct val="90000"/>
            </a:lnSpc>
            <a:spcBef>
              <a:spcPct val="0"/>
            </a:spcBef>
            <a:spcAft>
              <a:spcPct val="35000"/>
            </a:spcAft>
            <a:buNone/>
          </a:pPr>
          <a:r>
            <a:rPr lang="en-US" sz="2100" b="1" kern="1200"/>
            <a:t>promozionale o capacitante</a:t>
          </a:r>
          <a:endParaRPr lang="en-US" sz="2100" kern="1200"/>
        </a:p>
      </dsp:txBody>
      <dsp:txXfrm>
        <a:off x="487462" y="1039401"/>
        <a:ext cx="6340275" cy="559396"/>
      </dsp:txXfrm>
    </dsp:sp>
    <dsp:sp modelId="{F0D0897E-D78A-9C4D-99B6-1AA094A868A0}">
      <dsp:nvSpPr>
        <dsp:cNvPr id="0" name=""/>
        <dsp:cNvSpPr/>
      </dsp:nvSpPr>
      <dsp:spPr>
        <a:xfrm>
          <a:off x="0" y="2271659"/>
          <a:ext cx="9144000"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A65AE-F8D3-1149-9838-0022197420DF}">
      <dsp:nvSpPr>
        <dsp:cNvPr id="0" name=""/>
        <dsp:cNvSpPr/>
      </dsp:nvSpPr>
      <dsp:spPr>
        <a:xfrm>
          <a:off x="457200" y="1961699"/>
          <a:ext cx="6400799"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933450">
            <a:lnSpc>
              <a:spcPct val="90000"/>
            </a:lnSpc>
            <a:spcBef>
              <a:spcPct val="0"/>
            </a:spcBef>
            <a:spcAft>
              <a:spcPct val="35000"/>
            </a:spcAft>
            <a:buNone/>
          </a:pPr>
          <a:r>
            <a:rPr lang="en-US" sz="2100" b="1" kern="1200"/>
            <a:t>organizzativo</a:t>
          </a:r>
          <a:r>
            <a:rPr lang="it-IT" sz="2100" kern="1200"/>
            <a:t> </a:t>
          </a:r>
          <a:endParaRPr lang="en-US" sz="2100" kern="1200"/>
        </a:p>
      </dsp:txBody>
      <dsp:txXfrm>
        <a:off x="487462" y="1991961"/>
        <a:ext cx="6340275" cy="559396"/>
      </dsp:txXfrm>
    </dsp:sp>
    <dsp:sp modelId="{AC6238D3-6DD2-7F4C-8816-C51A33559380}">
      <dsp:nvSpPr>
        <dsp:cNvPr id="0" name=""/>
        <dsp:cNvSpPr/>
      </dsp:nvSpPr>
      <dsp:spPr>
        <a:xfrm>
          <a:off x="0" y="3224220"/>
          <a:ext cx="9144000"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F2C54D-0F7F-D342-A63A-4326FA183BE1}">
      <dsp:nvSpPr>
        <dsp:cNvPr id="0" name=""/>
        <dsp:cNvSpPr/>
      </dsp:nvSpPr>
      <dsp:spPr>
        <a:xfrm>
          <a:off x="457200" y="2914259"/>
          <a:ext cx="6400799"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933450">
            <a:lnSpc>
              <a:spcPct val="90000"/>
            </a:lnSpc>
            <a:spcBef>
              <a:spcPct val="0"/>
            </a:spcBef>
            <a:spcAft>
              <a:spcPct val="35000"/>
            </a:spcAft>
            <a:buNone/>
          </a:pPr>
          <a:r>
            <a:rPr lang="en-US" sz="2100" b="1" kern="1200"/>
            <a:t>simbolico-culturale</a:t>
          </a:r>
          <a:r>
            <a:rPr lang="it-IT" sz="2100" kern="1200"/>
            <a:t> </a:t>
          </a:r>
          <a:endParaRPr lang="en-US" sz="2100" kern="1200"/>
        </a:p>
      </dsp:txBody>
      <dsp:txXfrm>
        <a:off x="487462" y="2944521"/>
        <a:ext cx="6340275" cy="5593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F7B36-6356-F745-AEE8-105F9F185EBE}" type="datetimeFigureOut">
              <a:rPr lang="en-GB" smtClean="0"/>
              <a:t>09/04/2026</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8191B-B9AC-424C-BDF7-F94BC943104A}" type="slidenum">
              <a:rPr lang="en-GB" smtClean="0"/>
              <a:t>‹N›</a:t>
            </a:fld>
            <a:endParaRPr lang="en-GB"/>
          </a:p>
        </p:txBody>
      </p:sp>
    </p:spTree>
    <p:extLst>
      <p:ext uri="{BB962C8B-B14F-4D97-AF65-F5344CB8AC3E}">
        <p14:creationId xmlns:p14="http://schemas.microsoft.com/office/powerpoint/2010/main" val="357948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GB"/>
          </a:p>
        </p:txBody>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09FB22FB-1AA8-5441-A2E8-29C9CFA17B3E}" type="slidenum">
              <a:rPr lang="en-GB" smtClean="0"/>
              <a:t>59</a:t>
            </a:fld>
            <a:endParaRPr lang="en-GB"/>
          </a:p>
        </p:txBody>
      </p:sp>
    </p:spTree>
    <p:extLst>
      <p:ext uri="{BB962C8B-B14F-4D97-AF65-F5344CB8AC3E}">
        <p14:creationId xmlns:p14="http://schemas.microsoft.com/office/powerpoint/2010/main" val="3905094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4/9/26</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‹N›</a:t>
            </a:fld>
            <a:endParaRPr lang="en-US" sz="1000" dirty="0"/>
          </a:p>
        </p:txBody>
      </p:sp>
    </p:spTree>
    <p:extLst>
      <p:ext uri="{BB962C8B-B14F-4D97-AF65-F5344CB8AC3E}">
        <p14:creationId xmlns:p14="http://schemas.microsoft.com/office/powerpoint/2010/main" val="2800772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304672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905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329881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319516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4/9/26</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‹N›</a:t>
            </a:fld>
            <a:endParaRPr lang="en-US" dirty="0"/>
          </a:p>
        </p:txBody>
      </p:sp>
    </p:spTree>
    <p:extLst>
      <p:ext uri="{BB962C8B-B14F-4D97-AF65-F5344CB8AC3E}">
        <p14:creationId xmlns:p14="http://schemas.microsoft.com/office/powerpoint/2010/main" val="290453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‹N›</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9894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36398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366739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1203633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4/9/26</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‹N›</a:t>
            </a:fld>
            <a:endParaRPr lang="en-US"/>
          </a:p>
        </p:txBody>
      </p:sp>
    </p:spTree>
    <p:extLst>
      <p:ext uri="{BB962C8B-B14F-4D97-AF65-F5344CB8AC3E}">
        <p14:creationId xmlns:p14="http://schemas.microsoft.com/office/powerpoint/2010/main" val="131129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4/9/26</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‹N›</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199021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s://www.ilo.org/sites/default/files/2025-10/rapporto_oil-federcasalinghe_messaggi.pdf" TargetMode="External"/><Relationship Id="rId4" Type="http://schemas.openxmlformats.org/officeDocument/2006/relationships/hyperlink" Target="https://www.ilo.org/sites/default/files/2025-07/07_WSSD_Research_brief_RGB_ENG.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3" Type="http://schemas.openxmlformats.org/officeDocument/2006/relationships/hyperlink" Target="https://www.unimc.it/it/ateneo/organi-di-consultazione-garanzia-valutazione-e-controllo/cug/progetti/gep_2025_2028.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unimc.it/it/servizi-agli-studenti/salute-sport-e-benessere/sportello-antiviolenza-unimc/"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piao.dfp.gov.i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3.xml.rels><?xml version="1.0" encoding="UTF-8" standalone="yes"?>
<Relationships xmlns="http://schemas.openxmlformats.org/package/2006/relationships"><Relationship Id="rId2" Type="http://schemas.openxmlformats.org/officeDocument/2006/relationships/hyperlink" Target="https://certificazione.pariopportunita.gov.it/public/dist/resources/prassi-di-riferimento-unipdr-pdr100866103.pd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12">
            <a:extLst>
              <a:ext uri="{FF2B5EF4-FFF2-40B4-BE49-F238E27FC236}">
                <a16:creationId xmlns:a16="http://schemas.microsoft.com/office/drawing/2014/main" id="{A8DDC302-DBEC-4742-B54B-5E9AAFE96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858000"/>
          </a:xfrm>
          <a:custGeom>
            <a:avLst/>
            <a:gdLst>
              <a:gd name="connsiteX0" fmla="*/ 0 w 11430001"/>
              <a:gd name="connsiteY0" fmla="*/ 0 h 6858000"/>
              <a:gd name="connsiteX1" fmla="*/ 5330522 w 11430001"/>
              <a:gd name="connsiteY1" fmla="*/ 0 h 6858000"/>
              <a:gd name="connsiteX2" fmla="*/ 5334002 w 11430001"/>
              <a:gd name="connsiteY2" fmla="*/ 0 h 6858000"/>
              <a:gd name="connsiteX3" fmla="*/ 5334002 w 11430001"/>
              <a:gd name="connsiteY3" fmla="*/ 762270 h 6858000"/>
              <a:gd name="connsiteX4" fmla="*/ 11430001 w 11430001"/>
              <a:gd name="connsiteY4" fmla="*/ 762270 h 6858000"/>
              <a:gd name="connsiteX5" fmla="*/ 11430001 w 11430001"/>
              <a:gd name="connsiteY5" fmla="*/ 6094807 h 6858000"/>
              <a:gd name="connsiteX6" fmla="*/ 5330522 w 11430001"/>
              <a:gd name="connsiteY6" fmla="*/ 6094807 h 6858000"/>
              <a:gd name="connsiteX7" fmla="*/ 5330522 w 11430001"/>
              <a:gd name="connsiteY7" fmla="*/ 6858000 h 6858000"/>
              <a:gd name="connsiteX8" fmla="*/ 0 w 11430001"/>
              <a:gd name="connsiteY8" fmla="*/ 6858000 h 6858000"/>
              <a:gd name="connsiteX9" fmla="*/ 0 w 11430001"/>
              <a:gd name="connsiteY9" fmla="*/ 60948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1" h="6858000">
                <a:moveTo>
                  <a:pt x="0" y="0"/>
                </a:moveTo>
                <a:lnTo>
                  <a:pt x="5330522" y="0"/>
                </a:lnTo>
                <a:lnTo>
                  <a:pt x="5334002" y="0"/>
                </a:lnTo>
                <a:lnTo>
                  <a:pt x="5334002" y="762270"/>
                </a:lnTo>
                <a:lnTo>
                  <a:pt x="11430001" y="762270"/>
                </a:lnTo>
                <a:lnTo>
                  <a:pt x="11430001" y="6094807"/>
                </a:lnTo>
                <a:lnTo>
                  <a:pt x="5330522" y="6094807"/>
                </a:lnTo>
                <a:lnTo>
                  <a:pt x="5330522" y="6858000"/>
                </a:lnTo>
                <a:lnTo>
                  <a:pt x="0" y="6858000"/>
                </a:lnTo>
                <a:lnTo>
                  <a:pt x="0" y="6094807"/>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B5E3B2D6-96A4-DE1E-2D83-662D49476551}"/>
              </a:ext>
            </a:extLst>
          </p:cNvPr>
          <p:cNvSpPr>
            <a:spLocks noGrp="1"/>
          </p:cNvSpPr>
          <p:nvPr>
            <p:ph type="ctrTitle"/>
          </p:nvPr>
        </p:nvSpPr>
        <p:spPr>
          <a:xfrm>
            <a:off x="6082616" y="1517904"/>
            <a:ext cx="4579288" cy="2796945"/>
          </a:xfrm>
        </p:spPr>
        <p:txBody>
          <a:bodyPr>
            <a:normAutofit/>
          </a:bodyPr>
          <a:lstStyle/>
          <a:p>
            <a:pPr algn="l"/>
            <a:r>
              <a:rPr lang="en-GB" sz="5100"/>
              <a:t>Laboratorio di </a:t>
            </a:r>
            <a:br>
              <a:rPr lang="en-GB" sz="5100"/>
            </a:br>
            <a:r>
              <a:rPr lang="en-GB" sz="5100"/>
              <a:t>Diversity Management</a:t>
            </a:r>
          </a:p>
        </p:txBody>
      </p:sp>
      <p:sp>
        <p:nvSpPr>
          <p:cNvPr id="3" name="Sottotitolo 2">
            <a:extLst>
              <a:ext uri="{FF2B5EF4-FFF2-40B4-BE49-F238E27FC236}">
                <a16:creationId xmlns:a16="http://schemas.microsoft.com/office/drawing/2014/main" id="{37BA2515-BF18-C670-DDE6-E517FB98D01F}"/>
              </a:ext>
            </a:extLst>
          </p:cNvPr>
          <p:cNvSpPr>
            <a:spLocks noGrp="1"/>
          </p:cNvSpPr>
          <p:nvPr>
            <p:ph type="subTitle" idx="1"/>
          </p:nvPr>
        </p:nvSpPr>
        <p:spPr>
          <a:xfrm>
            <a:off x="6082616" y="4570807"/>
            <a:ext cx="4579288" cy="942889"/>
          </a:xfrm>
        </p:spPr>
        <p:txBody>
          <a:bodyPr>
            <a:normAutofit/>
          </a:bodyPr>
          <a:lstStyle/>
          <a:p>
            <a:pPr algn="l"/>
            <a:r>
              <a:rPr lang="en-GB"/>
              <a:t>Nicolò Maria Ingarra</a:t>
            </a:r>
          </a:p>
        </p:txBody>
      </p:sp>
      <p:pic>
        <p:nvPicPr>
          <p:cNvPr id="28" name="Picture 3">
            <a:extLst>
              <a:ext uri="{FF2B5EF4-FFF2-40B4-BE49-F238E27FC236}">
                <a16:creationId xmlns:a16="http://schemas.microsoft.com/office/drawing/2014/main" id="{3180CE76-9523-27F3-A02A-623A99F24C11}"/>
              </a:ext>
            </a:extLst>
          </p:cNvPr>
          <p:cNvPicPr>
            <a:picLocks noChangeAspect="1"/>
          </p:cNvPicPr>
          <p:nvPr/>
        </p:nvPicPr>
        <p:blipFill>
          <a:blip r:embed="rId2"/>
          <a:srcRect l="30847" r="2003" b="1"/>
          <a:stretch>
            <a:fillRect/>
          </a:stretch>
        </p:blipFill>
        <p:spPr>
          <a:xfrm>
            <a:off x="20" y="758953"/>
            <a:ext cx="5327883" cy="5335854"/>
          </a:xfrm>
          <a:prstGeom prst="rect">
            <a:avLst/>
          </a:prstGeom>
        </p:spPr>
      </p:pic>
    </p:spTree>
    <p:extLst>
      <p:ext uri="{BB962C8B-B14F-4D97-AF65-F5344CB8AC3E}">
        <p14:creationId xmlns:p14="http://schemas.microsoft.com/office/powerpoint/2010/main" val="60960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37659-53CB-24EF-4B54-663CF456B1CC}"/>
              </a:ext>
            </a:extLst>
          </p:cNvPr>
          <p:cNvSpPr>
            <a:spLocks noGrp="1"/>
          </p:cNvSpPr>
          <p:nvPr>
            <p:ph type="title"/>
          </p:nvPr>
        </p:nvSpPr>
        <p:spPr>
          <a:xfrm>
            <a:off x="5604552" y="871758"/>
            <a:ext cx="5825448" cy="3871143"/>
          </a:xfrm>
        </p:spPr>
        <p:txBody>
          <a:bodyPr vert="horz" lIns="91440" tIns="45720" rIns="91440" bIns="45720" rtlCol="0" anchor="t">
            <a:normAutofit/>
          </a:bodyPr>
          <a:lstStyle/>
          <a:p>
            <a:r>
              <a:rPr lang="en-US" sz="5400" dirty="0"/>
              <a:t>LE </a:t>
            </a:r>
            <a:r>
              <a:rPr lang="en-US" sz="5400" dirty="0" err="1"/>
              <a:t>grandi</a:t>
            </a:r>
            <a:r>
              <a:rPr lang="en-US" sz="5400" dirty="0"/>
              <a:t> </a:t>
            </a:r>
            <a:r>
              <a:rPr lang="en-US" sz="5400" dirty="0" err="1"/>
              <a:t>dimissioni</a:t>
            </a:r>
            <a:br>
              <a:rPr lang="en-US" sz="5400" dirty="0"/>
            </a:br>
            <a:endParaRPr lang="en-US" sz="5400" dirty="0"/>
          </a:p>
        </p:txBody>
      </p:sp>
      <p:pic>
        <p:nvPicPr>
          <p:cNvPr id="5" name="Segnaposto contenuto 4" descr="Immagine che contiene testo, gabbia, design, illustrazione&#10;&#10;Il contenuto generato dall'IA potrebbe non essere corretto.">
            <a:extLst>
              <a:ext uri="{FF2B5EF4-FFF2-40B4-BE49-F238E27FC236}">
                <a16:creationId xmlns:a16="http://schemas.microsoft.com/office/drawing/2014/main" id="{F25BCBE0-5341-1EE3-AB51-31371C8092EE}"/>
              </a:ext>
            </a:extLst>
          </p:cNvPr>
          <p:cNvPicPr>
            <a:picLocks noGrp="1" noChangeAspect="1"/>
          </p:cNvPicPr>
          <p:nvPr>
            <p:ph idx="1"/>
          </p:nvPr>
        </p:nvPicPr>
        <p:blipFill>
          <a:blip r:embed="rId2"/>
          <a:srcRect t="11730" r="2" b="1085"/>
          <a:stretch>
            <a:fillRect/>
          </a:stretch>
        </p:blipFill>
        <p:spPr>
          <a:xfrm>
            <a:off x="1" y="10"/>
            <a:ext cx="4876799" cy="6857989"/>
          </a:xfrm>
          <a:prstGeom prst="rect">
            <a:avLst/>
          </a:prstGeom>
        </p:spPr>
      </p:pic>
      <p:sp>
        <p:nvSpPr>
          <p:cNvPr id="4" name="CasellaDiTesto 3">
            <a:extLst>
              <a:ext uri="{FF2B5EF4-FFF2-40B4-BE49-F238E27FC236}">
                <a16:creationId xmlns:a16="http://schemas.microsoft.com/office/drawing/2014/main" id="{0665E31E-A915-4E71-DD39-C81700A37A01}"/>
              </a:ext>
            </a:extLst>
          </p:cNvPr>
          <p:cNvSpPr txBox="1"/>
          <p:nvPr/>
        </p:nvSpPr>
        <p:spPr>
          <a:xfrm>
            <a:off x="2271128" y="6668055"/>
            <a:ext cx="4902183" cy="369332"/>
          </a:xfrm>
          <a:prstGeom prst="rect">
            <a:avLst/>
          </a:prstGeom>
          <a:noFill/>
        </p:spPr>
        <p:txBody>
          <a:bodyPr wrap="square" rtlCol="0">
            <a:spAutoFit/>
          </a:bodyPr>
          <a:lstStyle/>
          <a:p>
            <a:r>
              <a:rPr lang="en-GB" dirty="0"/>
              <a:t>a</a:t>
            </a:r>
          </a:p>
        </p:txBody>
      </p:sp>
      <p:sp>
        <p:nvSpPr>
          <p:cNvPr id="7" name="Rectangle 3">
            <a:extLst>
              <a:ext uri="{FF2B5EF4-FFF2-40B4-BE49-F238E27FC236}">
                <a16:creationId xmlns:a16="http://schemas.microsoft.com/office/drawing/2014/main" id="{83C87506-F9E3-4F8A-D824-8D3DC42E2129}"/>
              </a:ext>
            </a:extLst>
          </p:cNvPr>
          <p:cNvSpPr>
            <a:spLocks noChangeArrowheads="1"/>
          </p:cNvSpPr>
          <p:nvPr/>
        </p:nvSpPr>
        <p:spPr bwMode="auto">
          <a:xfrm>
            <a:off x="5423338" y="3110175"/>
            <a:ext cx="61327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it-IT" altLang="it-IT" sz="1800" b="0" i="0" u="none" strike="noStrike" cap="none" normalizeH="0" baseline="0" dirty="0">
                <a:ln>
                  <a:noFill/>
                </a:ln>
                <a:solidFill>
                  <a:srgbClr val="000000"/>
                </a:solidFill>
                <a:effectLst/>
                <a:latin typeface="-webkit-standard"/>
              </a:rPr>
              <a:t>Negli </a:t>
            </a:r>
            <a:r>
              <a:rPr kumimoji="0" lang="it-IT" altLang="it-IT" sz="1800" b="1" i="0" u="none" strike="noStrike" cap="none" normalizeH="0" baseline="0" dirty="0">
                <a:ln>
                  <a:noFill/>
                </a:ln>
                <a:solidFill>
                  <a:srgbClr val="000000"/>
                </a:solidFill>
                <a:effectLst/>
              </a:rPr>
              <a:t>Stati Uniti</a:t>
            </a:r>
            <a:r>
              <a:rPr kumimoji="0" lang="it-IT" altLang="it-IT" sz="1800" b="0" i="0" u="none" strike="noStrike" cap="none" normalizeH="0" baseline="0" dirty="0">
                <a:ln>
                  <a:noFill/>
                </a:ln>
                <a:solidFill>
                  <a:srgbClr val="000000"/>
                </a:solidFill>
                <a:effectLst/>
                <a:latin typeface="-webkit-standard"/>
              </a:rPr>
              <a:t>, </a:t>
            </a:r>
            <a:r>
              <a:rPr kumimoji="0" lang="it-IT" altLang="it-IT" sz="1800" b="1" i="0" u="none" strike="noStrike" cap="none" normalizeH="0" baseline="0" dirty="0">
                <a:ln>
                  <a:noFill/>
                </a:ln>
                <a:solidFill>
                  <a:srgbClr val="000000"/>
                </a:solidFill>
                <a:effectLst/>
              </a:rPr>
              <a:t>47 milioni di </a:t>
            </a:r>
            <a:r>
              <a:rPr lang="it-IT" altLang="it-IT" b="1" dirty="0">
                <a:solidFill>
                  <a:srgbClr val="000000"/>
                </a:solidFill>
              </a:rPr>
              <a:t>lavoratori </a:t>
            </a:r>
            <a:r>
              <a:rPr kumimoji="0" lang="it-IT" altLang="it-IT" sz="1800" b="1" i="0" u="none" strike="noStrike" cap="none" normalizeH="0" baseline="0" dirty="0">
                <a:ln>
                  <a:noFill/>
                </a:ln>
                <a:solidFill>
                  <a:srgbClr val="000000"/>
                </a:solidFill>
                <a:effectLst/>
              </a:rPr>
              <a:t>hanno lasciato il lavoro nel 2021</a:t>
            </a:r>
            <a:r>
              <a:rPr kumimoji="0" lang="it-IT" altLang="it-IT" sz="1800" b="0" i="0" u="none" strike="noStrike" cap="none" normalizeH="0" baseline="0" dirty="0">
                <a:ln>
                  <a:noFill/>
                </a:ln>
                <a:solidFill>
                  <a:srgbClr val="000000"/>
                </a:solidFill>
                <a:effectLst/>
                <a:latin typeface="-webkit-standard"/>
              </a:rPr>
              <a:t> in modo volontario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3" name="Rectangle 5">
            <a:extLst>
              <a:ext uri="{FF2B5EF4-FFF2-40B4-BE49-F238E27FC236}">
                <a16:creationId xmlns:a16="http://schemas.microsoft.com/office/drawing/2014/main" id="{4F91D487-81F6-6945-9B22-309DEDBB6F70}"/>
              </a:ext>
            </a:extLst>
          </p:cNvPr>
          <p:cNvSpPr>
            <a:spLocks noChangeArrowheads="1"/>
          </p:cNvSpPr>
          <p:nvPr/>
        </p:nvSpPr>
        <p:spPr bwMode="auto">
          <a:xfrm>
            <a:off x="5409890" y="4224375"/>
            <a:ext cx="61462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webkit-standard"/>
              </a:rPr>
              <a:t>Nel </a:t>
            </a:r>
            <a:r>
              <a:rPr kumimoji="0" lang="it-IT" altLang="it-IT" sz="1800" b="1" i="0" u="none" strike="noStrike" cap="none" normalizeH="0" baseline="0" dirty="0">
                <a:ln>
                  <a:noFill/>
                </a:ln>
                <a:solidFill>
                  <a:srgbClr val="000000"/>
                </a:solidFill>
                <a:effectLst/>
              </a:rPr>
              <a:t>2022 in Italia</a:t>
            </a:r>
            <a:r>
              <a:rPr kumimoji="0" lang="it-IT" altLang="it-IT" sz="1800" b="0" i="0" u="none" strike="noStrike" cap="none" normalizeH="0" baseline="0" dirty="0">
                <a:ln>
                  <a:noFill/>
                </a:ln>
                <a:solidFill>
                  <a:srgbClr val="000000"/>
                </a:solidFill>
                <a:effectLst/>
                <a:latin typeface="-webkit-standard"/>
              </a:rPr>
              <a:t> sono state registrate </a:t>
            </a:r>
            <a:r>
              <a:rPr kumimoji="0" lang="it-IT" altLang="it-IT" sz="1800" b="1" i="0" u="none" strike="noStrike" cap="none" normalizeH="0" baseline="0" dirty="0">
                <a:ln>
                  <a:noFill/>
                </a:ln>
                <a:solidFill>
                  <a:srgbClr val="000000"/>
                </a:solidFill>
                <a:effectLst/>
              </a:rPr>
              <a:t>circa 2.19 milioni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000000"/>
                </a:solidFill>
                <a:effectLst/>
              </a:rPr>
              <a:t>di dimissioni volontarie</a:t>
            </a:r>
            <a:r>
              <a:rPr kumimoji="0" lang="it-IT" altLang="it-IT" sz="1800" b="0" i="0" u="none" strike="noStrike" cap="none" normalizeH="0" baseline="0" dirty="0">
                <a:ln>
                  <a:noFill/>
                </a:ln>
                <a:solidFill>
                  <a:srgbClr val="000000"/>
                </a:solidFill>
                <a:effectLst/>
                <a:latin typeface="-webkit-standard"/>
              </a:rPr>
              <a:t>, con un aumento di </a:t>
            </a:r>
            <a:r>
              <a:rPr kumimoji="0" lang="it-IT" altLang="it-IT" sz="1800" b="1" i="0" u="none" strike="noStrike" cap="none" normalizeH="0" baseline="0" dirty="0">
                <a:ln>
                  <a:noFill/>
                </a:ln>
                <a:solidFill>
                  <a:srgbClr val="000000"/>
                </a:solidFill>
                <a:effectLst/>
              </a:rPr>
              <a:t>circa +13,8%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000000"/>
                </a:solidFill>
                <a:effectLst/>
              </a:rPr>
              <a:t>rispetto al 2021</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8767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Freeform: Shape 103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42" name="Rectangle 1034">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68E1F2B-EA33-C5E9-DC3B-86E2F2C9F097}"/>
              </a:ext>
            </a:extLst>
          </p:cNvPr>
          <p:cNvSpPr>
            <a:spLocks noGrp="1"/>
          </p:cNvSpPr>
          <p:nvPr>
            <p:ph type="title"/>
          </p:nvPr>
        </p:nvSpPr>
        <p:spPr>
          <a:xfrm>
            <a:off x="758951" y="4714895"/>
            <a:ext cx="10668000" cy="1042660"/>
          </a:xfrm>
        </p:spPr>
        <p:txBody>
          <a:bodyPr vert="horz" lIns="91440" tIns="45720" rIns="91440" bIns="45720" rtlCol="0" anchor="b">
            <a:normAutofit/>
          </a:bodyPr>
          <a:lstStyle/>
          <a:p>
            <a:pPr algn="ctr"/>
            <a:r>
              <a:rPr lang="en-US" sz="3800"/>
              <a:t>La questione del malessere organizzativo…</a:t>
            </a:r>
          </a:p>
        </p:txBody>
      </p:sp>
      <p:pic>
        <p:nvPicPr>
          <p:cNvPr id="5" name="Segnaposto contenuto 4" descr="Immagine che contiene testo, poster, libro, Volantino&#10;&#10;Il contenuto generato dall'IA potrebbe non essere corretto.">
            <a:extLst>
              <a:ext uri="{FF2B5EF4-FFF2-40B4-BE49-F238E27FC236}">
                <a16:creationId xmlns:a16="http://schemas.microsoft.com/office/drawing/2014/main" id="{C32CB8ED-B28E-DB9E-C80D-31E4DEDE982E}"/>
              </a:ext>
            </a:extLst>
          </p:cNvPr>
          <p:cNvPicPr>
            <a:picLocks noGrp="1" noChangeAspect="1"/>
          </p:cNvPicPr>
          <p:nvPr>
            <p:ph idx="1"/>
          </p:nvPr>
        </p:nvPicPr>
        <p:blipFill>
          <a:blip r:embed="rId2"/>
          <a:srcRect t="4420" r="2" b="16756"/>
          <a:stretch>
            <a:fillRect/>
          </a:stretch>
        </p:blipFill>
        <p:spPr>
          <a:xfrm>
            <a:off x="1910342" y="752895"/>
            <a:ext cx="2863951" cy="3459814"/>
          </a:xfrm>
          <a:prstGeom prst="rect">
            <a:avLst/>
          </a:prstGeom>
        </p:spPr>
      </p:pic>
      <p:pic>
        <p:nvPicPr>
          <p:cNvPr id="1028" name="Picture 4" descr="Lavoro e salute mentale: una questione politica">
            <a:extLst>
              <a:ext uri="{FF2B5EF4-FFF2-40B4-BE49-F238E27FC236}">
                <a16:creationId xmlns:a16="http://schemas.microsoft.com/office/drawing/2014/main" id="{A19D4646-33CE-F3FC-1BC9-3DD52ECCDC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7455" y="748781"/>
            <a:ext cx="2748909" cy="343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177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619A6F3B-F0D9-4CB0-B8A1-B84B57852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5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Copertina del libro, poster, grafica&#10;&#10;Il contenuto generato dall'IA potrebbe non essere corretto.">
            <a:extLst>
              <a:ext uri="{FF2B5EF4-FFF2-40B4-BE49-F238E27FC236}">
                <a16:creationId xmlns:a16="http://schemas.microsoft.com/office/drawing/2014/main" id="{83D697E9-FD3B-6226-384F-827540EA28F2}"/>
              </a:ext>
            </a:extLst>
          </p:cNvPr>
          <p:cNvPicPr>
            <a:picLocks noChangeAspect="1"/>
          </p:cNvPicPr>
          <p:nvPr/>
        </p:nvPicPr>
        <p:blipFill>
          <a:blip r:embed="rId2"/>
          <a:stretch>
            <a:fillRect/>
          </a:stretch>
        </p:blipFill>
        <p:spPr>
          <a:xfrm>
            <a:off x="4847783" y="1390330"/>
            <a:ext cx="3167193" cy="4709581"/>
          </a:xfrm>
          <a:prstGeom prst="rect">
            <a:avLst/>
          </a:prstGeom>
        </p:spPr>
      </p:pic>
    </p:spTree>
    <p:extLst>
      <p:ext uri="{BB962C8B-B14F-4D97-AF65-F5344CB8AC3E}">
        <p14:creationId xmlns:p14="http://schemas.microsoft.com/office/powerpoint/2010/main" val="295907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5CB8E-6A49-9EE3-3DE9-DB1756584FA5}"/>
              </a:ext>
            </a:extLst>
          </p:cNvPr>
          <p:cNvSpPr>
            <a:spLocks noGrp="1"/>
          </p:cNvSpPr>
          <p:nvPr>
            <p:ph type="title"/>
          </p:nvPr>
        </p:nvSpPr>
        <p:spPr>
          <a:xfrm>
            <a:off x="704088" y="914400"/>
            <a:ext cx="3914776" cy="3977269"/>
          </a:xfrm>
        </p:spPr>
        <p:txBody>
          <a:bodyPr vert="horz" lIns="91440" tIns="45720" rIns="91440" bIns="45720" rtlCol="0">
            <a:normAutofit/>
          </a:bodyPr>
          <a:lstStyle/>
          <a:p>
            <a:r>
              <a:rPr lang="en-US"/>
              <a:t>Le nuove patologie del lavoro</a:t>
            </a:r>
          </a:p>
        </p:txBody>
      </p:sp>
      <p:graphicFrame>
        <p:nvGraphicFramePr>
          <p:cNvPr id="34" name="Segnaposto contenuto 3">
            <a:extLst>
              <a:ext uri="{FF2B5EF4-FFF2-40B4-BE49-F238E27FC236}">
                <a16:creationId xmlns:a16="http://schemas.microsoft.com/office/drawing/2014/main" id="{1D9142AA-3021-44D9-8173-DCDD85221486}"/>
              </a:ext>
            </a:extLst>
          </p:cNvPr>
          <p:cNvGraphicFramePr>
            <a:graphicFrameLocks noGrp="1"/>
          </p:cNvGraphicFramePr>
          <p:nvPr>
            <p:ph idx="1"/>
            <p:extLst>
              <p:ext uri="{D42A27DB-BD31-4B8C-83A1-F6EECF244321}">
                <p14:modId xmlns:p14="http://schemas.microsoft.com/office/powerpoint/2010/main" val="4150250474"/>
              </p:ext>
            </p:extLst>
          </p:nvPr>
        </p:nvGraphicFramePr>
        <p:xfrm>
          <a:off x="5219952" y="723900"/>
          <a:ext cx="6171948" cy="549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508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D85874-D19F-157A-1C39-E9BA48E56297}"/>
              </a:ext>
            </a:extLst>
          </p:cNvPr>
          <p:cNvSpPr>
            <a:spLocks noGrp="1"/>
          </p:cNvSpPr>
          <p:nvPr>
            <p:ph type="title"/>
          </p:nvPr>
        </p:nvSpPr>
        <p:spPr>
          <a:xfrm>
            <a:off x="5604552" y="871758"/>
            <a:ext cx="5825448" cy="3871143"/>
          </a:xfrm>
        </p:spPr>
        <p:txBody>
          <a:bodyPr vert="horz" lIns="91440" tIns="45720" rIns="91440" bIns="45720" rtlCol="0" anchor="t">
            <a:normAutofit/>
          </a:bodyPr>
          <a:lstStyle/>
          <a:p>
            <a:pPr>
              <a:lnSpc>
                <a:spcPct val="90000"/>
              </a:lnSpc>
            </a:pPr>
            <a:r>
              <a:rPr lang="en-US" sz="3400" dirty="0"/>
              <a:t>“Il </a:t>
            </a:r>
            <a:r>
              <a:rPr lang="en-US" sz="3400" dirty="0" err="1"/>
              <a:t>soggetto</a:t>
            </a:r>
            <a:r>
              <a:rPr lang="en-US" sz="3400" dirty="0"/>
              <a:t> di </a:t>
            </a:r>
            <a:r>
              <a:rPr lang="en-US" sz="3400" dirty="0" err="1"/>
              <a:t>prestazione</a:t>
            </a:r>
            <a:r>
              <a:rPr lang="en-US" sz="3400" dirty="0"/>
              <a:t>, </a:t>
            </a:r>
            <a:r>
              <a:rPr lang="en-US" sz="3400" dirty="0" err="1"/>
              <a:t>sfinito</a:t>
            </a:r>
            <a:r>
              <a:rPr lang="en-US" sz="3400" dirty="0"/>
              <a:t>, </a:t>
            </a:r>
            <a:r>
              <a:rPr lang="en-US" sz="3400" dirty="0" err="1"/>
              <a:t>depresso</a:t>
            </a:r>
            <a:r>
              <a:rPr lang="en-US" sz="3400" dirty="0"/>
              <a:t>, </a:t>
            </a:r>
            <a:r>
              <a:rPr lang="en-US" sz="3400" dirty="0" err="1"/>
              <a:t>allo</a:t>
            </a:r>
            <a:r>
              <a:rPr lang="en-US" sz="3400" dirty="0"/>
              <a:t> </a:t>
            </a:r>
            <a:r>
              <a:rPr lang="en-US" sz="3400" dirty="0" err="1"/>
              <a:t>stesso</a:t>
            </a:r>
            <a:r>
              <a:rPr lang="en-US" sz="3400" dirty="0"/>
              <a:t> tempo </a:t>
            </a:r>
            <a:r>
              <a:rPr lang="en-US" sz="3400" dirty="0" err="1"/>
              <a:t>è</a:t>
            </a:r>
            <a:r>
              <a:rPr lang="en-US" sz="3400" dirty="0"/>
              <a:t> </a:t>
            </a:r>
            <a:r>
              <a:rPr lang="en-US" sz="3400" dirty="0" err="1"/>
              <a:t>logorato</a:t>
            </a:r>
            <a:r>
              <a:rPr lang="en-US" sz="3400" dirty="0"/>
              <a:t> da se </a:t>
            </a:r>
            <a:r>
              <a:rPr lang="en-US" sz="3400" dirty="0" err="1"/>
              <a:t>stesso</a:t>
            </a:r>
            <a:r>
              <a:rPr lang="en-US" sz="3400" dirty="0"/>
              <a:t>. </a:t>
            </a:r>
            <a:r>
              <a:rPr lang="en-US" sz="3400" dirty="0" err="1"/>
              <a:t>È</a:t>
            </a:r>
            <a:r>
              <a:rPr lang="en-US" sz="3400" dirty="0"/>
              <a:t> </a:t>
            </a:r>
            <a:r>
              <a:rPr lang="en-US" sz="3400" dirty="0" err="1"/>
              <a:t>stanco</a:t>
            </a:r>
            <a:r>
              <a:rPr lang="en-US" sz="3400" dirty="0"/>
              <a:t>, </a:t>
            </a:r>
            <a:r>
              <a:rPr lang="en-US" sz="3400" dirty="0" err="1"/>
              <a:t>sfinito</a:t>
            </a:r>
            <a:r>
              <a:rPr lang="en-US" sz="3400" dirty="0"/>
              <a:t> </a:t>
            </a:r>
            <a:r>
              <a:rPr lang="en-US" sz="3400" dirty="0" err="1"/>
              <a:t>dalla</a:t>
            </a:r>
            <a:r>
              <a:rPr lang="en-US" sz="3400" dirty="0"/>
              <a:t> </a:t>
            </a:r>
            <a:r>
              <a:rPr lang="en-US" sz="3400" dirty="0" err="1"/>
              <a:t>guerra</a:t>
            </a:r>
            <a:r>
              <a:rPr lang="en-US" sz="3400" dirty="0"/>
              <a:t> </a:t>
            </a:r>
            <a:r>
              <a:rPr lang="en-US" sz="3400" dirty="0" err="1"/>
              <a:t>che</a:t>
            </a:r>
            <a:r>
              <a:rPr lang="en-US" sz="3400" dirty="0"/>
              <a:t> fa a se </a:t>
            </a:r>
            <a:r>
              <a:rPr lang="en-US" sz="3400" dirty="0" err="1"/>
              <a:t>stesso</a:t>
            </a:r>
            <a:r>
              <a:rPr lang="en-US" sz="3400" dirty="0"/>
              <a:t>” (la </a:t>
            </a:r>
            <a:r>
              <a:rPr lang="en-US" sz="3400" dirty="0" err="1"/>
              <a:t>società</a:t>
            </a:r>
            <a:r>
              <a:rPr lang="en-US" sz="3400" dirty="0"/>
              <a:t> della </a:t>
            </a:r>
            <a:r>
              <a:rPr lang="en-US" sz="3400" dirty="0" err="1"/>
              <a:t>stanchezza</a:t>
            </a:r>
            <a:r>
              <a:rPr lang="en-US" sz="3400" dirty="0"/>
              <a:t>, p. 22).</a:t>
            </a:r>
          </a:p>
        </p:txBody>
      </p:sp>
      <p:pic>
        <p:nvPicPr>
          <p:cNvPr id="5122" name="Picture 2" descr="La società della stanchezza. Nuova ediz. - Byung-Chul Han - copertina">
            <a:extLst>
              <a:ext uri="{FF2B5EF4-FFF2-40B4-BE49-F238E27FC236}">
                <a16:creationId xmlns:a16="http://schemas.microsoft.com/office/drawing/2014/main" id="{70AF8D0A-6FFE-993C-07CA-1516CE11F3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 b="1562"/>
          <a:stretch>
            <a:fillRect/>
          </a:stretch>
        </p:blipFill>
        <p:spPr bwMode="auto">
          <a:xfrm>
            <a:off x="1" y="10"/>
            <a:ext cx="4876799"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38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4C7DC76-4106-BB25-C9E3-C1A61DE591BB}"/>
              </a:ext>
            </a:extLst>
          </p:cNvPr>
          <p:cNvSpPr>
            <a:spLocks noGrp="1"/>
          </p:cNvSpPr>
          <p:nvPr>
            <p:ph idx="1"/>
          </p:nvPr>
        </p:nvSpPr>
        <p:spPr>
          <a:xfrm>
            <a:off x="1524000" y="1865376"/>
            <a:ext cx="9144000" cy="3127248"/>
          </a:xfrm>
        </p:spPr>
        <p:txBody>
          <a:bodyPr>
            <a:normAutofit fontScale="70000" lnSpcReduction="20000"/>
          </a:bodyPr>
          <a:lstStyle/>
          <a:p>
            <a:pPr marL="0" indent="0" algn="just">
              <a:buNone/>
            </a:pPr>
            <a:r>
              <a:rPr lang="it-IT" dirty="0"/>
              <a:t>“Ogni epoca ha le sue malattie. Cosi, c’è stata un’epoca batterica, finita poi con l’invenzione degli antibiotici. Nonostante l’immensa paura di una pandemia influenzale, oggi non viviamo in un’epoca virale. L’abbiamo superata grazie alla tecnica immunologica. Sul piano delle pos­sibili patologie, il XXI secolo appena comin­ciato non è caratterizzabile in senso batterico o virale, quanto piuttosto in senso neuronale. Malattie neuronali come la depressione, la sindrome da deficit di attenzione e iperattività (ADHD), il disturbo borderline di personalità (BPD) o la sindrome da burnout (BD) connotano il panorama delle patologie tipiche di que­sto secolo. Non si tratta di infezioni, piuttosto di infarti che non sono causati dalla negatività di ciò che è immunologicamente altro, ma sono determinati da un eccesso di positività. Queste sindromi si sottraggono a qualsiasi tecnica im­munologica che miri a respingere la negatività dell’Estraneo.”(p. 7-8)</a:t>
            </a:r>
          </a:p>
          <a:p>
            <a:pPr marL="0" indent="0">
              <a:buNone/>
            </a:pPr>
            <a:endParaRPr lang="en-GB" dirty="0"/>
          </a:p>
        </p:txBody>
      </p:sp>
    </p:spTree>
    <p:extLst>
      <p:ext uri="{BB962C8B-B14F-4D97-AF65-F5344CB8AC3E}">
        <p14:creationId xmlns:p14="http://schemas.microsoft.com/office/powerpoint/2010/main" val="1873122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F46979-34B2-9467-0364-4D2B17088F24}"/>
              </a:ext>
            </a:extLst>
          </p:cNvPr>
          <p:cNvSpPr>
            <a:spLocks noGrp="1"/>
          </p:cNvSpPr>
          <p:nvPr>
            <p:ph type="title"/>
          </p:nvPr>
        </p:nvSpPr>
        <p:spPr>
          <a:xfrm>
            <a:off x="2501576" y="2515431"/>
            <a:ext cx="9144000" cy="1344168"/>
          </a:xfrm>
        </p:spPr>
        <p:txBody>
          <a:bodyPr>
            <a:normAutofit/>
          </a:bodyPr>
          <a:lstStyle/>
          <a:p>
            <a:r>
              <a:rPr lang="en-GB" sz="4400" dirty="0"/>
              <a:t>I CONFINI DEL LAVORO</a:t>
            </a:r>
          </a:p>
        </p:txBody>
      </p:sp>
    </p:spTree>
    <p:extLst>
      <p:ext uri="{BB962C8B-B14F-4D97-AF65-F5344CB8AC3E}">
        <p14:creationId xmlns:p14="http://schemas.microsoft.com/office/powerpoint/2010/main" val="138168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BC4A0336-662C-41C3-8DC8-3104A1694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schermata, Carattere&#10;&#10;Il contenuto generato dall'IA potrebbe non essere corretto.">
            <a:extLst>
              <a:ext uri="{FF2B5EF4-FFF2-40B4-BE49-F238E27FC236}">
                <a16:creationId xmlns:a16="http://schemas.microsoft.com/office/drawing/2014/main" id="{73187681-4ABA-A187-9A8B-655F3D54114D}"/>
              </a:ext>
            </a:extLst>
          </p:cNvPr>
          <p:cNvPicPr>
            <a:picLocks noGrp="1" noChangeAspect="1"/>
          </p:cNvPicPr>
          <p:nvPr>
            <p:ph idx="1"/>
          </p:nvPr>
        </p:nvPicPr>
        <p:blipFill>
          <a:blip r:embed="rId2"/>
          <a:stretch>
            <a:fillRect/>
          </a:stretch>
        </p:blipFill>
        <p:spPr>
          <a:xfrm>
            <a:off x="762000" y="922021"/>
            <a:ext cx="10668000" cy="5013957"/>
          </a:xfrm>
          <a:prstGeom prst="rect">
            <a:avLst/>
          </a:prstGeom>
        </p:spPr>
      </p:pic>
    </p:spTree>
    <p:extLst>
      <p:ext uri="{BB962C8B-B14F-4D97-AF65-F5344CB8AC3E}">
        <p14:creationId xmlns:p14="http://schemas.microsoft.com/office/powerpoint/2010/main" val="1073020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E1BD22-C274-A449-3C27-6855FE3B8099}"/>
              </a:ext>
            </a:extLst>
          </p:cNvPr>
          <p:cNvSpPr>
            <a:spLocks noGrp="1"/>
          </p:cNvSpPr>
          <p:nvPr>
            <p:ph type="title"/>
          </p:nvPr>
        </p:nvSpPr>
        <p:spPr>
          <a:xfrm>
            <a:off x="889856" y="5498913"/>
            <a:ext cx="10765912" cy="925950"/>
          </a:xfrm>
        </p:spPr>
        <p:txBody>
          <a:bodyPr vert="horz" lIns="91440" tIns="45720" rIns="91440" bIns="45720" rtlCol="0" anchor="t">
            <a:normAutofit/>
          </a:bodyPr>
          <a:lstStyle/>
          <a:p>
            <a:r>
              <a:rPr lang="en-US" sz="5400" dirty="0"/>
              <a:t>DAL LAVORO DI CURA…</a:t>
            </a:r>
          </a:p>
        </p:txBody>
      </p:sp>
      <p:pic>
        <p:nvPicPr>
          <p:cNvPr id="7" name="Immagine 6" descr="Immagine che contiene testo, schermata, Sito Web, Pagina Web&#10;&#10;Il contenuto generato dall'IA potrebbe non essere corretto.">
            <a:extLst>
              <a:ext uri="{FF2B5EF4-FFF2-40B4-BE49-F238E27FC236}">
                <a16:creationId xmlns:a16="http://schemas.microsoft.com/office/drawing/2014/main" id="{C0FDDB9E-288A-897F-B323-875AD8C8C2CA}"/>
              </a:ext>
            </a:extLst>
          </p:cNvPr>
          <p:cNvPicPr>
            <a:picLocks noChangeAspect="1"/>
          </p:cNvPicPr>
          <p:nvPr/>
        </p:nvPicPr>
        <p:blipFill>
          <a:blip r:embed="rId2"/>
          <a:stretch>
            <a:fillRect/>
          </a:stretch>
        </p:blipFill>
        <p:spPr>
          <a:xfrm>
            <a:off x="2268066" y="798326"/>
            <a:ext cx="2983855" cy="3584211"/>
          </a:xfrm>
          <a:prstGeom prst="rect">
            <a:avLst/>
          </a:prstGeom>
        </p:spPr>
      </p:pic>
      <p:pic>
        <p:nvPicPr>
          <p:cNvPr id="5" name="Segnaposto contenuto 4" descr="Immagine che contiene testo, schermata, persona&#10;&#10;Il contenuto generato dall'IA potrebbe non essere corretto.">
            <a:extLst>
              <a:ext uri="{FF2B5EF4-FFF2-40B4-BE49-F238E27FC236}">
                <a16:creationId xmlns:a16="http://schemas.microsoft.com/office/drawing/2014/main" id="{7B17D745-5A3C-BB1C-5988-F5B732D3342F}"/>
              </a:ext>
            </a:extLst>
          </p:cNvPr>
          <p:cNvPicPr>
            <a:picLocks noGrp="1" noChangeAspect="1"/>
          </p:cNvPicPr>
          <p:nvPr>
            <p:ph idx="1"/>
          </p:nvPr>
        </p:nvPicPr>
        <p:blipFill>
          <a:blip r:embed="rId3"/>
          <a:srcRect t="3054"/>
          <a:stretch>
            <a:fillRect/>
          </a:stretch>
        </p:blipFill>
        <p:spPr>
          <a:xfrm>
            <a:off x="6272812" y="723899"/>
            <a:ext cx="2966938" cy="3584211"/>
          </a:xfrm>
          <a:prstGeom prst="rect">
            <a:avLst/>
          </a:prstGeom>
        </p:spPr>
      </p:pic>
      <p:sp>
        <p:nvSpPr>
          <p:cNvPr id="3" name="CasellaDiTesto 2">
            <a:extLst>
              <a:ext uri="{FF2B5EF4-FFF2-40B4-BE49-F238E27FC236}">
                <a16:creationId xmlns:a16="http://schemas.microsoft.com/office/drawing/2014/main" id="{76F398C4-F318-3C4C-F754-FFC5C8273BF2}"/>
              </a:ext>
            </a:extLst>
          </p:cNvPr>
          <p:cNvSpPr txBox="1"/>
          <p:nvPr/>
        </p:nvSpPr>
        <p:spPr>
          <a:xfrm>
            <a:off x="2097024" y="268224"/>
            <a:ext cx="3154897" cy="369332"/>
          </a:xfrm>
          <a:prstGeom prst="rect">
            <a:avLst/>
          </a:prstGeom>
          <a:noFill/>
        </p:spPr>
        <p:txBody>
          <a:bodyPr wrap="square" rtlCol="0">
            <a:spAutoFit/>
          </a:bodyPr>
          <a:lstStyle/>
          <a:p>
            <a:r>
              <a:rPr lang="en-GB" dirty="0"/>
              <a:t>Fonte: ILO, 2025</a:t>
            </a:r>
          </a:p>
        </p:txBody>
      </p:sp>
      <p:sp>
        <p:nvSpPr>
          <p:cNvPr id="4" name="CasellaDiTesto 3">
            <a:extLst>
              <a:ext uri="{FF2B5EF4-FFF2-40B4-BE49-F238E27FC236}">
                <a16:creationId xmlns:a16="http://schemas.microsoft.com/office/drawing/2014/main" id="{583E7F0C-D463-7EF3-1308-DAE68C7014FC}"/>
              </a:ext>
            </a:extLst>
          </p:cNvPr>
          <p:cNvSpPr txBox="1"/>
          <p:nvPr/>
        </p:nvSpPr>
        <p:spPr>
          <a:xfrm>
            <a:off x="6272812" y="268224"/>
            <a:ext cx="3944084" cy="369332"/>
          </a:xfrm>
          <a:prstGeom prst="rect">
            <a:avLst/>
          </a:prstGeom>
          <a:noFill/>
        </p:spPr>
        <p:txBody>
          <a:bodyPr wrap="square" rtlCol="0">
            <a:spAutoFit/>
          </a:bodyPr>
          <a:lstStyle/>
          <a:p>
            <a:r>
              <a:rPr lang="en-GB" dirty="0"/>
              <a:t>Fonte: </a:t>
            </a:r>
            <a:r>
              <a:rPr lang="it-IT" dirty="0"/>
              <a:t>ILO e Federcasalinghe, 2025 </a:t>
            </a:r>
            <a:r>
              <a:rPr lang="en-GB" dirty="0"/>
              <a:t> </a:t>
            </a:r>
          </a:p>
        </p:txBody>
      </p:sp>
      <p:sp>
        <p:nvSpPr>
          <p:cNvPr id="8" name="CasellaDiTesto 7">
            <a:extLst>
              <a:ext uri="{FF2B5EF4-FFF2-40B4-BE49-F238E27FC236}">
                <a16:creationId xmlns:a16="http://schemas.microsoft.com/office/drawing/2014/main" id="{632A9679-4ED1-CA64-CE86-618C93B29E62}"/>
              </a:ext>
            </a:extLst>
          </p:cNvPr>
          <p:cNvSpPr txBox="1"/>
          <p:nvPr/>
        </p:nvSpPr>
        <p:spPr>
          <a:xfrm>
            <a:off x="1206303" y="4543307"/>
            <a:ext cx="4889698" cy="646331"/>
          </a:xfrm>
          <a:prstGeom prst="rect">
            <a:avLst/>
          </a:prstGeom>
          <a:noFill/>
        </p:spPr>
        <p:txBody>
          <a:bodyPr wrap="square">
            <a:spAutoFit/>
          </a:bodyPr>
          <a:lstStyle/>
          <a:p>
            <a:r>
              <a:rPr lang="en-GB" dirty="0">
                <a:hlinkClick r:id="rId4"/>
              </a:rPr>
              <a:t>https://www.ilo.org/sites/default/files/2025-07/07_WSSD_Research_brief_RGB_ENG.pdf</a:t>
            </a:r>
            <a:r>
              <a:rPr lang="en-GB" dirty="0"/>
              <a:t> </a:t>
            </a:r>
          </a:p>
        </p:txBody>
      </p:sp>
      <p:sp>
        <p:nvSpPr>
          <p:cNvPr id="10" name="CasellaDiTesto 9">
            <a:extLst>
              <a:ext uri="{FF2B5EF4-FFF2-40B4-BE49-F238E27FC236}">
                <a16:creationId xmlns:a16="http://schemas.microsoft.com/office/drawing/2014/main" id="{984C8FB9-E6C1-F29D-2FD6-CC83476EEC50}"/>
              </a:ext>
            </a:extLst>
          </p:cNvPr>
          <p:cNvSpPr txBox="1"/>
          <p:nvPr/>
        </p:nvSpPr>
        <p:spPr>
          <a:xfrm>
            <a:off x="6091990" y="4543306"/>
            <a:ext cx="6100010" cy="646331"/>
          </a:xfrm>
          <a:prstGeom prst="rect">
            <a:avLst/>
          </a:prstGeom>
          <a:noFill/>
        </p:spPr>
        <p:txBody>
          <a:bodyPr wrap="square">
            <a:spAutoFit/>
          </a:bodyPr>
          <a:lstStyle/>
          <a:p>
            <a:r>
              <a:rPr lang="en-GB" dirty="0">
                <a:hlinkClick r:id="rId5"/>
              </a:rPr>
              <a:t>https://www.ilo.org/sites/default/files/2025-10/rapporto_oil-federcasalinghe_messaggi.pdf</a:t>
            </a:r>
            <a:r>
              <a:rPr lang="en-GB" dirty="0"/>
              <a:t> </a:t>
            </a:r>
          </a:p>
        </p:txBody>
      </p:sp>
    </p:spTree>
    <p:extLst>
      <p:ext uri="{BB962C8B-B14F-4D97-AF65-F5344CB8AC3E}">
        <p14:creationId xmlns:p14="http://schemas.microsoft.com/office/powerpoint/2010/main" val="80919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ciliazione tra lavoro e famiglia">
            <a:extLst>
              <a:ext uri="{FF2B5EF4-FFF2-40B4-BE49-F238E27FC236}">
                <a16:creationId xmlns:a16="http://schemas.microsoft.com/office/drawing/2014/main" id="{836E733A-8176-2FB5-423D-A887F2B43A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797" y="457200"/>
            <a:ext cx="10566405"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734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690D9-D913-DC04-56A7-4710AA6496BE}"/>
              </a:ext>
            </a:extLst>
          </p:cNvPr>
          <p:cNvSpPr>
            <a:spLocks noGrp="1"/>
          </p:cNvSpPr>
          <p:nvPr>
            <p:ph type="title"/>
          </p:nvPr>
        </p:nvSpPr>
        <p:spPr>
          <a:xfrm>
            <a:off x="642830" y="1852966"/>
            <a:ext cx="10906339" cy="3152068"/>
          </a:xfrm>
        </p:spPr>
        <p:txBody>
          <a:bodyPr>
            <a:normAutofit/>
          </a:bodyPr>
          <a:lstStyle/>
          <a:p>
            <a:pPr algn="ctr"/>
            <a:r>
              <a:rPr lang="it-IT" b="1" dirty="0"/>
              <a:t>Incontro 1 –</a:t>
            </a:r>
            <a:br>
              <a:rPr lang="it-IT" b="1" dirty="0"/>
            </a:br>
            <a:r>
              <a:rPr lang="it-IT" b="1" dirty="0"/>
              <a:t> Il lavoro come spazio critico: </a:t>
            </a:r>
            <a:br>
              <a:rPr lang="it-IT" b="1" dirty="0"/>
            </a:br>
            <a:r>
              <a:rPr lang="it-IT" b="1" dirty="0"/>
              <a:t>visibilità, riconoscimento, parola</a:t>
            </a:r>
            <a:br>
              <a:rPr lang="it-IT" dirty="0"/>
            </a:br>
            <a:endParaRPr lang="en-GB" dirty="0"/>
          </a:p>
        </p:txBody>
      </p:sp>
    </p:spTree>
    <p:extLst>
      <p:ext uri="{BB962C8B-B14F-4D97-AF65-F5344CB8AC3E}">
        <p14:creationId xmlns:p14="http://schemas.microsoft.com/office/powerpoint/2010/main" val="3709962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619A6F3B-F0D9-4CB0-B8A1-B84B57852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5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Stampa, Carattere, poster&#10;&#10;Il contenuto generato dall'IA potrebbe non essere corretto.">
            <a:extLst>
              <a:ext uri="{FF2B5EF4-FFF2-40B4-BE49-F238E27FC236}">
                <a16:creationId xmlns:a16="http://schemas.microsoft.com/office/drawing/2014/main" id="{331F030E-C8F4-A948-81E3-159568E3A3A9}"/>
              </a:ext>
            </a:extLst>
          </p:cNvPr>
          <p:cNvPicPr>
            <a:picLocks noGrp="1" noChangeAspect="1"/>
          </p:cNvPicPr>
          <p:nvPr>
            <p:ph idx="1"/>
          </p:nvPr>
        </p:nvPicPr>
        <p:blipFill>
          <a:blip r:embed="rId2"/>
          <a:stretch>
            <a:fillRect/>
          </a:stretch>
        </p:blipFill>
        <p:spPr>
          <a:xfrm>
            <a:off x="4618191" y="1390330"/>
            <a:ext cx="3626377" cy="4709581"/>
          </a:xfrm>
          <a:prstGeom prst="rect">
            <a:avLst/>
          </a:prstGeom>
        </p:spPr>
      </p:pic>
    </p:spTree>
    <p:extLst>
      <p:ext uri="{BB962C8B-B14F-4D97-AF65-F5344CB8AC3E}">
        <p14:creationId xmlns:p14="http://schemas.microsoft.com/office/powerpoint/2010/main" val="2213041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3C29EA-F1D6-6C38-C9D9-353BAA98AD37}"/>
              </a:ext>
            </a:extLst>
          </p:cNvPr>
          <p:cNvSpPr>
            <a:spLocks noGrp="1"/>
          </p:cNvSpPr>
          <p:nvPr>
            <p:ph type="title"/>
          </p:nvPr>
        </p:nvSpPr>
        <p:spPr>
          <a:xfrm>
            <a:off x="5604552" y="871758"/>
            <a:ext cx="5825448" cy="3871143"/>
          </a:xfrm>
        </p:spPr>
        <p:txBody>
          <a:bodyPr vert="horz" lIns="91440" tIns="45720" rIns="91440" bIns="45720" rtlCol="0" anchor="t">
            <a:normAutofit/>
          </a:bodyPr>
          <a:lstStyle/>
          <a:p>
            <a:r>
              <a:rPr lang="en-US" sz="5400" dirty="0"/>
              <a:t>…ALLA CURA DEL LAVORO</a:t>
            </a:r>
          </a:p>
        </p:txBody>
      </p:sp>
      <p:pic>
        <p:nvPicPr>
          <p:cNvPr id="5" name="Segnaposto contenuto 4" descr="Immagine che contiene testo, poster, vestiti, cartone animato&#10;&#10;Il contenuto generato dall'IA potrebbe non essere corretto.">
            <a:extLst>
              <a:ext uri="{FF2B5EF4-FFF2-40B4-BE49-F238E27FC236}">
                <a16:creationId xmlns:a16="http://schemas.microsoft.com/office/drawing/2014/main" id="{0B2AFE12-F822-D384-57F4-3A8ADC86C66A}"/>
              </a:ext>
            </a:extLst>
          </p:cNvPr>
          <p:cNvPicPr>
            <a:picLocks noGrp="1" noChangeAspect="1"/>
          </p:cNvPicPr>
          <p:nvPr>
            <p:ph idx="1"/>
          </p:nvPr>
        </p:nvPicPr>
        <p:blipFill>
          <a:blip r:embed="rId2"/>
          <a:srcRect t="2617" r="1" b="1"/>
          <a:stretch>
            <a:fillRect/>
          </a:stretch>
        </p:blipFill>
        <p:spPr>
          <a:xfrm>
            <a:off x="1" y="10"/>
            <a:ext cx="4876799" cy="6857989"/>
          </a:xfrm>
          <a:prstGeom prst="rect">
            <a:avLst/>
          </a:prstGeom>
        </p:spPr>
      </p:pic>
    </p:spTree>
    <p:extLst>
      <p:ext uri="{BB962C8B-B14F-4D97-AF65-F5344CB8AC3E}">
        <p14:creationId xmlns:p14="http://schemas.microsoft.com/office/powerpoint/2010/main" val="401234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8252E538-4EFF-F6D7-ACEE-1251E15CE029}"/>
              </a:ext>
            </a:extLst>
          </p:cNvPr>
          <p:cNvGraphicFramePr>
            <a:graphicFrameLocks noGrp="1"/>
          </p:cNvGraphicFramePr>
          <p:nvPr>
            <p:ph idx="1"/>
            <p:extLst>
              <p:ext uri="{D42A27DB-BD31-4B8C-83A1-F6EECF244321}">
                <p14:modId xmlns:p14="http://schemas.microsoft.com/office/powerpoint/2010/main" val="2531360203"/>
              </p:ext>
            </p:extLst>
          </p:nvPr>
        </p:nvGraphicFramePr>
        <p:xfrm>
          <a:off x="1524000" y="2164080"/>
          <a:ext cx="9144000" cy="2529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8621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8D8BE2-C8F7-227D-89A1-338070B91A7D}"/>
              </a:ext>
            </a:extLst>
          </p:cNvPr>
          <p:cNvSpPr>
            <a:spLocks noGrp="1"/>
          </p:cNvSpPr>
          <p:nvPr>
            <p:ph type="title"/>
          </p:nvPr>
        </p:nvSpPr>
        <p:spPr>
          <a:xfrm>
            <a:off x="697832" y="934327"/>
            <a:ext cx="10659979" cy="1058275"/>
          </a:xfrm>
        </p:spPr>
        <p:txBody>
          <a:bodyPr>
            <a:normAutofit fontScale="90000"/>
          </a:bodyPr>
          <a:lstStyle/>
          <a:p>
            <a:pPr algn="ctr"/>
            <a:br>
              <a:rPr lang="en-GB" sz="4100" dirty="0"/>
            </a:br>
            <a:r>
              <a:rPr lang="en-GB" sz="4100" dirty="0"/>
              <a:t>BENESSERE ORGANIZZATIVO INTESO COME…</a:t>
            </a:r>
          </a:p>
        </p:txBody>
      </p:sp>
      <p:sp>
        <p:nvSpPr>
          <p:cNvPr id="3" name="Segnaposto contenuto 2">
            <a:extLst>
              <a:ext uri="{FF2B5EF4-FFF2-40B4-BE49-F238E27FC236}">
                <a16:creationId xmlns:a16="http://schemas.microsoft.com/office/drawing/2014/main" id="{698E4EE3-5F65-2D99-3CD8-39C9313CE012}"/>
              </a:ext>
            </a:extLst>
          </p:cNvPr>
          <p:cNvSpPr>
            <a:spLocks noGrp="1"/>
          </p:cNvSpPr>
          <p:nvPr>
            <p:ph idx="1"/>
          </p:nvPr>
        </p:nvSpPr>
        <p:spPr>
          <a:xfrm>
            <a:off x="1937154" y="2625404"/>
            <a:ext cx="8309586" cy="2756848"/>
          </a:xfrm>
        </p:spPr>
        <p:txBody>
          <a:bodyPr>
            <a:normAutofit/>
          </a:bodyPr>
          <a:lstStyle/>
          <a:p>
            <a:pPr marL="0" indent="0" algn="just">
              <a:buNone/>
            </a:pPr>
            <a:r>
              <a:rPr lang="it-IT" sz="2400" dirty="0"/>
              <a:t>“ […] la capacità di un’organizzazione di promuovere e di mantenere il </a:t>
            </a:r>
            <a:r>
              <a:rPr lang="it-IT" sz="2400" dirty="0" err="1"/>
              <a:t>piu</a:t>
            </a:r>
            <a:r>
              <a:rPr lang="it-IT" sz="2400" dirty="0"/>
              <a:t>̀ alto grado di benessere fisico, psicologico e sociale dei lavoratori in ogni tipo di occupazione”. (Avallone e Bonaretti, 2003)</a:t>
            </a:r>
            <a:endParaRPr lang="en-GB" sz="2400" dirty="0"/>
          </a:p>
        </p:txBody>
      </p:sp>
    </p:spTree>
    <p:extLst>
      <p:ext uri="{BB962C8B-B14F-4D97-AF65-F5344CB8AC3E}">
        <p14:creationId xmlns:p14="http://schemas.microsoft.com/office/powerpoint/2010/main" val="122540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A05F520A-79F9-A326-2C27-370643B5101E}"/>
              </a:ext>
            </a:extLst>
          </p:cNvPr>
          <p:cNvSpPr>
            <a:spLocks noGrp="1" noChangeArrowheads="1"/>
          </p:cNvSpPr>
          <p:nvPr>
            <p:ph idx="1"/>
          </p:nvPr>
        </p:nvSpPr>
        <p:spPr bwMode="auto">
          <a:xfrm>
            <a:off x="1385557" y="2123612"/>
            <a:ext cx="9144000" cy="26107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algn="just" defTabSz="914400" rtl="0" eaLnBrk="0" fontAlgn="base" latinLnBrk="0" hangingPunct="0">
              <a:spcBef>
                <a:spcPct val="0"/>
              </a:spcBef>
              <a:spcAft>
                <a:spcPts val="600"/>
              </a:spcAft>
              <a:buClrTx/>
              <a:buSzTx/>
              <a:buFontTx/>
              <a:buNone/>
              <a:tabLst/>
            </a:pPr>
            <a:r>
              <a:rPr kumimoji="0" lang="it-IT" altLang="it-IT" b="0" i="0" u="none" strike="noStrike" cap="none" normalizeH="0" baseline="0" dirty="0">
                <a:ln>
                  <a:noFill/>
                </a:ln>
                <a:effectLst/>
                <a:latin typeface="-webkit-standard"/>
              </a:rPr>
              <a:t>In una prospettiva critica, il diversity management non riguarda la semplice gestione delle differenze individuali, ma l’analisi delle strutture organizzative che producono esclusione e disuguaglianza, mirando alla redistribuzione del potere, al riconoscimento delle identità marginalizzate e alla trasformazione delle norme dominanti nei contesti di lavoro.</a:t>
            </a:r>
            <a:endParaRPr kumimoji="0" lang="it-IT" altLang="it-IT" b="0" i="0" u="none" strike="noStrike" cap="none" normalizeH="0" baseline="0" dirty="0">
              <a:ln>
                <a:noFill/>
              </a:ln>
              <a:effectLst/>
              <a:latin typeface="Arial" panose="020B0604020202020204" pitchFamily="34" charset="0"/>
            </a:endParaRPr>
          </a:p>
        </p:txBody>
      </p:sp>
      <p:sp>
        <p:nvSpPr>
          <p:cNvPr id="5" name="CasellaDiTesto 4">
            <a:extLst>
              <a:ext uri="{FF2B5EF4-FFF2-40B4-BE49-F238E27FC236}">
                <a16:creationId xmlns:a16="http://schemas.microsoft.com/office/drawing/2014/main" id="{4932E3EC-A098-143A-61EA-EFF777235CAD}"/>
              </a:ext>
            </a:extLst>
          </p:cNvPr>
          <p:cNvSpPr txBox="1"/>
          <p:nvPr/>
        </p:nvSpPr>
        <p:spPr>
          <a:xfrm>
            <a:off x="1243264" y="957782"/>
            <a:ext cx="11049000" cy="523220"/>
          </a:xfrm>
          <a:prstGeom prst="rect">
            <a:avLst/>
          </a:prstGeom>
          <a:noFill/>
        </p:spPr>
        <p:txBody>
          <a:bodyPr wrap="square" rtlCol="0">
            <a:spAutoFit/>
          </a:bodyPr>
          <a:lstStyle/>
          <a:p>
            <a:pPr algn="just"/>
            <a:r>
              <a:rPr lang="en-GB" sz="2800" b="1" dirty="0"/>
              <a:t>DIVERSITY MANAGEMENT ALLORA DEFINIBILE COME…</a:t>
            </a:r>
          </a:p>
        </p:txBody>
      </p:sp>
    </p:spTree>
    <p:extLst>
      <p:ext uri="{BB962C8B-B14F-4D97-AF65-F5344CB8AC3E}">
        <p14:creationId xmlns:p14="http://schemas.microsoft.com/office/powerpoint/2010/main" val="241992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08B86-7C18-D932-17B0-040EDB8783F6}"/>
              </a:ext>
            </a:extLst>
          </p:cNvPr>
          <p:cNvSpPr>
            <a:spLocks noGrp="1"/>
          </p:cNvSpPr>
          <p:nvPr>
            <p:ph type="title"/>
          </p:nvPr>
        </p:nvSpPr>
        <p:spPr/>
        <p:txBody>
          <a:bodyPr/>
          <a:lstStyle/>
          <a:p>
            <a:r>
              <a:rPr lang="en-GB" dirty="0"/>
              <a:t>LA NOSTRA DEFINIZIONE…</a:t>
            </a:r>
          </a:p>
        </p:txBody>
      </p:sp>
      <p:sp>
        <p:nvSpPr>
          <p:cNvPr id="3" name="Segnaposto contenuto 2">
            <a:extLst>
              <a:ext uri="{FF2B5EF4-FFF2-40B4-BE49-F238E27FC236}">
                <a16:creationId xmlns:a16="http://schemas.microsoft.com/office/drawing/2014/main" id="{D001E40C-BD81-620A-7A52-2CDA1DC88CF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344885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5B5BA-C2BB-80D7-4A7E-798337CD8A66}"/>
              </a:ext>
            </a:extLst>
          </p:cNvPr>
          <p:cNvSpPr>
            <a:spLocks noGrp="1"/>
          </p:cNvSpPr>
          <p:nvPr>
            <p:ph type="title"/>
          </p:nvPr>
        </p:nvSpPr>
        <p:spPr>
          <a:xfrm>
            <a:off x="449705" y="1529934"/>
            <a:ext cx="11100611" cy="2272043"/>
          </a:xfrm>
        </p:spPr>
        <p:txBody>
          <a:bodyPr>
            <a:normAutofit fontScale="90000"/>
          </a:bodyPr>
          <a:lstStyle/>
          <a:p>
            <a:pPr algn="ctr"/>
            <a:r>
              <a:rPr lang="it-IT" b="1" dirty="0"/>
              <a:t>Incontro 2 – </a:t>
            </a:r>
            <a:br>
              <a:rPr lang="it-IT" b="1" dirty="0"/>
            </a:br>
            <a:br>
              <a:rPr lang="it-IT" dirty="0"/>
            </a:br>
            <a:r>
              <a:rPr lang="it-IT" b="1" dirty="0"/>
              <a:t>Organizzazioni: </a:t>
            </a:r>
            <a:br>
              <a:rPr lang="it-IT" b="1" dirty="0"/>
            </a:br>
            <a:r>
              <a:rPr lang="it-IT" b="1" dirty="0"/>
              <a:t>genere, disuguaglianze e pratiche discriminatorie </a:t>
            </a:r>
            <a:br>
              <a:rPr lang="it-IT" dirty="0"/>
            </a:br>
            <a:endParaRPr lang="en-GB" dirty="0"/>
          </a:p>
        </p:txBody>
      </p:sp>
    </p:spTree>
    <p:extLst>
      <p:ext uri="{BB962C8B-B14F-4D97-AF65-F5344CB8AC3E}">
        <p14:creationId xmlns:p14="http://schemas.microsoft.com/office/powerpoint/2010/main" val="204371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1BE804B2-4182-E363-DF52-59729BF6945E}"/>
              </a:ext>
            </a:extLst>
          </p:cNvPr>
          <p:cNvSpPr>
            <a:spLocks noGrp="1"/>
          </p:cNvSpPr>
          <p:nvPr>
            <p:ph type="title"/>
          </p:nvPr>
        </p:nvSpPr>
        <p:spPr>
          <a:xfrm>
            <a:off x="762000" y="779915"/>
            <a:ext cx="3908996" cy="5337050"/>
          </a:xfrm>
        </p:spPr>
        <p:txBody>
          <a:bodyPr anchor="ctr">
            <a:normAutofit/>
          </a:bodyPr>
          <a:lstStyle/>
          <a:p>
            <a:r>
              <a:rPr lang="en-GB" dirty="0"/>
              <a:t>Le </a:t>
            </a:r>
            <a:r>
              <a:rPr lang="en-GB" dirty="0" err="1"/>
              <a:t>fasi</a:t>
            </a:r>
            <a:r>
              <a:rPr lang="en-GB" dirty="0"/>
              <a:t> del </a:t>
            </a:r>
            <a:r>
              <a:rPr lang="en-GB" dirty="0" err="1"/>
              <a:t>divesrsity</a:t>
            </a:r>
            <a:r>
              <a:rPr lang="en-GB" dirty="0"/>
              <a:t> management</a:t>
            </a:r>
          </a:p>
        </p:txBody>
      </p:sp>
      <p:graphicFrame>
        <p:nvGraphicFramePr>
          <p:cNvPr id="5" name="Segnaposto contenuto 2">
            <a:extLst>
              <a:ext uri="{FF2B5EF4-FFF2-40B4-BE49-F238E27FC236}">
                <a16:creationId xmlns:a16="http://schemas.microsoft.com/office/drawing/2014/main" id="{F350CC5A-2F92-CF18-E2E2-9CEC714C9CA4}"/>
              </a:ext>
            </a:extLst>
          </p:cNvPr>
          <p:cNvGraphicFramePr>
            <a:graphicFrameLocks noGrp="1"/>
          </p:cNvGraphicFramePr>
          <p:nvPr>
            <p:ph idx="1"/>
            <p:extLst>
              <p:ext uri="{D42A27DB-BD31-4B8C-83A1-F6EECF244321}">
                <p14:modId xmlns:p14="http://schemas.microsoft.com/office/powerpoint/2010/main" val="4147973841"/>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38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B98605-82A0-DCD0-F903-E38DC494E44A}"/>
              </a:ext>
            </a:extLst>
          </p:cNvPr>
          <p:cNvSpPr>
            <a:spLocks noGrp="1"/>
          </p:cNvSpPr>
          <p:nvPr>
            <p:ph type="title"/>
          </p:nvPr>
        </p:nvSpPr>
        <p:spPr/>
        <p:txBody>
          <a:bodyPr/>
          <a:lstStyle/>
          <a:p>
            <a:r>
              <a:rPr lang="en-GB" dirty="0"/>
              <a:t>PER LA FASE STRATEGICA…</a:t>
            </a:r>
          </a:p>
        </p:txBody>
      </p:sp>
      <p:sp>
        <p:nvSpPr>
          <p:cNvPr id="3" name="Segnaposto contenuto 2">
            <a:extLst>
              <a:ext uri="{FF2B5EF4-FFF2-40B4-BE49-F238E27FC236}">
                <a16:creationId xmlns:a16="http://schemas.microsoft.com/office/drawing/2014/main" id="{E96FA1E6-5198-2167-C09D-E9861AEDB060}"/>
              </a:ext>
            </a:extLst>
          </p:cNvPr>
          <p:cNvSpPr>
            <a:spLocks noGrp="1"/>
          </p:cNvSpPr>
          <p:nvPr>
            <p:ph idx="1"/>
          </p:nvPr>
        </p:nvSpPr>
        <p:spPr/>
        <p:txBody>
          <a:bodyPr/>
          <a:lstStyle/>
          <a:p>
            <a:r>
              <a:rPr lang="en-GB" dirty="0"/>
              <a:t>CONOSCERE IL QUADRO POLITICO-NORMATIVO-ECONOMICO…</a:t>
            </a:r>
          </a:p>
          <a:p>
            <a:r>
              <a:rPr lang="en-GB" dirty="0"/>
              <a:t>MA CONOSCERE PRIMA LA DIMESIONE SOCIO-POLITICA</a:t>
            </a:r>
          </a:p>
          <a:p>
            <a:r>
              <a:rPr lang="en-GB" dirty="0"/>
              <a:t>E DOTARSI DI LENTI PER LEGGERE I CONTESTI (AD ES. CODE SWITCHING ) </a:t>
            </a:r>
          </a:p>
          <a:p>
            <a:endParaRPr lang="en-GB" dirty="0"/>
          </a:p>
          <a:p>
            <a:endParaRPr lang="en-GB" dirty="0"/>
          </a:p>
          <a:p>
            <a:endParaRPr lang="en-GB" dirty="0"/>
          </a:p>
        </p:txBody>
      </p:sp>
    </p:spTree>
    <p:extLst>
      <p:ext uri="{BB962C8B-B14F-4D97-AF65-F5344CB8AC3E}">
        <p14:creationId xmlns:p14="http://schemas.microsoft.com/office/powerpoint/2010/main" val="381621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51257-6408-3436-F9B8-C355F9908477}"/>
              </a:ext>
            </a:extLst>
          </p:cNvPr>
          <p:cNvSpPr>
            <a:spLocks noGrp="1"/>
          </p:cNvSpPr>
          <p:nvPr>
            <p:ph type="title"/>
          </p:nvPr>
        </p:nvSpPr>
        <p:spPr/>
        <p:txBody>
          <a:bodyPr/>
          <a:lstStyle/>
          <a:p>
            <a:r>
              <a:rPr lang="en-GB" dirty="0"/>
              <a:t>Il code-switching come…</a:t>
            </a:r>
          </a:p>
        </p:txBody>
      </p:sp>
      <p:sp>
        <p:nvSpPr>
          <p:cNvPr id="5" name="Rectangle 2">
            <a:extLst>
              <a:ext uri="{FF2B5EF4-FFF2-40B4-BE49-F238E27FC236}">
                <a16:creationId xmlns:a16="http://schemas.microsoft.com/office/drawing/2014/main" id="{43A87ECE-1F0E-322D-F76F-3B58F7B91B9D}"/>
              </a:ext>
            </a:extLst>
          </p:cNvPr>
          <p:cNvSpPr>
            <a:spLocks noGrp="1" noChangeArrowheads="1"/>
          </p:cNvSpPr>
          <p:nvPr>
            <p:ph idx="1"/>
          </p:nvPr>
        </p:nvSpPr>
        <p:spPr bwMode="auto">
          <a:xfrm>
            <a:off x="758086" y="3237407"/>
            <a:ext cx="106636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 pratica, spesso inconscia, con cui i dipendenti che si sentono portatori di differenze rispetto al contesto organizzativo adattano il proprio linguaggio, comportamento o stile comunicativo alla "cultura dominante" dell’organizzazione per evitare discriminazioni e integrarsi meglio</a:t>
            </a:r>
            <a:r>
              <a:rPr kumimoji="0" lang="it-IT" altLang="it-IT" sz="24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Gestirlo significa riconoscere tale sforzo </a:t>
            </a:r>
            <a:r>
              <a:rPr lang="it-IT" altLang="it-IT" sz="2400" dirty="0">
                <a:solidFill>
                  <a:srgbClr val="0A0A0A"/>
                </a:solidFill>
                <a:latin typeface="Times New Roman" panose="02020603050405020304" pitchFamily="18" charset="0"/>
                <a:cs typeface="Times New Roman" panose="02020603050405020304" pitchFamily="18" charset="0"/>
              </a:rPr>
              <a:t> </a:t>
            </a:r>
            <a:r>
              <a:rPr kumimoji="0" lang="it-IT" altLang="it-IT" sz="24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per ridurre l'affaticamento e promuovere un ambiente autenticamente inclusivo.</a:t>
            </a:r>
            <a:endParaRPr kumimoji="0" lang="it-IT" altLang="it-IT"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624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9" name="Rectangle 1034">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n Being Included: Racism and Diversity in Institutional Life">
            <a:extLst>
              <a:ext uri="{FF2B5EF4-FFF2-40B4-BE49-F238E27FC236}">
                <a16:creationId xmlns:a16="http://schemas.microsoft.com/office/drawing/2014/main" id="{137AE2A3-29E9-DD1B-CB4A-F50CC3E02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7487"/>
          <a:stretch>
            <a:fillRect/>
          </a:stretch>
        </p:blipFill>
        <p:spPr bwMode="auto">
          <a:xfrm>
            <a:off x="762000" y="1520823"/>
            <a:ext cx="3892291" cy="457835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3EF9099F-43D7-0F00-F018-1366A2433E9F}"/>
              </a:ext>
            </a:extLst>
          </p:cNvPr>
          <p:cNvSpPr>
            <a:spLocks noGrp="1"/>
          </p:cNvSpPr>
          <p:nvPr>
            <p:ph idx="1"/>
          </p:nvPr>
        </p:nvSpPr>
        <p:spPr>
          <a:xfrm>
            <a:off x="5416291" y="2247104"/>
            <a:ext cx="5998059" cy="3125787"/>
          </a:xfrm>
        </p:spPr>
        <p:txBody>
          <a:bodyPr>
            <a:normAutofit/>
          </a:bodyPr>
          <a:lstStyle/>
          <a:p>
            <a:pPr marL="0" indent="0">
              <a:lnSpc>
                <a:spcPct val="95000"/>
              </a:lnSpc>
              <a:buNone/>
            </a:pPr>
            <a:r>
              <a:rPr lang="en-GB" sz="2000" noProof="0" dirty="0"/>
              <a:t>The institution can be experienced by practitioners as resistance. One expression that came up in a number of my interviews was ‘‘banging your head against a brick wall.’’ Indeed, this experience of the brick wall was often described as an intrinsic part of diversity work. As one practitioner describes, ‘‘So much of the time it is a banging-your-head-on-the-brick-wall job.’’ How interesting that a job description can be a wall description (p. 26)</a:t>
            </a:r>
          </a:p>
          <a:p>
            <a:pPr marL="0" indent="0">
              <a:lnSpc>
                <a:spcPct val="95000"/>
              </a:lnSpc>
              <a:buNone/>
            </a:pPr>
            <a:endParaRPr lang="en-GB" sz="2000" dirty="0"/>
          </a:p>
          <a:p>
            <a:pPr marL="0" indent="0">
              <a:lnSpc>
                <a:spcPct val="95000"/>
              </a:lnSpc>
              <a:buNone/>
            </a:pPr>
            <a:endParaRPr lang="en-GB" sz="2000" noProof="0" dirty="0"/>
          </a:p>
          <a:p>
            <a:pPr>
              <a:lnSpc>
                <a:spcPct val="95000"/>
              </a:lnSpc>
            </a:pPr>
            <a:endParaRPr lang="en-GB" sz="2000" dirty="0"/>
          </a:p>
        </p:txBody>
      </p:sp>
    </p:spTree>
    <p:extLst>
      <p:ext uri="{BB962C8B-B14F-4D97-AF65-F5344CB8AC3E}">
        <p14:creationId xmlns:p14="http://schemas.microsoft.com/office/powerpoint/2010/main" val="1706109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F5BAB1-9813-77E5-5D83-A94CBB6E5BE4}"/>
              </a:ext>
            </a:extLst>
          </p:cNvPr>
          <p:cNvSpPr>
            <a:spLocks noGrp="1"/>
          </p:cNvSpPr>
          <p:nvPr>
            <p:ph type="title"/>
          </p:nvPr>
        </p:nvSpPr>
        <p:spPr/>
        <p:txBody>
          <a:bodyPr>
            <a:normAutofit fontScale="90000"/>
          </a:bodyPr>
          <a:lstStyle/>
          <a:p>
            <a:r>
              <a:rPr lang="en-GB" dirty="0"/>
              <a:t>ARRIVIAMO ALLORA AL TEMA DELLE DISUGUAGLIANZE E DELLA DISCRIMINAZIONE</a:t>
            </a:r>
          </a:p>
        </p:txBody>
      </p:sp>
      <p:sp>
        <p:nvSpPr>
          <p:cNvPr id="3" name="Segnaposto contenuto 2">
            <a:extLst>
              <a:ext uri="{FF2B5EF4-FFF2-40B4-BE49-F238E27FC236}">
                <a16:creationId xmlns:a16="http://schemas.microsoft.com/office/drawing/2014/main" id="{076F276E-877E-8E2D-1356-5BBCD56F9A4E}"/>
              </a:ext>
            </a:extLst>
          </p:cNvPr>
          <p:cNvSpPr>
            <a:spLocks noGrp="1"/>
          </p:cNvSpPr>
          <p:nvPr>
            <p:ph idx="1"/>
          </p:nvPr>
        </p:nvSpPr>
        <p:spPr>
          <a:xfrm>
            <a:off x="1517904" y="3581400"/>
            <a:ext cx="9144000" cy="3127248"/>
          </a:xfrm>
        </p:spPr>
        <p:txBody>
          <a:bodyPr/>
          <a:lstStyle/>
          <a:p>
            <a:pPr marL="0" indent="0" algn="just">
              <a:buNone/>
            </a:pPr>
            <a:r>
              <a:rPr lang="en-GB" dirty="0" err="1"/>
              <a:t>Così</a:t>
            </a:r>
            <a:r>
              <a:rPr lang="en-GB" dirty="0"/>
              <a:t> come il </a:t>
            </a:r>
            <a:r>
              <a:rPr lang="en-GB" dirty="0" err="1"/>
              <a:t>concetto</a:t>
            </a:r>
            <a:r>
              <a:rPr lang="en-GB" dirty="0"/>
              <a:t> e la </a:t>
            </a:r>
            <a:r>
              <a:rPr lang="en-GB" dirty="0" err="1"/>
              <a:t>dimensione</a:t>
            </a:r>
            <a:r>
              <a:rPr lang="en-GB" dirty="0"/>
              <a:t> del </a:t>
            </a:r>
            <a:r>
              <a:rPr lang="en-GB" dirty="0" err="1"/>
              <a:t>lavoro</a:t>
            </a:r>
            <a:r>
              <a:rPr lang="en-GB" dirty="0"/>
              <a:t> </a:t>
            </a:r>
            <a:r>
              <a:rPr lang="en-GB" dirty="0" err="1"/>
              <a:t>moderno</a:t>
            </a:r>
            <a:r>
              <a:rPr lang="en-GB" dirty="0"/>
              <a:t> </a:t>
            </a:r>
            <a:r>
              <a:rPr lang="en-GB" dirty="0" err="1"/>
              <a:t>sono</a:t>
            </a:r>
            <a:r>
              <a:rPr lang="en-GB" dirty="0"/>
              <a:t> </a:t>
            </a:r>
            <a:r>
              <a:rPr lang="en-GB" dirty="0" err="1"/>
              <a:t>stati</a:t>
            </a:r>
            <a:r>
              <a:rPr lang="en-GB" dirty="0"/>
              <a:t> </a:t>
            </a:r>
            <a:r>
              <a:rPr lang="en-GB" dirty="0" err="1"/>
              <a:t>costruiti</a:t>
            </a:r>
            <a:r>
              <a:rPr lang="en-GB" dirty="0"/>
              <a:t> con dei confine </a:t>
            </a:r>
            <a:r>
              <a:rPr lang="en-GB" dirty="0" err="1"/>
              <a:t>specifici</a:t>
            </a:r>
            <a:r>
              <a:rPr lang="en-GB" dirty="0"/>
              <a:t>, </a:t>
            </a:r>
            <a:r>
              <a:rPr lang="en-GB" dirty="0" err="1"/>
              <a:t>anche</a:t>
            </a:r>
            <a:r>
              <a:rPr lang="en-GB" dirty="0"/>
              <a:t> il </a:t>
            </a:r>
            <a:r>
              <a:rPr lang="en-GB" dirty="0" err="1"/>
              <a:t>soggetto</a:t>
            </a:r>
            <a:r>
              <a:rPr lang="en-GB" dirty="0"/>
              <a:t> </a:t>
            </a:r>
            <a:r>
              <a:rPr lang="en-GB" dirty="0" err="1"/>
              <a:t>che</a:t>
            </a:r>
            <a:r>
              <a:rPr lang="en-GB" dirty="0"/>
              <a:t> </a:t>
            </a:r>
            <a:r>
              <a:rPr lang="en-GB" dirty="0" err="1"/>
              <a:t>lavora</a:t>
            </a:r>
            <a:r>
              <a:rPr lang="en-GB" dirty="0"/>
              <a:t> non </a:t>
            </a:r>
            <a:r>
              <a:rPr lang="en-GB" dirty="0" err="1"/>
              <a:t>è</a:t>
            </a:r>
            <a:r>
              <a:rPr lang="en-GB" dirty="0"/>
              <a:t> </a:t>
            </a:r>
            <a:r>
              <a:rPr lang="en-GB" dirty="0" err="1"/>
              <a:t>astratto</a:t>
            </a:r>
            <a:r>
              <a:rPr lang="en-GB" dirty="0"/>
              <a:t> come </a:t>
            </a:r>
            <a:r>
              <a:rPr lang="en-GB" dirty="0" err="1"/>
              <a:t>appare</a:t>
            </a:r>
            <a:r>
              <a:rPr lang="en-GB" dirty="0"/>
              <a:t>…</a:t>
            </a:r>
          </a:p>
        </p:txBody>
      </p:sp>
    </p:spTree>
    <p:extLst>
      <p:ext uri="{BB962C8B-B14F-4D97-AF65-F5344CB8AC3E}">
        <p14:creationId xmlns:p14="http://schemas.microsoft.com/office/powerpoint/2010/main" val="2564426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C3EBBE-27F2-C0F8-ADD2-458340B39E3E}"/>
              </a:ext>
            </a:extLst>
          </p:cNvPr>
          <p:cNvSpPr>
            <a:spLocks noGrp="1"/>
          </p:cNvSpPr>
          <p:nvPr>
            <p:ph type="title"/>
          </p:nvPr>
        </p:nvSpPr>
        <p:spPr>
          <a:xfrm>
            <a:off x="1517904" y="908304"/>
            <a:ext cx="9144000" cy="1344168"/>
          </a:xfrm>
        </p:spPr>
        <p:txBody>
          <a:bodyPr>
            <a:normAutofit fontScale="90000"/>
          </a:bodyPr>
          <a:lstStyle/>
          <a:p>
            <a:r>
              <a:rPr lang="it-IT" altLang="it-IT" sz="4400" dirty="0">
                <a:solidFill>
                  <a:srgbClr val="362C2C"/>
                </a:solidFill>
                <a:latin typeface="TradeGothicNextW01-HvCn_707049"/>
              </a:rPr>
              <a:t>Articolo 23 Diritti dei lavoratori (Dichiarazione universale dei diritti umani)</a:t>
            </a:r>
            <a:br>
              <a:rPr lang="it-IT" altLang="it-IT" sz="4400" dirty="0">
                <a:solidFill>
                  <a:srgbClr val="362C2C"/>
                </a:solidFill>
                <a:latin typeface="TradeGothicNextW01-HvCn_707049"/>
              </a:rPr>
            </a:br>
            <a:endParaRPr lang="en-GB" dirty="0"/>
          </a:p>
        </p:txBody>
      </p:sp>
      <p:sp>
        <p:nvSpPr>
          <p:cNvPr id="4" name="Rectangle 1">
            <a:extLst>
              <a:ext uri="{FF2B5EF4-FFF2-40B4-BE49-F238E27FC236}">
                <a16:creationId xmlns:a16="http://schemas.microsoft.com/office/drawing/2014/main" id="{4CAA0576-FA13-5655-E50F-894A16AF14DA}"/>
              </a:ext>
            </a:extLst>
          </p:cNvPr>
          <p:cNvSpPr>
            <a:spLocks noGrp="1" noChangeArrowheads="1"/>
          </p:cNvSpPr>
          <p:nvPr>
            <p:ph idx="1"/>
          </p:nvPr>
        </p:nvSpPr>
        <p:spPr bwMode="auto">
          <a:xfrm>
            <a:off x="1022775" y="2252472"/>
            <a:ext cx="1031978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362C2C"/>
                </a:solidFill>
                <a:effectLst/>
                <a:latin typeface="Trade Gothic Next W01"/>
              </a:rPr>
              <a:t>1) </a:t>
            </a:r>
            <a:r>
              <a:rPr kumimoji="0" lang="it-IT" altLang="it-IT" sz="2400" b="0" i="1" u="none" strike="noStrike" cap="none" normalizeH="0" baseline="0" dirty="0">
                <a:ln>
                  <a:noFill/>
                </a:ln>
                <a:solidFill>
                  <a:srgbClr val="362C2C"/>
                </a:solidFill>
                <a:effectLst/>
                <a:latin typeface="Trade Gothic Next W01"/>
              </a:rPr>
              <a:t>Ogni individuo ha diritto al lavoro</a:t>
            </a:r>
            <a:r>
              <a:rPr kumimoji="0" lang="it-IT" altLang="it-IT" sz="2400" b="0" i="0" u="none" strike="noStrike" cap="none" normalizeH="0" baseline="0" dirty="0">
                <a:ln>
                  <a:noFill/>
                </a:ln>
                <a:solidFill>
                  <a:srgbClr val="362C2C"/>
                </a:solidFill>
                <a:effectLst/>
                <a:latin typeface="Trade Gothic Next W01"/>
              </a:rPr>
              <a:t>, alla libera scelta dell'impiego, a giuste e soddisfacenti condizioni di lavoro ed alla protezione contro la disoccupazione.</a:t>
            </a:r>
            <a:endParaRPr kumimoji="0" lang="it-IT" altLang="it-IT"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362C2C"/>
                </a:solidFill>
                <a:effectLst/>
                <a:latin typeface="Trade Gothic Next W01"/>
              </a:rPr>
              <a:t>2) Ogni individuo, senza discriminazione, ha diritto ad eguale retribuzione per eguale lavoro.</a:t>
            </a:r>
            <a:endParaRPr kumimoji="0" lang="it-IT" altLang="it-IT"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362C2C"/>
                </a:solidFill>
                <a:effectLst/>
                <a:latin typeface="Trade Gothic Next W01"/>
              </a:rPr>
              <a:t>3) Ogni individuo che lavora ha diritto ad una remunerazione equa e soddisfacente che assicuri a lui stesso e alla sua famiglia una esistenza conforme alla dignità umana ed integrata, se necessario, da altri mezzi di protezione sociale.</a:t>
            </a:r>
            <a:endParaRPr kumimoji="0" lang="it-IT" altLang="it-IT"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362C2C"/>
                </a:solidFill>
                <a:effectLst/>
                <a:latin typeface="Trade Gothic Next W01"/>
              </a:rPr>
              <a:t>4) Ogni individuo ha diritto di fondare dei sindacati e di aderirvi per la difesa dei propri interessi.</a:t>
            </a:r>
            <a:endParaRPr kumimoji="0" lang="it-IT" altLang="it-IT"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69894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donne sono umane? : MacKinnon, Catharine A., Besussi, A., Facchi, A.,  Campeggiani, P., Pasquali, F.: Amazon.it: Books">
            <a:extLst>
              <a:ext uri="{FF2B5EF4-FFF2-40B4-BE49-F238E27FC236}">
                <a16:creationId xmlns:a16="http://schemas.microsoft.com/office/drawing/2014/main" id="{F523E770-FA24-5C76-F04F-62AE39ED3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005" y="622005"/>
            <a:ext cx="5613990" cy="561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56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81" name="Rectangle 3080">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2">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9" name="Rectangle 3084">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9529643-CC8C-1167-CE8F-AC50F5D07E20}"/>
              </a:ext>
            </a:extLst>
          </p:cNvPr>
          <p:cNvSpPr>
            <a:spLocks noGrp="1"/>
          </p:cNvSpPr>
          <p:nvPr>
            <p:ph type="title"/>
          </p:nvPr>
        </p:nvSpPr>
        <p:spPr>
          <a:xfrm>
            <a:off x="927653" y="1461686"/>
            <a:ext cx="5597838" cy="2853164"/>
          </a:xfrm>
        </p:spPr>
        <p:txBody>
          <a:bodyPr vert="horz" lIns="91440" tIns="45720" rIns="91440" bIns="45720" rtlCol="0" anchor="ctr">
            <a:normAutofit/>
          </a:bodyPr>
          <a:lstStyle/>
          <a:p>
            <a:pPr algn="just"/>
            <a:r>
              <a:rPr lang="en-US" altLang="it-IT" sz="2800" b="1" dirty="0">
                <a:latin typeface="Times New Roman" panose="02020603050405020304" pitchFamily="18" charset="0"/>
                <a:cs typeface="Times New Roman" panose="02020603050405020304" pitchFamily="18" charset="0"/>
              </a:rPr>
              <a:t>"Legge Anselmi”- Legge 903/1977,</a:t>
            </a:r>
            <a:br>
              <a:rPr lang="en-US" altLang="it-IT" sz="2800" b="1" dirty="0">
                <a:latin typeface="Times New Roman" panose="02020603050405020304" pitchFamily="18" charset="0"/>
                <a:cs typeface="Times New Roman" panose="02020603050405020304" pitchFamily="18" charset="0"/>
              </a:rPr>
            </a:br>
            <a:r>
              <a:rPr lang="en-US" altLang="it-IT" sz="2800" b="1" dirty="0" err="1">
                <a:latin typeface="Times New Roman" panose="02020603050405020304" pitchFamily="18" charset="0"/>
                <a:cs typeface="Times New Roman" panose="02020603050405020304" pitchFamily="18" charset="0"/>
              </a:rPr>
              <a:t>sulla</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parità</a:t>
            </a:r>
            <a:r>
              <a:rPr lang="en-US" altLang="it-IT" sz="2800" b="1" dirty="0">
                <a:latin typeface="Times New Roman" panose="02020603050405020304" pitchFamily="18" charset="0"/>
                <a:cs typeface="Times New Roman" panose="02020603050405020304" pitchFamily="18" charset="0"/>
              </a:rPr>
              <a:t> di </a:t>
            </a:r>
            <a:r>
              <a:rPr lang="en-US" altLang="it-IT" sz="2800" b="1" dirty="0" err="1">
                <a:latin typeface="Times New Roman" panose="02020603050405020304" pitchFamily="18" charset="0"/>
                <a:cs typeface="Times New Roman" panose="02020603050405020304" pitchFamily="18" charset="0"/>
              </a:rPr>
              <a:t>trattamento</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tra</a:t>
            </a:r>
            <a:r>
              <a:rPr lang="en-US" altLang="it-IT" sz="2800" b="1" dirty="0">
                <a:latin typeface="Times New Roman" panose="02020603050405020304" pitchFamily="18" charset="0"/>
                <a:cs typeface="Times New Roman" panose="02020603050405020304" pitchFamily="18" charset="0"/>
              </a:rPr>
              <a:t> </a:t>
            </a:r>
            <a:r>
              <a:rPr lang="en-US" altLang="it-IT" sz="2800" b="1" dirty="0" err="1">
                <a:latin typeface="Times New Roman" panose="02020603050405020304" pitchFamily="18" charset="0"/>
                <a:cs typeface="Times New Roman" panose="02020603050405020304" pitchFamily="18" charset="0"/>
              </a:rPr>
              <a:t>uomini</a:t>
            </a:r>
            <a:r>
              <a:rPr lang="en-US" altLang="it-IT" sz="2800" b="1" dirty="0">
                <a:latin typeface="Times New Roman" panose="02020603050405020304" pitchFamily="18" charset="0"/>
                <a:cs typeface="Times New Roman" panose="02020603050405020304" pitchFamily="18" charset="0"/>
              </a:rPr>
              <a:t> e </a:t>
            </a:r>
            <a:r>
              <a:rPr lang="en-US" altLang="it-IT" sz="2800" b="1" dirty="0" err="1">
                <a:latin typeface="Times New Roman" panose="02020603050405020304" pitchFamily="18" charset="0"/>
                <a:cs typeface="Times New Roman" panose="02020603050405020304" pitchFamily="18" charset="0"/>
              </a:rPr>
              <a:t>donne</a:t>
            </a:r>
            <a:r>
              <a:rPr lang="en-US" altLang="it-IT" sz="2800" b="1" dirty="0">
                <a:latin typeface="Times New Roman" panose="02020603050405020304" pitchFamily="18" charset="0"/>
                <a:cs typeface="Times New Roman" panose="02020603050405020304" pitchFamily="18" charset="0"/>
              </a:rPr>
              <a:t> in </a:t>
            </a:r>
            <a:r>
              <a:rPr lang="en-US" altLang="it-IT" sz="2800" b="1" dirty="0" err="1">
                <a:latin typeface="Times New Roman" panose="02020603050405020304" pitchFamily="18" charset="0"/>
                <a:cs typeface="Times New Roman" panose="02020603050405020304" pitchFamily="18" charset="0"/>
              </a:rPr>
              <a:t>materia</a:t>
            </a:r>
            <a:r>
              <a:rPr lang="en-US" altLang="it-IT" sz="2800" b="1" dirty="0">
                <a:latin typeface="Times New Roman" panose="02020603050405020304" pitchFamily="18" charset="0"/>
                <a:cs typeface="Times New Roman" panose="02020603050405020304" pitchFamily="18" charset="0"/>
              </a:rPr>
              <a:t> di </a:t>
            </a:r>
            <a:r>
              <a:rPr lang="en-US" altLang="it-IT" sz="2800" b="1" dirty="0" err="1">
                <a:latin typeface="Times New Roman" panose="02020603050405020304" pitchFamily="18" charset="0"/>
                <a:cs typeface="Times New Roman" panose="02020603050405020304" pitchFamily="18" charset="0"/>
              </a:rPr>
              <a:t>lavoro</a:t>
            </a:r>
            <a:br>
              <a:rPr lang="en-US" altLang="it-IT"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pic>
        <p:nvPicPr>
          <p:cNvPr id="3074" name="Picture 2" descr="Elena - Il 9 dicembre 1977 il Parlamento approva la legge Anselmi sulla  parità nel lavoro fra uomini e donne. #pariopportunità | Facebook">
            <a:extLst>
              <a:ext uri="{FF2B5EF4-FFF2-40B4-BE49-F238E27FC236}">
                <a16:creationId xmlns:a16="http://schemas.microsoft.com/office/drawing/2014/main" id="{612253BB-A0BA-625F-E743-4FACCF2443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42761" y="1514857"/>
            <a:ext cx="3828287" cy="382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918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1BB95F-08A0-E9AE-AB4D-5058A932815C}"/>
              </a:ext>
            </a:extLst>
          </p:cNvPr>
          <p:cNvSpPr>
            <a:spLocks noGrp="1"/>
          </p:cNvSpPr>
          <p:nvPr>
            <p:ph idx="1"/>
          </p:nvPr>
        </p:nvSpPr>
        <p:spPr/>
        <p:txBody>
          <a:bodyPr>
            <a:normAutofit/>
          </a:bodyPr>
          <a:lstStyle/>
          <a:p>
            <a:pPr algn="ctr"/>
            <a:r>
              <a:rPr lang="en-GB" sz="3600" b="1" dirty="0"/>
              <a:t>Che </a:t>
            </a:r>
            <a:r>
              <a:rPr lang="en-GB" sz="3600" b="1" dirty="0" err="1"/>
              <a:t>cos’è</a:t>
            </a:r>
            <a:r>
              <a:rPr lang="en-GB" sz="3600" b="1" dirty="0"/>
              <a:t> il </a:t>
            </a:r>
            <a:r>
              <a:rPr lang="en-GB" sz="3600" b="1" dirty="0" err="1"/>
              <a:t>genere</a:t>
            </a:r>
            <a:r>
              <a:rPr lang="en-GB" sz="3600" b="1" dirty="0"/>
              <a:t>?</a:t>
            </a:r>
          </a:p>
        </p:txBody>
      </p:sp>
    </p:spTree>
    <p:extLst>
      <p:ext uri="{BB962C8B-B14F-4D97-AF65-F5344CB8AC3E}">
        <p14:creationId xmlns:p14="http://schemas.microsoft.com/office/powerpoint/2010/main" val="1984034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06E790-9527-DAE6-3084-B7263B930597}"/>
              </a:ext>
            </a:extLst>
          </p:cNvPr>
          <p:cNvSpPr>
            <a:spLocks noGrp="1"/>
          </p:cNvSpPr>
          <p:nvPr>
            <p:ph type="title"/>
          </p:nvPr>
        </p:nvSpPr>
        <p:spPr>
          <a:xfrm>
            <a:off x="612648" y="1114923"/>
            <a:ext cx="4621553" cy="1360728"/>
          </a:xfrm>
        </p:spPr>
        <p:txBody>
          <a:bodyPr vert="horz" lIns="91440" tIns="45720" rIns="91440" bIns="45720" rtlCol="0" anchor="b">
            <a:normAutofit/>
          </a:bodyPr>
          <a:lstStyle/>
          <a:p>
            <a:br>
              <a:rPr lang="en-US" b="1" kern="1200" dirty="0">
                <a:solidFill>
                  <a:schemeClr val="tx1"/>
                </a:solidFill>
                <a:latin typeface="+mj-lt"/>
                <a:ea typeface="+mj-ea"/>
                <a:cs typeface="+mj-cs"/>
              </a:rPr>
            </a:br>
            <a:endParaRPr lang="en-US" b="1" kern="1200" dirty="0">
              <a:solidFill>
                <a:schemeClr val="tx1"/>
              </a:solidFill>
              <a:latin typeface="+mj-lt"/>
              <a:ea typeface="+mj-ea"/>
              <a:cs typeface="+mj-cs"/>
            </a:endParaRPr>
          </a:p>
        </p:txBody>
      </p:sp>
      <p:pic>
        <p:nvPicPr>
          <p:cNvPr id="10" name="Segnaposto contenuto 9" descr="Immagine che contiene testo, carta, lettera, libro&#10;&#10;Il contenuto generato dall'IA potrebbe non essere corretto.">
            <a:extLst>
              <a:ext uri="{FF2B5EF4-FFF2-40B4-BE49-F238E27FC236}">
                <a16:creationId xmlns:a16="http://schemas.microsoft.com/office/drawing/2014/main" id="{91CE6878-4454-6295-6CC8-BD66ECE32910}"/>
              </a:ext>
            </a:extLst>
          </p:cNvPr>
          <p:cNvPicPr>
            <a:picLocks noGrp="1" noChangeAspect="1"/>
          </p:cNvPicPr>
          <p:nvPr>
            <p:ph idx="1"/>
          </p:nvPr>
        </p:nvPicPr>
        <p:blipFill>
          <a:blip r:embed="rId2"/>
          <a:stretch>
            <a:fillRect/>
          </a:stretch>
        </p:blipFill>
        <p:spPr>
          <a:xfrm>
            <a:off x="4412343" y="304800"/>
            <a:ext cx="7624069" cy="6110514"/>
          </a:xfrm>
          <a:prstGeom prst="rect">
            <a:avLst/>
          </a:prstGeom>
        </p:spPr>
      </p:pic>
      <p:sp>
        <p:nvSpPr>
          <p:cNvPr id="8" name="Rectangle 1">
            <a:extLst>
              <a:ext uri="{FF2B5EF4-FFF2-40B4-BE49-F238E27FC236}">
                <a16:creationId xmlns:a16="http://schemas.microsoft.com/office/drawing/2014/main" id="{F6B3D99F-A933-BEDA-EF93-04E1EF134C65}"/>
              </a:ext>
            </a:extLst>
          </p:cNvPr>
          <p:cNvSpPr>
            <a:spLocks noChangeArrowheads="1"/>
          </p:cNvSpPr>
          <p:nvPr/>
        </p:nvSpPr>
        <p:spPr bwMode="auto">
          <a:xfrm>
            <a:off x="155588" y="1795287"/>
            <a:ext cx="4621553" cy="18863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120000"/>
              </a:lnSpc>
              <a:spcBef>
                <a:spcPct val="0"/>
              </a:spcBef>
              <a:spcAft>
                <a:spcPts val="600"/>
              </a:spcAft>
              <a:buClrTx/>
              <a:buSzTx/>
              <a:tabLst/>
            </a:pPr>
            <a:r>
              <a:rPr kumimoji="0" lang="en-US" altLang="it-IT" b="1" i="0" u="none" strike="noStrike" cap="none" normalizeH="0" baseline="0" dirty="0">
                <a:ln>
                  <a:noFill/>
                </a:ln>
                <a:effectLst/>
                <a:latin typeface="+mn-lt"/>
              </a:rPr>
              <a:t>“Gender: A Useful Category of Historical Analysis.” </a:t>
            </a:r>
            <a:r>
              <a:rPr kumimoji="0" lang="en-US" altLang="it-IT" b="1" i="1" u="none" strike="noStrike" cap="none" normalizeH="0" baseline="0" dirty="0">
                <a:ln>
                  <a:noFill/>
                </a:ln>
                <a:effectLst/>
                <a:latin typeface="+mn-lt"/>
              </a:rPr>
              <a:t>The American Historical Review</a:t>
            </a:r>
            <a:r>
              <a:rPr kumimoji="0" lang="en-US" altLang="it-IT" b="1" i="0" u="none" strike="noStrike" cap="none" normalizeH="0" baseline="0" dirty="0">
                <a:ln>
                  <a:noFill/>
                </a:ln>
                <a:effectLst/>
                <a:latin typeface="+mn-lt"/>
              </a:rPr>
              <a:t>, vol. 91, no. 5, 1986, pp. 1053–75.</a:t>
            </a:r>
          </a:p>
        </p:txBody>
      </p:sp>
      <p:sp>
        <p:nvSpPr>
          <p:cNvPr id="12" name="CasellaDiTesto 11">
            <a:extLst>
              <a:ext uri="{FF2B5EF4-FFF2-40B4-BE49-F238E27FC236}">
                <a16:creationId xmlns:a16="http://schemas.microsoft.com/office/drawing/2014/main" id="{9F70F640-09FF-9594-268A-1667263E9BA7}"/>
              </a:ext>
            </a:extLst>
          </p:cNvPr>
          <p:cNvSpPr txBox="1"/>
          <p:nvPr/>
        </p:nvSpPr>
        <p:spPr>
          <a:xfrm>
            <a:off x="155588" y="881584"/>
            <a:ext cx="6100010" cy="523220"/>
          </a:xfrm>
          <a:prstGeom prst="rect">
            <a:avLst/>
          </a:prstGeom>
          <a:noFill/>
        </p:spPr>
        <p:txBody>
          <a:bodyPr wrap="square">
            <a:spAutoFit/>
          </a:bodyPr>
          <a:lstStyle/>
          <a:p>
            <a:r>
              <a:rPr kumimoji="0" lang="en-US" altLang="it-IT" sz="2800" b="1" i="0" u="none" strike="noStrike" cap="none" normalizeH="0" baseline="0" dirty="0">
                <a:ln>
                  <a:noFill/>
                </a:ln>
                <a:effectLst/>
                <a:latin typeface="+mn-lt"/>
              </a:rPr>
              <a:t>JOAN W. SCOTT</a:t>
            </a:r>
            <a:r>
              <a:rPr lang="en-US" altLang="it-IT" sz="2800" b="1" dirty="0"/>
              <a:t> </a:t>
            </a:r>
            <a:endParaRPr lang="en-GB" sz="2800" dirty="0"/>
          </a:p>
        </p:txBody>
      </p:sp>
    </p:spTree>
    <p:extLst>
      <p:ext uri="{BB962C8B-B14F-4D97-AF65-F5344CB8AC3E}">
        <p14:creationId xmlns:p14="http://schemas.microsoft.com/office/powerpoint/2010/main" val="3047979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5DEB7FF-07E0-18DE-1187-F37A731E350E}"/>
              </a:ext>
            </a:extLst>
          </p:cNvPr>
          <p:cNvSpPr>
            <a:spLocks noGrp="1"/>
          </p:cNvSpPr>
          <p:nvPr>
            <p:ph idx="1"/>
          </p:nvPr>
        </p:nvSpPr>
        <p:spPr>
          <a:xfrm flipV="1">
            <a:off x="1698378" y="5332397"/>
            <a:ext cx="9144000" cy="45719"/>
          </a:xfrm>
        </p:spPr>
        <p:txBody>
          <a:bodyPr>
            <a:normAutofit fontScale="25000" lnSpcReduction="20000"/>
          </a:bodyPr>
          <a:lstStyle/>
          <a:p>
            <a:pPr marL="0" indent="0">
              <a:buNone/>
            </a:pPr>
            <a:r>
              <a:rPr lang="en-GB" dirty="0">
                <a:solidFill>
                  <a:srgbClr val="FFFFFF"/>
                </a:solidFill>
              </a:rPr>
              <a:t>“[…] gender is a constitutive element of social relationships based on perceived differences between the sexes, and gender is a primary way of signifying relationships of power” (Scott 1986, p. 1067).</a:t>
            </a:r>
            <a:endParaRPr lang="it-IT" dirty="0">
              <a:solidFill>
                <a:srgbClr val="FFFFFF"/>
              </a:solidFill>
            </a:endParaRPr>
          </a:p>
          <a:p>
            <a:pPr marL="0" indent="0">
              <a:buNone/>
            </a:pPr>
            <a:endParaRPr lang="en-GB" dirty="0"/>
          </a:p>
        </p:txBody>
      </p:sp>
      <p:sp>
        <p:nvSpPr>
          <p:cNvPr id="4" name="Rectangle 1">
            <a:extLst>
              <a:ext uri="{FF2B5EF4-FFF2-40B4-BE49-F238E27FC236}">
                <a16:creationId xmlns:a16="http://schemas.microsoft.com/office/drawing/2014/main" id="{626D18C4-06F9-4597-3268-2F46B7F92CD4}"/>
              </a:ext>
            </a:extLst>
          </p:cNvPr>
          <p:cNvSpPr>
            <a:spLocks noChangeArrowheads="1"/>
          </p:cNvSpPr>
          <p:nvPr/>
        </p:nvSpPr>
        <p:spPr bwMode="auto">
          <a:xfrm>
            <a:off x="1017785" y="1279854"/>
            <a:ext cx="1024831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webkit-standard"/>
              </a:rPr>
              <a:t>“[…] gender is a </a:t>
            </a:r>
            <a:r>
              <a:rPr kumimoji="0" lang="it-IT" altLang="it-IT" sz="2800" b="0" i="0" u="none" strike="noStrike" cap="none" normalizeH="0" baseline="0" dirty="0" err="1">
                <a:ln>
                  <a:noFill/>
                </a:ln>
                <a:solidFill>
                  <a:srgbClr val="000000"/>
                </a:solidFill>
                <a:effectLst/>
                <a:latin typeface="-webkit-standard"/>
              </a:rPr>
              <a:t>constitutive</a:t>
            </a:r>
            <a:r>
              <a:rPr kumimoji="0" lang="it-IT" altLang="it-IT" sz="2800" b="0" i="0" u="none" strike="noStrike" cap="none" normalizeH="0" baseline="0" dirty="0">
                <a:ln>
                  <a:noFill/>
                </a:ln>
                <a:solidFill>
                  <a:srgbClr val="000000"/>
                </a:solidFill>
                <a:effectLst/>
                <a:latin typeface="-webkit-standard"/>
              </a:rPr>
              <a:t> </a:t>
            </a:r>
            <a:r>
              <a:rPr kumimoji="0" lang="it-IT" altLang="it-IT" sz="2800" b="0" i="0" u="none" strike="noStrike" cap="none" normalizeH="0" baseline="0" dirty="0" err="1">
                <a:ln>
                  <a:noFill/>
                </a:ln>
                <a:solidFill>
                  <a:srgbClr val="000000"/>
                </a:solidFill>
                <a:effectLst/>
                <a:latin typeface="-webkit-standard"/>
              </a:rPr>
              <a:t>element</a:t>
            </a:r>
            <a:r>
              <a:rPr kumimoji="0" lang="it-IT" altLang="it-IT" sz="2800" b="0" i="0" u="none" strike="noStrike" cap="none" normalizeH="0" baseline="0" dirty="0">
                <a:ln>
                  <a:noFill/>
                </a:ln>
                <a:solidFill>
                  <a:srgbClr val="000000"/>
                </a:solidFill>
                <a:effectLst/>
                <a:latin typeface="-webkit-standard"/>
              </a:rPr>
              <a:t> of social </a:t>
            </a:r>
            <a:r>
              <a:rPr kumimoji="0" lang="it-IT" altLang="it-IT" sz="2800" b="0" i="0" u="none" strike="noStrike" cap="none" normalizeH="0" baseline="0" dirty="0" err="1">
                <a:ln>
                  <a:noFill/>
                </a:ln>
                <a:solidFill>
                  <a:srgbClr val="000000"/>
                </a:solidFill>
                <a:effectLst/>
                <a:latin typeface="-webkit-standard"/>
              </a:rPr>
              <a:t>relationships</a:t>
            </a:r>
            <a:r>
              <a:rPr kumimoji="0" lang="it-IT" altLang="it-IT" sz="2800" b="0" i="0" u="none" strike="noStrike" cap="none" normalizeH="0" baseline="0" dirty="0">
                <a:ln>
                  <a:noFill/>
                </a:ln>
                <a:solidFill>
                  <a:srgbClr val="000000"/>
                </a:solidFill>
                <a:effectLst/>
                <a:latin typeface="-webkit-standard"/>
              </a:rPr>
              <a:t> </a:t>
            </a:r>
            <a:r>
              <a:rPr kumimoji="0" lang="it-IT" altLang="it-IT" sz="2800" b="0" i="0" u="none" strike="noStrike" cap="none" normalizeH="0" baseline="0" dirty="0" err="1">
                <a:ln>
                  <a:noFill/>
                </a:ln>
                <a:solidFill>
                  <a:srgbClr val="000000"/>
                </a:solidFill>
                <a:effectLst/>
                <a:latin typeface="-webkit-standard"/>
              </a:rPr>
              <a:t>based</a:t>
            </a:r>
            <a:r>
              <a:rPr kumimoji="0" lang="it-IT" altLang="it-IT" sz="2800" b="0" i="0" u="none" strike="noStrike" cap="none" normalizeH="0" baseline="0" dirty="0">
                <a:ln>
                  <a:noFill/>
                </a:ln>
                <a:solidFill>
                  <a:srgbClr val="000000"/>
                </a:solidFill>
                <a:effectLst/>
                <a:latin typeface="-webkit-standard"/>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webkit-standard"/>
              </a:rPr>
              <a:t>on </a:t>
            </a:r>
            <a:r>
              <a:rPr kumimoji="0" lang="it-IT" altLang="it-IT" sz="2800" b="0" i="0" u="none" strike="noStrike" cap="none" normalizeH="0" baseline="0" dirty="0" err="1">
                <a:ln>
                  <a:noFill/>
                </a:ln>
                <a:solidFill>
                  <a:srgbClr val="000000"/>
                </a:solidFill>
                <a:effectLst/>
                <a:latin typeface="-webkit-standard"/>
              </a:rPr>
              <a:t>perceived</a:t>
            </a:r>
            <a:r>
              <a:rPr kumimoji="0" lang="it-IT" altLang="it-IT" sz="2800" b="0" i="0" u="none" strike="noStrike" cap="none" normalizeH="0" baseline="0" dirty="0">
                <a:ln>
                  <a:noFill/>
                </a:ln>
                <a:solidFill>
                  <a:srgbClr val="000000"/>
                </a:solidFill>
                <a:effectLst/>
                <a:latin typeface="-webkit-standard"/>
              </a:rPr>
              <a:t> </a:t>
            </a:r>
            <a:r>
              <a:rPr kumimoji="0" lang="it-IT" altLang="it-IT" sz="2800" b="0" i="0" u="none" strike="noStrike" cap="none" normalizeH="0" baseline="0" dirty="0" err="1">
                <a:ln>
                  <a:noFill/>
                </a:ln>
                <a:solidFill>
                  <a:srgbClr val="000000"/>
                </a:solidFill>
                <a:effectLst/>
                <a:latin typeface="-webkit-standard"/>
              </a:rPr>
              <a:t>differences</a:t>
            </a:r>
            <a:r>
              <a:rPr kumimoji="0" lang="it-IT" altLang="it-IT" sz="2800" b="0" i="0" u="none" strike="noStrike" cap="none" normalizeH="0" baseline="0" dirty="0">
                <a:ln>
                  <a:noFill/>
                </a:ln>
                <a:solidFill>
                  <a:srgbClr val="000000"/>
                </a:solidFill>
                <a:effectLst/>
                <a:latin typeface="-webkit-standard"/>
              </a:rPr>
              <a:t> </a:t>
            </a:r>
            <a:r>
              <a:rPr kumimoji="0" lang="it-IT" altLang="it-IT" sz="2800" b="0" i="0" u="none" strike="noStrike" cap="none" normalizeH="0" baseline="0" dirty="0" err="1">
                <a:ln>
                  <a:noFill/>
                </a:ln>
                <a:solidFill>
                  <a:srgbClr val="000000"/>
                </a:solidFill>
                <a:effectLst/>
                <a:latin typeface="-webkit-standard"/>
              </a:rPr>
              <a:t>between</a:t>
            </a:r>
            <a:r>
              <a:rPr kumimoji="0" lang="it-IT" altLang="it-IT" sz="2800" b="0" i="0" u="none" strike="noStrike" cap="none" normalizeH="0" baseline="0" dirty="0">
                <a:ln>
                  <a:noFill/>
                </a:ln>
                <a:solidFill>
                  <a:srgbClr val="000000"/>
                </a:solidFill>
                <a:effectLst/>
                <a:latin typeface="-webkit-standard"/>
              </a:rPr>
              <a:t> the sexes, and gender is a </a:t>
            </a:r>
            <a:r>
              <a:rPr kumimoji="0" lang="it-IT" altLang="it-IT" sz="2800" b="0" i="0" u="none" strike="noStrike" cap="none" normalizeH="0" baseline="0" dirty="0" err="1">
                <a:ln>
                  <a:noFill/>
                </a:ln>
                <a:solidFill>
                  <a:srgbClr val="000000"/>
                </a:solidFill>
                <a:effectLst/>
                <a:latin typeface="-webkit-standard"/>
              </a:rPr>
              <a:t>primary</a:t>
            </a:r>
            <a:r>
              <a:rPr kumimoji="0" lang="it-IT" altLang="it-IT" sz="2800" b="0" i="0" u="none" strike="noStrike" cap="none" normalizeH="0" baseline="0" dirty="0">
                <a:ln>
                  <a:noFill/>
                </a:ln>
                <a:solidFill>
                  <a:srgbClr val="000000"/>
                </a:solidFill>
                <a:effectLst/>
                <a:latin typeface="-webkit-standard"/>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webkit-standard"/>
              </a:rPr>
              <a:t>way of </a:t>
            </a:r>
            <a:r>
              <a:rPr kumimoji="0" lang="it-IT" altLang="it-IT" sz="2800" b="0" i="0" u="none" strike="noStrike" cap="none" normalizeH="0" baseline="0" dirty="0" err="1">
                <a:ln>
                  <a:noFill/>
                </a:ln>
                <a:solidFill>
                  <a:srgbClr val="000000"/>
                </a:solidFill>
                <a:effectLst/>
                <a:latin typeface="-webkit-standard"/>
              </a:rPr>
              <a:t>signifying</a:t>
            </a:r>
            <a:r>
              <a:rPr kumimoji="0" lang="it-IT" altLang="it-IT" sz="2800" b="0" i="0" u="none" strike="noStrike" cap="none" normalizeH="0" baseline="0" dirty="0">
                <a:ln>
                  <a:noFill/>
                </a:ln>
                <a:solidFill>
                  <a:srgbClr val="000000"/>
                </a:solidFill>
                <a:effectLst/>
                <a:latin typeface="-webkit-standard"/>
              </a:rPr>
              <a:t> </a:t>
            </a:r>
            <a:r>
              <a:rPr kumimoji="0" lang="it-IT" altLang="it-IT" sz="2800" b="0" i="0" u="none" strike="noStrike" cap="none" normalizeH="0" baseline="0" dirty="0" err="1">
                <a:ln>
                  <a:noFill/>
                </a:ln>
                <a:solidFill>
                  <a:srgbClr val="000000"/>
                </a:solidFill>
                <a:effectLst/>
                <a:latin typeface="-webkit-standard"/>
              </a:rPr>
              <a:t>relationships</a:t>
            </a:r>
            <a:r>
              <a:rPr kumimoji="0" lang="it-IT" altLang="it-IT" sz="2800" b="0" i="0" u="none" strike="noStrike" cap="none" normalizeH="0" baseline="0" dirty="0">
                <a:ln>
                  <a:noFill/>
                </a:ln>
                <a:solidFill>
                  <a:srgbClr val="000000"/>
                </a:solidFill>
                <a:effectLst/>
                <a:latin typeface="-webkit-standard"/>
              </a:rPr>
              <a:t> of power” (Scott 1986, p. 1067). </a:t>
            </a:r>
            <a:endParaRPr kumimoji="0" lang="it-IT" altLang="it-IT" sz="2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27F446C9-2538-CF31-60FA-BA9246D6E1E5}"/>
              </a:ext>
            </a:extLst>
          </p:cNvPr>
          <p:cNvSpPr>
            <a:spLocks noChangeArrowheads="1"/>
          </p:cNvSpPr>
          <p:nvPr/>
        </p:nvSpPr>
        <p:spPr bwMode="auto">
          <a:xfrm>
            <a:off x="1087353" y="3605585"/>
            <a:ext cx="1001729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webkit-standard"/>
              </a:rPr>
              <a:t>«[…] il genere è un elemento costitutivo delle relazioni sociali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webkit-standard"/>
              </a:rPr>
              <a:t> basate sulle differenze percepite tra i sessi, e il genere è un modo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webkit-standard"/>
              </a:rPr>
              <a:t>primario per significare le relazioni di potere» (Scott 1986, p. 1067).</a:t>
            </a:r>
            <a:endParaRPr kumimoji="0" lang="it-IT" altLang="it-IT"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6603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2A6DE-1026-B9A2-5CBA-07864FF84D67}"/>
              </a:ext>
            </a:extLst>
          </p:cNvPr>
          <p:cNvSpPr>
            <a:spLocks noGrp="1"/>
          </p:cNvSpPr>
          <p:nvPr>
            <p:ph type="title"/>
          </p:nvPr>
        </p:nvSpPr>
        <p:spPr>
          <a:xfrm>
            <a:off x="1683956" y="1163756"/>
            <a:ext cx="4137059" cy="1280890"/>
          </a:xfrm>
        </p:spPr>
        <p:txBody>
          <a:bodyPr vert="horz" lIns="91440" tIns="45720" rIns="91440" bIns="45720" rtlCol="0" anchor="t">
            <a:normAutofit/>
          </a:bodyPr>
          <a:lstStyle/>
          <a:p>
            <a:r>
              <a:rPr lang="en-US" sz="3200"/>
              <a:t>Judith Butler</a:t>
            </a:r>
          </a:p>
        </p:txBody>
      </p:sp>
      <p:sp>
        <p:nvSpPr>
          <p:cNvPr id="7" name="Rectangle 5">
            <a:extLst>
              <a:ext uri="{FF2B5EF4-FFF2-40B4-BE49-F238E27FC236}">
                <a16:creationId xmlns:a16="http://schemas.microsoft.com/office/drawing/2014/main" id="{7999623F-4F03-8DE3-74CB-8FC2A8BE2004}"/>
              </a:ext>
            </a:extLst>
          </p:cNvPr>
          <p:cNvSpPr>
            <a:spLocks noChangeArrowheads="1"/>
          </p:cNvSpPr>
          <p:nvPr/>
        </p:nvSpPr>
        <p:spPr bwMode="auto">
          <a:xfrm>
            <a:off x="1683956" y="2133600"/>
            <a:ext cx="4140772" cy="37776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spcBef>
                <a:spcPts val="1000"/>
              </a:spcBef>
              <a:spcAft>
                <a:spcPts val="0"/>
              </a:spcAft>
              <a:buClr>
                <a:schemeClr val="accent1"/>
              </a:buClr>
              <a:buSzTx/>
              <a:buFont typeface="Wingdings 3" charset="2"/>
              <a:buChar char=""/>
              <a:tabLst/>
            </a:pPr>
            <a:r>
              <a:rPr kumimoji="0" lang="en-US" altLang="it-IT" sz="1600" b="1" i="1" u="none" strike="noStrike" cap="none" normalizeH="0" baseline="0" dirty="0">
                <a:ln>
                  <a:noFill/>
                </a:ln>
                <a:effectLst/>
                <a:latin typeface="+mn-lt"/>
              </a:rPr>
              <a:t>Gender Trouble. Feminism and the Subversion of Identity</a:t>
            </a:r>
            <a:r>
              <a:rPr lang="en-US" altLang="it-IT" sz="1600" b="1" dirty="0">
                <a:latin typeface="+mn-lt"/>
              </a:rPr>
              <a:t>.</a:t>
            </a:r>
            <a:r>
              <a:rPr kumimoji="0" lang="en-US" altLang="it-IT" sz="1600" b="1" i="0" u="none" strike="noStrike" cap="none" normalizeH="0" baseline="0" dirty="0">
                <a:ln>
                  <a:noFill/>
                </a:ln>
                <a:effectLst/>
                <a:latin typeface="+mn-lt"/>
              </a:rPr>
              <a:t> 1990.</a:t>
            </a:r>
          </a:p>
          <a:p>
            <a:pPr marL="0" marR="0" lvl="0" indent="0" eaLnBrk="1" fontAlgn="base" hangingPunct="1">
              <a:spcBef>
                <a:spcPts val="1000"/>
              </a:spcBef>
              <a:spcAft>
                <a:spcPts val="0"/>
              </a:spcAft>
              <a:buClr>
                <a:schemeClr val="accent1"/>
              </a:buClr>
              <a:buSzTx/>
              <a:buFont typeface="Wingdings 3" charset="2"/>
              <a:buChar char=""/>
              <a:tabLst/>
            </a:pPr>
            <a:endParaRPr lang="en-US" altLang="it-IT" sz="1600" b="1" dirty="0">
              <a:latin typeface="+mn-lt"/>
            </a:endParaRPr>
          </a:p>
          <a:p>
            <a:pPr lvl="0" eaLnBrk="1" hangingPunct="1">
              <a:spcBef>
                <a:spcPts val="1000"/>
              </a:spcBef>
              <a:spcAft>
                <a:spcPts val="0"/>
              </a:spcAft>
              <a:buClr>
                <a:schemeClr val="accent1"/>
              </a:buClr>
              <a:buFont typeface="Wingdings 3" charset="2"/>
              <a:buChar char=""/>
            </a:pPr>
            <a:r>
              <a:rPr lang="en-US" sz="1600" dirty="0">
                <a:latin typeface="+mn-lt"/>
              </a:rPr>
              <a:t>“There is no gender identity behind the expressions of gender; that identity is performatively constituted by the very ‘expressions’ that are said to be its results” (p. 25) </a:t>
            </a:r>
          </a:p>
          <a:p>
            <a:pPr eaLnBrk="1" hangingPunct="1">
              <a:spcBef>
                <a:spcPts val="1000"/>
              </a:spcBef>
              <a:spcAft>
                <a:spcPts val="0"/>
              </a:spcAft>
              <a:buClr>
                <a:schemeClr val="accent1"/>
              </a:buClr>
              <a:buFont typeface="Wingdings 3" charset="2"/>
              <a:buChar char=""/>
            </a:pPr>
            <a:r>
              <a:rPr lang="it-IT" altLang="it-IT" sz="1600" dirty="0">
                <a:solidFill>
                  <a:srgbClr val="000000"/>
                </a:solidFill>
                <a:latin typeface="-webkit-standard"/>
              </a:rPr>
              <a:t>«Non esiste un’identità di genere dietro le espressioni del  genere; quell’identità è costituita </a:t>
            </a:r>
            <a:r>
              <a:rPr lang="it-IT" altLang="it-IT" sz="1600" dirty="0" err="1">
                <a:solidFill>
                  <a:srgbClr val="000000"/>
                </a:solidFill>
                <a:latin typeface="-webkit-standard"/>
              </a:rPr>
              <a:t>performativamente</a:t>
            </a:r>
            <a:r>
              <a:rPr lang="it-IT" altLang="it-IT" sz="1600" dirty="0">
                <a:solidFill>
                  <a:srgbClr val="000000"/>
                </a:solidFill>
                <a:latin typeface="-webkit-standard"/>
              </a:rPr>
              <a:t> dalle stesse  “espressioni” che si dicono il suo risultato» (p. 25).</a:t>
            </a:r>
            <a:endParaRPr lang="it-IT" altLang="it-IT" sz="1600" dirty="0"/>
          </a:p>
          <a:p>
            <a:pPr lvl="0" eaLnBrk="1" hangingPunct="1">
              <a:spcBef>
                <a:spcPts val="1000"/>
              </a:spcBef>
              <a:spcAft>
                <a:spcPts val="0"/>
              </a:spcAft>
              <a:buClr>
                <a:schemeClr val="accent1"/>
              </a:buClr>
              <a:buFont typeface="Wingdings 3" charset="2"/>
              <a:buChar char=""/>
            </a:pPr>
            <a:endParaRPr lang="en-US" sz="1600" dirty="0">
              <a:latin typeface="+mn-lt"/>
            </a:endParaRPr>
          </a:p>
        </p:txBody>
      </p:sp>
      <p:pic>
        <p:nvPicPr>
          <p:cNvPr id="2050" name="Picture 2" descr="Gender Trouble: Feminism and the Subversion of Identity">
            <a:extLst>
              <a:ext uri="{FF2B5EF4-FFF2-40B4-BE49-F238E27FC236}">
                <a16:creationId xmlns:a16="http://schemas.microsoft.com/office/drawing/2014/main" id="{57C87938-CE56-F72E-F6D2-CCF713BCB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50" r="-1" b="21768"/>
          <a:stretch>
            <a:fillRect/>
          </a:stretch>
        </p:blipFill>
        <p:spPr bwMode="auto">
          <a:xfrm>
            <a:off x="6091916" y="10"/>
            <a:ext cx="6100084"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9E6CFB6-3F95-C7F7-E92D-7D4411CFF69A}"/>
              </a:ext>
            </a:extLst>
          </p:cNvPr>
          <p:cNvSpPr>
            <a:spLocks noChangeArrowheads="1"/>
          </p:cNvSpPr>
          <p:nvPr/>
        </p:nvSpPr>
        <p:spPr bwMode="auto">
          <a:xfrm>
            <a:off x="844214" y="5256764"/>
            <a:ext cx="52477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25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5A826-57F2-36B4-5EAF-710676E5A92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0B93F37-477D-A441-C026-9057982A7483}"/>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a:solidFill>
                  <a:srgbClr val="FEFFFF"/>
                </a:solidFill>
              </a:rPr>
              <a:t>Judith Butler</a:t>
            </a:r>
          </a:p>
        </p:txBody>
      </p:sp>
      <p:pic>
        <p:nvPicPr>
          <p:cNvPr id="9" name="Picture 7" descr="Undoing Gender : Butler, Judith: Amazon.it: Libri">
            <a:extLst>
              <a:ext uri="{FF2B5EF4-FFF2-40B4-BE49-F238E27FC236}">
                <a16:creationId xmlns:a16="http://schemas.microsoft.com/office/drawing/2014/main" id="{CB17989E-A8AA-5750-59A5-3466B2D0AE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4915" y="1497752"/>
            <a:ext cx="2769336" cy="38624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08F50C57-27B7-8EEA-86D0-5E27174E2B1D}"/>
              </a:ext>
            </a:extLst>
          </p:cNvPr>
          <p:cNvSpPr>
            <a:spLocks noChangeArrowheads="1"/>
          </p:cNvSpPr>
          <p:nvPr/>
        </p:nvSpPr>
        <p:spPr bwMode="auto">
          <a:xfrm>
            <a:off x="944380" y="1566333"/>
            <a:ext cx="6610663" cy="38792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spcBef>
                <a:spcPts val="1000"/>
              </a:spcBef>
              <a:spcAft>
                <a:spcPts val="0"/>
              </a:spcAft>
              <a:buClr>
                <a:schemeClr val="accent1"/>
              </a:buClr>
              <a:buSzTx/>
              <a:buFont typeface="Wingdings 3" charset="2"/>
              <a:buChar char=""/>
              <a:tabLst/>
            </a:pPr>
            <a:r>
              <a:rPr kumimoji="0" lang="en-US" altLang="it-IT" b="1" i="1" u="none" strike="noStrike" cap="none" normalizeH="0" baseline="0" dirty="0">
                <a:ln>
                  <a:noFill/>
                </a:ln>
                <a:effectLst/>
                <a:latin typeface="+mn-lt"/>
              </a:rPr>
              <a:t>Undoing Gender</a:t>
            </a:r>
            <a:r>
              <a:rPr lang="en-US" altLang="it-IT" b="1" dirty="0">
                <a:latin typeface="+mn-lt"/>
              </a:rPr>
              <a:t>.</a:t>
            </a:r>
            <a:r>
              <a:rPr kumimoji="0" lang="en-US" altLang="it-IT" b="1" i="0" u="none" strike="noStrike" cap="none" normalizeH="0" baseline="0" dirty="0">
                <a:ln>
                  <a:noFill/>
                </a:ln>
                <a:effectLst/>
                <a:latin typeface="+mn-lt"/>
              </a:rPr>
              <a:t> 2004.</a:t>
            </a:r>
          </a:p>
          <a:p>
            <a:pPr marL="0" marR="0" lvl="0" indent="0" eaLnBrk="1" fontAlgn="base" hangingPunct="1">
              <a:spcBef>
                <a:spcPts val="1000"/>
              </a:spcBef>
              <a:spcAft>
                <a:spcPts val="0"/>
              </a:spcAft>
              <a:buClr>
                <a:schemeClr val="accent1"/>
              </a:buClr>
              <a:buSzTx/>
              <a:buFont typeface="Wingdings 3" charset="2"/>
              <a:buChar char=""/>
              <a:tabLst/>
            </a:pPr>
            <a:endParaRPr kumimoji="0" lang="en-US" altLang="it-IT" b="1" i="0" u="none" strike="noStrike" cap="none" normalizeH="0" baseline="0" dirty="0">
              <a:ln>
                <a:noFill/>
              </a:ln>
              <a:effectLst/>
              <a:latin typeface="+mn-lt"/>
            </a:endParaRPr>
          </a:p>
          <a:p>
            <a:pPr lvl="0" eaLnBrk="1" hangingPunct="1">
              <a:spcBef>
                <a:spcPts val="1000"/>
              </a:spcBef>
              <a:spcAft>
                <a:spcPts val="0"/>
              </a:spcAft>
              <a:buClr>
                <a:schemeClr val="accent1"/>
              </a:buClr>
              <a:buFont typeface="Wingdings 3" charset="2"/>
              <a:buChar char=""/>
            </a:pPr>
            <a:r>
              <a:rPr lang="en-US" dirty="0">
                <a:latin typeface="+mn-lt"/>
              </a:rPr>
              <a:t>“The norms by which we are recognized are social norms, and they are not ours alone. They are historically revisable, but they are also constraining” (Butler 2004, p. 42) </a:t>
            </a:r>
          </a:p>
          <a:p>
            <a:pPr eaLnBrk="1" hangingPunct="1">
              <a:spcBef>
                <a:spcPts val="1000"/>
              </a:spcBef>
              <a:spcAft>
                <a:spcPts val="0"/>
              </a:spcAft>
              <a:buClr>
                <a:schemeClr val="accent1"/>
              </a:buClr>
              <a:buFont typeface="Wingdings 3" charset="2"/>
              <a:buChar char=""/>
            </a:pPr>
            <a:r>
              <a:rPr lang="it-IT" altLang="it-IT" dirty="0">
                <a:solidFill>
                  <a:srgbClr val="000000"/>
                </a:solidFill>
                <a:latin typeface="-webkit-standard"/>
              </a:rPr>
              <a:t>«Le norme attraverso cui veniamo riconosciuti sono norme sociali, e non ci appartengono soltanto. Esse sono storicamente modificabili, ma sono anche vincolanti» (Butler 2004, p. 42). </a:t>
            </a:r>
            <a:endParaRPr lang="it-IT" altLang="it-IT" dirty="0"/>
          </a:p>
          <a:p>
            <a:pPr lvl="0" eaLnBrk="1" hangingPunct="1">
              <a:spcBef>
                <a:spcPts val="1000"/>
              </a:spcBef>
              <a:spcAft>
                <a:spcPts val="0"/>
              </a:spcAft>
              <a:buClr>
                <a:schemeClr val="accent1"/>
              </a:buClr>
            </a:pPr>
            <a:endParaRPr lang="en-US" dirty="0">
              <a:latin typeface="+mn-lt"/>
            </a:endParaRPr>
          </a:p>
          <a:p>
            <a:pPr lvl="0" eaLnBrk="1" hangingPunct="1">
              <a:spcBef>
                <a:spcPts val="1000"/>
              </a:spcBef>
              <a:spcAft>
                <a:spcPts val="0"/>
              </a:spcAft>
              <a:buClr>
                <a:schemeClr val="accent1"/>
              </a:buClr>
              <a:buFont typeface="Wingdings 3" charset="2"/>
              <a:buChar char=""/>
            </a:pPr>
            <a:endParaRPr kumimoji="0" lang="en-US" altLang="it-IT" b="1" i="0" u="none" strike="noStrike" cap="none" normalizeH="0" baseline="0" dirty="0">
              <a:ln>
                <a:noFill/>
              </a:ln>
              <a:effectLst/>
              <a:latin typeface="+mn-lt"/>
            </a:endParaRPr>
          </a:p>
        </p:txBody>
      </p:sp>
      <p:sp>
        <p:nvSpPr>
          <p:cNvPr id="5" name="CasellaDiTesto 4">
            <a:extLst>
              <a:ext uri="{FF2B5EF4-FFF2-40B4-BE49-F238E27FC236}">
                <a16:creationId xmlns:a16="http://schemas.microsoft.com/office/drawing/2014/main" id="{E324272F-D04A-88FD-C057-E9A786E381CE}"/>
              </a:ext>
            </a:extLst>
          </p:cNvPr>
          <p:cNvSpPr txBox="1"/>
          <p:nvPr/>
        </p:nvSpPr>
        <p:spPr>
          <a:xfrm>
            <a:off x="944380" y="4590806"/>
            <a:ext cx="8806720" cy="369332"/>
          </a:xfrm>
          <a:prstGeom prst="rect">
            <a:avLst/>
          </a:prstGeom>
          <a:noFill/>
        </p:spPr>
        <p:txBody>
          <a:bodyPr wrap="square">
            <a:spAutoFit/>
          </a:bodyPr>
          <a:lstStyle/>
          <a:p>
            <a:pPr lvl="0" eaLnBrk="0" fontAlgn="base" hangingPunct="0">
              <a:spcBef>
                <a:spcPct val="0"/>
              </a:spcBef>
              <a:spcAft>
                <a:spcPct val="0"/>
              </a:spcAf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99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magine di Il dominio maschile , Pierre Bourdieu">
            <a:extLst>
              <a:ext uri="{FF2B5EF4-FFF2-40B4-BE49-F238E27FC236}">
                <a16:creationId xmlns:a16="http://schemas.microsoft.com/office/drawing/2014/main" id="{4DA7D36E-4D71-26B7-6F8A-7EF1A08B3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586" y="523581"/>
            <a:ext cx="3810828" cy="58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75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4BC84E-6F55-D05B-1960-564033B3A394}"/>
              </a:ext>
            </a:extLst>
          </p:cNvPr>
          <p:cNvSpPr>
            <a:spLocks noGrp="1"/>
          </p:cNvSpPr>
          <p:nvPr>
            <p:ph type="title"/>
          </p:nvPr>
        </p:nvSpPr>
        <p:spPr>
          <a:xfrm>
            <a:off x="2114346" y="2775204"/>
            <a:ext cx="10691265" cy="1307592"/>
          </a:xfrm>
        </p:spPr>
        <p:txBody>
          <a:bodyPr/>
          <a:lstStyle/>
          <a:p>
            <a:r>
              <a:rPr lang="it-IT" b="1" dirty="0"/>
              <a:t>Che cos’è, davvero, il lavoro?</a:t>
            </a:r>
            <a:r>
              <a:rPr lang="it-IT" dirty="0"/>
              <a:t> </a:t>
            </a:r>
            <a:endParaRPr lang="en-GB" dirty="0"/>
          </a:p>
        </p:txBody>
      </p:sp>
    </p:spTree>
    <p:extLst>
      <p:ext uri="{BB962C8B-B14F-4D97-AF65-F5344CB8AC3E}">
        <p14:creationId xmlns:p14="http://schemas.microsoft.com/office/powerpoint/2010/main" val="3298476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7B5C06-12CC-49EF-A907-08F1B132C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BF7A785F-38D2-4D69-B6F1-ADCED2B8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C2A2B02-51C3-5309-07CF-D9FD5ECAC94D}"/>
              </a:ext>
            </a:extLst>
          </p:cNvPr>
          <p:cNvSpPr>
            <a:spLocks noGrp="1"/>
          </p:cNvSpPr>
          <p:nvPr>
            <p:ph type="title"/>
          </p:nvPr>
        </p:nvSpPr>
        <p:spPr>
          <a:xfrm>
            <a:off x="762000" y="839336"/>
            <a:ext cx="4123899" cy="3475513"/>
          </a:xfrm>
        </p:spPr>
        <p:txBody>
          <a:bodyPr vert="horz" lIns="91440" tIns="45720" rIns="91440" bIns="45720" rtlCol="0" anchor="ctr">
            <a:normAutofit/>
          </a:bodyPr>
          <a:lstStyle/>
          <a:p>
            <a:r>
              <a:rPr lang="en-US"/>
              <a:t>Una Teoria delle organizzazioni genderizzate</a:t>
            </a:r>
          </a:p>
        </p:txBody>
      </p:sp>
      <p:sp>
        <p:nvSpPr>
          <p:cNvPr id="3" name="Segnaposto contenuto 2">
            <a:extLst>
              <a:ext uri="{FF2B5EF4-FFF2-40B4-BE49-F238E27FC236}">
                <a16:creationId xmlns:a16="http://schemas.microsoft.com/office/drawing/2014/main" id="{B5658925-5C2C-C161-89C0-FEEC037BB2BB}"/>
              </a:ext>
            </a:extLst>
          </p:cNvPr>
          <p:cNvSpPr>
            <a:spLocks noGrp="1"/>
          </p:cNvSpPr>
          <p:nvPr>
            <p:ph idx="1"/>
          </p:nvPr>
        </p:nvSpPr>
        <p:spPr>
          <a:xfrm>
            <a:off x="762000" y="4570807"/>
            <a:ext cx="4123899" cy="1524000"/>
          </a:xfrm>
        </p:spPr>
        <p:txBody>
          <a:bodyPr vert="horz" lIns="91440" tIns="45720" rIns="91440" bIns="45720" rtlCol="0">
            <a:normAutofit/>
          </a:bodyPr>
          <a:lstStyle/>
          <a:p>
            <a:pPr marL="0" indent="0">
              <a:buNone/>
            </a:pPr>
            <a:r>
              <a:rPr lang="en-US" sz="2400"/>
              <a:t>Joan Acker</a:t>
            </a:r>
          </a:p>
        </p:txBody>
      </p:sp>
      <p:pic>
        <p:nvPicPr>
          <p:cNvPr id="5" name="Immagine 4" descr="Immagine che contiene testo, schermata, Carattere, lettera&#10;&#10;Il contenuto generato dall'IA potrebbe non essere corretto.">
            <a:extLst>
              <a:ext uri="{FF2B5EF4-FFF2-40B4-BE49-F238E27FC236}">
                <a16:creationId xmlns:a16="http://schemas.microsoft.com/office/drawing/2014/main" id="{19AE5F7D-92A6-F051-7A61-618F6E7C315C}"/>
              </a:ext>
            </a:extLst>
          </p:cNvPr>
          <p:cNvPicPr>
            <a:picLocks noChangeAspect="1"/>
          </p:cNvPicPr>
          <p:nvPr/>
        </p:nvPicPr>
        <p:blipFill>
          <a:blip r:embed="rId2"/>
          <a:srcRect l="6830" r="7874" b="-2"/>
          <a:stretch>
            <a:fillRect/>
          </a:stretch>
        </p:blipFill>
        <p:spPr>
          <a:xfrm>
            <a:off x="5334003" y="752477"/>
            <a:ext cx="6095997" cy="5342330"/>
          </a:xfrm>
          <a:prstGeom prst="rect">
            <a:avLst/>
          </a:prstGeom>
        </p:spPr>
      </p:pic>
    </p:spTree>
    <p:extLst>
      <p:ext uri="{BB962C8B-B14F-4D97-AF65-F5344CB8AC3E}">
        <p14:creationId xmlns:p14="http://schemas.microsoft.com/office/powerpoint/2010/main" val="121964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Shape 512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29" name="Rectangle 512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3" name="Rectangle 5132">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85BEA37-CB9C-CF85-FFEB-726BD5C3F4D2}"/>
              </a:ext>
            </a:extLst>
          </p:cNvPr>
          <p:cNvSpPr>
            <a:spLocks noGrp="1"/>
          </p:cNvSpPr>
          <p:nvPr>
            <p:ph type="title"/>
          </p:nvPr>
        </p:nvSpPr>
        <p:spPr>
          <a:xfrm>
            <a:off x="5291667" y="1517904"/>
            <a:ext cx="5370237" cy="2796945"/>
          </a:xfrm>
        </p:spPr>
        <p:txBody>
          <a:bodyPr vert="horz" lIns="91440" tIns="45720" rIns="91440" bIns="45720" rtlCol="0" anchor="ctr">
            <a:normAutofit/>
          </a:bodyPr>
          <a:lstStyle/>
          <a:p>
            <a:r>
              <a:rPr lang="en-US" sz="6000"/>
              <a:t>Gordon W. Allport </a:t>
            </a:r>
          </a:p>
        </p:txBody>
      </p:sp>
      <p:pic>
        <p:nvPicPr>
          <p:cNvPr id="5122" name="Picture 2" descr="The Nature of Prejudice : O'Connor, Alexander: Amazon.it: Libri">
            <a:extLst>
              <a:ext uri="{FF2B5EF4-FFF2-40B4-BE49-F238E27FC236}">
                <a16:creationId xmlns:a16="http://schemas.microsoft.com/office/drawing/2014/main" id="{9FF4AB3D-61F0-5044-6769-C1B177129E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6303" r="1" b="4762"/>
          <a:stretch>
            <a:fillRect/>
          </a:stretch>
        </p:blipFill>
        <p:spPr bwMode="auto">
          <a:xfrm>
            <a:off x="762000" y="762000"/>
            <a:ext cx="3890923"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08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egnaposto contenuto 2">
            <a:extLst>
              <a:ext uri="{FF2B5EF4-FFF2-40B4-BE49-F238E27FC236}">
                <a16:creationId xmlns:a16="http://schemas.microsoft.com/office/drawing/2014/main" id="{83B0FD00-6930-B41F-A06F-C43A136995D6}"/>
              </a:ext>
            </a:extLst>
          </p:cNvPr>
          <p:cNvGraphicFramePr>
            <a:graphicFrameLocks noGrp="1"/>
          </p:cNvGraphicFramePr>
          <p:nvPr>
            <p:ph idx="1"/>
          </p:nvPr>
        </p:nvGraphicFramePr>
        <p:xfrm>
          <a:off x="1524000" y="1517753"/>
          <a:ext cx="9144000" cy="4793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898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ala Allport | Genially">
            <a:extLst>
              <a:ext uri="{FF2B5EF4-FFF2-40B4-BE49-F238E27FC236}">
                <a16:creationId xmlns:a16="http://schemas.microsoft.com/office/drawing/2014/main" id="{3EFA842A-9756-56A9-B401-38C7B39B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82700"/>
            <a:ext cx="7620000" cy="42926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CAA8FEE-EFAF-65D4-33AE-4C514E73A5BA}"/>
              </a:ext>
            </a:extLst>
          </p:cNvPr>
          <p:cNvSpPr txBox="1"/>
          <p:nvPr/>
        </p:nvSpPr>
        <p:spPr>
          <a:xfrm>
            <a:off x="2784764" y="5880100"/>
            <a:ext cx="10875818" cy="261610"/>
          </a:xfrm>
          <a:prstGeom prst="rect">
            <a:avLst/>
          </a:prstGeom>
          <a:noFill/>
        </p:spPr>
        <p:txBody>
          <a:bodyPr wrap="square" rtlCol="0">
            <a:spAutoFit/>
          </a:bodyPr>
          <a:lstStyle/>
          <a:p>
            <a:r>
              <a:rPr lang="en-GB" sz="1100" dirty="0"/>
              <a:t>Fonte: https://</a:t>
            </a:r>
            <a:r>
              <a:rPr lang="en-GB" sz="1100" dirty="0" err="1"/>
              <a:t>view.genially.com</a:t>
            </a:r>
            <a:r>
              <a:rPr lang="en-GB" sz="1100" dirty="0"/>
              <a:t>/66180d6e5dd04e0014469c99/horizontal-infographic-diagrams-scala-</a:t>
            </a:r>
            <a:r>
              <a:rPr lang="en-GB" sz="1100" dirty="0" err="1"/>
              <a:t>allport</a:t>
            </a:r>
            <a:endParaRPr lang="en-GB" sz="1100" dirty="0"/>
          </a:p>
        </p:txBody>
      </p:sp>
    </p:spTree>
    <p:extLst>
      <p:ext uri="{BB962C8B-B14F-4D97-AF65-F5344CB8AC3E}">
        <p14:creationId xmlns:p14="http://schemas.microsoft.com/office/powerpoint/2010/main" val="158161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BD4E38F-9DE9-0E0A-545E-951CCF650E1C}"/>
              </a:ext>
            </a:extLst>
          </p:cNvPr>
          <p:cNvSpPr>
            <a:spLocks noGrp="1"/>
          </p:cNvSpPr>
          <p:nvPr>
            <p:ph type="title"/>
          </p:nvPr>
        </p:nvSpPr>
        <p:spPr>
          <a:xfrm>
            <a:off x="1517904" y="1517904"/>
            <a:ext cx="9144000" cy="2798064"/>
          </a:xfrm>
        </p:spPr>
        <p:txBody>
          <a:bodyPr vert="horz" lIns="91440" tIns="45720" rIns="91440" bIns="45720" rtlCol="0" anchor="ctr">
            <a:normAutofit/>
          </a:bodyPr>
          <a:lstStyle/>
          <a:p>
            <a:pPr algn="ctr"/>
            <a:r>
              <a:rPr lang="en-US" sz="6000" dirty="0"/>
              <a:t>SAPERE LEGGERE LE PRATICHE DISCRIMINATORIE</a:t>
            </a:r>
          </a:p>
        </p:txBody>
      </p:sp>
    </p:spTree>
    <p:extLst>
      <p:ext uri="{BB962C8B-B14F-4D97-AF65-F5344CB8AC3E}">
        <p14:creationId xmlns:p14="http://schemas.microsoft.com/office/powerpoint/2010/main" val="1878286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A3D3B41-F607-3794-C94C-39044B728FC9}"/>
              </a:ext>
            </a:extLst>
          </p:cNvPr>
          <p:cNvSpPr>
            <a:spLocks noGrp="1"/>
          </p:cNvSpPr>
          <p:nvPr>
            <p:ph type="title"/>
          </p:nvPr>
        </p:nvSpPr>
        <p:spPr>
          <a:xfrm>
            <a:off x="1517904" y="1517904"/>
            <a:ext cx="9144000" cy="1344168"/>
          </a:xfrm>
        </p:spPr>
        <p:txBody>
          <a:bodyPr>
            <a:normAutofit/>
          </a:bodyPr>
          <a:lstStyle/>
          <a:p>
            <a:r>
              <a:rPr lang="en-GB" dirty="0"/>
              <a:t>MOBBING</a:t>
            </a:r>
          </a:p>
        </p:txBody>
      </p:sp>
      <p:sp>
        <p:nvSpPr>
          <p:cNvPr id="4" name="Rectangle 1">
            <a:extLst>
              <a:ext uri="{FF2B5EF4-FFF2-40B4-BE49-F238E27FC236}">
                <a16:creationId xmlns:a16="http://schemas.microsoft.com/office/drawing/2014/main" id="{3022B678-2656-20BB-16D7-FC849EBDB15B}"/>
              </a:ext>
            </a:extLst>
          </p:cNvPr>
          <p:cNvSpPr>
            <a:spLocks noGrp="1" noChangeArrowheads="1"/>
          </p:cNvSpPr>
          <p:nvPr>
            <p:ph idx="1"/>
          </p:nvPr>
        </p:nvSpPr>
        <p:spPr bwMode="auto">
          <a:xfrm>
            <a:off x="1517904" y="2970222"/>
            <a:ext cx="9144000" cy="26107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95000"/>
              </a:lnSpc>
              <a:spcBef>
                <a:spcPct val="0"/>
              </a:spcBef>
              <a:spcAft>
                <a:spcPts val="600"/>
              </a:spcAft>
              <a:buClrTx/>
              <a:buSzTx/>
              <a:buFontTx/>
              <a:buNone/>
              <a:tabLst/>
            </a:pPr>
            <a:r>
              <a:rPr kumimoji="0" lang="it-IT" altLang="it-IT" b="0" i="0" u="none" strike="noStrike" cap="none" normalizeH="0" baseline="0" dirty="0">
                <a:ln>
                  <a:noFill/>
                </a:ln>
                <a:effectLst/>
                <a:latin typeface="Arial" panose="020B0604020202020204" pitchFamily="34" charset="0"/>
              </a:rPr>
              <a:t>Condotta vessatoria sistematica e reiterata nel tempo, posta in essere sul luogo di lavoro, finalizzata o comunque idonea a emarginare o danneggiare un lavoratore, in violazione dell’obbligo di tutela dell’integrità psico-fisica previsto dall’art. 2087 c.c. (giurisprudenza costante della Corte di Cassazione).</a:t>
            </a:r>
          </a:p>
          <a:p>
            <a:pPr marL="0" marR="0" lvl="0" indent="0" defTabSz="914400" rtl="0" eaLnBrk="0" fontAlgn="base" latinLnBrk="0" hangingPunct="0">
              <a:lnSpc>
                <a:spcPct val="95000"/>
              </a:lnSpc>
              <a:spcBef>
                <a:spcPct val="0"/>
              </a:spcBef>
              <a:spcAft>
                <a:spcPts val="600"/>
              </a:spcAft>
              <a:buClrTx/>
              <a:buSzTx/>
              <a:buFontTx/>
              <a:buNone/>
              <a:tabLst/>
            </a:pPr>
            <a:endParaRPr kumimoji="0" lang="it-IT" altLang="it-IT"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67201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23B6B2F-2EA1-1323-C037-793A925BF7E9}"/>
              </a:ext>
            </a:extLst>
          </p:cNvPr>
          <p:cNvSpPr>
            <a:spLocks noGrp="1"/>
          </p:cNvSpPr>
          <p:nvPr>
            <p:ph type="title"/>
          </p:nvPr>
        </p:nvSpPr>
        <p:spPr>
          <a:xfrm>
            <a:off x="1517904" y="1517904"/>
            <a:ext cx="9144000" cy="1344168"/>
          </a:xfrm>
        </p:spPr>
        <p:txBody>
          <a:bodyPr>
            <a:normAutofit/>
          </a:bodyPr>
          <a:lstStyle/>
          <a:p>
            <a:r>
              <a:rPr lang="en-GB" dirty="0"/>
              <a:t>STRAINING</a:t>
            </a:r>
          </a:p>
        </p:txBody>
      </p:sp>
      <p:sp>
        <p:nvSpPr>
          <p:cNvPr id="4" name="Rectangle 1">
            <a:extLst>
              <a:ext uri="{FF2B5EF4-FFF2-40B4-BE49-F238E27FC236}">
                <a16:creationId xmlns:a16="http://schemas.microsoft.com/office/drawing/2014/main" id="{3A5BE0E6-149B-4B3D-FF00-6A747AAF3716}"/>
              </a:ext>
            </a:extLst>
          </p:cNvPr>
          <p:cNvSpPr>
            <a:spLocks noGrp="1" noChangeArrowheads="1"/>
          </p:cNvSpPr>
          <p:nvPr>
            <p:ph idx="1"/>
          </p:nvPr>
        </p:nvSpPr>
        <p:spPr bwMode="auto">
          <a:xfrm>
            <a:off x="1517904" y="2970222"/>
            <a:ext cx="9144000" cy="26107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algn="just" defTabSz="914400" rtl="0" eaLnBrk="0" fontAlgn="base" latinLnBrk="0" hangingPunct="0">
              <a:spcBef>
                <a:spcPct val="0"/>
              </a:spcBef>
              <a:spcAft>
                <a:spcPts val="600"/>
              </a:spcAft>
              <a:buClrTx/>
              <a:buSzTx/>
              <a:buFontTx/>
              <a:buNone/>
              <a:tabLst/>
            </a:pPr>
            <a:r>
              <a:rPr kumimoji="0" lang="it-IT" altLang="it-IT" b="0" i="0" u="none" strike="noStrike" cap="none" normalizeH="0" baseline="0" dirty="0">
                <a:ln>
                  <a:noFill/>
                </a:ln>
                <a:effectLst/>
                <a:latin typeface="-webkit-standard"/>
              </a:rPr>
              <a:t>Situazione lavorativa stressogena e lesiva della dignità del lavoratore, derivante anche da un singolo atto o da comportamenti non reiterati, ma duraturi nei loro effetti, riconducibili a scelte organizzative illegittime o sproporzionate (elaborazione giurisprudenziale ex art. 2087 c.c.).</a:t>
            </a:r>
            <a:endParaRPr kumimoji="0" lang="it-IT" altLang="it-IT"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692156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A8FC2E4-374F-2166-07CB-7F18391F8C44}"/>
              </a:ext>
            </a:extLst>
          </p:cNvPr>
          <p:cNvSpPr>
            <a:spLocks noGrp="1"/>
          </p:cNvSpPr>
          <p:nvPr>
            <p:ph type="title"/>
          </p:nvPr>
        </p:nvSpPr>
        <p:spPr>
          <a:xfrm>
            <a:off x="1517904" y="1517904"/>
            <a:ext cx="9144000" cy="1344168"/>
          </a:xfrm>
        </p:spPr>
        <p:txBody>
          <a:bodyPr>
            <a:normAutofit/>
          </a:bodyPr>
          <a:lstStyle/>
          <a:p>
            <a:r>
              <a:rPr lang="it-IT" altLang="it-IT" b="1" dirty="0" err="1">
                <a:latin typeface="Arial" panose="020B0604020202020204" pitchFamily="34" charset="0"/>
              </a:rPr>
              <a:t>Gaslighting</a:t>
            </a:r>
            <a:r>
              <a:rPr lang="it-IT" altLang="it-IT" b="1" dirty="0">
                <a:latin typeface="Arial" panose="020B0604020202020204" pitchFamily="34" charset="0"/>
              </a:rPr>
              <a:t> organizzativo</a:t>
            </a:r>
            <a:endParaRPr lang="en-GB" dirty="0"/>
          </a:p>
        </p:txBody>
      </p:sp>
      <p:sp>
        <p:nvSpPr>
          <p:cNvPr id="4" name="Rectangle 1">
            <a:extLst>
              <a:ext uri="{FF2B5EF4-FFF2-40B4-BE49-F238E27FC236}">
                <a16:creationId xmlns:a16="http://schemas.microsoft.com/office/drawing/2014/main" id="{7E5741F0-7F20-D8C1-CA4D-D18D28E6C8D2}"/>
              </a:ext>
            </a:extLst>
          </p:cNvPr>
          <p:cNvSpPr>
            <a:spLocks noGrp="1" noChangeArrowheads="1"/>
          </p:cNvSpPr>
          <p:nvPr>
            <p:ph idx="1"/>
          </p:nvPr>
        </p:nvSpPr>
        <p:spPr bwMode="auto">
          <a:xfrm>
            <a:off x="1517904" y="2970222"/>
            <a:ext cx="9144000" cy="26107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85000"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ClrTx/>
              <a:buNone/>
            </a:pPr>
            <a:br>
              <a:rPr kumimoji="0" lang="it-IT" altLang="it-IT" b="0" i="0" u="none" strike="noStrike" cap="none" normalizeH="0" baseline="0" dirty="0">
                <a:ln>
                  <a:noFill/>
                </a:ln>
                <a:effectLst/>
                <a:latin typeface="Arial" panose="020B0604020202020204" pitchFamily="34" charset="0"/>
              </a:rPr>
            </a:br>
            <a:r>
              <a:rPr kumimoji="0" lang="it-IT" altLang="it-IT" b="0" i="0" u="none" strike="noStrike" cap="none" normalizeH="0" baseline="0" dirty="0">
                <a:ln>
                  <a:noFill/>
                </a:ln>
                <a:effectLst/>
                <a:latin typeface="-webkit-standard"/>
              </a:rPr>
              <a:t>Pratica informale di svalutazione sistematica del disagio lavorativo, che induce il lavoratore a dubitare della legittimità della propria esperienza, spostando la responsabilità dall’organizzazione all’individuo. Spesso si manifesta attraverso cd. microaggressioni (a</a:t>
            </a:r>
            <a:r>
              <a:rPr lang="it-IT" dirty="0"/>
              <a:t>tti, commenti o atteggiamenti quotidiani, spesso sottili e non intenzionali, che comunicano svalutazione o esclusione nei confronti di individui appartenenti a gruppi socialmente svantaggiati).</a:t>
            </a:r>
            <a:endParaRPr lang="en-GB" dirty="0"/>
          </a:p>
          <a:p>
            <a:pPr marL="0" marR="0" lvl="0" indent="0" defTabSz="914400" rtl="0" eaLnBrk="0" fontAlgn="base" latinLnBrk="0" hangingPunct="0">
              <a:spcBef>
                <a:spcPct val="0"/>
              </a:spcBef>
              <a:spcAft>
                <a:spcPts val="600"/>
              </a:spcAft>
              <a:buClrTx/>
              <a:buSzTx/>
              <a:buFontTx/>
              <a:buNone/>
              <a:tabLst/>
            </a:pPr>
            <a:endParaRPr kumimoji="0" lang="it-IT" altLang="it-IT"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671690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B4EA94DC-9D10-E46C-9820-5B4D39D2A1CA}"/>
              </a:ext>
            </a:extLst>
          </p:cNvPr>
          <p:cNvSpPr>
            <a:spLocks noGrp="1"/>
          </p:cNvSpPr>
          <p:nvPr>
            <p:ph type="title"/>
          </p:nvPr>
        </p:nvSpPr>
        <p:spPr>
          <a:xfrm>
            <a:off x="762000" y="779915"/>
            <a:ext cx="3908996" cy="5337050"/>
          </a:xfrm>
        </p:spPr>
        <p:txBody>
          <a:bodyPr anchor="ctr">
            <a:normAutofit/>
          </a:bodyPr>
          <a:lstStyle/>
          <a:p>
            <a:r>
              <a:rPr lang="it-IT" altLang="it-IT" b="1">
                <a:latin typeface="Google Sans"/>
              </a:rPr>
              <a:t>Differenze Chiave:</a:t>
            </a:r>
            <a:br>
              <a:rPr lang="it-IT" altLang="it-IT"/>
            </a:br>
            <a:endParaRPr lang="en-GB" dirty="0"/>
          </a:p>
        </p:txBody>
      </p:sp>
      <p:graphicFrame>
        <p:nvGraphicFramePr>
          <p:cNvPr id="6" name="Rectangle 1">
            <a:extLst>
              <a:ext uri="{FF2B5EF4-FFF2-40B4-BE49-F238E27FC236}">
                <a16:creationId xmlns:a16="http://schemas.microsoft.com/office/drawing/2014/main" id="{693ECF94-E361-EF6F-091B-C435FE6A5C0F}"/>
              </a:ext>
            </a:extLst>
          </p:cNvPr>
          <p:cNvGraphicFramePr>
            <a:graphicFrameLocks noGrp="1"/>
          </p:cNvGraphicFramePr>
          <p:nvPr>
            <p:ph idx="1"/>
            <p:extLst>
              <p:ext uri="{D42A27DB-BD31-4B8C-83A1-F6EECF244321}">
                <p14:modId xmlns:p14="http://schemas.microsoft.com/office/powerpoint/2010/main" val="1509702288"/>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0451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Rectangle 11">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CE40FCE-E364-F028-115A-75325CAED003}"/>
              </a:ext>
            </a:extLst>
          </p:cNvPr>
          <p:cNvSpPr>
            <a:spLocks noGrp="1"/>
          </p:cNvSpPr>
          <p:nvPr>
            <p:ph type="title"/>
          </p:nvPr>
        </p:nvSpPr>
        <p:spPr>
          <a:xfrm>
            <a:off x="6047980" y="1030406"/>
            <a:ext cx="5068121" cy="3506879"/>
          </a:xfrm>
        </p:spPr>
        <p:txBody>
          <a:bodyPr vert="horz" lIns="91440" tIns="45720" rIns="91440" bIns="45720" rtlCol="0" anchor="ctr">
            <a:normAutofit/>
          </a:bodyPr>
          <a:lstStyle/>
          <a:p>
            <a:r>
              <a:rPr lang="en-US" sz="5600" dirty="0"/>
              <a:t>IL GEP – GENDER EQUALITY PLAN</a:t>
            </a:r>
          </a:p>
        </p:txBody>
      </p:sp>
      <p:pic>
        <p:nvPicPr>
          <p:cNvPr id="5" name="Immagine 4" descr="Immagine che contiene testo, design, Carattere, schermata&#10;&#10;Il contenuto generato dall'IA potrebbe non essere corretto.">
            <a:extLst>
              <a:ext uri="{FF2B5EF4-FFF2-40B4-BE49-F238E27FC236}">
                <a16:creationId xmlns:a16="http://schemas.microsoft.com/office/drawing/2014/main" id="{6AFFE49F-4259-95DB-EC80-44F1A3A79440}"/>
              </a:ext>
            </a:extLst>
          </p:cNvPr>
          <p:cNvPicPr>
            <a:picLocks noChangeAspect="1"/>
          </p:cNvPicPr>
          <p:nvPr/>
        </p:nvPicPr>
        <p:blipFill>
          <a:blip r:embed="rId2"/>
          <a:srcRect r="4767"/>
          <a:stretch>
            <a:fillRect/>
          </a:stretch>
        </p:blipFill>
        <p:spPr>
          <a:xfrm>
            <a:off x="20" y="10"/>
            <a:ext cx="5404493" cy="6857990"/>
          </a:xfrm>
          <a:prstGeom prst="rect">
            <a:avLst/>
          </a:prstGeom>
        </p:spPr>
      </p:pic>
      <p:sp>
        <p:nvSpPr>
          <p:cNvPr id="4" name="CasellaDiTesto 3">
            <a:extLst>
              <a:ext uri="{FF2B5EF4-FFF2-40B4-BE49-F238E27FC236}">
                <a16:creationId xmlns:a16="http://schemas.microsoft.com/office/drawing/2014/main" id="{84A0C424-57B3-FE8B-9C1F-89BDAE3E4D54}"/>
              </a:ext>
            </a:extLst>
          </p:cNvPr>
          <p:cNvSpPr txBox="1"/>
          <p:nvPr/>
        </p:nvSpPr>
        <p:spPr>
          <a:xfrm>
            <a:off x="5748251" y="4772072"/>
            <a:ext cx="6100010" cy="923330"/>
          </a:xfrm>
          <a:prstGeom prst="rect">
            <a:avLst/>
          </a:prstGeom>
          <a:noFill/>
        </p:spPr>
        <p:txBody>
          <a:bodyPr wrap="square">
            <a:spAutoFit/>
          </a:bodyPr>
          <a:lstStyle/>
          <a:p>
            <a:r>
              <a:rPr lang="en-GB" dirty="0">
                <a:hlinkClick r:id="rId3"/>
              </a:rPr>
              <a:t>https://www.unimc.it/it/ateneo/organi-di-consultazione-garanzia-valutazione-e-controllo/cug/progetti/gep_2025_2028.pdf</a:t>
            </a:r>
            <a:r>
              <a:rPr lang="en-GB" dirty="0"/>
              <a:t> </a:t>
            </a:r>
          </a:p>
        </p:txBody>
      </p:sp>
    </p:spTree>
    <p:extLst>
      <p:ext uri="{BB962C8B-B14F-4D97-AF65-F5344CB8AC3E}">
        <p14:creationId xmlns:p14="http://schemas.microsoft.com/office/powerpoint/2010/main" val="352853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C185D-0532-0110-C6FF-47B4E282E56B}"/>
              </a:ext>
            </a:extLst>
          </p:cNvPr>
          <p:cNvSpPr>
            <a:spLocks noGrp="1"/>
          </p:cNvSpPr>
          <p:nvPr>
            <p:ph type="title"/>
          </p:nvPr>
        </p:nvSpPr>
        <p:spPr>
          <a:xfrm>
            <a:off x="3642630" y="448181"/>
            <a:ext cx="7445661" cy="1146939"/>
          </a:xfrm>
        </p:spPr>
        <p:txBody>
          <a:bodyPr vert="horz" lIns="91440" tIns="45720" rIns="91440" bIns="45720" rtlCol="0" anchor="t">
            <a:normAutofit/>
          </a:bodyPr>
          <a:lstStyle/>
          <a:p>
            <a:r>
              <a:rPr lang="en-US" sz="5000" dirty="0"/>
              <a:t>ARENDT e la </a:t>
            </a:r>
            <a:r>
              <a:rPr lang="en-US" sz="5000" i="1" dirty="0"/>
              <a:t>vita </a:t>
            </a:r>
            <a:r>
              <a:rPr lang="en-US" sz="5000" i="1" dirty="0" err="1"/>
              <a:t>activa</a:t>
            </a:r>
            <a:endParaRPr lang="en-US" sz="5000" i="1" dirty="0"/>
          </a:p>
        </p:txBody>
      </p:sp>
      <p:graphicFrame>
        <p:nvGraphicFramePr>
          <p:cNvPr id="4" name="Segnaposto contenuto 3">
            <a:extLst>
              <a:ext uri="{FF2B5EF4-FFF2-40B4-BE49-F238E27FC236}">
                <a16:creationId xmlns:a16="http://schemas.microsoft.com/office/drawing/2014/main" id="{CCF31541-D332-0FF1-750B-8E27BDA8B037}"/>
              </a:ext>
            </a:extLst>
          </p:cNvPr>
          <p:cNvGraphicFramePr>
            <a:graphicFrameLocks noGrp="1"/>
          </p:cNvGraphicFramePr>
          <p:nvPr>
            <p:ph idx="1"/>
          </p:nvPr>
        </p:nvGraphicFramePr>
        <p:xfrm>
          <a:off x="3734996" y="1994657"/>
          <a:ext cx="7339811" cy="4076985"/>
        </p:xfrm>
        <a:graphic>
          <a:graphicData uri="http://schemas.openxmlformats.org/drawingml/2006/table">
            <a:tbl>
              <a:tblPr>
                <a:solidFill>
                  <a:schemeClr val="tx1">
                    <a:lumMod val="65000"/>
                    <a:lumOff val="35000"/>
                  </a:schemeClr>
                </a:solidFill>
              </a:tblPr>
              <a:tblGrid>
                <a:gridCol w="1291307">
                  <a:extLst>
                    <a:ext uri="{9D8B030D-6E8A-4147-A177-3AD203B41FA5}">
                      <a16:colId xmlns:a16="http://schemas.microsoft.com/office/drawing/2014/main" val="2709949416"/>
                    </a:ext>
                  </a:extLst>
                </a:gridCol>
                <a:gridCol w="1493538">
                  <a:extLst>
                    <a:ext uri="{9D8B030D-6E8A-4147-A177-3AD203B41FA5}">
                      <a16:colId xmlns:a16="http://schemas.microsoft.com/office/drawing/2014/main" val="407688546"/>
                    </a:ext>
                  </a:extLst>
                </a:gridCol>
                <a:gridCol w="1471234">
                  <a:extLst>
                    <a:ext uri="{9D8B030D-6E8A-4147-A177-3AD203B41FA5}">
                      <a16:colId xmlns:a16="http://schemas.microsoft.com/office/drawing/2014/main" val="620974506"/>
                    </a:ext>
                  </a:extLst>
                </a:gridCol>
                <a:gridCol w="1515844">
                  <a:extLst>
                    <a:ext uri="{9D8B030D-6E8A-4147-A177-3AD203B41FA5}">
                      <a16:colId xmlns:a16="http://schemas.microsoft.com/office/drawing/2014/main" val="3342829100"/>
                    </a:ext>
                  </a:extLst>
                </a:gridCol>
                <a:gridCol w="1567888">
                  <a:extLst>
                    <a:ext uri="{9D8B030D-6E8A-4147-A177-3AD203B41FA5}">
                      <a16:colId xmlns:a16="http://schemas.microsoft.com/office/drawing/2014/main" val="70312114"/>
                    </a:ext>
                  </a:extLst>
                </a:gridCol>
              </a:tblGrid>
              <a:tr h="619542">
                <a:tc>
                  <a:txBody>
                    <a:bodyPr/>
                    <a:lstStyle/>
                    <a:p>
                      <a:pPr>
                        <a:buNone/>
                      </a:pPr>
                      <a:r>
                        <a:rPr lang="it-IT" sz="1500" cap="none" spc="0">
                          <a:solidFill>
                            <a:schemeClr val="bg1"/>
                          </a:solidFill>
                        </a:rPr>
                        <a:t>Dimensione</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Termine latino</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Significato</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Valore nella società antica</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Valore nella modernità</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2305967806"/>
                  </a:ext>
                </a:extLst>
              </a:tr>
              <a:tr h="1076347">
                <a:tc>
                  <a:txBody>
                    <a:bodyPr/>
                    <a:lstStyle/>
                    <a:p>
                      <a:pPr>
                        <a:buNone/>
                      </a:pPr>
                      <a:r>
                        <a:rPr lang="it-IT" sz="1500" b="1" cap="none" spc="0">
                          <a:solidFill>
                            <a:schemeClr val="bg1"/>
                          </a:solidFill>
                        </a:rPr>
                        <a:t>Labor</a:t>
                      </a:r>
                      <a:endParaRPr lang="it-IT" sz="1500" cap="none" spc="0">
                        <a:solidFill>
                          <a:schemeClr val="bg1"/>
                        </a:solidFill>
                      </a:endParaRP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i="1" cap="none" spc="0">
                          <a:solidFill>
                            <a:schemeClr val="bg1"/>
                          </a:solidFill>
                        </a:rPr>
                        <a:t>Laborare</a:t>
                      </a:r>
                      <a:endParaRPr lang="it-IT" sz="1500" cap="none" spc="0">
                        <a:solidFill>
                          <a:schemeClr val="bg1"/>
                        </a:solidFill>
                      </a:endParaRP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Fatica, necessità biologica, ciclo della vita</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Attività servile, priva di libertà</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Diventa valore supremo (animal laborans)</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2139542169"/>
                  </a:ext>
                </a:extLst>
              </a:tr>
              <a:tr h="1304749">
                <a:tc>
                  <a:txBody>
                    <a:bodyPr/>
                    <a:lstStyle/>
                    <a:p>
                      <a:pPr>
                        <a:buNone/>
                      </a:pPr>
                      <a:r>
                        <a:rPr lang="it-IT" sz="1500" b="1" cap="none" spc="0">
                          <a:solidFill>
                            <a:schemeClr val="bg1"/>
                          </a:solidFill>
                        </a:rPr>
                        <a:t>Work</a:t>
                      </a:r>
                      <a:endParaRPr lang="it-IT" sz="1500" cap="none" spc="0">
                        <a:solidFill>
                          <a:schemeClr val="bg1"/>
                        </a:solidFill>
                      </a:endParaRP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i="1" cap="none" spc="0">
                          <a:solidFill>
                            <a:schemeClr val="bg1"/>
                          </a:solidFill>
                        </a:rPr>
                        <a:t>Opus</a:t>
                      </a:r>
                      <a:endParaRPr lang="it-IT" sz="1500" cap="none" spc="0">
                        <a:solidFill>
                          <a:schemeClr val="bg1"/>
                        </a:solidFill>
                      </a:endParaRP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Opera, costruzione, creazione di un mondo durevole</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Attività dell’artigiano o dell’artista</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Sussunta nel lavoro produttivo</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356879883"/>
                  </a:ext>
                </a:extLst>
              </a:tr>
              <a:tr h="1076347">
                <a:tc>
                  <a:txBody>
                    <a:bodyPr/>
                    <a:lstStyle/>
                    <a:p>
                      <a:pPr>
                        <a:buNone/>
                      </a:pPr>
                      <a:r>
                        <a:rPr lang="it-IT" sz="1500" b="1" cap="none" spc="0">
                          <a:solidFill>
                            <a:schemeClr val="bg1"/>
                          </a:solidFill>
                        </a:rPr>
                        <a:t>Action</a:t>
                      </a:r>
                      <a:endParaRPr lang="it-IT" sz="1500" cap="none" spc="0">
                        <a:solidFill>
                          <a:schemeClr val="bg1"/>
                        </a:solidFill>
                      </a:endParaRP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i="1" cap="none" spc="0">
                          <a:solidFill>
                            <a:schemeClr val="bg1"/>
                          </a:solidFill>
                        </a:rPr>
                        <a:t>Actio / Praxis</a:t>
                      </a:r>
                      <a:endParaRPr lang="it-IT" sz="1500" cap="none" spc="0">
                        <a:solidFill>
                          <a:schemeClr val="bg1"/>
                        </a:solidFill>
                      </a:endParaRP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Agire politico, parola pubblica, inizio, libertà</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Cuore della vita pubblica</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buNone/>
                      </a:pPr>
                      <a:r>
                        <a:rPr lang="it-IT" sz="1500" cap="none" spc="0">
                          <a:solidFill>
                            <a:schemeClr val="bg1"/>
                          </a:solidFill>
                        </a:rPr>
                        <a:t>Marginalizzata, sostituita dall’efficienza</a:t>
                      </a:r>
                    </a:p>
                  </a:txBody>
                  <a:tcPr marL="85651" marR="85651" marT="42825" marB="85651" anchor="ctr">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1224439727"/>
                  </a:ext>
                </a:extLst>
              </a:tr>
            </a:tbl>
          </a:graphicData>
        </a:graphic>
      </p:graphicFrame>
      <p:pic>
        <p:nvPicPr>
          <p:cNvPr id="1026" name="Picture 2" descr="Amazon.it: Vita activa - Arendt, Hannah, Finzi, Sergio - Libri">
            <a:extLst>
              <a:ext uri="{FF2B5EF4-FFF2-40B4-BE49-F238E27FC236}">
                <a16:creationId xmlns:a16="http://schemas.microsoft.com/office/drawing/2014/main" id="{30059559-0DA2-918D-A83F-D14E5DB31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95" y="1447801"/>
            <a:ext cx="2311400" cy="351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092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82D363-4BC1-0F7C-1F11-FFA3C11A1128}"/>
              </a:ext>
            </a:extLst>
          </p:cNvPr>
          <p:cNvSpPr>
            <a:spLocks noGrp="1"/>
          </p:cNvSpPr>
          <p:nvPr>
            <p:ph type="title"/>
          </p:nvPr>
        </p:nvSpPr>
        <p:spPr>
          <a:xfrm>
            <a:off x="704089" y="914400"/>
            <a:ext cx="3453844" cy="1463040"/>
          </a:xfrm>
        </p:spPr>
        <p:txBody>
          <a:bodyPr anchor="t">
            <a:normAutofit fontScale="90000"/>
          </a:bodyPr>
          <a:lstStyle/>
          <a:p>
            <a:r>
              <a:rPr lang="en-GB" sz="3700"/>
              <a:t>GENDER EQUALITY PLAN</a:t>
            </a:r>
          </a:p>
        </p:txBody>
      </p:sp>
      <p:sp>
        <p:nvSpPr>
          <p:cNvPr id="3" name="Segnaposto contenuto 2">
            <a:extLst>
              <a:ext uri="{FF2B5EF4-FFF2-40B4-BE49-F238E27FC236}">
                <a16:creationId xmlns:a16="http://schemas.microsoft.com/office/drawing/2014/main" id="{BDD48852-A19C-2A71-50CA-8ECAF10038F0}"/>
              </a:ext>
            </a:extLst>
          </p:cNvPr>
          <p:cNvSpPr>
            <a:spLocks noGrp="1"/>
          </p:cNvSpPr>
          <p:nvPr>
            <p:ph idx="1"/>
          </p:nvPr>
        </p:nvSpPr>
        <p:spPr>
          <a:xfrm>
            <a:off x="4862022" y="1014984"/>
            <a:ext cx="6614593" cy="1362456"/>
          </a:xfrm>
        </p:spPr>
        <p:txBody>
          <a:bodyPr anchor="t">
            <a:normAutofit fontScale="77500" lnSpcReduction="20000"/>
          </a:bodyPr>
          <a:lstStyle/>
          <a:p>
            <a:r>
              <a:rPr lang="en-US" b="1" dirty="0" err="1"/>
              <a:t>Documento</a:t>
            </a:r>
            <a:r>
              <a:rPr lang="en-US" b="1" dirty="0"/>
              <a:t> </a:t>
            </a:r>
            <a:r>
              <a:rPr lang="en-US" b="1" dirty="0" err="1"/>
              <a:t>programmatico</a:t>
            </a:r>
            <a:r>
              <a:rPr lang="en-US" b="1" dirty="0"/>
              <a:t> in </a:t>
            </a:r>
            <a:r>
              <a:rPr lang="en-US" b="1" dirty="0" err="1"/>
              <a:t>ottica</a:t>
            </a:r>
            <a:r>
              <a:rPr lang="en-US" b="1" dirty="0"/>
              <a:t> di </a:t>
            </a:r>
            <a:r>
              <a:rPr lang="en-US" b="1" dirty="0" err="1"/>
              <a:t>genere</a:t>
            </a:r>
            <a:r>
              <a:rPr lang="en-US" b="1" dirty="0"/>
              <a:t> </a:t>
            </a:r>
          </a:p>
          <a:p>
            <a:r>
              <a:rPr lang="en-US" b="1" dirty="0"/>
              <a:t>Horizon Europe (2021–2027)</a:t>
            </a:r>
            <a:r>
              <a:rPr lang="it-IT" dirty="0"/>
              <a:t> </a:t>
            </a:r>
          </a:p>
          <a:p>
            <a:r>
              <a:rPr lang="en-US" b="1" dirty="0"/>
              <a:t>Gender Equality Strategy 2020–2025</a:t>
            </a:r>
            <a:r>
              <a:rPr lang="en-US" dirty="0"/>
              <a:t> </a:t>
            </a:r>
            <a:r>
              <a:rPr lang="it-IT" dirty="0"/>
              <a:t> </a:t>
            </a:r>
            <a:endParaRPr lang="en-GB" dirty="0"/>
          </a:p>
        </p:txBody>
      </p:sp>
      <p:pic>
        <p:nvPicPr>
          <p:cNvPr id="1028" name="Picture 4">
            <a:extLst>
              <a:ext uri="{FF2B5EF4-FFF2-40B4-BE49-F238E27FC236}">
                <a16:creationId xmlns:a16="http://schemas.microsoft.com/office/drawing/2014/main" id="{CB9E481C-41CC-EAD1-A58D-308203FB9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91" b="12211"/>
          <a:stretch>
            <a:fillRect/>
          </a:stretch>
        </p:blipFill>
        <p:spPr bwMode="auto">
          <a:xfrm>
            <a:off x="20" y="2863970"/>
            <a:ext cx="12191980" cy="3994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67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73AC6C-FC91-880D-FDE2-06C8AB25F4CC}"/>
              </a:ext>
            </a:extLst>
          </p:cNvPr>
          <p:cNvSpPr>
            <a:spLocks noGrp="1"/>
          </p:cNvSpPr>
          <p:nvPr>
            <p:ph type="title"/>
          </p:nvPr>
        </p:nvSpPr>
        <p:spPr>
          <a:xfrm>
            <a:off x="1637824" y="208090"/>
            <a:ext cx="9144000" cy="1344168"/>
          </a:xfrm>
        </p:spPr>
        <p:txBody>
          <a:bodyPr/>
          <a:lstStyle/>
          <a:p>
            <a:r>
              <a:rPr lang="en-GB" dirty="0"/>
              <a:t>Nei panni di Diversity Manager</a:t>
            </a:r>
          </a:p>
        </p:txBody>
      </p:sp>
      <p:sp>
        <p:nvSpPr>
          <p:cNvPr id="4" name="Rectangle 1">
            <a:extLst>
              <a:ext uri="{FF2B5EF4-FFF2-40B4-BE49-F238E27FC236}">
                <a16:creationId xmlns:a16="http://schemas.microsoft.com/office/drawing/2014/main" id="{FCDC44CD-9F02-FB10-3CC0-746B8BE86B86}"/>
              </a:ext>
            </a:extLst>
          </p:cNvPr>
          <p:cNvSpPr>
            <a:spLocks noGrp="1" noChangeArrowheads="1"/>
          </p:cNvSpPr>
          <p:nvPr>
            <p:ph idx="1"/>
          </p:nvPr>
        </p:nvSpPr>
        <p:spPr bwMode="auto">
          <a:xfrm>
            <a:off x="439304" y="1028342"/>
            <a:ext cx="1105430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dirty="0">
                <a:ln>
                  <a:noFill/>
                </a:ln>
                <a:solidFill>
                  <a:srgbClr val="000000"/>
                </a:solidFill>
                <a:effectLst/>
                <a:latin typeface="Arial" panose="020B0604020202020204" pitchFamily="34" charset="0"/>
              </a:rPr>
            </a:br>
            <a:r>
              <a:rPr kumimoji="0" lang="it-IT" altLang="it-IT" sz="1800" b="1" i="0" u="none" strike="noStrike" cap="none" normalizeH="0" baseline="0" dirty="0">
                <a:ln>
                  <a:noFill/>
                </a:ln>
                <a:solidFill>
                  <a:srgbClr val="000000"/>
                </a:solidFill>
                <a:effectLst/>
                <a:latin typeface="Arial" panose="020B0604020202020204" pitchFamily="34" charset="0"/>
              </a:rPr>
              <a:t>Funzione</a:t>
            </a:r>
            <a:endParaRPr kumimoji="0" lang="it-IT" altLang="it-IT" sz="18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A chi è rivolto (internamente ed esternamente)?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Che tipo di problemi dichiara di voler affrontare?</a:t>
            </a:r>
          </a:p>
          <a:p>
            <a:pPr marL="457200" marR="0" lvl="1" indent="0" algn="l" defTabSz="914400" rtl="0" eaLnBrk="0" fontAlgn="base" latinLnBrk="0" hangingPunct="0">
              <a:lnSpc>
                <a:spcPct val="100000"/>
              </a:lnSpc>
              <a:spcBef>
                <a:spcPct val="0"/>
              </a:spcBef>
              <a:spcAft>
                <a:spcPct val="0"/>
              </a:spcAft>
              <a:buClrTx/>
              <a:buSzTx/>
              <a:buFontTx/>
              <a:buChar char="•"/>
              <a:tabLst/>
            </a:pPr>
            <a:r>
              <a:rPr lang="it-IT" altLang="it-IT" sz="1800" dirty="0">
                <a:solidFill>
                  <a:srgbClr val="000000"/>
                </a:solidFill>
                <a:latin typeface="Arial" panose="020B0604020202020204" pitchFamily="34" charset="0"/>
              </a:rPr>
              <a:t>Emergono disuguaglianze di genere?</a:t>
            </a:r>
            <a:endParaRPr kumimoji="0" lang="it-IT" altLang="it-IT"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it-IT" altLang="it-IT" sz="1800" b="1" i="0" u="none" strike="noStrike" cap="none" normalizeH="0" baseline="0" dirty="0">
                <a:ln>
                  <a:noFill/>
                </a:ln>
                <a:solidFill>
                  <a:srgbClr val="000000"/>
                </a:solidFill>
                <a:effectLst/>
                <a:latin typeface="Arial" panose="020B0604020202020204" pitchFamily="34" charset="0"/>
              </a:rPr>
              <a:t>Struttura e linguaggio</a:t>
            </a:r>
            <a:endParaRPr kumimoji="0" lang="it-IT" altLang="it-IT" sz="18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Come è strutturato il GEP (aree di intervento, obiettivi, azioni, indicatori)?</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Che tipo di linguaggio utilizza (tecnico, politico, inclusivo, neutro)?</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it-IT" altLang="it-IT" sz="1800" b="1" i="0" u="none" strike="noStrike" cap="none" normalizeH="0" baseline="0" dirty="0">
                <a:ln>
                  <a:noFill/>
                </a:ln>
                <a:solidFill>
                  <a:srgbClr val="000000"/>
                </a:solidFill>
                <a:effectLst/>
                <a:latin typeface="Arial" panose="020B0604020202020204" pitchFamily="34" charset="0"/>
              </a:rPr>
              <a:t>Contenuti</a:t>
            </a:r>
            <a:endParaRPr kumimoji="0" lang="it-IT" altLang="it-IT" sz="18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Su quali ambiti si interviene maggiormente?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Che tipo di azioni sono previste: formative, regolative, di monitoraggio?</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it-IT" altLang="it-IT" sz="1800" b="1" i="0" u="none" strike="noStrike" cap="none" normalizeH="0" baseline="0" dirty="0">
                <a:ln>
                  <a:noFill/>
                </a:ln>
                <a:solidFill>
                  <a:srgbClr val="000000"/>
                </a:solidFill>
                <a:effectLst/>
                <a:latin typeface="Arial" panose="020B0604020202020204" pitchFamily="34" charset="0"/>
              </a:rPr>
              <a:t>Collegamento con la teoria</a:t>
            </a:r>
            <a:endParaRPr kumimoji="0" lang="it-IT" altLang="it-IT" sz="18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In che modo il GEP riconosce (o non riconosce) che l’organizzazione non è neutra?</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Quali dimensioni strutturali vengono affrontate e quali sembrano affidate al cambiamento individuale?</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it-IT" altLang="it-IT" sz="1800" b="1" i="0" u="none" strike="noStrike" cap="none" normalizeH="0" baseline="0" dirty="0">
                <a:ln>
                  <a:noFill/>
                </a:ln>
                <a:solidFill>
                  <a:srgbClr val="000000"/>
                </a:solidFill>
                <a:effectLst/>
                <a:latin typeface="Arial" panose="020B0604020202020204" pitchFamily="34" charset="0"/>
              </a:rPr>
              <a:t>Limiti e potenzialità</a:t>
            </a:r>
            <a:endParaRPr kumimoji="0" lang="it-IT" altLang="it-IT" sz="18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rgbClr val="000000"/>
                </a:solidFill>
                <a:effectLst/>
                <a:latin typeface="Arial" panose="020B0604020202020204" pitchFamily="34" charset="0"/>
              </a:rPr>
              <a:t>Secondo voi, quali sono le potenzialità e  i limiti di questo GEP?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60995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EF1232-88A8-EF44-F594-66C7376C5AD6}"/>
              </a:ext>
            </a:extLst>
          </p:cNvPr>
          <p:cNvSpPr>
            <a:spLocks noGrp="1"/>
          </p:cNvSpPr>
          <p:nvPr>
            <p:ph type="title"/>
          </p:nvPr>
        </p:nvSpPr>
        <p:spPr>
          <a:xfrm>
            <a:off x="555458" y="1469778"/>
            <a:ext cx="11081083" cy="2885654"/>
          </a:xfrm>
        </p:spPr>
        <p:txBody>
          <a:bodyPr>
            <a:normAutofit fontScale="90000"/>
          </a:bodyPr>
          <a:lstStyle/>
          <a:p>
            <a:pPr algn="ctr"/>
            <a:r>
              <a:rPr lang="it-IT" b="1" dirty="0"/>
              <a:t>La trasformazione delle politiche di uguaglianza:</a:t>
            </a:r>
            <a:br>
              <a:rPr lang="it-IT" b="1" dirty="0"/>
            </a:br>
            <a:br>
              <a:rPr lang="it-IT" dirty="0"/>
            </a:br>
            <a:r>
              <a:rPr lang="it-IT" b="1" dirty="0"/>
              <a:t>disuguaglianze strutturali e responsabilità organizzativa</a:t>
            </a:r>
            <a:br>
              <a:rPr lang="it-IT" dirty="0"/>
            </a:br>
            <a:endParaRPr lang="en-GB" dirty="0"/>
          </a:p>
        </p:txBody>
      </p:sp>
    </p:spTree>
    <p:extLst>
      <p:ext uri="{BB962C8B-B14F-4D97-AF65-F5344CB8AC3E}">
        <p14:creationId xmlns:p14="http://schemas.microsoft.com/office/powerpoint/2010/main" val="20160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96766F-D613-A062-F5C8-2E9C207CD7E6}"/>
              </a:ext>
            </a:extLst>
          </p:cNvPr>
          <p:cNvSpPr>
            <a:spLocks noGrp="1"/>
          </p:cNvSpPr>
          <p:nvPr>
            <p:ph type="title"/>
          </p:nvPr>
        </p:nvSpPr>
        <p:spPr>
          <a:xfrm>
            <a:off x="700087" y="909638"/>
            <a:ext cx="10691813" cy="1155618"/>
          </a:xfrm>
        </p:spPr>
        <p:txBody>
          <a:bodyPr>
            <a:normAutofit/>
          </a:bodyPr>
          <a:lstStyle/>
          <a:p>
            <a:r>
              <a:rPr lang="en-GB" dirty="0"/>
              <a:t>APPROCCIO ADDITIVO</a:t>
            </a:r>
          </a:p>
        </p:txBody>
      </p:sp>
      <p:graphicFrame>
        <p:nvGraphicFramePr>
          <p:cNvPr id="5" name="Segnaposto contenuto 2">
            <a:extLst>
              <a:ext uri="{FF2B5EF4-FFF2-40B4-BE49-F238E27FC236}">
                <a16:creationId xmlns:a16="http://schemas.microsoft.com/office/drawing/2014/main" id="{2530F365-AFD4-5DE5-2C96-B4A6B429FD09}"/>
              </a:ext>
            </a:extLst>
          </p:cNvPr>
          <p:cNvGraphicFramePr>
            <a:graphicFrameLocks noGrp="1"/>
          </p:cNvGraphicFramePr>
          <p:nvPr>
            <p:ph idx="1"/>
          </p:nvPr>
        </p:nvGraphicFramePr>
        <p:xfrm>
          <a:off x="700088" y="2222500"/>
          <a:ext cx="10691812"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794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E0924-3E14-3BAD-91DC-70569B1EF28F}"/>
              </a:ext>
            </a:extLst>
          </p:cNvPr>
          <p:cNvSpPr>
            <a:spLocks noGrp="1"/>
          </p:cNvSpPr>
          <p:nvPr>
            <p:ph type="title"/>
          </p:nvPr>
        </p:nvSpPr>
        <p:spPr>
          <a:xfrm>
            <a:off x="704088" y="914400"/>
            <a:ext cx="3660776" cy="4404064"/>
          </a:xfrm>
        </p:spPr>
        <p:txBody>
          <a:bodyPr>
            <a:normAutofit/>
          </a:bodyPr>
          <a:lstStyle/>
          <a:p>
            <a:r>
              <a:rPr lang="en-GB" dirty="0"/>
              <a:t>APPROCCIO CORRETTIVO</a:t>
            </a:r>
          </a:p>
        </p:txBody>
      </p:sp>
      <p:graphicFrame>
        <p:nvGraphicFramePr>
          <p:cNvPr id="5" name="Segnaposto contenuto 2">
            <a:extLst>
              <a:ext uri="{FF2B5EF4-FFF2-40B4-BE49-F238E27FC236}">
                <a16:creationId xmlns:a16="http://schemas.microsoft.com/office/drawing/2014/main" id="{B2221717-8E59-42AF-E642-12B35164A729}"/>
              </a:ext>
            </a:extLst>
          </p:cNvPr>
          <p:cNvGraphicFramePr>
            <a:graphicFrameLocks noGrp="1"/>
          </p:cNvGraphicFramePr>
          <p:nvPr>
            <p:ph idx="1"/>
            <p:extLst>
              <p:ext uri="{D42A27DB-BD31-4B8C-83A1-F6EECF244321}">
                <p14:modId xmlns:p14="http://schemas.microsoft.com/office/powerpoint/2010/main" val="3275669960"/>
              </p:ext>
            </p:extLst>
          </p:nvPr>
        </p:nvGraphicFramePr>
        <p:xfrm>
          <a:off x="4876800" y="1066801"/>
          <a:ext cx="6581776"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6944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6A1DEEF-6327-B729-7C1F-DBF3486206F8}"/>
              </a:ext>
            </a:extLst>
          </p:cNvPr>
          <p:cNvSpPr>
            <a:spLocks noGrp="1"/>
          </p:cNvSpPr>
          <p:nvPr>
            <p:ph type="title"/>
          </p:nvPr>
        </p:nvSpPr>
        <p:spPr>
          <a:xfrm>
            <a:off x="1524000" y="1133183"/>
            <a:ext cx="9144000" cy="924218"/>
          </a:xfrm>
        </p:spPr>
        <p:txBody>
          <a:bodyPr anchor="ctr">
            <a:normAutofit/>
          </a:bodyPr>
          <a:lstStyle/>
          <a:p>
            <a:pPr algn="ctr"/>
            <a:r>
              <a:rPr lang="en-GB" dirty="0" err="1"/>
              <a:t>Azioni</a:t>
            </a:r>
            <a:r>
              <a:rPr lang="en-GB" dirty="0"/>
              <a:t> di </a:t>
            </a:r>
            <a:r>
              <a:rPr lang="en-GB" dirty="0" err="1"/>
              <a:t>tipo</a:t>
            </a:r>
            <a:r>
              <a:rPr lang="en-GB" dirty="0"/>
              <a:t>…</a:t>
            </a:r>
            <a:endParaRPr lang="en-GB"/>
          </a:p>
        </p:txBody>
      </p:sp>
      <p:graphicFrame>
        <p:nvGraphicFramePr>
          <p:cNvPr id="5" name="Segnaposto contenuto 2">
            <a:extLst>
              <a:ext uri="{FF2B5EF4-FFF2-40B4-BE49-F238E27FC236}">
                <a16:creationId xmlns:a16="http://schemas.microsoft.com/office/drawing/2014/main" id="{FCDC39D5-243F-89A4-F366-641117366840}"/>
              </a:ext>
            </a:extLst>
          </p:cNvPr>
          <p:cNvGraphicFramePr>
            <a:graphicFrameLocks noGrp="1"/>
          </p:cNvGraphicFramePr>
          <p:nvPr>
            <p:ph idx="1"/>
            <p:extLst>
              <p:ext uri="{D42A27DB-BD31-4B8C-83A1-F6EECF244321}">
                <p14:modId xmlns:p14="http://schemas.microsoft.com/office/powerpoint/2010/main" val="3734041701"/>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3785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6298BD63-A288-ADA7-5A60-EAEA50DE5A57}"/>
              </a:ext>
            </a:extLst>
          </p:cNvPr>
          <p:cNvSpPr>
            <a:spLocks noChangeArrowheads="1"/>
          </p:cNvSpPr>
          <p:nvPr/>
        </p:nvSpPr>
        <p:spPr bwMode="auto">
          <a:xfrm>
            <a:off x="4167272" y="3014023"/>
            <a:ext cx="7190539"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sz="1400" dirty="0">
              <a:effectLst/>
            </a:endParaRPr>
          </a:p>
        </p:txBody>
      </p:sp>
      <p:sp>
        <p:nvSpPr>
          <p:cNvPr id="9" name="CasellaDiTesto 8">
            <a:extLst>
              <a:ext uri="{FF2B5EF4-FFF2-40B4-BE49-F238E27FC236}">
                <a16:creationId xmlns:a16="http://schemas.microsoft.com/office/drawing/2014/main" id="{D6725A57-C904-DB40-15C4-15BF3DBE30F1}"/>
              </a:ext>
            </a:extLst>
          </p:cNvPr>
          <p:cNvSpPr txBox="1"/>
          <p:nvPr/>
        </p:nvSpPr>
        <p:spPr>
          <a:xfrm>
            <a:off x="3765884" y="319088"/>
            <a:ext cx="8288956" cy="523220"/>
          </a:xfrm>
          <a:prstGeom prst="rect">
            <a:avLst/>
          </a:prstGeom>
          <a:noFill/>
        </p:spPr>
        <p:txBody>
          <a:bodyPr wrap="square" rtlCol="0">
            <a:spAutoFit/>
          </a:bodyPr>
          <a:lstStyle/>
          <a:p>
            <a:pPr algn="just"/>
            <a:r>
              <a:rPr lang="it-IT" sz="2800" b="1" dirty="0">
                <a:effectLst/>
                <a:latin typeface="Calibri" panose="020F0502020204030204" pitchFamily="34" charset="0"/>
              </a:rPr>
              <a:t>Fase 2: </a:t>
            </a:r>
            <a:r>
              <a:rPr lang="it-IT" sz="2800" dirty="0">
                <a:latin typeface="Calibri" panose="020F0502020204030204" pitchFamily="34" charset="0"/>
              </a:rPr>
              <a:t>Analizzate l</a:t>
            </a:r>
            <a:r>
              <a:rPr lang="it-IT" sz="2800" dirty="0">
                <a:effectLst/>
                <a:latin typeface="Calibri" panose="020F0502020204030204" pitchFamily="34" charset="0"/>
              </a:rPr>
              <a:t>e domande del colloquio</a:t>
            </a:r>
            <a:endParaRPr lang="it-IT" sz="2800" dirty="0">
              <a:effectLst/>
            </a:endParaRPr>
          </a:p>
        </p:txBody>
      </p:sp>
      <p:pic>
        <p:nvPicPr>
          <p:cNvPr id="1032" name="Picture 8" descr="Zanichelli editore">
            <a:extLst>
              <a:ext uri="{FF2B5EF4-FFF2-40B4-BE49-F238E27FC236}">
                <a16:creationId xmlns:a16="http://schemas.microsoft.com/office/drawing/2014/main" id="{01000D81-7B75-FFAD-2893-AC36B2D3B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4020"/>
            <a:ext cx="3322320" cy="90398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B81AE7C-54E4-039C-3711-37DEB7326019}"/>
              </a:ext>
            </a:extLst>
          </p:cNvPr>
          <p:cNvSpPr txBox="1"/>
          <p:nvPr/>
        </p:nvSpPr>
        <p:spPr>
          <a:xfrm>
            <a:off x="4339155" y="1443841"/>
            <a:ext cx="7371149" cy="3970318"/>
          </a:xfrm>
          <a:prstGeom prst="rect">
            <a:avLst/>
          </a:prstGeom>
          <a:noFill/>
        </p:spPr>
        <p:txBody>
          <a:bodyPr wrap="square" rtlCol="0">
            <a:spAutoFit/>
          </a:bodyPr>
          <a:lstStyle/>
          <a:p>
            <a:r>
              <a:rPr lang="it-IT" sz="3600" dirty="0">
                <a:effectLst/>
                <a:latin typeface="Calibri" panose="020F0502020204030204" pitchFamily="34" charset="0"/>
              </a:rPr>
              <a:t>1. È disponibile a trasferte frequenti?</a:t>
            </a:r>
            <a:br>
              <a:rPr lang="it-IT" sz="3600" dirty="0">
                <a:effectLst/>
                <a:latin typeface="Calibri" panose="020F0502020204030204" pitchFamily="34" charset="0"/>
              </a:rPr>
            </a:br>
            <a:r>
              <a:rPr lang="it-IT" sz="3600" dirty="0">
                <a:effectLst/>
                <a:latin typeface="Calibri" panose="020F0502020204030204" pitchFamily="34" charset="0"/>
              </a:rPr>
              <a:t>2. Ha qualcuno che la aiuta con i figli?</a:t>
            </a:r>
            <a:br>
              <a:rPr lang="it-IT" sz="3600" dirty="0">
                <a:effectLst/>
                <a:latin typeface="Calibri" panose="020F0502020204030204" pitchFamily="34" charset="0"/>
              </a:rPr>
            </a:br>
            <a:r>
              <a:rPr lang="it-IT" sz="3600" dirty="0">
                <a:effectLst/>
                <a:latin typeface="Calibri" panose="020F0502020204030204" pitchFamily="34" charset="0"/>
              </a:rPr>
              <a:t>3. Lei è single?</a:t>
            </a:r>
            <a:br>
              <a:rPr lang="it-IT" sz="3600" dirty="0">
                <a:effectLst/>
                <a:latin typeface="Calibri" panose="020F0502020204030204" pitchFamily="34" charset="0"/>
              </a:rPr>
            </a:br>
            <a:r>
              <a:rPr lang="it-IT" sz="3600" dirty="0">
                <a:effectLst/>
                <a:latin typeface="Calibri" panose="020F0502020204030204" pitchFamily="34" charset="0"/>
              </a:rPr>
              <a:t>4. Quali sono le tre </a:t>
            </a:r>
            <a:r>
              <a:rPr lang="it-IT" sz="3600" dirty="0" err="1">
                <a:effectLst/>
                <a:latin typeface="Calibri" panose="020F0502020204030204" pitchFamily="34" charset="0"/>
              </a:rPr>
              <a:t>qualita</a:t>
            </a:r>
            <a:r>
              <a:rPr lang="it-IT" sz="3600" dirty="0">
                <a:effectLst/>
                <a:latin typeface="Calibri" panose="020F0502020204030204" pitchFamily="34" charset="0"/>
              </a:rPr>
              <a:t>̀ che le mancano?</a:t>
            </a:r>
            <a:br>
              <a:rPr lang="it-IT" sz="3600" dirty="0">
                <a:effectLst/>
                <a:latin typeface="Calibri" panose="020F0502020204030204" pitchFamily="34" charset="0"/>
              </a:rPr>
            </a:br>
            <a:r>
              <a:rPr lang="it-IT" sz="3600" dirty="0">
                <a:effectLst/>
                <a:latin typeface="Calibri" panose="020F0502020204030204" pitchFamily="34" charset="0"/>
              </a:rPr>
              <a:t>5. </a:t>
            </a:r>
            <a:r>
              <a:rPr lang="it-IT" sz="3600" dirty="0" err="1">
                <a:effectLst/>
                <a:latin typeface="Calibri" panose="020F0502020204030204" pitchFamily="34" charset="0"/>
              </a:rPr>
              <a:t>Perche</a:t>
            </a:r>
            <a:r>
              <a:rPr lang="it-IT" sz="3600" dirty="0">
                <a:effectLst/>
                <a:latin typeface="Calibri" panose="020F0502020204030204" pitchFamily="34" charset="0"/>
              </a:rPr>
              <a:t>́ si candida proprio per questa posizione? </a:t>
            </a:r>
          </a:p>
        </p:txBody>
      </p:sp>
      <p:pic>
        <p:nvPicPr>
          <p:cNvPr id="8" name="Immagine 7" descr="Immagine che contiene testo, Carattere, schermata, logo&#10;&#10;Il contenuto generato dall'IA potrebbe non essere corretto.">
            <a:extLst>
              <a:ext uri="{FF2B5EF4-FFF2-40B4-BE49-F238E27FC236}">
                <a16:creationId xmlns:a16="http://schemas.microsoft.com/office/drawing/2014/main" id="{BD6B6BB7-7CC4-2CF5-A9D8-32466573B1A6}"/>
              </a:ext>
            </a:extLst>
          </p:cNvPr>
          <p:cNvPicPr>
            <a:picLocks noChangeAspect="1"/>
          </p:cNvPicPr>
          <p:nvPr/>
        </p:nvPicPr>
        <p:blipFill>
          <a:blip r:embed="rId3"/>
          <a:stretch>
            <a:fillRect/>
          </a:stretch>
        </p:blipFill>
        <p:spPr>
          <a:xfrm>
            <a:off x="-42777" y="-107200"/>
            <a:ext cx="3808661" cy="6858000"/>
          </a:xfrm>
          <a:prstGeom prst="rect">
            <a:avLst/>
          </a:prstGeom>
        </p:spPr>
      </p:pic>
    </p:spTree>
    <p:extLst>
      <p:ext uri="{BB962C8B-B14F-4D97-AF65-F5344CB8AC3E}">
        <p14:creationId xmlns:p14="http://schemas.microsoft.com/office/powerpoint/2010/main" val="563450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61FEF4-69A7-FEE3-7C10-EDA7170DAB9C}"/>
              </a:ext>
            </a:extLst>
          </p:cNvPr>
          <p:cNvSpPr>
            <a:spLocks noGrp="1"/>
          </p:cNvSpPr>
          <p:nvPr>
            <p:ph type="title"/>
          </p:nvPr>
        </p:nvSpPr>
        <p:spPr/>
        <p:txBody>
          <a:bodyPr>
            <a:noAutofit/>
          </a:bodyPr>
          <a:lstStyle/>
          <a:p>
            <a:pPr lvl="0" algn="ctr" eaLnBrk="0" fontAlgn="base" hangingPunct="0">
              <a:spcAft>
                <a:spcPct val="0"/>
              </a:spcAft>
            </a:pPr>
            <a:r>
              <a:rPr lang="it-IT" altLang="it-IT" sz="2100" b="1" cap="none" dirty="0">
                <a:solidFill>
                  <a:srgbClr val="0C0C0F"/>
                </a:solidFill>
                <a:latin typeface="Lato" panose="020F0502020204030203" pitchFamily="34" charset="0"/>
              </a:rPr>
              <a:t>Art. 27.</a:t>
            </a:r>
            <a:br>
              <a:rPr lang="it-IT" altLang="it-IT" sz="2100" cap="none" dirty="0"/>
            </a:br>
            <a:r>
              <a:rPr lang="it-IT" altLang="it-IT" sz="2100" b="1" cap="none" dirty="0">
                <a:solidFill>
                  <a:srgbClr val="0C0C0F"/>
                </a:solidFill>
                <a:latin typeface="Lato" panose="020F0502020204030203" pitchFamily="34" charset="0"/>
              </a:rPr>
              <a:t>Divieti di discriminazione nell'accesso al lavoro, alla formazione e alla promozione professionali e nelle condizioni di lavoro</a:t>
            </a:r>
            <a:br>
              <a:rPr lang="it-IT" altLang="it-IT" sz="2100" cap="none" dirty="0"/>
            </a:br>
            <a:endParaRPr lang="en-GB" sz="2100" dirty="0"/>
          </a:p>
        </p:txBody>
      </p:sp>
      <p:pic>
        <p:nvPicPr>
          <p:cNvPr id="7" name="Segnaposto contenuto 6" descr="Immagine che contiene testo, schermata, documento, ricevuta&#10;&#10;Il contenuto generato dall'IA potrebbe non essere corretto.">
            <a:extLst>
              <a:ext uri="{FF2B5EF4-FFF2-40B4-BE49-F238E27FC236}">
                <a16:creationId xmlns:a16="http://schemas.microsoft.com/office/drawing/2014/main" id="{41867BA2-A73B-4D65-240C-690928957D5F}"/>
              </a:ext>
            </a:extLst>
          </p:cNvPr>
          <p:cNvPicPr>
            <a:picLocks noGrp="1" noChangeAspect="1"/>
          </p:cNvPicPr>
          <p:nvPr>
            <p:ph idx="1"/>
          </p:nvPr>
        </p:nvPicPr>
        <p:blipFill>
          <a:blip r:embed="rId2"/>
          <a:stretch>
            <a:fillRect/>
          </a:stretch>
        </p:blipFill>
        <p:spPr>
          <a:xfrm>
            <a:off x="700088" y="2327564"/>
            <a:ext cx="10691812" cy="3144981"/>
          </a:xfrm>
        </p:spPr>
      </p:pic>
    </p:spTree>
    <p:extLst>
      <p:ext uri="{BB962C8B-B14F-4D97-AF65-F5344CB8AC3E}">
        <p14:creationId xmlns:p14="http://schemas.microsoft.com/office/powerpoint/2010/main" val="91733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736C0-6CBC-F4E3-E027-8105B9FAF264}"/>
              </a:ext>
            </a:extLst>
          </p:cNvPr>
          <p:cNvSpPr>
            <a:spLocks noGrp="1" noChangeArrowheads="1"/>
          </p:cNvSpPr>
          <p:nvPr>
            <p:ph type="title"/>
          </p:nvPr>
        </p:nvSpPr>
        <p:spPr bwMode="auto">
          <a:xfrm>
            <a:off x="6483096" y="624110"/>
            <a:ext cx="5021516" cy="128089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fontScale="90000"/>
          </a:bodyPr>
          <a:lstStyle/>
          <a:p>
            <a:pPr lvl="0" fontAlgn="base">
              <a:spcAft>
                <a:spcPct val="0"/>
              </a:spcAft>
            </a:pPr>
            <a:r>
              <a:rPr lang="en-US" altLang="it-IT"/>
              <a:t>K</a:t>
            </a:r>
            <a:r>
              <a:rPr lang="en-US" altLang="it-IT" cap="none"/>
              <a:t>imberlé</a:t>
            </a:r>
            <a:r>
              <a:rPr lang="en-US" altLang="it-IT"/>
              <a:t> </a:t>
            </a:r>
            <a:r>
              <a:rPr kumimoji="0" lang="en-US" altLang="it-IT" i="0" u="none" strike="noStrike" cap="none" normalizeH="0" baseline="0">
                <a:ln>
                  <a:noFill/>
                </a:ln>
                <a:effectLst/>
              </a:rPr>
              <a:t>Crenshaw </a:t>
            </a:r>
          </a:p>
        </p:txBody>
      </p:sp>
      <p:pic>
        <p:nvPicPr>
          <p:cNvPr id="4098" name="Picture 2" descr="PDF) Mapping the Margins: Intersectionality, Identity Politics, and  Violence against Women of Color">
            <a:extLst>
              <a:ext uri="{FF2B5EF4-FFF2-40B4-BE49-F238E27FC236}">
                <a16:creationId xmlns:a16="http://schemas.microsoft.com/office/drawing/2014/main" id="{E3B0A700-D077-102B-E1CA-59D29037BD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641" b="2"/>
          <a:stretch>
            <a:fillRect/>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AE0E1103-A43D-49C0-8D56-07E586B80C7E}"/>
              </a:ext>
            </a:extLst>
          </p:cNvPr>
          <p:cNvSpPr>
            <a:spLocks noChangeArrowheads="1"/>
          </p:cNvSpPr>
          <p:nvPr/>
        </p:nvSpPr>
        <p:spPr bwMode="auto">
          <a:xfrm>
            <a:off x="6438191" y="2133600"/>
            <a:ext cx="5066419" cy="37776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ts val="1000"/>
              </a:spcBef>
              <a:spcAft>
                <a:spcPts val="0"/>
              </a:spcAft>
              <a:buClr>
                <a:schemeClr val="accent1"/>
              </a:buClr>
              <a:buFont typeface="Wingdings 3" charset="2"/>
              <a:buChar char=""/>
            </a:pPr>
            <a:r>
              <a:rPr lang="en-US" altLang="it-IT" b="1" dirty="0">
                <a:solidFill>
                  <a:schemeClr val="tx1">
                    <a:lumMod val="75000"/>
                    <a:lumOff val="25000"/>
                  </a:schemeClr>
                </a:solidFill>
                <a:latin typeface="+mn-lt"/>
              </a:rPr>
              <a:t>“</a:t>
            </a:r>
            <a:r>
              <a:rPr kumimoji="0" lang="en-US" altLang="it-IT" b="1" i="0" u="none" strike="noStrike" cap="none" normalizeH="0" baseline="0" dirty="0">
                <a:ln>
                  <a:noFill/>
                </a:ln>
                <a:solidFill>
                  <a:schemeClr val="tx1">
                    <a:lumMod val="75000"/>
                    <a:lumOff val="25000"/>
                  </a:schemeClr>
                </a:solidFill>
                <a:effectLst/>
                <a:latin typeface="+mn-lt"/>
              </a:rPr>
              <a:t>Mapping the Margins: Intersectionality, Identity Politics, and Violence against Women of Color.” </a:t>
            </a:r>
            <a:r>
              <a:rPr kumimoji="0" lang="en-US" altLang="it-IT" b="1" i="1" u="none" strike="noStrike" cap="none" normalizeH="0" baseline="0" dirty="0">
                <a:ln>
                  <a:noFill/>
                </a:ln>
                <a:solidFill>
                  <a:schemeClr val="tx1">
                    <a:lumMod val="75000"/>
                    <a:lumOff val="25000"/>
                  </a:schemeClr>
                </a:solidFill>
                <a:effectLst/>
                <a:latin typeface="+mn-lt"/>
              </a:rPr>
              <a:t>Stanford Law Review</a:t>
            </a:r>
            <a:r>
              <a:rPr kumimoji="0" lang="en-US" altLang="it-IT" b="1" i="0" u="none" strike="noStrike" cap="none" normalizeH="0" baseline="0" dirty="0">
                <a:ln>
                  <a:noFill/>
                </a:ln>
                <a:solidFill>
                  <a:schemeClr val="tx1">
                    <a:lumMod val="75000"/>
                    <a:lumOff val="25000"/>
                  </a:schemeClr>
                </a:solidFill>
                <a:effectLst/>
                <a:latin typeface="+mn-lt"/>
              </a:rPr>
              <a:t>, vol. 43, no. 6, 1991, pp. 1241–1299.</a:t>
            </a:r>
          </a:p>
          <a:p>
            <a:pPr lvl="0" eaLnBrk="1" hangingPunct="1">
              <a:spcBef>
                <a:spcPts val="1000"/>
              </a:spcBef>
              <a:spcAft>
                <a:spcPts val="0"/>
              </a:spcAft>
              <a:buClr>
                <a:schemeClr val="accent1"/>
              </a:buClr>
              <a:buFont typeface="Wingdings 3" charset="2"/>
              <a:buChar char=""/>
            </a:pPr>
            <a:r>
              <a:rPr lang="it-IT" dirty="0"/>
              <a:t>“</a:t>
            </a:r>
            <a:r>
              <a:rPr lang="it-IT" dirty="0" err="1"/>
              <a:t>Although</a:t>
            </a:r>
            <a:r>
              <a:rPr lang="it-IT" dirty="0"/>
              <a:t> </a:t>
            </a:r>
            <a:r>
              <a:rPr lang="it-IT" dirty="0" err="1"/>
              <a:t>racism</a:t>
            </a:r>
            <a:r>
              <a:rPr lang="it-IT" dirty="0"/>
              <a:t> and </a:t>
            </a:r>
            <a:r>
              <a:rPr lang="it-IT" dirty="0" err="1"/>
              <a:t>sexism</a:t>
            </a:r>
            <a:r>
              <a:rPr lang="it-IT" dirty="0"/>
              <a:t> </a:t>
            </a:r>
            <a:r>
              <a:rPr lang="it-IT" dirty="0" err="1"/>
              <a:t>readily</a:t>
            </a:r>
            <a:r>
              <a:rPr lang="it-IT" dirty="0"/>
              <a:t> </a:t>
            </a:r>
            <a:r>
              <a:rPr lang="it-IT" dirty="0" err="1"/>
              <a:t>intersect</a:t>
            </a:r>
            <a:r>
              <a:rPr lang="it-IT" dirty="0"/>
              <a:t> in the </a:t>
            </a:r>
            <a:r>
              <a:rPr lang="it-IT" dirty="0" err="1"/>
              <a:t>lives</a:t>
            </a:r>
            <a:r>
              <a:rPr lang="it-IT" dirty="0"/>
              <a:t> of </a:t>
            </a:r>
            <a:r>
              <a:rPr lang="it-IT" dirty="0" err="1"/>
              <a:t>real</a:t>
            </a:r>
            <a:r>
              <a:rPr lang="it-IT" dirty="0"/>
              <a:t> people, </a:t>
            </a:r>
            <a:r>
              <a:rPr lang="it-IT" dirty="0" err="1"/>
              <a:t>they</a:t>
            </a:r>
            <a:r>
              <a:rPr lang="it-IT" dirty="0"/>
              <a:t> </a:t>
            </a:r>
            <a:r>
              <a:rPr lang="it-IT" dirty="0" err="1"/>
              <a:t>seldom</a:t>
            </a:r>
            <a:r>
              <a:rPr lang="it-IT" dirty="0"/>
              <a:t> do in </a:t>
            </a:r>
            <a:r>
              <a:rPr lang="it-IT" dirty="0" err="1"/>
              <a:t>feminist</a:t>
            </a:r>
            <a:r>
              <a:rPr lang="it-IT" dirty="0"/>
              <a:t> and </a:t>
            </a:r>
            <a:r>
              <a:rPr lang="it-IT" dirty="0" err="1"/>
              <a:t>antiracist</a:t>
            </a:r>
            <a:r>
              <a:rPr lang="it-IT" dirty="0"/>
              <a:t> practices” (p. 1242). </a:t>
            </a:r>
          </a:p>
          <a:p>
            <a:pPr eaLnBrk="1" hangingPunct="1">
              <a:spcBef>
                <a:spcPts val="1000"/>
              </a:spcBef>
              <a:spcAft>
                <a:spcPts val="0"/>
              </a:spcAft>
              <a:buClr>
                <a:schemeClr val="accent1"/>
              </a:buClr>
              <a:buFont typeface="Wingdings 3" charset="2"/>
              <a:buChar char=""/>
            </a:pPr>
            <a:r>
              <a:rPr lang="it-IT" dirty="0"/>
              <a:t>“</a:t>
            </a:r>
            <a:r>
              <a:rPr lang="it-IT" dirty="0" err="1"/>
              <a:t>Because</a:t>
            </a:r>
            <a:r>
              <a:rPr lang="it-IT" dirty="0"/>
              <a:t> of </a:t>
            </a:r>
            <a:r>
              <a:rPr lang="it-IT" dirty="0" err="1"/>
              <a:t>their</a:t>
            </a:r>
            <a:r>
              <a:rPr lang="it-IT" dirty="0"/>
              <a:t> </a:t>
            </a:r>
            <a:r>
              <a:rPr lang="it-IT" dirty="0" err="1"/>
              <a:t>intersectional</a:t>
            </a:r>
            <a:r>
              <a:rPr lang="it-IT" dirty="0"/>
              <a:t> </a:t>
            </a:r>
            <a:r>
              <a:rPr lang="it-IT" dirty="0" err="1"/>
              <a:t>identity</a:t>
            </a:r>
            <a:r>
              <a:rPr lang="it-IT" dirty="0"/>
              <a:t> </a:t>
            </a:r>
            <a:r>
              <a:rPr lang="it-IT" dirty="0" err="1"/>
              <a:t>as</a:t>
            </a:r>
            <a:r>
              <a:rPr lang="it-IT" dirty="0"/>
              <a:t> </a:t>
            </a:r>
            <a:r>
              <a:rPr lang="it-IT" dirty="0" err="1"/>
              <a:t>both</a:t>
            </a:r>
            <a:r>
              <a:rPr lang="it-IT" dirty="0"/>
              <a:t> women and of color </a:t>
            </a:r>
            <a:r>
              <a:rPr lang="it-IT" dirty="0" err="1"/>
              <a:t>within</a:t>
            </a:r>
            <a:r>
              <a:rPr lang="it-IT" dirty="0"/>
              <a:t> </a:t>
            </a:r>
            <a:r>
              <a:rPr lang="it-IT" dirty="0" err="1"/>
              <a:t>discourses</a:t>
            </a:r>
            <a:r>
              <a:rPr lang="it-IT" dirty="0"/>
              <a:t> </a:t>
            </a:r>
            <a:r>
              <a:rPr lang="it-IT" dirty="0" err="1"/>
              <a:t>that</a:t>
            </a:r>
            <a:r>
              <a:rPr lang="it-IT" dirty="0"/>
              <a:t> are </a:t>
            </a:r>
            <a:r>
              <a:rPr lang="it-IT" dirty="0" err="1"/>
              <a:t>shaped</a:t>
            </a:r>
            <a:r>
              <a:rPr lang="it-IT" dirty="0"/>
              <a:t> to </a:t>
            </a:r>
            <a:r>
              <a:rPr lang="it-IT" dirty="0" err="1"/>
              <a:t>respond</a:t>
            </a:r>
            <a:r>
              <a:rPr lang="it-IT" dirty="0"/>
              <a:t> to one or the </a:t>
            </a:r>
            <a:r>
              <a:rPr lang="it-IT" dirty="0" err="1"/>
              <a:t>other</a:t>
            </a:r>
            <a:r>
              <a:rPr lang="it-IT" dirty="0"/>
              <a:t>, women of color are </a:t>
            </a:r>
            <a:r>
              <a:rPr lang="it-IT" dirty="0" err="1"/>
              <a:t>marginalized</a:t>
            </a:r>
            <a:r>
              <a:rPr lang="it-IT" dirty="0"/>
              <a:t> </a:t>
            </a:r>
            <a:r>
              <a:rPr lang="it-IT" dirty="0" err="1"/>
              <a:t>within</a:t>
            </a:r>
            <a:r>
              <a:rPr lang="it-IT" dirty="0"/>
              <a:t> </a:t>
            </a:r>
            <a:r>
              <a:rPr lang="it-IT" dirty="0" err="1"/>
              <a:t>both</a:t>
            </a:r>
            <a:r>
              <a:rPr lang="it-IT" dirty="0"/>
              <a:t>” (p. 1244).</a:t>
            </a:r>
          </a:p>
          <a:p>
            <a:pPr lvl="0" eaLnBrk="1" hangingPunct="1">
              <a:spcBef>
                <a:spcPts val="1000"/>
              </a:spcBef>
              <a:spcAft>
                <a:spcPts val="0"/>
              </a:spcAft>
              <a:buClr>
                <a:schemeClr val="accent1"/>
              </a:buClr>
              <a:buFont typeface="Wingdings 3" charset="2"/>
              <a:buChar char=""/>
            </a:pPr>
            <a:endParaRPr kumimoji="0" lang="en-US" altLang="it-IT" b="1" i="0" u="none" strike="noStrike" cap="none" normalizeH="0" baseline="0" dirty="0">
              <a:ln>
                <a:noFill/>
              </a:ln>
              <a:solidFill>
                <a:schemeClr val="tx1">
                  <a:lumMod val="75000"/>
                  <a:lumOff val="25000"/>
                </a:schemeClr>
              </a:solidFill>
              <a:effectLst/>
              <a:latin typeface="+mn-lt"/>
            </a:endParaRPr>
          </a:p>
        </p:txBody>
      </p:sp>
    </p:spTree>
    <p:extLst>
      <p:ext uri="{BB962C8B-B14F-4D97-AF65-F5344CB8AC3E}">
        <p14:creationId xmlns:p14="http://schemas.microsoft.com/office/powerpoint/2010/main" val="289777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sezionalità - Istituto A.T. Beck">
            <a:extLst>
              <a:ext uri="{FF2B5EF4-FFF2-40B4-BE49-F238E27FC236}">
                <a16:creationId xmlns:a16="http://schemas.microsoft.com/office/drawing/2014/main" id="{61B81FC1-FD08-C49D-64AB-E31B17C554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2857" y="1484085"/>
            <a:ext cx="6894286" cy="388982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F83F0FF-C352-B373-72F2-8089E60A48C6}"/>
              </a:ext>
            </a:extLst>
          </p:cNvPr>
          <p:cNvSpPr txBox="1"/>
          <p:nvPr/>
        </p:nvSpPr>
        <p:spPr>
          <a:xfrm>
            <a:off x="4262616" y="5486399"/>
            <a:ext cx="4664243" cy="184666"/>
          </a:xfrm>
          <a:prstGeom prst="rect">
            <a:avLst/>
          </a:prstGeom>
          <a:noFill/>
        </p:spPr>
        <p:txBody>
          <a:bodyPr wrap="square">
            <a:spAutoFit/>
          </a:bodyPr>
          <a:lstStyle/>
          <a:p>
            <a:r>
              <a:rPr lang="en-GB" sz="300" dirty="0"/>
              <a:t>https://</a:t>
            </a:r>
            <a:r>
              <a:rPr lang="en-GB" sz="300" dirty="0" err="1"/>
              <a:t>www.google.com</a:t>
            </a:r>
            <a:r>
              <a:rPr lang="en-GB" sz="300" dirty="0"/>
              <a:t>/</a:t>
            </a:r>
            <a:r>
              <a:rPr lang="en-GB" sz="300" dirty="0" err="1"/>
              <a:t>url?sa</a:t>
            </a:r>
            <a:r>
              <a:rPr lang="en-GB" sz="300" dirty="0"/>
              <a:t>=</a:t>
            </a:r>
            <a:r>
              <a:rPr lang="en-GB" sz="300" dirty="0" err="1"/>
              <a:t>i&amp;url</a:t>
            </a:r>
            <a:r>
              <a:rPr lang="en-GB" sz="300" dirty="0"/>
              <a:t>=https%3A%2F%2Fwww.istitutobeck.com%2Fpsicoterapia-disturbi-psicologici-terapie%2Fintersezionalita&amp;psig=AOvVaw0_sc7qMFkH_fG7FunAcbxd&amp;ust=1765635194132000&amp;source=</a:t>
            </a:r>
            <a:r>
              <a:rPr lang="en-GB" sz="300" dirty="0" err="1"/>
              <a:t>images&amp;cd</a:t>
            </a:r>
            <a:r>
              <a:rPr lang="en-GB" sz="300" dirty="0"/>
              <a:t>=</a:t>
            </a:r>
            <a:r>
              <a:rPr lang="en-GB" sz="300" dirty="0" err="1"/>
              <a:t>vfe&amp;opi</a:t>
            </a:r>
            <a:r>
              <a:rPr lang="en-GB" sz="300" dirty="0"/>
              <a:t>=89978449&amp;ved=0CBIQjRxqFwoTCKD0-OaduJEDFQAAAAAdAAAAABAK</a:t>
            </a:r>
          </a:p>
        </p:txBody>
      </p:sp>
      <p:sp>
        <p:nvSpPr>
          <p:cNvPr id="2" name="Titolo 1">
            <a:extLst>
              <a:ext uri="{FF2B5EF4-FFF2-40B4-BE49-F238E27FC236}">
                <a16:creationId xmlns:a16="http://schemas.microsoft.com/office/drawing/2014/main" id="{61493E89-D931-AD43-2A74-0BA7186F8811}"/>
              </a:ext>
            </a:extLst>
          </p:cNvPr>
          <p:cNvSpPr>
            <a:spLocks noGrp="1"/>
          </p:cNvSpPr>
          <p:nvPr>
            <p:ph type="title"/>
          </p:nvPr>
        </p:nvSpPr>
        <p:spPr>
          <a:xfrm>
            <a:off x="1524000" y="976483"/>
            <a:ext cx="9144000" cy="1344168"/>
          </a:xfrm>
        </p:spPr>
        <p:txBody>
          <a:bodyPr/>
          <a:lstStyle/>
          <a:p>
            <a:r>
              <a:rPr lang="en-GB" dirty="0"/>
              <a:t>INTERSEZIONALITÀ</a:t>
            </a:r>
          </a:p>
        </p:txBody>
      </p:sp>
    </p:spTree>
    <p:extLst>
      <p:ext uri="{BB962C8B-B14F-4D97-AF65-F5344CB8AC3E}">
        <p14:creationId xmlns:p14="http://schemas.microsoft.com/office/powerpoint/2010/main" val="250588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D3B13D-2E97-2A7A-4472-F9138CDFAF3D}"/>
              </a:ext>
            </a:extLst>
          </p:cNvPr>
          <p:cNvSpPr>
            <a:spLocks noGrp="1"/>
          </p:cNvSpPr>
          <p:nvPr>
            <p:ph type="title"/>
          </p:nvPr>
        </p:nvSpPr>
        <p:spPr>
          <a:xfrm>
            <a:off x="5742672" y="909638"/>
            <a:ext cx="5848694" cy="1318062"/>
          </a:xfrm>
        </p:spPr>
        <p:txBody>
          <a:bodyPr>
            <a:normAutofit fontScale="90000"/>
          </a:bodyPr>
          <a:lstStyle/>
          <a:p>
            <a:r>
              <a:rPr lang="en-GB"/>
              <a:t>L’INVENZIONE MODERNA DEL LAVORO</a:t>
            </a:r>
            <a:endParaRPr lang="en-GB" dirty="0"/>
          </a:p>
        </p:txBody>
      </p:sp>
      <p:pic>
        <p:nvPicPr>
          <p:cNvPr id="2050" name="Picture 2" descr="Metamorfosi del lavoro. Critica della ragione economica - André Gorz -  Libro - Bollati Boringhieri - Temi | IBS">
            <a:extLst>
              <a:ext uri="{FF2B5EF4-FFF2-40B4-BE49-F238E27FC236}">
                <a16:creationId xmlns:a16="http://schemas.microsoft.com/office/drawing/2014/main" id="{67EE369B-041D-945C-BE1E-664B146CE8A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9565" y="723900"/>
            <a:ext cx="3136082" cy="54102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FBDDCF0A-D97E-0694-2B18-D1808CD2B09A}"/>
              </a:ext>
            </a:extLst>
          </p:cNvPr>
          <p:cNvSpPr>
            <a:spLocks noGrp="1"/>
          </p:cNvSpPr>
          <p:nvPr>
            <p:ph idx="1"/>
          </p:nvPr>
        </p:nvSpPr>
        <p:spPr>
          <a:xfrm>
            <a:off x="5742672" y="2276474"/>
            <a:ext cx="5848694" cy="3885027"/>
          </a:xfrm>
        </p:spPr>
        <p:txBody>
          <a:bodyPr>
            <a:normAutofit lnSpcReduction="10000"/>
          </a:bodyPr>
          <a:lstStyle/>
          <a:p>
            <a:pPr marL="0" indent="0">
              <a:buNone/>
            </a:pPr>
            <a:r>
              <a:rPr lang="it-IT" dirty="0"/>
              <a:t>«[…] quello che noi chiamiamo “lavoro” è una invenzione della modernità. La forma nella quale noi lo conosciamo, lo pratichiamo e lo mettiamo al centro della vita individuale e sociale, è stato inventato, poi generalizzato con l’industrialismo» (A. Gorz, Metamorfosi del lavoro, Bollati Boringhieri, Torino 2012, p. 21)</a:t>
            </a:r>
          </a:p>
          <a:p>
            <a:pPr marL="0" indent="0">
              <a:buNone/>
            </a:pPr>
            <a:endParaRPr lang="en-GB" dirty="0"/>
          </a:p>
        </p:txBody>
      </p:sp>
    </p:spTree>
    <p:extLst>
      <p:ext uri="{BB962C8B-B14F-4D97-AF65-F5344CB8AC3E}">
        <p14:creationId xmlns:p14="http://schemas.microsoft.com/office/powerpoint/2010/main" val="352261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582BC6-14C3-3416-7712-4637F3343D7A}"/>
              </a:ext>
            </a:extLst>
          </p:cNvPr>
          <p:cNvSpPr>
            <a:spLocks noGrp="1"/>
          </p:cNvSpPr>
          <p:nvPr>
            <p:ph type="title"/>
          </p:nvPr>
        </p:nvSpPr>
        <p:spPr>
          <a:xfrm>
            <a:off x="618880" y="897769"/>
            <a:ext cx="3650279" cy="1259894"/>
          </a:xfrm>
        </p:spPr>
        <p:txBody>
          <a:bodyPr>
            <a:normAutofit/>
          </a:bodyPr>
          <a:lstStyle/>
          <a:p>
            <a:r>
              <a:rPr lang="en-GB" dirty="0"/>
              <a:t>Un </a:t>
            </a:r>
            <a:r>
              <a:rPr lang="en-GB" dirty="0" err="1"/>
              <a:t>esempio</a:t>
            </a:r>
            <a:r>
              <a:rPr lang="en-GB" dirty="0"/>
              <a:t>…</a:t>
            </a:r>
          </a:p>
        </p:txBody>
      </p:sp>
      <p:pic>
        <p:nvPicPr>
          <p:cNvPr id="4098" name="Picture 2" descr="At the Crossroads: Understanding Intersectionality through Images –  Migration and Belonging">
            <a:extLst>
              <a:ext uri="{FF2B5EF4-FFF2-40B4-BE49-F238E27FC236}">
                <a16:creationId xmlns:a16="http://schemas.microsoft.com/office/drawing/2014/main" id="{D53B4194-34E2-C973-E8EA-5DB8C016BD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19543" y="1319465"/>
            <a:ext cx="6953577" cy="389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255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4611CC-C52B-E37F-86D7-90E72B91538C}"/>
              </a:ext>
            </a:extLst>
          </p:cNvPr>
          <p:cNvSpPr>
            <a:spLocks noGrp="1"/>
          </p:cNvSpPr>
          <p:nvPr>
            <p:ph type="title"/>
          </p:nvPr>
        </p:nvSpPr>
        <p:spPr>
          <a:xfrm>
            <a:off x="6696186" y="909637"/>
            <a:ext cx="4800600" cy="1307592"/>
          </a:xfrm>
        </p:spPr>
        <p:txBody>
          <a:bodyPr>
            <a:normAutofit fontScale="90000"/>
          </a:bodyPr>
          <a:lstStyle/>
          <a:p>
            <a:pPr>
              <a:lnSpc>
                <a:spcPct val="90000"/>
              </a:lnSpc>
            </a:pPr>
            <a:r>
              <a:rPr lang="en-GB" dirty="0"/>
              <a:t>APPROCCIO TRASFRORMATIVO</a:t>
            </a:r>
            <a:endParaRPr lang="en-GB"/>
          </a:p>
        </p:txBody>
      </p:sp>
      <p:pic>
        <p:nvPicPr>
          <p:cNvPr id="5" name="Picture 4" descr="Figure scolpite colorate di esseri umani">
            <a:extLst>
              <a:ext uri="{FF2B5EF4-FFF2-40B4-BE49-F238E27FC236}">
                <a16:creationId xmlns:a16="http://schemas.microsoft.com/office/drawing/2014/main" id="{CF714FC9-431B-2046-01F3-03BA777B2F39}"/>
              </a:ext>
            </a:extLst>
          </p:cNvPr>
          <p:cNvPicPr>
            <a:picLocks noChangeAspect="1"/>
          </p:cNvPicPr>
          <p:nvPr/>
        </p:nvPicPr>
        <p:blipFill>
          <a:blip r:embed="rId2"/>
          <a:srcRect l="18719" r="18486" b="-1"/>
          <a:stretch>
            <a:fillRect/>
          </a:stretch>
        </p:blipFill>
        <p:spPr>
          <a:xfrm>
            <a:off x="20" y="10"/>
            <a:ext cx="6044164" cy="6857990"/>
          </a:xfrm>
          <a:prstGeom prst="rect">
            <a:avLst/>
          </a:prstGeom>
        </p:spPr>
      </p:pic>
      <p:sp>
        <p:nvSpPr>
          <p:cNvPr id="3" name="Segnaposto contenuto 2">
            <a:extLst>
              <a:ext uri="{FF2B5EF4-FFF2-40B4-BE49-F238E27FC236}">
                <a16:creationId xmlns:a16="http://schemas.microsoft.com/office/drawing/2014/main" id="{565169DE-C51D-E4BA-7004-B5C673070445}"/>
              </a:ext>
            </a:extLst>
          </p:cNvPr>
          <p:cNvSpPr>
            <a:spLocks noGrp="1"/>
          </p:cNvSpPr>
          <p:nvPr>
            <p:ph idx="1"/>
          </p:nvPr>
        </p:nvSpPr>
        <p:spPr>
          <a:xfrm>
            <a:off x="6781300" y="3086808"/>
            <a:ext cx="4800600" cy="3739896"/>
          </a:xfrm>
        </p:spPr>
        <p:txBody>
          <a:bodyPr>
            <a:normAutofit/>
          </a:bodyPr>
          <a:lstStyle/>
          <a:p>
            <a:pPr>
              <a:buFont typeface="Wingdings" pitchFamily="2" charset="2"/>
              <a:buChar char="q"/>
            </a:pPr>
            <a:r>
              <a:rPr lang="en-GB" dirty="0"/>
              <a:t>Gender Mainstreaming</a:t>
            </a:r>
          </a:p>
          <a:p>
            <a:pPr lvl="1"/>
            <a:r>
              <a:rPr lang="en-GB" dirty="0"/>
              <a:t>CEDAW</a:t>
            </a:r>
          </a:p>
          <a:p>
            <a:pPr lvl="1"/>
            <a:r>
              <a:rPr lang="en-GB" dirty="0" err="1"/>
              <a:t>Conferenza</a:t>
            </a:r>
            <a:r>
              <a:rPr lang="en-GB" dirty="0"/>
              <a:t> di </a:t>
            </a:r>
            <a:r>
              <a:rPr lang="en-GB" dirty="0" err="1"/>
              <a:t>Pechino</a:t>
            </a:r>
            <a:endParaRPr lang="en-GB" dirty="0"/>
          </a:p>
          <a:p>
            <a:pPr lvl="1"/>
            <a:r>
              <a:rPr lang="en-GB" dirty="0" err="1"/>
              <a:t>Trattati</a:t>
            </a:r>
            <a:r>
              <a:rPr lang="en-GB" dirty="0"/>
              <a:t> UE</a:t>
            </a:r>
          </a:p>
          <a:p>
            <a:pPr>
              <a:buFont typeface="Wingdings" pitchFamily="2" charset="2"/>
              <a:buChar char="q"/>
            </a:pPr>
            <a:r>
              <a:rPr lang="en-GB" dirty="0"/>
              <a:t>Non discrimination mainstreaming</a:t>
            </a:r>
          </a:p>
          <a:p>
            <a:pPr marL="0" indent="0">
              <a:buNone/>
            </a:pPr>
            <a:endParaRPr lang="en-GB" dirty="0"/>
          </a:p>
        </p:txBody>
      </p:sp>
    </p:spTree>
    <p:extLst>
      <p:ext uri="{BB962C8B-B14F-4D97-AF65-F5344CB8AC3E}">
        <p14:creationId xmlns:p14="http://schemas.microsoft.com/office/powerpoint/2010/main" val="322789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CDB489-809D-A4BB-A43C-1EBC9F4D2243}"/>
              </a:ext>
            </a:extLst>
          </p:cNvPr>
          <p:cNvSpPr>
            <a:spLocks noGrp="1"/>
          </p:cNvSpPr>
          <p:nvPr>
            <p:ph type="title"/>
          </p:nvPr>
        </p:nvSpPr>
        <p:spPr/>
        <p:txBody>
          <a:bodyPr/>
          <a:lstStyle/>
          <a:p>
            <a:r>
              <a:rPr lang="en-GB" dirty="0"/>
              <a:t>Un </a:t>
            </a:r>
            <a:r>
              <a:rPr lang="en-GB" dirty="0" err="1"/>
              <a:t>esempio</a:t>
            </a:r>
            <a:r>
              <a:rPr lang="en-GB" dirty="0"/>
              <a:t> di azione </a:t>
            </a:r>
            <a:r>
              <a:rPr lang="en-GB" dirty="0" err="1"/>
              <a:t>positiva</a:t>
            </a:r>
            <a:endParaRPr lang="en-GB" dirty="0"/>
          </a:p>
        </p:txBody>
      </p:sp>
      <p:sp>
        <p:nvSpPr>
          <p:cNvPr id="3" name="Segnaposto contenuto 2">
            <a:extLst>
              <a:ext uri="{FF2B5EF4-FFF2-40B4-BE49-F238E27FC236}">
                <a16:creationId xmlns:a16="http://schemas.microsoft.com/office/drawing/2014/main" id="{58823C90-B8E3-AD67-726B-704204BB4B51}"/>
              </a:ext>
            </a:extLst>
          </p:cNvPr>
          <p:cNvSpPr>
            <a:spLocks noGrp="1"/>
          </p:cNvSpPr>
          <p:nvPr>
            <p:ph idx="1"/>
          </p:nvPr>
        </p:nvSpPr>
        <p:spPr>
          <a:xfrm>
            <a:off x="1530096" y="2692400"/>
            <a:ext cx="9144000" cy="3127248"/>
          </a:xfrm>
        </p:spPr>
        <p:txBody>
          <a:bodyPr>
            <a:normAutofit/>
          </a:bodyPr>
          <a:lstStyle/>
          <a:p>
            <a:r>
              <a:rPr lang="it-IT" dirty="0"/>
              <a:t>Problema o sfida affrontata:</a:t>
            </a:r>
          </a:p>
          <a:p>
            <a:r>
              <a:rPr lang="it-IT" dirty="0"/>
              <a:t>Target principale:</a:t>
            </a:r>
          </a:p>
          <a:p>
            <a:r>
              <a:rPr lang="it-IT" dirty="0"/>
              <a:t>Risorse necessarie:</a:t>
            </a:r>
          </a:p>
          <a:p>
            <a:r>
              <a:rPr lang="it-IT" dirty="0"/>
              <a:t>Impatto atteso:</a:t>
            </a:r>
          </a:p>
          <a:p>
            <a:r>
              <a:rPr lang="it-IT" dirty="0"/>
              <a:t>Come valutarne e monitorarne il successo:</a:t>
            </a:r>
          </a:p>
          <a:p>
            <a:endParaRPr lang="en-GB" dirty="0"/>
          </a:p>
        </p:txBody>
      </p:sp>
    </p:spTree>
    <p:extLst>
      <p:ext uri="{BB962C8B-B14F-4D97-AF65-F5344CB8AC3E}">
        <p14:creationId xmlns:p14="http://schemas.microsoft.com/office/powerpoint/2010/main" val="4182066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Rectangle 11">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Pietre in equilibrio su del legno">
            <a:extLst>
              <a:ext uri="{FF2B5EF4-FFF2-40B4-BE49-F238E27FC236}">
                <a16:creationId xmlns:a16="http://schemas.microsoft.com/office/drawing/2014/main" id="{FE9D8F0C-2C7C-77A8-BA5D-EA444D5226AD}"/>
              </a:ext>
            </a:extLst>
          </p:cNvPr>
          <p:cNvPicPr>
            <a:picLocks noGrp="1" noChangeAspect="1"/>
          </p:cNvPicPr>
          <p:nvPr>
            <p:ph idx="1"/>
          </p:nvPr>
        </p:nvPicPr>
        <p:blipFill>
          <a:blip r:embed="rId2"/>
          <a:srcRect t="6639"/>
          <a:stretch>
            <a:fillRect/>
          </a:stretch>
        </p:blipFill>
        <p:spPr>
          <a:xfrm>
            <a:off x="20" y="10"/>
            <a:ext cx="12191977" cy="6857990"/>
          </a:xfrm>
          <a:prstGeom prst="rect">
            <a:avLst/>
          </a:prstGeom>
        </p:spPr>
      </p:pic>
      <p:sp>
        <p:nvSpPr>
          <p:cNvPr id="18" name="Rectangle 13">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B2BA23EF-171E-D4CD-91B5-413BBB17EB67}"/>
              </a:ext>
            </a:extLst>
          </p:cNvPr>
          <p:cNvSpPr>
            <a:spLocks noGrp="1"/>
          </p:cNvSpPr>
          <p:nvPr>
            <p:ph type="title"/>
          </p:nvPr>
        </p:nvSpPr>
        <p:spPr>
          <a:xfrm>
            <a:off x="762000" y="747059"/>
            <a:ext cx="5989320" cy="2762904"/>
          </a:xfrm>
        </p:spPr>
        <p:txBody>
          <a:bodyPr vert="horz" lIns="91440" tIns="45720" rIns="91440" bIns="45720" rtlCol="0" anchor="b">
            <a:normAutofit/>
          </a:bodyPr>
          <a:lstStyle/>
          <a:p>
            <a:r>
              <a:rPr lang="en-US">
                <a:solidFill>
                  <a:schemeClr val="bg1"/>
                </a:solidFill>
              </a:rPr>
              <a:t>Gli organismi e gli strumenti del diversity management</a:t>
            </a:r>
          </a:p>
        </p:txBody>
      </p:sp>
    </p:spTree>
    <p:extLst>
      <p:ext uri="{BB962C8B-B14F-4D97-AF65-F5344CB8AC3E}">
        <p14:creationId xmlns:p14="http://schemas.microsoft.com/office/powerpoint/2010/main" val="1942238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Rectangle 11">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619A6F3B-F0D9-4CB0-B8A1-B84B57852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24B7EDA6-C38D-7DD5-E8F5-4BB28AC33113}"/>
              </a:ext>
            </a:extLst>
          </p:cNvPr>
          <p:cNvPicPr>
            <a:picLocks noGrp="1" noChangeAspect="1"/>
          </p:cNvPicPr>
          <p:nvPr>
            <p:ph idx="1"/>
          </p:nvPr>
        </p:nvPicPr>
        <p:blipFill>
          <a:blip r:embed="rId2"/>
          <a:srcRect t="3792" r="-1" b="57"/>
          <a:stretch>
            <a:fillRect/>
          </a:stretch>
        </p:blipFill>
        <p:spPr>
          <a:xfrm>
            <a:off x="761998" y="758089"/>
            <a:ext cx="10695298" cy="5347435"/>
          </a:xfrm>
          <a:prstGeom prst="rect">
            <a:avLst/>
          </a:prstGeom>
        </p:spPr>
      </p:pic>
      <p:sp>
        <p:nvSpPr>
          <p:cNvPr id="6" name="Cornice 5">
            <a:extLst>
              <a:ext uri="{FF2B5EF4-FFF2-40B4-BE49-F238E27FC236}">
                <a16:creationId xmlns:a16="http://schemas.microsoft.com/office/drawing/2014/main" id="{9C491ECB-9972-79E7-929B-DA3E6C3694BB}"/>
              </a:ext>
            </a:extLst>
          </p:cNvPr>
          <p:cNvSpPr/>
          <p:nvPr/>
        </p:nvSpPr>
        <p:spPr>
          <a:xfrm>
            <a:off x="5915891" y="2530549"/>
            <a:ext cx="2660073" cy="2317898"/>
          </a:xfrm>
          <a:prstGeom prst="fram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7" name="Freccia giù 6">
            <a:extLst>
              <a:ext uri="{FF2B5EF4-FFF2-40B4-BE49-F238E27FC236}">
                <a16:creationId xmlns:a16="http://schemas.microsoft.com/office/drawing/2014/main" id="{40D85A84-20D8-BA63-BA35-218F602045D0}"/>
              </a:ext>
            </a:extLst>
          </p:cNvPr>
          <p:cNvSpPr/>
          <p:nvPr/>
        </p:nvSpPr>
        <p:spPr>
          <a:xfrm rot="1907237">
            <a:off x="8271164" y="1690255"/>
            <a:ext cx="443345" cy="734290"/>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8332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68B54EA-7A9D-73E6-7586-E56DF5063DE2}"/>
              </a:ext>
            </a:extLst>
          </p:cNvPr>
          <p:cNvPicPr>
            <a:picLocks noGrp="1" noChangeAspect="1"/>
          </p:cNvPicPr>
          <p:nvPr>
            <p:ph idx="1"/>
          </p:nvPr>
        </p:nvPicPr>
        <p:blipFill>
          <a:blip r:embed="rId2"/>
          <a:stretch>
            <a:fillRect/>
          </a:stretch>
        </p:blipFill>
        <p:spPr>
          <a:xfrm>
            <a:off x="140739" y="498764"/>
            <a:ext cx="11455516" cy="6359236"/>
          </a:xfrm>
          <a:prstGeom prst="rect">
            <a:avLst/>
          </a:prstGeom>
        </p:spPr>
      </p:pic>
      <p:sp>
        <p:nvSpPr>
          <p:cNvPr id="7" name="Rettangolo 6">
            <a:extLst>
              <a:ext uri="{FF2B5EF4-FFF2-40B4-BE49-F238E27FC236}">
                <a16:creationId xmlns:a16="http://schemas.microsoft.com/office/drawing/2014/main" id="{B6900AB9-DA30-6CD1-CEA9-25984E24D541}"/>
              </a:ext>
            </a:extLst>
          </p:cNvPr>
          <p:cNvSpPr/>
          <p:nvPr/>
        </p:nvSpPr>
        <p:spPr>
          <a:xfrm>
            <a:off x="140739" y="193963"/>
            <a:ext cx="11901054" cy="858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2457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665420D5-DEE9-25DE-4E59-4EA3E8F0E8C7}"/>
              </a:ext>
            </a:extLst>
          </p:cNvPr>
          <p:cNvPicPr>
            <a:picLocks noChangeAspect="1"/>
          </p:cNvPicPr>
          <p:nvPr/>
        </p:nvPicPr>
        <p:blipFill>
          <a:blip r:embed="rId2"/>
          <a:stretch>
            <a:fillRect/>
          </a:stretch>
        </p:blipFill>
        <p:spPr>
          <a:xfrm>
            <a:off x="765477" y="755009"/>
            <a:ext cx="10699802" cy="3343688"/>
          </a:xfrm>
          <a:prstGeom prst="rect">
            <a:avLst/>
          </a:prstGeom>
        </p:spPr>
      </p:pic>
      <p:sp>
        <p:nvSpPr>
          <p:cNvPr id="3" name="Segnaposto contenuto 2">
            <a:extLst>
              <a:ext uri="{FF2B5EF4-FFF2-40B4-BE49-F238E27FC236}">
                <a16:creationId xmlns:a16="http://schemas.microsoft.com/office/drawing/2014/main" id="{A612D1EC-C6FB-4B60-5F99-DE0B0119284F}"/>
              </a:ext>
            </a:extLst>
          </p:cNvPr>
          <p:cNvSpPr>
            <a:spLocks noGrp="1"/>
          </p:cNvSpPr>
          <p:nvPr>
            <p:ph idx="1"/>
          </p:nvPr>
        </p:nvSpPr>
        <p:spPr>
          <a:xfrm>
            <a:off x="6099478" y="4416274"/>
            <a:ext cx="5330522" cy="1695996"/>
          </a:xfrm>
        </p:spPr>
        <p:txBody>
          <a:bodyPr>
            <a:normAutofit/>
          </a:bodyPr>
          <a:lstStyle/>
          <a:p>
            <a:pPr>
              <a:lnSpc>
                <a:spcPct val="95000"/>
              </a:lnSpc>
            </a:pPr>
            <a:r>
              <a:rPr lang="it-IT" altLang="it-IT" sz="2200" b="1">
                <a:latin typeface="Titillium Web" pitchFamily="2" charset="77"/>
              </a:rPr>
              <a:t>Sportello Antiviolenza </a:t>
            </a:r>
            <a:r>
              <a:rPr lang="it-IT" altLang="it-IT" sz="2200" b="1" err="1">
                <a:latin typeface="Titillium Web" pitchFamily="2" charset="77"/>
              </a:rPr>
              <a:t>UniMc</a:t>
            </a:r>
            <a:r>
              <a:rPr lang="it-IT" altLang="it-IT" sz="2200" b="1">
                <a:latin typeface="Titillium Web" pitchFamily="2" charset="77"/>
              </a:rPr>
              <a:t>: </a:t>
            </a:r>
            <a:r>
              <a:rPr lang="en-GB" sz="2200">
                <a:hlinkClick r:id="rId3"/>
              </a:rPr>
              <a:t>https://www.unimc.it/it/servizi-agli-studenti/salute-sport-e-benessere/sportello-antiviolenza-unimc/</a:t>
            </a:r>
            <a:r>
              <a:rPr lang="en-GB" sz="2200"/>
              <a:t> </a:t>
            </a:r>
          </a:p>
          <a:p>
            <a:pPr>
              <a:lnSpc>
                <a:spcPct val="95000"/>
              </a:lnSpc>
            </a:pPr>
            <a:endParaRPr lang="en-GB" sz="2200"/>
          </a:p>
        </p:txBody>
      </p:sp>
      <p:sp>
        <p:nvSpPr>
          <p:cNvPr id="4" name="Rectangle 1">
            <a:extLst>
              <a:ext uri="{FF2B5EF4-FFF2-40B4-BE49-F238E27FC236}">
                <a16:creationId xmlns:a16="http://schemas.microsoft.com/office/drawing/2014/main" id="{C03D05D1-89A6-2BF5-70E5-4C85EE77F269}"/>
              </a:ext>
            </a:extLst>
          </p:cNvPr>
          <p:cNvSpPr>
            <a:spLocks noChangeArrowheads="1"/>
          </p:cNvSpPr>
          <p:nvPr/>
        </p:nvSpPr>
        <p:spPr bwMode="auto">
          <a:xfrm>
            <a:off x="-180109" y="176331"/>
            <a:ext cx="65" cy="35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32121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BF6345-6817-3D58-96E0-190785529F8E}"/>
              </a:ext>
            </a:extLst>
          </p:cNvPr>
          <p:cNvSpPr>
            <a:spLocks noGrp="1"/>
          </p:cNvSpPr>
          <p:nvPr>
            <p:ph type="title"/>
          </p:nvPr>
        </p:nvSpPr>
        <p:spPr>
          <a:xfrm>
            <a:off x="1517904" y="1517904"/>
            <a:ext cx="9565732" cy="1344168"/>
          </a:xfrm>
        </p:spPr>
        <p:txBody>
          <a:bodyPr/>
          <a:lstStyle/>
          <a:p>
            <a:r>
              <a:rPr lang="en-GB" dirty="0"/>
              <a:t>Un Ripasso. GENDER EQUALITY PLAN</a:t>
            </a:r>
          </a:p>
        </p:txBody>
      </p:sp>
      <p:sp>
        <p:nvSpPr>
          <p:cNvPr id="3" name="Segnaposto contenuto 2">
            <a:extLst>
              <a:ext uri="{FF2B5EF4-FFF2-40B4-BE49-F238E27FC236}">
                <a16:creationId xmlns:a16="http://schemas.microsoft.com/office/drawing/2014/main" id="{A47C9392-C629-9BA2-E344-F065C67956F5}"/>
              </a:ext>
            </a:extLst>
          </p:cNvPr>
          <p:cNvSpPr>
            <a:spLocks noGrp="1"/>
          </p:cNvSpPr>
          <p:nvPr>
            <p:ph idx="1"/>
          </p:nvPr>
        </p:nvSpPr>
        <p:spPr/>
        <p:txBody>
          <a:bodyPr/>
          <a:lstStyle/>
          <a:p>
            <a:r>
              <a:rPr lang="en-GB" dirty="0" err="1"/>
              <a:t>Documento</a:t>
            </a:r>
            <a:r>
              <a:rPr lang="en-GB" dirty="0"/>
              <a:t> </a:t>
            </a:r>
            <a:r>
              <a:rPr lang="en-GB" dirty="0" err="1"/>
              <a:t>strategico</a:t>
            </a:r>
            <a:endParaRPr lang="en-GB" dirty="0"/>
          </a:p>
          <a:p>
            <a:r>
              <a:rPr lang="en-GB" dirty="0" err="1"/>
              <a:t>Obbligatorio</a:t>
            </a:r>
            <a:r>
              <a:rPr lang="en-GB" dirty="0"/>
              <a:t> per </a:t>
            </a:r>
            <a:r>
              <a:rPr lang="en-GB" dirty="0" err="1"/>
              <a:t>accedere</a:t>
            </a:r>
            <a:r>
              <a:rPr lang="en-GB" dirty="0"/>
              <a:t> ai </a:t>
            </a:r>
            <a:r>
              <a:rPr lang="en-GB" dirty="0" err="1"/>
              <a:t>fondi</a:t>
            </a:r>
            <a:r>
              <a:rPr lang="en-GB" dirty="0"/>
              <a:t> Horizon Europe</a:t>
            </a:r>
          </a:p>
          <a:p>
            <a:r>
              <a:rPr lang="it-IT" altLang="it-IT" sz="2800" b="1" dirty="0">
                <a:solidFill>
                  <a:srgbClr val="0A0A0A"/>
                </a:solidFill>
                <a:latin typeface="Google Sans"/>
              </a:rPr>
              <a:t>Aree Prioritarie:</a:t>
            </a:r>
            <a:r>
              <a:rPr lang="it-IT" altLang="it-IT" sz="2800" dirty="0">
                <a:solidFill>
                  <a:srgbClr val="0A0A0A"/>
                </a:solidFill>
                <a:latin typeface="Google Sans"/>
              </a:rPr>
              <a:t> Cultura dell'organizzazione, equilibrio vita-lavoro, parità nelle posizioni di vertice, uguaglianza nel reclutamento</a:t>
            </a:r>
          </a:p>
          <a:p>
            <a:r>
              <a:rPr lang="it-IT" altLang="it-IT" sz="2800" dirty="0">
                <a:solidFill>
                  <a:srgbClr val="0A0A0A"/>
                </a:solidFill>
                <a:latin typeface="Google Sans"/>
              </a:rPr>
              <a:t>Da approvare annualmente, con pianificazione triennale</a:t>
            </a:r>
            <a:endParaRPr lang="it-IT" altLang="it-IT" sz="4000" dirty="0">
              <a:latin typeface="Arial" panose="020B0604020202020204" pitchFamily="34" charset="0"/>
            </a:endParaRPr>
          </a:p>
          <a:p>
            <a:endParaRPr lang="en-GB" dirty="0"/>
          </a:p>
          <a:p>
            <a:endParaRPr lang="en-GB" dirty="0"/>
          </a:p>
          <a:p>
            <a:endParaRPr lang="en-GB" dirty="0"/>
          </a:p>
        </p:txBody>
      </p:sp>
      <p:sp>
        <p:nvSpPr>
          <p:cNvPr id="4" name="Rectangle 1">
            <a:extLst>
              <a:ext uri="{FF2B5EF4-FFF2-40B4-BE49-F238E27FC236}">
                <a16:creationId xmlns:a16="http://schemas.microsoft.com/office/drawing/2014/main" id="{A1A9C1D0-551B-952C-AE9E-6456BEA2B3B2}"/>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1945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675AF5A1-4884-4FBA-B1BB-80A2939EA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Rectangle 13">
            <a:extLst>
              <a:ext uri="{FF2B5EF4-FFF2-40B4-BE49-F238E27FC236}">
                <a16:creationId xmlns:a16="http://schemas.microsoft.com/office/drawing/2014/main" id="{5A8C16DA-E452-4500-B803-5D451BB09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57238"/>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Segnaposto contenuto 4">
            <a:extLst>
              <a:ext uri="{FF2B5EF4-FFF2-40B4-BE49-F238E27FC236}">
                <a16:creationId xmlns:a16="http://schemas.microsoft.com/office/drawing/2014/main" id="{5D8E1884-48D4-2B27-A7E5-346832DA5F42}"/>
              </a:ext>
            </a:extLst>
          </p:cNvPr>
          <p:cNvPicPr>
            <a:picLocks noGrp="1" noChangeAspect="1"/>
          </p:cNvPicPr>
          <p:nvPr>
            <p:ph idx="1"/>
          </p:nvPr>
        </p:nvPicPr>
        <p:blipFill>
          <a:blip r:embed="rId2"/>
          <a:srcRect l="251" r="-1" b="-1"/>
          <a:stretch>
            <a:fillRect/>
          </a:stretch>
        </p:blipFill>
        <p:spPr>
          <a:xfrm>
            <a:off x="651163" y="379044"/>
            <a:ext cx="10668000" cy="5347435"/>
          </a:xfrm>
          <a:prstGeom prst="rect">
            <a:avLst/>
          </a:prstGeom>
        </p:spPr>
      </p:pic>
      <p:sp>
        <p:nvSpPr>
          <p:cNvPr id="7" name="Rectangle 1">
            <a:extLst>
              <a:ext uri="{FF2B5EF4-FFF2-40B4-BE49-F238E27FC236}">
                <a16:creationId xmlns:a16="http://schemas.microsoft.com/office/drawing/2014/main" id="{26870172-363B-5AD2-B716-754408B17287}"/>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7749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8C03D-33F5-17D5-CF69-43EDFBAEE1CA}"/>
              </a:ext>
            </a:extLst>
          </p:cNvPr>
          <p:cNvSpPr>
            <a:spLocks noGrp="1"/>
          </p:cNvSpPr>
          <p:nvPr>
            <p:ph type="title"/>
          </p:nvPr>
        </p:nvSpPr>
        <p:spPr/>
        <p:txBody>
          <a:bodyPr/>
          <a:lstStyle/>
          <a:p>
            <a:r>
              <a:rPr lang="en-GB" dirty="0"/>
              <a:t>Il PAP (Piano delle Azioni positive)</a:t>
            </a:r>
          </a:p>
        </p:txBody>
      </p:sp>
      <p:sp>
        <p:nvSpPr>
          <p:cNvPr id="3" name="Segnaposto contenuto 2">
            <a:extLst>
              <a:ext uri="{FF2B5EF4-FFF2-40B4-BE49-F238E27FC236}">
                <a16:creationId xmlns:a16="http://schemas.microsoft.com/office/drawing/2014/main" id="{8EDE056D-9504-5064-029C-78BF29432D74}"/>
              </a:ext>
            </a:extLst>
          </p:cNvPr>
          <p:cNvSpPr>
            <a:spLocks noGrp="1"/>
          </p:cNvSpPr>
          <p:nvPr>
            <p:ph idx="1"/>
          </p:nvPr>
        </p:nvSpPr>
        <p:spPr>
          <a:xfrm>
            <a:off x="1517903" y="2971800"/>
            <a:ext cx="9981369" cy="3127248"/>
          </a:xfrm>
        </p:spPr>
        <p:txBody>
          <a:bodyPr/>
          <a:lstStyle/>
          <a:p>
            <a:r>
              <a:rPr lang="en-GB" dirty="0" err="1"/>
              <a:t>Documento</a:t>
            </a:r>
            <a:r>
              <a:rPr lang="en-GB" dirty="0"/>
              <a:t> </a:t>
            </a:r>
            <a:r>
              <a:rPr lang="en-GB" dirty="0" err="1"/>
              <a:t>programmatico</a:t>
            </a:r>
            <a:r>
              <a:rPr lang="en-GB" dirty="0"/>
              <a:t> </a:t>
            </a:r>
            <a:r>
              <a:rPr lang="en-GB" dirty="0" err="1"/>
              <a:t>triennale</a:t>
            </a:r>
            <a:r>
              <a:rPr lang="en-GB" dirty="0"/>
              <a:t> </a:t>
            </a:r>
          </a:p>
          <a:p>
            <a:r>
              <a:rPr lang="it-IT" altLang="it-IT" sz="2800" dirty="0" err="1">
                <a:solidFill>
                  <a:srgbClr val="444444"/>
                </a:solidFill>
                <a:latin typeface="Source Sans Pro" panose="020B0503030403020204" pitchFamily="34" charset="0"/>
              </a:rPr>
              <a:t>Ciniziative</a:t>
            </a:r>
            <a:r>
              <a:rPr lang="it-IT" altLang="it-IT" sz="2800" dirty="0">
                <a:solidFill>
                  <a:srgbClr val="444444"/>
                </a:solidFill>
                <a:latin typeface="Source Sans Pro" panose="020B0503030403020204" pitchFamily="34" charset="0"/>
              </a:rPr>
              <a:t> indirizzate a rimuovere gli ostacoli alla piena ed effettiva equità.</a:t>
            </a:r>
            <a:endParaRPr lang="it-IT" altLang="it-IT" sz="3200" dirty="0">
              <a:latin typeface="Arial" panose="020B0604020202020204" pitchFamily="34" charset="0"/>
            </a:endParaRPr>
          </a:p>
          <a:p>
            <a:r>
              <a:rPr lang="en-GB" dirty="0" err="1"/>
              <a:t>Oblligatorio</a:t>
            </a:r>
            <a:r>
              <a:rPr lang="en-GB" dirty="0"/>
              <a:t> per le PA (</a:t>
            </a:r>
            <a:r>
              <a:rPr lang="en-GB" dirty="0" err="1"/>
              <a:t>Codice</a:t>
            </a:r>
            <a:r>
              <a:rPr lang="en-GB" dirty="0"/>
              <a:t> pari opportunita)</a:t>
            </a:r>
          </a:p>
          <a:p>
            <a:r>
              <a:rPr lang="it-IT" altLang="it-IT" sz="2800" dirty="0">
                <a:solidFill>
                  <a:srgbClr val="0A0A0A"/>
                </a:solidFill>
                <a:latin typeface="Google Sans"/>
              </a:rPr>
              <a:t>Dal 2023, il PAP è parte integrante del </a:t>
            </a:r>
            <a:r>
              <a:rPr lang="it-IT" altLang="it-IT" sz="2800" u="sng" dirty="0">
                <a:solidFill>
                  <a:srgbClr val="0A0A0A"/>
                </a:solidFill>
                <a:latin typeface="Google Sans"/>
                <a:hlinkClick r:id="rId2"/>
              </a:rPr>
              <a:t>PIAO</a:t>
            </a:r>
            <a:r>
              <a:rPr lang="it-IT" altLang="it-IT" sz="2800" dirty="0">
                <a:solidFill>
                  <a:srgbClr val="0A0A0A"/>
                </a:solidFill>
                <a:latin typeface="Google Sans"/>
              </a:rPr>
              <a:t> (Piano Integrato di Attività e Organizzazione).</a:t>
            </a:r>
            <a:endParaRPr lang="it-IT" altLang="it-IT" sz="4000" dirty="0">
              <a:latin typeface="Arial" panose="020B0604020202020204" pitchFamily="34" charset="0"/>
            </a:endParaRPr>
          </a:p>
          <a:p>
            <a:endParaRPr lang="en-GB" dirty="0"/>
          </a:p>
        </p:txBody>
      </p:sp>
      <p:sp>
        <p:nvSpPr>
          <p:cNvPr id="5" name="Rectangle 2">
            <a:extLst>
              <a:ext uri="{FF2B5EF4-FFF2-40B4-BE49-F238E27FC236}">
                <a16:creationId xmlns:a16="http://schemas.microsoft.com/office/drawing/2014/main" id="{61E74E60-BCD0-A6F0-1DF3-221B69E96BA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AE0D0B39-A20E-8F7A-8274-277478C77CDF}"/>
              </a:ext>
            </a:extLst>
          </p:cNvPr>
          <p:cNvSpPr>
            <a:spLocks noChangeArrowheads="1"/>
          </p:cNvSpPr>
          <p:nvPr/>
        </p:nvSpPr>
        <p:spPr bwMode="auto">
          <a:xfrm>
            <a:off x="2092036" y="23091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29599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DEDE1-96FB-7497-575E-6ED5E7B1E6CA}"/>
              </a:ext>
            </a:extLst>
          </p:cNvPr>
          <p:cNvSpPr>
            <a:spLocks noGrp="1"/>
          </p:cNvSpPr>
          <p:nvPr>
            <p:ph type="title"/>
          </p:nvPr>
        </p:nvSpPr>
        <p:spPr>
          <a:xfrm>
            <a:off x="4866968" y="914400"/>
            <a:ext cx="6627924" cy="1307592"/>
          </a:xfrm>
        </p:spPr>
        <p:txBody>
          <a:bodyPr>
            <a:normAutofit/>
          </a:bodyPr>
          <a:lstStyle/>
          <a:p>
            <a:r>
              <a:rPr lang="it-IT" altLang="it-IT" sz="3700" b="1" cap="none">
                <a:latin typeface="Arial" panose="020B0604020202020204" pitchFamily="34" charset="0"/>
              </a:rPr>
              <a:t>Lavoro, identità e potere – Il biopotere secondo Foucault</a:t>
            </a:r>
            <a:endParaRPr lang="en-GB" sz="3700"/>
          </a:p>
        </p:txBody>
      </p:sp>
      <p:pic>
        <p:nvPicPr>
          <p:cNvPr id="6" name="Picture 5" descr="Primo piano di una cintura di arti marziali">
            <a:extLst>
              <a:ext uri="{FF2B5EF4-FFF2-40B4-BE49-F238E27FC236}">
                <a16:creationId xmlns:a16="http://schemas.microsoft.com/office/drawing/2014/main" id="{04B9509D-4DE5-2FB5-E93C-DBCA08E6859A}"/>
              </a:ext>
            </a:extLst>
          </p:cNvPr>
          <p:cNvPicPr>
            <a:picLocks noChangeAspect="1"/>
          </p:cNvPicPr>
          <p:nvPr/>
        </p:nvPicPr>
        <p:blipFill>
          <a:blip r:embed="rId2"/>
          <a:srcRect l="28274" r="30894" b="2"/>
          <a:stretch>
            <a:fillRect/>
          </a:stretch>
        </p:blipFill>
        <p:spPr>
          <a:xfrm>
            <a:off x="20" y="-17929"/>
            <a:ext cx="4206220" cy="6875929"/>
          </a:xfrm>
          <a:prstGeom prst="rect">
            <a:avLst/>
          </a:prstGeom>
        </p:spPr>
      </p:pic>
      <p:sp>
        <p:nvSpPr>
          <p:cNvPr id="4" name="Rectangle 1">
            <a:extLst>
              <a:ext uri="{FF2B5EF4-FFF2-40B4-BE49-F238E27FC236}">
                <a16:creationId xmlns:a16="http://schemas.microsoft.com/office/drawing/2014/main" id="{F796B90D-93ED-0EEE-E2A9-838FEAE5904D}"/>
              </a:ext>
            </a:extLst>
          </p:cNvPr>
          <p:cNvSpPr>
            <a:spLocks noGrp="1" noChangeArrowheads="1"/>
          </p:cNvSpPr>
          <p:nvPr>
            <p:ph idx="1"/>
          </p:nvPr>
        </p:nvSpPr>
        <p:spPr bwMode="auto">
          <a:xfrm>
            <a:off x="4866968" y="2221991"/>
            <a:ext cx="6627924" cy="39136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ts val="600"/>
              </a:spcAft>
              <a:buClrTx/>
              <a:buSzTx/>
              <a:buNone/>
              <a:tabLst/>
            </a:pPr>
            <a:r>
              <a:rPr kumimoji="0" lang="it-IT" altLang="it-IT" sz="1400" b="1" i="0" u="none" strike="noStrike" cap="none" normalizeH="0" baseline="0" dirty="0">
                <a:ln>
                  <a:noFill/>
                </a:ln>
                <a:effectLst/>
                <a:latin typeface="Times New Roman" panose="02020603050405020304" pitchFamily="18" charset="0"/>
                <a:cs typeface="Times New Roman" panose="02020603050405020304" pitchFamily="18" charset="0"/>
              </a:rPr>
              <a:t>Cosa è il biopotere?</a:t>
            </a:r>
          </a:p>
          <a:p>
            <a:pPr marL="0" marR="0" lvl="0" indent="0" algn="just" defTabSz="914400" rtl="0" eaLnBrk="0" fontAlgn="base" latinLnBrk="0" hangingPunct="0">
              <a:lnSpc>
                <a:spcPct val="100000"/>
              </a:lnSpc>
              <a:spcBef>
                <a:spcPct val="0"/>
              </a:spcBef>
              <a:spcAft>
                <a:spcPts val="600"/>
              </a:spcAft>
              <a:buClrTx/>
              <a:buSzTx/>
              <a:buNone/>
              <a:tabLst/>
            </a:pPr>
            <a:r>
              <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rPr>
              <a:t>Il biopotere è il modo in cui il potere moderno </a:t>
            </a:r>
            <a:r>
              <a:rPr kumimoji="0" lang="it-IT" altLang="it-IT" sz="1400" b="1" i="0" u="none" strike="noStrike" cap="none" normalizeH="0" baseline="0" dirty="0">
                <a:ln>
                  <a:noFill/>
                </a:ln>
                <a:effectLst/>
                <a:latin typeface="Times New Roman" panose="02020603050405020304" pitchFamily="18" charset="0"/>
                <a:cs typeface="Times New Roman" panose="02020603050405020304" pitchFamily="18" charset="0"/>
              </a:rPr>
              <a:t>gestisce la vita</a:t>
            </a:r>
            <a:r>
              <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rPr>
              <a:t>, non con la forza ma attraverso norme, pratiche e abitudini.</a:t>
            </a:r>
            <a:r>
              <a:rPr lang="it-IT" altLang="it-IT" sz="1400" dirty="0">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rPr>
              <a:t>Si afferma a partire dal XVIII secolo: lo Stato e le istituzioni non si limitano a comandare, </a:t>
            </a:r>
            <a:r>
              <a:rPr kumimoji="0" lang="it-IT" altLang="it-IT" sz="1400" b="1" i="0" u="none" strike="noStrike" cap="none" normalizeH="0" baseline="0" dirty="0">
                <a:ln>
                  <a:noFill/>
                </a:ln>
                <a:effectLst/>
                <a:latin typeface="Times New Roman" panose="02020603050405020304" pitchFamily="18" charset="0"/>
                <a:cs typeface="Times New Roman" panose="02020603050405020304" pitchFamily="18" charset="0"/>
              </a:rPr>
              <a:t>organizzano e ottimizzano</a:t>
            </a:r>
            <a:r>
              <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rPr>
              <a:t> la popolazione (salute, istruzione, lavoro).</a:t>
            </a:r>
          </a:p>
          <a:p>
            <a:pPr marL="0" marR="0" lvl="0" indent="0" algn="just" defTabSz="914400" rtl="0" eaLnBrk="0" fontAlgn="base" latinLnBrk="0" hangingPunct="0">
              <a:lnSpc>
                <a:spcPct val="100000"/>
              </a:lnSpc>
              <a:spcBef>
                <a:spcPct val="0"/>
              </a:spcBef>
              <a:spcAft>
                <a:spcPts val="600"/>
              </a:spcAft>
              <a:buClrTx/>
              <a:buSzTx/>
              <a:buNone/>
              <a:tabLst/>
            </a:pPr>
            <a:endPar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ts val="600"/>
              </a:spcAft>
              <a:buClrTx/>
              <a:buSzTx/>
              <a:buFontTx/>
              <a:buNone/>
              <a:tabLst/>
            </a:pPr>
            <a:r>
              <a:rPr kumimoji="0" lang="it-IT" altLang="it-IT" sz="1400" b="1" i="0" u="none" strike="noStrike" cap="none" normalizeH="0" baseline="0" dirty="0">
                <a:ln>
                  <a:noFill/>
                </a:ln>
                <a:effectLst/>
                <a:latin typeface="Times New Roman" panose="02020603050405020304" pitchFamily="18" charset="0"/>
                <a:cs typeface="Times New Roman" panose="02020603050405020304" pitchFamily="18" charset="0"/>
              </a:rPr>
              <a:t>Il lavoro come dispositivo di biopotere</a:t>
            </a:r>
            <a:endPar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ts val="600"/>
              </a:spcAft>
              <a:buClrTx/>
              <a:buSzTx/>
              <a:buNone/>
              <a:tabLst/>
            </a:pPr>
            <a:r>
              <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rPr>
              <a:t>Il lavoro non è solo produzione economica: </a:t>
            </a:r>
            <a:r>
              <a:rPr kumimoji="0" lang="it-IT" altLang="it-IT" sz="1400" b="1" i="0" u="none" strike="noStrike" cap="none" normalizeH="0" baseline="0" dirty="0">
                <a:ln>
                  <a:noFill/>
                </a:ln>
                <a:effectLst/>
                <a:latin typeface="Times New Roman" panose="02020603050405020304" pitchFamily="18" charset="0"/>
                <a:cs typeface="Times New Roman" panose="02020603050405020304" pitchFamily="18" charset="0"/>
              </a:rPr>
              <a:t>forma identità e comportamenti</a:t>
            </a:r>
            <a:r>
              <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rPr>
              <a:t>. Insegna ad essere “utili”, “efficienti”, “responsabili”. Diventa una </a:t>
            </a:r>
            <a:r>
              <a:rPr kumimoji="0" lang="it-IT" altLang="it-IT" sz="1400" b="1" i="0" u="none" strike="noStrike" cap="none" normalizeH="0" baseline="0" dirty="0">
                <a:ln>
                  <a:noFill/>
                </a:ln>
                <a:effectLst/>
                <a:latin typeface="Times New Roman" panose="02020603050405020304" pitchFamily="18" charset="0"/>
                <a:cs typeface="Times New Roman" panose="02020603050405020304" pitchFamily="18" charset="0"/>
              </a:rPr>
              <a:t>tecnologia del sé</a:t>
            </a:r>
            <a:r>
              <a:rPr kumimoji="0" lang="it-IT" altLang="it-IT" sz="1400" b="0" i="0" u="none" strike="noStrike" cap="none" normalizeH="0" baseline="0" dirty="0">
                <a:ln>
                  <a:noFill/>
                </a:ln>
                <a:effectLst/>
                <a:latin typeface="Times New Roman" panose="02020603050405020304" pitchFamily="18" charset="0"/>
                <a:cs typeface="Times New Roman" panose="02020603050405020304" pitchFamily="18" charset="0"/>
              </a:rPr>
              <a:t>: ci autogoverniamo secondo i valori del sistema produttivo.</a:t>
            </a:r>
          </a:p>
          <a:p>
            <a:pPr marL="0" marR="0" lvl="0" indent="0" defTabSz="914400" rtl="0" eaLnBrk="0" fontAlgn="base" latinLnBrk="0" hangingPunct="0">
              <a:lnSpc>
                <a:spcPct val="100000"/>
              </a:lnSpc>
              <a:spcBef>
                <a:spcPct val="0"/>
              </a:spcBef>
              <a:spcAft>
                <a:spcPts val="600"/>
              </a:spcAft>
              <a:buClrTx/>
              <a:buSzTx/>
              <a:buFontTx/>
              <a:buNone/>
              <a:tabLst/>
            </a:pPr>
            <a:endParaRPr kumimoji="0" lang="it-IT" altLang="it-IT" sz="11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540603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A3A466-D688-1728-CCB5-C68A16261A5F}"/>
              </a:ext>
            </a:extLst>
          </p:cNvPr>
          <p:cNvSpPr>
            <a:spLocks noGrp="1"/>
          </p:cNvSpPr>
          <p:nvPr>
            <p:ph type="title"/>
          </p:nvPr>
        </p:nvSpPr>
        <p:spPr>
          <a:xfrm>
            <a:off x="621631" y="186072"/>
            <a:ext cx="10058400" cy="512438"/>
          </a:xfrm>
        </p:spPr>
        <p:txBody>
          <a:bodyPr>
            <a:normAutofit fontScale="90000"/>
          </a:bodyPr>
          <a:lstStyle/>
          <a:p>
            <a:pPr algn="ctr"/>
            <a:r>
              <a:rPr lang="it-IT" sz="3200" dirty="0">
                <a:latin typeface="Times New Roman" panose="02020603050405020304" pitchFamily="18" charset="0"/>
                <a:cs typeface="Times New Roman" panose="02020603050405020304" pitchFamily="18" charset="0"/>
              </a:rPr>
              <a:t> </a:t>
            </a:r>
            <a:r>
              <a:rPr lang="it-IT" sz="3100" dirty="0">
                <a:latin typeface="Times New Roman" panose="02020603050405020304" pitchFamily="18" charset="0"/>
                <a:cs typeface="Times New Roman" panose="02020603050405020304" pitchFamily="18" charset="0"/>
              </a:rPr>
              <a:t>CARTE DELLE </a:t>
            </a:r>
            <a:r>
              <a:rPr lang="it-IT" sz="3100" cap="none" dirty="0">
                <a:latin typeface="Times New Roman" panose="02020603050405020304" pitchFamily="18" charset="0"/>
                <a:cs typeface="Times New Roman" panose="02020603050405020304" pitchFamily="18" charset="0"/>
              </a:rPr>
              <a:t>DIVERSITÀ:</a:t>
            </a:r>
            <a:br>
              <a:rPr lang="it-IT" sz="3100" dirty="0">
                <a:latin typeface="Times New Roman" panose="02020603050405020304" pitchFamily="18" charset="0"/>
                <a:cs typeface="Times New Roman" panose="02020603050405020304" pitchFamily="18" charset="0"/>
              </a:rPr>
            </a:br>
            <a:br>
              <a:rPr lang="it-IT" sz="3100" cap="none" dirty="0">
                <a:latin typeface="Times New Roman" panose="02020603050405020304" pitchFamily="18" charset="0"/>
                <a:cs typeface="Times New Roman" panose="02020603050405020304" pitchFamily="18" charset="0"/>
              </a:rPr>
            </a:br>
            <a:br>
              <a:rPr lang="it-IT" dirty="0">
                <a:latin typeface="Times New Roman" panose="02020603050405020304" pitchFamily="18" charset="0"/>
                <a:cs typeface="Times New Roman" panose="02020603050405020304" pitchFamily="18" charset="0"/>
              </a:rPr>
            </a:br>
            <a:endParaRPr lang="it-IT" sz="3200" dirty="0">
              <a:latin typeface="Times New Roman" panose="02020603050405020304" pitchFamily="18" charset="0"/>
              <a:cs typeface="Times New Roman" panose="02020603050405020304" pitchFamily="18" charset="0"/>
            </a:endParaRPr>
          </a:p>
        </p:txBody>
      </p:sp>
      <p:graphicFrame>
        <p:nvGraphicFramePr>
          <p:cNvPr id="9" name="Segnaposto contenuto 2">
            <a:extLst>
              <a:ext uri="{FF2B5EF4-FFF2-40B4-BE49-F238E27FC236}">
                <a16:creationId xmlns:a16="http://schemas.microsoft.com/office/drawing/2014/main" id="{384AFD87-6A70-2A38-8A5C-F773C22C8B49}"/>
              </a:ext>
            </a:extLst>
          </p:cNvPr>
          <p:cNvGraphicFramePr>
            <a:graphicFrameLocks noGrp="1"/>
          </p:cNvGraphicFramePr>
          <p:nvPr>
            <p:ph idx="1"/>
          </p:nvPr>
        </p:nvGraphicFramePr>
        <p:xfrm>
          <a:off x="171854" y="2023681"/>
          <a:ext cx="11650954" cy="4003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nettore 1 4">
            <a:extLst>
              <a:ext uri="{FF2B5EF4-FFF2-40B4-BE49-F238E27FC236}">
                <a16:creationId xmlns:a16="http://schemas.microsoft.com/office/drawing/2014/main" id="{09EE2450-8D9A-4BF8-CE62-D2C9E68F6530}"/>
              </a:ext>
            </a:extLst>
          </p:cNvPr>
          <p:cNvCxnSpPr/>
          <p:nvPr/>
        </p:nvCxnSpPr>
        <p:spPr>
          <a:xfrm>
            <a:off x="5561556" y="270562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BCE48471-18E7-463A-D296-C910369026B8}"/>
              </a:ext>
            </a:extLst>
          </p:cNvPr>
          <p:cNvSpPr txBox="1"/>
          <p:nvPr/>
        </p:nvSpPr>
        <p:spPr>
          <a:xfrm>
            <a:off x="1203157" y="1037930"/>
            <a:ext cx="11831053" cy="646331"/>
          </a:xfrm>
          <a:prstGeom prst="rect">
            <a:avLst/>
          </a:prstGeom>
          <a:noFill/>
        </p:spPr>
        <p:txBody>
          <a:bodyPr wrap="square" rtlCol="0">
            <a:spAutoFit/>
          </a:bodyPr>
          <a:lstStyle/>
          <a:p>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Dichiarazioni di intenti sottoscritte volontariamente da organizzazioni sia pubbliche che private</a:t>
            </a:r>
            <a:endParaRPr lang="en-GB" dirty="0"/>
          </a:p>
        </p:txBody>
      </p:sp>
    </p:spTree>
    <p:extLst>
      <p:ext uri="{BB962C8B-B14F-4D97-AF65-F5344CB8AC3E}">
        <p14:creationId xmlns:p14="http://schemas.microsoft.com/office/powerpoint/2010/main" val="739257659"/>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documento, Carattere&#10;&#10;Il contenuto generato dall'IA potrebbe non essere corretto.">
            <a:extLst>
              <a:ext uri="{FF2B5EF4-FFF2-40B4-BE49-F238E27FC236}">
                <a16:creationId xmlns:a16="http://schemas.microsoft.com/office/drawing/2014/main" id="{68D1E998-176A-DFDD-3C4D-64CBB7D7652D}"/>
              </a:ext>
            </a:extLst>
          </p:cNvPr>
          <p:cNvPicPr>
            <a:picLocks noGrp="1" noChangeAspect="1"/>
          </p:cNvPicPr>
          <p:nvPr>
            <p:ph idx="1"/>
          </p:nvPr>
        </p:nvPicPr>
        <p:blipFill>
          <a:blip r:embed="rId2"/>
          <a:stretch>
            <a:fillRect/>
          </a:stretch>
        </p:blipFill>
        <p:spPr>
          <a:xfrm>
            <a:off x="0" y="96253"/>
            <a:ext cx="6920163" cy="6761747"/>
          </a:xfrm>
          <a:ln>
            <a:solidFill>
              <a:schemeClr val="accent1"/>
            </a:solidFill>
          </a:ln>
        </p:spPr>
      </p:pic>
      <p:pic>
        <p:nvPicPr>
          <p:cNvPr id="3" name="Immagine 2" descr="Immagine che contiene testo, Carattere, diagramma, linea&#10;&#10;Il contenuto generato dall'IA potrebbe non essere corretto.">
            <a:extLst>
              <a:ext uri="{FF2B5EF4-FFF2-40B4-BE49-F238E27FC236}">
                <a16:creationId xmlns:a16="http://schemas.microsoft.com/office/drawing/2014/main" id="{FF346419-4340-B722-E2AA-01F19B1212F3}"/>
              </a:ext>
            </a:extLst>
          </p:cNvPr>
          <p:cNvPicPr>
            <a:picLocks noChangeAspect="1"/>
          </p:cNvPicPr>
          <p:nvPr/>
        </p:nvPicPr>
        <p:blipFill>
          <a:blip r:embed="rId3"/>
          <a:stretch>
            <a:fillRect/>
          </a:stretch>
        </p:blipFill>
        <p:spPr>
          <a:xfrm>
            <a:off x="6096000" y="1514383"/>
            <a:ext cx="6023113" cy="2249040"/>
          </a:xfrm>
          <a:prstGeom prst="rect">
            <a:avLst/>
          </a:prstGeom>
        </p:spPr>
      </p:pic>
    </p:spTree>
    <p:extLst>
      <p:ext uri="{BB962C8B-B14F-4D97-AF65-F5344CB8AC3E}">
        <p14:creationId xmlns:p14="http://schemas.microsoft.com/office/powerpoint/2010/main" val="827680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ertificazione parità di genere: sul sito del DPO l'Avviso per la  formazione di un elenco degli organismi di certificazione accreditati |  Unioncamere">
            <a:extLst>
              <a:ext uri="{FF2B5EF4-FFF2-40B4-BE49-F238E27FC236}">
                <a16:creationId xmlns:a16="http://schemas.microsoft.com/office/drawing/2014/main" id="{96C89B71-7A67-DFFC-3C03-737E37E30D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6098" y="1208039"/>
            <a:ext cx="5549902" cy="17214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7" name="Rectangle 7">
            <a:extLst>
              <a:ext uri="{FF2B5EF4-FFF2-40B4-BE49-F238E27FC236}">
                <a16:creationId xmlns:a16="http://schemas.microsoft.com/office/drawing/2014/main" id="{F051B22E-2076-CD08-8F9A-45936E9EABD6}"/>
              </a:ext>
            </a:extLst>
          </p:cNvPr>
          <p:cNvGraphicFramePr>
            <a:graphicFrameLocks noGrp="1"/>
          </p:cNvGraphicFramePr>
          <p:nvPr>
            <p:ph idx="1"/>
          </p:nvPr>
        </p:nvGraphicFramePr>
        <p:xfrm>
          <a:off x="6664960" y="2346960"/>
          <a:ext cx="4819903" cy="377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1814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9496175-EC6C-9F23-EDFF-8C48338AB45B}"/>
              </a:ext>
            </a:extLst>
          </p:cNvPr>
          <p:cNvSpPr>
            <a:spLocks noGrp="1" noChangeArrowheads="1"/>
          </p:cNvSpPr>
          <p:nvPr>
            <p:ph idx="1"/>
          </p:nvPr>
        </p:nvSpPr>
        <p:spPr bwMode="auto">
          <a:xfrm>
            <a:off x="1010107" y="1251481"/>
            <a:ext cx="9388536" cy="435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sng" strike="noStrike" cap="none" normalizeH="0" baseline="0" dirty="0">
                <a:ln>
                  <a:noFill/>
                </a:ln>
                <a:solidFill>
                  <a:srgbClr val="0066CC"/>
                </a:solidFill>
                <a:effectLst/>
                <a:latin typeface="Times New Roman" panose="02020603050405020304" pitchFamily="18" charset="0"/>
                <a:cs typeface="Times New Roman" panose="02020603050405020304" pitchFamily="18" charset="0"/>
                <a:hlinkClick r:id="rId2"/>
              </a:rPr>
              <a:t>La prassi di riferimento UNI/PdR 125:2022pdf: apre una nuova finestra</a:t>
            </a: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 pubblicata in data 16 marzo 2022 da UNI - Ente italiano di normazione, è stata elaborata al fine di definire criteri, prescrizioni tecniche ed elementi funzionali alla certificazione della parità di genere nelle imprese.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La prassi UNI/</a:t>
            </a:r>
            <a:r>
              <a:rPr kumimoji="0" lang="it-IT" altLang="it-IT" sz="1400" b="0" i="0" u="none" strike="noStrike" cap="none" normalizeH="0" baseline="0" dirty="0" err="1">
                <a:ln>
                  <a:noFill/>
                </a:ln>
                <a:solidFill>
                  <a:srgbClr val="19191A"/>
                </a:solidFill>
                <a:effectLst/>
                <a:latin typeface="Times New Roman" panose="02020603050405020304" pitchFamily="18" charset="0"/>
                <a:cs typeface="Times New Roman" panose="02020603050405020304" pitchFamily="18" charset="0"/>
              </a:rPr>
              <a:t>PdR</a:t>
            </a: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 125:2022 prevede l’adozione di specifici indicatori, </a:t>
            </a:r>
            <a:r>
              <a:rPr kumimoji="0" lang="it-IT" altLang="it-IT" sz="1400" b="1"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Key Performance </a:t>
            </a:r>
            <a:r>
              <a:rPr kumimoji="0" lang="it-IT" altLang="it-IT" sz="1400" b="1" i="0" u="none" strike="noStrike" cap="none" normalizeH="0" baseline="0" dirty="0" err="1">
                <a:ln>
                  <a:noFill/>
                </a:ln>
                <a:solidFill>
                  <a:srgbClr val="19191A"/>
                </a:solidFill>
                <a:effectLst/>
                <a:latin typeface="Times New Roman" panose="02020603050405020304" pitchFamily="18" charset="0"/>
                <a:cs typeface="Times New Roman" panose="02020603050405020304" pitchFamily="18" charset="0"/>
              </a:rPr>
              <a:t>Indicator</a:t>
            </a: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 (KPI), in relazione a </a:t>
            </a:r>
            <a:r>
              <a:rPr kumimoji="0" lang="it-IT" altLang="it-IT" sz="1400" b="1"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6 aree di valutazione</a:t>
            </a: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 per  le differenti variabili che contraddistinguono un’organizzazione inclusiva e rispettosa della parità di genere: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00000"/>
              </a:lnSpc>
              <a:buClrTx/>
            </a:pP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Cultura e strategia</a:t>
            </a:r>
          </a:p>
          <a:p>
            <a:pPr>
              <a:lnSpc>
                <a:spcPct val="100000"/>
              </a:lnSpc>
              <a:buClrTx/>
            </a:pP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Governance</a:t>
            </a:r>
          </a:p>
          <a:p>
            <a:pPr>
              <a:lnSpc>
                <a:spcPct val="100000"/>
              </a:lnSpc>
              <a:buClrTx/>
            </a:pP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Processi Human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Resources</a:t>
            </a:r>
            <a:endPar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00000"/>
              </a:lnSpc>
              <a:buClrTx/>
            </a:pP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Opportunità di crescita e inclusione delle donne in azienda</a:t>
            </a:r>
          </a:p>
          <a:p>
            <a:pPr>
              <a:lnSpc>
                <a:spcPct val="100000"/>
              </a:lnSpc>
              <a:buClrTx/>
            </a:pP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Equità remunerativa per genere</a:t>
            </a:r>
          </a:p>
          <a:p>
            <a:pPr>
              <a:lnSpc>
                <a:spcPct val="100000"/>
              </a:lnSpc>
              <a:buClrTx/>
            </a:pP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Tutela della genitorialità e conciliazione vita-lavoro</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Ogni area è contraddistinta da un peso percentuale, per un totale pari a 100, che contribuisce alla misurazione del livello attuale dell’organizzazione e rispetto  al quale è misurato il miglioramento nel tempo. Ogni indicatore è associato a un punteggio il cui raggiungimento o meno viene ponderato per il peso dell’area di valutazione: è previsto il raggiungimento del </a:t>
            </a:r>
            <a:r>
              <a:rPr kumimoji="0" lang="it-IT" altLang="it-IT" sz="1400" b="1"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punteggio minimo complessivo del 60%</a:t>
            </a: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 per determinare l’accesso alla certificazione da parte dell’organizzazione. </a:t>
            </a:r>
            <a:endPar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La certificazione ha </a:t>
            </a:r>
            <a:r>
              <a:rPr kumimoji="0" lang="it-IT" altLang="it-IT" sz="1400" b="1"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validità triennale</a:t>
            </a:r>
            <a:r>
              <a:rPr kumimoji="0" lang="it-IT" altLang="it-IT" sz="1400" b="0" i="0" u="none" strike="noStrike" cap="none" normalizeH="0" baseline="0" dirty="0">
                <a:ln>
                  <a:noFill/>
                </a:ln>
                <a:solidFill>
                  <a:srgbClr val="19191A"/>
                </a:solidFill>
                <a:effectLst/>
                <a:latin typeface="Times New Roman" panose="02020603050405020304" pitchFamily="18" charset="0"/>
                <a:cs typeface="Times New Roman" panose="02020603050405020304" pitchFamily="18" charset="0"/>
              </a:rPr>
              <a:t> ed è soggetta a monitoraggio annuale.</a:t>
            </a:r>
            <a:endPar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495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A2B47D-5045-67CB-81C1-67BB140399F6}"/>
              </a:ext>
            </a:extLst>
          </p:cNvPr>
          <p:cNvSpPr>
            <a:spLocks noGrp="1"/>
          </p:cNvSpPr>
          <p:nvPr>
            <p:ph type="title"/>
          </p:nvPr>
        </p:nvSpPr>
        <p:spPr/>
        <p:txBody>
          <a:bodyPr/>
          <a:lstStyle/>
          <a:p>
            <a:r>
              <a:rPr lang="en-GB" dirty="0"/>
              <a:t>Un piccolo reminder…</a:t>
            </a:r>
          </a:p>
        </p:txBody>
      </p:sp>
      <p:sp>
        <p:nvSpPr>
          <p:cNvPr id="3" name="Segnaposto contenuto 2">
            <a:extLst>
              <a:ext uri="{FF2B5EF4-FFF2-40B4-BE49-F238E27FC236}">
                <a16:creationId xmlns:a16="http://schemas.microsoft.com/office/drawing/2014/main" id="{DC22D2A4-693E-8889-B551-2D0926FC390A}"/>
              </a:ext>
            </a:extLst>
          </p:cNvPr>
          <p:cNvSpPr>
            <a:spLocks noGrp="1"/>
          </p:cNvSpPr>
          <p:nvPr>
            <p:ph idx="1"/>
          </p:nvPr>
        </p:nvSpPr>
        <p:spPr/>
        <p:txBody>
          <a:bodyPr/>
          <a:lstStyle/>
          <a:p>
            <a:r>
              <a:rPr lang="en-GB" dirty="0"/>
              <a:t>ILO (OIL) – International Labour Organisation</a:t>
            </a:r>
          </a:p>
          <a:p>
            <a:r>
              <a:rPr lang="en-GB" dirty="0"/>
              <a:t>UNI – Ente Italiano </a:t>
            </a:r>
          </a:p>
        </p:txBody>
      </p:sp>
    </p:spTree>
    <p:extLst>
      <p:ext uri="{BB962C8B-B14F-4D97-AF65-F5344CB8AC3E}">
        <p14:creationId xmlns:p14="http://schemas.microsoft.com/office/powerpoint/2010/main" val="9254900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E8EE3-7AAB-D420-4656-D567309A1A19}"/>
              </a:ext>
            </a:extLst>
          </p:cNvPr>
          <p:cNvSpPr>
            <a:spLocks noGrp="1"/>
          </p:cNvSpPr>
          <p:nvPr>
            <p:ph type="title"/>
          </p:nvPr>
        </p:nvSpPr>
        <p:spPr>
          <a:xfrm>
            <a:off x="704088" y="914400"/>
            <a:ext cx="3799763" cy="1473200"/>
          </a:xfrm>
        </p:spPr>
        <p:txBody>
          <a:bodyPr>
            <a:normAutofit/>
          </a:bodyPr>
          <a:lstStyle/>
          <a:p>
            <a:r>
              <a:rPr lang="en-GB" sz="3600"/>
              <a:t>BILANCIO DI GENERE</a:t>
            </a:r>
          </a:p>
        </p:txBody>
      </p:sp>
      <p:sp>
        <p:nvSpPr>
          <p:cNvPr id="3" name="Segnaposto contenuto 2">
            <a:extLst>
              <a:ext uri="{FF2B5EF4-FFF2-40B4-BE49-F238E27FC236}">
                <a16:creationId xmlns:a16="http://schemas.microsoft.com/office/drawing/2014/main" id="{77ADC475-FE1F-C9A7-1C7D-811FEBE559EA}"/>
              </a:ext>
            </a:extLst>
          </p:cNvPr>
          <p:cNvSpPr>
            <a:spLocks noGrp="1"/>
          </p:cNvSpPr>
          <p:nvPr>
            <p:ph idx="1"/>
          </p:nvPr>
        </p:nvSpPr>
        <p:spPr>
          <a:xfrm>
            <a:off x="704088" y="2387600"/>
            <a:ext cx="3799763" cy="3767328"/>
          </a:xfrm>
        </p:spPr>
        <p:txBody>
          <a:bodyPr>
            <a:normAutofit/>
          </a:bodyPr>
          <a:lstStyle/>
          <a:p>
            <a:r>
              <a:rPr lang="en-US" b="1" dirty="0" err="1"/>
              <a:t>Strumento</a:t>
            </a:r>
            <a:r>
              <a:rPr lang="en-US" b="1" dirty="0"/>
              <a:t> di </a:t>
            </a:r>
            <a:r>
              <a:rPr lang="en-US" b="1" dirty="0" err="1"/>
              <a:t>contabilità</a:t>
            </a:r>
            <a:endParaRPr lang="en-US" b="1" dirty="0"/>
          </a:p>
          <a:p>
            <a:r>
              <a:rPr lang="en-US" b="1" dirty="0" err="1"/>
              <a:t>Decreto</a:t>
            </a:r>
            <a:r>
              <a:rPr lang="en-US" b="1" dirty="0"/>
              <a:t> </a:t>
            </a:r>
            <a:r>
              <a:rPr lang="en-US" b="1" dirty="0" err="1"/>
              <a:t>legislativo</a:t>
            </a:r>
            <a:r>
              <a:rPr lang="en-US" b="1" dirty="0"/>
              <a:t> n. 150 del 2009</a:t>
            </a:r>
          </a:p>
          <a:p>
            <a:r>
              <a:rPr lang="en-US" b="1" dirty="0"/>
              <a:t>Linee </a:t>
            </a:r>
            <a:r>
              <a:rPr lang="en-US" b="1" dirty="0" err="1"/>
              <a:t>guida</a:t>
            </a:r>
            <a:r>
              <a:rPr lang="en-US" b="1" dirty="0"/>
              <a:t> </a:t>
            </a:r>
            <a:r>
              <a:rPr lang="en-US" b="1" dirty="0" err="1"/>
              <a:t>rendicontazione</a:t>
            </a:r>
            <a:r>
              <a:rPr lang="en-US" b="1" dirty="0"/>
              <a:t> di </a:t>
            </a:r>
            <a:r>
              <a:rPr lang="en-US" b="1" dirty="0" err="1"/>
              <a:t>genere</a:t>
            </a:r>
            <a:r>
              <a:rPr lang="en-US" dirty="0"/>
              <a:t> </a:t>
            </a:r>
            <a:r>
              <a:rPr lang="it-IT" dirty="0"/>
              <a:t> </a:t>
            </a:r>
            <a:endParaRPr lang="en-GB" dirty="0"/>
          </a:p>
        </p:txBody>
      </p:sp>
      <p:pic>
        <p:nvPicPr>
          <p:cNvPr id="5" name="Immagine 4" descr="Immagine che contiene testo, schermata, biglietto da visita, Carattere&#10;&#10;Il contenuto generato dall'IA potrebbe non essere corretto.">
            <a:extLst>
              <a:ext uri="{FF2B5EF4-FFF2-40B4-BE49-F238E27FC236}">
                <a16:creationId xmlns:a16="http://schemas.microsoft.com/office/drawing/2014/main" id="{3F3DD98B-6334-CC51-D226-88B32015D2FA}"/>
              </a:ext>
            </a:extLst>
          </p:cNvPr>
          <p:cNvPicPr>
            <a:picLocks noChangeAspect="1"/>
          </p:cNvPicPr>
          <p:nvPr/>
        </p:nvPicPr>
        <p:blipFill>
          <a:blip r:embed="rId2"/>
          <a:srcRect l="12815" r="-1" b="-1"/>
          <a:stretch>
            <a:fillRect/>
          </a:stretch>
        </p:blipFill>
        <p:spPr>
          <a:xfrm>
            <a:off x="4981575" y="735286"/>
            <a:ext cx="6495042" cy="5419642"/>
          </a:xfrm>
          <a:prstGeom prst="rect">
            <a:avLst/>
          </a:prstGeom>
        </p:spPr>
      </p:pic>
    </p:spTree>
    <p:extLst>
      <p:ext uri="{BB962C8B-B14F-4D97-AF65-F5344CB8AC3E}">
        <p14:creationId xmlns:p14="http://schemas.microsoft.com/office/powerpoint/2010/main" val="6561535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675AF5A1-4884-4FBA-B1BB-80A2939EA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Rectangle 13">
            <a:extLst>
              <a:ext uri="{FF2B5EF4-FFF2-40B4-BE49-F238E27FC236}">
                <a16:creationId xmlns:a16="http://schemas.microsoft.com/office/drawing/2014/main" id="{5A8C16DA-E452-4500-B803-5D451BB09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57238"/>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Segnaposto contenuto 4">
            <a:extLst>
              <a:ext uri="{FF2B5EF4-FFF2-40B4-BE49-F238E27FC236}">
                <a16:creationId xmlns:a16="http://schemas.microsoft.com/office/drawing/2014/main" id="{993DA238-C13F-B26C-5D9B-9879933FE78D}"/>
              </a:ext>
            </a:extLst>
          </p:cNvPr>
          <p:cNvPicPr>
            <a:picLocks noGrp="1" noChangeAspect="1"/>
          </p:cNvPicPr>
          <p:nvPr>
            <p:ph idx="1"/>
          </p:nvPr>
        </p:nvPicPr>
        <p:blipFill>
          <a:blip r:embed="rId2"/>
          <a:srcRect r="3243"/>
          <a:stretch>
            <a:fillRect/>
          </a:stretch>
        </p:blipFill>
        <p:spPr>
          <a:xfrm>
            <a:off x="761999" y="743803"/>
            <a:ext cx="10668000" cy="5347435"/>
          </a:xfrm>
          <a:prstGeom prst="rect">
            <a:avLst/>
          </a:prstGeom>
        </p:spPr>
      </p:pic>
    </p:spTree>
    <p:extLst>
      <p:ext uri="{BB962C8B-B14F-4D97-AF65-F5344CB8AC3E}">
        <p14:creationId xmlns:p14="http://schemas.microsoft.com/office/powerpoint/2010/main" val="859122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5142CA2-DBFB-4161-ABDF-E87C86881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57238"/>
            <a:ext cx="12192002" cy="6100762"/>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Segnaposto contenuto 4">
            <a:extLst>
              <a:ext uri="{FF2B5EF4-FFF2-40B4-BE49-F238E27FC236}">
                <a16:creationId xmlns:a16="http://schemas.microsoft.com/office/drawing/2014/main" id="{E3D991E0-7131-A700-96C9-BD619CF9680D}"/>
              </a:ext>
            </a:extLst>
          </p:cNvPr>
          <p:cNvPicPr>
            <a:picLocks noGrp="1" noChangeAspect="1"/>
          </p:cNvPicPr>
          <p:nvPr>
            <p:ph idx="1"/>
          </p:nvPr>
        </p:nvPicPr>
        <p:blipFill>
          <a:blip r:embed="rId2"/>
          <a:stretch>
            <a:fillRect/>
          </a:stretch>
        </p:blipFill>
        <p:spPr>
          <a:xfrm>
            <a:off x="2126512" y="571724"/>
            <a:ext cx="7464055" cy="6105524"/>
          </a:xfrm>
          <a:prstGeom prst="rect">
            <a:avLst/>
          </a:prstGeom>
        </p:spPr>
      </p:pic>
    </p:spTree>
    <p:extLst>
      <p:ext uri="{BB962C8B-B14F-4D97-AF65-F5344CB8AC3E}">
        <p14:creationId xmlns:p14="http://schemas.microsoft.com/office/powerpoint/2010/main" val="24085062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0A5D8A-F2A0-9EAA-B510-03A65FF0CB64}"/>
              </a:ext>
            </a:extLst>
          </p:cNvPr>
          <p:cNvSpPr>
            <a:spLocks noGrp="1"/>
          </p:cNvSpPr>
          <p:nvPr>
            <p:ph type="title"/>
          </p:nvPr>
        </p:nvSpPr>
        <p:spPr>
          <a:xfrm>
            <a:off x="704088" y="914400"/>
            <a:ext cx="5195889" cy="1316736"/>
          </a:xfrm>
        </p:spPr>
        <p:txBody>
          <a:bodyPr>
            <a:normAutofit fontScale="90000"/>
          </a:bodyPr>
          <a:lstStyle/>
          <a:p>
            <a:r>
              <a:rPr lang="en-GB" sz="3700"/>
              <a:t>LINEE GUIDA PER IL LINGUAGGIO INCLUSIVO</a:t>
            </a:r>
          </a:p>
        </p:txBody>
      </p:sp>
      <p:sp>
        <p:nvSpPr>
          <p:cNvPr id="3" name="Segnaposto contenuto 2">
            <a:extLst>
              <a:ext uri="{FF2B5EF4-FFF2-40B4-BE49-F238E27FC236}">
                <a16:creationId xmlns:a16="http://schemas.microsoft.com/office/drawing/2014/main" id="{B21F4841-6DA6-F859-F09A-B603FDD4A2F5}"/>
              </a:ext>
            </a:extLst>
          </p:cNvPr>
          <p:cNvSpPr>
            <a:spLocks noGrp="1"/>
          </p:cNvSpPr>
          <p:nvPr>
            <p:ph idx="1"/>
          </p:nvPr>
        </p:nvSpPr>
        <p:spPr>
          <a:xfrm>
            <a:off x="704088" y="2231136"/>
            <a:ext cx="5195889" cy="3931920"/>
          </a:xfrm>
        </p:spPr>
        <p:txBody>
          <a:bodyPr>
            <a:normAutofit/>
          </a:bodyPr>
          <a:lstStyle/>
          <a:p>
            <a:r>
              <a:rPr lang="en-US" b="1" dirty="0"/>
              <a:t>Alma Sabbatini, </a:t>
            </a:r>
            <a:r>
              <a:rPr lang="en-US" i="1" dirty="0"/>
              <a:t>Il </a:t>
            </a:r>
            <a:r>
              <a:rPr lang="en-US" i="1" dirty="0" err="1"/>
              <a:t>sessismo</a:t>
            </a:r>
            <a:r>
              <a:rPr lang="en-US" i="1" dirty="0"/>
              <a:t> </a:t>
            </a:r>
            <a:r>
              <a:rPr lang="en-US" i="1" dirty="0" err="1"/>
              <a:t>nella</a:t>
            </a:r>
            <a:r>
              <a:rPr lang="en-US" i="1" dirty="0"/>
              <a:t> lingua </a:t>
            </a:r>
            <a:r>
              <a:rPr lang="en-US" i="1" dirty="0" err="1"/>
              <a:t>italiana</a:t>
            </a:r>
            <a:r>
              <a:rPr lang="en-US" i="1" dirty="0"/>
              <a:t> </a:t>
            </a:r>
          </a:p>
          <a:p>
            <a:r>
              <a:rPr lang="en-US" b="1" dirty="0" err="1"/>
              <a:t>Raccomandazioni</a:t>
            </a:r>
            <a:r>
              <a:rPr lang="en-US" b="1" dirty="0"/>
              <a:t> per un </a:t>
            </a:r>
            <a:r>
              <a:rPr lang="en-US" b="1" dirty="0" err="1"/>
              <a:t>uso</a:t>
            </a:r>
            <a:r>
              <a:rPr lang="en-US" b="1" dirty="0"/>
              <a:t> non </a:t>
            </a:r>
            <a:r>
              <a:rPr lang="en-US" b="1" dirty="0" err="1"/>
              <a:t>sessista</a:t>
            </a:r>
            <a:r>
              <a:rPr lang="en-US" b="1" dirty="0"/>
              <a:t> della lingua </a:t>
            </a:r>
            <a:r>
              <a:rPr lang="en-US" b="1" dirty="0" err="1"/>
              <a:t>italiana</a:t>
            </a:r>
            <a:r>
              <a:rPr lang="en-US" b="1" dirty="0"/>
              <a:t> </a:t>
            </a:r>
            <a:r>
              <a:rPr lang="en-US" dirty="0"/>
              <a:t>del</a:t>
            </a:r>
            <a:r>
              <a:rPr lang="en-US" b="1" dirty="0"/>
              <a:t> </a:t>
            </a:r>
            <a:r>
              <a:rPr lang="en-US" dirty="0"/>
              <a:t>1987</a:t>
            </a:r>
            <a:r>
              <a:rPr lang="it-IT" dirty="0"/>
              <a:t> </a:t>
            </a:r>
          </a:p>
          <a:p>
            <a:r>
              <a:rPr lang="it-IT" dirty="0"/>
              <a:t>La questione del dibattito linguistico</a:t>
            </a:r>
          </a:p>
          <a:p>
            <a:r>
              <a:rPr lang="it-IT" dirty="0"/>
              <a:t>Linee guida Miur 2017</a:t>
            </a:r>
            <a:endParaRPr lang="en-GB" dirty="0"/>
          </a:p>
        </p:txBody>
      </p:sp>
      <p:pic>
        <p:nvPicPr>
          <p:cNvPr id="5" name="Immagine 4" descr="Immagine che contiene testo, schermata, Elementi grafici, Carattere&#10;&#10;Il contenuto generato dall'IA potrebbe non essere corretto.">
            <a:extLst>
              <a:ext uri="{FF2B5EF4-FFF2-40B4-BE49-F238E27FC236}">
                <a16:creationId xmlns:a16="http://schemas.microsoft.com/office/drawing/2014/main" id="{F25F89CB-EE0B-AA23-644A-5D597EC32395}"/>
              </a:ext>
            </a:extLst>
          </p:cNvPr>
          <p:cNvPicPr>
            <a:picLocks noChangeAspect="1"/>
          </p:cNvPicPr>
          <p:nvPr/>
        </p:nvPicPr>
        <p:blipFill>
          <a:blip r:embed="rId2"/>
          <a:srcRect r="4371"/>
          <a:stretch>
            <a:fillRect/>
          </a:stretch>
        </p:blipFill>
        <p:spPr>
          <a:xfrm>
            <a:off x="6420752" y="-1"/>
            <a:ext cx="5771248" cy="6857999"/>
          </a:xfrm>
          <a:prstGeom prst="rect">
            <a:avLst/>
          </a:prstGeom>
        </p:spPr>
      </p:pic>
    </p:spTree>
    <p:extLst>
      <p:ext uri="{BB962C8B-B14F-4D97-AF65-F5344CB8AC3E}">
        <p14:creationId xmlns:p14="http://schemas.microsoft.com/office/powerpoint/2010/main" val="11505989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C91BA-BC08-BF1D-D63D-06FB8B467F6C}"/>
              </a:ext>
            </a:extLst>
          </p:cNvPr>
          <p:cNvSpPr>
            <a:spLocks noGrp="1"/>
          </p:cNvSpPr>
          <p:nvPr>
            <p:ph type="title"/>
          </p:nvPr>
        </p:nvSpPr>
        <p:spPr>
          <a:xfrm>
            <a:off x="0" y="4891724"/>
            <a:ext cx="3069021" cy="836414"/>
          </a:xfrm>
        </p:spPr>
        <p:txBody>
          <a:bodyPr>
            <a:noAutofit/>
          </a:bodyPr>
          <a:lstStyle/>
          <a:p>
            <a:pPr algn="just"/>
            <a:r>
              <a:rPr lang="en-GB" sz="1600" dirty="0"/>
              <a:t>https://</a:t>
            </a:r>
            <a:r>
              <a:rPr lang="en-GB" sz="1600" dirty="0" err="1"/>
              <a:t>www.unimc.it</a:t>
            </a:r>
            <a:r>
              <a:rPr lang="en-GB" sz="1600" dirty="0"/>
              <a:t>/it/</a:t>
            </a:r>
            <a:r>
              <a:rPr lang="en-GB" sz="1600" dirty="0" err="1"/>
              <a:t>ateneo</a:t>
            </a:r>
            <a:r>
              <a:rPr lang="en-GB" sz="1600" dirty="0"/>
              <a:t>/</a:t>
            </a:r>
            <a:r>
              <a:rPr lang="en-GB" sz="1600" dirty="0" err="1"/>
              <a:t>organi</a:t>
            </a:r>
            <a:r>
              <a:rPr lang="en-GB" sz="1600" dirty="0"/>
              <a:t>-di-</a:t>
            </a:r>
            <a:r>
              <a:rPr lang="en-GB" sz="1600" dirty="0" err="1"/>
              <a:t>consultazione</a:t>
            </a:r>
            <a:r>
              <a:rPr lang="en-GB" sz="1600" dirty="0"/>
              <a:t>-</a:t>
            </a:r>
            <a:r>
              <a:rPr lang="en-GB" sz="1600" dirty="0" err="1"/>
              <a:t>garanzia</a:t>
            </a:r>
            <a:r>
              <a:rPr lang="en-GB" sz="1600" dirty="0"/>
              <a:t>-</a:t>
            </a:r>
            <a:r>
              <a:rPr lang="en-GB" sz="1600" dirty="0" err="1"/>
              <a:t>valutazione</a:t>
            </a:r>
            <a:r>
              <a:rPr lang="en-GB" sz="1600" dirty="0"/>
              <a:t>-e-</a:t>
            </a:r>
            <a:r>
              <a:rPr lang="en-GB" sz="1600" dirty="0" err="1"/>
              <a:t>controllo</a:t>
            </a:r>
            <a:r>
              <a:rPr lang="en-GB" sz="1600" dirty="0"/>
              <a:t>/</a:t>
            </a:r>
            <a:r>
              <a:rPr lang="en-GB" sz="1600" dirty="0" err="1"/>
              <a:t>cug</a:t>
            </a:r>
            <a:r>
              <a:rPr lang="en-GB" sz="1600" dirty="0"/>
              <a:t>/</a:t>
            </a:r>
            <a:r>
              <a:rPr lang="en-GB" sz="1600" dirty="0" err="1"/>
              <a:t>progetti</a:t>
            </a:r>
            <a:r>
              <a:rPr lang="en-GB" sz="1600" dirty="0"/>
              <a:t>/</a:t>
            </a:r>
            <a:r>
              <a:rPr lang="en-GB" sz="1600" dirty="0" err="1"/>
              <a:t>lineeguidausodelgenere_cug.pdf</a:t>
            </a:r>
            <a:endParaRPr lang="en-GB" sz="1600" dirty="0"/>
          </a:p>
        </p:txBody>
      </p:sp>
      <p:pic>
        <p:nvPicPr>
          <p:cNvPr id="5" name="Segnaposto contenuto 4">
            <a:extLst>
              <a:ext uri="{FF2B5EF4-FFF2-40B4-BE49-F238E27FC236}">
                <a16:creationId xmlns:a16="http://schemas.microsoft.com/office/drawing/2014/main" id="{8D476210-88F9-E5CA-B519-F19451D0A494}"/>
              </a:ext>
            </a:extLst>
          </p:cNvPr>
          <p:cNvPicPr>
            <a:picLocks noGrp="1" noChangeAspect="1"/>
          </p:cNvPicPr>
          <p:nvPr>
            <p:ph idx="1"/>
          </p:nvPr>
        </p:nvPicPr>
        <p:blipFill>
          <a:blip r:embed="rId2"/>
          <a:stretch>
            <a:fillRect/>
          </a:stretch>
        </p:blipFill>
        <p:spPr>
          <a:xfrm>
            <a:off x="2900855" y="746234"/>
            <a:ext cx="4498134" cy="5591504"/>
          </a:xfrm>
          <a:prstGeom prst="rect">
            <a:avLst/>
          </a:prstGeom>
        </p:spPr>
      </p:pic>
    </p:spTree>
    <p:extLst>
      <p:ext uri="{BB962C8B-B14F-4D97-AF65-F5344CB8AC3E}">
        <p14:creationId xmlns:p14="http://schemas.microsoft.com/office/powerpoint/2010/main" val="1766916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B1E410-9FB6-20AB-DFC4-DF7534201A64}"/>
              </a:ext>
            </a:extLst>
          </p:cNvPr>
          <p:cNvSpPr>
            <a:spLocks noGrp="1"/>
          </p:cNvSpPr>
          <p:nvPr>
            <p:ph type="title"/>
          </p:nvPr>
        </p:nvSpPr>
        <p:spPr>
          <a:xfrm>
            <a:off x="968783" y="1215189"/>
            <a:ext cx="10798176" cy="1051914"/>
          </a:xfrm>
        </p:spPr>
        <p:txBody>
          <a:bodyPr>
            <a:normAutofit/>
          </a:bodyPr>
          <a:lstStyle/>
          <a:p>
            <a:pPr>
              <a:lnSpc>
                <a:spcPct val="90000"/>
              </a:lnSpc>
            </a:pPr>
            <a:r>
              <a:rPr lang="en-GB" sz="3400" dirty="0" err="1"/>
              <a:t>Metamorfosi</a:t>
            </a:r>
            <a:r>
              <a:rPr lang="en-GB" sz="3400" dirty="0"/>
              <a:t> del Lavoro…un </a:t>
            </a:r>
            <a:r>
              <a:rPr lang="en-GB" sz="3400" dirty="0" err="1"/>
              <a:t>tentativo</a:t>
            </a:r>
            <a:r>
              <a:rPr lang="en-GB" sz="3400" dirty="0"/>
              <a:t> </a:t>
            </a:r>
            <a:r>
              <a:rPr lang="en-GB" sz="3400" dirty="0" err="1"/>
              <a:t>cronologico</a:t>
            </a:r>
            <a:endParaRPr lang="en-GB" sz="3400" dirty="0"/>
          </a:p>
        </p:txBody>
      </p:sp>
      <p:graphicFrame>
        <p:nvGraphicFramePr>
          <p:cNvPr id="5" name="Segnaposto contenuto 4">
            <a:extLst>
              <a:ext uri="{FF2B5EF4-FFF2-40B4-BE49-F238E27FC236}">
                <a16:creationId xmlns:a16="http://schemas.microsoft.com/office/drawing/2014/main" id="{14AE8882-CA04-6EAB-588E-11A27F0E09CF}"/>
              </a:ext>
            </a:extLst>
          </p:cNvPr>
          <p:cNvGraphicFramePr>
            <a:graphicFrameLocks noGrp="1"/>
          </p:cNvGraphicFramePr>
          <p:nvPr>
            <p:ph idx="1"/>
          </p:nvPr>
        </p:nvGraphicFramePr>
        <p:xfrm>
          <a:off x="800100" y="3612177"/>
          <a:ext cx="10629901" cy="1186221"/>
        </p:xfrm>
        <a:graphic>
          <a:graphicData uri="http://schemas.openxmlformats.org/drawingml/2006/table">
            <a:tbl>
              <a:tblPr/>
              <a:tblGrid>
                <a:gridCol w="3151456">
                  <a:extLst>
                    <a:ext uri="{9D8B030D-6E8A-4147-A177-3AD203B41FA5}">
                      <a16:colId xmlns:a16="http://schemas.microsoft.com/office/drawing/2014/main" val="1491758106"/>
                    </a:ext>
                  </a:extLst>
                </a:gridCol>
                <a:gridCol w="2377785">
                  <a:extLst>
                    <a:ext uri="{9D8B030D-6E8A-4147-A177-3AD203B41FA5}">
                      <a16:colId xmlns:a16="http://schemas.microsoft.com/office/drawing/2014/main" val="3790315940"/>
                    </a:ext>
                  </a:extLst>
                </a:gridCol>
                <a:gridCol w="2550330">
                  <a:extLst>
                    <a:ext uri="{9D8B030D-6E8A-4147-A177-3AD203B41FA5}">
                      <a16:colId xmlns:a16="http://schemas.microsoft.com/office/drawing/2014/main" val="2030136677"/>
                    </a:ext>
                  </a:extLst>
                </a:gridCol>
                <a:gridCol w="2550330">
                  <a:extLst>
                    <a:ext uri="{9D8B030D-6E8A-4147-A177-3AD203B41FA5}">
                      <a16:colId xmlns:a16="http://schemas.microsoft.com/office/drawing/2014/main" val="2665739702"/>
                    </a:ext>
                  </a:extLst>
                </a:gridCol>
              </a:tblGrid>
              <a:tr h="1186221">
                <a:tc>
                  <a:txBody>
                    <a:bodyPr/>
                    <a:lstStyle/>
                    <a:p>
                      <a:pPr>
                        <a:buNone/>
                      </a:pPr>
                      <a:r>
                        <a:rPr lang="it-IT" sz="3200" dirty="0"/>
                        <a:t>🏭</a:t>
                      </a:r>
                      <a:r>
                        <a:rPr lang="it-IT" sz="3200" b="1" dirty="0"/>
                        <a:t> Taylorismo</a:t>
                      </a:r>
                      <a:r>
                        <a:rPr lang="it-IT" sz="3200" dirty="0"/>
                        <a:t>/</a:t>
                      </a:r>
                      <a:r>
                        <a:rPr lang="it-IT" sz="3200" b="1" dirty="0"/>
                        <a:t>Fordismo</a:t>
                      </a:r>
                      <a:r>
                        <a:rPr lang="it-IT" sz="3200" dirty="0"/>
                        <a:t> </a:t>
                      </a:r>
                    </a:p>
                  </a:txBody>
                  <a:tcPr marL="160300" marR="160300" marT="80150" marB="80150" anchor="ctr">
                    <a:lnL>
                      <a:noFill/>
                    </a:lnL>
                    <a:lnR>
                      <a:noFill/>
                    </a:lnR>
                    <a:lnT>
                      <a:noFill/>
                    </a:lnT>
                    <a:lnB>
                      <a:noFill/>
                    </a:lnB>
                    <a:noFill/>
                  </a:tcPr>
                </a:tc>
                <a:tc>
                  <a:txBody>
                    <a:bodyPr/>
                    <a:lstStyle/>
                    <a:p>
                      <a:pPr>
                        <a:buNone/>
                      </a:pPr>
                      <a:r>
                        <a:rPr lang="it-IT" sz="3200" dirty="0"/>
                        <a:t>🔄 </a:t>
                      </a:r>
                      <a:r>
                        <a:rPr lang="it-IT" sz="3200" b="1" dirty="0"/>
                        <a:t>Post-fordismo</a:t>
                      </a:r>
                      <a:r>
                        <a:rPr lang="it-IT" sz="3200" dirty="0"/>
                        <a:t> </a:t>
                      </a:r>
                    </a:p>
                  </a:txBody>
                  <a:tcPr marL="160300" marR="160300" marT="80150" marB="80150" anchor="ctr">
                    <a:lnL>
                      <a:noFill/>
                    </a:lnL>
                    <a:lnR>
                      <a:noFill/>
                    </a:lnR>
                    <a:lnT>
                      <a:noFill/>
                    </a:lnT>
                    <a:lnB>
                      <a:noFill/>
                    </a:lnB>
                    <a:noFill/>
                  </a:tcPr>
                </a:tc>
                <a:tc>
                  <a:txBody>
                    <a:bodyPr/>
                    <a:lstStyle/>
                    <a:p>
                      <a:pPr>
                        <a:buNone/>
                      </a:pPr>
                      <a:r>
                        <a:rPr lang="it-IT" sz="3200"/>
                        <a:t>🧠 </a:t>
                      </a:r>
                      <a:r>
                        <a:rPr lang="it-IT" sz="3200" b="1"/>
                        <a:t>Lavoro cognitivo</a:t>
                      </a:r>
                      <a:r>
                        <a:rPr lang="it-IT" sz="3200"/>
                        <a:t> </a:t>
                      </a:r>
                    </a:p>
                  </a:txBody>
                  <a:tcPr marL="160300" marR="160300" marT="80150" marB="80150" anchor="ctr">
                    <a:lnL>
                      <a:noFill/>
                    </a:lnL>
                    <a:lnR>
                      <a:noFill/>
                    </a:lnR>
                    <a:lnT>
                      <a:noFill/>
                    </a:lnT>
                    <a:lnB>
                      <a:noFill/>
                    </a:lnB>
                    <a:noFill/>
                  </a:tcPr>
                </a:tc>
                <a:tc>
                  <a:txBody>
                    <a:bodyPr/>
                    <a:lstStyle/>
                    <a:p>
                      <a:pPr>
                        <a:buNone/>
                      </a:pPr>
                      <a:r>
                        <a:rPr lang="it-IT" sz="3200" dirty="0"/>
                        <a:t>💻 </a:t>
                      </a:r>
                      <a:r>
                        <a:rPr lang="it-IT" sz="3200" b="1" dirty="0"/>
                        <a:t>Lavoro digitale</a:t>
                      </a:r>
                      <a:r>
                        <a:rPr lang="it-IT" sz="3200" dirty="0"/>
                        <a:t> </a:t>
                      </a:r>
                    </a:p>
                  </a:txBody>
                  <a:tcPr marL="160300" marR="160300" marT="80150" marB="80150" anchor="ctr">
                    <a:lnL>
                      <a:noFill/>
                    </a:lnL>
                    <a:lnR>
                      <a:noFill/>
                    </a:lnR>
                    <a:lnT>
                      <a:noFill/>
                    </a:lnT>
                    <a:lnB>
                      <a:noFill/>
                    </a:lnB>
                    <a:noFill/>
                  </a:tcPr>
                </a:tc>
                <a:extLst>
                  <a:ext uri="{0D108BD9-81ED-4DB2-BD59-A6C34878D82A}">
                    <a16:rowId xmlns:a16="http://schemas.microsoft.com/office/drawing/2014/main" val="3873855901"/>
                  </a:ext>
                </a:extLst>
              </a:tr>
            </a:tbl>
          </a:graphicData>
        </a:graphic>
      </p:graphicFrame>
    </p:spTree>
    <p:extLst>
      <p:ext uri="{BB962C8B-B14F-4D97-AF65-F5344CB8AC3E}">
        <p14:creationId xmlns:p14="http://schemas.microsoft.com/office/powerpoint/2010/main" val="1169397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CC76E4-0D08-7961-2413-8F3A7D417F7B}"/>
              </a:ext>
            </a:extLst>
          </p:cNvPr>
          <p:cNvSpPr>
            <a:spLocks noGrp="1"/>
          </p:cNvSpPr>
          <p:nvPr>
            <p:ph type="title"/>
          </p:nvPr>
        </p:nvSpPr>
        <p:spPr>
          <a:xfrm>
            <a:off x="704088" y="914400"/>
            <a:ext cx="3799763" cy="1473200"/>
          </a:xfrm>
        </p:spPr>
        <p:txBody>
          <a:bodyPr>
            <a:normAutofit/>
          </a:bodyPr>
          <a:lstStyle/>
          <a:p>
            <a:r>
              <a:rPr lang="en-GB" sz="3600"/>
              <a:t>CARRIERA ALIAS</a:t>
            </a:r>
          </a:p>
        </p:txBody>
      </p:sp>
      <p:sp>
        <p:nvSpPr>
          <p:cNvPr id="3" name="Segnaposto contenuto 2">
            <a:extLst>
              <a:ext uri="{FF2B5EF4-FFF2-40B4-BE49-F238E27FC236}">
                <a16:creationId xmlns:a16="http://schemas.microsoft.com/office/drawing/2014/main" id="{FDBB0796-E280-EDEC-7D94-B3291335375D}"/>
              </a:ext>
            </a:extLst>
          </p:cNvPr>
          <p:cNvSpPr>
            <a:spLocks noGrp="1"/>
          </p:cNvSpPr>
          <p:nvPr>
            <p:ph idx="1"/>
          </p:nvPr>
        </p:nvSpPr>
        <p:spPr>
          <a:xfrm>
            <a:off x="704088" y="2387600"/>
            <a:ext cx="3799763" cy="3767328"/>
          </a:xfrm>
        </p:spPr>
        <p:txBody>
          <a:bodyPr>
            <a:normAutofit fontScale="92500"/>
          </a:bodyPr>
          <a:lstStyle/>
          <a:p>
            <a:r>
              <a:rPr lang="en-US" b="1" dirty="0" err="1"/>
              <a:t>legge</a:t>
            </a:r>
            <a:r>
              <a:rPr lang="en-US" b="1" dirty="0"/>
              <a:t> 164/1982</a:t>
            </a:r>
            <a:r>
              <a:rPr lang="it-IT" dirty="0"/>
              <a:t> (Corte di Cassazione 15138/2015 e della Corte di Costituzionale n. 221/2015)</a:t>
            </a:r>
          </a:p>
          <a:p>
            <a:r>
              <a:rPr lang="en-US" b="1" dirty="0" err="1"/>
              <a:t>Contratti</a:t>
            </a:r>
            <a:r>
              <a:rPr lang="en-US" b="1" dirty="0"/>
              <a:t> </a:t>
            </a:r>
            <a:r>
              <a:rPr lang="en-US" b="1" dirty="0" err="1"/>
              <a:t>Collettivi</a:t>
            </a:r>
            <a:r>
              <a:rPr lang="en-US" b="1" dirty="0"/>
              <a:t> </a:t>
            </a:r>
            <a:r>
              <a:rPr lang="en-US" b="1" dirty="0" err="1"/>
              <a:t>Nazionali</a:t>
            </a:r>
            <a:r>
              <a:rPr lang="en-US" b="1" dirty="0"/>
              <a:t> di Lavoro (CCNL)</a:t>
            </a:r>
            <a:r>
              <a:rPr lang="en-US" dirty="0"/>
              <a:t> </a:t>
            </a:r>
            <a:r>
              <a:rPr lang="it-IT" dirty="0"/>
              <a:t> </a:t>
            </a:r>
          </a:p>
          <a:p>
            <a:r>
              <a:rPr lang="en-US" b="1" dirty="0" err="1"/>
              <a:t>regolamenti</a:t>
            </a:r>
            <a:r>
              <a:rPr lang="en-US" b="1" dirty="0"/>
              <a:t> </a:t>
            </a:r>
            <a:r>
              <a:rPr lang="en-US" b="1" dirty="0" err="1"/>
              <a:t>interni</a:t>
            </a:r>
            <a:r>
              <a:rPr lang="it-IT" dirty="0"/>
              <a:t> </a:t>
            </a:r>
            <a:endParaRPr lang="en-GB" dirty="0"/>
          </a:p>
        </p:txBody>
      </p:sp>
      <p:pic>
        <p:nvPicPr>
          <p:cNvPr id="5" name="Immagine 4" descr="Pietre in equilibrio su del legno">
            <a:extLst>
              <a:ext uri="{FF2B5EF4-FFF2-40B4-BE49-F238E27FC236}">
                <a16:creationId xmlns:a16="http://schemas.microsoft.com/office/drawing/2014/main" id="{7234B1B3-8978-784B-9153-048CCC942F96}"/>
              </a:ext>
            </a:extLst>
          </p:cNvPr>
          <p:cNvPicPr>
            <a:picLocks noChangeAspect="1"/>
          </p:cNvPicPr>
          <p:nvPr/>
        </p:nvPicPr>
        <p:blipFill>
          <a:blip r:embed="rId2"/>
          <a:srcRect l="23528" r="4266" b="-1"/>
          <a:stretch>
            <a:fillRect/>
          </a:stretch>
        </p:blipFill>
        <p:spPr>
          <a:xfrm>
            <a:off x="4981575" y="735286"/>
            <a:ext cx="6495042" cy="5419642"/>
          </a:xfrm>
          <a:prstGeom prst="rect">
            <a:avLst/>
          </a:prstGeom>
        </p:spPr>
      </p:pic>
    </p:spTree>
    <p:extLst>
      <p:ext uri="{BB962C8B-B14F-4D97-AF65-F5344CB8AC3E}">
        <p14:creationId xmlns:p14="http://schemas.microsoft.com/office/powerpoint/2010/main" val="2237904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BA1A91-86FE-5730-35D3-9372CA77ABA4}"/>
              </a:ext>
            </a:extLst>
          </p:cNvPr>
          <p:cNvSpPr>
            <a:spLocks noGrp="1"/>
          </p:cNvSpPr>
          <p:nvPr>
            <p:ph type="title"/>
          </p:nvPr>
        </p:nvSpPr>
        <p:spPr>
          <a:xfrm>
            <a:off x="5224243" y="770890"/>
            <a:ext cx="6400999" cy="1268984"/>
          </a:xfrm>
        </p:spPr>
        <p:txBody>
          <a:bodyPr>
            <a:normAutofit/>
          </a:bodyPr>
          <a:lstStyle/>
          <a:p>
            <a:pPr>
              <a:lnSpc>
                <a:spcPct val="90000"/>
              </a:lnSpc>
            </a:pPr>
            <a:r>
              <a:rPr lang="en-GB" dirty="0"/>
              <a:t>La </a:t>
            </a:r>
            <a:r>
              <a:rPr lang="en-GB" dirty="0" err="1"/>
              <a:t>Carriera</a:t>
            </a:r>
            <a:r>
              <a:rPr lang="en-GB" dirty="0"/>
              <a:t> Alias come  </a:t>
            </a:r>
            <a:r>
              <a:rPr lang="en-GB" dirty="0" err="1"/>
              <a:t>interrogativo</a:t>
            </a:r>
            <a:endParaRPr lang="en-GB"/>
          </a:p>
        </p:txBody>
      </p:sp>
      <p:sp>
        <p:nvSpPr>
          <p:cNvPr id="3" name="Segnaposto contenuto 2">
            <a:extLst>
              <a:ext uri="{FF2B5EF4-FFF2-40B4-BE49-F238E27FC236}">
                <a16:creationId xmlns:a16="http://schemas.microsoft.com/office/drawing/2014/main" id="{52342BBE-BE62-A9A5-D8C0-B2D09B1C058F}"/>
              </a:ext>
            </a:extLst>
          </p:cNvPr>
          <p:cNvSpPr>
            <a:spLocks noGrp="1"/>
          </p:cNvSpPr>
          <p:nvPr>
            <p:ph idx="1"/>
          </p:nvPr>
        </p:nvSpPr>
        <p:spPr>
          <a:xfrm>
            <a:off x="5224243" y="2160016"/>
            <a:ext cx="6400999" cy="3601212"/>
          </a:xfrm>
        </p:spPr>
        <p:txBody>
          <a:bodyPr>
            <a:normAutofit/>
          </a:bodyPr>
          <a:lstStyle/>
          <a:p>
            <a:r>
              <a:rPr lang="en-GB" dirty="0"/>
              <a:t>Dal “cd. doppio libretto” al </a:t>
            </a:r>
            <a:r>
              <a:rPr lang="en-GB" dirty="0" err="1"/>
              <a:t>dispositivo</a:t>
            </a:r>
            <a:r>
              <a:rPr lang="en-GB" dirty="0"/>
              <a:t> </a:t>
            </a:r>
            <a:r>
              <a:rPr lang="en-GB" dirty="0" err="1"/>
              <a:t>dell’Alias</a:t>
            </a:r>
            <a:r>
              <a:rPr lang="en-GB" dirty="0"/>
              <a:t> </a:t>
            </a:r>
          </a:p>
          <a:p>
            <a:r>
              <a:rPr lang="en-GB" dirty="0"/>
              <a:t>Cosa </a:t>
            </a:r>
            <a:r>
              <a:rPr lang="en-GB" dirty="0" err="1"/>
              <a:t>prevede</a:t>
            </a:r>
            <a:r>
              <a:rPr lang="en-GB" dirty="0"/>
              <a:t> </a:t>
            </a:r>
            <a:r>
              <a:rPr lang="en-GB" dirty="0" err="1"/>
              <a:t>oggi</a:t>
            </a:r>
            <a:r>
              <a:rPr lang="en-GB" dirty="0"/>
              <a:t> in Italia la </a:t>
            </a:r>
            <a:r>
              <a:rPr lang="en-GB" dirty="0" err="1"/>
              <a:t>Carriera</a:t>
            </a:r>
            <a:r>
              <a:rPr lang="en-GB" dirty="0"/>
              <a:t> Alias</a:t>
            </a:r>
          </a:p>
          <a:p>
            <a:r>
              <a:rPr lang="en-GB" dirty="0" err="1"/>
              <a:t>Ancora</a:t>
            </a:r>
            <a:r>
              <a:rPr lang="en-GB" dirty="0"/>
              <a:t> </a:t>
            </a:r>
            <a:r>
              <a:rPr lang="en-GB" dirty="0" err="1"/>
              <a:t>patologizzazione</a:t>
            </a:r>
            <a:r>
              <a:rPr lang="en-GB" dirty="0"/>
              <a:t>?</a:t>
            </a:r>
          </a:p>
          <a:p>
            <a:endParaRPr lang="en-GB" dirty="0"/>
          </a:p>
        </p:txBody>
      </p:sp>
      <p:pic>
        <p:nvPicPr>
          <p:cNvPr id="5" name="Picture 4" descr="Caselle con punto interrogativo">
            <a:extLst>
              <a:ext uri="{FF2B5EF4-FFF2-40B4-BE49-F238E27FC236}">
                <a16:creationId xmlns:a16="http://schemas.microsoft.com/office/drawing/2014/main" id="{5D04611B-195B-769B-F3CE-A0841ACA884A}"/>
              </a:ext>
            </a:extLst>
          </p:cNvPr>
          <p:cNvPicPr>
            <a:picLocks noChangeAspect="1"/>
          </p:cNvPicPr>
          <p:nvPr/>
        </p:nvPicPr>
        <p:blipFill>
          <a:blip r:embed="rId2"/>
          <a:srcRect l="33841" r="27960"/>
          <a:stretch/>
        </p:blipFill>
        <p:spPr>
          <a:xfrm>
            <a:off x="20" y="1"/>
            <a:ext cx="4657325" cy="6857999"/>
          </a:xfrm>
          <a:prstGeom prst="rect">
            <a:avLst/>
          </a:prstGeom>
        </p:spPr>
      </p:pic>
    </p:spTree>
    <p:extLst>
      <p:ext uri="{BB962C8B-B14F-4D97-AF65-F5344CB8AC3E}">
        <p14:creationId xmlns:p14="http://schemas.microsoft.com/office/powerpoint/2010/main" val="10895812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Immagine che contiene testo, schermata, mappa, Carattere&#10;&#10;Il contenuto generato dall'IA potrebbe non essere corretto.">
            <a:extLst>
              <a:ext uri="{FF2B5EF4-FFF2-40B4-BE49-F238E27FC236}">
                <a16:creationId xmlns:a16="http://schemas.microsoft.com/office/drawing/2014/main" id="{CB0AA9F3-57BF-7B5E-CA76-CEC40E1F582D}"/>
              </a:ext>
            </a:extLst>
          </p:cNvPr>
          <p:cNvPicPr>
            <a:picLocks noGrp="1" noChangeAspect="1"/>
          </p:cNvPicPr>
          <p:nvPr>
            <p:ph idx="1"/>
          </p:nvPr>
        </p:nvPicPr>
        <p:blipFill>
          <a:blip r:embed="rId2"/>
          <a:stretch>
            <a:fillRect/>
          </a:stretch>
        </p:blipFill>
        <p:spPr>
          <a:xfrm>
            <a:off x="819807" y="851338"/>
            <a:ext cx="10547131" cy="5092262"/>
          </a:xfrm>
        </p:spPr>
      </p:pic>
    </p:spTree>
    <p:extLst>
      <p:ext uri="{BB962C8B-B14F-4D97-AF65-F5344CB8AC3E}">
        <p14:creationId xmlns:p14="http://schemas.microsoft.com/office/powerpoint/2010/main" val="2316046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10;&#10;Descrizione generata automaticamente">
            <a:extLst>
              <a:ext uri="{FF2B5EF4-FFF2-40B4-BE49-F238E27FC236}">
                <a16:creationId xmlns:a16="http://schemas.microsoft.com/office/drawing/2014/main" id="{1146E636-CC05-A31E-3F40-1D07AE105E76}"/>
              </a:ext>
            </a:extLst>
          </p:cNvPr>
          <p:cNvPicPr>
            <a:picLocks noChangeAspect="1"/>
          </p:cNvPicPr>
          <p:nvPr/>
        </p:nvPicPr>
        <p:blipFill>
          <a:blip r:embed="rId2"/>
          <a:stretch>
            <a:fillRect/>
          </a:stretch>
        </p:blipFill>
        <p:spPr>
          <a:xfrm>
            <a:off x="314325" y="314325"/>
            <a:ext cx="8686800" cy="6057900"/>
          </a:xfrm>
          <a:prstGeom prst="rect">
            <a:avLst/>
          </a:prstGeom>
        </p:spPr>
      </p:pic>
    </p:spTree>
    <p:extLst>
      <p:ext uri="{BB962C8B-B14F-4D97-AF65-F5344CB8AC3E}">
        <p14:creationId xmlns:p14="http://schemas.microsoft.com/office/powerpoint/2010/main" val="3246584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erchio, Carattere&#10;&#10;Descrizione generata automaticamente">
            <a:extLst>
              <a:ext uri="{FF2B5EF4-FFF2-40B4-BE49-F238E27FC236}">
                <a16:creationId xmlns:a16="http://schemas.microsoft.com/office/drawing/2014/main" id="{FF12241F-CCED-3FD3-7BB4-B41634113F3F}"/>
              </a:ext>
            </a:extLst>
          </p:cNvPr>
          <p:cNvPicPr>
            <a:picLocks noChangeAspect="1"/>
          </p:cNvPicPr>
          <p:nvPr/>
        </p:nvPicPr>
        <p:blipFill>
          <a:blip r:embed="rId2"/>
          <a:stretch>
            <a:fillRect/>
          </a:stretch>
        </p:blipFill>
        <p:spPr>
          <a:xfrm>
            <a:off x="0" y="228600"/>
            <a:ext cx="8929687" cy="6272213"/>
          </a:xfrm>
          <a:prstGeom prst="rect">
            <a:avLst/>
          </a:prstGeom>
        </p:spPr>
      </p:pic>
    </p:spTree>
    <p:extLst>
      <p:ext uri="{BB962C8B-B14F-4D97-AF65-F5344CB8AC3E}">
        <p14:creationId xmlns:p14="http://schemas.microsoft.com/office/powerpoint/2010/main" val="3670950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696024-5F16-C58E-224D-09ED4113B7A9}"/>
              </a:ext>
            </a:extLst>
          </p:cNvPr>
          <p:cNvSpPr>
            <a:spLocks noGrp="1"/>
          </p:cNvSpPr>
          <p:nvPr>
            <p:ph type="title"/>
          </p:nvPr>
        </p:nvSpPr>
        <p:spPr>
          <a:xfrm>
            <a:off x="856697" y="2499150"/>
            <a:ext cx="3608387" cy="3395472"/>
          </a:xfrm>
        </p:spPr>
        <p:txBody>
          <a:bodyPr anchor="b">
            <a:normAutofit/>
          </a:bodyPr>
          <a:lstStyle/>
          <a:p>
            <a:r>
              <a:rPr lang="en-GB" i="1" dirty="0" err="1"/>
              <a:t>Oltre</a:t>
            </a:r>
            <a:r>
              <a:rPr lang="en-GB" i="1" dirty="0"/>
              <a:t> le </a:t>
            </a:r>
            <a:r>
              <a:rPr lang="en-GB" i="1" dirty="0" err="1"/>
              <a:t>potenzialità</a:t>
            </a:r>
            <a:r>
              <a:rPr lang="en-GB" i="1" dirty="0"/>
              <a:t>, </a:t>
            </a:r>
            <a:r>
              <a:rPr lang="en-GB" i="1" dirty="0" err="1"/>
              <a:t>anche</a:t>
            </a:r>
            <a:r>
              <a:rPr lang="en-GB" i="1" dirty="0"/>
              <a:t> </a:t>
            </a:r>
            <a:r>
              <a:rPr lang="en-GB" i="1" dirty="0" err="1"/>
              <a:t>i</a:t>
            </a:r>
            <a:r>
              <a:rPr lang="en-GB" i="1" dirty="0"/>
              <a:t> </a:t>
            </a:r>
            <a:r>
              <a:rPr lang="en-GB" i="1" dirty="0" err="1"/>
              <a:t>limiti</a:t>
            </a:r>
            <a:endParaRPr lang="en-GB" i="1" dirty="0"/>
          </a:p>
        </p:txBody>
      </p:sp>
      <p:graphicFrame>
        <p:nvGraphicFramePr>
          <p:cNvPr id="5" name="Segnaposto contenuto 2">
            <a:extLst>
              <a:ext uri="{FF2B5EF4-FFF2-40B4-BE49-F238E27FC236}">
                <a16:creationId xmlns:a16="http://schemas.microsoft.com/office/drawing/2014/main" id="{AAC71752-6C54-AB10-7131-7F2EC379680F}"/>
              </a:ext>
            </a:extLst>
          </p:cNvPr>
          <p:cNvGraphicFramePr>
            <a:graphicFrameLocks noGrp="1"/>
          </p:cNvGraphicFramePr>
          <p:nvPr>
            <p:ph idx="1"/>
          </p:nvPr>
        </p:nvGraphicFramePr>
        <p:xfrm>
          <a:off x="5224243" y="685667"/>
          <a:ext cx="6316267" cy="507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7427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0A4299-4B78-ECF5-377F-8A84C2179DBA}"/>
              </a:ext>
            </a:extLst>
          </p:cNvPr>
          <p:cNvSpPr>
            <a:spLocks noGrp="1"/>
          </p:cNvSpPr>
          <p:nvPr>
            <p:ph type="title"/>
          </p:nvPr>
        </p:nvSpPr>
        <p:spPr>
          <a:xfrm>
            <a:off x="704088" y="914400"/>
            <a:ext cx="3914776" cy="3977269"/>
          </a:xfrm>
        </p:spPr>
        <p:txBody>
          <a:bodyPr>
            <a:normAutofit/>
          </a:bodyPr>
          <a:lstStyle/>
          <a:p>
            <a:r>
              <a:rPr lang="en-GB" dirty="0"/>
              <a:t>CUG (COMITATO UNICO DI GARANZIA)</a:t>
            </a:r>
          </a:p>
        </p:txBody>
      </p:sp>
      <p:graphicFrame>
        <p:nvGraphicFramePr>
          <p:cNvPr id="5" name="Segnaposto contenuto 2">
            <a:extLst>
              <a:ext uri="{FF2B5EF4-FFF2-40B4-BE49-F238E27FC236}">
                <a16:creationId xmlns:a16="http://schemas.microsoft.com/office/drawing/2014/main" id="{F7CFFC6B-EDDA-F9A5-80A4-EFE9F7820568}"/>
              </a:ext>
            </a:extLst>
          </p:cNvPr>
          <p:cNvGraphicFramePr>
            <a:graphicFrameLocks noGrp="1"/>
          </p:cNvGraphicFramePr>
          <p:nvPr>
            <p:ph idx="1"/>
            <p:extLst>
              <p:ext uri="{D42A27DB-BD31-4B8C-83A1-F6EECF244321}">
                <p14:modId xmlns:p14="http://schemas.microsoft.com/office/powerpoint/2010/main" val="1397402605"/>
              </p:ext>
            </p:extLst>
          </p:nvPr>
        </p:nvGraphicFramePr>
        <p:xfrm>
          <a:off x="5219952" y="723900"/>
          <a:ext cx="6171948" cy="549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724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F4E8578-E97F-6873-D9F2-AA2AA04F8479}"/>
              </a:ext>
            </a:extLst>
          </p:cNvPr>
          <p:cNvSpPr>
            <a:spLocks noGrp="1"/>
          </p:cNvSpPr>
          <p:nvPr>
            <p:ph type="title"/>
          </p:nvPr>
        </p:nvSpPr>
        <p:spPr>
          <a:xfrm>
            <a:off x="762000" y="779915"/>
            <a:ext cx="3908996" cy="5337050"/>
          </a:xfrm>
        </p:spPr>
        <p:txBody>
          <a:bodyPr anchor="ctr">
            <a:normAutofit/>
          </a:bodyPr>
          <a:lstStyle/>
          <a:p>
            <a:br>
              <a:rPr lang="it-IT" dirty="0"/>
            </a:br>
            <a:endParaRPr lang="en-GB" dirty="0"/>
          </a:p>
        </p:txBody>
      </p:sp>
      <p:graphicFrame>
        <p:nvGraphicFramePr>
          <p:cNvPr id="12" name="Segnaposto contenuto 2">
            <a:extLst>
              <a:ext uri="{FF2B5EF4-FFF2-40B4-BE49-F238E27FC236}">
                <a16:creationId xmlns:a16="http://schemas.microsoft.com/office/drawing/2014/main" id="{5E1743AF-9630-B215-9686-58B4E576029F}"/>
              </a:ext>
            </a:extLst>
          </p:cNvPr>
          <p:cNvGraphicFramePr>
            <a:graphicFrameLocks noGrp="1"/>
          </p:cNvGraphicFramePr>
          <p:nvPr>
            <p:ph idx="1"/>
            <p:extLst>
              <p:ext uri="{D42A27DB-BD31-4B8C-83A1-F6EECF244321}">
                <p14:modId xmlns:p14="http://schemas.microsoft.com/office/powerpoint/2010/main" val="656919489"/>
              </p:ext>
            </p:extLst>
          </p:nvPr>
        </p:nvGraphicFramePr>
        <p:xfrm>
          <a:off x="1375925" y="797936"/>
          <a:ext cx="9001451"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7654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Rectangle 11">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01F9A3D2-4B29-8432-4C04-FC198C33CFE1}"/>
              </a:ext>
            </a:extLst>
          </p:cNvPr>
          <p:cNvPicPr>
            <a:picLocks noChangeAspect="1"/>
          </p:cNvPicPr>
          <p:nvPr/>
        </p:nvPicPr>
        <p:blipFill>
          <a:blip r:embed="rId2"/>
          <a:srcRect r="1334"/>
          <a:stretch>
            <a:fillRect/>
          </a:stretch>
        </p:blipFill>
        <p:spPr>
          <a:xfrm>
            <a:off x="20" y="10"/>
            <a:ext cx="12191977" cy="6857990"/>
          </a:xfrm>
          <a:prstGeom prst="rect">
            <a:avLst/>
          </a:prstGeom>
        </p:spPr>
      </p:pic>
      <p:sp>
        <p:nvSpPr>
          <p:cNvPr id="18" name="Rectangle 13">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73B3A56-30A3-0263-2818-EA980CCE359E}"/>
              </a:ext>
            </a:extLst>
          </p:cNvPr>
          <p:cNvSpPr>
            <a:spLocks noGrp="1"/>
          </p:cNvSpPr>
          <p:nvPr>
            <p:ph type="title"/>
          </p:nvPr>
        </p:nvSpPr>
        <p:spPr>
          <a:xfrm>
            <a:off x="762000" y="747059"/>
            <a:ext cx="5989320" cy="2762904"/>
          </a:xfrm>
        </p:spPr>
        <p:txBody>
          <a:bodyPr vert="horz" lIns="91440" tIns="45720" rIns="91440" bIns="45720" rtlCol="0" anchor="b">
            <a:normAutofit/>
          </a:bodyPr>
          <a:lstStyle/>
          <a:p>
            <a:r>
              <a:rPr lang="en-US" sz="6000">
                <a:solidFill>
                  <a:schemeClr val="bg1"/>
                </a:solidFill>
              </a:rPr>
              <a:t>Il CUG nelle Università...</a:t>
            </a:r>
          </a:p>
        </p:txBody>
      </p:sp>
      <p:sp>
        <p:nvSpPr>
          <p:cNvPr id="3" name="Segnaposto contenuto 2">
            <a:extLst>
              <a:ext uri="{FF2B5EF4-FFF2-40B4-BE49-F238E27FC236}">
                <a16:creationId xmlns:a16="http://schemas.microsoft.com/office/drawing/2014/main" id="{AB031C86-2E28-8641-0262-07941EA57589}"/>
              </a:ext>
            </a:extLst>
          </p:cNvPr>
          <p:cNvSpPr>
            <a:spLocks noGrp="1"/>
          </p:cNvSpPr>
          <p:nvPr>
            <p:ph idx="1"/>
          </p:nvPr>
        </p:nvSpPr>
        <p:spPr>
          <a:xfrm>
            <a:off x="762000" y="3810000"/>
            <a:ext cx="5989320" cy="1524000"/>
          </a:xfrm>
        </p:spPr>
        <p:txBody>
          <a:bodyPr vert="horz" lIns="91440" tIns="45720" rIns="91440" bIns="45720" rtlCol="0">
            <a:normAutofit/>
          </a:bodyPr>
          <a:lstStyle/>
          <a:p>
            <a:pPr marL="0" indent="0">
              <a:buNone/>
            </a:pPr>
            <a:r>
              <a:rPr lang="en-US" sz="2400">
                <a:solidFill>
                  <a:schemeClr val="bg1"/>
                </a:solidFill>
              </a:rPr>
              <a:t>https://www.unimc.it/it/ateneo/organi-di-consultazione-garanzia-valutazione-e-controllo/cug</a:t>
            </a:r>
          </a:p>
        </p:txBody>
      </p:sp>
    </p:spTree>
    <p:extLst>
      <p:ext uri="{BB962C8B-B14F-4D97-AF65-F5344CB8AC3E}">
        <p14:creationId xmlns:p14="http://schemas.microsoft.com/office/powerpoint/2010/main" val="6434187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ADFFAB7E-4788-405E-A4D8-B6644AE46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F985A2-1334-4D86-97FF-10FE78059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611151DD-A4A6-4DD2-B74D-ECEC523E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2000" cy="6099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2E321B4-9C84-25E4-21E6-F64D79365575}"/>
              </a:ext>
            </a:extLst>
          </p:cNvPr>
          <p:cNvSpPr>
            <a:spLocks noGrp="1"/>
          </p:cNvSpPr>
          <p:nvPr>
            <p:ph type="title"/>
          </p:nvPr>
        </p:nvSpPr>
        <p:spPr>
          <a:xfrm>
            <a:off x="762000" y="1517650"/>
            <a:ext cx="4465093" cy="2797175"/>
          </a:xfrm>
        </p:spPr>
        <p:txBody>
          <a:bodyPr vert="horz" lIns="91440" tIns="45720" rIns="91440" bIns="45720" rtlCol="0" anchor="b">
            <a:normAutofit/>
          </a:bodyPr>
          <a:lstStyle/>
          <a:p>
            <a:r>
              <a:rPr lang="en-US" sz="6000"/>
              <a:t>IL MarCUG</a:t>
            </a:r>
          </a:p>
        </p:txBody>
      </p:sp>
      <p:pic>
        <p:nvPicPr>
          <p:cNvPr id="5" name="Segnaposto contenuto 4">
            <a:extLst>
              <a:ext uri="{FF2B5EF4-FFF2-40B4-BE49-F238E27FC236}">
                <a16:creationId xmlns:a16="http://schemas.microsoft.com/office/drawing/2014/main" id="{283C2532-2160-EA13-C547-ED14769376A2}"/>
              </a:ext>
            </a:extLst>
          </p:cNvPr>
          <p:cNvPicPr>
            <a:picLocks noGrp="1" noChangeAspect="1"/>
          </p:cNvPicPr>
          <p:nvPr>
            <p:ph idx="1"/>
          </p:nvPr>
        </p:nvPicPr>
        <p:blipFill>
          <a:blip r:embed="rId2"/>
          <a:stretch>
            <a:fillRect/>
          </a:stretch>
        </p:blipFill>
        <p:spPr>
          <a:xfrm>
            <a:off x="4976037" y="960421"/>
            <a:ext cx="6453963" cy="5461644"/>
          </a:xfrm>
          <a:prstGeom prst="rect">
            <a:avLst/>
          </a:prstGeom>
        </p:spPr>
      </p:pic>
    </p:spTree>
    <p:extLst>
      <p:ext uri="{BB962C8B-B14F-4D97-AF65-F5344CB8AC3E}">
        <p14:creationId xmlns:p14="http://schemas.microsoft.com/office/powerpoint/2010/main" val="201874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0D4C8D-6B5A-FB8B-DECB-900CDC47035E}"/>
              </a:ext>
            </a:extLst>
          </p:cNvPr>
          <p:cNvSpPr>
            <a:spLocks noGrp="1"/>
          </p:cNvSpPr>
          <p:nvPr>
            <p:ph type="title"/>
          </p:nvPr>
        </p:nvSpPr>
        <p:spPr>
          <a:xfrm>
            <a:off x="800100" y="2156831"/>
            <a:ext cx="4264954" cy="3977269"/>
          </a:xfrm>
        </p:spPr>
        <p:txBody>
          <a:bodyPr>
            <a:normAutofit/>
          </a:bodyPr>
          <a:lstStyle/>
          <a:p>
            <a:r>
              <a:rPr lang="en-GB" sz="2800" dirty="0"/>
              <a:t>LAVORO E PIATTAFORMIZZAZIONE</a:t>
            </a:r>
          </a:p>
        </p:txBody>
      </p:sp>
      <p:graphicFrame>
        <p:nvGraphicFramePr>
          <p:cNvPr id="15" name="Segnaposto contenuto 2">
            <a:extLst>
              <a:ext uri="{FF2B5EF4-FFF2-40B4-BE49-F238E27FC236}">
                <a16:creationId xmlns:a16="http://schemas.microsoft.com/office/drawing/2014/main" id="{F02DB3CF-760B-3E44-64FE-AF595C5CF482}"/>
              </a:ext>
            </a:extLst>
          </p:cNvPr>
          <p:cNvGraphicFramePr>
            <a:graphicFrameLocks noGrp="1"/>
          </p:cNvGraphicFramePr>
          <p:nvPr>
            <p:ph idx="1"/>
          </p:nvPr>
        </p:nvGraphicFramePr>
        <p:xfrm>
          <a:off x="5219952" y="723900"/>
          <a:ext cx="6171948" cy="549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8302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Carattere, documento&#10;&#10;Il contenuto generato dall'IA potrebbe non essere corretto.">
            <a:extLst>
              <a:ext uri="{FF2B5EF4-FFF2-40B4-BE49-F238E27FC236}">
                <a16:creationId xmlns:a16="http://schemas.microsoft.com/office/drawing/2014/main" id="{A91C5437-F6F2-E41B-C6AE-32FA9FF6F2EA}"/>
              </a:ext>
            </a:extLst>
          </p:cNvPr>
          <p:cNvPicPr>
            <a:picLocks noGrp="1" noChangeAspect="1"/>
          </p:cNvPicPr>
          <p:nvPr>
            <p:ph idx="1"/>
          </p:nvPr>
        </p:nvPicPr>
        <p:blipFill>
          <a:blip r:embed="rId2"/>
          <a:srcRect r="3112" b="1"/>
          <a:stretch>
            <a:fillRect/>
          </a:stretch>
        </p:blipFill>
        <p:spPr>
          <a:xfrm>
            <a:off x="20" y="10"/>
            <a:ext cx="12191980" cy="6857990"/>
          </a:xfrm>
          <a:prstGeom prst="rect">
            <a:avLst/>
          </a:prstGeom>
        </p:spPr>
      </p:pic>
    </p:spTree>
    <p:extLst>
      <p:ext uri="{BB962C8B-B14F-4D97-AF65-F5344CB8AC3E}">
        <p14:creationId xmlns:p14="http://schemas.microsoft.com/office/powerpoint/2010/main" val="40900579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D21FF655-4751-6B78-8B99-A3A530ACB241}"/>
              </a:ext>
            </a:extLst>
          </p:cNvPr>
          <p:cNvPicPr>
            <a:picLocks noChangeAspect="1"/>
          </p:cNvPicPr>
          <p:nvPr/>
        </p:nvPicPr>
        <p:blipFill>
          <a:blip r:embed="rId2"/>
          <a:srcRect l="2079" r="25921"/>
          <a:stretch>
            <a:fillRect/>
          </a:stretch>
        </p:blipFill>
        <p:spPr>
          <a:xfrm>
            <a:off x="2006807" y="758953"/>
            <a:ext cx="7568993" cy="5895846"/>
          </a:xfrm>
          <a:prstGeom prst="rect">
            <a:avLst/>
          </a:prstGeom>
        </p:spPr>
      </p:pic>
    </p:spTree>
    <p:extLst>
      <p:ext uri="{BB962C8B-B14F-4D97-AF65-F5344CB8AC3E}">
        <p14:creationId xmlns:p14="http://schemas.microsoft.com/office/powerpoint/2010/main" val="39403602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9677F1-EB4D-56CA-9FF3-0E3EC48C26F1}"/>
              </a:ext>
            </a:extLst>
          </p:cNvPr>
          <p:cNvSpPr>
            <a:spLocks noGrp="1"/>
          </p:cNvSpPr>
          <p:nvPr>
            <p:ph type="title"/>
          </p:nvPr>
        </p:nvSpPr>
        <p:spPr>
          <a:xfrm>
            <a:off x="704087" y="609601"/>
            <a:ext cx="2521714" cy="4488878"/>
          </a:xfrm>
        </p:spPr>
        <p:txBody>
          <a:bodyPr>
            <a:normAutofit fontScale="90000"/>
          </a:bodyPr>
          <a:lstStyle/>
          <a:p>
            <a:r>
              <a:rPr lang="en-GB" sz="3000" dirty="0"/>
              <a:t>CONSIGLIERA DI PARITÀ </a:t>
            </a:r>
            <a:br>
              <a:rPr lang="en-GB" sz="3000" dirty="0"/>
            </a:br>
            <a:br>
              <a:rPr lang="en-GB" sz="3000" dirty="0"/>
            </a:br>
            <a:br>
              <a:rPr lang="en-GB" sz="3000" dirty="0"/>
            </a:br>
            <a:br>
              <a:rPr lang="en-GB" sz="3000" dirty="0"/>
            </a:br>
            <a:r>
              <a:rPr lang="en-GB" sz="3000" dirty="0"/>
              <a:t>E</a:t>
            </a:r>
            <a:br>
              <a:rPr lang="en-GB" sz="3000" dirty="0"/>
            </a:br>
            <a:br>
              <a:rPr lang="en-GB" sz="3000" dirty="0"/>
            </a:br>
            <a:br>
              <a:rPr lang="en-GB" sz="3000" dirty="0"/>
            </a:br>
            <a:br>
              <a:rPr lang="en-GB" sz="3000" dirty="0"/>
            </a:br>
            <a:br>
              <a:rPr lang="en-GB" sz="3000" dirty="0"/>
            </a:br>
            <a:r>
              <a:rPr lang="en-GB" sz="3000" dirty="0"/>
              <a:t>CONSIGLIERA DI FIDUCIA</a:t>
            </a:r>
          </a:p>
        </p:txBody>
      </p:sp>
      <p:sp>
        <p:nvSpPr>
          <p:cNvPr id="4" name="Segnaposto contenuto 3">
            <a:extLst>
              <a:ext uri="{FF2B5EF4-FFF2-40B4-BE49-F238E27FC236}">
                <a16:creationId xmlns:a16="http://schemas.microsoft.com/office/drawing/2014/main" id="{014A2FA7-891C-4CE4-811D-944470255C84}"/>
              </a:ext>
            </a:extLst>
          </p:cNvPr>
          <p:cNvSpPr>
            <a:spLocks noGrp="1"/>
          </p:cNvSpPr>
          <p:nvPr>
            <p:ph idx="1"/>
          </p:nvPr>
        </p:nvSpPr>
        <p:spPr>
          <a:xfrm>
            <a:off x="3929888" y="457200"/>
            <a:ext cx="7786139" cy="6182139"/>
          </a:xfrm>
        </p:spPr>
        <p:txBody>
          <a:bodyPr>
            <a:normAutofit/>
          </a:bodyPr>
          <a:lstStyle/>
          <a:p>
            <a:pPr marL="0" lvl="0" indent="0" eaLnBrk="0" fontAlgn="base" hangingPunct="0">
              <a:lnSpc>
                <a:spcPct val="100000"/>
              </a:lnSpc>
              <a:spcBef>
                <a:spcPct val="0"/>
              </a:spcBef>
              <a:spcAft>
                <a:spcPct val="0"/>
              </a:spcAft>
              <a:buNone/>
            </a:pPr>
            <a:endParaRPr lang="it-IT" altLang="it-IT" sz="1200" b="1" dirty="0">
              <a:solidFill>
                <a:srgbClr val="000000"/>
              </a:solidFill>
              <a:latin typeface="Arial" panose="020B0604020202020204" pitchFamily="34" charset="0"/>
            </a:endParaRPr>
          </a:p>
          <a:p>
            <a:pPr marL="0" lvl="0" indent="0" eaLnBrk="0" fontAlgn="base" hangingPunct="0">
              <a:lnSpc>
                <a:spcPct val="100000"/>
              </a:lnSpc>
              <a:spcBef>
                <a:spcPct val="0"/>
              </a:spcBef>
              <a:spcAft>
                <a:spcPct val="0"/>
              </a:spcAft>
              <a:buNone/>
            </a:pPr>
            <a:endParaRPr lang="it-IT" altLang="it-IT" sz="1200" b="1" dirty="0">
              <a:solidFill>
                <a:srgbClr val="000000"/>
              </a:solidFill>
              <a:latin typeface="Arial" panose="020B0604020202020204" pitchFamily="34" charset="0"/>
            </a:endParaRPr>
          </a:p>
          <a:p>
            <a:pPr marL="0" lvl="0" indent="0" eaLnBrk="0" fontAlgn="base" hangingPunct="0">
              <a:lnSpc>
                <a:spcPct val="100000"/>
              </a:lnSpc>
              <a:spcBef>
                <a:spcPct val="0"/>
              </a:spcBef>
              <a:spcAft>
                <a:spcPct val="0"/>
              </a:spcAft>
              <a:buNone/>
            </a:pPr>
            <a:endParaRPr lang="it-IT" altLang="it-IT" sz="1200" b="1" dirty="0">
              <a:solidFill>
                <a:srgbClr val="000000"/>
              </a:solidFill>
              <a:latin typeface="Arial" panose="020B0604020202020204" pitchFamily="34" charset="0"/>
            </a:endParaRPr>
          </a:p>
          <a:p>
            <a:pPr marL="0" lvl="0" indent="0" eaLnBrk="0" fontAlgn="base" hangingPunct="0">
              <a:lnSpc>
                <a:spcPct val="100000"/>
              </a:lnSpc>
              <a:spcBef>
                <a:spcPct val="0"/>
              </a:spcBef>
              <a:spcAft>
                <a:spcPct val="0"/>
              </a:spcAft>
              <a:buNone/>
            </a:pPr>
            <a:endParaRPr lang="it-IT" altLang="it-IT" sz="1900" b="1" dirty="0">
              <a:solidFill>
                <a:srgbClr val="000000"/>
              </a:solidFill>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it-IT" altLang="it-IT" sz="1900" dirty="0">
                <a:solidFill>
                  <a:srgbClr val="000000"/>
                </a:solidFill>
                <a:latin typeface="Times New Roman" panose="02020603050405020304" pitchFamily="18" charset="0"/>
                <a:cs typeface="Times New Roman" panose="02020603050405020304" pitchFamily="18" charset="0"/>
              </a:rPr>
              <a:t>Figura </a:t>
            </a:r>
            <a:r>
              <a:rPr lang="it-IT" altLang="it-IT" sz="1900" b="1" dirty="0">
                <a:solidFill>
                  <a:srgbClr val="000000"/>
                </a:solidFill>
                <a:latin typeface="Times New Roman" panose="02020603050405020304" pitchFamily="18" charset="0"/>
                <a:cs typeface="Times New Roman" panose="02020603050405020304" pitchFamily="18" charset="0"/>
              </a:rPr>
              <a:t>istituzionale</a:t>
            </a:r>
          </a:p>
          <a:p>
            <a:pPr marL="0" lvl="0" indent="0" eaLnBrk="0" fontAlgn="base" hangingPunct="0">
              <a:lnSpc>
                <a:spcPct val="100000"/>
              </a:lnSpc>
              <a:spcBef>
                <a:spcPct val="0"/>
              </a:spcBef>
              <a:spcAft>
                <a:spcPct val="0"/>
              </a:spcAft>
              <a:buNone/>
            </a:pPr>
            <a:endParaRPr lang="it-IT" altLang="it-IT" sz="1900" dirty="0">
              <a:solidFill>
                <a:srgbClr val="000000"/>
              </a:solidFill>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it-IT" altLang="it-IT" sz="1900" b="1" dirty="0">
                <a:solidFill>
                  <a:srgbClr val="000000"/>
                </a:solidFill>
                <a:latin typeface="Times New Roman" panose="02020603050405020304" pitchFamily="18" charset="0"/>
                <a:cs typeface="Times New Roman" panose="02020603050405020304" pitchFamily="18" charset="0"/>
              </a:rPr>
              <a:t> d.lgs. 198/2006, artt. 12  ss.</a:t>
            </a:r>
            <a:endParaRPr lang="it-IT" altLang="it-IT" sz="1900" dirty="0">
              <a:solidFill>
                <a:srgbClr val="000000"/>
              </a:solidFill>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it-IT" altLang="it-IT" sz="1900" dirty="0">
                <a:solidFill>
                  <a:srgbClr val="000000"/>
                </a:solidFill>
                <a:latin typeface="Times New Roman" panose="02020603050405020304" pitchFamily="18" charset="0"/>
                <a:cs typeface="Times New Roman" panose="02020603050405020304" pitchFamily="18" charset="0"/>
              </a:rPr>
              <a:t>Interviene su </a:t>
            </a:r>
            <a:r>
              <a:rPr lang="it-IT" altLang="it-IT" sz="1900" b="1" dirty="0">
                <a:solidFill>
                  <a:srgbClr val="000000"/>
                </a:solidFill>
                <a:latin typeface="Times New Roman" panose="02020603050405020304" pitchFamily="18" charset="0"/>
                <a:cs typeface="Times New Roman" panose="02020603050405020304" pitchFamily="18" charset="0"/>
              </a:rPr>
              <a:t>discriminazioni di genere</a:t>
            </a:r>
            <a:endParaRPr lang="it-IT" altLang="it-IT" sz="1900" dirty="0">
              <a:solidFill>
                <a:srgbClr val="000000"/>
              </a:solidFill>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it-IT" altLang="it-IT" sz="1900" dirty="0">
                <a:solidFill>
                  <a:srgbClr val="000000"/>
                </a:solidFill>
                <a:latin typeface="Times New Roman" panose="02020603050405020304" pitchFamily="18" charset="0"/>
                <a:cs typeface="Times New Roman" panose="02020603050405020304" pitchFamily="18" charset="0"/>
              </a:rPr>
              <a:t>Logica: </a:t>
            </a:r>
            <a:r>
              <a:rPr lang="it-IT" altLang="it-IT" sz="1900" b="1" dirty="0">
                <a:solidFill>
                  <a:srgbClr val="000000"/>
                </a:solidFill>
                <a:latin typeface="Times New Roman" panose="02020603050405020304" pitchFamily="18" charset="0"/>
                <a:cs typeface="Times New Roman" panose="02020603050405020304" pitchFamily="18" charset="0"/>
              </a:rPr>
              <a:t>tutela del diritto / ex post</a:t>
            </a:r>
            <a:endParaRPr lang="it-IT" altLang="it-IT" sz="1900" dirty="0">
              <a:solidFill>
                <a:srgbClr val="000000"/>
              </a:solidFill>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it-IT" altLang="it-IT" sz="1900" b="1" dirty="0">
              <a:solidFill>
                <a:srgbClr val="000000"/>
              </a:solidFill>
              <a:latin typeface="Arial" panose="020B0604020202020204" pitchFamily="34" charset="0"/>
            </a:endParaRPr>
          </a:p>
          <a:p>
            <a:pPr marL="0" lvl="0" indent="0" eaLnBrk="0" fontAlgn="base" hangingPunct="0">
              <a:lnSpc>
                <a:spcPct val="100000"/>
              </a:lnSpc>
              <a:spcBef>
                <a:spcPct val="0"/>
              </a:spcBef>
              <a:spcAft>
                <a:spcPct val="0"/>
              </a:spcAft>
              <a:buNone/>
            </a:pPr>
            <a:endParaRPr lang="it-IT" altLang="it-IT" sz="1900" b="1" dirty="0">
              <a:solidFill>
                <a:srgbClr val="000000"/>
              </a:solidFill>
              <a:latin typeface="Arial" panose="020B0604020202020204" pitchFamily="34" charset="0"/>
            </a:endParaRPr>
          </a:p>
          <a:p>
            <a:pPr marL="0" lvl="0" indent="0" eaLnBrk="0" fontAlgn="base" hangingPunct="0">
              <a:lnSpc>
                <a:spcPct val="100000"/>
              </a:lnSpc>
              <a:spcBef>
                <a:spcPct val="0"/>
              </a:spcBef>
              <a:spcAft>
                <a:spcPct val="0"/>
              </a:spcAft>
              <a:buNone/>
            </a:pPr>
            <a:endParaRPr lang="it-IT" altLang="it-IT" sz="1900" b="1" dirty="0">
              <a:solidFill>
                <a:srgbClr val="000000"/>
              </a:solidFill>
              <a:latin typeface="Arial" panose="020B0604020202020204" pitchFamily="34" charset="0"/>
            </a:endParaRPr>
          </a:p>
          <a:p>
            <a:pPr marL="0" lvl="0" indent="0" eaLnBrk="0" fontAlgn="base" hangingPunct="0">
              <a:lnSpc>
                <a:spcPct val="100000"/>
              </a:lnSpc>
              <a:spcBef>
                <a:spcPct val="0"/>
              </a:spcBef>
              <a:spcAft>
                <a:spcPct val="0"/>
              </a:spcAft>
              <a:buNone/>
            </a:pPr>
            <a:endParaRPr lang="it-IT" altLang="it-IT" sz="1900" b="1" dirty="0">
              <a:solidFill>
                <a:srgbClr val="000000"/>
              </a:solidFill>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it-IT" altLang="it-IT" sz="1900" b="1" dirty="0">
              <a:solidFill>
                <a:srgbClr val="000000"/>
              </a:solidFill>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it-IT" altLang="it-IT" sz="1900" dirty="0">
                <a:solidFill>
                  <a:srgbClr val="000000"/>
                </a:solidFill>
                <a:latin typeface="Times New Roman" panose="02020603050405020304" pitchFamily="18" charset="0"/>
                <a:cs typeface="Times New Roman" panose="02020603050405020304" pitchFamily="18" charset="0"/>
              </a:rPr>
              <a:t>Figura </a:t>
            </a:r>
            <a:r>
              <a:rPr lang="it-IT" altLang="it-IT" sz="1900" b="1" dirty="0">
                <a:solidFill>
                  <a:srgbClr val="000000"/>
                </a:solidFill>
                <a:latin typeface="Times New Roman" panose="02020603050405020304" pitchFamily="18" charset="0"/>
                <a:cs typeface="Times New Roman" panose="02020603050405020304" pitchFamily="18" charset="0"/>
              </a:rPr>
              <a:t>organizzativa</a:t>
            </a:r>
          </a:p>
          <a:p>
            <a:pPr marL="0" lvl="0" indent="0" eaLnBrk="0" fontAlgn="base" hangingPunct="0">
              <a:lnSpc>
                <a:spcPct val="100000"/>
              </a:lnSpc>
              <a:spcBef>
                <a:spcPct val="0"/>
              </a:spcBef>
              <a:spcAft>
                <a:spcPct val="0"/>
              </a:spcAft>
              <a:buNone/>
            </a:pPr>
            <a:endParaRPr lang="it-IT" altLang="it-IT" sz="1900" b="1" dirty="0">
              <a:solidFill>
                <a:srgbClr val="000000"/>
              </a:solidFill>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pPr>
            <a:r>
              <a:rPr lang="it-IT" altLang="it-IT" sz="1900" b="1" dirty="0">
                <a:solidFill>
                  <a:srgbClr val="000000"/>
                </a:solidFill>
                <a:latin typeface="Times New Roman" panose="02020603050405020304" pitchFamily="18" charset="0"/>
                <a:cs typeface="Times New Roman" panose="02020603050405020304" pitchFamily="18" charset="0"/>
              </a:rPr>
              <a:t>Risoluzione del 1994 Parlamento europeo e desumibile da D.P.R. 62/2013</a:t>
            </a:r>
            <a:r>
              <a:rPr lang="it-IT" altLang="it-IT" sz="1900" dirty="0">
                <a:solidFill>
                  <a:srgbClr val="000000"/>
                </a:solidFill>
                <a:latin typeface="Times New Roman" panose="02020603050405020304" pitchFamily="18" charset="0"/>
                <a:cs typeface="Times New Roman" panose="02020603050405020304" pitchFamily="18" charset="0"/>
              </a:rPr>
              <a:t> (Codice di comportamento)</a:t>
            </a:r>
          </a:p>
          <a:p>
            <a:pPr eaLnBrk="0" fontAlgn="base" hangingPunct="0">
              <a:lnSpc>
                <a:spcPct val="100000"/>
              </a:lnSpc>
              <a:spcBef>
                <a:spcPct val="0"/>
              </a:spcBef>
              <a:spcAft>
                <a:spcPct val="0"/>
              </a:spcAft>
            </a:pPr>
            <a:r>
              <a:rPr lang="it-IT" altLang="it-IT" sz="1900" dirty="0">
                <a:solidFill>
                  <a:srgbClr val="000000"/>
                </a:solidFill>
                <a:latin typeface="Times New Roman" panose="02020603050405020304" pitchFamily="18" charset="0"/>
                <a:cs typeface="Times New Roman" panose="02020603050405020304" pitchFamily="18" charset="0"/>
              </a:rPr>
              <a:t>Codici contro le molestie, regolamenti interni, CUG, GEP</a:t>
            </a:r>
          </a:p>
          <a:p>
            <a:pPr marL="0" lvl="0" indent="0" eaLnBrk="0" fontAlgn="base" hangingPunct="0">
              <a:lnSpc>
                <a:spcPct val="100000"/>
              </a:lnSpc>
              <a:spcBef>
                <a:spcPct val="0"/>
              </a:spcBef>
              <a:spcAft>
                <a:spcPct val="0"/>
              </a:spcAft>
              <a:buFontTx/>
              <a:buChar char="•"/>
            </a:pPr>
            <a:r>
              <a:rPr lang="it-IT" altLang="it-IT" sz="1900" dirty="0">
                <a:solidFill>
                  <a:srgbClr val="000000"/>
                </a:solidFill>
                <a:latin typeface="Times New Roman" panose="02020603050405020304" pitchFamily="18" charset="0"/>
                <a:cs typeface="Times New Roman" panose="02020603050405020304" pitchFamily="18" charset="0"/>
              </a:rPr>
              <a:t>     Logica: </a:t>
            </a:r>
            <a:r>
              <a:rPr lang="it-IT" altLang="it-IT" sz="1900" b="1" dirty="0">
                <a:solidFill>
                  <a:srgbClr val="000000"/>
                </a:solidFill>
                <a:latin typeface="Times New Roman" panose="02020603050405020304" pitchFamily="18" charset="0"/>
                <a:cs typeface="Times New Roman" panose="02020603050405020304" pitchFamily="18" charset="0"/>
              </a:rPr>
              <a:t>cura organizzativa / ex ante</a:t>
            </a:r>
          </a:p>
          <a:p>
            <a:pPr marL="0" lvl="0" indent="0" eaLnBrk="0" fontAlgn="base" hangingPunct="0">
              <a:lnSpc>
                <a:spcPct val="100000"/>
              </a:lnSpc>
              <a:spcBef>
                <a:spcPct val="0"/>
              </a:spcBef>
              <a:spcAft>
                <a:spcPct val="0"/>
              </a:spcAft>
              <a:buFontTx/>
              <a:buChar char="•"/>
            </a:pPr>
            <a:endParaRPr lang="it-IT" altLang="it-IT" sz="1800" dirty="0">
              <a:solidFill>
                <a:srgbClr val="000000"/>
              </a:solidFill>
              <a:latin typeface="Arial" panose="020B0604020202020204" pitchFamily="34" charset="0"/>
            </a:endParaRPr>
          </a:p>
          <a:p>
            <a:endParaRPr lang="en-GB" dirty="0"/>
          </a:p>
        </p:txBody>
      </p:sp>
      <p:sp>
        <p:nvSpPr>
          <p:cNvPr id="5" name="Rectangle 1">
            <a:extLst>
              <a:ext uri="{FF2B5EF4-FFF2-40B4-BE49-F238E27FC236}">
                <a16:creationId xmlns:a16="http://schemas.microsoft.com/office/drawing/2014/main" id="{34497B9D-23D8-3D75-FDD9-3F08E72BAC0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B757243-C818-848D-E41F-3186F27E84EE}"/>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3">
            <a:extLst>
              <a:ext uri="{FF2B5EF4-FFF2-40B4-BE49-F238E27FC236}">
                <a16:creationId xmlns:a16="http://schemas.microsoft.com/office/drawing/2014/main" id="{21C5DF21-8E54-2B73-FAE5-F84577E342B4}"/>
              </a:ext>
            </a:extLst>
          </p:cNvPr>
          <p:cNvSpPr>
            <a:spLocks noChangeArrowheads="1"/>
          </p:cNvSpPr>
          <p:nvPr/>
        </p:nvSpPr>
        <p:spPr bwMode="auto">
          <a:xfrm>
            <a:off x="0" y="5170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181D5ADE-C498-3755-F635-2D633F02197E}"/>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8B303251-0DF3-F968-770A-C0F467552EBD}"/>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Freccia destra 10">
            <a:extLst>
              <a:ext uri="{FF2B5EF4-FFF2-40B4-BE49-F238E27FC236}">
                <a16:creationId xmlns:a16="http://schemas.microsoft.com/office/drawing/2014/main" id="{0B5B9A99-BEF3-4947-7233-A3995AC7404C}"/>
              </a:ext>
            </a:extLst>
          </p:cNvPr>
          <p:cNvSpPr/>
          <p:nvPr/>
        </p:nvSpPr>
        <p:spPr>
          <a:xfrm>
            <a:off x="2637183" y="1325217"/>
            <a:ext cx="1166191" cy="437322"/>
          </a:xfrm>
          <a:prstGeom prst="rightArrow">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ccia destra 11">
            <a:extLst>
              <a:ext uri="{FF2B5EF4-FFF2-40B4-BE49-F238E27FC236}">
                <a16:creationId xmlns:a16="http://schemas.microsoft.com/office/drawing/2014/main" id="{11E0951C-828B-78E4-1031-3EE1F3925243}"/>
              </a:ext>
            </a:extLst>
          </p:cNvPr>
          <p:cNvSpPr/>
          <p:nvPr/>
        </p:nvSpPr>
        <p:spPr>
          <a:xfrm>
            <a:off x="2575971" y="5221832"/>
            <a:ext cx="1166191" cy="437322"/>
          </a:xfrm>
          <a:prstGeom prst="rightArrow">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21393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BCD0E6-6B6B-A634-6372-93201DC70C23}"/>
              </a:ext>
            </a:extLst>
          </p:cNvPr>
          <p:cNvSpPr>
            <a:spLocks noGrp="1"/>
          </p:cNvSpPr>
          <p:nvPr>
            <p:ph type="title"/>
          </p:nvPr>
        </p:nvSpPr>
        <p:spPr>
          <a:xfrm>
            <a:off x="3596085" y="86868"/>
            <a:ext cx="9144000" cy="1344168"/>
          </a:xfrm>
        </p:spPr>
        <p:txBody>
          <a:bodyPr/>
          <a:lstStyle/>
          <a:p>
            <a:r>
              <a:rPr lang="en-GB" dirty="0"/>
              <a:t>PROJECT WORK</a:t>
            </a:r>
          </a:p>
        </p:txBody>
      </p:sp>
      <p:sp>
        <p:nvSpPr>
          <p:cNvPr id="3" name="Segnaposto contenuto 2">
            <a:extLst>
              <a:ext uri="{FF2B5EF4-FFF2-40B4-BE49-F238E27FC236}">
                <a16:creationId xmlns:a16="http://schemas.microsoft.com/office/drawing/2014/main" id="{3C36226F-920E-FF29-29D0-D4F434364BB7}"/>
              </a:ext>
            </a:extLst>
          </p:cNvPr>
          <p:cNvSpPr>
            <a:spLocks noGrp="1"/>
          </p:cNvSpPr>
          <p:nvPr>
            <p:ph idx="1"/>
          </p:nvPr>
        </p:nvSpPr>
        <p:spPr>
          <a:xfrm>
            <a:off x="858981" y="758952"/>
            <a:ext cx="10474037" cy="5888182"/>
          </a:xfrm>
        </p:spPr>
        <p:txBody>
          <a:bodyPr>
            <a:normAutofit fontScale="92500" lnSpcReduction="20000"/>
          </a:bodyPr>
          <a:lstStyle/>
          <a:p>
            <a:r>
              <a:rPr lang="it-IT" noProof="0" dirty="0"/>
              <a:t>ANALISI DI CONTESTO</a:t>
            </a:r>
          </a:p>
          <a:p>
            <a:pPr lvl="1">
              <a:buFont typeface="Courier New" panose="02070309020205020404" pitchFamily="49" charset="0"/>
              <a:buChar char="o"/>
            </a:pPr>
            <a:r>
              <a:rPr lang="it-IT" noProof="0" dirty="0"/>
              <a:t> 	Che tipo di organizzazione è? (collocazione territoriale e obiettivi strategici 	dichiarati)</a:t>
            </a:r>
          </a:p>
          <a:p>
            <a:pPr marL="708660" lvl="1" indent="-342900">
              <a:buFont typeface="Courier New" panose="02070309020205020404" pitchFamily="49" charset="0"/>
              <a:buChar char="o"/>
            </a:pPr>
            <a:r>
              <a:rPr lang="it-IT" noProof="0" dirty="0"/>
              <a:t>  	Mappatura dell’ecosistema del benessere organizzativo (attori e strumenti di   	DM presenti e raggiungibili)</a:t>
            </a:r>
          </a:p>
          <a:p>
            <a:r>
              <a:rPr lang="it-IT" noProof="0" dirty="0"/>
              <a:t>ANALISI DEL CASO NEL CONTESTO</a:t>
            </a:r>
          </a:p>
          <a:p>
            <a:pPr lvl="1">
              <a:buFont typeface="Courier New" panose="02070309020205020404" pitchFamily="49" charset="0"/>
              <a:buChar char="o"/>
            </a:pPr>
            <a:r>
              <a:rPr lang="it-IT" noProof="0" dirty="0"/>
              <a:t>       È un problema individuale, relazionale o organizzativo?</a:t>
            </a:r>
          </a:p>
          <a:p>
            <a:pPr lvl="1">
              <a:buFont typeface="Courier New" panose="02070309020205020404" pitchFamily="49" charset="0"/>
              <a:buChar char="o"/>
            </a:pPr>
            <a:r>
              <a:rPr lang="it-IT" noProof="0" dirty="0"/>
              <a:t>       Quali dimensioni coinvolge? (genere, tempi di lavoro, gerarchia, valutazione,   	accesso a risorse…)</a:t>
            </a:r>
          </a:p>
          <a:p>
            <a:r>
              <a:rPr lang="it-IT" noProof="0" dirty="0"/>
              <a:t>AUDIT DEGLI STRUMENTI ESISTENTI</a:t>
            </a:r>
          </a:p>
          <a:p>
            <a:pPr lvl="1">
              <a:buFont typeface="Courier New" panose="02070309020205020404" pitchFamily="49" charset="0"/>
              <a:buChar char="o"/>
            </a:pPr>
            <a:r>
              <a:rPr lang="it-IT" noProof="0" dirty="0"/>
              <a:t> 	Quali strumenti/attori esistenti risultano sufficienti/insufficienti?  </a:t>
            </a:r>
          </a:p>
          <a:p>
            <a:pPr lvl="1">
              <a:buFont typeface="Courier New" panose="02070309020205020404" pitchFamily="49" charset="0"/>
              <a:buChar char="o"/>
            </a:pPr>
            <a:r>
              <a:rPr lang="it-IT" noProof="0" dirty="0"/>
              <a:t>  	Quali di questi strumenti/attori sarebbe necessario utilizzare/attivare?</a:t>
            </a:r>
          </a:p>
          <a:p>
            <a:r>
              <a:rPr lang="it-IT" noProof="0" dirty="0"/>
              <a:t>PROPOSTA DI INTERVENTO E PARERE</a:t>
            </a:r>
          </a:p>
          <a:p>
            <a:pPr lvl="1">
              <a:buFont typeface="Courier New" panose="02070309020205020404" pitchFamily="49" charset="0"/>
              <a:buChar char="o"/>
            </a:pPr>
            <a:r>
              <a:rPr lang="it-IT" noProof="0" dirty="0"/>
              <a:t>  	Proporre una azione o più concrete e innovative rispetto a quelle emergenti per 	affrontare nello specifico la questione.</a:t>
            </a:r>
          </a:p>
          <a:p>
            <a:pPr lvl="1">
              <a:buFont typeface="Courier New" panose="02070309020205020404" pitchFamily="49" charset="0"/>
              <a:buChar char="o"/>
            </a:pPr>
            <a:r>
              <a:rPr lang="it-IT" noProof="0" dirty="0"/>
              <a:t> 	Proporre eventuali strategie e di portata sistemica</a:t>
            </a:r>
          </a:p>
          <a:p>
            <a:endParaRPr lang="en-GB" dirty="0"/>
          </a:p>
          <a:p>
            <a:endParaRPr lang="en-GB" dirty="0"/>
          </a:p>
        </p:txBody>
      </p:sp>
    </p:spTree>
    <p:extLst>
      <p:ext uri="{BB962C8B-B14F-4D97-AF65-F5344CB8AC3E}">
        <p14:creationId xmlns:p14="http://schemas.microsoft.com/office/powerpoint/2010/main" val="2419612979"/>
      </p:ext>
    </p:extLst>
  </p:cSld>
  <p:clrMapOvr>
    <a:masterClrMapping/>
  </p:clrMapOvr>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1691</TotalTime>
  <Words>3593</Words>
  <Application>Microsoft Macintosh PowerPoint</Application>
  <PresentationFormat>Widescreen</PresentationFormat>
  <Paragraphs>295</Paragraphs>
  <Slides>93</Slides>
  <Notes>1</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93</vt:i4>
      </vt:variant>
    </vt:vector>
  </HeadingPairs>
  <TitlesOfParts>
    <vt:vector size="110" baseType="lpstr">
      <vt:lpstr>-webkit-standard</vt:lpstr>
      <vt:lpstr>Aharoni</vt:lpstr>
      <vt:lpstr>Aptos</vt:lpstr>
      <vt:lpstr>Arial</vt:lpstr>
      <vt:lpstr>Avenir Next LT Pro</vt:lpstr>
      <vt:lpstr>Calibri</vt:lpstr>
      <vt:lpstr>Courier New</vt:lpstr>
      <vt:lpstr>Google Sans</vt:lpstr>
      <vt:lpstr>Lato</vt:lpstr>
      <vt:lpstr>Source Sans Pro</vt:lpstr>
      <vt:lpstr>Times New Roman</vt:lpstr>
      <vt:lpstr>Titillium Web</vt:lpstr>
      <vt:lpstr>Trade Gothic Next W01</vt:lpstr>
      <vt:lpstr>TradeGothicNextW01-HvCn_707049</vt:lpstr>
      <vt:lpstr>Wingdings</vt:lpstr>
      <vt:lpstr>Wingdings 3</vt:lpstr>
      <vt:lpstr>PrismaticVTI</vt:lpstr>
      <vt:lpstr>Laboratorio di  Diversity Management</vt:lpstr>
      <vt:lpstr>Incontro 1 –  Il lavoro come spazio critico:  visibilità, riconoscimento, parola </vt:lpstr>
      <vt:lpstr>Presentazione standard di PowerPoint</vt:lpstr>
      <vt:lpstr>Che cos’è, davvero, il lavoro? </vt:lpstr>
      <vt:lpstr>ARENDT e la vita activa</vt:lpstr>
      <vt:lpstr>L’INVENZIONE MODERNA DEL LAVORO</vt:lpstr>
      <vt:lpstr>Lavoro, identità e potere – Il biopotere secondo Foucault</vt:lpstr>
      <vt:lpstr>Metamorfosi del Lavoro…un tentativo cronologico</vt:lpstr>
      <vt:lpstr>LAVORO E PIATTAFORMIZZAZIONE</vt:lpstr>
      <vt:lpstr>LE grandi dimissioni </vt:lpstr>
      <vt:lpstr>La questione del malessere organizzativo…</vt:lpstr>
      <vt:lpstr>Presentazione standard di PowerPoint</vt:lpstr>
      <vt:lpstr>Le nuove patologie del lavoro</vt:lpstr>
      <vt:lpstr>“Il soggetto di prestazione, sfinito, depresso, allo stesso tempo è logorato da se stesso. È stanco, sfinito dalla guerra che fa a se stesso” (la società della stanchezza, p. 22).</vt:lpstr>
      <vt:lpstr>Presentazione standard di PowerPoint</vt:lpstr>
      <vt:lpstr>I CONFINI DEL LAVORO</vt:lpstr>
      <vt:lpstr>Presentazione standard di PowerPoint</vt:lpstr>
      <vt:lpstr>DAL LAVORO DI CURA…</vt:lpstr>
      <vt:lpstr>Presentazione standard di PowerPoint</vt:lpstr>
      <vt:lpstr>Presentazione standard di PowerPoint</vt:lpstr>
      <vt:lpstr>…ALLA CURA DEL LAVORO</vt:lpstr>
      <vt:lpstr>Presentazione standard di PowerPoint</vt:lpstr>
      <vt:lpstr> BENESSERE ORGANIZZATIVO INTESO COME…</vt:lpstr>
      <vt:lpstr>Presentazione standard di PowerPoint</vt:lpstr>
      <vt:lpstr>LA NOSTRA DEFINIZIONE…</vt:lpstr>
      <vt:lpstr>Incontro 2 –   Organizzazioni:  genere, disuguaglianze e pratiche discriminatorie  </vt:lpstr>
      <vt:lpstr>Le fasi del divesrsity management</vt:lpstr>
      <vt:lpstr>PER LA FASE STRATEGICA…</vt:lpstr>
      <vt:lpstr>Il code-switching come…</vt:lpstr>
      <vt:lpstr>ARRIVIAMO ALLORA AL TEMA DELLE DISUGUAGLIANZE E DELLA DISCRIMINAZIONE</vt:lpstr>
      <vt:lpstr>Articolo 23 Diritti dei lavoratori (Dichiarazione universale dei diritti umani) </vt:lpstr>
      <vt:lpstr>Presentazione standard di PowerPoint</vt:lpstr>
      <vt:lpstr>"Legge Anselmi”- Legge 903/1977, sulla parità di trattamento tra uomini e donne in materia di lavoro </vt:lpstr>
      <vt:lpstr>Presentazione standard di PowerPoint</vt:lpstr>
      <vt:lpstr> </vt:lpstr>
      <vt:lpstr>Presentazione standard di PowerPoint</vt:lpstr>
      <vt:lpstr>Judith Butler</vt:lpstr>
      <vt:lpstr>Judith Butler</vt:lpstr>
      <vt:lpstr>Presentazione standard di PowerPoint</vt:lpstr>
      <vt:lpstr>Una Teoria delle organizzazioni genderizzate</vt:lpstr>
      <vt:lpstr>Gordon W. Allport </vt:lpstr>
      <vt:lpstr>Presentazione standard di PowerPoint</vt:lpstr>
      <vt:lpstr>Presentazione standard di PowerPoint</vt:lpstr>
      <vt:lpstr>SAPERE LEGGERE LE PRATICHE DISCRIMINATORIE</vt:lpstr>
      <vt:lpstr>MOBBING</vt:lpstr>
      <vt:lpstr>STRAINING</vt:lpstr>
      <vt:lpstr>Gaslighting organizzativo</vt:lpstr>
      <vt:lpstr>Differenze Chiave: </vt:lpstr>
      <vt:lpstr>IL GEP – GENDER EQUALITY PLAN</vt:lpstr>
      <vt:lpstr>GENDER EQUALITY PLAN</vt:lpstr>
      <vt:lpstr>Nei panni di Diversity Manager</vt:lpstr>
      <vt:lpstr>La trasformazione delle politiche di uguaglianza:  disuguaglianze strutturali e responsabilità organizzativa </vt:lpstr>
      <vt:lpstr>APPROCCIO ADDITIVO</vt:lpstr>
      <vt:lpstr>APPROCCIO CORRETTIVO</vt:lpstr>
      <vt:lpstr>Azioni di tipo…</vt:lpstr>
      <vt:lpstr>Presentazione standard di PowerPoint</vt:lpstr>
      <vt:lpstr>Art. 27. Divieti di discriminazione nell'accesso al lavoro, alla formazione e alla promozione professionali e nelle condizioni di lavoro </vt:lpstr>
      <vt:lpstr>Kimberlé Crenshaw </vt:lpstr>
      <vt:lpstr>INTERSEZIONALITÀ</vt:lpstr>
      <vt:lpstr>Un esempio…</vt:lpstr>
      <vt:lpstr>APPROCCIO TRASFRORMATIVO</vt:lpstr>
      <vt:lpstr>Un esempio di azione positiva</vt:lpstr>
      <vt:lpstr>Gli organismi e gli strumenti del diversity management</vt:lpstr>
      <vt:lpstr>Presentazione standard di PowerPoint</vt:lpstr>
      <vt:lpstr>Presentazione standard di PowerPoint</vt:lpstr>
      <vt:lpstr>Presentazione standard di PowerPoint</vt:lpstr>
      <vt:lpstr>Un Ripasso. GENDER EQUALITY PLAN</vt:lpstr>
      <vt:lpstr>Presentazione standard di PowerPoint</vt:lpstr>
      <vt:lpstr>Il PAP (Piano delle Azioni positive)</vt:lpstr>
      <vt:lpstr> CARTE DELLE DIVERSITÀ:   </vt:lpstr>
      <vt:lpstr>Presentazione standard di PowerPoint</vt:lpstr>
      <vt:lpstr>Presentazione standard di PowerPoint</vt:lpstr>
      <vt:lpstr>Presentazione standard di PowerPoint</vt:lpstr>
      <vt:lpstr>Un piccolo reminder…</vt:lpstr>
      <vt:lpstr>BILANCIO DI GENERE</vt:lpstr>
      <vt:lpstr>Presentazione standard di PowerPoint</vt:lpstr>
      <vt:lpstr>Presentazione standard di PowerPoint</vt:lpstr>
      <vt:lpstr>LINEE GUIDA PER IL LINGUAGGIO INCLUSIVO</vt:lpstr>
      <vt:lpstr>https://www.unimc.it/it/ateneo/organi-di-consultazione-garanzia-valutazione-e-controllo/cug/progetti/lineeguidausodelgenere_cug.pdf</vt:lpstr>
      <vt:lpstr>CARRIERA ALIAS</vt:lpstr>
      <vt:lpstr>La Carriera Alias come  interrogativo</vt:lpstr>
      <vt:lpstr>Presentazione standard di PowerPoint</vt:lpstr>
      <vt:lpstr>Presentazione standard di PowerPoint</vt:lpstr>
      <vt:lpstr>Presentazione standard di PowerPoint</vt:lpstr>
      <vt:lpstr>Oltre le potenzialità, anche i limiti</vt:lpstr>
      <vt:lpstr>CUG (COMITATO UNICO DI GARANZIA)</vt:lpstr>
      <vt:lpstr> </vt:lpstr>
      <vt:lpstr>Il CUG nelle Università...</vt:lpstr>
      <vt:lpstr>IL MarCUG</vt:lpstr>
      <vt:lpstr>Presentazione standard di PowerPoint</vt:lpstr>
      <vt:lpstr>Presentazione standard di PowerPoint</vt:lpstr>
      <vt:lpstr>CONSIGLIERA DI PARITÀ     E     CONSIGLIERA DI FIDUCIA</vt:lpstr>
      <vt:lpstr>PROJECT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n.ingarra@unimc.it</dc:creator>
  <cp:lastModifiedBy>n.ingarra@unimc.it</cp:lastModifiedBy>
  <cp:revision>118</cp:revision>
  <dcterms:created xsi:type="dcterms:W3CDTF">2026-02-03T10:40:02Z</dcterms:created>
  <dcterms:modified xsi:type="dcterms:W3CDTF">2026-04-09T14:32:25Z</dcterms:modified>
</cp:coreProperties>
</file>