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8" r:id="rId2"/>
    <p:sldId id="260" r:id="rId3"/>
    <p:sldId id="343" r:id="rId4"/>
    <p:sldId id="366" r:id="rId5"/>
    <p:sldId id="331" r:id="rId6"/>
    <p:sldId id="489" r:id="rId7"/>
    <p:sldId id="490" r:id="rId8"/>
    <p:sldId id="357" r:id="rId9"/>
    <p:sldId id="491" r:id="rId10"/>
    <p:sldId id="457" r:id="rId11"/>
    <p:sldId id="369" r:id="rId12"/>
    <p:sldId id="370" r:id="rId13"/>
    <p:sldId id="492" r:id="rId14"/>
    <p:sldId id="358" r:id="rId15"/>
    <p:sldId id="371" r:id="rId16"/>
    <p:sldId id="359" r:id="rId17"/>
    <p:sldId id="440" r:id="rId18"/>
    <p:sldId id="422" r:id="rId19"/>
    <p:sldId id="435" r:id="rId20"/>
    <p:sldId id="484" r:id="rId21"/>
    <p:sldId id="425" r:id="rId22"/>
    <p:sldId id="486" r:id="rId23"/>
    <p:sldId id="485" r:id="rId24"/>
    <p:sldId id="487" r:id="rId25"/>
    <p:sldId id="488" r:id="rId26"/>
    <p:sldId id="426" r:id="rId27"/>
    <p:sldId id="494" r:id="rId28"/>
    <p:sldId id="384" r:id="rId29"/>
    <p:sldId id="402" r:id="rId30"/>
    <p:sldId id="385" r:id="rId31"/>
    <p:sldId id="386" r:id="rId32"/>
    <p:sldId id="387" r:id="rId33"/>
    <p:sldId id="363" r:id="rId34"/>
    <p:sldId id="451" r:id="rId35"/>
    <p:sldId id="362" r:id="rId36"/>
    <p:sldId id="449" r:id="rId37"/>
    <p:sldId id="427" r:id="rId38"/>
    <p:sldId id="450" r:id="rId39"/>
    <p:sldId id="403" r:id="rId40"/>
    <p:sldId id="454" r:id="rId41"/>
    <p:sldId id="388" r:id="rId42"/>
    <p:sldId id="361" r:id="rId43"/>
    <p:sldId id="430" r:id="rId44"/>
    <p:sldId id="404" r:id="rId45"/>
    <p:sldId id="477" r:id="rId46"/>
    <p:sldId id="437" r:id="rId47"/>
    <p:sldId id="495" r:id="rId48"/>
    <p:sldId id="360" r:id="rId49"/>
    <p:sldId id="478" r:id="rId50"/>
    <p:sldId id="443" r:id="rId51"/>
    <p:sldId id="444" r:id="rId52"/>
    <p:sldId id="455" r:id="rId53"/>
    <p:sldId id="392" r:id="rId54"/>
    <p:sldId id="391" r:id="rId55"/>
    <p:sldId id="395" r:id="rId56"/>
    <p:sldId id="396" r:id="rId57"/>
    <p:sldId id="481" r:id="rId58"/>
    <p:sldId id="445" r:id="rId59"/>
    <p:sldId id="446" r:id="rId60"/>
    <p:sldId id="423" r:id="rId61"/>
    <p:sldId id="496" r:id="rId6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97BA9-3EC3-4256-B44E-C1636AF5A4E6}" type="datetimeFigureOut">
              <a:rPr lang="it-IT" smtClean="0"/>
              <a:t>26/03/2023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CCA58-85D7-449F-9ACE-44C958809549}" type="slidenum">
              <a:rPr lang="it-IT" smtClean="0"/>
              <a:t>‹N›</a:t>
            </a:fld>
            <a:endParaRPr lang="it-IT"/>
          </a:p>
        </p:txBody>
      </p:sp>
    </p:spTree>
    <p:extLst>
      <p:ext uri="{BB962C8B-B14F-4D97-AF65-F5344CB8AC3E}">
        <p14:creationId xmlns:p14="http://schemas.microsoft.com/office/powerpoint/2010/main" val="61879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grammar.yourdictionary.com/parts-of-speech/verbs/what-is-a-verb.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grammar.yourdictionary.com/parts-of-speech/verbs/what-is-a-verb.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2A9C820-8437-454C-A8EE-4747EC308ADB}"/>
              </a:ext>
            </a:extLst>
          </p:cNvPr>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b"/>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7693777-8B77-4E8D-A9D5-5F4B82100009}" type="slidenum">
              <a:rPr lang="it-IT" altLang="it-IT" sz="1300"/>
              <a:pPr algn="r" eaLnBrk="1" hangingPunct="1"/>
              <a:t>1</a:t>
            </a:fld>
            <a:endParaRPr lang="it-IT" altLang="it-IT" sz="1300"/>
          </a:p>
        </p:txBody>
      </p:sp>
      <p:sp>
        <p:nvSpPr>
          <p:cNvPr id="45059" name="Rectangle 2">
            <a:extLst>
              <a:ext uri="{FF2B5EF4-FFF2-40B4-BE49-F238E27FC236}">
                <a16:creationId xmlns:a16="http://schemas.microsoft.com/office/drawing/2014/main" id="{C82F57C4-281B-4969-BF4D-BEAADDD63CEC}"/>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A4ECFA23-2365-4A50-A1EB-E51339B09BE2}"/>
              </a:ext>
            </a:extLst>
          </p:cNvPr>
          <p:cNvSpPr>
            <a:spLocks noGrp="1" noChangeArrowheads="1"/>
          </p:cNvSpPr>
          <p:nvPr>
            <p:ph type="body" idx="1"/>
          </p:nvPr>
        </p:nvSpPr>
        <p:spPr>
          <a:noFill/>
        </p:spPr>
        <p:txBody>
          <a:bodyPr/>
          <a:lstStyle/>
          <a:p>
            <a:pPr eaLnBrk="1" hangingPunct="1"/>
            <a:endParaRPr lang="it-IT" alt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39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Present perfect is used to talk about a present situation which is a result of something that happened at a non-specified time in the past.</a:t>
            </a:r>
            <a:endParaRPr lang="it-IT" dirty="0"/>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Se in una frase si parla di un’azione passata con conseguenze sul presente (= </a:t>
            </a:r>
            <a:r>
              <a:rPr lang="it-IT" dirty="0" err="1"/>
              <a:t>Present</a:t>
            </a:r>
            <a:r>
              <a:rPr lang="it-IT" dirty="0"/>
              <a:t> Perfect) e compare un’espressione di tempo come last week (= Simple </a:t>
            </a:r>
            <a:r>
              <a:rPr lang="it-IT" dirty="0" err="1"/>
              <a:t>Past</a:t>
            </a:r>
            <a:r>
              <a:rPr lang="it-IT" dirty="0"/>
              <a:t>) chi la vince?? IL SIMPLE PAST! Perché la presenza di un’espressione di tempo passato concluso vi obbliga ad usare il Simple </a:t>
            </a:r>
            <a:r>
              <a:rPr lang="it-IT" dirty="0" err="1"/>
              <a:t>Past</a:t>
            </a:r>
            <a:r>
              <a:rPr lang="it-IT" dirty="0"/>
              <a:t>. </a:t>
            </a:r>
          </a:p>
          <a:p>
            <a:endParaRPr lang="it-IT" dirty="0"/>
          </a:p>
          <a:p>
            <a:r>
              <a:rPr lang="it-IT" dirty="0"/>
              <a:t>+ Introduce new information</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14</a:t>
            </a:fld>
            <a:endParaRPr lang="it-IT"/>
          </a:p>
        </p:txBody>
      </p:sp>
    </p:spTree>
    <p:extLst>
      <p:ext uri="{BB962C8B-B14F-4D97-AF65-F5344CB8AC3E}">
        <p14:creationId xmlns:p14="http://schemas.microsoft.com/office/powerpoint/2010/main" val="4212998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it-IT" dirty="0" err="1"/>
              <a:t>Yet</a:t>
            </a:r>
            <a:r>
              <a:rPr lang="it-IT" dirty="0"/>
              <a:t> in </a:t>
            </a:r>
            <a:r>
              <a:rPr lang="it-IT" dirty="0" err="1"/>
              <a:t>questions</a:t>
            </a:r>
            <a:r>
              <a:rPr lang="it-IT" dirty="0"/>
              <a:t> to </a:t>
            </a:r>
            <a:r>
              <a:rPr lang="it-IT" dirty="0" err="1"/>
              <a:t>ask</a:t>
            </a:r>
            <a:r>
              <a:rPr lang="it-IT" dirty="0"/>
              <a:t> </a:t>
            </a:r>
            <a:r>
              <a:rPr lang="it-IT" dirty="0" err="1"/>
              <a:t>about</a:t>
            </a:r>
            <a:r>
              <a:rPr lang="it-IT" dirty="0"/>
              <a:t> </a:t>
            </a:r>
            <a:r>
              <a:rPr lang="it-IT" dirty="0" err="1"/>
              <a:t>something</a:t>
            </a:r>
            <a:r>
              <a:rPr lang="it-IT" dirty="0"/>
              <a:t> </a:t>
            </a:r>
            <a:r>
              <a:rPr lang="it-IT" dirty="0" err="1"/>
              <a:t>we</a:t>
            </a:r>
            <a:r>
              <a:rPr lang="it-IT" dirty="0"/>
              <a:t> </a:t>
            </a:r>
            <a:r>
              <a:rPr lang="it-IT" dirty="0" err="1"/>
              <a:t>expect</a:t>
            </a:r>
            <a:r>
              <a:rPr lang="it-IT" dirty="0"/>
              <a:t> to </a:t>
            </a:r>
            <a:r>
              <a:rPr lang="it-IT" dirty="0" err="1"/>
              <a:t>happen</a:t>
            </a:r>
            <a:r>
              <a:rPr lang="it-IT" dirty="0"/>
              <a:t> </a:t>
            </a:r>
            <a:r>
              <a:rPr lang="it-IT" dirty="0" err="1"/>
              <a:t>around</a:t>
            </a:r>
            <a:r>
              <a:rPr lang="it-IT" dirty="0"/>
              <a:t> </a:t>
            </a:r>
            <a:r>
              <a:rPr lang="it-IT" dirty="0" err="1"/>
              <a:t>now</a:t>
            </a:r>
            <a:r>
              <a:rPr lang="it-IT" dirty="0"/>
              <a:t>, </a:t>
            </a:r>
            <a:r>
              <a:rPr lang="it-IT" dirty="0" err="1"/>
              <a:t>but</a:t>
            </a:r>
            <a:r>
              <a:rPr lang="it-IT" dirty="0"/>
              <a:t> </a:t>
            </a:r>
            <a:r>
              <a:rPr lang="it-IT" dirty="0" err="1"/>
              <a:t>which</a:t>
            </a:r>
            <a:r>
              <a:rPr lang="it-IT" dirty="0"/>
              <a:t> </a:t>
            </a:r>
            <a:r>
              <a:rPr lang="it-IT" dirty="0" err="1"/>
              <a:t>hasn’t</a:t>
            </a:r>
            <a:r>
              <a:rPr lang="it-IT" dirty="0"/>
              <a:t> </a:t>
            </a:r>
            <a:r>
              <a:rPr lang="it-IT" dirty="0" err="1"/>
              <a:t>happened</a:t>
            </a:r>
            <a:r>
              <a:rPr lang="it-IT" dirty="0"/>
              <a:t> </a:t>
            </a:r>
            <a:r>
              <a:rPr lang="it-IT" dirty="0" err="1"/>
              <a:t>at</a:t>
            </a:r>
            <a:r>
              <a:rPr lang="it-IT" dirty="0"/>
              <a:t> the time of </a:t>
            </a:r>
            <a:r>
              <a:rPr lang="it-IT" dirty="0" err="1"/>
              <a:t>speaking</a:t>
            </a:r>
            <a:r>
              <a:rPr lang="it-IT" dirty="0"/>
              <a:t>.</a:t>
            </a:r>
          </a:p>
          <a:p>
            <a:pPr marL="0" indent="0">
              <a:buNone/>
            </a:pPr>
            <a:r>
              <a:rPr lang="it-IT" dirty="0" err="1"/>
              <a:t>Yet</a:t>
            </a:r>
            <a:r>
              <a:rPr lang="it-IT" dirty="0"/>
              <a:t> and </a:t>
            </a:r>
            <a:r>
              <a:rPr lang="it-IT" dirty="0" err="1"/>
              <a:t>still</a:t>
            </a:r>
            <a:r>
              <a:rPr lang="it-IT" dirty="0"/>
              <a:t> in negative </a:t>
            </a:r>
            <a:r>
              <a:rPr lang="it-IT" dirty="0" err="1"/>
              <a:t>sentences</a:t>
            </a:r>
            <a:r>
              <a:rPr lang="it-IT" dirty="0"/>
              <a:t> </a:t>
            </a:r>
            <a:r>
              <a:rPr lang="it-IT" dirty="0" err="1"/>
              <a:t>when</a:t>
            </a:r>
            <a:r>
              <a:rPr lang="it-IT" dirty="0"/>
              <a:t> </a:t>
            </a:r>
            <a:r>
              <a:rPr lang="it-IT" dirty="0" err="1"/>
              <a:t>we</a:t>
            </a:r>
            <a:r>
              <a:rPr lang="it-IT" dirty="0"/>
              <a:t> </a:t>
            </a:r>
            <a:r>
              <a:rPr lang="it-IT" dirty="0" err="1"/>
              <a:t>expected</a:t>
            </a:r>
            <a:r>
              <a:rPr lang="it-IT" dirty="0"/>
              <a:t> </a:t>
            </a:r>
            <a:r>
              <a:rPr lang="it-IT" dirty="0" err="1"/>
              <a:t>something</a:t>
            </a:r>
            <a:r>
              <a:rPr lang="it-IT" dirty="0"/>
              <a:t> to </a:t>
            </a:r>
            <a:r>
              <a:rPr lang="it-IT" dirty="0" err="1"/>
              <a:t>happen</a:t>
            </a:r>
            <a:r>
              <a:rPr lang="it-IT" dirty="0"/>
              <a:t> </a:t>
            </a:r>
            <a:r>
              <a:rPr lang="it-IT" dirty="0" err="1"/>
              <a:t>before</a:t>
            </a:r>
            <a:r>
              <a:rPr lang="it-IT" dirty="0"/>
              <a:t> </a:t>
            </a:r>
            <a:r>
              <a:rPr lang="it-IT" dirty="0" err="1"/>
              <a:t>now</a:t>
            </a:r>
            <a:r>
              <a:rPr lang="it-IT" dirty="0"/>
              <a:t>. </a:t>
            </a:r>
          </a:p>
          <a:p>
            <a:pPr marL="0" indent="0">
              <a:buNone/>
            </a:pPr>
            <a:r>
              <a:rPr lang="it-IT" dirty="0" err="1"/>
              <a:t>Yet</a:t>
            </a:r>
            <a:r>
              <a:rPr lang="it-IT" dirty="0"/>
              <a:t> alla fine della frase, vs. </a:t>
            </a:r>
            <a:r>
              <a:rPr lang="it-IT" dirty="0" err="1"/>
              <a:t>already</a:t>
            </a:r>
            <a:r>
              <a:rPr lang="it-IT" dirty="0"/>
              <a:t> and just </a:t>
            </a:r>
            <a:r>
              <a:rPr lang="it-IT" dirty="0" err="1"/>
              <a:t>before</a:t>
            </a:r>
            <a:r>
              <a:rPr lang="it-IT" dirty="0"/>
              <a:t> the </a:t>
            </a:r>
            <a:r>
              <a:rPr lang="it-IT" dirty="0" err="1"/>
              <a:t>main</a:t>
            </a:r>
            <a:r>
              <a:rPr lang="it-IT" dirty="0"/>
              <a:t> </a:t>
            </a:r>
            <a:r>
              <a:rPr lang="it-IT" dirty="0" err="1"/>
              <a:t>verb</a:t>
            </a:r>
            <a:endParaRPr lang="it-IT" dirty="0"/>
          </a:p>
          <a:p>
            <a:pPr marL="0" indent="0">
              <a:buNone/>
            </a:pPr>
            <a:endParaRPr lang="it-IT" dirty="0"/>
          </a:p>
          <a:p>
            <a:pPr marL="0" indent="0">
              <a:buNone/>
            </a:pPr>
            <a:r>
              <a:rPr lang="it-IT" dirty="0"/>
              <a:t> l’azione avviene in un tempo determinato ma non ancora concluso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can use the present perfect with time expressions which include the present time such as </a:t>
            </a:r>
            <a:r>
              <a:rPr lang="en-US" sz="1200" b="0" i="1" u="none" strike="noStrike" kern="1200" baseline="0" dirty="0">
                <a:solidFill>
                  <a:schemeClr val="tx1"/>
                </a:solidFill>
                <a:latin typeface="+mn-lt"/>
                <a:ea typeface="+mn-ea"/>
                <a:cs typeface="+mn-cs"/>
              </a:rPr>
              <a:t>today, this morning/year/ month</a:t>
            </a:r>
            <a:r>
              <a:rPr lang="en-US" sz="1200" b="0" i="0" u="none" strike="noStrike" kern="1200" baseline="0" dirty="0">
                <a:solidFill>
                  <a:schemeClr val="tx1"/>
                </a:solidFill>
                <a:latin typeface="+mn-lt"/>
                <a:ea typeface="+mn-ea"/>
                <a:cs typeface="+mn-cs"/>
              </a:rPr>
              <a:t>, etc. to talk about events or states that may not be finished at the time of speaking, e.g.</a:t>
            </a:r>
          </a:p>
          <a:p>
            <a:r>
              <a:rPr lang="en-US" sz="1200" b="0" i="0" u="none" strike="noStrike" kern="1200" baseline="0" dirty="0">
                <a:solidFill>
                  <a:schemeClr val="tx1"/>
                </a:solidFill>
                <a:latin typeface="+mn-lt"/>
                <a:ea typeface="+mn-ea"/>
                <a:cs typeface="+mn-cs"/>
              </a:rPr>
              <a:t>I’ve answered the phone six times this afternoon.</a:t>
            </a:r>
          </a:p>
          <a:p>
            <a:r>
              <a:rPr lang="en-US" sz="1200" b="0" i="0" u="none" strike="noStrike" kern="1200" baseline="0" dirty="0">
                <a:solidFill>
                  <a:schemeClr val="tx1"/>
                </a:solidFill>
                <a:latin typeface="+mn-lt"/>
                <a:ea typeface="+mn-ea"/>
                <a:cs typeface="+mn-cs"/>
              </a:rPr>
              <a:t>Have you seen Andy today?</a:t>
            </a:r>
          </a:p>
          <a:p>
            <a:r>
              <a:rPr lang="en-US" sz="1200" b="0" i="0" u="none" strike="noStrike" kern="1200" baseline="0" dirty="0">
                <a:solidFill>
                  <a:schemeClr val="tx1"/>
                </a:solidFill>
                <a:latin typeface="+mn-lt"/>
                <a:ea typeface="+mn-ea"/>
                <a:cs typeface="+mn-cs"/>
              </a:rPr>
              <a:t>Jack has been really unwell this term.</a:t>
            </a:r>
          </a:p>
          <a:p>
            <a:r>
              <a:rPr lang="en-US" sz="1200" b="0" i="0" u="none" strike="noStrike" kern="1200" baseline="0" dirty="0">
                <a:solidFill>
                  <a:schemeClr val="tx1"/>
                </a:solidFill>
                <a:latin typeface="+mn-lt"/>
                <a:ea typeface="+mn-ea"/>
                <a:cs typeface="+mn-cs"/>
              </a:rPr>
              <a:t>However, if we think of </a:t>
            </a:r>
            <a:r>
              <a:rPr lang="en-US" sz="1200" b="0" i="1" u="none" strike="noStrike" kern="1200" baseline="0" dirty="0">
                <a:solidFill>
                  <a:schemeClr val="tx1"/>
                </a:solidFill>
                <a:latin typeface="+mn-lt"/>
                <a:ea typeface="+mn-ea"/>
                <a:cs typeface="+mn-cs"/>
              </a:rPr>
              <a:t>this morning/week</a:t>
            </a:r>
            <a:r>
              <a:rPr lang="en-US" sz="1200" b="0" i="0" u="none" strike="noStrike" kern="1200" baseline="0" dirty="0">
                <a:solidFill>
                  <a:schemeClr val="tx1"/>
                </a:solidFill>
                <a:latin typeface="+mn-lt"/>
                <a:ea typeface="+mn-ea"/>
                <a:cs typeface="+mn-cs"/>
              </a:rPr>
              <a:t>, etc. as a past, completed time period, then we must use the past simple.</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15</a:t>
            </a:fld>
            <a:endParaRPr lang="it-IT"/>
          </a:p>
        </p:txBody>
      </p:sp>
    </p:spTree>
    <p:extLst>
      <p:ext uri="{BB962C8B-B14F-4D97-AF65-F5344CB8AC3E}">
        <p14:creationId xmlns:p14="http://schemas.microsoft.com/office/powerpoint/2010/main" val="81592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things</a:t>
            </a:r>
            <a:r>
              <a:rPr lang="it-IT" dirty="0"/>
              <a:t> are </a:t>
            </a:r>
            <a:r>
              <a:rPr lang="it-IT" dirty="0" err="1"/>
              <a:t>seen</a:t>
            </a:r>
            <a:r>
              <a:rPr lang="it-IT" dirty="0"/>
              <a:t> </a:t>
            </a:r>
            <a:r>
              <a:rPr lang="it-IT" dirty="0" err="1"/>
              <a:t>as</a:t>
            </a:r>
            <a:r>
              <a:rPr lang="it-IT" dirty="0"/>
              <a:t> long-</a:t>
            </a:r>
            <a:r>
              <a:rPr lang="it-IT" dirty="0" err="1"/>
              <a:t>term</a:t>
            </a:r>
            <a:r>
              <a:rPr lang="it-IT" dirty="0"/>
              <a:t> or </a:t>
            </a:r>
            <a:r>
              <a:rPr lang="it-IT" dirty="0" err="1"/>
              <a:t>permanent</a:t>
            </a:r>
            <a:r>
              <a:rPr lang="it-IT" dirty="0"/>
              <a:t> OR stative </a:t>
            </a:r>
            <a:r>
              <a:rPr lang="it-IT" dirty="0" err="1"/>
              <a:t>verbs</a:t>
            </a:r>
            <a:endParaRPr lang="it-IT" dirty="0"/>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16</a:t>
            </a:fld>
            <a:endParaRPr lang="it-IT"/>
          </a:p>
        </p:txBody>
      </p:sp>
    </p:spTree>
    <p:extLst>
      <p:ext uri="{BB962C8B-B14F-4D97-AF65-F5344CB8AC3E}">
        <p14:creationId xmlns:p14="http://schemas.microsoft.com/office/powerpoint/2010/main" val="112926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17</a:t>
            </a:fld>
            <a:endParaRPr lang="it-IT"/>
          </a:p>
        </p:txBody>
      </p:sp>
    </p:spTree>
    <p:extLst>
      <p:ext uri="{BB962C8B-B14F-4D97-AF65-F5344CB8AC3E}">
        <p14:creationId xmlns:p14="http://schemas.microsoft.com/office/powerpoint/2010/main" val="235128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28</a:t>
            </a:fld>
            <a:endParaRPr lang="it-IT"/>
          </a:p>
        </p:txBody>
      </p:sp>
    </p:spTree>
    <p:extLst>
      <p:ext uri="{BB962C8B-B14F-4D97-AF65-F5344CB8AC3E}">
        <p14:creationId xmlns:p14="http://schemas.microsoft.com/office/powerpoint/2010/main" val="358543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29</a:t>
            </a:fld>
            <a:endParaRPr lang="it-IT"/>
          </a:p>
        </p:txBody>
      </p:sp>
    </p:spTree>
    <p:extLst>
      <p:ext uri="{BB962C8B-B14F-4D97-AF65-F5344CB8AC3E}">
        <p14:creationId xmlns:p14="http://schemas.microsoft.com/office/powerpoint/2010/main" val="44014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Sempre ausiliare avere!</a:t>
            </a:r>
          </a:p>
        </p:txBody>
      </p:sp>
      <p:sp>
        <p:nvSpPr>
          <p:cNvPr id="4" name="Segnaposto numero diapositiva 3"/>
          <p:cNvSpPr>
            <a:spLocks noGrp="1"/>
          </p:cNvSpPr>
          <p:nvPr>
            <p:ph type="sldNum" sz="quarter" idx="10"/>
          </p:nvPr>
        </p:nvSpPr>
        <p:spPr/>
        <p:txBody>
          <a:bodyPr/>
          <a:lstStyle/>
          <a:p>
            <a:fld id="{148CEE8E-B239-4CD7-ADFA-376B384A52FE}" type="slidenum">
              <a:rPr lang="it-IT" smtClean="0"/>
              <a:t>30</a:t>
            </a:fld>
            <a:endParaRPr lang="it-IT"/>
          </a:p>
        </p:txBody>
      </p:sp>
    </p:spTree>
    <p:extLst>
      <p:ext uri="{BB962C8B-B14F-4D97-AF65-F5344CB8AC3E}">
        <p14:creationId xmlns:p14="http://schemas.microsoft.com/office/powerpoint/2010/main" val="346182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Exercise</a:t>
            </a:r>
            <a:r>
              <a:rPr lang="it-IT" dirty="0"/>
              <a:t> 4Ba GB p.133</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32</a:t>
            </a:fld>
            <a:endParaRPr lang="it-IT"/>
          </a:p>
        </p:txBody>
      </p:sp>
    </p:spTree>
    <p:extLst>
      <p:ext uri="{BB962C8B-B14F-4D97-AF65-F5344CB8AC3E}">
        <p14:creationId xmlns:p14="http://schemas.microsoft.com/office/powerpoint/2010/main" val="3358639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34</a:t>
            </a:fld>
            <a:endParaRPr lang="it-IT"/>
          </a:p>
        </p:txBody>
      </p:sp>
    </p:spTree>
    <p:extLst>
      <p:ext uri="{BB962C8B-B14F-4D97-AF65-F5344CB8AC3E}">
        <p14:creationId xmlns:p14="http://schemas.microsoft.com/office/powerpoint/2010/main" val="188112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35</a:t>
            </a:fld>
            <a:endParaRPr lang="it-IT"/>
          </a:p>
        </p:txBody>
      </p:sp>
    </p:spTree>
    <p:extLst>
      <p:ext uri="{BB962C8B-B14F-4D97-AF65-F5344CB8AC3E}">
        <p14:creationId xmlns:p14="http://schemas.microsoft.com/office/powerpoint/2010/main" val="65247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ESERCIZI: 1C – 1a, 1b; 2a, 4</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36</a:t>
            </a:fld>
            <a:endParaRPr lang="it-IT"/>
          </a:p>
        </p:txBody>
      </p:sp>
    </p:spTree>
    <p:extLst>
      <p:ext uri="{BB962C8B-B14F-4D97-AF65-F5344CB8AC3E}">
        <p14:creationId xmlns:p14="http://schemas.microsoft.com/office/powerpoint/2010/main" val="1529508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37</a:t>
            </a:fld>
            <a:endParaRPr lang="it-IT"/>
          </a:p>
        </p:txBody>
      </p:sp>
    </p:spTree>
    <p:extLst>
      <p:ext uri="{BB962C8B-B14F-4D97-AF65-F5344CB8AC3E}">
        <p14:creationId xmlns:p14="http://schemas.microsoft.com/office/powerpoint/2010/main" val="1941359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38</a:t>
            </a:fld>
            <a:endParaRPr lang="it-IT"/>
          </a:p>
        </p:txBody>
      </p:sp>
    </p:spTree>
    <p:extLst>
      <p:ext uri="{BB962C8B-B14F-4D97-AF65-F5344CB8AC3E}">
        <p14:creationId xmlns:p14="http://schemas.microsoft.com/office/powerpoint/2010/main" val="1795312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Exercise</a:t>
            </a:r>
            <a:r>
              <a:rPr lang="it-IT" dirty="0"/>
              <a:t> 4Bb GB p.133</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41</a:t>
            </a:fld>
            <a:endParaRPr lang="it-IT"/>
          </a:p>
        </p:txBody>
      </p:sp>
    </p:spTree>
    <p:extLst>
      <p:ext uri="{BB962C8B-B14F-4D97-AF65-F5344CB8AC3E}">
        <p14:creationId xmlns:p14="http://schemas.microsoft.com/office/powerpoint/2010/main" val="354491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Già fatto</a:t>
            </a:r>
          </a:p>
        </p:txBody>
      </p:sp>
      <p:sp>
        <p:nvSpPr>
          <p:cNvPr id="4" name="Segnaposto numero diapositiva 3"/>
          <p:cNvSpPr>
            <a:spLocks noGrp="1"/>
          </p:cNvSpPr>
          <p:nvPr>
            <p:ph type="sldNum" sz="quarter" idx="10"/>
          </p:nvPr>
        </p:nvSpPr>
        <p:spPr/>
        <p:txBody>
          <a:bodyPr/>
          <a:lstStyle/>
          <a:p>
            <a:fld id="{148CEE8E-B239-4CD7-ADFA-376B384A52FE}" type="slidenum">
              <a:rPr lang="it-IT" smtClean="0"/>
              <a:t>42</a:t>
            </a:fld>
            <a:endParaRPr lang="it-IT"/>
          </a:p>
        </p:txBody>
      </p:sp>
    </p:spTree>
    <p:extLst>
      <p:ext uri="{BB962C8B-B14F-4D97-AF65-F5344CB8AC3E}">
        <p14:creationId xmlns:p14="http://schemas.microsoft.com/office/powerpoint/2010/main" val="22060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Listening</a:t>
            </a:r>
            <a:r>
              <a:rPr lang="it-IT" dirty="0"/>
              <a:t> and </a:t>
            </a:r>
            <a:r>
              <a:rPr lang="it-IT" dirty="0" err="1"/>
              <a:t>speaking</a:t>
            </a:r>
            <a:r>
              <a:rPr lang="it-IT" dirty="0"/>
              <a:t> p. 31</a:t>
            </a:r>
          </a:p>
          <a:p>
            <a:pPr lvl="1"/>
            <a:r>
              <a:rPr lang="it-IT" dirty="0" err="1"/>
              <a:t>Listening</a:t>
            </a:r>
            <a:r>
              <a:rPr lang="it-IT" dirty="0"/>
              <a:t> </a:t>
            </a:r>
            <a:r>
              <a:rPr lang="it-IT" dirty="0" err="1"/>
              <a:t>exercise</a:t>
            </a:r>
            <a:r>
              <a:rPr lang="it-IT" dirty="0"/>
              <a:t> 3a-b</a:t>
            </a:r>
          </a:p>
          <a:p>
            <a:pPr lvl="1"/>
            <a:r>
              <a:rPr lang="it-IT" dirty="0" err="1"/>
              <a:t>Speaking</a:t>
            </a:r>
            <a:r>
              <a:rPr lang="it-IT" dirty="0"/>
              <a:t> </a:t>
            </a:r>
            <a:r>
              <a:rPr lang="it-IT" dirty="0" err="1"/>
              <a:t>exercise</a:t>
            </a:r>
            <a:r>
              <a:rPr lang="it-IT" dirty="0"/>
              <a:t> 6</a:t>
            </a:r>
          </a:p>
          <a:p>
            <a:pPr>
              <a:spcBef>
                <a:spcPts val="1800"/>
              </a:spcBef>
            </a:pPr>
            <a:r>
              <a:rPr lang="it-IT" dirty="0"/>
              <a:t>VB p. 155</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44</a:t>
            </a:fld>
            <a:endParaRPr lang="it-IT"/>
          </a:p>
        </p:txBody>
      </p:sp>
    </p:spTree>
    <p:extLst>
      <p:ext uri="{BB962C8B-B14F-4D97-AF65-F5344CB8AC3E}">
        <p14:creationId xmlns:p14="http://schemas.microsoft.com/office/powerpoint/2010/main" val="3525101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ESERCIZI: 1C – 1a, 1b; 2a, 4</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46</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present perfect continuous </a:t>
            </a:r>
            <a:r>
              <a:rPr lang="en-US" sz="1200" b="0" i="0" u="none" strike="noStrike" kern="1200" baseline="0" dirty="0">
                <a:solidFill>
                  <a:schemeClr val="tx1"/>
                </a:solidFill>
                <a:latin typeface="+mn-lt"/>
                <a:ea typeface="+mn-ea"/>
                <a:cs typeface="+mn-cs"/>
              </a:rPr>
              <a:t>is used to describe </a:t>
            </a:r>
            <a:r>
              <a:rPr lang="en-US" sz="1200" b="1" i="0" u="none" strike="noStrike" kern="1200" baseline="0" dirty="0">
                <a:solidFill>
                  <a:schemeClr val="tx1"/>
                </a:solidFill>
                <a:latin typeface="+mn-lt"/>
                <a:ea typeface="+mn-ea"/>
                <a:cs typeface="+mn-cs"/>
              </a:rPr>
              <a:t>a situation or activity which began in the past and was in progress until recently or until the time of speaking</a:t>
            </a:r>
            <a:r>
              <a:rPr lang="en-US" sz="1200" b="0" i="0" u="none" strike="noStrike" kern="1200" baseline="0" dirty="0">
                <a:solidFill>
                  <a:schemeClr val="tx1"/>
                </a:solidFill>
                <a:latin typeface="+mn-lt"/>
                <a:ea typeface="+mn-ea"/>
                <a:cs typeface="+mn-cs"/>
              </a:rPr>
              <a:t>. It is often used </a:t>
            </a:r>
            <a:r>
              <a:rPr lang="en-US" sz="1200" b="1" i="0" u="none" strike="noStrike" kern="1200" baseline="0" dirty="0">
                <a:solidFill>
                  <a:schemeClr val="tx1"/>
                </a:solidFill>
                <a:latin typeface="+mn-lt"/>
                <a:ea typeface="+mn-ea"/>
                <a:cs typeface="+mn-cs"/>
              </a:rPr>
              <a:t>to </a:t>
            </a:r>
            <a:r>
              <a:rPr lang="en-US" sz="1200" b="1" i="0" u="none" strike="noStrike" kern="1200" baseline="0" dirty="0" err="1">
                <a:solidFill>
                  <a:schemeClr val="tx1"/>
                </a:solidFill>
                <a:latin typeface="+mn-lt"/>
                <a:ea typeface="+mn-ea"/>
                <a:cs typeface="+mn-cs"/>
              </a:rPr>
              <a:t>emphasise</a:t>
            </a:r>
            <a:r>
              <a:rPr lang="en-US" sz="1200" b="1" i="0" u="none" strike="noStrike" kern="1200" baseline="0" dirty="0">
                <a:solidFill>
                  <a:schemeClr val="tx1"/>
                </a:solidFill>
                <a:latin typeface="+mn-lt"/>
                <a:ea typeface="+mn-ea"/>
                <a:cs typeface="+mn-cs"/>
              </a:rPr>
              <a:t> the duration of an event</a:t>
            </a:r>
            <a:r>
              <a:rPr lang="en-US" sz="1200" b="0" i="0" u="none" strike="noStrike" kern="1200" baseline="0" dirty="0">
                <a:solidFill>
                  <a:schemeClr val="tx1"/>
                </a:solidFill>
                <a:latin typeface="+mn-lt"/>
                <a:ea typeface="+mn-ea"/>
                <a:cs typeface="+mn-cs"/>
              </a:rPr>
              <a:t>, occurring </a:t>
            </a:r>
            <a:r>
              <a:rPr lang="en-US" sz="1200" b="0" i="0" u="sng" strike="noStrike" kern="1200" baseline="0" dirty="0">
                <a:solidFill>
                  <a:schemeClr val="tx1"/>
                </a:solidFill>
                <a:latin typeface="+mn-lt"/>
                <a:ea typeface="+mn-ea"/>
                <a:cs typeface="+mn-cs"/>
              </a:rPr>
              <a:t>with time expressions which indicate how long an activity has been in </a:t>
            </a:r>
            <a:r>
              <a:rPr lang="it-IT" sz="1200" b="0" i="0" u="sng" strike="noStrike" kern="1200" baseline="0" dirty="0">
                <a:solidFill>
                  <a:schemeClr val="tx1"/>
                </a:solidFill>
                <a:latin typeface="+mn-lt"/>
                <a:ea typeface="+mn-ea"/>
                <a:cs typeface="+mn-cs"/>
              </a:rPr>
              <a:t>progress</a:t>
            </a:r>
            <a:r>
              <a:rPr lang="it-IT" sz="1200" b="0" i="0" u="none" strike="noStrike" kern="1200" baseline="0" dirty="0">
                <a:solidFill>
                  <a:schemeClr val="tx1"/>
                </a:solidFill>
                <a:latin typeface="+mn-lt"/>
                <a:ea typeface="+mn-ea"/>
                <a:cs typeface="+mn-cs"/>
              </a:rPr>
              <a:t>, e.g. </a:t>
            </a:r>
            <a:r>
              <a:rPr lang="en-US" sz="1200" b="0" i="0" u="none" strike="noStrike" kern="1200" baseline="0" dirty="0">
                <a:solidFill>
                  <a:schemeClr val="tx1"/>
                </a:solidFill>
                <a:latin typeface="+mn-lt"/>
                <a:ea typeface="+mn-ea"/>
                <a:cs typeface="+mn-cs"/>
              </a:rPr>
              <a:t>I’ve been working at home all day.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present perfect continuous is often used to describe repeated actions which have occurred up until the time of speaking</a:t>
            </a:r>
            <a:r>
              <a:rPr lang="en-US" sz="1200" b="0" i="0" u="none" strike="noStrike" kern="1200" baseline="0" dirty="0">
                <a:solidFill>
                  <a:schemeClr val="tx1"/>
                </a:solidFill>
                <a:latin typeface="+mn-lt"/>
                <a:ea typeface="+mn-ea"/>
                <a:cs typeface="+mn-cs"/>
              </a:rPr>
              <a:t>, e.g. He’s been writing to her every day.</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Action </a:t>
            </a:r>
            <a:r>
              <a:rPr lang="en-US" sz="1200" b="0" i="0" u="none" strike="noStrike" kern="1200" dirty="0">
                <a:solidFill>
                  <a:schemeClr val="tx1"/>
                </a:solidFill>
                <a:effectLst/>
                <a:latin typeface="+mn-lt"/>
                <a:ea typeface="+mn-ea"/>
                <a:cs typeface="+mn-cs"/>
                <a:hlinkClick r:id="rId3"/>
              </a:rPr>
              <a:t>verbs</a:t>
            </a:r>
            <a:r>
              <a:rPr lang="en-US" sz="1200" b="0" i="0" kern="1200" dirty="0">
                <a:solidFill>
                  <a:schemeClr val="tx1"/>
                </a:solidFill>
                <a:effectLst/>
                <a:latin typeface="+mn-lt"/>
                <a:ea typeface="+mn-ea"/>
                <a:cs typeface="+mn-cs"/>
              </a:rPr>
              <a:t>, also called dynamic verbs, express an action whether it be physical or mental. </a:t>
            </a:r>
          </a:p>
          <a:p>
            <a:r>
              <a:rPr lang="en-US" sz="1200" b="0" i="0" kern="1200" dirty="0">
                <a:solidFill>
                  <a:schemeClr val="tx1"/>
                </a:solidFill>
                <a:effectLst/>
                <a:latin typeface="+mn-lt"/>
                <a:ea typeface="+mn-ea"/>
                <a:cs typeface="+mn-cs"/>
              </a:rPr>
              <a:t>To determine if a word is an action verb, look at the sentence and ask yourself if the word shows something someone can do or something someone can be or feel. If it is something they can do, then it is an action verb (if it is something they can be or feel, it is a non-action, or stative, verb).</a:t>
            </a:r>
            <a:endParaRPr lang="en-US" sz="1200" b="0" i="0" u="none" strike="noStrike" kern="1200" baseline="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148CEE8E-B239-4CD7-ADFA-376B384A52FE}" type="slidenum">
              <a:rPr lang="it-IT" smtClean="0"/>
              <a:t>48</a:t>
            </a:fld>
            <a:endParaRPr lang="it-IT"/>
          </a:p>
        </p:txBody>
      </p:sp>
    </p:spTree>
    <p:extLst>
      <p:ext uri="{BB962C8B-B14F-4D97-AF65-F5344CB8AC3E}">
        <p14:creationId xmlns:p14="http://schemas.microsoft.com/office/powerpoint/2010/main" val="1794620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present perfect continuous </a:t>
            </a:r>
            <a:r>
              <a:rPr lang="en-US" sz="1200" b="0" i="0" u="none" strike="noStrike" kern="1200" baseline="0" dirty="0">
                <a:solidFill>
                  <a:schemeClr val="tx1"/>
                </a:solidFill>
                <a:latin typeface="+mn-lt"/>
                <a:ea typeface="+mn-ea"/>
                <a:cs typeface="+mn-cs"/>
              </a:rPr>
              <a:t>is used to describe </a:t>
            </a:r>
            <a:r>
              <a:rPr lang="en-US" sz="1200" b="1" i="0" u="none" strike="noStrike" kern="1200" baseline="0" dirty="0">
                <a:solidFill>
                  <a:schemeClr val="tx1"/>
                </a:solidFill>
                <a:latin typeface="+mn-lt"/>
                <a:ea typeface="+mn-ea"/>
                <a:cs typeface="+mn-cs"/>
              </a:rPr>
              <a:t>a situation or activity which began in the past and was in progress until recently or until the time of speaking</a:t>
            </a:r>
            <a:r>
              <a:rPr lang="en-US" sz="1200" b="0" i="0" u="none" strike="noStrike" kern="1200" baseline="0" dirty="0">
                <a:solidFill>
                  <a:schemeClr val="tx1"/>
                </a:solidFill>
                <a:latin typeface="+mn-lt"/>
                <a:ea typeface="+mn-ea"/>
                <a:cs typeface="+mn-cs"/>
              </a:rPr>
              <a:t>. It is often used </a:t>
            </a:r>
            <a:r>
              <a:rPr lang="en-US" sz="1200" b="1" i="0" u="none" strike="noStrike" kern="1200" baseline="0" dirty="0">
                <a:solidFill>
                  <a:schemeClr val="tx1"/>
                </a:solidFill>
                <a:latin typeface="+mn-lt"/>
                <a:ea typeface="+mn-ea"/>
                <a:cs typeface="+mn-cs"/>
              </a:rPr>
              <a:t>to </a:t>
            </a:r>
            <a:r>
              <a:rPr lang="en-US" sz="1200" b="1" i="0" u="none" strike="noStrike" kern="1200" baseline="0" dirty="0" err="1">
                <a:solidFill>
                  <a:schemeClr val="tx1"/>
                </a:solidFill>
                <a:latin typeface="+mn-lt"/>
                <a:ea typeface="+mn-ea"/>
                <a:cs typeface="+mn-cs"/>
              </a:rPr>
              <a:t>emphasise</a:t>
            </a:r>
            <a:r>
              <a:rPr lang="en-US" sz="1200" b="1" i="0" u="none" strike="noStrike" kern="1200" baseline="0" dirty="0">
                <a:solidFill>
                  <a:schemeClr val="tx1"/>
                </a:solidFill>
                <a:latin typeface="+mn-lt"/>
                <a:ea typeface="+mn-ea"/>
                <a:cs typeface="+mn-cs"/>
              </a:rPr>
              <a:t> the duration of an event</a:t>
            </a:r>
            <a:r>
              <a:rPr lang="en-US" sz="1200" b="0" i="0" u="none" strike="noStrike" kern="1200" baseline="0" dirty="0">
                <a:solidFill>
                  <a:schemeClr val="tx1"/>
                </a:solidFill>
                <a:latin typeface="+mn-lt"/>
                <a:ea typeface="+mn-ea"/>
                <a:cs typeface="+mn-cs"/>
              </a:rPr>
              <a:t>, occurring </a:t>
            </a:r>
            <a:r>
              <a:rPr lang="en-US" sz="1200" b="0" i="0" u="sng" strike="noStrike" kern="1200" baseline="0" dirty="0">
                <a:solidFill>
                  <a:schemeClr val="tx1"/>
                </a:solidFill>
                <a:latin typeface="+mn-lt"/>
                <a:ea typeface="+mn-ea"/>
                <a:cs typeface="+mn-cs"/>
              </a:rPr>
              <a:t>with time expressions which indicate how long an activity has been in </a:t>
            </a:r>
            <a:r>
              <a:rPr lang="it-IT" sz="1200" b="0" i="0" u="sng" strike="noStrike" kern="1200" baseline="0" dirty="0">
                <a:solidFill>
                  <a:schemeClr val="tx1"/>
                </a:solidFill>
                <a:latin typeface="+mn-lt"/>
                <a:ea typeface="+mn-ea"/>
                <a:cs typeface="+mn-cs"/>
              </a:rPr>
              <a:t>progress</a:t>
            </a:r>
            <a:r>
              <a:rPr lang="it-IT" sz="1200" b="0" i="0" u="none" strike="noStrike" kern="1200" baseline="0" dirty="0">
                <a:solidFill>
                  <a:schemeClr val="tx1"/>
                </a:solidFill>
                <a:latin typeface="+mn-lt"/>
                <a:ea typeface="+mn-ea"/>
                <a:cs typeface="+mn-cs"/>
              </a:rPr>
              <a:t>, e.g. </a:t>
            </a:r>
            <a:r>
              <a:rPr lang="en-US" sz="1200" b="0" i="0" u="none" strike="noStrike" kern="1200" baseline="0" dirty="0">
                <a:solidFill>
                  <a:schemeClr val="tx1"/>
                </a:solidFill>
                <a:latin typeface="+mn-lt"/>
                <a:ea typeface="+mn-ea"/>
                <a:cs typeface="+mn-cs"/>
              </a:rPr>
              <a:t>I’ve been working at home all day.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present perfect continuous is often used to describe repeated actions which have occurred up until the time of speaking</a:t>
            </a:r>
            <a:r>
              <a:rPr lang="en-US" sz="1200" b="0" i="0" u="none" strike="noStrike" kern="1200" baseline="0" dirty="0">
                <a:solidFill>
                  <a:schemeClr val="tx1"/>
                </a:solidFill>
                <a:latin typeface="+mn-lt"/>
                <a:ea typeface="+mn-ea"/>
                <a:cs typeface="+mn-cs"/>
              </a:rPr>
              <a:t>, e.g. He’s been writing to her every day.</a:t>
            </a:r>
          </a:p>
          <a:p>
            <a:endParaRPr lang="en-US" sz="1200" b="0" i="0" u="none" strike="noStrike" kern="1200" baseline="0" dirty="0">
              <a:solidFill>
                <a:schemeClr val="tx1"/>
              </a:solidFill>
              <a:latin typeface="+mn-lt"/>
              <a:ea typeface="+mn-ea"/>
              <a:cs typeface="+mn-cs"/>
            </a:endParaRPr>
          </a:p>
          <a:p>
            <a:r>
              <a:rPr lang="en-US" sz="1200" b="0" i="0" kern="1200" dirty="0">
                <a:solidFill>
                  <a:schemeClr val="tx1"/>
                </a:solidFill>
                <a:effectLst/>
                <a:latin typeface="+mn-lt"/>
                <a:ea typeface="+mn-ea"/>
                <a:cs typeface="+mn-cs"/>
              </a:rPr>
              <a:t>Action </a:t>
            </a:r>
            <a:r>
              <a:rPr lang="en-US" sz="1200" b="0" i="0" u="none" strike="noStrike" kern="1200" dirty="0">
                <a:solidFill>
                  <a:schemeClr val="tx1"/>
                </a:solidFill>
                <a:effectLst/>
                <a:latin typeface="+mn-lt"/>
                <a:ea typeface="+mn-ea"/>
                <a:cs typeface="+mn-cs"/>
                <a:hlinkClick r:id="rId3"/>
              </a:rPr>
              <a:t>verbs</a:t>
            </a:r>
            <a:r>
              <a:rPr lang="en-US" sz="1200" b="0" i="0" kern="1200" dirty="0">
                <a:solidFill>
                  <a:schemeClr val="tx1"/>
                </a:solidFill>
                <a:effectLst/>
                <a:latin typeface="+mn-lt"/>
                <a:ea typeface="+mn-ea"/>
                <a:cs typeface="+mn-cs"/>
              </a:rPr>
              <a:t>, also called dynamic verbs, express an action whether it be physical or mental. </a:t>
            </a:r>
          </a:p>
          <a:p>
            <a:r>
              <a:rPr lang="en-US" sz="1200" b="0" i="0" kern="1200" dirty="0">
                <a:solidFill>
                  <a:schemeClr val="tx1"/>
                </a:solidFill>
                <a:effectLst/>
                <a:latin typeface="+mn-lt"/>
                <a:ea typeface="+mn-ea"/>
                <a:cs typeface="+mn-cs"/>
              </a:rPr>
              <a:t>To determine if a word is an action verb, look at the sentence and ask yourself if the word shows something someone can do or something someone can be or feel. If it is something they can do, then it is an action verb (if it is something they can be or feel, it is a non-action, or stative, verb).</a:t>
            </a:r>
            <a:endParaRPr lang="en-US" sz="1200" b="0" i="0" u="none" strike="noStrike" kern="1200" baseline="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148CEE8E-B239-4CD7-ADFA-376B384A52FE}" type="slidenum">
              <a:rPr lang="it-IT" smtClean="0"/>
              <a:t>49</a:t>
            </a:fld>
            <a:endParaRPr lang="it-IT"/>
          </a:p>
        </p:txBody>
      </p:sp>
    </p:spTree>
    <p:extLst>
      <p:ext uri="{BB962C8B-B14F-4D97-AF65-F5344CB8AC3E}">
        <p14:creationId xmlns:p14="http://schemas.microsoft.com/office/powerpoint/2010/main" val="2096279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50</a:t>
            </a:fld>
            <a:endParaRPr lang="it-IT"/>
          </a:p>
        </p:txBody>
      </p:sp>
    </p:spTree>
    <p:extLst>
      <p:ext uri="{BB962C8B-B14F-4D97-AF65-F5344CB8AC3E}">
        <p14:creationId xmlns:p14="http://schemas.microsoft.com/office/powerpoint/2010/main" val="129375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1. The simple past is used to talk about completed actions in the past</a:t>
            </a:r>
          </a:p>
          <a:p>
            <a:r>
              <a:rPr lang="en-US" sz="1200" b="0" i="0" kern="1200" dirty="0">
                <a:solidFill>
                  <a:schemeClr val="tx1"/>
                </a:solidFill>
                <a:effectLst/>
                <a:latin typeface="+mn-lt"/>
                <a:ea typeface="+mn-ea"/>
                <a:cs typeface="+mn-cs"/>
              </a:rPr>
              <a:t>2. The simple past is often used with expressions that refer to points of time in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a:t>
            </a:fld>
            <a:endParaRPr lang="it-IT"/>
          </a:p>
        </p:txBody>
      </p:sp>
    </p:spTree>
    <p:extLst>
      <p:ext uri="{BB962C8B-B14F-4D97-AF65-F5344CB8AC3E}">
        <p14:creationId xmlns:p14="http://schemas.microsoft.com/office/powerpoint/2010/main" val="1664661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Exercise</a:t>
            </a:r>
            <a:r>
              <a:rPr lang="it-IT" dirty="0"/>
              <a:t> 9C GB p.143</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 1 has he lived, moved</a:t>
            </a:r>
          </a:p>
          <a:p>
            <a:r>
              <a:rPr lang="en-US" sz="1200" b="0" i="0" u="none" strike="noStrike" kern="1200" baseline="0" dirty="0">
                <a:solidFill>
                  <a:schemeClr val="tx1"/>
                </a:solidFill>
                <a:latin typeface="+mn-lt"/>
                <a:ea typeface="+mn-ea"/>
                <a:cs typeface="+mn-cs"/>
              </a:rPr>
              <a:t>2 did Picasso die, did he live, left</a:t>
            </a:r>
          </a:p>
          <a:p>
            <a:r>
              <a:rPr lang="en-US" sz="1200" b="0" i="0" u="none" strike="noStrike" kern="1200" baseline="0" dirty="0">
                <a:solidFill>
                  <a:schemeClr val="tx1"/>
                </a:solidFill>
                <a:latin typeface="+mn-lt"/>
                <a:ea typeface="+mn-ea"/>
                <a:cs typeface="+mn-cs"/>
              </a:rPr>
              <a:t>3 have they been, 've been, met, was</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52</a:t>
            </a:fld>
            <a:endParaRPr lang="it-IT"/>
          </a:p>
        </p:txBody>
      </p:sp>
    </p:spTree>
    <p:extLst>
      <p:ext uri="{BB962C8B-B14F-4D97-AF65-F5344CB8AC3E}">
        <p14:creationId xmlns:p14="http://schemas.microsoft.com/office/powerpoint/2010/main" val="2668266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Exercise</a:t>
            </a:r>
            <a:r>
              <a:rPr lang="it-IT" dirty="0"/>
              <a:t> 9C GB p.143</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 1 has he lived, moved</a:t>
            </a:r>
          </a:p>
          <a:p>
            <a:r>
              <a:rPr lang="en-US" sz="1200" b="0" i="0" u="none" strike="noStrike" kern="1200" baseline="0" dirty="0">
                <a:solidFill>
                  <a:schemeClr val="tx1"/>
                </a:solidFill>
                <a:latin typeface="+mn-lt"/>
                <a:ea typeface="+mn-ea"/>
                <a:cs typeface="+mn-cs"/>
              </a:rPr>
              <a:t>2 did Picasso die, did he live, left</a:t>
            </a:r>
          </a:p>
          <a:p>
            <a:r>
              <a:rPr lang="en-US" sz="1200" b="0" i="0" u="none" strike="noStrike" kern="1200" baseline="0" dirty="0">
                <a:solidFill>
                  <a:schemeClr val="tx1"/>
                </a:solidFill>
                <a:latin typeface="+mn-lt"/>
                <a:ea typeface="+mn-ea"/>
                <a:cs typeface="+mn-cs"/>
              </a:rPr>
              <a:t>3 have they been, 've been, met, was</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53</a:t>
            </a:fld>
            <a:endParaRPr lang="it-IT"/>
          </a:p>
        </p:txBody>
      </p:sp>
    </p:spTree>
    <p:extLst>
      <p:ext uri="{BB962C8B-B14F-4D97-AF65-F5344CB8AC3E}">
        <p14:creationId xmlns:p14="http://schemas.microsoft.com/office/powerpoint/2010/main" val="3771227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9C present perfect or past simple?</a:t>
            </a:r>
          </a:p>
          <a:p>
            <a:r>
              <a:rPr lang="en-US" sz="1200" b="0" i="0" u="none" strike="noStrike" kern="1200" baseline="0" dirty="0">
                <a:solidFill>
                  <a:schemeClr val="tx1"/>
                </a:solidFill>
                <a:latin typeface="+mn-lt"/>
                <a:ea typeface="+mn-ea"/>
                <a:cs typeface="+mn-cs"/>
              </a:rPr>
              <a:t>1 've loved; wasn't; started</a:t>
            </a:r>
          </a:p>
          <a:p>
            <a:r>
              <a:rPr lang="en-US" sz="1200" b="0" i="0" u="none" strike="noStrike" kern="1200" baseline="0" dirty="0">
                <a:solidFill>
                  <a:schemeClr val="tx1"/>
                </a:solidFill>
                <a:latin typeface="+mn-lt"/>
                <a:ea typeface="+mn-ea"/>
                <a:cs typeface="+mn-cs"/>
              </a:rPr>
              <a:t>2 Has", finished; finished; hasn't decided</a:t>
            </a:r>
          </a:p>
          <a:p>
            <a:r>
              <a:rPr lang="en-US" sz="1200" b="0" i="0" u="none" strike="noStrike" kern="1200" baseline="0" dirty="0">
                <a:solidFill>
                  <a:schemeClr val="tx1"/>
                </a:solidFill>
                <a:latin typeface="+mn-lt"/>
                <a:ea typeface="+mn-ea"/>
                <a:cs typeface="+mn-cs"/>
              </a:rPr>
              <a:t>3 've lived; lived; did . .. leave; retired</a:t>
            </a:r>
          </a:p>
        </p:txBody>
      </p:sp>
      <p:sp>
        <p:nvSpPr>
          <p:cNvPr id="4" name="Segnaposto numero diapositiva 3"/>
          <p:cNvSpPr>
            <a:spLocks noGrp="1"/>
          </p:cNvSpPr>
          <p:nvPr>
            <p:ph type="sldNum" sz="quarter" idx="10"/>
          </p:nvPr>
        </p:nvSpPr>
        <p:spPr/>
        <p:txBody>
          <a:bodyPr/>
          <a:lstStyle/>
          <a:p>
            <a:fld id="{148CEE8E-B239-4CD7-ADFA-376B384A52FE}" type="slidenum">
              <a:rPr lang="it-IT" smtClean="0"/>
              <a:t>55</a:t>
            </a:fld>
            <a:endParaRPr lang="it-IT"/>
          </a:p>
        </p:txBody>
      </p:sp>
    </p:spTree>
    <p:extLst>
      <p:ext uri="{BB962C8B-B14F-4D97-AF65-F5344CB8AC3E}">
        <p14:creationId xmlns:p14="http://schemas.microsoft.com/office/powerpoint/2010/main" val="1953501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4 saw; told; Have .. .lived; 've never been; 's visited</a:t>
            </a:r>
          </a:p>
          <a:p>
            <a:r>
              <a:rPr lang="en-US" sz="1200" b="0" i="0" u="none" strike="noStrike" kern="1200" baseline="0" dirty="0">
                <a:solidFill>
                  <a:schemeClr val="tx1"/>
                </a:solidFill>
                <a:latin typeface="+mn-lt"/>
                <a:ea typeface="+mn-ea"/>
                <a:cs typeface="+mn-cs"/>
              </a:rPr>
              <a:t>5 Have ... heard; 've separated; thought</a:t>
            </a:r>
          </a:p>
          <a:p>
            <a:r>
              <a:rPr lang="en-US" sz="1200" b="0" i="0" u="none" strike="noStrike" kern="1200" baseline="0" dirty="0">
                <a:solidFill>
                  <a:schemeClr val="tx1"/>
                </a:solidFill>
                <a:latin typeface="+mn-lt"/>
                <a:ea typeface="+mn-ea"/>
                <a:cs typeface="+mn-cs"/>
              </a:rPr>
              <a:t>6 's been; fell; got; were</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56</a:t>
            </a:fld>
            <a:endParaRPr lang="it-IT"/>
          </a:p>
        </p:txBody>
      </p:sp>
    </p:spTree>
    <p:extLst>
      <p:ext uri="{BB962C8B-B14F-4D97-AF65-F5344CB8AC3E}">
        <p14:creationId xmlns:p14="http://schemas.microsoft.com/office/powerpoint/2010/main" val="1701778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Grammar bank p.135</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We've known each other since we were children.</a:t>
            </a:r>
          </a:p>
          <a:p>
            <a:r>
              <a:rPr lang="en-US" sz="1200" b="0" i="0" u="none" strike="noStrike" kern="1200" baseline="0" dirty="0">
                <a:solidFill>
                  <a:schemeClr val="tx1"/>
                </a:solidFill>
                <a:latin typeface="+mn-lt"/>
                <a:ea typeface="+mn-ea"/>
                <a:cs typeface="+mn-cs"/>
              </a:rPr>
              <a:t>2 The children have been playing computer games for </a:t>
            </a:r>
            <a:r>
              <a:rPr lang="it-IT" sz="1200" b="0" i="0" u="none" strike="noStrike" kern="1200" baseline="0" dirty="0" err="1">
                <a:solidFill>
                  <a:schemeClr val="tx1"/>
                </a:solidFill>
                <a:latin typeface="+mn-lt"/>
                <a:ea typeface="+mn-ea"/>
                <a:cs typeface="+mn-cs"/>
              </a:rPr>
              <a:t>two</a:t>
            </a:r>
            <a:r>
              <a:rPr lang="it-IT" sz="1200" b="0" i="0" u="none" strike="noStrike" kern="1200" baseline="0" dirty="0">
                <a:solidFill>
                  <a:schemeClr val="tx1"/>
                </a:solidFill>
                <a:latin typeface="+mn-lt"/>
                <a:ea typeface="+mn-ea"/>
                <a:cs typeface="+mn-cs"/>
              </a:rPr>
              <a:t> hours.</a:t>
            </a:r>
          </a:p>
          <a:p>
            <a:r>
              <a:rPr lang="en-US" sz="1200" b="0" i="0" u="none" strike="noStrike" kern="1200" baseline="0" dirty="0">
                <a:solidFill>
                  <a:schemeClr val="tx1"/>
                </a:solidFill>
                <a:latin typeface="+mn-lt"/>
                <a:ea typeface="+mn-ea"/>
                <a:cs typeface="+mn-cs"/>
              </a:rPr>
              <a:t>3 Has your sister had that hairstyle for a long time?</a:t>
            </a:r>
          </a:p>
          <a:p>
            <a:r>
              <a:rPr lang="en-US" sz="1200" b="0" i="0" u="none" strike="noStrike" kern="1200" baseline="0" dirty="0">
                <a:solidFill>
                  <a:schemeClr val="tx1"/>
                </a:solidFill>
                <a:latin typeface="+mn-lt"/>
                <a:ea typeface="+mn-ea"/>
                <a:cs typeface="+mn-cs"/>
              </a:rPr>
              <a:t>4 I've loved her since the first day we met.</a:t>
            </a:r>
          </a:p>
          <a:p>
            <a:r>
              <a:rPr lang="en-US" sz="1200" b="0" i="0" u="none" strike="noStrike" kern="1200" baseline="0" dirty="0">
                <a:solidFill>
                  <a:schemeClr val="tx1"/>
                </a:solidFill>
                <a:latin typeface="+mn-lt"/>
                <a:ea typeface="+mn-ea"/>
                <a:cs typeface="+mn-cs"/>
              </a:rPr>
              <a:t>5 My internet connection hasn't been working since </a:t>
            </a:r>
            <a:r>
              <a:rPr lang="it-IT" sz="1200" b="0" i="0" u="none" strike="noStrike" kern="1200" baseline="0" dirty="0" err="1">
                <a:solidFill>
                  <a:schemeClr val="tx1"/>
                </a:solidFill>
                <a:latin typeface="+mn-lt"/>
                <a:ea typeface="+mn-ea"/>
                <a:cs typeface="+mn-cs"/>
              </a:rPr>
              <a:t>yesterday</a:t>
            </a:r>
            <a:r>
              <a:rPr lang="it-IT"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6 How long have you been waiting?</a:t>
            </a:r>
          </a:p>
          <a:p>
            <a:r>
              <a:rPr lang="en-US" sz="1200" b="0" i="0" u="none" strike="noStrike" kern="1200" baseline="0" dirty="0">
                <a:solidFill>
                  <a:schemeClr val="tx1"/>
                </a:solidFill>
                <a:latin typeface="+mn-lt"/>
                <a:ea typeface="+mn-ea"/>
                <a:cs typeface="+mn-cs"/>
              </a:rPr>
              <a:t>7 I've been a teacher for three years.</a:t>
            </a:r>
          </a:p>
          <a:p>
            <a:r>
              <a:rPr lang="en-US" sz="1200" b="0" i="0" u="none" strike="noStrike" kern="1200" baseline="0" dirty="0">
                <a:solidFill>
                  <a:schemeClr val="tx1"/>
                </a:solidFill>
                <a:latin typeface="+mn-lt"/>
                <a:ea typeface="+mn-ea"/>
                <a:cs typeface="+mn-cs"/>
              </a:rPr>
              <a:t>8 It's been snowing since five o'clock this morning.</a:t>
            </a:r>
          </a:p>
          <a:p>
            <a:r>
              <a:rPr lang="en-US" sz="1200" b="0" i="0" u="none" strike="noStrike" kern="1200" baseline="0" dirty="0">
                <a:solidFill>
                  <a:schemeClr val="tx1"/>
                </a:solidFill>
                <a:latin typeface="+mn-lt"/>
                <a:ea typeface="+mn-ea"/>
                <a:cs typeface="+mn-cs"/>
              </a:rPr>
              <a:t>9 Sam hasn't been studying enough recently.</a:t>
            </a:r>
          </a:p>
          <a:p>
            <a:r>
              <a:rPr lang="en-US" sz="1200" b="0" i="0" u="none" strike="noStrike" kern="1200" baseline="0" dirty="0">
                <a:solidFill>
                  <a:schemeClr val="tx1"/>
                </a:solidFill>
                <a:latin typeface="+mn-lt"/>
                <a:ea typeface="+mn-ea"/>
                <a:cs typeface="+mn-cs"/>
              </a:rPr>
              <a:t>10 Have you been living in London for a long time?</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57</a:t>
            </a:fld>
            <a:endParaRPr lang="it-IT"/>
          </a:p>
        </p:txBody>
      </p:sp>
    </p:spTree>
    <p:extLst>
      <p:ext uri="{BB962C8B-B14F-4D97-AF65-F5344CB8AC3E}">
        <p14:creationId xmlns:p14="http://schemas.microsoft.com/office/powerpoint/2010/main" val="3551348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Grammar bank p.135</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We've known each other since we were children.</a:t>
            </a:r>
          </a:p>
          <a:p>
            <a:r>
              <a:rPr lang="en-US" sz="1200" b="0" i="0" u="none" strike="noStrike" kern="1200" baseline="0" dirty="0">
                <a:solidFill>
                  <a:schemeClr val="tx1"/>
                </a:solidFill>
                <a:latin typeface="+mn-lt"/>
                <a:ea typeface="+mn-ea"/>
                <a:cs typeface="+mn-cs"/>
              </a:rPr>
              <a:t>2 The children have been playing computer games for </a:t>
            </a:r>
            <a:r>
              <a:rPr lang="it-IT" sz="1200" b="0" i="0" u="none" strike="noStrike" kern="1200" baseline="0" dirty="0" err="1">
                <a:solidFill>
                  <a:schemeClr val="tx1"/>
                </a:solidFill>
                <a:latin typeface="+mn-lt"/>
                <a:ea typeface="+mn-ea"/>
                <a:cs typeface="+mn-cs"/>
              </a:rPr>
              <a:t>two</a:t>
            </a:r>
            <a:r>
              <a:rPr lang="it-IT" sz="1200" b="0" i="0" u="none" strike="noStrike" kern="1200" baseline="0" dirty="0">
                <a:solidFill>
                  <a:schemeClr val="tx1"/>
                </a:solidFill>
                <a:latin typeface="+mn-lt"/>
                <a:ea typeface="+mn-ea"/>
                <a:cs typeface="+mn-cs"/>
              </a:rPr>
              <a:t> hours.</a:t>
            </a:r>
          </a:p>
          <a:p>
            <a:r>
              <a:rPr lang="en-US" sz="1200" b="0" i="0" u="none" strike="noStrike" kern="1200" baseline="0" dirty="0">
                <a:solidFill>
                  <a:schemeClr val="tx1"/>
                </a:solidFill>
                <a:latin typeface="+mn-lt"/>
                <a:ea typeface="+mn-ea"/>
                <a:cs typeface="+mn-cs"/>
              </a:rPr>
              <a:t>3 Has your sister had that hairstyle for a long time?</a:t>
            </a:r>
          </a:p>
          <a:p>
            <a:r>
              <a:rPr lang="en-US" sz="1200" b="0" i="0" u="none" strike="noStrike" kern="1200" baseline="0" dirty="0">
                <a:solidFill>
                  <a:schemeClr val="tx1"/>
                </a:solidFill>
                <a:latin typeface="+mn-lt"/>
                <a:ea typeface="+mn-ea"/>
                <a:cs typeface="+mn-cs"/>
              </a:rPr>
              <a:t>4 I've loved her since the first day we met.</a:t>
            </a:r>
          </a:p>
          <a:p>
            <a:r>
              <a:rPr lang="en-US" sz="1200" b="0" i="0" u="none" strike="noStrike" kern="1200" baseline="0" dirty="0">
                <a:solidFill>
                  <a:schemeClr val="tx1"/>
                </a:solidFill>
                <a:latin typeface="+mn-lt"/>
                <a:ea typeface="+mn-ea"/>
                <a:cs typeface="+mn-cs"/>
              </a:rPr>
              <a:t>5 My internet connection hasn't been working since </a:t>
            </a:r>
            <a:r>
              <a:rPr lang="it-IT" sz="1200" b="0" i="0" u="none" strike="noStrike" kern="1200" baseline="0" dirty="0" err="1">
                <a:solidFill>
                  <a:schemeClr val="tx1"/>
                </a:solidFill>
                <a:latin typeface="+mn-lt"/>
                <a:ea typeface="+mn-ea"/>
                <a:cs typeface="+mn-cs"/>
              </a:rPr>
              <a:t>yesterday</a:t>
            </a:r>
            <a:r>
              <a:rPr lang="it-IT"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6 How long have you been waiting?</a:t>
            </a:r>
          </a:p>
          <a:p>
            <a:r>
              <a:rPr lang="en-US" sz="1200" b="0" i="0" u="none" strike="noStrike" kern="1200" baseline="0" dirty="0">
                <a:solidFill>
                  <a:schemeClr val="tx1"/>
                </a:solidFill>
                <a:latin typeface="+mn-lt"/>
                <a:ea typeface="+mn-ea"/>
                <a:cs typeface="+mn-cs"/>
              </a:rPr>
              <a:t>7 I've been a teacher for three years.</a:t>
            </a:r>
          </a:p>
          <a:p>
            <a:r>
              <a:rPr lang="en-US" sz="1200" b="0" i="0" u="none" strike="noStrike" kern="1200" baseline="0" dirty="0">
                <a:solidFill>
                  <a:schemeClr val="tx1"/>
                </a:solidFill>
                <a:latin typeface="+mn-lt"/>
                <a:ea typeface="+mn-ea"/>
                <a:cs typeface="+mn-cs"/>
              </a:rPr>
              <a:t>8 It's been snowing since five o'clock this morning.</a:t>
            </a:r>
          </a:p>
          <a:p>
            <a:r>
              <a:rPr lang="en-US" sz="1200" b="0" i="0" u="none" strike="noStrike" kern="1200" baseline="0" dirty="0">
                <a:solidFill>
                  <a:schemeClr val="tx1"/>
                </a:solidFill>
                <a:latin typeface="+mn-lt"/>
                <a:ea typeface="+mn-ea"/>
                <a:cs typeface="+mn-cs"/>
              </a:rPr>
              <a:t>9 Sam hasn't been studying enough recently.</a:t>
            </a:r>
          </a:p>
          <a:p>
            <a:r>
              <a:rPr lang="en-US" sz="1200" b="0" i="0" u="none" strike="noStrike" kern="1200" baseline="0" dirty="0">
                <a:solidFill>
                  <a:schemeClr val="tx1"/>
                </a:solidFill>
                <a:latin typeface="+mn-lt"/>
                <a:ea typeface="+mn-ea"/>
                <a:cs typeface="+mn-cs"/>
              </a:rPr>
              <a:t>10 Have you been living in London for a long time?</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58</a:t>
            </a:fld>
            <a:endParaRPr lang="it-IT"/>
          </a:p>
        </p:txBody>
      </p:sp>
    </p:spTree>
    <p:extLst>
      <p:ext uri="{BB962C8B-B14F-4D97-AF65-F5344CB8AC3E}">
        <p14:creationId xmlns:p14="http://schemas.microsoft.com/office/powerpoint/2010/main" val="1265398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 We've had our new flat for six months.</a:t>
            </a:r>
          </a:p>
          <a:p>
            <a:r>
              <a:rPr lang="en-US" sz="1200" b="0" i="0" u="none" strike="noStrike" kern="1200" baseline="0" dirty="0">
                <a:solidFill>
                  <a:schemeClr val="tx1"/>
                </a:solidFill>
                <a:latin typeface="+mn-lt"/>
                <a:ea typeface="+mn-ea"/>
                <a:cs typeface="+mn-cs"/>
              </a:rPr>
              <a:t>2 Hi Jackie! How are you? I haven't seen you for ages!</a:t>
            </a:r>
          </a:p>
          <a:p>
            <a:r>
              <a:rPr lang="en-US" sz="1200" b="0" i="0" u="none" strike="noStrike" kern="1200" baseline="0" dirty="0">
                <a:solidFill>
                  <a:schemeClr val="tx1"/>
                </a:solidFill>
                <a:latin typeface="+mn-lt"/>
                <a:ea typeface="+mn-ea"/>
                <a:cs typeface="+mn-cs"/>
              </a:rPr>
              <a:t>3 How long have you known your husband?</a:t>
            </a:r>
          </a:p>
          <a:p>
            <a:r>
              <a:rPr lang="en-US" sz="1200" b="0" i="0" u="none" strike="noStrike" kern="1200" baseline="0" dirty="0">
                <a:solidFill>
                  <a:schemeClr val="tx1"/>
                </a:solidFill>
                <a:latin typeface="+mn-lt"/>
                <a:ea typeface="+mn-ea"/>
                <a:cs typeface="+mn-cs"/>
              </a:rPr>
              <a:t>4 Emily has been a volunteer for ten years.</a:t>
            </a:r>
          </a:p>
          <a:p>
            <a:r>
              <a:rPr lang="en-US" sz="1200" b="0" i="0" u="none" strike="noStrike" kern="1200" baseline="0" dirty="0">
                <a:solidFill>
                  <a:schemeClr val="tx1"/>
                </a:solidFill>
                <a:latin typeface="+mn-lt"/>
                <a:ea typeface="+mn-ea"/>
                <a:cs typeface="+mn-cs"/>
              </a:rPr>
              <a:t>5 Paul hasn't eaten anything since yesterday because he’s </a:t>
            </a:r>
            <a:r>
              <a:rPr lang="it-IT" sz="1200" b="0" i="0" u="none" strike="noStrike" kern="1200" baseline="0" dirty="0">
                <a:solidFill>
                  <a:schemeClr val="tx1"/>
                </a:solidFill>
                <a:latin typeface="+mn-lt"/>
                <a:ea typeface="+mn-ea"/>
                <a:cs typeface="+mn-cs"/>
              </a:rPr>
              <a:t>ill.</a:t>
            </a:r>
          </a:p>
          <a:p>
            <a:r>
              <a:rPr lang="en-US" sz="1200" b="0" i="0" u="none" strike="noStrike" kern="1200" baseline="0" dirty="0">
                <a:solidFill>
                  <a:schemeClr val="tx1"/>
                </a:solidFill>
                <a:latin typeface="+mn-lt"/>
                <a:ea typeface="+mn-ea"/>
                <a:cs typeface="+mn-cs"/>
              </a:rPr>
              <a:t>6 It hasn't rained for two months.</a:t>
            </a:r>
          </a:p>
          <a:p>
            <a:r>
              <a:rPr lang="en-US" sz="1200" b="0" i="0" u="none" strike="noStrike" kern="1200" baseline="0" dirty="0">
                <a:solidFill>
                  <a:schemeClr val="tx1"/>
                </a:solidFill>
                <a:latin typeface="+mn-lt"/>
                <a:ea typeface="+mn-ea"/>
                <a:cs typeface="+mn-cs"/>
              </a:rPr>
              <a:t>7 How long have your parents been married?</a:t>
            </a:r>
          </a:p>
          <a:p>
            <a:r>
              <a:rPr lang="en-US" sz="1200" b="0" i="0" u="none" strike="noStrike" kern="1200" baseline="0" dirty="0">
                <a:solidFill>
                  <a:schemeClr val="tx1"/>
                </a:solidFill>
                <a:latin typeface="+mn-lt"/>
                <a:ea typeface="+mn-ea"/>
                <a:cs typeface="+mn-cs"/>
              </a:rPr>
              <a:t>8 They've had their dog since they got married.</a:t>
            </a:r>
          </a:p>
          <a:p>
            <a:r>
              <a:rPr lang="en-US" sz="1200" b="0" i="0" u="none" strike="noStrike" kern="1200" baseline="0" dirty="0">
                <a:solidFill>
                  <a:schemeClr val="tx1"/>
                </a:solidFill>
                <a:latin typeface="+mn-lt"/>
                <a:ea typeface="+mn-ea"/>
                <a:cs typeface="+mn-cs"/>
              </a:rPr>
              <a:t>9 I haven't had any emails from my brother since last </a:t>
            </a:r>
            <a:r>
              <a:rPr lang="it-IT" sz="1200" b="0" i="0" u="none" strike="noStrike" kern="1200" baseline="0" dirty="0">
                <a:solidFill>
                  <a:schemeClr val="tx1"/>
                </a:solidFill>
                <a:latin typeface="+mn-lt"/>
                <a:ea typeface="+mn-ea"/>
                <a:cs typeface="+mn-cs"/>
              </a:rPr>
              <a:t>Christmas.</a:t>
            </a:r>
          </a:p>
          <a:p>
            <a:r>
              <a:rPr lang="en-US" sz="1200" b="0" i="0" u="none" strike="noStrike" kern="1200" baseline="0" dirty="0">
                <a:solidFill>
                  <a:schemeClr val="tx1"/>
                </a:solidFill>
                <a:latin typeface="+mn-lt"/>
                <a:ea typeface="+mn-ea"/>
                <a:cs typeface="+mn-cs"/>
              </a:rPr>
              <a:t>10 My grandmother has lived in the same house all her life.</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59</a:t>
            </a:fld>
            <a:endParaRPr lang="it-IT"/>
          </a:p>
        </p:txBody>
      </p:sp>
    </p:spTree>
    <p:extLst>
      <p:ext uri="{BB962C8B-B14F-4D97-AF65-F5344CB8AC3E}">
        <p14:creationId xmlns:p14="http://schemas.microsoft.com/office/powerpoint/2010/main" val="44576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 questo</a:t>
            </a:r>
          </a:p>
        </p:txBody>
      </p:sp>
      <p:sp>
        <p:nvSpPr>
          <p:cNvPr id="4" name="Segnaposto numero diapositiva 3"/>
          <p:cNvSpPr>
            <a:spLocks noGrp="1"/>
          </p:cNvSpPr>
          <p:nvPr>
            <p:ph type="sldNum" sz="quarter" idx="5"/>
          </p:nvPr>
        </p:nvSpPr>
        <p:spPr/>
        <p:txBody>
          <a:bodyPr/>
          <a:lstStyle/>
          <a:p>
            <a:fld id="{148CEE8E-B239-4CD7-ADFA-376B384A52FE}" type="slidenum">
              <a:rPr lang="it-IT" smtClean="0"/>
              <a:t>5</a:t>
            </a:fld>
            <a:endParaRPr lang="it-IT"/>
          </a:p>
        </p:txBody>
      </p:sp>
    </p:spTree>
    <p:extLst>
      <p:ext uri="{BB962C8B-B14F-4D97-AF65-F5344CB8AC3E}">
        <p14:creationId xmlns:p14="http://schemas.microsoft.com/office/powerpoint/2010/main" val="296849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per casa</a:t>
            </a:r>
          </a:p>
        </p:txBody>
      </p:sp>
      <p:sp>
        <p:nvSpPr>
          <p:cNvPr id="4" name="Segnaposto numero diapositiva 3"/>
          <p:cNvSpPr>
            <a:spLocks noGrp="1"/>
          </p:cNvSpPr>
          <p:nvPr>
            <p:ph type="sldNum" sz="quarter" idx="5"/>
          </p:nvPr>
        </p:nvSpPr>
        <p:spPr/>
        <p:txBody>
          <a:bodyPr/>
          <a:lstStyle/>
          <a:p>
            <a:fld id="{148CEE8E-B239-4CD7-ADFA-376B384A52FE}" type="slidenum">
              <a:rPr lang="it-IT" smtClean="0"/>
              <a:t>6</a:t>
            </a:fld>
            <a:endParaRPr lang="it-IT"/>
          </a:p>
        </p:txBody>
      </p:sp>
    </p:spTree>
    <p:extLst>
      <p:ext uri="{BB962C8B-B14F-4D97-AF65-F5344CB8AC3E}">
        <p14:creationId xmlns:p14="http://schemas.microsoft.com/office/powerpoint/2010/main" val="150648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Ricordate che ho tanto insistito sul fatto che il Simple </a:t>
            </a:r>
            <a:r>
              <a:rPr lang="it-IT" dirty="0" err="1"/>
              <a:t>Past</a:t>
            </a:r>
            <a:r>
              <a:rPr lang="it-IT" dirty="0"/>
              <a:t> è un passato concluso. Oggi vediamo la forma verbale del passato che, invece, conclusa non è: il </a:t>
            </a:r>
            <a:r>
              <a:rPr lang="it-IT" dirty="0" err="1"/>
              <a:t>Present</a:t>
            </a:r>
            <a:r>
              <a:rPr lang="it-IT" dirty="0"/>
              <a:t> Perfect. Già il nome lo suggerisce: il fatto che gli inglesi lo chiamino </a:t>
            </a:r>
            <a:r>
              <a:rPr lang="it-IT" dirty="0" err="1"/>
              <a:t>Present</a:t>
            </a:r>
            <a:r>
              <a:rPr lang="it-IT" dirty="0"/>
              <a:t> </a:t>
            </a:r>
            <a:r>
              <a:rPr lang="it-IT" dirty="0" err="1"/>
              <a:t>perfect</a:t>
            </a:r>
            <a:r>
              <a:rPr lang="it-IT" dirty="0"/>
              <a:t> significa che la cosa importante di questa forma è il legame col presente.</a:t>
            </a:r>
          </a:p>
          <a:p>
            <a:endParaRPr lang="it-IT" dirty="0"/>
          </a:p>
          <a:p>
            <a:r>
              <a:rPr lang="en-US" sz="1200" b="0" i="0" u="none" strike="noStrike" kern="1200" baseline="0" dirty="0">
                <a:solidFill>
                  <a:schemeClr val="tx1"/>
                </a:solidFill>
                <a:latin typeface="+mn-lt"/>
                <a:ea typeface="+mn-ea"/>
                <a:cs typeface="+mn-cs"/>
              </a:rPr>
              <a:t>1. Here, Dave and jane are talking about the places Jane has visited in her life, which is a period that continues until now.</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rispetto al tempo più simile in italiano (il passato prossimo) vi risparmiate di dover imparare quali verbi vogliono essere e quali avere, perché nel </a:t>
            </a:r>
            <a:r>
              <a:rPr lang="it-IT" dirty="0" err="1"/>
              <a:t>Present</a:t>
            </a:r>
            <a:r>
              <a:rPr lang="it-IT" dirty="0"/>
              <a:t> Perfect l’ausiliare è SEMPRE AVERE! </a:t>
            </a:r>
          </a:p>
          <a:p>
            <a:pPr marL="228600" indent="-228600">
              <a:buAutoNum type="arabicPeriod" startAt="2"/>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8</a:t>
            </a:fld>
            <a:endParaRPr lang="it-IT"/>
          </a:p>
        </p:txBody>
      </p:sp>
    </p:spTree>
    <p:extLst>
      <p:ext uri="{BB962C8B-B14F-4D97-AF65-F5344CB8AC3E}">
        <p14:creationId xmlns:p14="http://schemas.microsoft.com/office/powerpoint/2010/main" val="87095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9</a:t>
            </a:fld>
            <a:endParaRPr lang="it-IT"/>
          </a:p>
        </p:txBody>
      </p:sp>
    </p:spTree>
    <p:extLst>
      <p:ext uri="{BB962C8B-B14F-4D97-AF65-F5344CB8AC3E}">
        <p14:creationId xmlns:p14="http://schemas.microsoft.com/office/powerpoint/2010/main" val="3811839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Seaside</a:t>
            </a:r>
            <a:r>
              <a:rPr lang="it-IT" dirty="0"/>
              <a:t> (</a:t>
            </a:r>
            <a:r>
              <a:rPr lang="it-IT" dirty="0" err="1"/>
              <a:t>sunbathe</a:t>
            </a:r>
            <a:r>
              <a:rPr lang="it-IT" dirty="0"/>
              <a:t>) </a:t>
            </a:r>
          </a:p>
          <a:p>
            <a:r>
              <a:rPr lang="it-IT" dirty="0"/>
              <a:t>Mountains (</a:t>
            </a:r>
            <a:r>
              <a:rPr lang="it-IT" dirty="0" err="1"/>
              <a:t>going</a:t>
            </a:r>
            <a:r>
              <a:rPr lang="it-IT" dirty="0"/>
              <a:t> for </a:t>
            </a:r>
            <a:r>
              <a:rPr lang="it-IT" dirty="0" err="1"/>
              <a:t>walks</a:t>
            </a:r>
            <a:r>
              <a:rPr lang="it-IT" dirty="0"/>
              <a:t>)</a:t>
            </a:r>
          </a:p>
          <a:p>
            <a:r>
              <a:rPr lang="it-IT" dirty="0" err="1"/>
              <a:t>tourist</a:t>
            </a:r>
            <a:r>
              <a:rPr lang="it-IT" dirty="0"/>
              <a:t> city (go </a:t>
            </a:r>
            <a:r>
              <a:rPr lang="it-IT" dirty="0" err="1"/>
              <a:t>sightseeing</a:t>
            </a:r>
            <a:r>
              <a:rPr lang="it-IT" dirty="0"/>
              <a:t>)</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11</a:t>
            </a:fld>
            <a:endParaRPr lang="it-IT"/>
          </a:p>
        </p:txBody>
      </p:sp>
    </p:spTree>
    <p:extLst>
      <p:ext uri="{BB962C8B-B14F-4D97-AF65-F5344CB8AC3E}">
        <p14:creationId xmlns:p14="http://schemas.microsoft.com/office/powerpoint/2010/main" val="459887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Remare = </a:t>
            </a:r>
            <a:r>
              <a:rPr lang="it-IT" b="1" dirty="0" err="1"/>
              <a:t>row</a:t>
            </a:r>
            <a:r>
              <a:rPr lang="it-IT" dirty="0"/>
              <a:t>, </a:t>
            </a:r>
            <a:r>
              <a:rPr lang="it-IT" dirty="0" err="1"/>
              <a:t>using</a:t>
            </a:r>
            <a:r>
              <a:rPr lang="it-IT" dirty="0"/>
              <a:t> </a:t>
            </a:r>
            <a:r>
              <a:rPr lang="it-IT" dirty="0" err="1"/>
              <a:t>poles</a:t>
            </a:r>
            <a:r>
              <a:rPr lang="it-IT" dirty="0"/>
              <a:t>, standing </a:t>
            </a:r>
            <a:r>
              <a:rPr lang="it-IT" dirty="0" err="1"/>
              <a:t>at</a:t>
            </a:r>
            <a:r>
              <a:rPr lang="it-IT" dirty="0"/>
              <a:t> the back end of the gondola</a:t>
            </a:r>
          </a:p>
          <a:p>
            <a:endParaRPr lang="it-IT" dirty="0"/>
          </a:p>
          <a:p>
            <a:r>
              <a:rPr lang="it-IT" b="1" dirty="0" err="1"/>
              <a:t>Pretend</a:t>
            </a:r>
            <a:r>
              <a:rPr lang="it-IT" dirty="0"/>
              <a:t> to kick</a:t>
            </a:r>
          </a:p>
          <a:p>
            <a:endParaRPr lang="it-IT" dirty="0"/>
          </a:p>
          <a:p>
            <a:r>
              <a:rPr lang="it-IT" dirty="0"/>
              <a:t>Niagara </a:t>
            </a:r>
            <a:r>
              <a:rPr lang="it-IT" dirty="0" err="1"/>
              <a:t>falls</a:t>
            </a:r>
            <a:r>
              <a:rPr lang="it-IT" dirty="0"/>
              <a:t> (</a:t>
            </a:r>
            <a:r>
              <a:rPr lang="it-IT" dirty="0" err="1"/>
              <a:t>waterfall</a:t>
            </a:r>
            <a:r>
              <a:rPr lang="it-IT" dirty="0"/>
              <a:t>, North America, on the </a:t>
            </a:r>
            <a:r>
              <a:rPr lang="it-IT" dirty="0" err="1"/>
              <a:t>border</a:t>
            </a:r>
            <a:r>
              <a:rPr lang="it-IT" dirty="0"/>
              <a:t> </a:t>
            </a:r>
            <a:r>
              <a:rPr lang="it-IT" dirty="0" err="1"/>
              <a:t>between</a:t>
            </a:r>
            <a:r>
              <a:rPr lang="it-IT" dirty="0"/>
              <a:t> Canada and US)</a:t>
            </a:r>
          </a:p>
          <a:p>
            <a:r>
              <a:rPr lang="it-IT" dirty="0"/>
              <a:t>Eiffel Tower</a:t>
            </a:r>
          </a:p>
          <a:p>
            <a:endParaRPr lang="it-IT" dirty="0"/>
          </a:p>
          <a:p>
            <a:r>
              <a:rPr lang="it-IT" dirty="0" err="1"/>
              <a:t>Going</a:t>
            </a:r>
            <a:r>
              <a:rPr lang="it-IT" dirty="0"/>
              <a:t> </a:t>
            </a:r>
            <a:r>
              <a:rPr lang="it-IT" b="1" dirty="0" err="1"/>
              <a:t>abroad</a:t>
            </a:r>
            <a:r>
              <a:rPr lang="it-IT" dirty="0"/>
              <a:t> – </a:t>
            </a:r>
            <a:r>
              <a:rPr lang="it-IT" b="1" dirty="0" err="1"/>
              <a:t>foreign</a:t>
            </a:r>
            <a:r>
              <a:rPr lang="it-IT" dirty="0"/>
              <a:t> countries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12</a:t>
            </a:fld>
            <a:endParaRPr lang="it-IT"/>
          </a:p>
        </p:txBody>
      </p:sp>
    </p:spTree>
    <p:extLst>
      <p:ext uri="{BB962C8B-B14F-4D97-AF65-F5344CB8AC3E}">
        <p14:creationId xmlns:p14="http://schemas.microsoft.com/office/powerpoint/2010/main" val="176052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7C4F76-6AAA-F265-4719-F570A551D34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FBF327D-4F3A-347C-3A85-65B394C3D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4F5B6CA-4463-321D-DC7E-DDA97A434301}"/>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5" name="Segnaposto piè di pagina 4">
            <a:extLst>
              <a:ext uri="{FF2B5EF4-FFF2-40B4-BE49-F238E27FC236}">
                <a16:creationId xmlns:a16="http://schemas.microsoft.com/office/drawing/2014/main" id="{167E635E-D554-59CC-C0BB-31244164EF1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6724C1-CE79-DD5F-50F6-06A551C100A1}"/>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177080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0C0958-3BA7-83F2-CD1C-CF10755BF1C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49CF37C-5450-0236-10F7-B1E79CFA7FD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761D2F-E268-6C54-1588-70FD5DDFDD51}"/>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5" name="Segnaposto piè di pagina 4">
            <a:extLst>
              <a:ext uri="{FF2B5EF4-FFF2-40B4-BE49-F238E27FC236}">
                <a16:creationId xmlns:a16="http://schemas.microsoft.com/office/drawing/2014/main" id="{A7753988-9B79-3281-02B8-5C4C77218F5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F847D82-A429-5AA8-6164-99FC7444E90A}"/>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182982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3C5D4FF-364B-EC68-1CF6-ADB98CB7958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96D38E0-0D2E-91C1-0854-2FCBF11168D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323B37-5F00-2ADE-D65E-02937EE1C972}"/>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5" name="Segnaposto piè di pagina 4">
            <a:extLst>
              <a:ext uri="{FF2B5EF4-FFF2-40B4-BE49-F238E27FC236}">
                <a16:creationId xmlns:a16="http://schemas.microsoft.com/office/drawing/2014/main" id="{78057FA5-8CD5-E32D-E87A-F0B1ABEFAAD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CC0AA9C-9F49-5BBC-CE15-1149706CD2B0}"/>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357467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1D0E57-3BE2-F85E-34EB-CE404F2BF11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98AC5F-04A4-0AEE-A923-9EFABB718DD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0AFA9C-CF5D-23B4-F0EF-A8F80B844172}"/>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5" name="Segnaposto piè di pagina 4">
            <a:extLst>
              <a:ext uri="{FF2B5EF4-FFF2-40B4-BE49-F238E27FC236}">
                <a16:creationId xmlns:a16="http://schemas.microsoft.com/office/drawing/2014/main" id="{8145E53E-5B79-2645-3536-F3C325B78F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95F7D5-9AA7-0CCE-280D-71A009EFE2C2}"/>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72352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E7409-35FF-2BC9-5A73-954845244A7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6EC04B0-37B2-B608-355B-323C65A98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9331BD-E53D-D565-5D29-52217396728F}"/>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5" name="Segnaposto piè di pagina 4">
            <a:extLst>
              <a:ext uri="{FF2B5EF4-FFF2-40B4-BE49-F238E27FC236}">
                <a16:creationId xmlns:a16="http://schemas.microsoft.com/office/drawing/2014/main" id="{07092C6D-8576-B790-07DD-D97ED9C564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0645515-D19B-10E1-13BE-514A042EAA54}"/>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179140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141FD-D4DB-744C-FF72-44D48D5EDD0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5456465-57F5-8ED9-F60A-660AA815308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AA74010-7966-92F9-96C9-B8C28C9EA97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0C2C9FE-2602-BCA1-1100-F2EFB00FB97E}"/>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6" name="Segnaposto piè di pagina 5">
            <a:extLst>
              <a:ext uri="{FF2B5EF4-FFF2-40B4-BE49-F238E27FC236}">
                <a16:creationId xmlns:a16="http://schemas.microsoft.com/office/drawing/2014/main" id="{C780A98C-65DB-E600-A916-4EEEFB74798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379133-4DC0-70FF-1327-BFE57350B73F}"/>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377164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6A1658-6F83-0EDB-3165-7E90EBDE985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784DFA2-17CA-EBCD-E2C0-DFAE08599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18051B8-6188-3E0D-2DD1-2AACC5866B7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6A5FE11-7CDF-CDC4-799F-C416626D8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994F08D-7E41-1669-7534-B4DF9340342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BDFC3A9-5B6C-63D5-CDD2-42A5BAC5B748}"/>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8" name="Segnaposto piè di pagina 7">
            <a:extLst>
              <a:ext uri="{FF2B5EF4-FFF2-40B4-BE49-F238E27FC236}">
                <a16:creationId xmlns:a16="http://schemas.microsoft.com/office/drawing/2014/main" id="{D0CF5F0D-F5BE-AC5B-4330-81268E43855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73069EE-8D54-9714-3092-24E618EA51A6}"/>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182605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ED0BC9-BDC8-AA6E-7964-EE7EBBD8F80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C04F63F-EAE0-FC8F-A1FA-E1C686C18E27}"/>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4" name="Segnaposto piè di pagina 3">
            <a:extLst>
              <a:ext uri="{FF2B5EF4-FFF2-40B4-BE49-F238E27FC236}">
                <a16:creationId xmlns:a16="http://schemas.microsoft.com/office/drawing/2014/main" id="{D6AE6411-9A35-6755-3CB1-43821C082B1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D45FB10-ED67-CC8A-9A9D-4210E6459999}"/>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2481242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F3162B5-5FE1-D4EB-F149-D732ED7EC354}"/>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3" name="Segnaposto piè di pagina 2">
            <a:extLst>
              <a:ext uri="{FF2B5EF4-FFF2-40B4-BE49-F238E27FC236}">
                <a16:creationId xmlns:a16="http://schemas.microsoft.com/office/drawing/2014/main" id="{3493790A-8240-2FA2-8FDB-01842988E89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7DC5A5A-5874-6ADC-D981-F702BC0212BC}"/>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339908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6B8D70-2A58-65CB-0862-2E743656165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6B665B-C756-92A6-9F31-3FA33AF133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51610D7-A171-DF01-F5BE-0907A8175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80BB93-67CA-B1FD-8B36-FFE06759AC3B}"/>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6" name="Segnaposto piè di pagina 5">
            <a:extLst>
              <a:ext uri="{FF2B5EF4-FFF2-40B4-BE49-F238E27FC236}">
                <a16:creationId xmlns:a16="http://schemas.microsoft.com/office/drawing/2014/main" id="{8A2EB7E2-A8E8-9FF0-FD60-659CA324C5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E45F608-1C7F-032C-4757-BAB60E2370C4}"/>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3284492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9A3C0-70F3-D594-9A04-24358AC2D9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687952C-C1F2-6B53-C385-DC2FFD353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79AC24F-D842-8CA6-2596-82C82D218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8C99E3B-2561-B9C0-B355-5DEFE498801A}"/>
              </a:ext>
            </a:extLst>
          </p:cNvPr>
          <p:cNvSpPr>
            <a:spLocks noGrp="1"/>
          </p:cNvSpPr>
          <p:nvPr>
            <p:ph type="dt" sz="half" idx="10"/>
          </p:nvPr>
        </p:nvSpPr>
        <p:spPr/>
        <p:txBody>
          <a:bodyPr/>
          <a:lstStyle/>
          <a:p>
            <a:fld id="{43729C89-EF57-44E0-9C6D-32E305DD97B9}" type="datetimeFigureOut">
              <a:rPr lang="it-IT" smtClean="0"/>
              <a:t>26/03/2023</a:t>
            </a:fld>
            <a:endParaRPr lang="it-IT"/>
          </a:p>
        </p:txBody>
      </p:sp>
      <p:sp>
        <p:nvSpPr>
          <p:cNvPr id="6" name="Segnaposto piè di pagina 5">
            <a:extLst>
              <a:ext uri="{FF2B5EF4-FFF2-40B4-BE49-F238E27FC236}">
                <a16:creationId xmlns:a16="http://schemas.microsoft.com/office/drawing/2014/main" id="{DE7729F0-F20C-F51C-5E05-A10D13C8CE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0ECC48-72BE-656C-F7F2-A1074E2BAE32}"/>
              </a:ext>
            </a:extLst>
          </p:cNvPr>
          <p:cNvSpPr>
            <a:spLocks noGrp="1"/>
          </p:cNvSpPr>
          <p:nvPr>
            <p:ph type="sldNum" sz="quarter" idx="12"/>
          </p:nvPr>
        </p:nvSpPr>
        <p:spPr/>
        <p:txBody>
          <a:bodyPr/>
          <a:lstStyle/>
          <a:p>
            <a:fld id="{8CE66A20-F2D9-40D2-9650-027DDABE2B02}" type="slidenum">
              <a:rPr lang="it-IT" smtClean="0"/>
              <a:t>‹N›</a:t>
            </a:fld>
            <a:endParaRPr lang="it-IT"/>
          </a:p>
        </p:txBody>
      </p:sp>
    </p:spTree>
    <p:extLst>
      <p:ext uri="{BB962C8B-B14F-4D97-AF65-F5344CB8AC3E}">
        <p14:creationId xmlns:p14="http://schemas.microsoft.com/office/powerpoint/2010/main" val="373150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5025140-6E37-E047-40AC-1D9A26DE3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8F714E0-E168-15B9-FC27-17A096189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6706EC-3959-381B-3D18-6F03E79F7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29C89-EF57-44E0-9C6D-32E305DD97B9}" type="datetimeFigureOut">
              <a:rPr lang="it-IT" smtClean="0"/>
              <a:t>26/03/2023</a:t>
            </a:fld>
            <a:endParaRPr lang="it-IT"/>
          </a:p>
        </p:txBody>
      </p:sp>
      <p:sp>
        <p:nvSpPr>
          <p:cNvPr id="5" name="Segnaposto piè di pagina 4">
            <a:extLst>
              <a:ext uri="{FF2B5EF4-FFF2-40B4-BE49-F238E27FC236}">
                <a16:creationId xmlns:a16="http://schemas.microsoft.com/office/drawing/2014/main" id="{177717C9-BD4D-873B-0607-1F94B52FA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1CB1B29-851A-42B6-826E-63F207D184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66A20-F2D9-40D2-9650-027DDABE2B02}" type="slidenum">
              <a:rPr lang="it-IT" smtClean="0"/>
              <a:t>‹N›</a:t>
            </a:fld>
            <a:endParaRPr lang="it-IT"/>
          </a:p>
        </p:txBody>
      </p:sp>
    </p:spTree>
    <p:extLst>
      <p:ext uri="{BB962C8B-B14F-4D97-AF65-F5344CB8AC3E}">
        <p14:creationId xmlns:p14="http://schemas.microsoft.com/office/powerpoint/2010/main" val="1269766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1.JPG"/><Relationship Id="rId5" Type="http://schemas.openxmlformats.org/officeDocument/2006/relationships/image" Target="../media/image16.png"/><Relationship Id="rId10" Type="http://schemas.openxmlformats.org/officeDocument/2006/relationships/image" Target="../media/image20.JP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englishteens.britishcouncil.org/grammar/beginner-grammar/countable-uncountable-nouns" TargetMode="External"/><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hyperlink" Target="https://dictionary.cambridge.org/it/grammatica/grammatica-britannico/nouns-countable-and-uncountabl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learnenglishkids.britishcouncil.org/en/short-stories/jack-and-the-beanstal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earning-english-online.net/grammar/parts-of-speech-and-sentence-structure/adverbs/adverbs-of-tim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a:extLst>
              <a:ext uri="{FF2B5EF4-FFF2-40B4-BE49-F238E27FC236}">
                <a16:creationId xmlns:a16="http://schemas.microsoft.com/office/drawing/2014/main" id="{E43F14C7-51FC-404C-B04C-0DD19AC9B200}"/>
              </a:ext>
            </a:extLst>
          </p:cNvPr>
          <p:cNvSpPr>
            <a:spLocks noChangeArrowheads="1"/>
          </p:cNvSpPr>
          <p:nvPr/>
        </p:nvSpPr>
        <p:spPr bwMode="auto">
          <a:xfrm>
            <a:off x="2177197" y="1934003"/>
            <a:ext cx="7837606" cy="216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it-IT" sz="3848" b="1" dirty="0">
                <a:effectLst>
                  <a:outerShdw blurRad="38100" dist="38100" dir="2700000" algn="tl">
                    <a:srgbClr val="C0C0C0"/>
                  </a:outerShdw>
                </a:effectLst>
                <a:latin typeface="Arial" charset="0"/>
                <a:cs typeface="Arial" charset="0"/>
              </a:rPr>
              <a:t>LABORATORIO DI LINGUA INGLESE I</a:t>
            </a:r>
          </a:p>
          <a:p>
            <a:pPr algn="ctr" eaLnBrk="1" hangingPunct="1">
              <a:spcBef>
                <a:spcPct val="50000"/>
              </a:spcBef>
              <a:defRPr/>
            </a:pPr>
            <a:r>
              <a:rPr lang="en-US" altLang="it-IT" sz="3848" b="1" dirty="0">
                <a:effectLst>
                  <a:outerShdw blurRad="38100" dist="38100" dir="2700000" algn="tl">
                    <a:srgbClr val="C0C0C0"/>
                  </a:outerShdw>
                </a:effectLst>
                <a:latin typeface="Arial" charset="0"/>
                <a:cs typeface="Arial" charset="0"/>
              </a:rPr>
              <a:t>weeks VI</a:t>
            </a:r>
          </a:p>
        </p:txBody>
      </p:sp>
      <p:sp>
        <p:nvSpPr>
          <p:cNvPr id="20" name="Rectangle 7">
            <a:extLst>
              <a:ext uri="{FF2B5EF4-FFF2-40B4-BE49-F238E27FC236}">
                <a16:creationId xmlns:a16="http://schemas.microsoft.com/office/drawing/2014/main" id="{CF2706CB-7690-4D39-8EAE-D529E818C0A0}"/>
              </a:ext>
            </a:extLst>
          </p:cNvPr>
          <p:cNvSpPr>
            <a:spLocks noChangeArrowheads="1"/>
          </p:cNvSpPr>
          <p:nvPr/>
        </p:nvSpPr>
        <p:spPr bwMode="auto">
          <a:xfrm>
            <a:off x="2621952" y="512469"/>
            <a:ext cx="6919082" cy="79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it-IT" sz="2309" b="1" dirty="0">
                <a:latin typeface="Arial" charset="0"/>
                <a:cs typeface="Arial" charset="0"/>
              </a:rPr>
              <a:t>A.A. 2022/23, LM-85bis</a:t>
            </a:r>
            <a:endParaRPr lang="en-US" altLang="it-IT" sz="2309" b="1" dirty="0">
              <a:effectLst>
                <a:outerShdw blurRad="38100" dist="38100" dir="2700000" algn="tl">
                  <a:srgbClr val="C0C0C0"/>
                </a:outerShdw>
              </a:effectLst>
              <a:latin typeface="Arial" charset="0"/>
              <a:cs typeface="Arial" charset="0"/>
            </a:endParaRPr>
          </a:p>
          <a:p>
            <a:pPr algn="ctr">
              <a:spcBef>
                <a:spcPts val="300"/>
              </a:spcBef>
              <a:defRPr/>
            </a:pPr>
            <a:r>
              <a:rPr lang="it-IT" sz="2000" b="1" dirty="0">
                <a:latin typeface="Arial" charset="0"/>
                <a:cs typeface="Arial" charset="0"/>
              </a:rPr>
              <a:t>(1° anno, 2° semestre)</a:t>
            </a:r>
          </a:p>
        </p:txBody>
      </p:sp>
      <p:sp>
        <p:nvSpPr>
          <p:cNvPr id="124941" name="Text Box 13">
            <a:extLst>
              <a:ext uri="{FF2B5EF4-FFF2-40B4-BE49-F238E27FC236}">
                <a16:creationId xmlns:a16="http://schemas.microsoft.com/office/drawing/2014/main" id="{95BEAE6D-CF08-4B0B-929D-11B03797E98C}"/>
              </a:ext>
            </a:extLst>
          </p:cNvPr>
          <p:cNvSpPr txBox="1">
            <a:spLocks noChangeArrowheads="1"/>
          </p:cNvSpPr>
          <p:nvPr/>
        </p:nvSpPr>
        <p:spPr bwMode="auto">
          <a:xfrm>
            <a:off x="3713797" y="5114868"/>
            <a:ext cx="4764409" cy="97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it-IT" altLang="it-IT" sz="1924" b="1" dirty="0">
                <a:effectLst>
                  <a:outerShdw blurRad="38100" dist="38100" dir="2700000" algn="tl">
                    <a:srgbClr val="C0C0C0"/>
                  </a:outerShdw>
                </a:effectLst>
                <a:latin typeface="Arial" charset="0"/>
                <a:cs typeface="Arial" charset="0"/>
              </a:rPr>
              <a:t>Prof.ssa Nicoletta Moretti</a:t>
            </a:r>
          </a:p>
          <a:p>
            <a:pPr algn="ctr" eaLnBrk="1" hangingPunct="1">
              <a:defRPr/>
            </a:pPr>
            <a:endParaRPr lang="it-IT" altLang="it-IT" sz="1924" b="1" dirty="0">
              <a:effectLst>
                <a:outerShdw blurRad="38100" dist="38100" dir="2700000" algn="tl">
                  <a:srgbClr val="C0C0C0"/>
                </a:outerShdw>
              </a:effectLst>
              <a:latin typeface="Arial" charset="0"/>
              <a:cs typeface="Arial" charset="0"/>
            </a:endParaRPr>
          </a:p>
          <a:p>
            <a:pPr algn="ctr" eaLnBrk="1" hangingPunct="1">
              <a:defRPr/>
            </a:pPr>
            <a:endParaRPr lang="it-IT" altLang="it-IT" sz="1924" dirty="0">
              <a:effectLst>
                <a:outerShdw blurRad="38100" dist="38100" dir="2700000" algn="tl">
                  <a:srgbClr val="C0C0C0"/>
                </a:outerShdw>
              </a:effectLst>
              <a:latin typeface="Arial" charset="0"/>
              <a:cs typeface="Arial" charset="0"/>
            </a:endParaRPr>
          </a:p>
        </p:txBody>
      </p:sp>
    </p:spTree>
    <p:extLst>
      <p:ext uri="{BB962C8B-B14F-4D97-AF65-F5344CB8AC3E}">
        <p14:creationId xmlns:p14="http://schemas.microsoft.com/office/powerpoint/2010/main" val="69904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2F3C716-0B6F-482B-BAFC-888DB49B13EF}"/>
              </a:ext>
            </a:extLst>
          </p:cNvPr>
          <p:cNvPicPr>
            <a:picLocks noChangeAspect="1"/>
          </p:cNvPicPr>
          <p:nvPr/>
        </p:nvPicPr>
        <p:blipFill>
          <a:blip r:embed="rId2"/>
          <a:stretch>
            <a:fillRect/>
          </a:stretch>
        </p:blipFill>
        <p:spPr>
          <a:xfrm>
            <a:off x="4749521" y="0"/>
            <a:ext cx="2423370" cy="1196444"/>
          </a:xfrm>
          <a:prstGeom prst="rect">
            <a:avLst/>
          </a:prstGeom>
        </p:spPr>
      </p:pic>
      <p:pic>
        <p:nvPicPr>
          <p:cNvPr id="13" name="Immagine 12">
            <a:extLst>
              <a:ext uri="{FF2B5EF4-FFF2-40B4-BE49-F238E27FC236}">
                <a16:creationId xmlns:a16="http://schemas.microsoft.com/office/drawing/2014/main" id="{58A3F883-E8E5-46EE-9C4C-29249AD932F1}"/>
              </a:ext>
            </a:extLst>
          </p:cNvPr>
          <p:cNvPicPr>
            <a:picLocks noChangeAspect="1"/>
          </p:cNvPicPr>
          <p:nvPr/>
        </p:nvPicPr>
        <p:blipFill>
          <a:blip r:embed="rId3"/>
          <a:stretch>
            <a:fillRect/>
          </a:stretch>
        </p:blipFill>
        <p:spPr>
          <a:xfrm>
            <a:off x="1605512" y="2890699"/>
            <a:ext cx="3515267" cy="3866794"/>
          </a:xfrm>
          <a:prstGeom prst="rect">
            <a:avLst/>
          </a:prstGeom>
        </p:spPr>
      </p:pic>
      <p:pic>
        <p:nvPicPr>
          <p:cNvPr id="15" name="Immagine 14">
            <a:extLst>
              <a:ext uri="{FF2B5EF4-FFF2-40B4-BE49-F238E27FC236}">
                <a16:creationId xmlns:a16="http://schemas.microsoft.com/office/drawing/2014/main" id="{0EA51B83-43DD-43A5-96FE-3D39150EA13E}"/>
              </a:ext>
            </a:extLst>
          </p:cNvPr>
          <p:cNvPicPr>
            <a:picLocks noChangeAspect="1"/>
          </p:cNvPicPr>
          <p:nvPr/>
        </p:nvPicPr>
        <p:blipFill>
          <a:blip r:embed="rId4"/>
          <a:stretch>
            <a:fillRect/>
          </a:stretch>
        </p:blipFill>
        <p:spPr>
          <a:xfrm>
            <a:off x="7071224" y="2451821"/>
            <a:ext cx="3475021" cy="4305673"/>
          </a:xfrm>
          <a:prstGeom prst="rect">
            <a:avLst/>
          </a:prstGeom>
        </p:spPr>
      </p:pic>
      <p:pic>
        <p:nvPicPr>
          <p:cNvPr id="7" name="Immagine 6">
            <a:extLst>
              <a:ext uri="{FF2B5EF4-FFF2-40B4-BE49-F238E27FC236}">
                <a16:creationId xmlns:a16="http://schemas.microsoft.com/office/drawing/2014/main" id="{73D1E48E-5150-4703-A403-AF6F03FE7F0C}"/>
              </a:ext>
            </a:extLst>
          </p:cNvPr>
          <p:cNvPicPr>
            <a:picLocks noChangeAspect="1"/>
          </p:cNvPicPr>
          <p:nvPr/>
        </p:nvPicPr>
        <p:blipFill rotWithShape="1">
          <a:blip r:embed="rId5"/>
          <a:srcRect l="16011" r="8623"/>
          <a:stretch/>
        </p:blipFill>
        <p:spPr>
          <a:xfrm>
            <a:off x="4923827" y="1196445"/>
            <a:ext cx="2074759" cy="2370551"/>
          </a:xfrm>
          <a:prstGeom prst="rect">
            <a:avLst/>
          </a:prstGeom>
        </p:spPr>
      </p:pic>
    </p:spTree>
    <p:extLst>
      <p:ext uri="{BB962C8B-B14F-4D97-AF65-F5344CB8AC3E}">
        <p14:creationId xmlns:p14="http://schemas.microsoft.com/office/powerpoint/2010/main" val="831688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Your </a:t>
            </a:r>
            <a:r>
              <a:rPr lang="it-IT" altLang="it-IT" sz="3200" dirty="0" err="1">
                <a:effectLst>
                  <a:outerShdw blurRad="38100" dist="38100" dir="2700000" algn="tl">
                    <a:srgbClr val="C0C0C0"/>
                  </a:outerShdw>
                </a:effectLst>
              </a:rPr>
              <a:t>perfect</a:t>
            </a:r>
            <a:r>
              <a:rPr lang="it-IT" altLang="it-IT" sz="3200" dirty="0">
                <a:effectLst>
                  <a:outerShdw blurRad="38100" dist="38100" dir="2700000" algn="tl">
                    <a:srgbClr val="C0C0C0"/>
                  </a:outerShdw>
                </a:effectLst>
              </a:rPr>
              <a:t> </a:t>
            </a:r>
            <a:r>
              <a:rPr lang="it-IT" altLang="it-IT" sz="3200" dirty="0" err="1">
                <a:effectLst>
                  <a:outerShdw blurRad="38100" dist="38100" dir="2700000" algn="tl">
                    <a:srgbClr val="C0C0C0"/>
                  </a:outerShdw>
                </a:effectLst>
              </a:rPr>
              <a:t>holiday</a:t>
            </a:r>
            <a:r>
              <a:rPr lang="it-IT" altLang="it-IT" sz="3200" dirty="0">
                <a:effectLst>
                  <a:outerShdw blurRad="38100" dist="38100" dir="2700000" algn="tl">
                    <a:srgbClr val="C0C0C0"/>
                  </a:outerShdw>
                </a:effectLst>
              </a:rPr>
              <a:t> – Do </a:t>
            </a:r>
            <a:r>
              <a:rPr lang="it-IT" altLang="it-IT" sz="3200" dirty="0" err="1">
                <a:effectLst>
                  <a:outerShdw blurRad="38100" dist="38100" dir="2700000" algn="tl">
                    <a:srgbClr val="C0C0C0"/>
                  </a:outerShdw>
                </a:effectLst>
              </a:rPr>
              <a:t>you</a:t>
            </a:r>
            <a:r>
              <a:rPr lang="it-IT" altLang="it-IT" sz="3200" dirty="0">
                <a:effectLst>
                  <a:outerShdw blurRad="38100" dist="38100" dir="2700000" algn="tl">
                    <a:srgbClr val="C0C0C0"/>
                  </a:outerShdw>
                </a:effectLst>
              </a:rPr>
              <a:t> </a:t>
            </a:r>
            <a:r>
              <a:rPr lang="it-IT" altLang="it-IT" sz="3200" dirty="0" err="1">
                <a:effectLst>
                  <a:outerShdw blurRad="38100" dist="38100" dir="2700000" algn="tl">
                    <a:srgbClr val="C0C0C0"/>
                  </a:outerShdw>
                </a:effectLst>
              </a:rPr>
              <a:t>prefer</a:t>
            </a:r>
            <a:r>
              <a:rPr lang="it-IT" altLang="it-IT" sz="3200" dirty="0">
                <a:effectLst>
                  <a:outerShdw blurRad="38100" dist="38100" dir="2700000" algn="tl">
                    <a:srgbClr val="C0C0C0"/>
                  </a:outerShdw>
                </a:effectLst>
              </a:rPr>
              <a:t>… ?</a:t>
            </a:r>
          </a:p>
        </p:txBody>
      </p:sp>
      <p:pic>
        <p:nvPicPr>
          <p:cNvPr id="10" name="Segnaposto contenuto 9">
            <a:extLst>
              <a:ext uri="{FF2B5EF4-FFF2-40B4-BE49-F238E27FC236}">
                <a16:creationId xmlns:a16="http://schemas.microsoft.com/office/drawing/2014/main" id="{6117D721-CDCE-4E83-9715-3548D88B7DA9}"/>
              </a:ext>
            </a:extLst>
          </p:cNvPr>
          <p:cNvPicPr>
            <a:picLocks noGrp="1" noChangeAspect="1"/>
          </p:cNvPicPr>
          <p:nvPr>
            <p:ph idx="1"/>
          </p:nvPr>
        </p:nvPicPr>
        <p:blipFill>
          <a:blip r:embed="rId3"/>
          <a:stretch>
            <a:fillRect/>
          </a:stretch>
        </p:blipFill>
        <p:spPr>
          <a:xfrm>
            <a:off x="6225218" y="1187128"/>
            <a:ext cx="4224123" cy="2600803"/>
          </a:xfrm>
        </p:spPr>
      </p:pic>
      <p:pic>
        <p:nvPicPr>
          <p:cNvPr id="5" name="Immagine 4">
            <a:extLst>
              <a:ext uri="{FF2B5EF4-FFF2-40B4-BE49-F238E27FC236}">
                <a16:creationId xmlns:a16="http://schemas.microsoft.com/office/drawing/2014/main" id="{16FDDC6B-5316-4445-8DEC-B63306365CAD}"/>
              </a:ext>
            </a:extLst>
          </p:cNvPr>
          <p:cNvPicPr>
            <a:picLocks noChangeAspect="1"/>
          </p:cNvPicPr>
          <p:nvPr/>
        </p:nvPicPr>
        <p:blipFill rotWithShape="1">
          <a:blip r:embed="rId4"/>
          <a:srcRect l="6809"/>
          <a:stretch/>
        </p:blipFill>
        <p:spPr>
          <a:xfrm>
            <a:off x="3149592" y="4799565"/>
            <a:ext cx="3248599" cy="2003583"/>
          </a:xfrm>
          <a:prstGeom prst="rect">
            <a:avLst/>
          </a:prstGeom>
        </p:spPr>
      </p:pic>
      <p:pic>
        <p:nvPicPr>
          <p:cNvPr id="7" name="Immagine 6">
            <a:extLst>
              <a:ext uri="{FF2B5EF4-FFF2-40B4-BE49-F238E27FC236}">
                <a16:creationId xmlns:a16="http://schemas.microsoft.com/office/drawing/2014/main" id="{2A0B4E42-2E19-4620-945F-2978D11AF78F}"/>
              </a:ext>
            </a:extLst>
          </p:cNvPr>
          <p:cNvPicPr>
            <a:picLocks noChangeAspect="1"/>
          </p:cNvPicPr>
          <p:nvPr/>
        </p:nvPicPr>
        <p:blipFill rotWithShape="1">
          <a:blip r:embed="rId5"/>
          <a:srcRect l="1610" t="1061" r="2640"/>
          <a:stretch/>
        </p:blipFill>
        <p:spPr>
          <a:xfrm>
            <a:off x="1742661" y="1113185"/>
            <a:ext cx="2544417" cy="5456982"/>
          </a:xfrm>
          <a:prstGeom prst="rect">
            <a:avLst/>
          </a:prstGeom>
        </p:spPr>
      </p:pic>
      <p:pic>
        <p:nvPicPr>
          <p:cNvPr id="12" name="Immagine 11">
            <a:extLst>
              <a:ext uri="{FF2B5EF4-FFF2-40B4-BE49-F238E27FC236}">
                <a16:creationId xmlns:a16="http://schemas.microsoft.com/office/drawing/2014/main" id="{C8730ED8-9739-49F4-B346-0A2654DF56BD}"/>
              </a:ext>
            </a:extLst>
          </p:cNvPr>
          <p:cNvPicPr>
            <a:picLocks noChangeAspect="1"/>
          </p:cNvPicPr>
          <p:nvPr/>
        </p:nvPicPr>
        <p:blipFill>
          <a:blip r:embed="rId6"/>
          <a:stretch>
            <a:fillRect/>
          </a:stretch>
        </p:blipFill>
        <p:spPr>
          <a:xfrm>
            <a:off x="7271226" y="4362951"/>
            <a:ext cx="3075626" cy="1950826"/>
          </a:xfrm>
          <a:prstGeom prst="rect">
            <a:avLst/>
          </a:prstGeom>
        </p:spPr>
      </p:pic>
    </p:spTree>
    <p:extLst>
      <p:ext uri="{BB962C8B-B14F-4D97-AF65-F5344CB8AC3E}">
        <p14:creationId xmlns:p14="http://schemas.microsoft.com/office/powerpoint/2010/main" val="3559727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Your </a:t>
            </a:r>
            <a:r>
              <a:rPr lang="it-IT" altLang="it-IT" sz="3200" dirty="0" err="1">
                <a:effectLst>
                  <a:outerShdw blurRad="38100" dist="38100" dir="2700000" algn="tl">
                    <a:srgbClr val="C0C0C0"/>
                  </a:outerShdw>
                </a:effectLst>
              </a:rPr>
              <a:t>perfect</a:t>
            </a:r>
            <a:r>
              <a:rPr lang="it-IT" altLang="it-IT" sz="3200" dirty="0">
                <a:effectLst>
                  <a:outerShdw blurRad="38100" dist="38100" dir="2700000" algn="tl">
                    <a:srgbClr val="C0C0C0"/>
                  </a:outerShdw>
                </a:effectLst>
              </a:rPr>
              <a:t> </a:t>
            </a:r>
            <a:r>
              <a:rPr lang="it-IT" altLang="it-IT" sz="3200" dirty="0" err="1">
                <a:effectLst>
                  <a:outerShdw blurRad="38100" dist="38100" dir="2700000" algn="tl">
                    <a:srgbClr val="C0C0C0"/>
                  </a:outerShdw>
                </a:effectLst>
              </a:rPr>
              <a:t>holiday</a:t>
            </a:r>
            <a:r>
              <a:rPr lang="it-IT" altLang="it-IT" sz="3200" dirty="0">
                <a:effectLst>
                  <a:outerShdw blurRad="38100" dist="38100" dir="2700000" algn="tl">
                    <a:srgbClr val="C0C0C0"/>
                  </a:outerShdw>
                </a:effectLst>
              </a:rPr>
              <a:t> – Do </a:t>
            </a:r>
            <a:r>
              <a:rPr lang="it-IT" altLang="it-IT" sz="3200" dirty="0" err="1">
                <a:effectLst>
                  <a:outerShdw blurRad="38100" dist="38100" dir="2700000" algn="tl">
                    <a:srgbClr val="C0C0C0"/>
                  </a:outerShdw>
                </a:effectLst>
              </a:rPr>
              <a:t>you</a:t>
            </a:r>
            <a:r>
              <a:rPr lang="it-IT" altLang="it-IT" sz="3200" dirty="0">
                <a:effectLst>
                  <a:outerShdw blurRad="38100" dist="38100" dir="2700000" algn="tl">
                    <a:srgbClr val="C0C0C0"/>
                  </a:outerShdw>
                </a:effectLst>
              </a:rPr>
              <a:t> </a:t>
            </a:r>
            <a:r>
              <a:rPr lang="it-IT" altLang="it-IT" sz="3200" dirty="0" err="1">
                <a:effectLst>
                  <a:outerShdw blurRad="38100" dist="38100" dir="2700000" algn="tl">
                    <a:srgbClr val="C0C0C0"/>
                  </a:outerShdw>
                </a:effectLst>
              </a:rPr>
              <a:t>prefer</a:t>
            </a:r>
            <a:r>
              <a:rPr lang="it-IT" altLang="it-IT" sz="3200" dirty="0">
                <a:effectLst>
                  <a:outerShdw blurRad="38100" dist="38100" dir="2700000" algn="tl">
                    <a:srgbClr val="C0C0C0"/>
                  </a:outerShdw>
                </a:effectLst>
              </a:rPr>
              <a:t>… ?</a:t>
            </a:r>
          </a:p>
        </p:txBody>
      </p:sp>
      <p:pic>
        <p:nvPicPr>
          <p:cNvPr id="6" name="Segnaposto contenuto 5">
            <a:extLst>
              <a:ext uri="{FF2B5EF4-FFF2-40B4-BE49-F238E27FC236}">
                <a16:creationId xmlns:a16="http://schemas.microsoft.com/office/drawing/2014/main" id="{3595FB78-7156-44DF-9C85-1EB34A71076F}"/>
              </a:ext>
            </a:extLst>
          </p:cNvPr>
          <p:cNvPicPr>
            <a:picLocks noGrp="1" noChangeAspect="1"/>
          </p:cNvPicPr>
          <p:nvPr>
            <p:ph idx="1"/>
          </p:nvPr>
        </p:nvPicPr>
        <p:blipFill>
          <a:blip r:embed="rId3"/>
          <a:stretch>
            <a:fillRect/>
          </a:stretch>
        </p:blipFill>
        <p:spPr>
          <a:xfrm>
            <a:off x="244733" y="3169267"/>
            <a:ext cx="2019052" cy="2739544"/>
          </a:xfrm>
        </p:spPr>
      </p:pic>
      <p:pic>
        <p:nvPicPr>
          <p:cNvPr id="11" name="Immagine 10">
            <a:extLst>
              <a:ext uri="{FF2B5EF4-FFF2-40B4-BE49-F238E27FC236}">
                <a16:creationId xmlns:a16="http://schemas.microsoft.com/office/drawing/2014/main" id="{4A767BC5-5BD4-4F48-9DA7-8A918456269D}"/>
              </a:ext>
            </a:extLst>
          </p:cNvPr>
          <p:cNvPicPr>
            <a:picLocks noChangeAspect="1"/>
          </p:cNvPicPr>
          <p:nvPr/>
        </p:nvPicPr>
        <p:blipFill>
          <a:blip r:embed="rId4"/>
          <a:stretch>
            <a:fillRect/>
          </a:stretch>
        </p:blipFill>
        <p:spPr>
          <a:xfrm>
            <a:off x="311595" y="924401"/>
            <a:ext cx="2517874" cy="1979429"/>
          </a:xfrm>
          <a:prstGeom prst="rect">
            <a:avLst/>
          </a:prstGeom>
        </p:spPr>
      </p:pic>
      <p:pic>
        <p:nvPicPr>
          <p:cNvPr id="14" name="Immagine 13">
            <a:extLst>
              <a:ext uri="{FF2B5EF4-FFF2-40B4-BE49-F238E27FC236}">
                <a16:creationId xmlns:a16="http://schemas.microsoft.com/office/drawing/2014/main" id="{ADB18B29-5C91-4CBA-BB4B-638B6D89CFAE}"/>
              </a:ext>
            </a:extLst>
          </p:cNvPr>
          <p:cNvPicPr>
            <a:picLocks noChangeAspect="1"/>
          </p:cNvPicPr>
          <p:nvPr/>
        </p:nvPicPr>
        <p:blipFill>
          <a:blip r:embed="rId5"/>
          <a:stretch>
            <a:fillRect/>
          </a:stretch>
        </p:blipFill>
        <p:spPr>
          <a:xfrm>
            <a:off x="9100196" y="981364"/>
            <a:ext cx="2075696" cy="2386344"/>
          </a:xfrm>
          <a:prstGeom prst="rect">
            <a:avLst/>
          </a:prstGeom>
        </p:spPr>
      </p:pic>
      <p:pic>
        <p:nvPicPr>
          <p:cNvPr id="12" name="Immagine 11">
            <a:extLst>
              <a:ext uri="{FF2B5EF4-FFF2-40B4-BE49-F238E27FC236}">
                <a16:creationId xmlns:a16="http://schemas.microsoft.com/office/drawing/2014/main" id="{C8730ED8-9739-49F4-B346-0A2654DF56BD}"/>
              </a:ext>
            </a:extLst>
          </p:cNvPr>
          <p:cNvPicPr>
            <a:picLocks noChangeAspect="1"/>
          </p:cNvPicPr>
          <p:nvPr/>
        </p:nvPicPr>
        <p:blipFill>
          <a:blip r:embed="rId6"/>
          <a:stretch>
            <a:fillRect/>
          </a:stretch>
        </p:blipFill>
        <p:spPr>
          <a:xfrm>
            <a:off x="2524704" y="2303713"/>
            <a:ext cx="2729224" cy="1731108"/>
          </a:xfrm>
          <a:prstGeom prst="rect">
            <a:avLst/>
          </a:prstGeom>
        </p:spPr>
      </p:pic>
      <p:pic>
        <p:nvPicPr>
          <p:cNvPr id="16" name="Immagine 15">
            <a:extLst>
              <a:ext uri="{FF2B5EF4-FFF2-40B4-BE49-F238E27FC236}">
                <a16:creationId xmlns:a16="http://schemas.microsoft.com/office/drawing/2014/main" id="{0641E0C9-7839-49A9-8AEE-0C7C276D26C2}"/>
              </a:ext>
            </a:extLst>
          </p:cNvPr>
          <p:cNvPicPr>
            <a:picLocks noChangeAspect="1"/>
          </p:cNvPicPr>
          <p:nvPr/>
        </p:nvPicPr>
        <p:blipFill>
          <a:blip r:embed="rId7"/>
          <a:stretch>
            <a:fillRect/>
          </a:stretch>
        </p:blipFill>
        <p:spPr>
          <a:xfrm>
            <a:off x="5564257" y="3438497"/>
            <a:ext cx="2729224" cy="1688395"/>
          </a:xfrm>
          <a:prstGeom prst="rect">
            <a:avLst/>
          </a:prstGeom>
        </p:spPr>
      </p:pic>
      <p:pic>
        <p:nvPicPr>
          <p:cNvPr id="18" name="Immagine 17">
            <a:extLst>
              <a:ext uri="{FF2B5EF4-FFF2-40B4-BE49-F238E27FC236}">
                <a16:creationId xmlns:a16="http://schemas.microsoft.com/office/drawing/2014/main" id="{41454B1B-0925-4E50-B3E0-C5D8E9198125}"/>
              </a:ext>
            </a:extLst>
          </p:cNvPr>
          <p:cNvPicPr>
            <a:picLocks noChangeAspect="1"/>
          </p:cNvPicPr>
          <p:nvPr/>
        </p:nvPicPr>
        <p:blipFill rotWithShape="1">
          <a:blip r:embed="rId8"/>
          <a:srcRect t="3412"/>
          <a:stretch/>
        </p:blipFill>
        <p:spPr>
          <a:xfrm>
            <a:off x="5863064" y="5126892"/>
            <a:ext cx="3264234" cy="1731108"/>
          </a:xfrm>
          <a:prstGeom prst="rect">
            <a:avLst/>
          </a:prstGeom>
        </p:spPr>
      </p:pic>
      <p:pic>
        <p:nvPicPr>
          <p:cNvPr id="20" name="Immagine 19">
            <a:extLst>
              <a:ext uri="{FF2B5EF4-FFF2-40B4-BE49-F238E27FC236}">
                <a16:creationId xmlns:a16="http://schemas.microsoft.com/office/drawing/2014/main" id="{8560224E-A43B-4E5E-B32E-44C74974600B}"/>
              </a:ext>
            </a:extLst>
          </p:cNvPr>
          <p:cNvPicPr>
            <a:picLocks noChangeAspect="1"/>
          </p:cNvPicPr>
          <p:nvPr/>
        </p:nvPicPr>
        <p:blipFill>
          <a:blip r:embed="rId9"/>
          <a:stretch>
            <a:fillRect/>
          </a:stretch>
        </p:blipFill>
        <p:spPr>
          <a:xfrm>
            <a:off x="6655144" y="1113433"/>
            <a:ext cx="2024872" cy="1731108"/>
          </a:xfrm>
          <a:prstGeom prst="rect">
            <a:avLst/>
          </a:prstGeom>
        </p:spPr>
      </p:pic>
      <p:sp>
        <p:nvSpPr>
          <p:cNvPr id="21" name="CasellaDiTesto 20">
            <a:extLst>
              <a:ext uri="{FF2B5EF4-FFF2-40B4-BE49-F238E27FC236}">
                <a16:creationId xmlns:a16="http://schemas.microsoft.com/office/drawing/2014/main" id="{8CA6166F-10B3-4D49-86F5-71A561740AEE}"/>
              </a:ext>
            </a:extLst>
          </p:cNvPr>
          <p:cNvSpPr txBox="1"/>
          <p:nvPr/>
        </p:nvSpPr>
        <p:spPr>
          <a:xfrm>
            <a:off x="2446016" y="5535786"/>
            <a:ext cx="1748693" cy="369332"/>
          </a:xfrm>
          <a:prstGeom prst="rect">
            <a:avLst/>
          </a:prstGeom>
          <a:noFill/>
        </p:spPr>
        <p:txBody>
          <a:bodyPr wrap="square" rtlCol="0">
            <a:spAutoFit/>
          </a:bodyPr>
          <a:lstStyle/>
          <a:p>
            <a:r>
              <a:rPr lang="it-IT" dirty="0" err="1"/>
              <a:t>staying</a:t>
            </a:r>
            <a:r>
              <a:rPr lang="it-IT" dirty="0"/>
              <a:t> in </a:t>
            </a:r>
            <a:r>
              <a:rPr lang="it-IT" dirty="0" err="1"/>
              <a:t>Italy</a:t>
            </a:r>
            <a:endParaRPr lang="it-IT" dirty="0"/>
          </a:p>
        </p:txBody>
      </p:sp>
      <p:sp>
        <p:nvSpPr>
          <p:cNvPr id="22" name="CasellaDiTesto 21">
            <a:extLst>
              <a:ext uri="{FF2B5EF4-FFF2-40B4-BE49-F238E27FC236}">
                <a16:creationId xmlns:a16="http://schemas.microsoft.com/office/drawing/2014/main" id="{1EF95E7A-D0D0-42AE-8CD8-C77AE9FDAC26}"/>
              </a:ext>
            </a:extLst>
          </p:cNvPr>
          <p:cNvSpPr txBox="1"/>
          <p:nvPr/>
        </p:nvSpPr>
        <p:spPr>
          <a:xfrm>
            <a:off x="6711956" y="2954950"/>
            <a:ext cx="1748693" cy="369332"/>
          </a:xfrm>
          <a:prstGeom prst="rect">
            <a:avLst/>
          </a:prstGeom>
          <a:noFill/>
        </p:spPr>
        <p:txBody>
          <a:bodyPr wrap="square" rtlCol="0">
            <a:spAutoFit/>
          </a:bodyPr>
          <a:lstStyle/>
          <a:p>
            <a:r>
              <a:rPr lang="it-IT" dirty="0" err="1"/>
              <a:t>going</a:t>
            </a:r>
            <a:r>
              <a:rPr lang="it-IT" dirty="0"/>
              <a:t> </a:t>
            </a:r>
            <a:r>
              <a:rPr lang="it-IT" dirty="0" err="1"/>
              <a:t>abroad</a:t>
            </a:r>
            <a:endParaRPr lang="it-IT" dirty="0"/>
          </a:p>
        </p:txBody>
      </p:sp>
      <p:sp>
        <p:nvSpPr>
          <p:cNvPr id="25" name="CasellaDiTesto 24">
            <a:extLst>
              <a:ext uri="{FF2B5EF4-FFF2-40B4-BE49-F238E27FC236}">
                <a16:creationId xmlns:a16="http://schemas.microsoft.com/office/drawing/2014/main" id="{9AF3536A-380D-4B43-8E3C-D094652958CA}"/>
              </a:ext>
            </a:extLst>
          </p:cNvPr>
          <p:cNvSpPr txBox="1"/>
          <p:nvPr/>
        </p:nvSpPr>
        <p:spPr>
          <a:xfrm>
            <a:off x="2445389" y="4264349"/>
            <a:ext cx="2729224" cy="1138773"/>
          </a:xfrm>
          <a:prstGeom prst="rect">
            <a:avLst/>
          </a:prstGeom>
          <a:noFill/>
          <a:ln>
            <a:solidFill>
              <a:schemeClr val="tx1"/>
            </a:solidFill>
          </a:ln>
        </p:spPr>
        <p:txBody>
          <a:bodyPr wrap="square" rtlCol="0">
            <a:spAutoFit/>
          </a:bodyPr>
          <a:lstStyle/>
          <a:p>
            <a:r>
              <a:rPr lang="it-IT" dirty="0"/>
              <a:t>Do </a:t>
            </a:r>
            <a:r>
              <a:rPr lang="it-IT" dirty="0" err="1"/>
              <a:t>you</a:t>
            </a:r>
            <a:r>
              <a:rPr lang="it-IT" dirty="0"/>
              <a:t> </a:t>
            </a:r>
            <a:r>
              <a:rPr lang="it-IT" dirty="0" err="1"/>
              <a:t>agree</a:t>
            </a:r>
            <a:r>
              <a:rPr lang="it-IT" dirty="0"/>
              <a:t>?</a:t>
            </a:r>
          </a:p>
          <a:p>
            <a:r>
              <a:rPr lang="it-IT" dirty="0"/>
              <a:t>      I </a:t>
            </a:r>
            <a:r>
              <a:rPr lang="it-IT" dirty="0" err="1"/>
              <a:t>agree</a:t>
            </a:r>
            <a:r>
              <a:rPr lang="it-IT" dirty="0"/>
              <a:t> / </a:t>
            </a:r>
            <a:r>
              <a:rPr lang="it-IT" dirty="0" err="1"/>
              <a:t>don’t</a:t>
            </a:r>
            <a:r>
              <a:rPr lang="it-IT" dirty="0"/>
              <a:t> </a:t>
            </a:r>
            <a:r>
              <a:rPr lang="it-IT" dirty="0" err="1"/>
              <a:t>agree</a:t>
            </a:r>
            <a:endParaRPr lang="it-IT" dirty="0"/>
          </a:p>
          <a:p>
            <a:pPr marL="185738" algn="r"/>
            <a:r>
              <a:rPr lang="it-IT" sz="1400" dirty="0"/>
              <a:t>(with </a:t>
            </a:r>
            <a:r>
              <a:rPr lang="it-IT" sz="1400" dirty="0" err="1"/>
              <a:t>you</a:t>
            </a:r>
            <a:r>
              <a:rPr lang="it-IT" sz="1400" dirty="0"/>
              <a:t>)</a:t>
            </a:r>
          </a:p>
          <a:p>
            <a:r>
              <a:rPr lang="it-IT" strike="sngStrike" dirty="0">
                <a:solidFill>
                  <a:srgbClr val="FF0000"/>
                </a:solidFill>
              </a:rPr>
              <a:t>     </a:t>
            </a:r>
            <a:r>
              <a:rPr lang="it-IT" strike="sngStrike" dirty="0" err="1">
                <a:solidFill>
                  <a:srgbClr val="FF0000"/>
                </a:solidFill>
              </a:rPr>
              <a:t>I’m</a:t>
            </a:r>
            <a:r>
              <a:rPr lang="it-IT" strike="sngStrike" dirty="0">
                <a:solidFill>
                  <a:srgbClr val="FF0000"/>
                </a:solidFill>
              </a:rPr>
              <a:t> (</a:t>
            </a:r>
            <a:r>
              <a:rPr lang="it-IT" strike="sngStrike" dirty="0" err="1">
                <a:solidFill>
                  <a:srgbClr val="FF0000"/>
                </a:solidFill>
              </a:rPr>
              <a:t>not</a:t>
            </a:r>
            <a:r>
              <a:rPr lang="it-IT" strike="sngStrike" dirty="0">
                <a:solidFill>
                  <a:srgbClr val="FF0000"/>
                </a:solidFill>
              </a:rPr>
              <a:t>) </a:t>
            </a:r>
            <a:r>
              <a:rPr lang="it-IT" strike="sngStrike" dirty="0" err="1">
                <a:solidFill>
                  <a:srgbClr val="FF0000"/>
                </a:solidFill>
              </a:rPr>
              <a:t>agree</a:t>
            </a:r>
            <a:endParaRPr lang="it-IT" strike="sngStrike" dirty="0">
              <a:solidFill>
                <a:srgbClr val="FF0000"/>
              </a:solidFill>
            </a:endParaRPr>
          </a:p>
        </p:txBody>
      </p:sp>
      <p:pic>
        <p:nvPicPr>
          <p:cNvPr id="26" name="Immagine 25" descr="Immagine che contiene disegnando, fiocco&#10;&#10;Descrizione generata automaticamente">
            <a:extLst>
              <a:ext uri="{FF2B5EF4-FFF2-40B4-BE49-F238E27FC236}">
                <a16:creationId xmlns:a16="http://schemas.microsoft.com/office/drawing/2014/main" id="{23FBA764-F943-4DE5-BFC7-5F23AB928B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3593" y="4865143"/>
            <a:ext cx="233541" cy="209465"/>
          </a:xfrm>
          <a:prstGeom prst="rect">
            <a:avLst/>
          </a:prstGeom>
        </p:spPr>
      </p:pic>
      <p:pic>
        <p:nvPicPr>
          <p:cNvPr id="28" name="Immagine 27" descr="Immagine che contiene disegnando&#10;&#10;Descrizione generata automaticamente">
            <a:extLst>
              <a:ext uri="{FF2B5EF4-FFF2-40B4-BE49-F238E27FC236}">
                <a16:creationId xmlns:a16="http://schemas.microsoft.com/office/drawing/2014/main" id="{D56BF400-F7DC-4966-B9C4-A216340A9B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3009" y="5265562"/>
            <a:ext cx="331737" cy="295190"/>
          </a:xfrm>
          <a:prstGeom prst="rect">
            <a:avLst/>
          </a:prstGeom>
        </p:spPr>
      </p:pic>
      <p:pic>
        <p:nvPicPr>
          <p:cNvPr id="3" name="Immagine 2">
            <a:extLst>
              <a:ext uri="{FF2B5EF4-FFF2-40B4-BE49-F238E27FC236}">
                <a16:creationId xmlns:a16="http://schemas.microsoft.com/office/drawing/2014/main" id="{054F1E05-BE42-D478-4E4A-C0A600576376}"/>
              </a:ext>
            </a:extLst>
          </p:cNvPr>
          <p:cNvPicPr>
            <a:picLocks noChangeAspect="1"/>
          </p:cNvPicPr>
          <p:nvPr/>
        </p:nvPicPr>
        <p:blipFill>
          <a:blip r:embed="rId12"/>
          <a:stretch>
            <a:fillRect/>
          </a:stretch>
        </p:blipFill>
        <p:spPr>
          <a:xfrm>
            <a:off x="8603810" y="3428943"/>
            <a:ext cx="3626598" cy="3001745"/>
          </a:xfrm>
          <a:prstGeom prst="rect">
            <a:avLst/>
          </a:prstGeom>
        </p:spPr>
      </p:pic>
    </p:spTree>
    <p:extLst>
      <p:ext uri="{BB962C8B-B14F-4D97-AF65-F5344CB8AC3E}">
        <p14:creationId xmlns:p14="http://schemas.microsoft.com/office/powerpoint/2010/main" val="455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4653957-925A-D0A9-C63C-30F1BD24E882}"/>
              </a:ext>
            </a:extLst>
          </p:cNvPr>
          <p:cNvPicPr>
            <a:picLocks noChangeAspect="1"/>
          </p:cNvPicPr>
          <p:nvPr/>
        </p:nvPicPr>
        <p:blipFill>
          <a:blip r:embed="rId2"/>
          <a:stretch>
            <a:fillRect/>
          </a:stretch>
        </p:blipFill>
        <p:spPr>
          <a:xfrm>
            <a:off x="346340" y="70711"/>
            <a:ext cx="3451219" cy="3264523"/>
          </a:xfrm>
          <a:prstGeom prst="rect">
            <a:avLst/>
          </a:prstGeom>
        </p:spPr>
      </p:pic>
      <p:pic>
        <p:nvPicPr>
          <p:cNvPr id="7" name="Immagine 6">
            <a:extLst>
              <a:ext uri="{FF2B5EF4-FFF2-40B4-BE49-F238E27FC236}">
                <a16:creationId xmlns:a16="http://schemas.microsoft.com/office/drawing/2014/main" id="{51D0677B-8403-BEB4-4724-48129CB34D6B}"/>
              </a:ext>
            </a:extLst>
          </p:cNvPr>
          <p:cNvPicPr>
            <a:picLocks noChangeAspect="1"/>
          </p:cNvPicPr>
          <p:nvPr/>
        </p:nvPicPr>
        <p:blipFill>
          <a:blip r:embed="rId3"/>
          <a:stretch>
            <a:fillRect/>
          </a:stretch>
        </p:blipFill>
        <p:spPr>
          <a:xfrm>
            <a:off x="83975" y="2539369"/>
            <a:ext cx="4497356" cy="4158237"/>
          </a:xfrm>
          <a:prstGeom prst="rect">
            <a:avLst/>
          </a:prstGeom>
        </p:spPr>
      </p:pic>
      <p:pic>
        <p:nvPicPr>
          <p:cNvPr id="11" name="Immagine 10">
            <a:extLst>
              <a:ext uri="{FF2B5EF4-FFF2-40B4-BE49-F238E27FC236}">
                <a16:creationId xmlns:a16="http://schemas.microsoft.com/office/drawing/2014/main" id="{E8393841-7637-2B33-6FBC-8C17C588CE80}"/>
              </a:ext>
            </a:extLst>
          </p:cNvPr>
          <p:cNvPicPr>
            <a:picLocks noChangeAspect="1"/>
          </p:cNvPicPr>
          <p:nvPr/>
        </p:nvPicPr>
        <p:blipFill>
          <a:blip r:embed="rId4"/>
          <a:stretch>
            <a:fillRect/>
          </a:stretch>
        </p:blipFill>
        <p:spPr>
          <a:xfrm>
            <a:off x="5092242" y="160004"/>
            <a:ext cx="3985605" cy="3962743"/>
          </a:xfrm>
          <a:prstGeom prst="rect">
            <a:avLst/>
          </a:prstGeom>
        </p:spPr>
      </p:pic>
      <p:pic>
        <p:nvPicPr>
          <p:cNvPr id="13" name="Immagine 12">
            <a:extLst>
              <a:ext uri="{FF2B5EF4-FFF2-40B4-BE49-F238E27FC236}">
                <a16:creationId xmlns:a16="http://schemas.microsoft.com/office/drawing/2014/main" id="{BD98238D-F5F9-411C-F49F-3A481B544BE7}"/>
              </a:ext>
            </a:extLst>
          </p:cNvPr>
          <p:cNvPicPr>
            <a:picLocks noChangeAspect="1"/>
          </p:cNvPicPr>
          <p:nvPr/>
        </p:nvPicPr>
        <p:blipFill>
          <a:blip r:embed="rId5"/>
          <a:stretch>
            <a:fillRect/>
          </a:stretch>
        </p:blipFill>
        <p:spPr>
          <a:xfrm>
            <a:off x="8631277" y="289555"/>
            <a:ext cx="3718882" cy="3833192"/>
          </a:xfrm>
          <a:prstGeom prst="rect">
            <a:avLst/>
          </a:prstGeom>
        </p:spPr>
      </p:pic>
      <p:pic>
        <p:nvPicPr>
          <p:cNvPr id="17" name="Immagine 16">
            <a:extLst>
              <a:ext uri="{FF2B5EF4-FFF2-40B4-BE49-F238E27FC236}">
                <a16:creationId xmlns:a16="http://schemas.microsoft.com/office/drawing/2014/main" id="{C4177955-4B34-CF08-B0BE-E790ED452EF3}"/>
              </a:ext>
            </a:extLst>
          </p:cNvPr>
          <p:cNvPicPr>
            <a:picLocks noChangeAspect="1"/>
          </p:cNvPicPr>
          <p:nvPr/>
        </p:nvPicPr>
        <p:blipFill>
          <a:blip r:embed="rId6"/>
          <a:stretch>
            <a:fillRect/>
          </a:stretch>
        </p:blipFill>
        <p:spPr>
          <a:xfrm>
            <a:off x="5092242" y="4259296"/>
            <a:ext cx="6950042" cy="914479"/>
          </a:xfrm>
          <a:prstGeom prst="rect">
            <a:avLst/>
          </a:prstGeom>
        </p:spPr>
      </p:pic>
    </p:spTree>
    <p:extLst>
      <p:ext uri="{BB962C8B-B14F-4D97-AF65-F5344CB8AC3E}">
        <p14:creationId xmlns:p14="http://schemas.microsoft.com/office/powerpoint/2010/main" val="2240026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6F868BA-EA3F-4556-A1CC-626F94BA2F85}"/>
              </a:ext>
            </a:extLst>
          </p:cNvPr>
          <p:cNvSpPr>
            <a:spLocks noGrp="1"/>
          </p:cNvSpPr>
          <p:nvPr>
            <p:ph idx="1"/>
          </p:nvPr>
        </p:nvSpPr>
        <p:spPr>
          <a:xfrm>
            <a:off x="1625600" y="137787"/>
            <a:ext cx="9042400" cy="6502856"/>
          </a:xfrm>
        </p:spPr>
        <p:txBody>
          <a:bodyPr>
            <a:normAutofit fontScale="92500" lnSpcReduction="20000"/>
          </a:bodyPr>
          <a:lstStyle/>
          <a:p>
            <a:pPr marL="363538" indent="-363538">
              <a:lnSpc>
                <a:spcPct val="100000"/>
              </a:lnSpc>
              <a:spcBef>
                <a:spcPts val="0"/>
              </a:spcBef>
              <a:buNone/>
            </a:pPr>
            <a:r>
              <a:rPr lang="en-US" sz="3100" dirty="0"/>
              <a:t>2. We use the present perfect to </a:t>
            </a:r>
            <a:r>
              <a:rPr lang="en-US" sz="3100" b="1" dirty="0"/>
              <a:t>talk about an </a:t>
            </a:r>
            <a:r>
              <a:rPr lang="en-US" sz="3100" b="1" dirty="0">
                <a:solidFill>
                  <a:srgbClr val="0070C0"/>
                </a:solidFill>
              </a:rPr>
              <a:t>action in the (recent) past which has a result/some relevance in the present</a:t>
            </a:r>
            <a:r>
              <a:rPr lang="en-US" sz="3100" dirty="0"/>
              <a:t>. </a:t>
            </a:r>
          </a:p>
          <a:p>
            <a:pPr marL="373063" indent="-271463">
              <a:lnSpc>
                <a:spcPct val="110000"/>
              </a:lnSpc>
              <a:spcBef>
                <a:spcPts val="600"/>
              </a:spcBef>
            </a:pPr>
            <a:r>
              <a:rPr lang="en-US" sz="2600" i="1" dirty="0"/>
              <a:t>I have lost my keys. I can’t get into the house.</a:t>
            </a:r>
          </a:p>
          <a:p>
            <a:pPr marL="373063" indent="-271463">
              <a:lnSpc>
                <a:spcPct val="110000"/>
              </a:lnSpc>
            </a:pPr>
            <a:r>
              <a:rPr lang="en-US" sz="2600" i="1" dirty="0"/>
              <a:t>Jenny has found a new job. She works in a supermarket now</a:t>
            </a:r>
            <a:r>
              <a:rPr lang="it-IT" sz="2600" i="1" dirty="0"/>
              <a:t>.</a:t>
            </a:r>
            <a:endParaRPr lang="en-US" sz="2600" i="1" dirty="0"/>
          </a:p>
          <a:p>
            <a:pPr marL="373063" indent="-271463">
              <a:lnSpc>
                <a:spcPct val="110000"/>
              </a:lnSpc>
            </a:pPr>
            <a:r>
              <a:rPr lang="it-IT" sz="2600" i="1" dirty="0"/>
              <a:t>He </a:t>
            </a:r>
            <a:r>
              <a:rPr lang="it-IT" sz="2600" i="1" dirty="0" err="1"/>
              <a:t>told</a:t>
            </a:r>
            <a:r>
              <a:rPr lang="it-IT" sz="2600" i="1" dirty="0"/>
              <a:t> me </a:t>
            </a:r>
            <a:r>
              <a:rPr lang="it-IT" sz="2600" i="1" dirty="0" err="1"/>
              <a:t>his</a:t>
            </a:r>
            <a:r>
              <a:rPr lang="it-IT" sz="2600" i="1" dirty="0"/>
              <a:t> name </a:t>
            </a:r>
            <a:r>
              <a:rPr lang="it-IT" sz="2600" i="1" dirty="0" err="1"/>
              <a:t>but</a:t>
            </a:r>
            <a:r>
              <a:rPr lang="it-IT" sz="2600" i="1" dirty="0"/>
              <a:t> </a:t>
            </a:r>
            <a:r>
              <a:rPr lang="it-IT" sz="2600" i="1" dirty="0" err="1"/>
              <a:t>I’ve</a:t>
            </a:r>
            <a:r>
              <a:rPr lang="it-IT" sz="2600" i="1" dirty="0"/>
              <a:t> </a:t>
            </a:r>
            <a:r>
              <a:rPr lang="it-IT" sz="2600" i="1" dirty="0" err="1"/>
              <a:t>forgotten</a:t>
            </a:r>
            <a:r>
              <a:rPr lang="it-IT" sz="2600" i="1" dirty="0"/>
              <a:t> </a:t>
            </a:r>
            <a:r>
              <a:rPr lang="it-IT" sz="2600" i="1" dirty="0" err="1"/>
              <a:t>it</a:t>
            </a:r>
            <a:r>
              <a:rPr lang="it-IT" sz="2600" i="1" dirty="0"/>
              <a:t> </a:t>
            </a:r>
            <a:r>
              <a:rPr lang="it-IT" sz="2600" dirty="0"/>
              <a:t>(and I </a:t>
            </a:r>
            <a:r>
              <a:rPr lang="it-IT" sz="2600" dirty="0" err="1"/>
              <a:t>can’t</a:t>
            </a:r>
            <a:r>
              <a:rPr lang="it-IT" sz="2600" dirty="0"/>
              <a:t> </a:t>
            </a:r>
            <a:r>
              <a:rPr lang="it-IT" sz="2600" dirty="0" err="1"/>
              <a:t>remember</a:t>
            </a:r>
            <a:r>
              <a:rPr lang="it-IT" sz="2600" dirty="0"/>
              <a:t> </a:t>
            </a:r>
            <a:r>
              <a:rPr lang="it-IT" sz="2600" dirty="0" err="1"/>
              <a:t>it</a:t>
            </a:r>
            <a:r>
              <a:rPr lang="it-IT" sz="2600" dirty="0"/>
              <a:t> </a:t>
            </a:r>
            <a:r>
              <a:rPr lang="it-IT" sz="2600" dirty="0" err="1"/>
              <a:t>now</a:t>
            </a:r>
            <a:r>
              <a:rPr lang="it-IT" sz="2600" dirty="0"/>
              <a:t>)</a:t>
            </a:r>
            <a:endParaRPr lang="en-US" sz="2600" i="1" dirty="0"/>
          </a:p>
          <a:p>
            <a:pPr marL="373063" indent="-271463">
              <a:lnSpc>
                <a:spcPct val="110000"/>
              </a:lnSpc>
            </a:pPr>
            <a:r>
              <a:rPr lang="it-IT" sz="2600" i="1" dirty="0"/>
              <a:t>«</a:t>
            </a:r>
            <a:r>
              <a:rPr lang="it-IT" sz="2600" i="1" dirty="0" err="1"/>
              <a:t>What</a:t>
            </a:r>
            <a:r>
              <a:rPr lang="it-IT" sz="2600" i="1" dirty="0"/>
              <a:t> happened?»</a:t>
            </a:r>
            <a:br>
              <a:rPr lang="it-IT" sz="2600" i="1" dirty="0"/>
            </a:br>
            <a:r>
              <a:rPr lang="it-IT" sz="2600" i="1" dirty="0"/>
              <a:t>«</a:t>
            </a:r>
            <a:r>
              <a:rPr lang="it-IT" sz="2600" i="1" dirty="0" err="1"/>
              <a:t>I’ve</a:t>
            </a:r>
            <a:r>
              <a:rPr lang="it-IT" sz="2600" i="1" dirty="0"/>
              <a:t> </a:t>
            </a:r>
            <a:r>
              <a:rPr lang="it-IT" sz="2600" i="1" dirty="0" err="1"/>
              <a:t>broken</a:t>
            </a:r>
            <a:r>
              <a:rPr lang="it-IT" sz="2600" i="1" dirty="0"/>
              <a:t> </a:t>
            </a:r>
            <a:r>
              <a:rPr lang="it-IT" sz="2600" i="1" dirty="0" err="1"/>
              <a:t>my</a:t>
            </a:r>
            <a:r>
              <a:rPr lang="it-IT" sz="2600" i="1" dirty="0"/>
              <a:t> </a:t>
            </a:r>
            <a:r>
              <a:rPr lang="it-IT" sz="2600" i="1" dirty="0" err="1"/>
              <a:t>leg</a:t>
            </a:r>
            <a:r>
              <a:rPr lang="it-IT" sz="2600" i="1" dirty="0"/>
              <a:t>» </a:t>
            </a:r>
            <a:r>
              <a:rPr lang="it-IT" sz="2600" dirty="0"/>
              <a:t>(</a:t>
            </a:r>
            <a:r>
              <a:rPr lang="it-IT" sz="2600" dirty="0" err="1"/>
              <a:t>maybe</a:t>
            </a:r>
            <a:r>
              <a:rPr lang="it-IT" sz="2600" dirty="0"/>
              <a:t> one month ago, </a:t>
            </a:r>
            <a:r>
              <a:rPr lang="it-IT" sz="2600" dirty="0" err="1"/>
              <a:t>but</a:t>
            </a:r>
            <a:r>
              <a:rPr lang="it-IT" sz="2600" dirty="0"/>
              <a:t> </a:t>
            </a:r>
            <a:r>
              <a:rPr lang="it-IT" sz="2600" dirty="0" err="1"/>
              <a:t>it</a:t>
            </a:r>
            <a:r>
              <a:rPr lang="it-IT" sz="2600" dirty="0"/>
              <a:t> </a:t>
            </a:r>
            <a:r>
              <a:rPr lang="it-IT" sz="2600" dirty="0" err="1"/>
              <a:t>is</a:t>
            </a:r>
            <a:r>
              <a:rPr lang="it-IT" sz="2600" dirty="0"/>
              <a:t> </a:t>
            </a:r>
            <a:r>
              <a:rPr lang="it-IT" sz="2600" dirty="0" err="1"/>
              <a:t>still</a:t>
            </a:r>
            <a:r>
              <a:rPr lang="it-IT" sz="2600" dirty="0"/>
              <a:t> in </a:t>
            </a:r>
            <a:r>
              <a:rPr lang="it-IT" sz="2600" dirty="0" err="1"/>
              <a:t>plaster</a:t>
            </a:r>
            <a:r>
              <a:rPr lang="it-IT" sz="2600" dirty="0"/>
              <a:t>)</a:t>
            </a:r>
            <a:br>
              <a:rPr lang="it-IT" sz="2600" dirty="0"/>
            </a:br>
            <a:r>
              <a:rPr lang="it-IT" sz="2600" dirty="0">
                <a:solidFill>
                  <a:srgbClr val="FF0000"/>
                </a:solidFill>
              </a:rPr>
              <a:t>«</a:t>
            </a:r>
            <a:r>
              <a:rPr lang="it-IT" sz="2600" i="1" dirty="0">
                <a:solidFill>
                  <a:srgbClr val="FF0000"/>
                </a:solidFill>
              </a:rPr>
              <a:t>I </a:t>
            </a:r>
            <a:r>
              <a:rPr lang="it-IT" sz="2600" i="1" dirty="0" err="1">
                <a:solidFill>
                  <a:srgbClr val="FF0000"/>
                </a:solidFill>
              </a:rPr>
              <a:t>broke</a:t>
            </a:r>
            <a:r>
              <a:rPr lang="it-IT" sz="2600" i="1" dirty="0">
                <a:solidFill>
                  <a:srgbClr val="FF0000"/>
                </a:solidFill>
              </a:rPr>
              <a:t> </a:t>
            </a:r>
            <a:r>
              <a:rPr lang="it-IT" sz="2600" i="1" dirty="0" err="1">
                <a:solidFill>
                  <a:srgbClr val="FF0000"/>
                </a:solidFill>
              </a:rPr>
              <a:t>my</a:t>
            </a:r>
            <a:r>
              <a:rPr lang="it-IT" sz="2600" i="1" dirty="0">
                <a:solidFill>
                  <a:srgbClr val="FF0000"/>
                </a:solidFill>
              </a:rPr>
              <a:t> </a:t>
            </a:r>
            <a:r>
              <a:rPr lang="it-IT" sz="2600" i="1" dirty="0" err="1">
                <a:solidFill>
                  <a:srgbClr val="FF0000"/>
                </a:solidFill>
              </a:rPr>
              <a:t>leg</a:t>
            </a:r>
            <a:r>
              <a:rPr lang="it-IT" sz="2600" i="1" dirty="0">
                <a:solidFill>
                  <a:srgbClr val="FF0000"/>
                </a:solidFill>
              </a:rPr>
              <a:t> </a:t>
            </a:r>
            <a:r>
              <a:rPr lang="it-IT" sz="2600" i="1" u="sng" dirty="0">
                <a:solidFill>
                  <a:srgbClr val="FF0000"/>
                </a:solidFill>
              </a:rPr>
              <a:t>last week</a:t>
            </a:r>
            <a:r>
              <a:rPr lang="it-IT" sz="2600" i="1" dirty="0">
                <a:solidFill>
                  <a:srgbClr val="FF0000"/>
                </a:solidFill>
              </a:rPr>
              <a:t>»</a:t>
            </a:r>
            <a:endParaRPr lang="it-IT" sz="2600" dirty="0">
              <a:solidFill>
                <a:srgbClr val="FF0000"/>
              </a:solidFill>
            </a:endParaRPr>
          </a:p>
          <a:p>
            <a:pPr marL="373063" indent="-271463">
              <a:lnSpc>
                <a:spcPct val="110000"/>
              </a:lnSpc>
              <a:spcBef>
                <a:spcPts val="1800"/>
              </a:spcBef>
            </a:pPr>
            <a:r>
              <a:rPr lang="en-US" sz="2600" dirty="0"/>
              <a:t>(giving news) </a:t>
            </a:r>
            <a:r>
              <a:rPr lang="en-US" sz="2600" i="1" dirty="0"/>
              <a:t>Mary’s had her baby!</a:t>
            </a:r>
          </a:p>
          <a:p>
            <a:pPr marL="373063" indent="-271463">
              <a:lnSpc>
                <a:spcPct val="110000"/>
              </a:lnSpc>
              <a:spcBef>
                <a:spcPts val="0"/>
              </a:spcBef>
            </a:pPr>
            <a:r>
              <a:rPr lang="en-US" sz="2600" dirty="0"/>
              <a:t>(giving news) </a:t>
            </a:r>
            <a:r>
              <a:rPr lang="en-US" sz="2600" i="1" dirty="0"/>
              <a:t>Julian has passed his driving test </a:t>
            </a:r>
            <a:r>
              <a:rPr lang="en-US" sz="2600" dirty="0"/>
              <a:t>&gt;</a:t>
            </a:r>
            <a:r>
              <a:rPr lang="en-US" sz="2600" i="1" dirty="0"/>
              <a:t> </a:t>
            </a:r>
            <a:r>
              <a:rPr lang="en-US" sz="2600" dirty="0"/>
              <a:t>(giving details) </a:t>
            </a:r>
            <a:r>
              <a:rPr lang="en-US" sz="2600" i="1" dirty="0"/>
              <a:t>He took it on Monday</a:t>
            </a:r>
            <a:r>
              <a:rPr lang="en-US" sz="2500" i="1" dirty="0"/>
              <a:t>.</a:t>
            </a:r>
          </a:p>
          <a:p>
            <a:pPr marL="373063" indent="-271463">
              <a:lnSpc>
                <a:spcPct val="110000"/>
              </a:lnSpc>
              <a:spcBef>
                <a:spcPts val="0"/>
              </a:spcBef>
            </a:pPr>
            <a:endParaRPr lang="en-US" sz="2400" dirty="0"/>
          </a:p>
          <a:p>
            <a:pPr marL="373063" indent="-271463">
              <a:lnSpc>
                <a:spcPct val="110000"/>
              </a:lnSpc>
              <a:spcBef>
                <a:spcPts val="0"/>
              </a:spcBef>
            </a:pPr>
            <a:r>
              <a:rPr lang="en-US" sz="2400" dirty="0"/>
              <a:t>Mike has </a:t>
            </a:r>
            <a:r>
              <a:rPr lang="en-US" sz="2400" u="sng" dirty="0"/>
              <a:t>been</a:t>
            </a:r>
            <a:r>
              <a:rPr lang="en-US" sz="2400" dirty="0"/>
              <a:t> to Paris        vs.     Mike has </a:t>
            </a:r>
            <a:r>
              <a:rPr lang="en-US" sz="2400" u="sng" dirty="0"/>
              <a:t>gone</a:t>
            </a:r>
            <a:r>
              <a:rPr lang="en-US" sz="2400" dirty="0"/>
              <a:t> to Paris</a:t>
            </a:r>
            <a:br>
              <a:rPr lang="en-US" sz="2400" dirty="0"/>
            </a:br>
            <a:r>
              <a:rPr lang="en-US" sz="2400" dirty="0"/>
              <a:t>(he went and came back)             (he is in Paris now) </a:t>
            </a:r>
          </a:p>
          <a:p>
            <a:pPr marL="373063" indent="-271463">
              <a:lnSpc>
                <a:spcPct val="110000"/>
              </a:lnSpc>
              <a:spcBef>
                <a:spcPts val="0"/>
              </a:spcBef>
            </a:pPr>
            <a:endParaRPr lang="en-US" sz="2500" i="1" dirty="0"/>
          </a:p>
        </p:txBody>
      </p:sp>
      <p:cxnSp>
        <p:nvCxnSpPr>
          <p:cNvPr id="7" name="Connettore diritto 6">
            <a:extLst>
              <a:ext uri="{FF2B5EF4-FFF2-40B4-BE49-F238E27FC236}">
                <a16:creationId xmlns:a16="http://schemas.microsoft.com/office/drawing/2014/main" id="{7969D351-9D88-4175-B4E4-E54601BF6009}"/>
              </a:ext>
            </a:extLst>
          </p:cNvPr>
          <p:cNvCxnSpPr/>
          <p:nvPr/>
        </p:nvCxnSpPr>
        <p:spPr>
          <a:xfrm>
            <a:off x="1853504" y="4059533"/>
            <a:ext cx="8129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E37B48C3-AF58-43A8-AB9D-069F3B9DAA85}"/>
              </a:ext>
            </a:extLst>
          </p:cNvPr>
          <p:cNvCxnSpPr/>
          <p:nvPr/>
        </p:nvCxnSpPr>
        <p:spPr>
          <a:xfrm>
            <a:off x="1853504" y="5308831"/>
            <a:ext cx="81293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387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6F868BA-EA3F-4556-A1CC-626F94BA2F85}"/>
              </a:ext>
            </a:extLst>
          </p:cNvPr>
          <p:cNvSpPr>
            <a:spLocks noGrp="1"/>
          </p:cNvSpPr>
          <p:nvPr>
            <p:ph idx="1"/>
          </p:nvPr>
        </p:nvSpPr>
        <p:spPr>
          <a:xfrm>
            <a:off x="1813925" y="395785"/>
            <a:ext cx="8564150" cy="6304161"/>
          </a:xfrm>
        </p:spPr>
        <p:txBody>
          <a:bodyPr>
            <a:normAutofit/>
          </a:bodyPr>
          <a:lstStyle/>
          <a:p>
            <a:pPr marL="363538" indent="-363538">
              <a:spcBef>
                <a:spcPts val="1200"/>
              </a:spcBef>
              <a:buFont typeface="+mj-lt"/>
              <a:buAutoNum type="arabicPeriod" startAt="3"/>
            </a:pPr>
            <a:r>
              <a:rPr lang="it-IT" sz="2600" dirty="0"/>
              <a:t>To </a:t>
            </a:r>
            <a:r>
              <a:rPr lang="it-IT" sz="2600" dirty="0" err="1">
                <a:solidFill>
                  <a:srgbClr val="0070C0"/>
                </a:solidFill>
              </a:rPr>
              <a:t>refer</a:t>
            </a:r>
            <a:r>
              <a:rPr lang="it-IT" sz="2600" dirty="0">
                <a:solidFill>
                  <a:srgbClr val="0070C0"/>
                </a:solidFill>
              </a:rPr>
              <a:t> to the </a:t>
            </a:r>
            <a:r>
              <a:rPr lang="it-IT" sz="2600" dirty="0" err="1">
                <a:solidFill>
                  <a:srgbClr val="0070C0"/>
                </a:solidFill>
              </a:rPr>
              <a:t>recent</a:t>
            </a:r>
            <a:r>
              <a:rPr lang="it-IT" sz="2600" dirty="0">
                <a:solidFill>
                  <a:srgbClr val="0070C0"/>
                </a:solidFill>
              </a:rPr>
              <a:t> </a:t>
            </a:r>
            <a:r>
              <a:rPr lang="it-IT" sz="2600" dirty="0" err="1">
                <a:solidFill>
                  <a:srgbClr val="0070C0"/>
                </a:solidFill>
              </a:rPr>
              <a:t>past</a:t>
            </a:r>
            <a:r>
              <a:rPr lang="it-IT" sz="2600" dirty="0"/>
              <a:t>, with </a:t>
            </a:r>
            <a:r>
              <a:rPr lang="it-IT" sz="2600" dirty="0" err="1"/>
              <a:t>adverbs</a:t>
            </a:r>
            <a:r>
              <a:rPr lang="it-IT" sz="2600" dirty="0"/>
              <a:t> </a:t>
            </a:r>
            <a:r>
              <a:rPr lang="it-IT" sz="2600" dirty="0" err="1"/>
              <a:t>such</a:t>
            </a:r>
            <a:r>
              <a:rPr lang="it-IT" sz="2600" dirty="0"/>
              <a:t> </a:t>
            </a:r>
            <a:r>
              <a:rPr lang="it-IT" sz="2600" dirty="0" err="1"/>
              <a:t>as</a:t>
            </a:r>
            <a:r>
              <a:rPr lang="it-IT" sz="2600" b="1" dirty="0"/>
              <a:t> </a:t>
            </a:r>
            <a:r>
              <a:rPr lang="en-US" sz="2600" b="1" dirty="0"/>
              <a:t>already, just, lately/recently; still, yet</a:t>
            </a:r>
            <a:r>
              <a:rPr lang="en-US" sz="2600" dirty="0"/>
              <a:t> (</a:t>
            </a:r>
            <a:r>
              <a:rPr lang="en-US" sz="2600" dirty="0" err="1"/>
              <a:t>tra</a:t>
            </a:r>
            <a:r>
              <a:rPr lang="en-US" sz="2600" dirty="0"/>
              <a:t> </a:t>
            </a:r>
            <a:r>
              <a:rPr lang="en-US" sz="2600" dirty="0" err="1"/>
              <a:t>l’ausiliare</a:t>
            </a:r>
            <a:r>
              <a:rPr lang="en-US" sz="2600" dirty="0"/>
              <a:t> e </a:t>
            </a:r>
            <a:r>
              <a:rPr lang="en-US" sz="2600" dirty="0" err="1"/>
              <a:t>il</a:t>
            </a:r>
            <a:r>
              <a:rPr lang="en-US" sz="2600" dirty="0"/>
              <a:t> </a:t>
            </a:r>
            <a:r>
              <a:rPr lang="en-US" sz="2600" dirty="0" err="1"/>
              <a:t>verbo</a:t>
            </a:r>
            <a:r>
              <a:rPr lang="en-US" sz="2600" dirty="0"/>
              <a:t>)</a:t>
            </a:r>
          </a:p>
          <a:p>
            <a:pPr lvl="1">
              <a:spcBef>
                <a:spcPts val="1200"/>
              </a:spcBef>
            </a:pPr>
            <a:r>
              <a:rPr lang="en-US" sz="2200" i="1" dirty="0"/>
              <a:t>“Are you coming to the cinema?” “I’ve </a:t>
            </a:r>
            <a:r>
              <a:rPr lang="en-US" sz="2200" i="1" dirty="0">
                <a:solidFill>
                  <a:srgbClr val="0070C0"/>
                </a:solidFill>
              </a:rPr>
              <a:t>already</a:t>
            </a:r>
            <a:r>
              <a:rPr lang="en-US" sz="2200" i="1" dirty="0"/>
              <a:t> seen that movie” </a:t>
            </a:r>
            <a:r>
              <a:rPr lang="en-US" sz="2200" b="1" i="1" dirty="0"/>
              <a:t>[+]</a:t>
            </a:r>
          </a:p>
          <a:p>
            <a:pPr lvl="1"/>
            <a:r>
              <a:rPr lang="en-US" sz="2200" i="1" dirty="0"/>
              <a:t>“Are you coming with us?” “No, I’ve </a:t>
            </a:r>
            <a:r>
              <a:rPr lang="en-US" sz="2200" i="1" dirty="0">
                <a:solidFill>
                  <a:srgbClr val="0070C0"/>
                </a:solidFill>
              </a:rPr>
              <a:t>just</a:t>
            </a:r>
            <a:r>
              <a:rPr lang="en-US" sz="2200" i="1" dirty="0"/>
              <a:t> had lunch, thank you”</a:t>
            </a:r>
            <a:r>
              <a:rPr lang="en-US" sz="2200" b="1" i="1" dirty="0"/>
              <a:t> [+]</a:t>
            </a:r>
          </a:p>
          <a:p>
            <a:pPr lvl="1"/>
            <a:r>
              <a:rPr lang="en-US" sz="2200" i="1" dirty="0"/>
              <a:t>Have you done your homework </a:t>
            </a:r>
            <a:r>
              <a:rPr lang="en-US" sz="2200" i="1" dirty="0">
                <a:solidFill>
                  <a:srgbClr val="0070C0"/>
                </a:solidFill>
              </a:rPr>
              <a:t>yet</a:t>
            </a:r>
            <a:r>
              <a:rPr lang="en-US" sz="2200" i="1" dirty="0"/>
              <a:t>? </a:t>
            </a:r>
            <a:r>
              <a:rPr lang="en-US" sz="2200" b="1" i="1" dirty="0"/>
              <a:t>[?] </a:t>
            </a:r>
            <a:r>
              <a:rPr lang="en-US" sz="2200" i="1" dirty="0"/>
              <a:t>/ I haven’t finished </a:t>
            </a:r>
            <a:r>
              <a:rPr lang="en-US" sz="2200" i="1" dirty="0">
                <a:solidFill>
                  <a:srgbClr val="0070C0"/>
                </a:solidFill>
              </a:rPr>
              <a:t>yet</a:t>
            </a:r>
            <a:r>
              <a:rPr lang="en-US" sz="2200" i="1" dirty="0"/>
              <a:t>. </a:t>
            </a:r>
            <a:r>
              <a:rPr lang="en-US" sz="2200" b="1" i="1" dirty="0"/>
              <a:t>[-]</a:t>
            </a:r>
          </a:p>
          <a:p>
            <a:pPr lvl="1"/>
            <a:r>
              <a:rPr lang="en-US" sz="2200" i="1" dirty="0"/>
              <a:t>Have you been to the cinema </a:t>
            </a:r>
            <a:r>
              <a:rPr lang="en-US" sz="2200" i="1" dirty="0">
                <a:solidFill>
                  <a:srgbClr val="0070C0"/>
                </a:solidFill>
              </a:rPr>
              <a:t>lately/recently</a:t>
            </a:r>
            <a:r>
              <a:rPr lang="en-US" sz="2200" i="1" dirty="0"/>
              <a:t>? </a:t>
            </a:r>
          </a:p>
          <a:p>
            <a:pPr lvl="1"/>
            <a:r>
              <a:rPr lang="en-US" sz="2200" i="1" dirty="0"/>
              <a:t>We </a:t>
            </a:r>
            <a:r>
              <a:rPr lang="en-US" sz="2200" i="1" dirty="0">
                <a:solidFill>
                  <a:srgbClr val="0070C0"/>
                </a:solidFill>
              </a:rPr>
              <a:t>still</a:t>
            </a:r>
            <a:r>
              <a:rPr lang="en-US" sz="2200" i="1" dirty="0"/>
              <a:t> haven’t had our exam results. </a:t>
            </a:r>
            <a:endParaRPr lang="en-US" sz="2200" b="1" i="1" dirty="0"/>
          </a:p>
          <a:p>
            <a:pPr lvl="1"/>
            <a:endParaRPr lang="en-US" sz="2200" i="1" dirty="0"/>
          </a:p>
          <a:p>
            <a:pPr marL="371475" indent="-371475">
              <a:spcBef>
                <a:spcPts val="1800"/>
              </a:spcBef>
              <a:buFont typeface="+mj-lt"/>
              <a:buAutoNum type="arabicPeriod" startAt="3"/>
            </a:pPr>
            <a:r>
              <a:rPr lang="it-IT" sz="2600" dirty="0"/>
              <a:t>To </a:t>
            </a:r>
            <a:r>
              <a:rPr lang="it-IT" sz="2600" dirty="0" err="1"/>
              <a:t>refer</a:t>
            </a:r>
            <a:r>
              <a:rPr lang="it-IT" sz="2600" dirty="0"/>
              <a:t> to actions </a:t>
            </a:r>
            <a:r>
              <a:rPr lang="it-IT" sz="2600" dirty="0" err="1"/>
              <a:t>occurred</a:t>
            </a:r>
            <a:r>
              <a:rPr lang="it-IT" sz="2600" dirty="0"/>
              <a:t> in a </a:t>
            </a:r>
            <a:r>
              <a:rPr lang="it-IT" sz="2600" b="1" dirty="0"/>
              <a:t>time </a:t>
            </a:r>
            <a:r>
              <a:rPr lang="it-IT" sz="2600" b="1" dirty="0" err="1"/>
              <a:t>period</a:t>
            </a:r>
            <a:r>
              <a:rPr lang="it-IT" sz="2600" b="1" dirty="0"/>
              <a:t> </a:t>
            </a:r>
            <a:r>
              <a:rPr lang="it-IT" sz="2600" dirty="0" err="1"/>
              <a:t>which</a:t>
            </a:r>
            <a:r>
              <a:rPr lang="it-IT" sz="2600" dirty="0"/>
              <a:t> </a:t>
            </a:r>
            <a:r>
              <a:rPr lang="it-IT" sz="2600" dirty="0" err="1"/>
              <a:t>is</a:t>
            </a:r>
            <a:r>
              <a:rPr lang="it-IT" sz="2600" dirty="0"/>
              <a:t> </a:t>
            </a:r>
            <a:r>
              <a:rPr lang="it-IT" sz="2600" b="1" dirty="0" err="1"/>
              <a:t>not</a:t>
            </a:r>
            <a:r>
              <a:rPr lang="it-IT" sz="2600" b="1" dirty="0"/>
              <a:t> over </a:t>
            </a:r>
            <a:r>
              <a:rPr lang="it-IT" sz="2600" b="1" dirty="0" err="1"/>
              <a:t>yet</a:t>
            </a:r>
            <a:r>
              <a:rPr lang="it-IT" sz="2600" b="1" dirty="0"/>
              <a:t> </a:t>
            </a:r>
            <a:r>
              <a:rPr lang="it-IT" sz="2600" dirty="0"/>
              <a:t>:</a:t>
            </a:r>
          </a:p>
          <a:p>
            <a:pPr marL="542925">
              <a:spcBef>
                <a:spcPts val="1200"/>
              </a:spcBef>
            </a:pPr>
            <a:r>
              <a:rPr lang="en-US" sz="2200" i="1" dirty="0"/>
              <a:t>I've drunk four cups of coffee </a:t>
            </a:r>
            <a:r>
              <a:rPr lang="en-US" sz="2200" i="1" u="sng" dirty="0"/>
              <a:t>today.</a:t>
            </a:r>
          </a:p>
          <a:p>
            <a:pPr marL="538163" indent="0">
              <a:spcBef>
                <a:spcPts val="0"/>
              </a:spcBef>
              <a:buNone/>
            </a:pPr>
            <a:r>
              <a:rPr lang="en-US" sz="2200" dirty="0"/>
              <a:t>vs.</a:t>
            </a:r>
            <a:r>
              <a:rPr lang="en-US" sz="2200" i="1" dirty="0">
                <a:solidFill>
                  <a:srgbClr val="FF0000"/>
                </a:solidFill>
              </a:rPr>
              <a:t> I drank four cups of coffee this morning</a:t>
            </a:r>
            <a:r>
              <a:rPr lang="en-US" sz="2200" dirty="0">
                <a:solidFill>
                  <a:srgbClr val="FF0000"/>
                </a:solidFill>
              </a:rPr>
              <a:t> (said at 4pm)</a:t>
            </a:r>
            <a:endParaRPr lang="en-US" sz="2200" i="1" u="sng" dirty="0"/>
          </a:p>
          <a:p>
            <a:pPr marL="542925">
              <a:spcBef>
                <a:spcPts val="600"/>
              </a:spcBef>
            </a:pPr>
            <a:r>
              <a:rPr lang="en-US" sz="2200" i="1" dirty="0"/>
              <a:t>We haven’t taken any exam </a:t>
            </a:r>
            <a:r>
              <a:rPr lang="en-US" sz="2200" i="1" u="sng" dirty="0"/>
              <a:t>this year.</a:t>
            </a:r>
          </a:p>
          <a:p>
            <a:pPr lvl="1"/>
            <a:r>
              <a:rPr lang="en-US" sz="2200" i="1" dirty="0"/>
              <a:t>I’ve made a lot of new friends </a:t>
            </a:r>
            <a:r>
              <a:rPr lang="en-US" sz="2200" i="1" u="sng" dirty="0"/>
              <a:t>in the last few days</a:t>
            </a:r>
            <a:r>
              <a:rPr lang="en-US" sz="2200" i="1" dirty="0"/>
              <a:t>.</a:t>
            </a:r>
          </a:p>
          <a:p>
            <a:pPr lvl="1"/>
            <a:r>
              <a:rPr lang="en-US" sz="2200" i="1" dirty="0"/>
              <a:t>We haven’t had dinner together </a:t>
            </a:r>
            <a:r>
              <a:rPr lang="en-US" sz="2200" i="1" u="sng" dirty="0"/>
              <a:t>for a long time</a:t>
            </a:r>
            <a:r>
              <a:rPr lang="en-US" sz="2200" i="1" dirty="0"/>
              <a:t>.</a:t>
            </a:r>
          </a:p>
        </p:txBody>
      </p:sp>
    </p:spTree>
    <p:extLst>
      <p:ext uri="{BB962C8B-B14F-4D97-AF65-F5344CB8AC3E}">
        <p14:creationId xmlns:p14="http://schemas.microsoft.com/office/powerpoint/2010/main" val="29912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DED8B6C-E0CA-48AC-B877-B996C0EF63D7}"/>
              </a:ext>
            </a:extLst>
          </p:cNvPr>
          <p:cNvSpPr/>
          <p:nvPr/>
        </p:nvSpPr>
        <p:spPr>
          <a:xfrm>
            <a:off x="1762126" y="247821"/>
            <a:ext cx="8667749" cy="4078039"/>
          </a:xfrm>
          <a:prstGeom prst="rect">
            <a:avLst/>
          </a:prstGeom>
        </p:spPr>
        <p:txBody>
          <a:bodyPr wrap="square">
            <a:spAutoFit/>
          </a:bodyPr>
          <a:lstStyle/>
          <a:p>
            <a:pPr marL="514350" indent="-514350">
              <a:spcBef>
                <a:spcPts val="1800"/>
              </a:spcBef>
              <a:buFont typeface="+mj-lt"/>
              <a:buAutoNum type="arabicPeriod" startAt="5"/>
            </a:pPr>
            <a:r>
              <a:rPr lang="en-US" sz="2800" b="1" dirty="0"/>
              <a:t>To talk about activities/situations that started in the past, continued and are still true/happening now</a:t>
            </a:r>
            <a:r>
              <a:rPr lang="en-US" sz="2800" dirty="0"/>
              <a:t>:</a:t>
            </a:r>
          </a:p>
          <a:p>
            <a:pPr marL="800100" lvl="1" indent="-342900">
              <a:spcBef>
                <a:spcPts val="1200"/>
              </a:spcBef>
              <a:buFont typeface="Arial" panose="020B0604020202020204" pitchFamily="34" charset="0"/>
              <a:buChar char="•"/>
            </a:pPr>
            <a:r>
              <a:rPr lang="en-US" sz="2400" dirty="0"/>
              <a:t>How long has David worked in Mexico?</a:t>
            </a:r>
            <a:r>
              <a:rPr lang="en-US" sz="2400" i="1" dirty="0"/>
              <a:t> (we know he’s still there)</a:t>
            </a:r>
          </a:p>
          <a:p>
            <a:pPr marL="1257300" lvl="2" indent="-342900">
              <a:spcBef>
                <a:spcPts val="600"/>
              </a:spcBef>
              <a:buFont typeface="Arial" panose="020B0604020202020204" pitchFamily="34" charset="0"/>
              <a:buChar char="•"/>
            </a:pPr>
            <a:r>
              <a:rPr lang="en-US" sz="2400" dirty="0"/>
              <a:t>David has worked in Mexico </a:t>
            </a:r>
            <a:r>
              <a:rPr lang="en-US" sz="2400" u="sng" dirty="0"/>
              <a:t>for</a:t>
            </a:r>
            <a:r>
              <a:rPr lang="en-US" sz="2400" dirty="0"/>
              <a:t> many years / </a:t>
            </a:r>
            <a:r>
              <a:rPr lang="en-US" sz="2400" u="sng" dirty="0"/>
              <a:t>for</a:t>
            </a:r>
            <a:r>
              <a:rPr lang="en-US" sz="2400" dirty="0"/>
              <a:t> a long time. </a:t>
            </a:r>
          </a:p>
          <a:p>
            <a:pPr marL="1714500" lvl="3" indent="-342900">
              <a:buFont typeface="Arial" panose="020B0604020202020204" pitchFamily="34" charset="0"/>
              <a:buChar char="•"/>
            </a:pPr>
            <a:r>
              <a:rPr lang="en-US" sz="2000" dirty="0"/>
              <a:t>He has worked there </a:t>
            </a:r>
            <a:r>
              <a:rPr lang="en-US" sz="2000" strike="sngStrike" dirty="0">
                <a:solidFill>
                  <a:srgbClr val="FF0000"/>
                </a:solidFill>
              </a:rPr>
              <a:t>for</a:t>
            </a:r>
            <a:r>
              <a:rPr lang="en-US" sz="2000" dirty="0"/>
              <a:t> all his life.</a:t>
            </a:r>
          </a:p>
          <a:p>
            <a:pPr marL="1257300" lvl="2" indent="-342900">
              <a:buFont typeface="Arial" panose="020B0604020202020204" pitchFamily="34" charset="0"/>
              <a:buChar char="•"/>
            </a:pPr>
            <a:r>
              <a:rPr lang="en-US" sz="2400" dirty="0"/>
              <a:t>David has worked in Mexico </a:t>
            </a:r>
            <a:r>
              <a:rPr lang="en-US" sz="2400" u="sng" dirty="0"/>
              <a:t>since</a:t>
            </a:r>
            <a:r>
              <a:rPr lang="en-US" sz="2400" dirty="0"/>
              <a:t> 2001.</a:t>
            </a:r>
          </a:p>
          <a:p>
            <a:pPr marL="1257300" lvl="2" indent="-342900">
              <a:buFont typeface="Arial" panose="020B0604020202020204" pitchFamily="34" charset="0"/>
              <a:buChar char="•"/>
            </a:pPr>
            <a:r>
              <a:rPr lang="en-US" sz="2400" dirty="0"/>
              <a:t>David has worked in Mexico </a:t>
            </a:r>
            <a:r>
              <a:rPr lang="en-US" sz="2400" u="sng" dirty="0"/>
              <a:t>since</a:t>
            </a:r>
            <a:r>
              <a:rPr lang="en-US" sz="2400" dirty="0"/>
              <a:t> he left school.</a:t>
            </a:r>
          </a:p>
          <a:p>
            <a:pPr marL="1257300" lvl="2" indent="-342900">
              <a:buFont typeface="Arial" panose="020B0604020202020204" pitchFamily="34" charset="0"/>
              <a:buChar char="•"/>
            </a:pPr>
            <a:r>
              <a:rPr lang="en-US" sz="2400" dirty="0"/>
              <a:t>He has </a:t>
            </a:r>
            <a:r>
              <a:rPr lang="en-US" sz="2400" u="sng" dirty="0"/>
              <a:t>always</a:t>
            </a:r>
            <a:r>
              <a:rPr lang="en-US" sz="2400" dirty="0"/>
              <a:t> worked there.</a:t>
            </a:r>
          </a:p>
        </p:txBody>
      </p:sp>
      <p:sp>
        <p:nvSpPr>
          <p:cNvPr id="6" name="Rettangolo 5">
            <a:extLst>
              <a:ext uri="{FF2B5EF4-FFF2-40B4-BE49-F238E27FC236}">
                <a16:creationId xmlns:a16="http://schemas.microsoft.com/office/drawing/2014/main" id="{5D9EF0BF-9270-44F5-AE33-8FC2FA18CB27}"/>
              </a:ext>
            </a:extLst>
          </p:cNvPr>
          <p:cNvSpPr/>
          <p:nvPr/>
        </p:nvSpPr>
        <p:spPr>
          <a:xfrm>
            <a:off x="1837211" y="4887212"/>
            <a:ext cx="4258789" cy="1791260"/>
          </a:xfrm>
          <a:prstGeom prst="rect">
            <a:avLst/>
          </a:prstGeom>
        </p:spPr>
        <p:txBody>
          <a:bodyPr wrap="square">
            <a:spAutoFit/>
          </a:bodyPr>
          <a:lstStyle/>
          <a:p>
            <a:pPr>
              <a:spcBef>
                <a:spcPts val="1200"/>
              </a:spcBef>
            </a:pPr>
            <a:r>
              <a:rPr lang="it-IT" sz="2000" u="sng" dirty="0"/>
              <a:t>PLEASE NOTICE:</a:t>
            </a:r>
          </a:p>
          <a:p>
            <a:pPr marL="342900" indent="-342900">
              <a:lnSpc>
                <a:spcPct val="80000"/>
              </a:lnSpc>
              <a:spcBef>
                <a:spcPts val="600"/>
              </a:spcBef>
              <a:buFont typeface="Arial" panose="020B0604020202020204" pitchFamily="34" charset="0"/>
              <a:buChar char="•"/>
              <a:tabLst>
                <a:tab pos="3132138" algn="l"/>
              </a:tabLst>
            </a:pPr>
            <a:r>
              <a:rPr lang="it-IT" sz="2000" dirty="0"/>
              <a:t>use the </a:t>
            </a:r>
            <a:r>
              <a:rPr lang="it-IT" sz="2000" b="1" dirty="0" err="1">
                <a:solidFill>
                  <a:srgbClr val="0070C0"/>
                </a:solidFill>
              </a:rPr>
              <a:t>present</a:t>
            </a:r>
            <a:r>
              <a:rPr lang="it-IT" sz="2000" b="1" dirty="0">
                <a:solidFill>
                  <a:srgbClr val="0070C0"/>
                </a:solidFill>
              </a:rPr>
              <a:t> </a:t>
            </a:r>
            <a:r>
              <a:rPr lang="it-IT" sz="2000" b="1" dirty="0" err="1">
                <a:solidFill>
                  <a:srgbClr val="0070C0"/>
                </a:solidFill>
              </a:rPr>
              <a:t>perfect</a:t>
            </a:r>
            <a:r>
              <a:rPr lang="it-IT" sz="2000" b="1" dirty="0">
                <a:solidFill>
                  <a:srgbClr val="0070C0"/>
                </a:solidFill>
              </a:rPr>
              <a:t> </a:t>
            </a:r>
            <a:r>
              <a:rPr lang="it-IT" sz="2000" dirty="0"/>
              <a:t>to talk </a:t>
            </a:r>
            <a:r>
              <a:rPr lang="it-IT" sz="2000" dirty="0" err="1"/>
              <a:t>about</a:t>
            </a:r>
            <a:r>
              <a:rPr lang="it-IT" sz="2000" dirty="0"/>
              <a:t> </a:t>
            </a:r>
            <a:r>
              <a:rPr lang="it-IT" sz="2000" dirty="0">
                <a:solidFill>
                  <a:srgbClr val="0070C0"/>
                </a:solidFill>
              </a:rPr>
              <a:t>a </a:t>
            </a:r>
            <a:r>
              <a:rPr lang="it-IT" sz="2000" dirty="0" err="1">
                <a:solidFill>
                  <a:srgbClr val="0070C0"/>
                </a:solidFill>
              </a:rPr>
              <a:t>period</a:t>
            </a:r>
            <a:r>
              <a:rPr lang="it-IT" sz="2000" dirty="0">
                <a:solidFill>
                  <a:srgbClr val="0070C0"/>
                </a:solidFill>
              </a:rPr>
              <a:t> of time </a:t>
            </a:r>
            <a:r>
              <a:rPr lang="it-IT" sz="2000" b="1" dirty="0">
                <a:solidFill>
                  <a:srgbClr val="0070C0"/>
                </a:solidFill>
              </a:rPr>
              <a:t>from the </a:t>
            </a:r>
            <a:r>
              <a:rPr lang="it-IT" sz="2000" b="1" dirty="0" err="1">
                <a:solidFill>
                  <a:srgbClr val="0070C0"/>
                </a:solidFill>
              </a:rPr>
              <a:t>past</a:t>
            </a:r>
            <a:r>
              <a:rPr lang="it-IT" sz="2000" b="1" dirty="0">
                <a:solidFill>
                  <a:srgbClr val="0070C0"/>
                </a:solidFill>
              </a:rPr>
              <a:t> </a:t>
            </a:r>
            <a:r>
              <a:rPr lang="it-IT" sz="2000" b="1" dirty="0" err="1">
                <a:solidFill>
                  <a:srgbClr val="0070C0"/>
                </a:solidFill>
              </a:rPr>
              <a:t>until</a:t>
            </a:r>
            <a:r>
              <a:rPr lang="it-IT" sz="2000" b="1" dirty="0">
                <a:solidFill>
                  <a:srgbClr val="0070C0"/>
                </a:solidFill>
              </a:rPr>
              <a:t> </a:t>
            </a:r>
            <a:r>
              <a:rPr lang="it-IT" sz="2000" b="1" dirty="0" err="1">
                <a:solidFill>
                  <a:srgbClr val="0070C0"/>
                </a:solidFill>
              </a:rPr>
              <a:t>now</a:t>
            </a:r>
            <a:endParaRPr lang="it-IT" sz="2000" b="1" dirty="0">
              <a:solidFill>
                <a:srgbClr val="0070C0"/>
              </a:solidFill>
            </a:endParaRPr>
          </a:p>
          <a:p>
            <a:pPr marL="342900" indent="-342900">
              <a:lnSpc>
                <a:spcPct val="80000"/>
              </a:lnSpc>
              <a:spcBef>
                <a:spcPts val="600"/>
              </a:spcBef>
              <a:buFont typeface="Arial" panose="020B0604020202020204" pitchFamily="34" charset="0"/>
              <a:buChar char="•"/>
              <a:tabLst>
                <a:tab pos="3132138" algn="l"/>
              </a:tabLst>
            </a:pPr>
            <a:r>
              <a:rPr lang="it-IT" sz="2000" dirty="0"/>
              <a:t>use </a:t>
            </a:r>
            <a:r>
              <a:rPr lang="it-IT" sz="2000" b="1" dirty="0"/>
              <a:t>the </a:t>
            </a:r>
            <a:r>
              <a:rPr lang="it-IT" sz="2000" b="1" dirty="0" err="1">
                <a:solidFill>
                  <a:srgbClr val="0070C0"/>
                </a:solidFill>
              </a:rPr>
              <a:t>past</a:t>
            </a:r>
            <a:r>
              <a:rPr lang="it-IT" sz="2000" b="1" dirty="0">
                <a:solidFill>
                  <a:srgbClr val="0070C0"/>
                </a:solidFill>
              </a:rPr>
              <a:t> </a:t>
            </a:r>
            <a:r>
              <a:rPr lang="it-IT" sz="2000" b="1" dirty="0" err="1">
                <a:solidFill>
                  <a:srgbClr val="0070C0"/>
                </a:solidFill>
              </a:rPr>
              <a:t>simple</a:t>
            </a:r>
            <a:r>
              <a:rPr lang="it-IT" sz="2000" b="1" dirty="0">
                <a:solidFill>
                  <a:srgbClr val="0070C0"/>
                </a:solidFill>
              </a:rPr>
              <a:t> </a:t>
            </a:r>
            <a:r>
              <a:rPr lang="it-IT" sz="2000" dirty="0"/>
              <a:t>to talk </a:t>
            </a:r>
            <a:r>
              <a:rPr lang="it-IT" sz="2000" dirty="0" err="1"/>
              <a:t>about</a:t>
            </a:r>
            <a:r>
              <a:rPr lang="it-IT" sz="2000" dirty="0"/>
              <a:t> a </a:t>
            </a:r>
            <a:r>
              <a:rPr lang="it-IT" sz="2000" b="1" dirty="0" err="1">
                <a:solidFill>
                  <a:srgbClr val="0070C0"/>
                </a:solidFill>
              </a:rPr>
              <a:t>finished</a:t>
            </a:r>
            <a:r>
              <a:rPr lang="it-IT" sz="2000" b="1" dirty="0">
                <a:solidFill>
                  <a:srgbClr val="0070C0"/>
                </a:solidFill>
              </a:rPr>
              <a:t> </a:t>
            </a:r>
            <a:r>
              <a:rPr lang="it-IT" sz="2000" b="1" dirty="0" err="1">
                <a:solidFill>
                  <a:srgbClr val="0070C0"/>
                </a:solidFill>
              </a:rPr>
              <a:t>period</a:t>
            </a:r>
            <a:r>
              <a:rPr lang="it-IT" sz="2000" b="1" dirty="0">
                <a:solidFill>
                  <a:srgbClr val="0070C0"/>
                </a:solidFill>
              </a:rPr>
              <a:t> </a:t>
            </a:r>
            <a:r>
              <a:rPr lang="it-IT" sz="2000" dirty="0">
                <a:solidFill>
                  <a:srgbClr val="0070C0"/>
                </a:solidFill>
              </a:rPr>
              <a:t>of time </a:t>
            </a:r>
            <a:r>
              <a:rPr lang="it-IT" sz="2000" dirty="0"/>
              <a:t>in the </a:t>
            </a:r>
            <a:r>
              <a:rPr lang="it-IT" sz="2000" dirty="0" err="1"/>
              <a:t>past</a:t>
            </a:r>
            <a:r>
              <a:rPr lang="it-IT" sz="2000" dirty="0"/>
              <a:t>.</a:t>
            </a:r>
          </a:p>
        </p:txBody>
      </p:sp>
      <p:sp>
        <p:nvSpPr>
          <p:cNvPr id="7" name="Freccia a destra 6">
            <a:extLst>
              <a:ext uri="{FF2B5EF4-FFF2-40B4-BE49-F238E27FC236}">
                <a16:creationId xmlns:a16="http://schemas.microsoft.com/office/drawing/2014/main" id="{3B1902DE-47FC-4DA2-BFD4-C101E1F6D21C}"/>
              </a:ext>
            </a:extLst>
          </p:cNvPr>
          <p:cNvSpPr/>
          <p:nvPr/>
        </p:nvSpPr>
        <p:spPr>
          <a:xfrm>
            <a:off x="6196485" y="5416540"/>
            <a:ext cx="395817" cy="36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103B0884-0388-47F6-831F-3CA0AA3F4900}"/>
              </a:ext>
            </a:extLst>
          </p:cNvPr>
          <p:cNvSpPr/>
          <p:nvPr/>
        </p:nvSpPr>
        <p:spPr>
          <a:xfrm>
            <a:off x="6196485" y="6187273"/>
            <a:ext cx="395817" cy="366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BCB7DF52-E3DE-4D17-8A00-B17515182261}"/>
              </a:ext>
            </a:extLst>
          </p:cNvPr>
          <p:cNvSpPr/>
          <p:nvPr/>
        </p:nvSpPr>
        <p:spPr>
          <a:xfrm>
            <a:off x="6694002" y="5226784"/>
            <a:ext cx="3624747" cy="1631216"/>
          </a:xfrm>
          <a:prstGeom prst="rect">
            <a:avLst/>
          </a:prstGeom>
        </p:spPr>
        <p:txBody>
          <a:bodyPr wrap="square">
            <a:spAutoFit/>
          </a:bodyPr>
          <a:lstStyle/>
          <a:p>
            <a:pPr>
              <a:lnSpc>
                <a:spcPct val="90000"/>
              </a:lnSpc>
              <a:spcBef>
                <a:spcPts val="600"/>
              </a:spcBef>
              <a:tabLst>
                <a:tab pos="3132138" algn="l"/>
              </a:tabLst>
            </a:pPr>
            <a:r>
              <a:rPr lang="it-IT" sz="2000" dirty="0"/>
              <a:t>Jack </a:t>
            </a:r>
            <a:r>
              <a:rPr lang="it-IT" sz="2000" dirty="0" err="1">
                <a:solidFill>
                  <a:srgbClr val="0070C0"/>
                </a:solidFill>
              </a:rPr>
              <a:t>has</a:t>
            </a:r>
            <a:r>
              <a:rPr lang="it-IT" sz="2000" dirty="0">
                <a:solidFill>
                  <a:srgbClr val="0070C0"/>
                </a:solidFill>
              </a:rPr>
              <a:t> </a:t>
            </a:r>
            <a:r>
              <a:rPr lang="it-IT" sz="2000" dirty="0" err="1">
                <a:solidFill>
                  <a:srgbClr val="0070C0"/>
                </a:solidFill>
              </a:rPr>
              <a:t>been</a:t>
            </a:r>
            <a:r>
              <a:rPr lang="it-IT" sz="2000" dirty="0">
                <a:solidFill>
                  <a:srgbClr val="0070C0"/>
                </a:solidFill>
              </a:rPr>
              <a:t> </a:t>
            </a:r>
            <a:r>
              <a:rPr lang="it-IT" sz="2000" dirty="0" err="1">
                <a:solidFill>
                  <a:srgbClr val="0070C0"/>
                </a:solidFill>
              </a:rPr>
              <a:t>married</a:t>
            </a:r>
            <a:r>
              <a:rPr lang="it-IT" sz="2000" dirty="0">
                <a:solidFill>
                  <a:srgbClr val="0070C0"/>
                </a:solidFill>
              </a:rPr>
              <a:t> </a:t>
            </a:r>
            <a:r>
              <a:rPr lang="it-IT" sz="2000" dirty="0"/>
              <a:t>for</a:t>
            </a:r>
            <a:r>
              <a:rPr lang="it-IT" sz="2000" dirty="0">
                <a:solidFill>
                  <a:srgbClr val="0070C0"/>
                </a:solidFill>
              </a:rPr>
              <a:t> </a:t>
            </a:r>
            <a:r>
              <a:rPr lang="it-IT" sz="2000" dirty="0"/>
              <a:t>20 </a:t>
            </a:r>
            <a:r>
              <a:rPr lang="it-IT" sz="2000" dirty="0" err="1"/>
              <a:t>years</a:t>
            </a:r>
            <a:r>
              <a:rPr lang="it-IT" sz="2000" dirty="0"/>
              <a:t> </a:t>
            </a:r>
            <a:r>
              <a:rPr lang="it-IT" i="1" dirty="0"/>
              <a:t>(he </a:t>
            </a:r>
            <a:r>
              <a:rPr lang="it-IT" i="1" dirty="0" err="1"/>
              <a:t>is</a:t>
            </a:r>
            <a:r>
              <a:rPr lang="it-IT" i="1" dirty="0"/>
              <a:t> </a:t>
            </a:r>
            <a:r>
              <a:rPr lang="it-IT" i="1" dirty="0" err="1"/>
              <a:t>married</a:t>
            </a:r>
            <a:r>
              <a:rPr lang="it-IT" i="1" dirty="0"/>
              <a:t> </a:t>
            </a:r>
            <a:r>
              <a:rPr lang="it-IT" i="1" dirty="0" err="1"/>
              <a:t>now</a:t>
            </a:r>
            <a:r>
              <a:rPr lang="it-IT" i="1" dirty="0"/>
              <a:t>)</a:t>
            </a:r>
            <a:endParaRPr lang="it-IT" b="1" i="1" dirty="0">
              <a:solidFill>
                <a:srgbClr val="0070C0"/>
              </a:solidFill>
            </a:endParaRPr>
          </a:p>
          <a:p>
            <a:pPr>
              <a:lnSpc>
                <a:spcPct val="90000"/>
              </a:lnSpc>
              <a:spcBef>
                <a:spcPts val="1200"/>
              </a:spcBef>
              <a:tabLst>
                <a:tab pos="3132138" algn="l"/>
              </a:tabLst>
            </a:pPr>
            <a:r>
              <a:rPr lang="it-IT" sz="2000" dirty="0"/>
              <a:t>Jack </a:t>
            </a:r>
            <a:r>
              <a:rPr lang="it-IT" sz="2000" dirty="0" err="1">
                <a:solidFill>
                  <a:srgbClr val="0070C0"/>
                </a:solidFill>
              </a:rPr>
              <a:t>was</a:t>
            </a:r>
            <a:r>
              <a:rPr lang="it-IT" sz="2000" dirty="0">
                <a:solidFill>
                  <a:srgbClr val="0070C0"/>
                </a:solidFill>
              </a:rPr>
              <a:t> </a:t>
            </a:r>
            <a:r>
              <a:rPr lang="it-IT" sz="2000" dirty="0" err="1"/>
              <a:t>married</a:t>
            </a:r>
            <a:r>
              <a:rPr lang="it-IT" sz="2000" dirty="0"/>
              <a:t> for 20 </a:t>
            </a:r>
            <a:r>
              <a:rPr lang="it-IT" sz="2000" dirty="0" err="1"/>
              <a:t>years</a:t>
            </a:r>
            <a:r>
              <a:rPr lang="it-IT" sz="2000" dirty="0"/>
              <a:t> </a:t>
            </a:r>
            <a:r>
              <a:rPr lang="it-IT" i="1" dirty="0"/>
              <a:t>(</a:t>
            </a:r>
            <a:r>
              <a:rPr lang="it-IT" i="1" dirty="0" err="1">
                <a:sym typeface="Wingdings" panose="05000000000000000000" pitchFamily="2" charset="2"/>
              </a:rPr>
              <a:t>now</a:t>
            </a:r>
            <a:r>
              <a:rPr lang="it-IT" i="1" dirty="0">
                <a:sym typeface="Wingdings" panose="05000000000000000000" pitchFamily="2" charset="2"/>
              </a:rPr>
              <a:t> he </a:t>
            </a:r>
            <a:r>
              <a:rPr lang="it-IT" i="1" dirty="0" err="1">
                <a:sym typeface="Wingdings" panose="05000000000000000000" pitchFamily="2" charset="2"/>
              </a:rPr>
              <a:t>is</a:t>
            </a:r>
            <a:r>
              <a:rPr lang="it-IT" i="1" dirty="0">
                <a:sym typeface="Wingdings" panose="05000000000000000000" pitchFamily="2" charset="2"/>
              </a:rPr>
              <a:t> </a:t>
            </a:r>
            <a:r>
              <a:rPr lang="it-IT" i="1" dirty="0" err="1">
                <a:sym typeface="Wingdings" panose="05000000000000000000" pitchFamily="2" charset="2"/>
              </a:rPr>
              <a:t>divorced</a:t>
            </a:r>
            <a:r>
              <a:rPr lang="it-IT" i="1" dirty="0">
                <a:sym typeface="Wingdings" panose="05000000000000000000" pitchFamily="2" charset="2"/>
              </a:rPr>
              <a:t>, or a </a:t>
            </a:r>
            <a:r>
              <a:rPr lang="it-IT" i="1" dirty="0" err="1">
                <a:sym typeface="Wingdings" panose="05000000000000000000" pitchFamily="2" charset="2"/>
              </a:rPr>
              <a:t>widower</a:t>
            </a:r>
            <a:r>
              <a:rPr lang="it-IT" i="1" dirty="0">
                <a:sym typeface="Wingdings" panose="05000000000000000000" pitchFamily="2" charset="2"/>
              </a:rPr>
              <a:t>, or dead)</a:t>
            </a:r>
            <a:endParaRPr lang="it-IT" sz="2000" i="1" dirty="0"/>
          </a:p>
        </p:txBody>
      </p:sp>
      <p:cxnSp>
        <p:nvCxnSpPr>
          <p:cNvPr id="11" name="Connettore diritto 10">
            <a:extLst>
              <a:ext uri="{FF2B5EF4-FFF2-40B4-BE49-F238E27FC236}">
                <a16:creationId xmlns:a16="http://schemas.microsoft.com/office/drawing/2014/main" id="{FC2E0A3E-319D-4B8A-AEEB-6FDCEC9AD9E8}"/>
              </a:ext>
            </a:extLst>
          </p:cNvPr>
          <p:cNvCxnSpPr/>
          <p:nvPr/>
        </p:nvCxnSpPr>
        <p:spPr>
          <a:xfrm>
            <a:off x="1837210" y="4638892"/>
            <a:ext cx="81293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96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2CBD391C-60C2-421A-A3C2-EA5DE92CD04F}"/>
              </a:ext>
            </a:extLst>
          </p:cNvPr>
          <p:cNvSpPr>
            <a:spLocks noGrp="1"/>
          </p:cNvSpPr>
          <p:nvPr>
            <p:ph type="title"/>
          </p:nvPr>
        </p:nvSpPr>
        <p:spPr>
          <a:xfrm>
            <a:off x="1790700" y="155578"/>
            <a:ext cx="7886700" cy="1169551"/>
          </a:xfrm>
        </p:spPr>
        <p:txBody>
          <a:bodyPr>
            <a:normAutofit/>
          </a:bodyPr>
          <a:lstStyle/>
          <a:p>
            <a:r>
              <a:rPr lang="en-US" sz="3600" dirty="0">
                <a:effectLst>
                  <a:outerShdw blurRad="38100" dist="38100" dir="2700000" algn="tl">
                    <a:srgbClr val="C0C0C0"/>
                  </a:outerShdw>
                </a:effectLst>
                <a:latin typeface="Arial" charset="0"/>
                <a:cs typeface="Arial" charset="0"/>
              </a:rPr>
              <a:t>The past in relation to the present: the </a:t>
            </a:r>
            <a:r>
              <a:rPr lang="en-US" sz="3600" dirty="0">
                <a:solidFill>
                  <a:srgbClr val="0070C0"/>
                </a:solidFill>
                <a:effectLst>
                  <a:outerShdw blurRad="38100" dist="38100" dir="2700000" algn="tl">
                    <a:srgbClr val="C0C0C0"/>
                  </a:outerShdw>
                </a:effectLst>
                <a:latin typeface="Arial" charset="0"/>
                <a:cs typeface="Arial" charset="0"/>
              </a:rPr>
              <a:t>PRESENT PERFECT</a:t>
            </a:r>
            <a:endParaRPr lang="it-IT" sz="3600" dirty="0">
              <a:solidFill>
                <a:srgbClr val="0070C0"/>
              </a:solidFill>
              <a:effectLst>
                <a:outerShdw blurRad="38100" dist="38100" dir="2700000" algn="tl">
                  <a:srgbClr val="C0C0C0"/>
                </a:outerShdw>
              </a:effectLst>
              <a:latin typeface="Arial" charset="0"/>
              <a:cs typeface="Arial" charset="0"/>
            </a:endParaRPr>
          </a:p>
        </p:txBody>
      </p:sp>
      <p:sp>
        <p:nvSpPr>
          <p:cNvPr id="2" name="Rettangolo 1">
            <a:extLst>
              <a:ext uri="{FF2B5EF4-FFF2-40B4-BE49-F238E27FC236}">
                <a16:creationId xmlns:a16="http://schemas.microsoft.com/office/drawing/2014/main" id="{C7EDAF26-AE89-44FC-BE2D-210C1B1A4224}"/>
              </a:ext>
            </a:extLst>
          </p:cNvPr>
          <p:cNvSpPr/>
          <p:nvPr/>
        </p:nvSpPr>
        <p:spPr>
          <a:xfrm>
            <a:off x="1937666" y="1800125"/>
            <a:ext cx="8605451" cy="3108543"/>
          </a:xfrm>
          <a:prstGeom prst="rect">
            <a:avLst/>
          </a:prstGeom>
        </p:spPr>
        <p:txBody>
          <a:bodyPr wrap="square">
            <a:spAutoFit/>
          </a:bodyPr>
          <a:lstStyle/>
          <a:p>
            <a:pPr marL="514350" indent="-514350">
              <a:spcBef>
                <a:spcPts val="1800"/>
              </a:spcBef>
              <a:buFont typeface="+mj-lt"/>
              <a:buAutoNum type="arabicPeriod" startAt="6"/>
            </a:pPr>
            <a:r>
              <a:rPr lang="en-US" sz="2800" b="1" dirty="0"/>
              <a:t>With superlatives</a:t>
            </a:r>
          </a:p>
          <a:p>
            <a:pPr marL="723900" indent="-273050">
              <a:spcBef>
                <a:spcPts val="600"/>
              </a:spcBef>
              <a:buFont typeface="Arial" panose="020B0604020202020204" pitchFamily="34" charset="0"/>
              <a:buChar char="•"/>
            </a:pPr>
            <a:r>
              <a:rPr lang="en-US" sz="2400" i="1" dirty="0"/>
              <a:t>That was the worst film I’ve ever seen!</a:t>
            </a:r>
          </a:p>
          <a:p>
            <a:pPr marL="723900" indent="-273050">
              <a:buFont typeface="Arial" panose="020B0604020202020204" pitchFamily="34" charset="0"/>
              <a:buChar char="•"/>
            </a:pPr>
            <a:r>
              <a:rPr lang="en-US" sz="2400" i="1" dirty="0"/>
              <a:t>That was the best holiday I’ve ever had! </a:t>
            </a:r>
          </a:p>
          <a:p>
            <a:pPr marL="723900" indent="-273050">
              <a:buFont typeface="Arial" panose="020B0604020202020204" pitchFamily="34" charset="0"/>
              <a:buChar char="•"/>
            </a:pPr>
            <a:endParaRPr lang="en-US" sz="2400" i="1" dirty="0"/>
          </a:p>
          <a:p>
            <a:pPr marL="514350" indent="-514350">
              <a:spcBef>
                <a:spcPts val="1800"/>
              </a:spcBef>
              <a:buFont typeface="+mj-lt"/>
              <a:buAutoNum type="arabicPeriod" startAt="7"/>
            </a:pPr>
            <a:r>
              <a:rPr lang="en-US" sz="2800" b="1" dirty="0"/>
              <a:t>With “the first time” and similar expressions</a:t>
            </a:r>
          </a:p>
          <a:p>
            <a:pPr marL="715963" lvl="1" indent="-258763">
              <a:buFont typeface="Arial" panose="020B0604020202020204" pitchFamily="34" charset="0"/>
              <a:buChar char="•"/>
            </a:pPr>
            <a:r>
              <a:rPr lang="en-US" sz="2400" i="1" dirty="0"/>
              <a:t>This is </a:t>
            </a:r>
            <a:r>
              <a:rPr lang="en-US" sz="2400" b="1" i="1" dirty="0"/>
              <a:t>the third time </a:t>
            </a:r>
            <a:r>
              <a:rPr lang="en-US" sz="2400" i="1" dirty="0"/>
              <a:t>I’ve visited China, but it’s </a:t>
            </a:r>
            <a:r>
              <a:rPr lang="en-US" sz="2400" b="1" i="1" dirty="0"/>
              <a:t>the first time </a:t>
            </a:r>
            <a:r>
              <a:rPr lang="en-US" sz="2400" i="1" dirty="0"/>
              <a:t>I’ve travelled in business class.</a:t>
            </a:r>
            <a:endParaRPr lang="it-IT" sz="2400" i="1" dirty="0"/>
          </a:p>
        </p:txBody>
      </p:sp>
    </p:spTree>
    <p:extLst>
      <p:ext uri="{BB962C8B-B14F-4D97-AF65-F5344CB8AC3E}">
        <p14:creationId xmlns:p14="http://schemas.microsoft.com/office/powerpoint/2010/main" val="32198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4031C7BE-5DE6-4582-8D70-FF764D48E41B}"/>
              </a:ext>
            </a:extLst>
          </p:cNvPr>
          <p:cNvSpPr txBox="1">
            <a:spLocks/>
          </p:cNvSpPr>
          <p:nvPr/>
        </p:nvSpPr>
        <p:spPr>
          <a:xfrm>
            <a:off x="1943101" y="265112"/>
            <a:ext cx="8114665" cy="744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dirty="0">
                <a:solidFill>
                  <a:srgbClr val="0070C0"/>
                </a:solidFill>
              </a:rPr>
              <a:t>COMPARATIVES and SUPERLATIVES  3° pag.26</a:t>
            </a:r>
          </a:p>
        </p:txBody>
      </p:sp>
      <p:sp>
        <p:nvSpPr>
          <p:cNvPr id="5" name="Rettangolo 4">
            <a:extLst>
              <a:ext uri="{FF2B5EF4-FFF2-40B4-BE49-F238E27FC236}">
                <a16:creationId xmlns:a16="http://schemas.microsoft.com/office/drawing/2014/main" id="{B466ACD0-3F2A-47AE-9DC6-99520610790B}"/>
              </a:ext>
            </a:extLst>
          </p:cNvPr>
          <p:cNvSpPr/>
          <p:nvPr/>
        </p:nvSpPr>
        <p:spPr>
          <a:xfrm>
            <a:off x="1943100" y="1009650"/>
            <a:ext cx="4572000" cy="369332"/>
          </a:xfrm>
          <a:prstGeom prst="rect">
            <a:avLst/>
          </a:prstGeom>
        </p:spPr>
        <p:txBody>
          <a:bodyPr>
            <a:spAutoFit/>
          </a:bodyPr>
          <a:lstStyle/>
          <a:p>
            <a:endParaRPr lang="it-IT" dirty="0"/>
          </a:p>
        </p:txBody>
      </p:sp>
      <p:sp>
        <p:nvSpPr>
          <p:cNvPr id="6" name="Rettangolo 2">
            <a:extLst>
              <a:ext uri="{FF2B5EF4-FFF2-40B4-BE49-F238E27FC236}">
                <a16:creationId xmlns:a16="http://schemas.microsoft.com/office/drawing/2014/main" id="{7CC7B945-2F4C-441B-8FE5-51724EE94DF5}"/>
              </a:ext>
            </a:extLst>
          </p:cNvPr>
          <p:cNvSpPr>
            <a:spLocks noChangeArrowheads="1"/>
          </p:cNvSpPr>
          <p:nvPr/>
        </p:nvSpPr>
        <p:spPr bwMode="auto">
          <a:xfrm>
            <a:off x="1940122" y="889576"/>
            <a:ext cx="8308779"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600"/>
              </a:spcBef>
            </a:pPr>
            <a:r>
              <a:rPr lang="en-US" altLang="en-US" sz="2400" dirty="0"/>
              <a:t>We use comparative and superlative adjectives and adverbs to compare people or things.</a:t>
            </a:r>
          </a:p>
          <a:p>
            <a:pPr marL="0" indent="0">
              <a:spcBef>
                <a:spcPts val="1200"/>
              </a:spcBef>
              <a:spcAft>
                <a:spcPts val="1200"/>
              </a:spcAft>
            </a:pPr>
            <a:endParaRPr lang="en-US" altLang="en-US" sz="2400" b="1" dirty="0"/>
          </a:p>
          <a:p>
            <a:pPr>
              <a:spcBef>
                <a:spcPts val="600"/>
              </a:spcBef>
              <a:buAutoNum type="arabicParenR"/>
            </a:pPr>
            <a:r>
              <a:rPr lang="en-US" altLang="en-US" sz="2400" b="1" u="sng" dirty="0">
                <a:solidFill>
                  <a:srgbClr val="0070C0"/>
                </a:solidFill>
              </a:rPr>
              <a:t>One syllable</a:t>
            </a:r>
            <a:r>
              <a:rPr lang="en-US" altLang="en-US" sz="2400" b="1" dirty="0">
                <a:solidFill>
                  <a:srgbClr val="0070C0"/>
                </a:solidFill>
              </a:rPr>
              <a:t> adjectives and adverbs</a:t>
            </a:r>
          </a:p>
          <a:p>
            <a:pPr marL="342900" indent="-342900">
              <a:spcBef>
                <a:spcPts val="1200"/>
              </a:spcBef>
              <a:buFont typeface="Arial" panose="020B0604020202020204" pitchFamily="34" charset="0"/>
              <a:buChar char="•"/>
            </a:pPr>
            <a:r>
              <a:rPr lang="en-US" altLang="en-US" sz="2400" dirty="0"/>
              <a:t>add </a:t>
            </a:r>
            <a:r>
              <a:rPr lang="en-US" altLang="en-US" sz="2400" b="1" dirty="0">
                <a:solidFill>
                  <a:srgbClr val="0070C0"/>
                </a:solidFill>
              </a:rPr>
              <a:t>-</a:t>
            </a:r>
            <a:r>
              <a:rPr lang="en-US" altLang="en-US" sz="2400" b="1" dirty="0" err="1">
                <a:solidFill>
                  <a:srgbClr val="0070C0"/>
                </a:solidFill>
              </a:rPr>
              <a:t>er</a:t>
            </a:r>
            <a:r>
              <a:rPr lang="en-US" altLang="en-US" sz="2400" b="1" dirty="0">
                <a:solidFill>
                  <a:srgbClr val="0070C0"/>
                </a:solidFill>
              </a:rPr>
              <a:t> </a:t>
            </a:r>
            <a:r>
              <a:rPr lang="en-US" altLang="en-US" sz="2400" dirty="0"/>
              <a:t>for comparative and </a:t>
            </a:r>
            <a:r>
              <a:rPr lang="en-US" altLang="en-US" sz="2400" b="1" dirty="0">
                <a:solidFill>
                  <a:srgbClr val="0070C0"/>
                </a:solidFill>
              </a:rPr>
              <a:t>-</a:t>
            </a:r>
            <a:r>
              <a:rPr lang="en-US" altLang="en-US" sz="2400" b="1" dirty="0" err="1">
                <a:solidFill>
                  <a:srgbClr val="0070C0"/>
                </a:solidFill>
              </a:rPr>
              <a:t>est</a:t>
            </a:r>
            <a:r>
              <a:rPr lang="en-US" altLang="en-US" sz="2400" b="1" dirty="0">
                <a:solidFill>
                  <a:srgbClr val="0070C0"/>
                </a:solidFill>
              </a:rPr>
              <a:t> </a:t>
            </a:r>
            <a:r>
              <a:rPr lang="en-US" altLang="en-US" sz="2400" dirty="0"/>
              <a:t>for superlative</a:t>
            </a:r>
          </a:p>
          <a:p>
            <a:pPr marL="857250" lvl="3" indent="0">
              <a:lnSpc>
                <a:spcPct val="90000"/>
              </a:lnSpc>
              <a:spcBef>
                <a:spcPts val="600"/>
              </a:spcBef>
            </a:pPr>
            <a:r>
              <a:rPr lang="en-US" altLang="en-US" sz="2000" i="1" dirty="0"/>
              <a:t>cheap - cheaper - cheapest              fast - faster - fastest</a:t>
            </a:r>
          </a:p>
          <a:p>
            <a:pPr marL="857250" lvl="3" indent="0">
              <a:lnSpc>
                <a:spcPct val="90000"/>
              </a:lnSpc>
            </a:pPr>
            <a:r>
              <a:rPr lang="en-US" altLang="en-US" sz="2000" i="1" dirty="0"/>
              <a:t>great - greater – greatest</a:t>
            </a:r>
          </a:p>
          <a:p>
            <a:pPr marL="342900" indent="-342900">
              <a:spcBef>
                <a:spcPts val="1200"/>
              </a:spcBef>
              <a:buFont typeface="Arial" panose="020B0604020202020204" pitchFamily="34" charset="0"/>
              <a:buChar char="•"/>
            </a:pPr>
            <a:r>
              <a:rPr lang="en-US" altLang="en-US" sz="2400" dirty="0"/>
              <a:t>if the adjective or adverb ends in -e, then just add </a:t>
            </a:r>
            <a:r>
              <a:rPr lang="en-US" altLang="en-US" sz="2400" dirty="0">
                <a:solidFill>
                  <a:srgbClr val="0070C0"/>
                </a:solidFill>
              </a:rPr>
              <a:t>-r</a:t>
            </a:r>
            <a:r>
              <a:rPr lang="en-US" altLang="en-US" sz="2400" dirty="0"/>
              <a:t> or </a:t>
            </a:r>
            <a:r>
              <a:rPr lang="en-US" altLang="en-US" sz="2400" dirty="0">
                <a:solidFill>
                  <a:srgbClr val="0070C0"/>
                </a:solidFill>
              </a:rPr>
              <a:t>-</a:t>
            </a:r>
            <a:r>
              <a:rPr lang="en-US" altLang="en-US" sz="2400" dirty="0" err="1">
                <a:solidFill>
                  <a:srgbClr val="0070C0"/>
                </a:solidFill>
              </a:rPr>
              <a:t>st</a:t>
            </a:r>
            <a:endParaRPr lang="en-US" altLang="en-US" sz="2400" dirty="0">
              <a:solidFill>
                <a:srgbClr val="0070C0"/>
              </a:solidFill>
            </a:endParaRPr>
          </a:p>
          <a:p>
            <a:pPr marL="685800" lvl="2" indent="0">
              <a:lnSpc>
                <a:spcPct val="90000"/>
              </a:lnSpc>
              <a:spcBef>
                <a:spcPts val="600"/>
              </a:spcBef>
            </a:pPr>
            <a:r>
              <a:rPr lang="en-US" altLang="en-US" sz="2000" i="1" dirty="0"/>
              <a:t>nice - nicer – nicest               safe - safer - safest</a:t>
            </a:r>
          </a:p>
          <a:p>
            <a:pPr marL="685800" lvl="2" indent="0">
              <a:lnSpc>
                <a:spcPct val="90000"/>
              </a:lnSpc>
            </a:pPr>
            <a:r>
              <a:rPr lang="en-US" altLang="en-US" sz="2000" i="1" dirty="0"/>
              <a:t>rude - ruder - rudest</a:t>
            </a:r>
          </a:p>
          <a:p>
            <a:pPr marL="342900" indent="-342900">
              <a:spcBef>
                <a:spcPts val="1200"/>
              </a:spcBef>
              <a:buFont typeface="Arial" panose="020B0604020202020204" pitchFamily="34" charset="0"/>
              <a:buChar char="•"/>
            </a:pPr>
            <a:r>
              <a:rPr lang="en-US" altLang="en-US" sz="2400" dirty="0"/>
              <a:t>if the adjective ends in a vowel + consonant, </a:t>
            </a:r>
            <a:r>
              <a:rPr lang="en-US" altLang="en-US" sz="2400" dirty="0">
                <a:solidFill>
                  <a:srgbClr val="0070C0"/>
                </a:solidFill>
              </a:rPr>
              <a:t>double the last letter</a:t>
            </a:r>
            <a:r>
              <a:rPr lang="en-US" altLang="en-US" sz="2400" dirty="0"/>
              <a:t> before adding -</a:t>
            </a:r>
            <a:r>
              <a:rPr lang="en-US" altLang="en-US" sz="2400" dirty="0" err="1"/>
              <a:t>er</a:t>
            </a:r>
            <a:r>
              <a:rPr lang="en-US" altLang="en-US" sz="2400" dirty="0"/>
              <a:t>/-</a:t>
            </a:r>
            <a:r>
              <a:rPr lang="en-US" altLang="en-US" sz="2400" dirty="0" err="1"/>
              <a:t>est</a:t>
            </a:r>
            <a:r>
              <a:rPr lang="en-US" altLang="en-US" sz="2400" dirty="0"/>
              <a:t>, unless it ends in -w.</a:t>
            </a:r>
          </a:p>
          <a:p>
            <a:pPr marL="685800" lvl="2" indent="0">
              <a:lnSpc>
                <a:spcPct val="90000"/>
              </a:lnSpc>
              <a:spcBef>
                <a:spcPts val="600"/>
              </a:spcBef>
            </a:pPr>
            <a:r>
              <a:rPr lang="en-US" altLang="en-US" sz="2000" i="1" dirty="0"/>
              <a:t>big - bigger – biggest            hot - hotter - hottest</a:t>
            </a:r>
          </a:p>
          <a:p>
            <a:pPr marL="685800" lvl="2" indent="0">
              <a:lnSpc>
                <a:spcPct val="90000"/>
              </a:lnSpc>
            </a:pPr>
            <a:r>
              <a:rPr lang="en-US" altLang="en-US" sz="2000" i="1" dirty="0"/>
              <a:t>new - newer - newest</a:t>
            </a:r>
          </a:p>
        </p:txBody>
      </p:sp>
    </p:spTree>
    <p:extLst>
      <p:ext uri="{BB962C8B-B14F-4D97-AF65-F5344CB8AC3E}">
        <p14:creationId xmlns:p14="http://schemas.microsoft.com/office/powerpoint/2010/main" val="3219417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466ACD0-3F2A-47AE-9DC6-99520610790B}"/>
              </a:ext>
            </a:extLst>
          </p:cNvPr>
          <p:cNvSpPr/>
          <p:nvPr/>
        </p:nvSpPr>
        <p:spPr>
          <a:xfrm>
            <a:off x="1943100" y="1009650"/>
            <a:ext cx="4572000" cy="369332"/>
          </a:xfrm>
          <a:prstGeom prst="rect">
            <a:avLst/>
          </a:prstGeom>
        </p:spPr>
        <p:txBody>
          <a:bodyPr>
            <a:spAutoFit/>
          </a:bodyPr>
          <a:lstStyle/>
          <a:p>
            <a:endParaRPr lang="it-IT" dirty="0"/>
          </a:p>
        </p:txBody>
      </p:sp>
      <p:sp>
        <p:nvSpPr>
          <p:cNvPr id="6" name="Rettangolo 2">
            <a:extLst>
              <a:ext uri="{FF2B5EF4-FFF2-40B4-BE49-F238E27FC236}">
                <a16:creationId xmlns:a16="http://schemas.microsoft.com/office/drawing/2014/main" id="{7CC7B945-2F4C-441B-8FE5-51724EE94DF5}"/>
              </a:ext>
            </a:extLst>
          </p:cNvPr>
          <p:cNvSpPr>
            <a:spLocks noChangeArrowheads="1"/>
          </p:cNvSpPr>
          <p:nvPr/>
        </p:nvSpPr>
        <p:spPr bwMode="auto">
          <a:xfrm>
            <a:off x="1780115" y="348526"/>
            <a:ext cx="8631770" cy="61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1800"/>
              </a:spcBef>
              <a:buFont typeface="+mj-lt"/>
              <a:buAutoNum type="arabicParenR" startAt="2"/>
            </a:pPr>
            <a:r>
              <a:rPr lang="en-US" altLang="en-US" sz="2000" b="1" u="sng" dirty="0">
                <a:solidFill>
                  <a:srgbClr val="0070C0"/>
                </a:solidFill>
              </a:rPr>
              <a:t>Adjectives/adverbs with two syllables</a:t>
            </a:r>
          </a:p>
          <a:p>
            <a:pPr indent="-285750">
              <a:spcBef>
                <a:spcPts val="600"/>
              </a:spcBef>
              <a:buFont typeface="Arial" panose="020B0604020202020204" pitchFamily="34" charset="0"/>
              <a:buChar char="•"/>
            </a:pPr>
            <a:r>
              <a:rPr lang="en-US" altLang="en-US" sz="2000" dirty="0"/>
              <a:t>adjectives/adverbs ending in -y: change the </a:t>
            </a:r>
            <a:r>
              <a:rPr lang="en-US" altLang="en-US" sz="2000" i="1" dirty="0"/>
              <a:t>y</a:t>
            </a:r>
            <a:r>
              <a:rPr lang="en-US" altLang="en-US" sz="2000" dirty="0"/>
              <a:t> to </a:t>
            </a:r>
            <a:r>
              <a:rPr lang="en-US" altLang="en-US" sz="2000" i="1" dirty="0" err="1"/>
              <a:t>i</a:t>
            </a:r>
            <a:r>
              <a:rPr lang="en-US" altLang="en-US" sz="2000" dirty="0"/>
              <a:t> before adding </a:t>
            </a:r>
            <a:r>
              <a:rPr lang="en-US" altLang="en-US" sz="2000" dirty="0">
                <a:solidFill>
                  <a:srgbClr val="0070C0"/>
                </a:solidFill>
              </a:rPr>
              <a:t>-</a:t>
            </a:r>
            <a:r>
              <a:rPr lang="en-US" altLang="en-US" sz="2000" dirty="0" err="1">
                <a:solidFill>
                  <a:srgbClr val="0070C0"/>
                </a:solidFill>
              </a:rPr>
              <a:t>er</a:t>
            </a:r>
            <a:r>
              <a:rPr lang="en-US" altLang="en-US" sz="2000" dirty="0">
                <a:solidFill>
                  <a:srgbClr val="0070C0"/>
                </a:solidFill>
              </a:rPr>
              <a:t>/-est</a:t>
            </a:r>
            <a:r>
              <a:rPr lang="en-US" altLang="en-US" sz="2000" dirty="0"/>
              <a:t>.</a:t>
            </a:r>
            <a:endParaRPr lang="en-US" altLang="en-US" sz="2000" b="1" u="sng" dirty="0">
              <a:solidFill>
                <a:srgbClr val="0070C0"/>
              </a:solidFill>
            </a:endParaRPr>
          </a:p>
          <a:p>
            <a:pPr marL="685800" lvl="2" indent="0">
              <a:spcBef>
                <a:spcPts val="600"/>
              </a:spcBef>
            </a:pPr>
            <a:r>
              <a:rPr lang="en-US" altLang="en-US" i="1" dirty="0"/>
              <a:t>happy - happier – happiest                early - earlier - earliest</a:t>
            </a:r>
          </a:p>
          <a:p>
            <a:pPr marL="685800" lvl="2" indent="0"/>
            <a:r>
              <a:rPr lang="en-US" altLang="en-US" i="1" dirty="0"/>
              <a:t>busy - busier – busiest                       funny - funnier - funniest       </a:t>
            </a:r>
          </a:p>
          <a:p>
            <a:pPr marL="342900" indent="-171450">
              <a:spcBef>
                <a:spcPts val="1800"/>
              </a:spcBef>
              <a:buFont typeface="Arial" panose="020B0604020202020204" pitchFamily="34" charset="0"/>
              <a:buChar char="•"/>
            </a:pPr>
            <a:r>
              <a:rPr lang="en-US" altLang="en-US" sz="2000" dirty="0"/>
              <a:t>some other two-syllable adjectives </a:t>
            </a:r>
            <a:r>
              <a:rPr lang="en-US" sz="2000" dirty="0">
                <a:solidFill>
                  <a:srgbClr val="1D2A57"/>
                </a:solidFill>
              </a:rPr>
              <a:t>(especially those ending in an unstressed vowel sound) </a:t>
            </a:r>
            <a:r>
              <a:rPr lang="en-US" sz="2000" dirty="0"/>
              <a:t>can also take the </a:t>
            </a:r>
            <a:r>
              <a:rPr lang="en-US" altLang="en-US" sz="2000" dirty="0"/>
              <a:t>-</a:t>
            </a:r>
            <a:r>
              <a:rPr lang="en-US" altLang="en-US" sz="2000" dirty="0">
                <a:solidFill>
                  <a:srgbClr val="0070C0"/>
                </a:solidFill>
              </a:rPr>
              <a:t>er/-est</a:t>
            </a:r>
            <a:r>
              <a:rPr lang="en-US" altLang="en-US" sz="2000" dirty="0"/>
              <a:t>.</a:t>
            </a:r>
          </a:p>
          <a:p>
            <a:pPr marL="685800" lvl="2" indent="0">
              <a:spcBef>
                <a:spcPts val="600"/>
              </a:spcBef>
            </a:pPr>
            <a:r>
              <a:rPr lang="en-US" altLang="en-US" i="1" dirty="0"/>
              <a:t>quiet – quieter (more quiet) – quietest (most quiet)</a:t>
            </a:r>
          </a:p>
          <a:p>
            <a:pPr marL="685800" lvl="2" indent="0"/>
            <a:r>
              <a:rPr lang="en-US" altLang="en-US" i="1" dirty="0"/>
              <a:t>narrow – narrower (more narrow) – narrowest (most narrow)</a:t>
            </a:r>
          </a:p>
          <a:p>
            <a:pPr marL="342900" indent="-171450">
              <a:spcBef>
                <a:spcPts val="1800"/>
              </a:spcBef>
              <a:buFont typeface="Arial" panose="020B0604020202020204" pitchFamily="34" charset="0"/>
              <a:buChar char="•"/>
            </a:pPr>
            <a:r>
              <a:rPr lang="en-US" altLang="en-US" sz="2000" dirty="0"/>
              <a:t>adjectives ending in </a:t>
            </a:r>
            <a:r>
              <a:rPr lang="en-US" altLang="en-US" sz="2000" i="1" dirty="0"/>
              <a:t>–</a:t>
            </a:r>
            <a:r>
              <a:rPr lang="en-US" altLang="en-US" sz="2000" i="1" dirty="0" err="1"/>
              <a:t>ful</a:t>
            </a:r>
            <a:r>
              <a:rPr lang="en-US" altLang="en-US" sz="2000" dirty="0"/>
              <a:t>: </a:t>
            </a:r>
            <a:r>
              <a:rPr lang="en-US" altLang="en-US" sz="2000" dirty="0">
                <a:solidFill>
                  <a:srgbClr val="0070C0"/>
                </a:solidFill>
              </a:rPr>
              <a:t>more/most</a:t>
            </a:r>
          </a:p>
          <a:p>
            <a:pPr marL="285750" lvl="1" indent="436563">
              <a:spcBef>
                <a:spcPts val="600"/>
              </a:spcBef>
            </a:pPr>
            <a:r>
              <a:rPr lang="en-US" altLang="en-US" i="1" dirty="0"/>
              <a:t>useful - more useful – most useful</a:t>
            </a:r>
          </a:p>
          <a:p>
            <a:pPr marL="285750" lvl="1" indent="436563">
              <a:spcBef>
                <a:spcPts val="600"/>
              </a:spcBef>
            </a:pPr>
            <a:endParaRPr lang="en-US" altLang="en-US" i="1" dirty="0"/>
          </a:p>
          <a:p>
            <a:pPr marL="285750" lvl="1" indent="436563">
              <a:spcBef>
                <a:spcPts val="600"/>
              </a:spcBef>
            </a:pPr>
            <a:endParaRPr lang="en-US" altLang="en-US" i="1" dirty="0"/>
          </a:p>
          <a:p>
            <a:pPr>
              <a:spcBef>
                <a:spcPts val="600"/>
              </a:spcBef>
              <a:buFont typeface="+mj-lt"/>
              <a:buAutoNum type="arabicParenR" startAt="3"/>
            </a:pPr>
            <a:r>
              <a:rPr lang="en-US" altLang="en-US" sz="2000" b="1" u="sng" dirty="0">
                <a:solidFill>
                  <a:srgbClr val="0070C0"/>
                </a:solidFill>
              </a:rPr>
              <a:t>Adjectives/adverbs with three or more syllables</a:t>
            </a:r>
          </a:p>
          <a:p>
            <a:pPr marL="361950" indent="-361950">
              <a:spcBef>
                <a:spcPts val="600"/>
              </a:spcBef>
              <a:buFont typeface="Arial" panose="020B0604020202020204" pitchFamily="34" charset="0"/>
              <a:buChar char="•"/>
            </a:pPr>
            <a:r>
              <a:rPr lang="en-US" altLang="en-US" sz="2000" dirty="0"/>
              <a:t>use </a:t>
            </a:r>
            <a:r>
              <a:rPr lang="en-US" altLang="en-US" sz="2000" dirty="0">
                <a:solidFill>
                  <a:srgbClr val="0070C0"/>
                </a:solidFill>
              </a:rPr>
              <a:t>more</a:t>
            </a:r>
            <a:r>
              <a:rPr lang="en-US" altLang="en-US" sz="2000" dirty="0"/>
              <a:t> in the comparative and </a:t>
            </a:r>
            <a:r>
              <a:rPr lang="en-US" altLang="en-US" sz="2000" dirty="0">
                <a:solidFill>
                  <a:srgbClr val="0070C0"/>
                </a:solidFill>
              </a:rPr>
              <a:t>the most</a:t>
            </a:r>
            <a:r>
              <a:rPr lang="en-US" altLang="en-US" sz="2000" dirty="0"/>
              <a:t> in the superlative.</a:t>
            </a:r>
            <a:endParaRPr lang="en-US" altLang="en-US" sz="2000" b="1" u="sng" dirty="0">
              <a:solidFill>
                <a:srgbClr val="0070C0"/>
              </a:solidFill>
            </a:endParaRPr>
          </a:p>
          <a:p>
            <a:pPr marL="1143000" lvl="3" indent="0">
              <a:lnSpc>
                <a:spcPct val="90000"/>
              </a:lnSpc>
              <a:spcBef>
                <a:spcPts val="600"/>
              </a:spcBef>
            </a:pPr>
            <a:r>
              <a:rPr lang="en-US" altLang="en-US" i="1" dirty="0"/>
              <a:t>expensive - more expensive - most expensive</a:t>
            </a:r>
          </a:p>
          <a:p>
            <a:pPr marL="1143000" lvl="3" indent="0">
              <a:lnSpc>
                <a:spcPct val="90000"/>
              </a:lnSpc>
            </a:pPr>
            <a:r>
              <a:rPr lang="en-US" altLang="en-US" i="1" dirty="0"/>
              <a:t>fluently - more fluently - most fluently</a:t>
            </a:r>
          </a:p>
        </p:txBody>
      </p:sp>
    </p:spTree>
    <p:extLst>
      <p:ext uri="{BB962C8B-B14F-4D97-AF65-F5344CB8AC3E}">
        <p14:creationId xmlns:p14="http://schemas.microsoft.com/office/powerpoint/2010/main" val="255457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777365" y="247695"/>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TODAY’S CLASS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300482"/>
            <a:ext cx="7991288" cy="5269680"/>
          </a:xfrm>
        </p:spPr>
        <p:txBody>
          <a:bodyPr>
            <a:normAutofit/>
          </a:bodyPr>
          <a:lstStyle/>
          <a:p>
            <a:pPr marL="447675" indent="-447675">
              <a:spcBef>
                <a:spcPts val="2400"/>
              </a:spcBef>
              <a:buFont typeface="Wingdings" panose="05000000000000000000" pitchFamily="2" charset="2"/>
              <a:buChar char="Ø"/>
            </a:pPr>
            <a:r>
              <a:rPr lang="en-US" b="1" dirty="0"/>
              <a:t>GRAMMAR: PRESENT PERFECT</a:t>
            </a:r>
          </a:p>
          <a:p>
            <a:pPr marL="711200" lvl="1" indent="-263525"/>
            <a:r>
              <a:rPr lang="en-US" sz="2500" b="1" dirty="0">
                <a:solidFill>
                  <a:srgbClr val="993366"/>
                </a:solidFill>
              </a:rPr>
              <a:t>present perfect</a:t>
            </a:r>
            <a:endParaRPr lang="en-US" sz="2500" dirty="0"/>
          </a:p>
          <a:p>
            <a:pPr marL="1054100" lvl="2" indent="-263525"/>
            <a:r>
              <a:rPr lang="en-US" sz="2200" u="sng" dirty="0"/>
              <a:t>vs.</a:t>
            </a:r>
            <a:r>
              <a:rPr lang="en-US" sz="2200" dirty="0"/>
              <a:t> past simple</a:t>
            </a:r>
            <a:endParaRPr lang="en-US" sz="1800" i="1" dirty="0"/>
          </a:p>
          <a:p>
            <a:pPr marL="711200" lvl="1" indent="-263525">
              <a:spcBef>
                <a:spcPts val="1200"/>
              </a:spcBef>
            </a:pPr>
            <a:r>
              <a:rPr lang="en-US" sz="2500" b="1" dirty="0">
                <a:solidFill>
                  <a:srgbClr val="993366"/>
                </a:solidFill>
              </a:rPr>
              <a:t>present perfect continuous</a:t>
            </a:r>
          </a:p>
          <a:p>
            <a:pPr marL="711200" lvl="1" indent="-263525">
              <a:spcBef>
                <a:spcPts val="1200"/>
              </a:spcBef>
            </a:pPr>
            <a:r>
              <a:rPr lang="en-US" sz="2500" b="1" dirty="0">
                <a:solidFill>
                  <a:srgbClr val="993366"/>
                </a:solidFill>
              </a:rPr>
              <a:t>Past perfect</a:t>
            </a:r>
          </a:p>
          <a:p>
            <a:pPr marL="711200" lvl="1" indent="-263525">
              <a:spcBef>
                <a:spcPts val="1200"/>
              </a:spcBef>
            </a:pPr>
            <a:r>
              <a:rPr lang="en-US" sz="2500" b="1" dirty="0">
                <a:solidFill>
                  <a:srgbClr val="993366"/>
                </a:solidFill>
              </a:rPr>
              <a:t>Superlatives and comparatives</a:t>
            </a:r>
          </a:p>
          <a:p>
            <a:pPr marL="447675" lvl="1" indent="0">
              <a:buNone/>
            </a:pPr>
            <a:endParaRPr lang="en-US" sz="2100" i="1" dirty="0"/>
          </a:p>
        </p:txBody>
      </p:sp>
    </p:spTree>
    <p:extLst>
      <p:ext uri="{BB962C8B-B14F-4D97-AF65-F5344CB8AC3E}">
        <p14:creationId xmlns:p14="http://schemas.microsoft.com/office/powerpoint/2010/main" val="3774728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FA33284-6749-42E0-B816-C8CE99955948}"/>
              </a:ext>
            </a:extLst>
          </p:cNvPr>
          <p:cNvPicPr>
            <a:picLocks noChangeAspect="1"/>
          </p:cNvPicPr>
          <p:nvPr/>
        </p:nvPicPr>
        <p:blipFill rotWithShape="1">
          <a:blip r:embed="rId2"/>
          <a:srcRect b="37184"/>
          <a:stretch/>
        </p:blipFill>
        <p:spPr>
          <a:xfrm>
            <a:off x="1805549" y="477982"/>
            <a:ext cx="8580903" cy="5902036"/>
          </a:xfrm>
          <a:prstGeom prst="rect">
            <a:avLst/>
          </a:prstGeom>
        </p:spPr>
      </p:pic>
    </p:spTree>
    <p:extLst>
      <p:ext uri="{BB962C8B-B14F-4D97-AF65-F5344CB8AC3E}">
        <p14:creationId xmlns:p14="http://schemas.microsoft.com/office/powerpoint/2010/main" val="424670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CA5BE2D-F8DA-4A30-9FAC-8F9EE58A56CF}"/>
              </a:ext>
            </a:extLst>
          </p:cNvPr>
          <p:cNvPicPr>
            <a:picLocks noGrp="1" noChangeAspect="1"/>
          </p:cNvPicPr>
          <p:nvPr>
            <p:ph idx="1"/>
          </p:nvPr>
        </p:nvPicPr>
        <p:blipFill>
          <a:blip r:embed="rId2"/>
          <a:stretch>
            <a:fillRect/>
          </a:stretch>
        </p:blipFill>
        <p:spPr>
          <a:xfrm>
            <a:off x="1894723" y="1027907"/>
            <a:ext cx="8402554" cy="5159374"/>
          </a:xfrm>
          <a:prstGeom prst="rect">
            <a:avLst/>
          </a:prstGeom>
        </p:spPr>
      </p:pic>
      <p:sp>
        <p:nvSpPr>
          <p:cNvPr id="5" name="Titolo 1">
            <a:extLst>
              <a:ext uri="{FF2B5EF4-FFF2-40B4-BE49-F238E27FC236}">
                <a16:creationId xmlns:a16="http://schemas.microsoft.com/office/drawing/2014/main" id="{64B104C4-F2A9-404D-870C-41A4169A460A}"/>
              </a:ext>
            </a:extLst>
          </p:cNvPr>
          <p:cNvSpPr txBox="1">
            <a:spLocks/>
          </p:cNvSpPr>
          <p:nvPr/>
        </p:nvSpPr>
        <p:spPr>
          <a:xfrm>
            <a:off x="1943101" y="265112"/>
            <a:ext cx="8114665" cy="6635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dirty="0">
                <a:solidFill>
                  <a:srgbClr val="0070C0"/>
                </a:solidFill>
              </a:rPr>
              <a:t>COMPARATIVES: (=)  AS … AS </a:t>
            </a:r>
          </a:p>
        </p:txBody>
      </p:sp>
    </p:spTree>
    <p:extLst>
      <p:ext uri="{BB962C8B-B14F-4D97-AF65-F5344CB8AC3E}">
        <p14:creationId xmlns:p14="http://schemas.microsoft.com/office/powerpoint/2010/main" val="2920861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466ACD0-3F2A-47AE-9DC6-99520610790B}"/>
              </a:ext>
            </a:extLst>
          </p:cNvPr>
          <p:cNvSpPr/>
          <p:nvPr/>
        </p:nvSpPr>
        <p:spPr>
          <a:xfrm>
            <a:off x="1943100" y="1009650"/>
            <a:ext cx="4572000" cy="369332"/>
          </a:xfrm>
          <a:prstGeom prst="rect">
            <a:avLst/>
          </a:prstGeom>
        </p:spPr>
        <p:txBody>
          <a:bodyPr>
            <a:spAutoFit/>
          </a:bodyPr>
          <a:lstStyle/>
          <a:p>
            <a:endParaRPr lang="it-IT" dirty="0"/>
          </a:p>
        </p:txBody>
      </p:sp>
      <p:sp>
        <p:nvSpPr>
          <p:cNvPr id="6" name="Rettangolo 2">
            <a:extLst>
              <a:ext uri="{FF2B5EF4-FFF2-40B4-BE49-F238E27FC236}">
                <a16:creationId xmlns:a16="http://schemas.microsoft.com/office/drawing/2014/main" id="{7CC7B945-2F4C-441B-8FE5-51724EE94DF5}"/>
              </a:ext>
            </a:extLst>
          </p:cNvPr>
          <p:cNvSpPr>
            <a:spLocks noChangeArrowheads="1"/>
          </p:cNvSpPr>
          <p:nvPr/>
        </p:nvSpPr>
        <p:spPr bwMode="auto">
          <a:xfrm>
            <a:off x="1817903" y="154257"/>
            <a:ext cx="8556195"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30225" lvl="3" indent="-441325">
              <a:lnSpc>
                <a:spcPct val="90000"/>
              </a:lnSpc>
              <a:buFont typeface="Wingdings" panose="05000000000000000000" pitchFamily="2" charset="2"/>
              <a:buChar char="v"/>
            </a:pPr>
            <a:r>
              <a:rPr lang="en-US" altLang="en-US" sz="2400" dirty="0"/>
              <a:t>NB_1: use</a:t>
            </a:r>
            <a:r>
              <a:rPr lang="en-US" altLang="en-US" sz="2400" i="1" dirty="0"/>
              <a:t> </a:t>
            </a:r>
            <a:r>
              <a:rPr lang="en-US" altLang="en-US" sz="2400" b="1" i="1" dirty="0"/>
              <a:t>in</a:t>
            </a:r>
            <a:r>
              <a:rPr lang="en-US" altLang="en-US" sz="2400" i="1" dirty="0"/>
              <a:t> </a:t>
            </a:r>
            <a:r>
              <a:rPr lang="en-US" altLang="en-US" sz="2400" dirty="0"/>
              <a:t>after superlatives:</a:t>
            </a:r>
            <a:endParaRPr lang="en-US" altLang="en-US" sz="2400" i="1" dirty="0"/>
          </a:p>
          <a:p>
            <a:pPr marL="722313" lvl="3" indent="0">
              <a:lnSpc>
                <a:spcPct val="90000"/>
              </a:lnSpc>
              <a:spcBef>
                <a:spcPts val="1200"/>
              </a:spcBef>
              <a:spcAft>
                <a:spcPts val="600"/>
              </a:spcAft>
            </a:pPr>
            <a:r>
              <a:rPr lang="en-US" altLang="en-US" sz="2000" i="1" dirty="0"/>
              <a:t>-   it’s </a:t>
            </a:r>
            <a:r>
              <a:rPr lang="en-US" altLang="en-US" sz="2000" b="1" i="1" dirty="0"/>
              <a:t>the longest </a:t>
            </a:r>
            <a:r>
              <a:rPr lang="en-US" altLang="en-US" sz="2000" i="1" dirty="0"/>
              <a:t>bridge </a:t>
            </a:r>
            <a:r>
              <a:rPr lang="en-US" altLang="en-US" sz="2000" b="1" i="1" dirty="0"/>
              <a:t>in</a:t>
            </a:r>
            <a:r>
              <a:rPr lang="en-US" altLang="en-US" sz="2000" i="1" dirty="0"/>
              <a:t> the world.</a:t>
            </a:r>
          </a:p>
          <a:p>
            <a:pPr marL="722313" lvl="3" indent="0">
              <a:lnSpc>
                <a:spcPct val="90000"/>
              </a:lnSpc>
              <a:buFontTx/>
              <a:buChar char="-"/>
            </a:pPr>
            <a:r>
              <a:rPr lang="en-US" altLang="en-US" sz="2000" i="1" dirty="0"/>
              <a:t>   it’s the best beach </a:t>
            </a:r>
            <a:r>
              <a:rPr lang="en-US" altLang="en-US" sz="2000" b="1" i="1" dirty="0"/>
              <a:t>in</a:t>
            </a:r>
            <a:r>
              <a:rPr lang="en-US" altLang="en-US" sz="2000" i="1" dirty="0"/>
              <a:t> Italy.</a:t>
            </a:r>
          </a:p>
          <a:p>
            <a:pPr marL="1485900" lvl="3" indent="-342900">
              <a:lnSpc>
                <a:spcPct val="90000"/>
              </a:lnSpc>
              <a:buFontTx/>
              <a:buChar char="-"/>
            </a:pPr>
            <a:endParaRPr lang="en-US" altLang="en-US" sz="2400" i="1" dirty="0"/>
          </a:p>
          <a:p>
            <a:pPr marL="1485900" lvl="3" indent="-342900">
              <a:lnSpc>
                <a:spcPct val="90000"/>
              </a:lnSpc>
              <a:buFontTx/>
              <a:buChar char="-"/>
            </a:pPr>
            <a:endParaRPr lang="en-US" altLang="en-US" sz="2400" i="1" dirty="0"/>
          </a:p>
          <a:p>
            <a:pPr marL="1485900" lvl="3" indent="-342900">
              <a:lnSpc>
                <a:spcPct val="90000"/>
              </a:lnSpc>
              <a:buFontTx/>
              <a:buChar char="-"/>
            </a:pPr>
            <a:endParaRPr lang="en-US" altLang="en-US" sz="2400" i="1" dirty="0"/>
          </a:p>
          <a:p>
            <a:pPr marL="530225" lvl="3" indent="-441325">
              <a:lnSpc>
                <a:spcPct val="90000"/>
              </a:lnSpc>
              <a:buFont typeface="Wingdings" panose="05000000000000000000" pitchFamily="2" charset="2"/>
              <a:buChar char="v"/>
            </a:pPr>
            <a:r>
              <a:rPr lang="en-US" altLang="en-US" sz="2400" dirty="0"/>
              <a:t>NB_2: after</a:t>
            </a:r>
            <a:r>
              <a:rPr lang="en-US" altLang="en-US" sz="2400" i="1" dirty="0"/>
              <a:t> than </a:t>
            </a:r>
            <a:r>
              <a:rPr lang="en-US" altLang="en-US" sz="2400" dirty="0"/>
              <a:t>you can use</a:t>
            </a:r>
          </a:p>
          <a:p>
            <a:pPr marL="546100" lvl="4" indent="-12700">
              <a:lnSpc>
                <a:spcPct val="90000"/>
              </a:lnSpc>
              <a:spcBef>
                <a:spcPts val="600"/>
              </a:spcBef>
            </a:pPr>
            <a:r>
              <a:rPr lang="en-US" altLang="en-US" sz="2400" dirty="0"/>
              <a:t> </a:t>
            </a:r>
            <a:r>
              <a:rPr lang="en-US" altLang="en-US" sz="2000" dirty="0"/>
              <a:t>-  an </a:t>
            </a:r>
            <a:r>
              <a:rPr lang="en-US" altLang="en-US" sz="2000" b="1" i="1" dirty="0"/>
              <a:t>object pronoun </a:t>
            </a:r>
            <a:r>
              <a:rPr lang="en-US" altLang="en-US" sz="2000" i="1" dirty="0"/>
              <a:t>(me, him etc.)</a:t>
            </a:r>
          </a:p>
          <a:p>
            <a:pPr marL="546100" lvl="4" indent="82550">
              <a:lnSpc>
                <a:spcPct val="90000"/>
              </a:lnSpc>
            </a:pPr>
            <a:r>
              <a:rPr lang="en-US" altLang="en-US" sz="2000" i="1" dirty="0"/>
              <a:t>-  a </a:t>
            </a:r>
            <a:r>
              <a:rPr lang="en-US" altLang="en-US" sz="2000" b="1" i="1" dirty="0"/>
              <a:t>subject pronoun + auxiliary verb</a:t>
            </a:r>
          </a:p>
          <a:p>
            <a:pPr marL="1065213" lvl="3" indent="-342900">
              <a:lnSpc>
                <a:spcPct val="90000"/>
              </a:lnSpc>
              <a:spcAft>
                <a:spcPts val="600"/>
              </a:spcAft>
              <a:buFontTx/>
              <a:buChar char="-"/>
            </a:pPr>
            <a:endParaRPr lang="en-US" altLang="en-US" sz="2000" b="1" i="1" dirty="0"/>
          </a:p>
          <a:p>
            <a:pPr marL="1065213" lvl="3" indent="-342900">
              <a:lnSpc>
                <a:spcPct val="90000"/>
              </a:lnSpc>
              <a:spcAft>
                <a:spcPts val="600"/>
              </a:spcAft>
              <a:buFontTx/>
              <a:buChar char="-"/>
            </a:pPr>
            <a:r>
              <a:rPr lang="en-US" altLang="en-US" sz="2000" i="1" dirty="0"/>
              <a:t>She’s taller </a:t>
            </a:r>
            <a:r>
              <a:rPr lang="en-US" altLang="en-US" sz="2000" i="1" u="sng" dirty="0"/>
              <a:t>than me</a:t>
            </a:r>
            <a:r>
              <a:rPr lang="en-US" altLang="en-US" sz="2000" i="1" dirty="0"/>
              <a:t>    OR    she’s taller </a:t>
            </a:r>
            <a:r>
              <a:rPr lang="en-US" altLang="en-US" sz="2000" i="1" u="sng" dirty="0"/>
              <a:t>than I am</a:t>
            </a:r>
          </a:p>
          <a:p>
            <a:pPr marL="722313" lvl="3" indent="0">
              <a:lnSpc>
                <a:spcPct val="90000"/>
              </a:lnSpc>
              <a:spcAft>
                <a:spcPts val="600"/>
              </a:spcAft>
            </a:pPr>
            <a:r>
              <a:rPr lang="en-US" altLang="en-US" sz="2000" i="1" dirty="0"/>
              <a:t>                        </a:t>
            </a:r>
            <a:r>
              <a:rPr lang="en-US" altLang="en-US" i="1" dirty="0"/>
              <a:t>than you                                    than you are </a:t>
            </a:r>
          </a:p>
          <a:p>
            <a:pPr marL="722313" lvl="3" indent="531813">
              <a:lnSpc>
                <a:spcPct val="90000"/>
              </a:lnSpc>
              <a:spcAft>
                <a:spcPts val="600"/>
              </a:spcAft>
            </a:pPr>
            <a:r>
              <a:rPr lang="en-US" altLang="en-US" i="1" dirty="0"/>
              <a:t>          than him / her                                    than he / she is </a:t>
            </a:r>
          </a:p>
          <a:p>
            <a:pPr marL="722313" lvl="3" indent="531813">
              <a:lnSpc>
                <a:spcPct val="90000"/>
              </a:lnSpc>
              <a:spcAft>
                <a:spcPts val="600"/>
              </a:spcAft>
            </a:pPr>
            <a:r>
              <a:rPr lang="en-US" altLang="en-US" i="1" dirty="0"/>
              <a:t>                    than us                                    than we are </a:t>
            </a:r>
          </a:p>
          <a:p>
            <a:pPr marL="722313" lvl="3" indent="531813">
              <a:lnSpc>
                <a:spcPct val="90000"/>
              </a:lnSpc>
              <a:spcAft>
                <a:spcPts val="600"/>
              </a:spcAft>
            </a:pPr>
            <a:r>
              <a:rPr lang="en-US" altLang="en-US" i="1" dirty="0"/>
              <a:t>                  than you                                    than you are</a:t>
            </a:r>
          </a:p>
          <a:p>
            <a:pPr marL="722313" lvl="3" indent="531813">
              <a:lnSpc>
                <a:spcPct val="90000"/>
              </a:lnSpc>
              <a:spcAft>
                <a:spcPts val="600"/>
              </a:spcAft>
            </a:pPr>
            <a:r>
              <a:rPr lang="en-US" altLang="en-US" i="1" dirty="0"/>
              <a:t>                than them                                    than they are</a:t>
            </a:r>
            <a:endParaRPr lang="en-US" altLang="en-US" sz="2400" i="1" dirty="0"/>
          </a:p>
        </p:txBody>
      </p:sp>
    </p:spTree>
    <p:extLst>
      <p:ext uri="{BB962C8B-B14F-4D97-AF65-F5344CB8AC3E}">
        <p14:creationId xmlns:p14="http://schemas.microsoft.com/office/powerpoint/2010/main" val="72838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F7217A2A-9D59-4362-BDDF-BE2FD444ADE1}"/>
              </a:ext>
            </a:extLst>
          </p:cNvPr>
          <p:cNvPicPr>
            <a:picLocks noGrp="1" noChangeAspect="1"/>
          </p:cNvPicPr>
          <p:nvPr>
            <p:ph idx="1"/>
          </p:nvPr>
        </p:nvPicPr>
        <p:blipFill rotWithShape="1">
          <a:blip r:embed="rId2"/>
          <a:srcRect b="73258"/>
          <a:stretch/>
        </p:blipFill>
        <p:spPr>
          <a:xfrm>
            <a:off x="1990407" y="928687"/>
            <a:ext cx="8020050" cy="1336532"/>
          </a:xfrm>
          <a:prstGeom prst="rect">
            <a:avLst/>
          </a:prstGeom>
        </p:spPr>
      </p:pic>
      <p:sp>
        <p:nvSpPr>
          <p:cNvPr id="4" name="Titolo 1">
            <a:extLst>
              <a:ext uri="{FF2B5EF4-FFF2-40B4-BE49-F238E27FC236}">
                <a16:creationId xmlns:a16="http://schemas.microsoft.com/office/drawing/2014/main" id="{5A2590D5-F9B9-4629-9CCA-688B3430F60A}"/>
              </a:ext>
            </a:extLst>
          </p:cNvPr>
          <p:cNvSpPr txBox="1">
            <a:spLocks/>
          </p:cNvSpPr>
          <p:nvPr/>
        </p:nvSpPr>
        <p:spPr>
          <a:xfrm>
            <a:off x="1943101" y="265112"/>
            <a:ext cx="8114665" cy="6635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dirty="0">
                <a:solidFill>
                  <a:srgbClr val="0070C0"/>
                </a:solidFill>
              </a:rPr>
              <a:t>COMPARATIVES:    (-)</a:t>
            </a:r>
          </a:p>
        </p:txBody>
      </p:sp>
      <p:pic>
        <p:nvPicPr>
          <p:cNvPr id="5" name="Segnaposto contenuto 6">
            <a:extLst>
              <a:ext uri="{FF2B5EF4-FFF2-40B4-BE49-F238E27FC236}">
                <a16:creationId xmlns:a16="http://schemas.microsoft.com/office/drawing/2014/main" id="{7FA33489-54AD-4E80-9032-65C10858B6CA}"/>
              </a:ext>
            </a:extLst>
          </p:cNvPr>
          <p:cNvPicPr>
            <a:picLocks noChangeAspect="1"/>
          </p:cNvPicPr>
          <p:nvPr/>
        </p:nvPicPr>
        <p:blipFill rotWithShape="1">
          <a:blip r:embed="rId2"/>
          <a:srcRect t="42890" b="43832"/>
          <a:stretch/>
        </p:blipFill>
        <p:spPr>
          <a:xfrm>
            <a:off x="1990407" y="2265220"/>
            <a:ext cx="8020050" cy="663575"/>
          </a:xfrm>
          <a:prstGeom prst="rect">
            <a:avLst/>
          </a:prstGeom>
        </p:spPr>
      </p:pic>
      <p:sp>
        <p:nvSpPr>
          <p:cNvPr id="2" name="CasellaDiTesto 1">
            <a:extLst>
              <a:ext uri="{FF2B5EF4-FFF2-40B4-BE49-F238E27FC236}">
                <a16:creationId xmlns:a16="http://schemas.microsoft.com/office/drawing/2014/main" id="{0064E8F3-A4C1-463F-A827-3452261EAC3C}"/>
              </a:ext>
            </a:extLst>
          </p:cNvPr>
          <p:cNvSpPr txBox="1"/>
          <p:nvPr/>
        </p:nvSpPr>
        <p:spPr>
          <a:xfrm>
            <a:off x="5004620" y="1356852"/>
            <a:ext cx="2168013" cy="369332"/>
          </a:xfrm>
          <a:prstGeom prst="rect">
            <a:avLst/>
          </a:prstGeom>
          <a:solidFill>
            <a:srgbClr val="FBF4F9"/>
          </a:solidFill>
        </p:spPr>
        <p:txBody>
          <a:bodyPr wrap="square" rtlCol="0">
            <a:spAutoFit/>
          </a:bodyPr>
          <a:lstStyle/>
          <a:p>
            <a:endParaRPr lang="it-IT" dirty="0"/>
          </a:p>
        </p:txBody>
      </p:sp>
      <p:sp>
        <p:nvSpPr>
          <p:cNvPr id="3" name="Rettangolo 2">
            <a:extLst>
              <a:ext uri="{FF2B5EF4-FFF2-40B4-BE49-F238E27FC236}">
                <a16:creationId xmlns:a16="http://schemas.microsoft.com/office/drawing/2014/main" id="{797226FB-A0CC-4663-A686-37672FC88EA4}"/>
              </a:ext>
            </a:extLst>
          </p:cNvPr>
          <p:cNvSpPr>
            <a:spLocks noChangeArrowheads="1"/>
          </p:cNvSpPr>
          <p:nvPr/>
        </p:nvSpPr>
        <p:spPr bwMode="auto">
          <a:xfrm>
            <a:off x="1990408" y="3601752"/>
            <a:ext cx="825849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ts val="1800"/>
              </a:spcBef>
            </a:pPr>
            <a:r>
              <a:rPr lang="en-US" altLang="en-US" sz="2000" b="1" i="1" dirty="0">
                <a:solidFill>
                  <a:srgbClr val="0070C0"/>
                </a:solidFill>
              </a:rPr>
              <a:t>more &gt; less</a:t>
            </a:r>
            <a:r>
              <a:rPr lang="en-US" altLang="en-US" sz="2000" i="1" dirty="0"/>
              <a:t>	</a:t>
            </a:r>
            <a:r>
              <a:rPr lang="en-US" altLang="en-US" i="1" dirty="0"/>
              <a:t>				</a:t>
            </a:r>
          </a:p>
          <a:p>
            <a:pPr marL="0" indent="0">
              <a:spcBef>
                <a:spcPts val="1800"/>
              </a:spcBef>
            </a:pPr>
            <a:r>
              <a:rPr lang="en-US" i="1" dirty="0">
                <a:solidFill>
                  <a:srgbClr val="1D2A57"/>
                </a:solidFill>
              </a:rPr>
              <a:t>That way of calculating the figures seems </a:t>
            </a:r>
            <a:r>
              <a:rPr lang="en-US" b="1" i="1" dirty="0">
                <a:solidFill>
                  <a:srgbClr val="1D2A57"/>
                </a:solidFill>
              </a:rPr>
              <a:t>less complicated</a:t>
            </a:r>
            <a:r>
              <a:rPr lang="en-US" i="1" dirty="0">
                <a:solidFill>
                  <a:srgbClr val="1D2A57"/>
                </a:solidFill>
              </a:rPr>
              <a:t> to me.</a:t>
            </a:r>
            <a:endParaRPr lang="en-US" altLang="en-US" i="1" dirty="0"/>
          </a:p>
          <a:p>
            <a:pPr marL="0" indent="0">
              <a:spcBef>
                <a:spcPts val="1800"/>
              </a:spcBef>
            </a:pPr>
            <a:endParaRPr lang="en-US" altLang="en-US" i="1" dirty="0"/>
          </a:p>
          <a:p>
            <a:pPr marL="0" indent="0">
              <a:spcBef>
                <a:spcPts val="1800"/>
              </a:spcBef>
            </a:pPr>
            <a:r>
              <a:rPr lang="en-US" altLang="en-US" sz="2000" b="1" i="1" dirty="0">
                <a:solidFill>
                  <a:srgbClr val="0070C0"/>
                </a:solidFill>
              </a:rPr>
              <a:t>(the) most &gt; (the) least</a:t>
            </a:r>
          </a:p>
          <a:p>
            <a:pPr marL="0" indent="0">
              <a:spcBef>
                <a:spcPts val="1800"/>
              </a:spcBef>
            </a:pPr>
            <a:r>
              <a:rPr lang="en-US" i="1" dirty="0">
                <a:solidFill>
                  <a:srgbClr val="1D2A57"/>
                </a:solidFill>
              </a:rPr>
              <a:t>If you are going on holiday as a group, </a:t>
            </a:r>
            <a:r>
              <a:rPr lang="en-US" b="1" i="1" dirty="0">
                <a:solidFill>
                  <a:srgbClr val="1D2A57"/>
                </a:solidFill>
              </a:rPr>
              <a:t>the least expensive</a:t>
            </a:r>
            <a:r>
              <a:rPr lang="en-US" i="1" dirty="0">
                <a:solidFill>
                  <a:srgbClr val="1D2A57"/>
                </a:solidFill>
              </a:rPr>
              <a:t> option is to rent an apartment or villa.</a:t>
            </a:r>
            <a:endParaRPr lang="en-US" altLang="en-US" i="1" dirty="0"/>
          </a:p>
        </p:txBody>
      </p:sp>
    </p:spTree>
    <p:extLst>
      <p:ext uri="{BB962C8B-B14F-4D97-AF65-F5344CB8AC3E}">
        <p14:creationId xmlns:p14="http://schemas.microsoft.com/office/powerpoint/2010/main" val="364680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DE44FABD-B68B-4554-8CB3-BE8D16AAF0F1}"/>
              </a:ext>
            </a:extLst>
          </p:cNvPr>
          <p:cNvSpPr txBox="1">
            <a:spLocks/>
          </p:cNvSpPr>
          <p:nvPr/>
        </p:nvSpPr>
        <p:spPr>
          <a:xfrm>
            <a:off x="2009776" y="265112"/>
            <a:ext cx="8114665" cy="744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it-IT" dirty="0">
              <a:solidFill>
                <a:srgbClr val="0070C0"/>
              </a:solidFill>
            </a:endParaRPr>
          </a:p>
        </p:txBody>
      </p:sp>
      <p:sp>
        <p:nvSpPr>
          <p:cNvPr id="2" name="Titolo 1">
            <a:extLst>
              <a:ext uri="{FF2B5EF4-FFF2-40B4-BE49-F238E27FC236}">
                <a16:creationId xmlns:a16="http://schemas.microsoft.com/office/drawing/2014/main" id="{6C4C5003-A544-4916-9036-5C04FE17573A}"/>
              </a:ext>
            </a:extLst>
          </p:cNvPr>
          <p:cNvSpPr txBox="1">
            <a:spLocks/>
          </p:cNvSpPr>
          <p:nvPr/>
        </p:nvSpPr>
        <p:spPr>
          <a:xfrm>
            <a:off x="1943101" y="265112"/>
            <a:ext cx="8114665" cy="6635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dirty="0">
                <a:solidFill>
                  <a:srgbClr val="0070C0"/>
                </a:solidFill>
              </a:rPr>
              <a:t>COMPARATIVES - VERBS</a:t>
            </a:r>
          </a:p>
        </p:txBody>
      </p:sp>
      <p:sp>
        <p:nvSpPr>
          <p:cNvPr id="8" name="Segnaposto contenuto 7">
            <a:extLst>
              <a:ext uri="{FF2B5EF4-FFF2-40B4-BE49-F238E27FC236}">
                <a16:creationId xmlns:a16="http://schemas.microsoft.com/office/drawing/2014/main" id="{EF9A595A-A368-4316-9E2D-4B7C020C26B2}"/>
              </a:ext>
            </a:extLst>
          </p:cNvPr>
          <p:cNvSpPr>
            <a:spLocks noGrp="1"/>
          </p:cNvSpPr>
          <p:nvPr>
            <p:ph idx="1"/>
          </p:nvPr>
        </p:nvSpPr>
        <p:spPr>
          <a:xfrm>
            <a:off x="2009775" y="1356647"/>
            <a:ext cx="7886700" cy="4351338"/>
          </a:xfrm>
        </p:spPr>
        <p:txBody>
          <a:bodyPr/>
          <a:lstStyle/>
          <a:p>
            <a:r>
              <a:rPr lang="it-IT" dirty="0" err="1"/>
              <a:t>We</a:t>
            </a:r>
            <a:r>
              <a:rPr lang="it-IT" dirty="0"/>
              <a:t> work </a:t>
            </a:r>
            <a:r>
              <a:rPr lang="it-IT" b="1" dirty="0"/>
              <a:t>more</a:t>
            </a:r>
            <a:r>
              <a:rPr lang="it-IT" dirty="0"/>
              <a:t> </a:t>
            </a:r>
            <a:r>
              <a:rPr lang="it-IT" dirty="0" err="1"/>
              <a:t>than</a:t>
            </a:r>
            <a:r>
              <a:rPr lang="it-IT" dirty="0"/>
              <a:t> </a:t>
            </a:r>
            <a:r>
              <a:rPr lang="it-IT" dirty="0" err="1"/>
              <a:t>they</a:t>
            </a:r>
            <a:r>
              <a:rPr lang="it-IT" dirty="0"/>
              <a:t> do</a:t>
            </a:r>
          </a:p>
          <a:p>
            <a:endParaRPr lang="it-IT" dirty="0"/>
          </a:p>
          <a:p>
            <a:r>
              <a:rPr lang="it-IT" dirty="0" err="1"/>
              <a:t>We</a:t>
            </a:r>
            <a:r>
              <a:rPr lang="it-IT" dirty="0"/>
              <a:t> work </a:t>
            </a:r>
            <a:r>
              <a:rPr lang="it-IT" b="1" dirty="0" err="1"/>
              <a:t>less</a:t>
            </a:r>
            <a:r>
              <a:rPr lang="it-IT" dirty="0"/>
              <a:t> </a:t>
            </a:r>
            <a:r>
              <a:rPr lang="it-IT" dirty="0" err="1"/>
              <a:t>than</a:t>
            </a:r>
            <a:r>
              <a:rPr lang="it-IT" dirty="0"/>
              <a:t> </a:t>
            </a:r>
            <a:r>
              <a:rPr lang="it-IT" dirty="0" err="1"/>
              <a:t>they</a:t>
            </a:r>
            <a:r>
              <a:rPr lang="it-IT" dirty="0"/>
              <a:t> do</a:t>
            </a:r>
          </a:p>
          <a:p>
            <a:endParaRPr lang="it-IT" dirty="0"/>
          </a:p>
          <a:p>
            <a:r>
              <a:rPr lang="it-IT" dirty="0" err="1"/>
              <a:t>We</a:t>
            </a:r>
            <a:r>
              <a:rPr lang="it-IT" dirty="0"/>
              <a:t> work </a:t>
            </a:r>
            <a:r>
              <a:rPr lang="it-IT" b="1" dirty="0" err="1"/>
              <a:t>as</a:t>
            </a:r>
            <a:r>
              <a:rPr lang="it-IT" b="1" dirty="0"/>
              <a:t> </a:t>
            </a:r>
            <a:r>
              <a:rPr lang="it-IT" b="1" dirty="0" err="1"/>
              <a:t>much</a:t>
            </a:r>
            <a:r>
              <a:rPr lang="it-IT" b="1" dirty="0"/>
              <a:t> </a:t>
            </a:r>
            <a:r>
              <a:rPr lang="it-IT" b="1" dirty="0" err="1"/>
              <a:t>as</a:t>
            </a:r>
            <a:r>
              <a:rPr lang="it-IT" b="1" dirty="0"/>
              <a:t> </a:t>
            </a:r>
            <a:r>
              <a:rPr lang="it-IT" dirty="0" err="1"/>
              <a:t>they</a:t>
            </a:r>
            <a:r>
              <a:rPr lang="it-IT" dirty="0"/>
              <a:t> do</a:t>
            </a:r>
          </a:p>
          <a:p>
            <a:endParaRPr lang="it-IT" dirty="0"/>
          </a:p>
        </p:txBody>
      </p:sp>
      <p:pic>
        <p:nvPicPr>
          <p:cNvPr id="11" name="Segnaposto contenuto 3">
            <a:extLst>
              <a:ext uri="{FF2B5EF4-FFF2-40B4-BE49-F238E27FC236}">
                <a16:creationId xmlns:a16="http://schemas.microsoft.com/office/drawing/2014/main" id="{B4C19E16-D824-4CA9-AB03-EEB4DA8D7334}"/>
              </a:ext>
            </a:extLst>
          </p:cNvPr>
          <p:cNvPicPr>
            <a:picLocks noChangeAspect="1"/>
          </p:cNvPicPr>
          <p:nvPr/>
        </p:nvPicPr>
        <p:blipFill rotWithShape="1">
          <a:blip r:embed="rId2"/>
          <a:srcRect t="63632" b="4925"/>
          <a:stretch/>
        </p:blipFill>
        <p:spPr>
          <a:xfrm>
            <a:off x="2057082" y="3821931"/>
            <a:ext cx="7886700" cy="1576389"/>
          </a:xfrm>
          <a:prstGeom prst="rect">
            <a:avLst/>
          </a:prstGeom>
        </p:spPr>
      </p:pic>
    </p:spTree>
    <p:extLst>
      <p:ext uri="{BB962C8B-B14F-4D97-AF65-F5344CB8AC3E}">
        <p14:creationId xmlns:p14="http://schemas.microsoft.com/office/powerpoint/2010/main" val="406607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43CBF2A9-FDFC-4D15-8FEB-B1DF30D59EBD}"/>
              </a:ext>
            </a:extLst>
          </p:cNvPr>
          <p:cNvPicPr>
            <a:picLocks noGrp="1" noChangeAspect="1"/>
          </p:cNvPicPr>
          <p:nvPr>
            <p:ph idx="1"/>
          </p:nvPr>
        </p:nvPicPr>
        <p:blipFill>
          <a:blip r:embed="rId2"/>
          <a:stretch>
            <a:fillRect/>
          </a:stretch>
        </p:blipFill>
        <p:spPr>
          <a:xfrm>
            <a:off x="2279629" y="906516"/>
            <a:ext cx="7441606" cy="1542798"/>
          </a:xfrm>
          <a:prstGeom prst="rect">
            <a:avLst/>
          </a:prstGeom>
        </p:spPr>
      </p:pic>
      <p:sp>
        <p:nvSpPr>
          <p:cNvPr id="7" name="Titolo 1">
            <a:extLst>
              <a:ext uri="{FF2B5EF4-FFF2-40B4-BE49-F238E27FC236}">
                <a16:creationId xmlns:a16="http://schemas.microsoft.com/office/drawing/2014/main" id="{DE44FABD-B68B-4554-8CB3-BE8D16AAF0F1}"/>
              </a:ext>
            </a:extLst>
          </p:cNvPr>
          <p:cNvSpPr txBox="1">
            <a:spLocks/>
          </p:cNvSpPr>
          <p:nvPr/>
        </p:nvSpPr>
        <p:spPr>
          <a:xfrm>
            <a:off x="2009776" y="265112"/>
            <a:ext cx="8114665" cy="744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it-IT" dirty="0">
              <a:solidFill>
                <a:srgbClr val="0070C0"/>
              </a:solidFill>
            </a:endParaRPr>
          </a:p>
        </p:txBody>
      </p:sp>
      <p:pic>
        <p:nvPicPr>
          <p:cNvPr id="6" name="Segnaposto contenuto 6">
            <a:extLst>
              <a:ext uri="{FF2B5EF4-FFF2-40B4-BE49-F238E27FC236}">
                <a16:creationId xmlns:a16="http://schemas.microsoft.com/office/drawing/2014/main" id="{FE8CE12C-934B-40A7-BCB4-0E0975DFC59D}"/>
              </a:ext>
            </a:extLst>
          </p:cNvPr>
          <p:cNvPicPr>
            <a:picLocks noChangeAspect="1"/>
          </p:cNvPicPr>
          <p:nvPr/>
        </p:nvPicPr>
        <p:blipFill rotWithShape="1">
          <a:blip r:embed="rId3"/>
          <a:srcRect t="8291" r="1037" b="56763"/>
          <a:stretch/>
        </p:blipFill>
        <p:spPr>
          <a:xfrm>
            <a:off x="2162733" y="2899038"/>
            <a:ext cx="7441606" cy="1575517"/>
          </a:xfrm>
          <a:prstGeom prst="rect">
            <a:avLst/>
          </a:prstGeom>
        </p:spPr>
      </p:pic>
      <p:sp>
        <p:nvSpPr>
          <p:cNvPr id="2" name="Titolo 1">
            <a:extLst>
              <a:ext uri="{FF2B5EF4-FFF2-40B4-BE49-F238E27FC236}">
                <a16:creationId xmlns:a16="http://schemas.microsoft.com/office/drawing/2014/main" id="{6C4C5003-A544-4916-9036-5C04FE17573A}"/>
              </a:ext>
            </a:extLst>
          </p:cNvPr>
          <p:cNvSpPr txBox="1">
            <a:spLocks/>
          </p:cNvSpPr>
          <p:nvPr/>
        </p:nvSpPr>
        <p:spPr>
          <a:xfrm>
            <a:off x="1943101" y="265112"/>
            <a:ext cx="8114665" cy="6635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dirty="0">
                <a:solidFill>
                  <a:srgbClr val="0070C0"/>
                </a:solidFill>
              </a:rPr>
              <a:t>COMPARATIVES - NOUNS</a:t>
            </a:r>
          </a:p>
        </p:txBody>
      </p:sp>
      <p:sp>
        <p:nvSpPr>
          <p:cNvPr id="3" name="CasellaDiTesto 2">
            <a:extLst>
              <a:ext uri="{FF2B5EF4-FFF2-40B4-BE49-F238E27FC236}">
                <a16:creationId xmlns:a16="http://schemas.microsoft.com/office/drawing/2014/main" id="{BAD47153-EC36-4E6F-B04E-0FB98FAA3010}"/>
              </a:ext>
            </a:extLst>
          </p:cNvPr>
          <p:cNvSpPr txBox="1"/>
          <p:nvPr/>
        </p:nvSpPr>
        <p:spPr>
          <a:xfrm>
            <a:off x="2998839" y="2878259"/>
            <a:ext cx="4218038" cy="338554"/>
          </a:xfrm>
          <a:prstGeom prst="rect">
            <a:avLst/>
          </a:prstGeom>
          <a:solidFill>
            <a:srgbClr val="FBF8F9"/>
          </a:solidFill>
        </p:spPr>
        <p:txBody>
          <a:bodyPr wrap="square" rtlCol="0">
            <a:spAutoFit/>
          </a:bodyPr>
          <a:lstStyle/>
          <a:p>
            <a:r>
              <a:rPr lang="it-IT" sz="1600" i="1" dirty="0">
                <a:latin typeface="Times New Roman" panose="02020603050405020304" pitchFamily="18" charset="0"/>
                <a:cs typeface="Times New Roman" panose="02020603050405020304" pitchFamily="18" charset="0"/>
              </a:rPr>
              <a:t>con sostantivi singolari (= </a:t>
            </a:r>
            <a:r>
              <a:rPr lang="it-IT" sz="1600" i="1" dirty="0" err="1">
                <a:latin typeface="Times New Roman" panose="02020603050405020304" pitchFamily="18" charset="0"/>
                <a:cs typeface="Times New Roman" panose="02020603050405020304" pitchFamily="18" charset="0"/>
              </a:rPr>
              <a:t>uncountable</a:t>
            </a:r>
            <a:r>
              <a:rPr lang="it-IT" sz="1600" i="1" dirty="0">
                <a:latin typeface="Times New Roman" panose="02020603050405020304" pitchFamily="18" charset="0"/>
                <a:cs typeface="Times New Roman" panose="02020603050405020304" pitchFamily="18" charset="0"/>
              </a:rPr>
              <a:t>)</a:t>
            </a:r>
          </a:p>
        </p:txBody>
      </p:sp>
      <p:pic>
        <p:nvPicPr>
          <p:cNvPr id="9" name="Segnaposto contenuto 6">
            <a:extLst>
              <a:ext uri="{FF2B5EF4-FFF2-40B4-BE49-F238E27FC236}">
                <a16:creationId xmlns:a16="http://schemas.microsoft.com/office/drawing/2014/main" id="{2AFAC7EE-0EB7-40A7-BBD5-392E50E064FD}"/>
              </a:ext>
            </a:extLst>
          </p:cNvPr>
          <p:cNvPicPr>
            <a:picLocks noChangeAspect="1"/>
          </p:cNvPicPr>
          <p:nvPr/>
        </p:nvPicPr>
        <p:blipFill rotWithShape="1">
          <a:blip r:embed="rId3"/>
          <a:srcRect t="55089" b="1"/>
          <a:stretch/>
        </p:blipFill>
        <p:spPr>
          <a:xfrm>
            <a:off x="2162734" y="4568164"/>
            <a:ext cx="7519537" cy="2024724"/>
          </a:xfrm>
          <a:prstGeom prst="rect">
            <a:avLst/>
          </a:prstGeom>
        </p:spPr>
      </p:pic>
      <p:sp>
        <p:nvSpPr>
          <p:cNvPr id="10" name="CasellaDiTesto 9">
            <a:extLst>
              <a:ext uri="{FF2B5EF4-FFF2-40B4-BE49-F238E27FC236}">
                <a16:creationId xmlns:a16="http://schemas.microsoft.com/office/drawing/2014/main" id="{BA8167B3-C320-4915-A120-54542D1FB787}"/>
              </a:ext>
            </a:extLst>
          </p:cNvPr>
          <p:cNvSpPr txBox="1"/>
          <p:nvPr/>
        </p:nvSpPr>
        <p:spPr>
          <a:xfrm>
            <a:off x="4025062" y="3327640"/>
            <a:ext cx="4938298" cy="538609"/>
          </a:xfrm>
          <a:prstGeom prst="rect">
            <a:avLst/>
          </a:prstGeom>
          <a:solidFill>
            <a:srgbClr val="FCF4B3"/>
          </a:solidFill>
        </p:spPr>
        <p:txBody>
          <a:bodyPr wrap="square" rtlCol="0">
            <a:spAutoFit/>
          </a:bodyPr>
          <a:lstStyle/>
          <a:p>
            <a:r>
              <a:rPr lang="it-IT" sz="1600" b="1" dirty="0" err="1">
                <a:latin typeface="Times New Roman" panose="02020603050405020304" pitchFamily="18" charset="0"/>
                <a:cs typeface="Times New Roman" panose="02020603050405020304" pitchFamily="18" charset="0"/>
              </a:rPr>
              <a:t>less</a:t>
            </a:r>
            <a:r>
              <a:rPr lang="it-IT" sz="1600" dirty="0">
                <a:latin typeface="Times New Roman" panose="02020603050405020304" pitchFamily="18" charset="0"/>
                <a:cs typeface="Times New Roman" panose="02020603050405020304" pitchFamily="18" charset="0"/>
              </a:rPr>
              <a:t> + sostantivi singolari (= </a:t>
            </a:r>
            <a:r>
              <a:rPr lang="it-IT" sz="1600" i="1" dirty="0" err="1">
                <a:latin typeface="Times New Roman" panose="02020603050405020304" pitchFamily="18" charset="0"/>
                <a:cs typeface="Times New Roman" panose="02020603050405020304" pitchFamily="18" charset="0"/>
              </a:rPr>
              <a:t>uncountable</a:t>
            </a:r>
            <a:r>
              <a:rPr lang="it-IT" sz="1600" dirty="0">
                <a:latin typeface="Times New Roman" panose="02020603050405020304" pitchFamily="18" charset="0"/>
                <a:cs typeface="Times New Roman" panose="02020603050405020304" pitchFamily="18" charset="0"/>
              </a:rPr>
              <a:t>)</a:t>
            </a:r>
          </a:p>
          <a:p>
            <a:pPr>
              <a:spcBef>
                <a:spcPts val="600"/>
              </a:spcBef>
              <a:spcAft>
                <a:spcPts val="600"/>
              </a:spcAft>
            </a:pPr>
            <a:endParaRPr lang="it-IT" sz="800" dirty="0">
              <a:latin typeface="Times New Roman" panose="02020603050405020304" pitchFamily="18" charset="0"/>
              <a:cs typeface="Times New Roman" panose="02020603050405020304" pitchFamily="18" charset="0"/>
            </a:endParaRPr>
          </a:p>
        </p:txBody>
      </p:sp>
      <p:cxnSp>
        <p:nvCxnSpPr>
          <p:cNvPr id="12" name="Connettore diritto 11">
            <a:extLst>
              <a:ext uri="{FF2B5EF4-FFF2-40B4-BE49-F238E27FC236}">
                <a16:creationId xmlns:a16="http://schemas.microsoft.com/office/drawing/2014/main" id="{2CEFF2DB-8919-46F5-AC50-3DD06FB59B4C}"/>
              </a:ext>
            </a:extLst>
          </p:cNvPr>
          <p:cNvCxnSpPr/>
          <p:nvPr/>
        </p:nvCxnSpPr>
        <p:spPr>
          <a:xfrm>
            <a:off x="1759974" y="2654710"/>
            <a:ext cx="836446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7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E4551E8-FFFD-47FE-B86A-AB0028B005DE}"/>
              </a:ext>
            </a:extLst>
          </p:cNvPr>
          <p:cNvPicPr>
            <a:picLocks noGrp="1" noChangeAspect="1"/>
          </p:cNvPicPr>
          <p:nvPr>
            <p:ph idx="1"/>
          </p:nvPr>
        </p:nvPicPr>
        <p:blipFill rotWithShape="1">
          <a:blip r:embed="rId2"/>
          <a:srcRect t="7149" b="41370"/>
          <a:stretch/>
        </p:blipFill>
        <p:spPr>
          <a:xfrm>
            <a:off x="2171065" y="1061883"/>
            <a:ext cx="7886700" cy="2580968"/>
          </a:xfrm>
          <a:prstGeom prst="rect">
            <a:avLst/>
          </a:prstGeom>
        </p:spPr>
      </p:pic>
      <p:sp>
        <p:nvSpPr>
          <p:cNvPr id="5" name="Titolo 1">
            <a:extLst>
              <a:ext uri="{FF2B5EF4-FFF2-40B4-BE49-F238E27FC236}">
                <a16:creationId xmlns:a16="http://schemas.microsoft.com/office/drawing/2014/main" id="{A1B3302C-1E2E-4A46-B60F-CF3A04FC5DEC}"/>
              </a:ext>
            </a:extLst>
          </p:cNvPr>
          <p:cNvSpPr txBox="1">
            <a:spLocks/>
          </p:cNvSpPr>
          <p:nvPr/>
        </p:nvSpPr>
        <p:spPr>
          <a:xfrm>
            <a:off x="1943101" y="265112"/>
            <a:ext cx="8114665" cy="6635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dirty="0">
                <a:solidFill>
                  <a:srgbClr val="0070C0"/>
                </a:solidFill>
              </a:rPr>
              <a:t>COMPARATIVES - NOUNS</a:t>
            </a:r>
          </a:p>
        </p:txBody>
      </p:sp>
      <p:sp>
        <p:nvSpPr>
          <p:cNvPr id="2" name="CasellaDiTesto 1">
            <a:extLst>
              <a:ext uri="{FF2B5EF4-FFF2-40B4-BE49-F238E27FC236}">
                <a16:creationId xmlns:a16="http://schemas.microsoft.com/office/drawing/2014/main" id="{5B55A877-5885-4FFF-AF62-DA286A1A6FD8}"/>
              </a:ext>
            </a:extLst>
          </p:cNvPr>
          <p:cNvSpPr txBox="1"/>
          <p:nvPr/>
        </p:nvSpPr>
        <p:spPr>
          <a:xfrm>
            <a:off x="3529781" y="6282550"/>
            <a:ext cx="7521678" cy="369332"/>
          </a:xfrm>
          <a:prstGeom prst="rect">
            <a:avLst/>
          </a:prstGeom>
          <a:noFill/>
        </p:spPr>
        <p:txBody>
          <a:bodyPr wrap="square" rtlCol="0">
            <a:spAutoFit/>
          </a:bodyPr>
          <a:lstStyle/>
          <a:p>
            <a:r>
              <a:rPr lang="it-IT" dirty="0">
                <a:hlinkClick r:id="rId3"/>
              </a:rPr>
              <a:t>COUNTABLE vs. UNCOUNTABLE NOUNS</a:t>
            </a:r>
            <a:r>
              <a:rPr lang="it-IT" dirty="0"/>
              <a:t> </a:t>
            </a:r>
            <a:r>
              <a:rPr lang="it-IT" i="1" dirty="0"/>
              <a:t>(</a:t>
            </a:r>
            <a:r>
              <a:rPr lang="it-IT" i="1" dirty="0" err="1"/>
              <a:t>LearnEnglishTeens</a:t>
            </a:r>
            <a:r>
              <a:rPr lang="it-IT" i="1" dirty="0"/>
              <a:t>, British </a:t>
            </a:r>
            <a:r>
              <a:rPr lang="it-IT" i="1" dirty="0" err="1"/>
              <a:t>Council</a:t>
            </a:r>
            <a:r>
              <a:rPr lang="it-IT" i="1" dirty="0"/>
              <a:t>)</a:t>
            </a:r>
          </a:p>
        </p:txBody>
      </p:sp>
      <p:sp>
        <p:nvSpPr>
          <p:cNvPr id="3" name="CasellaDiTesto 2">
            <a:extLst>
              <a:ext uri="{FF2B5EF4-FFF2-40B4-BE49-F238E27FC236}">
                <a16:creationId xmlns:a16="http://schemas.microsoft.com/office/drawing/2014/main" id="{EA660572-BF60-41E3-A2C4-9A340C3A6B6D}"/>
              </a:ext>
            </a:extLst>
          </p:cNvPr>
          <p:cNvSpPr txBox="1"/>
          <p:nvPr/>
        </p:nvSpPr>
        <p:spPr>
          <a:xfrm>
            <a:off x="4606413" y="5796117"/>
            <a:ext cx="6164826" cy="369332"/>
          </a:xfrm>
          <a:prstGeom prst="rect">
            <a:avLst/>
          </a:prstGeom>
          <a:noFill/>
        </p:spPr>
        <p:txBody>
          <a:bodyPr wrap="square" rtlCol="0">
            <a:spAutoFit/>
          </a:bodyPr>
          <a:lstStyle/>
          <a:p>
            <a:r>
              <a:rPr lang="it-IT" dirty="0">
                <a:hlinkClick r:id="rId4"/>
              </a:rPr>
              <a:t>COUNTABLE vs. UNCOUNTABLE NOUNS</a:t>
            </a:r>
            <a:r>
              <a:rPr lang="it-IT" dirty="0"/>
              <a:t> </a:t>
            </a:r>
            <a:r>
              <a:rPr lang="it-IT" i="1" dirty="0"/>
              <a:t>(Cambridge </a:t>
            </a:r>
            <a:r>
              <a:rPr lang="it-IT" i="1" dirty="0" err="1"/>
              <a:t>Grammar</a:t>
            </a:r>
            <a:r>
              <a:rPr lang="it-IT" i="1" dirty="0"/>
              <a:t>)</a:t>
            </a:r>
          </a:p>
        </p:txBody>
      </p:sp>
    </p:spTree>
    <p:extLst>
      <p:ext uri="{BB962C8B-B14F-4D97-AF65-F5344CB8AC3E}">
        <p14:creationId xmlns:p14="http://schemas.microsoft.com/office/powerpoint/2010/main" val="797837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5F3B353-188B-4576-223A-EDD1EA615A42}"/>
              </a:ext>
            </a:extLst>
          </p:cNvPr>
          <p:cNvPicPr>
            <a:picLocks noGrp="1" noChangeAspect="1"/>
          </p:cNvPicPr>
          <p:nvPr>
            <p:ph idx="1"/>
          </p:nvPr>
        </p:nvPicPr>
        <p:blipFill>
          <a:blip r:embed="rId2"/>
          <a:stretch>
            <a:fillRect/>
          </a:stretch>
        </p:blipFill>
        <p:spPr>
          <a:xfrm>
            <a:off x="166031" y="1573698"/>
            <a:ext cx="6242910" cy="4351338"/>
          </a:xfrm>
        </p:spPr>
      </p:pic>
      <p:pic>
        <p:nvPicPr>
          <p:cNvPr id="7" name="Immagine 6">
            <a:extLst>
              <a:ext uri="{FF2B5EF4-FFF2-40B4-BE49-F238E27FC236}">
                <a16:creationId xmlns:a16="http://schemas.microsoft.com/office/drawing/2014/main" id="{52E90E15-4284-AA18-CA75-ECA21DB8E919}"/>
              </a:ext>
            </a:extLst>
          </p:cNvPr>
          <p:cNvPicPr>
            <a:picLocks noChangeAspect="1"/>
          </p:cNvPicPr>
          <p:nvPr/>
        </p:nvPicPr>
        <p:blipFill>
          <a:blip r:embed="rId3"/>
          <a:stretch>
            <a:fillRect/>
          </a:stretch>
        </p:blipFill>
        <p:spPr>
          <a:xfrm>
            <a:off x="166031" y="262440"/>
            <a:ext cx="6378493" cy="967824"/>
          </a:xfrm>
          <a:prstGeom prst="rect">
            <a:avLst/>
          </a:prstGeom>
        </p:spPr>
      </p:pic>
      <p:pic>
        <p:nvPicPr>
          <p:cNvPr id="8" name="Immagine 7">
            <a:extLst>
              <a:ext uri="{FF2B5EF4-FFF2-40B4-BE49-F238E27FC236}">
                <a16:creationId xmlns:a16="http://schemas.microsoft.com/office/drawing/2014/main" id="{19F53798-91D6-0F4F-75A1-6F71C27EF1A8}"/>
              </a:ext>
            </a:extLst>
          </p:cNvPr>
          <p:cNvPicPr>
            <a:picLocks noChangeAspect="1"/>
          </p:cNvPicPr>
          <p:nvPr/>
        </p:nvPicPr>
        <p:blipFill>
          <a:blip r:embed="rId4"/>
          <a:stretch>
            <a:fillRect/>
          </a:stretch>
        </p:blipFill>
        <p:spPr>
          <a:xfrm>
            <a:off x="5101573" y="5711563"/>
            <a:ext cx="6805250" cy="883997"/>
          </a:xfrm>
          <a:prstGeom prst="rect">
            <a:avLst/>
          </a:prstGeom>
        </p:spPr>
      </p:pic>
    </p:spTree>
    <p:extLst>
      <p:ext uri="{BB962C8B-B14F-4D97-AF65-F5344CB8AC3E}">
        <p14:creationId xmlns:p14="http://schemas.microsoft.com/office/powerpoint/2010/main" val="3202034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6F868BA-EA3F-4556-A1CC-626F94BA2F85}"/>
              </a:ext>
            </a:extLst>
          </p:cNvPr>
          <p:cNvSpPr>
            <a:spLocks noGrp="1"/>
          </p:cNvSpPr>
          <p:nvPr>
            <p:ph idx="1"/>
          </p:nvPr>
        </p:nvSpPr>
        <p:spPr>
          <a:xfrm>
            <a:off x="1894705" y="1325129"/>
            <a:ext cx="4305301" cy="5125099"/>
          </a:xfrm>
        </p:spPr>
        <p:txBody>
          <a:bodyPr>
            <a:normAutofit/>
          </a:bodyPr>
          <a:lstStyle/>
          <a:p>
            <a:pPr marL="0" indent="0">
              <a:spcBef>
                <a:spcPts val="1200"/>
              </a:spcBef>
              <a:buNone/>
            </a:pPr>
            <a:r>
              <a:rPr lang="it-IT" dirty="0" err="1">
                <a:solidFill>
                  <a:srgbClr val="0070C0"/>
                </a:solidFill>
              </a:rPr>
              <a:t>Conversations</a:t>
            </a:r>
            <a:r>
              <a:rPr lang="it-IT" dirty="0">
                <a:solidFill>
                  <a:srgbClr val="0070C0"/>
                </a:solidFill>
              </a:rPr>
              <a:t> </a:t>
            </a:r>
            <a:r>
              <a:rPr lang="it-IT" dirty="0" err="1">
                <a:solidFill>
                  <a:srgbClr val="0070C0"/>
                </a:solidFill>
              </a:rPr>
              <a:t>often</a:t>
            </a:r>
            <a:r>
              <a:rPr lang="it-IT" dirty="0">
                <a:solidFill>
                  <a:srgbClr val="0070C0"/>
                </a:solidFill>
              </a:rPr>
              <a:t> </a:t>
            </a:r>
            <a:r>
              <a:rPr lang="it-IT" dirty="0" err="1">
                <a:solidFill>
                  <a:srgbClr val="0070C0"/>
                </a:solidFill>
              </a:rPr>
              <a:t>begin</a:t>
            </a:r>
            <a:r>
              <a:rPr lang="it-IT" dirty="0">
                <a:solidFill>
                  <a:srgbClr val="0070C0"/>
                </a:solidFill>
              </a:rPr>
              <a:t> in the </a:t>
            </a:r>
            <a:r>
              <a:rPr lang="it-IT" dirty="0" err="1">
                <a:solidFill>
                  <a:srgbClr val="0070C0"/>
                </a:solidFill>
              </a:rPr>
              <a:t>present</a:t>
            </a:r>
            <a:r>
              <a:rPr lang="it-IT" dirty="0">
                <a:solidFill>
                  <a:srgbClr val="0070C0"/>
                </a:solidFill>
              </a:rPr>
              <a:t> </a:t>
            </a:r>
            <a:r>
              <a:rPr lang="it-IT" dirty="0" err="1">
                <a:solidFill>
                  <a:srgbClr val="0070C0"/>
                </a:solidFill>
              </a:rPr>
              <a:t>perfect</a:t>
            </a:r>
            <a:endParaRPr lang="it-IT" dirty="0">
              <a:solidFill>
                <a:srgbClr val="0070C0"/>
              </a:solidFill>
            </a:endParaRPr>
          </a:p>
          <a:p>
            <a:pPr marL="361950" indent="0">
              <a:spcBef>
                <a:spcPts val="1200"/>
              </a:spcBef>
              <a:buNone/>
            </a:pPr>
            <a:r>
              <a:rPr lang="it-IT" sz="2600" dirty="0"/>
              <a:t>(with a general </a:t>
            </a:r>
            <a:r>
              <a:rPr lang="it-IT" sz="2600" dirty="0" err="1"/>
              <a:t>question</a:t>
            </a:r>
            <a:r>
              <a:rPr lang="it-IT" sz="2600" dirty="0"/>
              <a:t>; </a:t>
            </a:r>
            <a:r>
              <a:rPr lang="it-IT" sz="2600" dirty="0" err="1"/>
              <a:t>you</a:t>
            </a:r>
            <a:r>
              <a:rPr lang="it-IT" sz="2600" dirty="0"/>
              <a:t> </a:t>
            </a:r>
            <a:r>
              <a:rPr lang="it-IT" sz="2600" dirty="0" err="1"/>
              <a:t>don’t</a:t>
            </a:r>
            <a:r>
              <a:rPr lang="it-IT" sz="2600" dirty="0"/>
              <a:t> know </a:t>
            </a:r>
            <a:r>
              <a:rPr lang="it-IT" sz="2600" dirty="0" err="1"/>
              <a:t>whether</a:t>
            </a:r>
            <a:r>
              <a:rPr lang="it-IT" sz="2600" dirty="0"/>
              <a:t> </a:t>
            </a:r>
            <a:r>
              <a:rPr lang="it-IT" sz="2600" dirty="0" err="1"/>
              <a:t>something</a:t>
            </a:r>
            <a:r>
              <a:rPr lang="it-IT" sz="2600" dirty="0"/>
              <a:t> </a:t>
            </a:r>
            <a:r>
              <a:rPr lang="it-IT" sz="2600" dirty="0" err="1"/>
              <a:t>has</a:t>
            </a:r>
            <a:r>
              <a:rPr lang="it-IT" sz="2600" dirty="0"/>
              <a:t> </a:t>
            </a:r>
            <a:r>
              <a:rPr lang="it-IT" sz="2600" dirty="0" err="1"/>
              <a:t>happened</a:t>
            </a:r>
            <a:r>
              <a:rPr lang="it-IT" sz="2600" dirty="0"/>
              <a:t> in the </a:t>
            </a:r>
            <a:r>
              <a:rPr lang="it-IT" sz="2600" dirty="0" err="1"/>
              <a:t>past</a:t>
            </a:r>
            <a:r>
              <a:rPr lang="it-IT" sz="2600" dirty="0"/>
              <a:t>) </a:t>
            </a:r>
          </a:p>
          <a:p>
            <a:pPr marL="0" indent="0">
              <a:spcBef>
                <a:spcPts val="2400"/>
              </a:spcBef>
              <a:buNone/>
            </a:pPr>
            <a:r>
              <a:rPr lang="it-IT" dirty="0">
                <a:solidFill>
                  <a:srgbClr val="0070C0"/>
                </a:solidFill>
              </a:rPr>
              <a:t>and </a:t>
            </a:r>
            <a:r>
              <a:rPr lang="it-IT" dirty="0" err="1">
                <a:solidFill>
                  <a:srgbClr val="0070C0"/>
                </a:solidFill>
              </a:rPr>
              <a:t>then</a:t>
            </a:r>
            <a:r>
              <a:rPr lang="it-IT" dirty="0">
                <a:solidFill>
                  <a:srgbClr val="0070C0"/>
                </a:solidFill>
              </a:rPr>
              <a:t> </a:t>
            </a:r>
            <a:r>
              <a:rPr lang="it-IT" dirty="0" err="1">
                <a:solidFill>
                  <a:srgbClr val="0070C0"/>
                </a:solidFill>
              </a:rPr>
              <a:t>change</a:t>
            </a:r>
            <a:r>
              <a:rPr lang="it-IT" dirty="0">
                <a:solidFill>
                  <a:srgbClr val="0070C0"/>
                </a:solidFill>
              </a:rPr>
              <a:t> to the </a:t>
            </a:r>
            <a:r>
              <a:rPr lang="it-IT" dirty="0" err="1">
                <a:solidFill>
                  <a:srgbClr val="0070C0"/>
                </a:solidFill>
              </a:rPr>
              <a:t>past</a:t>
            </a:r>
            <a:r>
              <a:rPr lang="it-IT" dirty="0">
                <a:solidFill>
                  <a:srgbClr val="0070C0"/>
                </a:solidFill>
              </a:rPr>
              <a:t> </a:t>
            </a:r>
            <a:r>
              <a:rPr lang="it-IT" dirty="0" err="1">
                <a:solidFill>
                  <a:srgbClr val="0070C0"/>
                </a:solidFill>
              </a:rPr>
              <a:t>simple</a:t>
            </a:r>
            <a:endParaRPr lang="it-IT" dirty="0">
              <a:solidFill>
                <a:srgbClr val="0070C0"/>
              </a:solidFill>
            </a:endParaRPr>
          </a:p>
          <a:p>
            <a:pPr marL="361950" indent="0">
              <a:spcBef>
                <a:spcPts val="1200"/>
              </a:spcBef>
              <a:buNone/>
            </a:pPr>
            <a:r>
              <a:rPr lang="it-IT" sz="2600" dirty="0"/>
              <a:t>to </a:t>
            </a:r>
            <a:r>
              <a:rPr lang="it-IT" sz="2600" dirty="0" err="1"/>
              <a:t>ask</a:t>
            </a:r>
            <a:r>
              <a:rPr lang="it-IT" sz="2600" dirty="0"/>
              <a:t> for or </a:t>
            </a:r>
            <a:r>
              <a:rPr lang="it-IT" sz="2600" dirty="0" err="1"/>
              <a:t>give</a:t>
            </a:r>
            <a:r>
              <a:rPr lang="it-IT" sz="2600" dirty="0"/>
              <a:t> </a:t>
            </a:r>
            <a:r>
              <a:rPr lang="it-IT" sz="2600" dirty="0" err="1"/>
              <a:t>specific</a:t>
            </a:r>
            <a:r>
              <a:rPr lang="it-IT" sz="2600" dirty="0"/>
              <a:t> details (e.g. </a:t>
            </a:r>
            <a:r>
              <a:rPr lang="it-IT" sz="2600" i="1" dirty="0" err="1"/>
              <a:t>when</a:t>
            </a:r>
            <a:r>
              <a:rPr lang="it-IT" sz="2600" i="1" dirty="0"/>
              <a:t>, </a:t>
            </a:r>
            <a:r>
              <a:rPr lang="it-IT" sz="2600" i="1" dirty="0" err="1"/>
              <a:t>what</a:t>
            </a:r>
            <a:r>
              <a:rPr lang="it-IT" sz="2600" i="1" dirty="0"/>
              <a:t>, </a:t>
            </a:r>
            <a:r>
              <a:rPr lang="it-IT" sz="2600" i="1" dirty="0" err="1"/>
              <a:t>where</a:t>
            </a:r>
            <a:r>
              <a:rPr lang="it-IT" sz="2600" i="1" dirty="0"/>
              <a:t>, </a:t>
            </a:r>
            <a:r>
              <a:rPr lang="it-IT" sz="2600" i="1" dirty="0" err="1"/>
              <a:t>who</a:t>
            </a:r>
            <a:r>
              <a:rPr lang="it-IT" sz="2600" i="1" dirty="0"/>
              <a:t> with etc.</a:t>
            </a:r>
            <a:r>
              <a:rPr lang="it-IT" sz="2600" dirty="0"/>
              <a:t>)</a:t>
            </a:r>
            <a:endParaRPr lang="en-US" sz="2300" dirty="0"/>
          </a:p>
          <a:p>
            <a:pPr marL="0" indent="0">
              <a:spcBef>
                <a:spcPts val="1200"/>
              </a:spcBef>
              <a:buNone/>
            </a:pPr>
            <a:endParaRPr lang="it-IT" sz="2300" i="1" dirty="0"/>
          </a:p>
          <a:p>
            <a:pPr marL="0" indent="0">
              <a:spcBef>
                <a:spcPts val="1200"/>
              </a:spcBef>
              <a:buNone/>
            </a:pPr>
            <a:endParaRPr lang="it-IT" sz="2300" i="1" dirty="0"/>
          </a:p>
        </p:txBody>
      </p:sp>
      <p:sp>
        <p:nvSpPr>
          <p:cNvPr id="8" name="Titolo 1">
            <a:extLst>
              <a:ext uri="{FF2B5EF4-FFF2-40B4-BE49-F238E27FC236}">
                <a16:creationId xmlns:a16="http://schemas.microsoft.com/office/drawing/2014/main" id="{E1765816-F59C-490C-A0DF-489C6C4A28AB}"/>
              </a:ext>
            </a:extLst>
          </p:cNvPr>
          <p:cNvSpPr txBox="1">
            <a:spLocks/>
          </p:cNvSpPr>
          <p:nvPr/>
        </p:nvSpPr>
        <p:spPr>
          <a:xfrm>
            <a:off x="1894704" y="155578"/>
            <a:ext cx="8402592" cy="116955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solidFill>
                  <a:srgbClr val="0070C0"/>
                </a:solidFill>
                <a:effectLst>
                  <a:outerShdw blurRad="38100" dist="38100" dir="2700000" algn="tl">
                    <a:srgbClr val="C0C0C0"/>
                  </a:outerShdw>
                </a:effectLst>
                <a:latin typeface="Arial" charset="0"/>
                <a:cs typeface="Arial" charset="0"/>
              </a:rPr>
              <a:t>PRESENT PERFECT – PAST SIMPLE</a:t>
            </a:r>
            <a:endParaRPr lang="it-IT" sz="3600" dirty="0">
              <a:solidFill>
                <a:srgbClr val="0070C0"/>
              </a:solidFill>
              <a:effectLst>
                <a:outerShdw blurRad="38100" dist="38100" dir="2700000" algn="tl">
                  <a:srgbClr val="C0C0C0"/>
                </a:outerShdw>
              </a:effectLst>
              <a:latin typeface="Arial" charset="0"/>
              <a:cs typeface="Arial" charset="0"/>
            </a:endParaRPr>
          </a:p>
        </p:txBody>
      </p:sp>
      <p:pic>
        <p:nvPicPr>
          <p:cNvPr id="3" name="Immagine 2">
            <a:extLst>
              <a:ext uri="{FF2B5EF4-FFF2-40B4-BE49-F238E27FC236}">
                <a16:creationId xmlns:a16="http://schemas.microsoft.com/office/drawing/2014/main" id="{3F574982-5824-4452-84AA-8F5DB8D74834}"/>
              </a:ext>
            </a:extLst>
          </p:cNvPr>
          <p:cNvPicPr>
            <a:picLocks noChangeAspect="1"/>
          </p:cNvPicPr>
          <p:nvPr/>
        </p:nvPicPr>
        <p:blipFill rotWithShape="1">
          <a:blip r:embed="rId3"/>
          <a:srcRect t="3076"/>
          <a:stretch/>
        </p:blipFill>
        <p:spPr>
          <a:xfrm>
            <a:off x="7258051" y="1847851"/>
            <a:ext cx="3143251" cy="3849709"/>
          </a:xfrm>
          <a:prstGeom prst="rect">
            <a:avLst/>
          </a:prstGeom>
        </p:spPr>
      </p:pic>
    </p:spTree>
    <p:extLst>
      <p:ext uri="{BB962C8B-B14F-4D97-AF65-F5344CB8AC3E}">
        <p14:creationId xmlns:p14="http://schemas.microsoft.com/office/powerpoint/2010/main" val="3829826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A6EA5-AFB9-44A7-A7B5-7344D5092177}"/>
              </a:ext>
            </a:extLst>
          </p:cNvPr>
          <p:cNvPicPr>
            <a:picLocks noChangeAspect="1"/>
          </p:cNvPicPr>
          <p:nvPr/>
        </p:nvPicPr>
        <p:blipFill>
          <a:blip r:embed="rId3"/>
          <a:stretch>
            <a:fillRect/>
          </a:stretch>
        </p:blipFill>
        <p:spPr>
          <a:xfrm>
            <a:off x="1581151" y="933450"/>
            <a:ext cx="9030249" cy="5867400"/>
          </a:xfrm>
          <a:prstGeom prst="rect">
            <a:avLst/>
          </a:prstGeom>
        </p:spPr>
      </p:pic>
      <p:sp>
        <p:nvSpPr>
          <p:cNvPr id="4" name="Titolo 1">
            <a:extLst>
              <a:ext uri="{FF2B5EF4-FFF2-40B4-BE49-F238E27FC236}">
                <a16:creationId xmlns:a16="http://schemas.microsoft.com/office/drawing/2014/main" id="{30B42C94-5585-4165-88D2-047AE2C1CDDC}"/>
              </a:ext>
            </a:extLst>
          </p:cNvPr>
          <p:cNvSpPr txBox="1">
            <a:spLocks/>
          </p:cNvSpPr>
          <p:nvPr/>
        </p:nvSpPr>
        <p:spPr>
          <a:xfrm>
            <a:off x="1685925" y="57151"/>
            <a:ext cx="8820151" cy="77787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solidFill>
                  <a:srgbClr val="0070C0"/>
                </a:solidFill>
                <a:effectLst>
                  <a:outerShdw blurRad="38100" dist="38100" dir="2700000" algn="tl">
                    <a:srgbClr val="C0C0C0"/>
                  </a:outerShdw>
                </a:effectLst>
                <a:latin typeface="Arial" charset="0"/>
                <a:cs typeface="Arial" charset="0"/>
              </a:rPr>
              <a:t>PRESENT PERFECT vs. PAST SIMPLE - summing up</a:t>
            </a:r>
            <a:endParaRPr lang="it-IT" sz="2800" dirty="0">
              <a:solidFill>
                <a:srgbClr val="0070C0"/>
              </a:solidFill>
              <a:effectLst>
                <a:outerShdw blurRad="38100" dist="38100" dir="2700000" algn="tl">
                  <a:srgbClr val="C0C0C0"/>
                </a:outerShdw>
              </a:effectLst>
              <a:latin typeface="Arial" charset="0"/>
              <a:cs typeface="Arial" charset="0"/>
            </a:endParaRPr>
          </a:p>
        </p:txBody>
      </p:sp>
    </p:spTree>
    <p:extLst>
      <p:ext uri="{BB962C8B-B14F-4D97-AF65-F5344CB8AC3E}">
        <p14:creationId xmlns:p14="http://schemas.microsoft.com/office/powerpoint/2010/main" val="309656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CC2234-A5E4-456E-9605-9E23B6A7CC83}"/>
              </a:ext>
            </a:extLst>
          </p:cNvPr>
          <p:cNvSpPr txBox="1">
            <a:spLocks noChangeArrowheads="1"/>
          </p:cNvSpPr>
          <p:nvPr/>
        </p:nvSpPr>
        <p:spPr bwMode="auto">
          <a:xfrm>
            <a:off x="1859216" y="421462"/>
            <a:ext cx="869704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lnSpc>
                <a:spcPct val="90000"/>
              </a:lnSpc>
              <a:defRPr/>
            </a:pPr>
            <a:r>
              <a:rPr lang="en-US" altLang="it-IT" sz="3600" dirty="0">
                <a:solidFill>
                  <a:srgbClr val="0070C0"/>
                </a:solidFill>
                <a:effectLst>
                  <a:outerShdw blurRad="38100" dist="38100" dir="2700000" algn="tl">
                    <a:srgbClr val="C0C0C0"/>
                  </a:outerShdw>
                </a:effectLst>
                <a:latin typeface="Arial" charset="0"/>
                <a:ea typeface="+mj-ea"/>
                <a:cs typeface="Arial" charset="0"/>
              </a:rPr>
              <a:t>PAST SIMPLE</a:t>
            </a:r>
            <a:endParaRPr lang="it-IT" altLang="it-IT" sz="3600" dirty="0">
              <a:effectLst>
                <a:outerShdw blurRad="38100" dist="38100" dir="2700000" algn="tl">
                  <a:srgbClr val="C0C0C0"/>
                </a:outerShdw>
              </a:effectLst>
              <a:latin typeface="Arial" charset="0"/>
              <a:ea typeface="+mj-ea"/>
              <a:cs typeface="Arial" charset="0"/>
            </a:endParaRPr>
          </a:p>
        </p:txBody>
      </p:sp>
      <p:sp>
        <p:nvSpPr>
          <p:cNvPr id="7" name="TextBox 5">
            <a:extLst>
              <a:ext uri="{FF2B5EF4-FFF2-40B4-BE49-F238E27FC236}">
                <a16:creationId xmlns:a16="http://schemas.microsoft.com/office/drawing/2014/main" id="{A4DE3929-6F2E-42D9-989A-ADB1CA9F7978}"/>
              </a:ext>
            </a:extLst>
          </p:cNvPr>
          <p:cNvSpPr txBox="1"/>
          <p:nvPr/>
        </p:nvSpPr>
        <p:spPr>
          <a:xfrm>
            <a:off x="2252133" y="1461611"/>
            <a:ext cx="7586134" cy="3877985"/>
          </a:xfrm>
          <a:prstGeom prst="rect">
            <a:avLst/>
          </a:prstGeom>
          <a:noFill/>
        </p:spPr>
        <p:txBody>
          <a:bodyPr wrap="square">
            <a:spAutoFit/>
          </a:bodyPr>
          <a:lstStyle/>
          <a:p>
            <a:pPr algn="ctr">
              <a:spcAft>
                <a:spcPts val="1200"/>
              </a:spcAft>
              <a:defRPr/>
            </a:pPr>
            <a:r>
              <a:rPr lang="en-US" sz="2800" dirty="0">
                <a:latin typeface="Arial" panose="020B0604020202020204" pitchFamily="34" charset="0"/>
                <a:cs typeface="Arial" panose="020B0604020202020204" pitchFamily="34" charset="0"/>
              </a:rPr>
              <a:t>We use the past simple to talk or to ask about </a:t>
            </a:r>
          </a:p>
          <a:p>
            <a:pPr algn="ctr">
              <a:spcAft>
                <a:spcPts val="1200"/>
              </a:spcAft>
              <a:defRPr/>
            </a:pPr>
            <a:r>
              <a:rPr lang="en-US" sz="2800" b="1" dirty="0">
                <a:latin typeface="Arial" panose="020B0604020202020204" pitchFamily="34" charset="0"/>
                <a:cs typeface="Arial" panose="020B0604020202020204" pitchFamily="34" charset="0"/>
              </a:rPr>
              <a:t>specific finished actions in the past</a:t>
            </a:r>
          </a:p>
          <a:p>
            <a:pPr algn="ctr">
              <a:spcAft>
                <a:spcPts val="1200"/>
              </a:spcAft>
              <a:defRPr/>
            </a:pPr>
            <a:endParaRPr lang="en-US" sz="2800" b="1" dirty="0">
              <a:latin typeface="Arial" panose="020B0604020202020204" pitchFamily="34" charset="0"/>
              <a:cs typeface="Arial" panose="020B0604020202020204" pitchFamily="34" charset="0"/>
            </a:endParaRPr>
          </a:p>
          <a:p>
            <a:pPr algn="ctr">
              <a:spcAft>
                <a:spcPts val="1200"/>
              </a:spcAft>
              <a:defRPr/>
            </a:pPr>
            <a:r>
              <a:rPr lang="en-US" sz="2800" b="1" dirty="0">
                <a:latin typeface="Arial" panose="020B0604020202020204" pitchFamily="34" charset="0"/>
                <a:cs typeface="Arial" panose="020B0604020202020204" pitchFamily="34" charset="0"/>
              </a:rPr>
              <a:t>when the time is mentioned</a:t>
            </a:r>
            <a:br>
              <a:rPr lang="en-US" sz="2800" b="1"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(e.g. </a:t>
            </a:r>
            <a:r>
              <a:rPr lang="en-US" sz="2800" i="1" dirty="0">
                <a:latin typeface="Arial" panose="020B0604020202020204" pitchFamily="34" charset="0"/>
                <a:cs typeface="Arial" panose="020B0604020202020204" pitchFamily="34" charset="0"/>
              </a:rPr>
              <a:t>yesterday, last year)</a:t>
            </a:r>
            <a:endParaRPr lang="en-US" sz="2800" b="1" i="1" dirty="0">
              <a:latin typeface="Arial" panose="020B0604020202020204" pitchFamily="34" charset="0"/>
              <a:cs typeface="Arial" panose="020B0604020202020204" pitchFamily="34" charset="0"/>
            </a:endParaRPr>
          </a:p>
          <a:p>
            <a:pPr algn="ctr">
              <a:spcAft>
                <a:spcPts val="1200"/>
              </a:spcAft>
              <a:defRPr/>
            </a:pPr>
            <a:endParaRPr lang="en-US" sz="2800" b="1" i="1" dirty="0">
              <a:latin typeface="Arial" panose="020B0604020202020204" pitchFamily="34" charset="0"/>
              <a:cs typeface="Arial" panose="020B0604020202020204" pitchFamily="34" charset="0"/>
            </a:endParaRPr>
          </a:p>
          <a:p>
            <a:pPr algn="ctr">
              <a:spcAft>
                <a:spcPts val="1200"/>
              </a:spcAft>
              <a:defRPr/>
            </a:pPr>
            <a:r>
              <a:rPr lang="en-US" sz="2800" b="1" dirty="0">
                <a:latin typeface="Arial" panose="020B0604020202020204" pitchFamily="34" charset="0"/>
                <a:cs typeface="Arial" panose="020B0604020202020204" pitchFamily="34" charset="0"/>
              </a:rPr>
              <a:t>or understood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399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E193A8C-7003-4B2F-A300-7137130A8606}"/>
              </a:ext>
            </a:extLst>
          </p:cNvPr>
          <p:cNvPicPr>
            <a:picLocks noGrp="1" noChangeAspect="1"/>
          </p:cNvPicPr>
          <p:nvPr>
            <p:ph idx="1"/>
          </p:nvPr>
        </p:nvPicPr>
        <p:blipFill>
          <a:blip r:embed="rId3"/>
          <a:stretch>
            <a:fillRect/>
          </a:stretch>
        </p:blipFill>
        <p:spPr>
          <a:xfrm>
            <a:off x="3476459" y="1633388"/>
            <a:ext cx="8467475" cy="5224612"/>
          </a:xfrm>
          <a:prstGeom prst="rect">
            <a:avLst/>
          </a:prstGeom>
        </p:spPr>
      </p:pic>
      <p:sp>
        <p:nvSpPr>
          <p:cNvPr id="5" name="Rettangolo 4">
            <a:extLst>
              <a:ext uri="{FF2B5EF4-FFF2-40B4-BE49-F238E27FC236}">
                <a16:creationId xmlns:a16="http://schemas.microsoft.com/office/drawing/2014/main" id="{8E0EC9CC-AECE-483A-8C35-BC49225F2972}"/>
              </a:ext>
            </a:extLst>
          </p:cNvPr>
          <p:cNvSpPr/>
          <p:nvPr/>
        </p:nvSpPr>
        <p:spPr>
          <a:xfrm>
            <a:off x="8011345" y="6308208"/>
            <a:ext cx="2318392" cy="369332"/>
          </a:xfrm>
          <a:prstGeom prst="rect">
            <a:avLst/>
          </a:prstGeom>
          <a:ln>
            <a:solidFill>
              <a:srgbClr val="0070C0"/>
            </a:solidFill>
          </a:ln>
        </p:spPr>
        <p:txBody>
          <a:bodyPr wrap="none">
            <a:spAutoFit/>
          </a:bodyPr>
          <a:lstStyle/>
          <a:p>
            <a:r>
              <a:rPr lang="it-IT" dirty="0" err="1"/>
              <a:t>Exercise</a:t>
            </a:r>
            <a:r>
              <a:rPr lang="it-IT" dirty="0"/>
              <a:t> 4Aa GB p.133</a:t>
            </a:r>
          </a:p>
        </p:txBody>
      </p:sp>
      <p:pic>
        <p:nvPicPr>
          <p:cNvPr id="3" name="Segnaposto contenuto 3">
            <a:extLst>
              <a:ext uri="{FF2B5EF4-FFF2-40B4-BE49-F238E27FC236}">
                <a16:creationId xmlns:a16="http://schemas.microsoft.com/office/drawing/2014/main" id="{26411C56-6CC9-2046-D2B5-1F2FFCE78E0B}"/>
              </a:ext>
            </a:extLst>
          </p:cNvPr>
          <p:cNvPicPr>
            <a:picLocks noChangeAspect="1"/>
          </p:cNvPicPr>
          <p:nvPr/>
        </p:nvPicPr>
        <p:blipFill>
          <a:blip r:embed="rId4"/>
          <a:stretch>
            <a:fillRect/>
          </a:stretch>
        </p:blipFill>
        <p:spPr>
          <a:xfrm>
            <a:off x="0" y="84942"/>
            <a:ext cx="8467476" cy="1840319"/>
          </a:xfrm>
          <a:prstGeom prst="rect">
            <a:avLst/>
          </a:prstGeom>
        </p:spPr>
      </p:pic>
    </p:spTree>
    <p:extLst>
      <p:ext uri="{BB962C8B-B14F-4D97-AF65-F5344CB8AC3E}">
        <p14:creationId xmlns:p14="http://schemas.microsoft.com/office/powerpoint/2010/main" val="177210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53DCC43-772B-4531-A909-ECACC8539467}"/>
              </a:ext>
            </a:extLst>
          </p:cNvPr>
          <p:cNvPicPr>
            <a:picLocks noChangeAspect="1"/>
          </p:cNvPicPr>
          <p:nvPr/>
        </p:nvPicPr>
        <p:blipFill>
          <a:blip r:embed="rId2"/>
          <a:stretch>
            <a:fillRect/>
          </a:stretch>
        </p:blipFill>
        <p:spPr>
          <a:xfrm>
            <a:off x="1648710" y="1174471"/>
            <a:ext cx="8894580" cy="4509058"/>
          </a:xfrm>
          <a:prstGeom prst="rect">
            <a:avLst/>
          </a:prstGeom>
        </p:spPr>
      </p:pic>
      <p:sp>
        <p:nvSpPr>
          <p:cNvPr id="5" name="Rettangolo 4">
            <a:extLst>
              <a:ext uri="{FF2B5EF4-FFF2-40B4-BE49-F238E27FC236}">
                <a16:creationId xmlns:a16="http://schemas.microsoft.com/office/drawing/2014/main" id="{7E43A842-29BA-4F9E-8E42-75E1C97AEE62}"/>
              </a:ext>
            </a:extLst>
          </p:cNvPr>
          <p:cNvSpPr/>
          <p:nvPr/>
        </p:nvSpPr>
        <p:spPr>
          <a:xfrm>
            <a:off x="8011346" y="6308208"/>
            <a:ext cx="2270301" cy="369332"/>
          </a:xfrm>
          <a:prstGeom prst="rect">
            <a:avLst/>
          </a:prstGeom>
          <a:ln>
            <a:solidFill>
              <a:srgbClr val="0070C0"/>
            </a:solidFill>
          </a:ln>
        </p:spPr>
        <p:txBody>
          <a:bodyPr wrap="none">
            <a:spAutoFit/>
          </a:bodyPr>
          <a:lstStyle/>
          <a:p>
            <a:r>
              <a:rPr lang="it-IT" dirty="0" err="1"/>
              <a:t>Exercise</a:t>
            </a:r>
            <a:r>
              <a:rPr lang="it-IT" dirty="0"/>
              <a:t> 4Ab GB p.133</a:t>
            </a:r>
          </a:p>
        </p:txBody>
      </p:sp>
    </p:spTree>
    <p:extLst>
      <p:ext uri="{BB962C8B-B14F-4D97-AF65-F5344CB8AC3E}">
        <p14:creationId xmlns:p14="http://schemas.microsoft.com/office/powerpoint/2010/main" val="3964840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27C44DE-DC31-44B0-8562-F164B98B2743}"/>
              </a:ext>
            </a:extLst>
          </p:cNvPr>
          <p:cNvPicPr>
            <a:picLocks noChangeAspect="1"/>
          </p:cNvPicPr>
          <p:nvPr/>
        </p:nvPicPr>
        <p:blipFill>
          <a:blip r:embed="rId3"/>
          <a:stretch>
            <a:fillRect/>
          </a:stretch>
        </p:blipFill>
        <p:spPr>
          <a:xfrm>
            <a:off x="1754641" y="242207"/>
            <a:ext cx="6738698" cy="6338207"/>
          </a:xfrm>
          <a:prstGeom prst="rect">
            <a:avLst/>
          </a:prstGeom>
        </p:spPr>
      </p:pic>
      <p:sp>
        <p:nvSpPr>
          <p:cNvPr id="3" name="Rettangolo 2">
            <a:extLst>
              <a:ext uri="{FF2B5EF4-FFF2-40B4-BE49-F238E27FC236}">
                <a16:creationId xmlns:a16="http://schemas.microsoft.com/office/drawing/2014/main" id="{0E7DCFB8-1C03-4452-8249-BC08944324D5}"/>
              </a:ext>
            </a:extLst>
          </p:cNvPr>
          <p:cNvSpPr/>
          <p:nvPr/>
        </p:nvSpPr>
        <p:spPr>
          <a:xfrm>
            <a:off x="8602218" y="6395747"/>
            <a:ext cx="1985928" cy="369332"/>
          </a:xfrm>
          <a:prstGeom prst="rect">
            <a:avLst/>
          </a:prstGeom>
          <a:ln>
            <a:solidFill>
              <a:srgbClr val="0070C0"/>
            </a:solidFill>
          </a:ln>
        </p:spPr>
        <p:txBody>
          <a:bodyPr wrap="none">
            <a:spAutoFit/>
          </a:bodyPr>
          <a:lstStyle/>
          <a:p>
            <a:r>
              <a:rPr lang="it-IT" dirty="0"/>
              <a:t>+ </a:t>
            </a:r>
            <a:r>
              <a:rPr lang="it-IT" dirty="0" err="1"/>
              <a:t>exercise</a:t>
            </a:r>
            <a:r>
              <a:rPr lang="it-IT" dirty="0"/>
              <a:t> on OLAT </a:t>
            </a:r>
          </a:p>
        </p:txBody>
      </p:sp>
    </p:spTree>
    <p:extLst>
      <p:ext uri="{BB962C8B-B14F-4D97-AF65-F5344CB8AC3E}">
        <p14:creationId xmlns:p14="http://schemas.microsoft.com/office/powerpoint/2010/main" val="1843147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96C96DE-DB57-4CB1-B945-B59F2545E3FB}"/>
              </a:ext>
            </a:extLst>
          </p:cNvPr>
          <p:cNvPicPr>
            <a:picLocks noChangeAspect="1"/>
          </p:cNvPicPr>
          <p:nvPr/>
        </p:nvPicPr>
        <p:blipFill>
          <a:blip r:embed="rId2"/>
          <a:stretch>
            <a:fillRect/>
          </a:stretch>
        </p:blipFill>
        <p:spPr>
          <a:xfrm>
            <a:off x="1705690" y="317156"/>
            <a:ext cx="8780621" cy="4478364"/>
          </a:xfrm>
          <a:prstGeom prst="rect">
            <a:avLst/>
          </a:prstGeom>
        </p:spPr>
      </p:pic>
    </p:spTree>
    <p:extLst>
      <p:ext uri="{BB962C8B-B14F-4D97-AF65-F5344CB8AC3E}">
        <p14:creationId xmlns:p14="http://schemas.microsoft.com/office/powerpoint/2010/main" val="4231151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96C96DE-DB57-4CB1-B945-B59F2545E3FB}"/>
              </a:ext>
            </a:extLst>
          </p:cNvPr>
          <p:cNvPicPr>
            <a:picLocks noChangeAspect="1"/>
          </p:cNvPicPr>
          <p:nvPr/>
        </p:nvPicPr>
        <p:blipFill>
          <a:blip r:embed="rId3"/>
          <a:stretch>
            <a:fillRect/>
          </a:stretch>
        </p:blipFill>
        <p:spPr>
          <a:xfrm>
            <a:off x="2223454" y="1550328"/>
            <a:ext cx="7745093" cy="3950216"/>
          </a:xfrm>
          <a:prstGeom prst="rect">
            <a:avLst/>
          </a:prstGeom>
        </p:spPr>
      </p:pic>
      <p:sp>
        <p:nvSpPr>
          <p:cNvPr id="3" name="Ovale 2">
            <a:extLst>
              <a:ext uri="{FF2B5EF4-FFF2-40B4-BE49-F238E27FC236}">
                <a16:creationId xmlns:a16="http://schemas.microsoft.com/office/drawing/2014/main" id="{6F19AF57-68DD-4060-AEC5-51A86D518535}"/>
              </a:ext>
            </a:extLst>
          </p:cNvPr>
          <p:cNvSpPr/>
          <p:nvPr/>
        </p:nvSpPr>
        <p:spPr>
          <a:xfrm>
            <a:off x="4811209" y="2110052"/>
            <a:ext cx="1368101" cy="66565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A62330E1-8EEF-4BA6-A5EE-D66C5D551D56}"/>
              </a:ext>
            </a:extLst>
          </p:cNvPr>
          <p:cNvSpPr/>
          <p:nvPr/>
        </p:nvSpPr>
        <p:spPr>
          <a:xfrm>
            <a:off x="3048158" y="2707818"/>
            <a:ext cx="1001050" cy="62296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E2E84F3C-920E-4ADA-AE5B-1CD106B8F444}"/>
              </a:ext>
            </a:extLst>
          </p:cNvPr>
          <p:cNvSpPr/>
          <p:nvPr/>
        </p:nvSpPr>
        <p:spPr>
          <a:xfrm>
            <a:off x="5577390" y="3273290"/>
            <a:ext cx="1001050" cy="62296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4DFA4D19-DAD3-456B-915E-8C72582B4500}"/>
              </a:ext>
            </a:extLst>
          </p:cNvPr>
          <p:cNvSpPr/>
          <p:nvPr/>
        </p:nvSpPr>
        <p:spPr>
          <a:xfrm>
            <a:off x="6434048" y="3745233"/>
            <a:ext cx="1001051" cy="62296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B55F0C5A-6445-4884-B103-F2268930835A}"/>
              </a:ext>
            </a:extLst>
          </p:cNvPr>
          <p:cNvSpPr/>
          <p:nvPr/>
        </p:nvSpPr>
        <p:spPr>
          <a:xfrm>
            <a:off x="4634131" y="4217176"/>
            <a:ext cx="1001051" cy="62296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6AB7C3E9-F1B6-48F2-9C52-2796ED990FE2}"/>
              </a:ext>
            </a:extLst>
          </p:cNvPr>
          <p:cNvSpPr/>
          <p:nvPr/>
        </p:nvSpPr>
        <p:spPr>
          <a:xfrm>
            <a:off x="7929312" y="4840144"/>
            <a:ext cx="1261873" cy="6604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576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70835C-54EB-4287-A757-7B239A0BEE54}"/>
              </a:ext>
            </a:extLst>
          </p:cNvPr>
          <p:cNvPicPr>
            <a:picLocks noChangeAspect="1"/>
          </p:cNvPicPr>
          <p:nvPr/>
        </p:nvPicPr>
        <p:blipFill>
          <a:blip r:embed="rId3"/>
          <a:stretch>
            <a:fillRect/>
          </a:stretch>
        </p:blipFill>
        <p:spPr>
          <a:xfrm>
            <a:off x="1606062" y="383336"/>
            <a:ext cx="8979877" cy="4513784"/>
          </a:xfrm>
          <a:prstGeom prst="rect">
            <a:avLst/>
          </a:prstGeom>
        </p:spPr>
      </p:pic>
    </p:spTree>
    <p:extLst>
      <p:ext uri="{BB962C8B-B14F-4D97-AF65-F5344CB8AC3E}">
        <p14:creationId xmlns:p14="http://schemas.microsoft.com/office/powerpoint/2010/main" val="1816991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70835C-54EB-4287-A757-7B239A0BEE54}"/>
              </a:ext>
            </a:extLst>
          </p:cNvPr>
          <p:cNvPicPr>
            <a:picLocks noChangeAspect="1"/>
          </p:cNvPicPr>
          <p:nvPr/>
        </p:nvPicPr>
        <p:blipFill>
          <a:blip r:embed="rId3"/>
          <a:stretch>
            <a:fillRect/>
          </a:stretch>
        </p:blipFill>
        <p:spPr>
          <a:xfrm>
            <a:off x="1606062" y="383336"/>
            <a:ext cx="8979877" cy="4513784"/>
          </a:xfrm>
          <a:prstGeom prst="rect">
            <a:avLst/>
          </a:prstGeom>
        </p:spPr>
      </p:pic>
      <p:cxnSp>
        <p:nvCxnSpPr>
          <p:cNvPr id="4" name="Connettore 2 3">
            <a:extLst>
              <a:ext uri="{FF2B5EF4-FFF2-40B4-BE49-F238E27FC236}">
                <a16:creationId xmlns:a16="http://schemas.microsoft.com/office/drawing/2014/main" id="{E417F860-98EF-4A3F-8CF9-7E49C2BE2412}"/>
              </a:ext>
            </a:extLst>
          </p:cNvPr>
          <p:cNvCxnSpPr/>
          <p:nvPr/>
        </p:nvCxnSpPr>
        <p:spPr>
          <a:xfrm>
            <a:off x="5249334" y="1727201"/>
            <a:ext cx="1151467" cy="216746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8017DDB3-D4AB-4FC1-9C92-613F1A58CE50}"/>
              </a:ext>
            </a:extLst>
          </p:cNvPr>
          <p:cNvCxnSpPr>
            <a:cxnSpLocks/>
          </p:cNvCxnSpPr>
          <p:nvPr/>
        </p:nvCxnSpPr>
        <p:spPr>
          <a:xfrm>
            <a:off x="4445000" y="2184400"/>
            <a:ext cx="1955800" cy="12446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AECBF1D9-2659-4039-9018-1D8A344210CE}"/>
              </a:ext>
            </a:extLst>
          </p:cNvPr>
          <p:cNvCxnSpPr>
            <a:cxnSpLocks/>
          </p:cNvCxnSpPr>
          <p:nvPr/>
        </p:nvCxnSpPr>
        <p:spPr>
          <a:xfrm flipV="1">
            <a:off x="4944532" y="1727200"/>
            <a:ext cx="1456268" cy="8509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622335BD-0C99-4728-B549-7E6C5570B598}"/>
              </a:ext>
            </a:extLst>
          </p:cNvPr>
          <p:cNvCxnSpPr>
            <a:cxnSpLocks/>
          </p:cNvCxnSpPr>
          <p:nvPr/>
        </p:nvCxnSpPr>
        <p:spPr>
          <a:xfrm flipV="1">
            <a:off x="4944532" y="2184401"/>
            <a:ext cx="1456268" cy="89746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1B5FC219-5B54-4478-8312-33758E24E221}"/>
              </a:ext>
            </a:extLst>
          </p:cNvPr>
          <p:cNvCxnSpPr>
            <a:cxnSpLocks/>
          </p:cNvCxnSpPr>
          <p:nvPr/>
        </p:nvCxnSpPr>
        <p:spPr>
          <a:xfrm>
            <a:off x="4944532" y="3539067"/>
            <a:ext cx="1456268" cy="88666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300D53CE-2120-4748-8FE6-C8937856FF32}"/>
              </a:ext>
            </a:extLst>
          </p:cNvPr>
          <p:cNvCxnSpPr>
            <a:cxnSpLocks/>
          </p:cNvCxnSpPr>
          <p:nvPr/>
        </p:nvCxnSpPr>
        <p:spPr>
          <a:xfrm flipV="1">
            <a:off x="3966632" y="1255811"/>
            <a:ext cx="2434168" cy="272658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BDDACF33-8917-42D0-845F-E5A1DCEC0A46}"/>
              </a:ext>
            </a:extLst>
          </p:cNvPr>
          <p:cNvCxnSpPr>
            <a:cxnSpLocks/>
          </p:cNvCxnSpPr>
          <p:nvPr/>
        </p:nvCxnSpPr>
        <p:spPr>
          <a:xfrm flipV="1">
            <a:off x="4521200" y="3081868"/>
            <a:ext cx="1879601" cy="139313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803C7A8-69DC-4C7D-B925-5F1FCBD7F12E}"/>
              </a:ext>
            </a:extLst>
          </p:cNvPr>
          <p:cNvPicPr>
            <a:picLocks noChangeAspect="1"/>
          </p:cNvPicPr>
          <p:nvPr/>
        </p:nvPicPr>
        <p:blipFill>
          <a:blip r:embed="rId3"/>
          <a:stretch>
            <a:fillRect/>
          </a:stretch>
        </p:blipFill>
        <p:spPr>
          <a:xfrm>
            <a:off x="1606062" y="963828"/>
            <a:ext cx="8979877" cy="4930344"/>
          </a:xfrm>
          <a:prstGeom prst="rect">
            <a:avLst/>
          </a:prstGeom>
        </p:spPr>
      </p:pic>
    </p:spTree>
    <p:extLst>
      <p:ext uri="{BB962C8B-B14F-4D97-AF65-F5344CB8AC3E}">
        <p14:creationId xmlns:p14="http://schemas.microsoft.com/office/powerpoint/2010/main" val="398260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803C7A8-69DC-4C7D-B925-5F1FCBD7F12E}"/>
              </a:ext>
            </a:extLst>
          </p:cNvPr>
          <p:cNvPicPr>
            <a:picLocks noChangeAspect="1"/>
          </p:cNvPicPr>
          <p:nvPr/>
        </p:nvPicPr>
        <p:blipFill>
          <a:blip r:embed="rId3"/>
          <a:stretch>
            <a:fillRect/>
          </a:stretch>
        </p:blipFill>
        <p:spPr>
          <a:xfrm>
            <a:off x="1606062" y="963828"/>
            <a:ext cx="8979877" cy="4930344"/>
          </a:xfrm>
          <a:prstGeom prst="rect">
            <a:avLst/>
          </a:prstGeom>
        </p:spPr>
      </p:pic>
      <p:cxnSp>
        <p:nvCxnSpPr>
          <p:cNvPr id="3" name="Connettore 2 2">
            <a:extLst>
              <a:ext uri="{FF2B5EF4-FFF2-40B4-BE49-F238E27FC236}">
                <a16:creationId xmlns:a16="http://schemas.microsoft.com/office/drawing/2014/main" id="{A91724D6-596F-428C-A884-67513B60A2D6}"/>
              </a:ext>
            </a:extLst>
          </p:cNvPr>
          <p:cNvCxnSpPr>
            <a:cxnSpLocks/>
          </p:cNvCxnSpPr>
          <p:nvPr/>
        </p:nvCxnSpPr>
        <p:spPr>
          <a:xfrm>
            <a:off x="5300133" y="2404533"/>
            <a:ext cx="1574800" cy="3048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07828B95-8BAD-43D2-A02D-3F83E1964EB5}"/>
              </a:ext>
            </a:extLst>
          </p:cNvPr>
          <p:cNvCxnSpPr>
            <a:cxnSpLocks/>
          </p:cNvCxnSpPr>
          <p:nvPr/>
        </p:nvCxnSpPr>
        <p:spPr>
          <a:xfrm>
            <a:off x="6553201" y="3124200"/>
            <a:ext cx="321733" cy="3048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07EF7EB4-50A8-4256-8785-847F1C2C2723}"/>
              </a:ext>
            </a:extLst>
          </p:cNvPr>
          <p:cNvCxnSpPr>
            <a:cxnSpLocks/>
          </p:cNvCxnSpPr>
          <p:nvPr/>
        </p:nvCxnSpPr>
        <p:spPr>
          <a:xfrm>
            <a:off x="4284133" y="3789521"/>
            <a:ext cx="2590800" cy="4833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55A631E9-8F85-4FFD-A2BF-D9E3AA0D816D}"/>
              </a:ext>
            </a:extLst>
          </p:cNvPr>
          <p:cNvCxnSpPr>
            <a:cxnSpLocks/>
          </p:cNvCxnSpPr>
          <p:nvPr/>
        </p:nvCxnSpPr>
        <p:spPr>
          <a:xfrm>
            <a:off x="6087533" y="4673743"/>
            <a:ext cx="787400" cy="21999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53EC57E-72D1-40AB-BAF2-059E6A60D24C}"/>
              </a:ext>
            </a:extLst>
          </p:cNvPr>
          <p:cNvCxnSpPr>
            <a:cxnSpLocks/>
          </p:cNvCxnSpPr>
          <p:nvPr/>
        </p:nvCxnSpPr>
        <p:spPr>
          <a:xfrm>
            <a:off x="5774267" y="5241552"/>
            <a:ext cx="1270000" cy="36263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7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FB64E12-24D5-482C-99BB-16D5EF727927}"/>
              </a:ext>
            </a:extLst>
          </p:cNvPr>
          <p:cNvPicPr>
            <a:picLocks noChangeAspect="1"/>
          </p:cNvPicPr>
          <p:nvPr/>
        </p:nvPicPr>
        <p:blipFill rotWithShape="1">
          <a:blip r:embed="rId2"/>
          <a:srcRect b="49657"/>
          <a:stretch/>
        </p:blipFill>
        <p:spPr>
          <a:xfrm>
            <a:off x="1766888" y="528584"/>
            <a:ext cx="4481513" cy="5800832"/>
          </a:xfrm>
          <a:prstGeom prst="rect">
            <a:avLst/>
          </a:prstGeom>
        </p:spPr>
      </p:pic>
      <p:pic>
        <p:nvPicPr>
          <p:cNvPr id="4" name="Immagine 3">
            <a:extLst>
              <a:ext uri="{FF2B5EF4-FFF2-40B4-BE49-F238E27FC236}">
                <a16:creationId xmlns:a16="http://schemas.microsoft.com/office/drawing/2014/main" id="{F8CB7F77-5083-4F78-8A7D-B42568EF5D5C}"/>
              </a:ext>
            </a:extLst>
          </p:cNvPr>
          <p:cNvPicPr>
            <a:picLocks noChangeAspect="1"/>
          </p:cNvPicPr>
          <p:nvPr/>
        </p:nvPicPr>
        <p:blipFill rotWithShape="1">
          <a:blip r:embed="rId2"/>
          <a:srcRect t="49657" r="5496"/>
          <a:stretch/>
        </p:blipFill>
        <p:spPr>
          <a:xfrm>
            <a:off x="6438901" y="1027907"/>
            <a:ext cx="4176713" cy="5502274"/>
          </a:xfrm>
          <a:prstGeom prst="rect">
            <a:avLst/>
          </a:prstGeom>
        </p:spPr>
      </p:pic>
    </p:spTree>
    <p:extLst>
      <p:ext uri="{BB962C8B-B14F-4D97-AF65-F5344CB8AC3E}">
        <p14:creationId xmlns:p14="http://schemas.microsoft.com/office/powerpoint/2010/main" val="29476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0C00D6-1582-4A73-A922-D485AE23DF50}"/>
              </a:ext>
            </a:extLst>
          </p:cNvPr>
          <p:cNvSpPr>
            <a:spLocks noGrp="1"/>
          </p:cNvSpPr>
          <p:nvPr>
            <p:ph type="title"/>
          </p:nvPr>
        </p:nvSpPr>
        <p:spPr>
          <a:xfrm>
            <a:off x="1908810" y="254000"/>
            <a:ext cx="8352790" cy="854074"/>
          </a:xfrm>
        </p:spPr>
        <p:txBody>
          <a:bodyPr>
            <a:normAutofit fontScale="90000"/>
          </a:bodyPr>
          <a:lstStyle/>
          <a:p>
            <a:r>
              <a:rPr lang="en-US" sz="3200" dirty="0">
                <a:latin typeface="Arial" panose="020B0604020202020204" pitchFamily="34" charset="0"/>
                <a:cs typeface="Arial" panose="020B0604020202020204" pitchFamily="34" charset="0"/>
              </a:rPr>
              <a:t>Using the simple past for </a:t>
            </a:r>
            <a:r>
              <a:rPr lang="en-US" sz="3200" dirty="0">
                <a:solidFill>
                  <a:srgbClr val="993366"/>
                </a:solidFill>
                <a:latin typeface="Arial" panose="020B0604020202020204" pitchFamily="34" charset="0"/>
                <a:cs typeface="Arial" panose="020B0604020202020204" pitchFamily="34" charset="0"/>
              </a:rPr>
              <a:t>storytelling</a:t>
            </a:r>
            <a:r>
              <a:rPr lang="en-US" sz="3200" dirty="0">
                <a:latin typeface="Arial" panose="020B0604020202020204" pitchFamily="34" charset="0"/>
                <a:cs typeface="Arial" panose="020B0604020202020204" pitchFamily="34" charset="0"/>
              </a:rPr>
              <a:t>: Jack and the Beanstalk</a:t>
            </a:r>
            <a:endParaRPr lang="it-IT" sz="3200" dirty="0">
              <a:latin typeface="Arial" panose="020B06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C240E452-E673-4AE6-A034-D221682AFF81}"/>
              </a:ext>
            </a:extLst>
          </p:cNvPr>
          <p:cNvSpPr>
            <a:spLocks noGrp="1"/>
          </p:cNvSpPr>
          <p:nvPr>
            <p:ph idx="1"/>
          </p:nvPr>
        </p:nvSpPr>
        <p:spPr>
          <a:xfrm>
            <a:off x="1827530" y="1232638"/>
            <a:ext cx="8515350" cy="5062132"/>
          </a:xfrm>
        </p:spPr>
        <p:txBody>
          <a:bodyPr>
            <a:normAutofit/>
          </a:bodyPr>
          <a:lstStyle/>
          <a:p>
            <a:pPr marL="0" indent="0">
              <a:spcBef>
                <a:spcPts val="600"/>
              </a:spcBef>
              <a:buNone/>
            </a:pPr>
            <a:r>
              <a:rPr lang="en-US" sz="2400" dirty="0"/>
              <a:t>Once upon a time there was a boy called Jack. He _____ with his mother. They ____ very poor. All they ____ was a cow. </a:t>
            </a:r>
          </a:p>
          <a:p>
            <a:pPr marL="0" indent="0">
              <a:spcBef>
                <a:spcPts val="600"/>
              </a:spcBef>
              <a:buNone/>
            </a:pPr>
            <a:r>
              <a:rPr lang="en-US" sz="2400" dirty="0"/>
              <a:t>One morning, Jack’s mother ____ Jack to take their cow to market and sell her. On the way, Jack ____ a man. He ____ Jack some magic beans for the cow. Jack ____ the beans and ____ back home. When Jack’s mother ____ the beans she ____ very angry. She ____ the beans out of the window. </a:t>
            </a:r>
          </a:p>
          <a:p>
            <a:pPr marL="0" indent="0">
              <a:spcBef>
                <a:spcPts val="600"/>
              </a:spcBef>
              <a:buNone/>
            </a:pPr>
            <a:r>
              <a:rPr lang="en-US" sz="2400" dirty="0"/>
              <a:t>The next morning, Jack ____ out of the window. There ____ a giant beanstalk. He ____ outside and ____ to climb the beanstalk. He ____ up to the sky through the clouds and ____ a beautiful castle. </a:t>
            </a:r>
          </a:p>
          <a:p>
            <a:pPr marL="0" indent="0">
              <a:spcBef>
                <a:spcPts val="600"/>
              </a:spcBef>
              <a:buNone/>
            </a:pPr>
            <a:r>
              <a:rPr lang="en-US" sz="2400" dirty="0"/>
              <a:t>(….)</a:t>
            </a:r>
          </a:p>
          <a:p>
            <a:pPr marL="0" indent="0">
              <a:spcBef>
                <a:spcPts val="600"/>
              </a:spcBef>
              <a:buNone/>
            </a:pPr>
            <a:r>
              <a:rPr lang="en-US" sz="2400" dirty="0"/>
              <a:t>With the golden eggs and the magic harp, </a:t>
            </a:r>
            <a:br>
              <a:rPr lang="en-US" sz="2400" dirty="0"/>
            </a:br>
            <a:r>
              <a:rPr lang="en-US" sz="2400" dirty="0"/>
              <a:t>Jack and his mother ____ happily ever after.</a:t>
            </a:r>
            <a:endParaRPr lang="it-IT" sz="2400" dirty="0"/>
          </a:p>
        </p:txBody>
      </p:sp>
      <p:sp>
        <p:nvSpPr>
          <p:cNvPr id="4" name="Rettangolo 3">
            <a:extLst>
              <a:ext uri="{FF2B5EF4-FFF2-40B4-BE49-F238E27FC236}">
                <a16:creationId xmlns:a16="http://schemas.microsoft.com/office/drawing/2014/main" id="{47EBD1A9-5167-491A-9DF5-D873BA6C0E92}"/>
              </a:ext>
            </a:extLst>
          </p:cNvPr>
          <p:cNvSpPr/>
          <p:nvPr/>
        </p:nvSpPr>
        <p:spPr>
          <a:xfrm>
            <a:off x="2030730" y="6419334"/>
            <a:ext cx="8230870" cy="369332"/>
          </a:xfrm>
          <a:prstGeom prst="rect">
            <a:avLst/>
          </a:prstGeom>
        </p:spPr>
        <p:txBody>
          <a:bodyPr wrap="square">
            <a:spAutoFit/>
          </a:bodyPr>
          <a:lstStyle/>
          <a:p>
            <a:r>
              <a:rPr lang="it-IT" dirty="0">
                <a:hlinkClick r:id="rId2"/>
              </a:rPr>
              <a:t>http://learnenglishkids.britishcouncil.org/en/short-stories/jack-and-the-beanstalk</a:t>
            </a:r>
            <a:r>
              <a:rPr lang="it-IT" dirty="0"/>
              <a:t> </a:t>
            </a:r>
          </a:p>
        </p:txBody>
      </p:sp>
      <p:pic>
        <p:nvPicPr>
          <p:cNvPr id="5" name="Immagine 4">
            <a:extLst>
              <a:ext uri="{FF2B5EF4-FFF2-40B4-BE49-F238E27FC236}">
                <a16:creationId xmlns:a16="http://schemas.microsoft.com/office/drawing/2014/main" id="{E446E946-9DE8-4993-9349-780DC137BBF2}"/>
              </a:ext>
            </a:extLst>
          </p:cNvPr>
          <p:cNvPicPr>
            <a:picLocks noChangeAspect="1"/>
          </p:cNvPicPr>
          <p:nvPr/>
        </p:nvPicPr>
        <p:blipFill>
          <a:blip r:embed="rId3">
            <a:alphaModFix/>
          </a:blip>
          <a:stretch>
            <a:fillRect/>
          </a:stretch>
        </p:blipFill>
        <p:spPr>
          <a:xfrm>
            <a:off x="7526412" y="4856480"/>
            <a:ext cx="2775828" cy="1564157"/>
          </a:xfrm>
          <a:prstGeom prst="rect">
            <a:avLst/>
          </a:prstGeom>
        </p:spPr>
      </p:pic>
      <p:cxnSp>
        <p:nvCxnSpPr>
          <p:cNvPr id="6" name="Connettore 1 3">
            <a:extLst>
              <a:ext uri="{FF2B5EF4-FFF2-40B4-BE49-F238E27FC236}">
                <a16:creationId xmlns:a16="http://schemas.microsoft.com/office/drawing/2014/main" id="{A0C09D1C-5B00-45DC-86A9-E9936EEEECB9}"/>
              </a:ext>
            </a:extLst>
          </p:cNvPr>
          <p:cNvCxnSpPr>
            <a:cxnSpLocks noChangeShapeType="1"/>
          </p:cNvCxnSpPr>
          <p:nvPr/>
        </p:nvCxnSpPr>
        <p:spPr bwMode="auto">
          <a:xfrm>
            <a:off x="2030731" y="1108074"/>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7" name="Rettangolo 6">
            <a:extLst>
              <a:ext uri="{FF2B5EF4-FFF2-40B4-BE49-F238E27FC236}">
                <a16:creationId xmlns:a16="http://schemas.microsoft.com/office/drawing/2014/main" id="{079CA9F4-235B-4FCC-A638-B2C25FBBF7D5}"/>
              </a:ext>
            </a:extLst>
          </p:cNvPr>
          <p:cNvSpPr/>
          <p:nvPr/>
        </p:nvSpPr>
        <p:spPr>
          <a:xfrm>
            <a:off x="9576420" y="681037"/>
            <a:ext cx="1091581" cy="369332"/>
          </a:xfrm>
          <a:prstGeom prst="rect">
            <a:avLst/>
          </a:prstGeom>
          <a:ln>
            <a:solidFill>
              <a:srgbClr val="0070C0"/>
            </a:solidFill>
          </a:ln>
        </p:spPr>
        <p:txBody>
          <a:bodyPr wrap="none">
            <a:spAutoFit/>
          </a:bodyPr>
          <a:lstStyle/>
          <a:p>
            <a:r>
              <a:rPr lang="it-IT" dirty="0"/>
              <a:t>ON OLAT!</a:t>
            </a:r>
          </a:p>
        </p:txBody>
      </p:sp>
    </p:spTree>
    <p:extLst>
      <p:ext uri="{BB962C8B-B14F-4D97-AF65-F5344CB8AC3E}">
        <p14:creationId xmlns:p14="http://schemas.microsoft.com/office/powerpoint/2010/main" val="3626942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FB64E12-24D5-482C-99BB-16D5EF727927}"/>
              </a:ext>
            </a:extLst>
          </p:cNvPr>
          <p:cNvPicPr>
            <a:picLocks noChangeAspect="1"/>
          </p:cNvPicPr>
          <p:nvPr/>
        </p:nvPicPr>
        <p:blipFill rotWithShape="1">
          <a:blip r:embed="rId2"/>
          <a:srcRect b="49657"/>
          <a:stretch/>
        </p:blipFill>
        <p:spPr>
          <a:xfrm>
            <a:off x="1766888" y="528584"/>
            <a:ext cx="4481513" cy="5800832"/>
          </a:xfrm>
          <a:prstGeom prst="rect">
            <a:avLst/>
          </a:prstGeom>
        </p:spPr>
      </p:pic>
      <p:pic>
        <p:nvPicPr>
          <p:cNvPr id="4" name="Immagine 3">
            <a:extLst>
              <a:ext uri="{FF2B5EF4-FFF2-40B4-BE49-F238E27FC236}">
                <a16:creationId xmlns:a16="http://schemas.microsoft.com/office/drawing/2014/main" id="{F8CB7F77-5083-4F78-8A7D-B42568EF5D5C}"/>
              </a:ext>
            </a:extLst>
          </p:cNvPr>
          <p:cNvPicPr>
            <a:picLocks noChangeAspect="1"/>
          </p:cNvPicPr>
          <p:nvPr/>
        </p:nvPicPr>
        <p:blipFill rotWithShape="1">
          <a:blip r:embed="rId2"/>
          <a:srcRect t="49657" r="5496"/>
          <a:stretch/>
        </p:blipFill>
        <p:spPr>
          <a:xfrm>
            <a:off x="6438901" y="1027907"/>
            <a:ext cx="4176713" cy="5502274"/>
          </a:xfrm>
          <a:prstGeom prst="rect">
            <a:avLst/>
          </a:prstGeom>
        </p:spPr>
      </p:pic>
      <p:pic>
        <p:nvPicPr>
          <p:cNvPr id="6" name="Immagine 5">
            <a:extLst>
              <a:ext uri="{FF2B5EF4-FFF2-40B4-BE49-F238E27FC236}">
                <a16:creationId xmlns:a16="http://schemas.microsoft.com/office/drawing/2014/main" id="{2C4070E2-4B1F-48A5-BAB1-296616946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423" y="3305229"/>
            <a:ext cx="476250" cy="476250"/>
          </a:xfrm>
          <a:prstGeom prst="rect">
            <a:avLst/>
          </a:prstGeom>
        </p:spPr>
      </p:pic>
      <p:pic>
        <p:nvPicPr>
          <p:cNvPr id="7" name="Immagine 6">
            <a:extLst>
              <a:ext uri="{FF2B5EF4-FFF2-40B4-BE49-F238E27FC236}">
                <a16:creationId xmlns:a16="http://schemas.microsoft.com/office/drawing/2014/main" id="{A5DB538E-8A94-4BFB-B3D9-9759B5494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925" y="2845224"/>
            <a:ext cx="476250" cy="476250"/>
          </a:xfrm>
          <a:prstGeom prst="rect">
            <a:avLst/>
          </a:prstGeom>
        </p:spPr>
      </p:pic>
      <p:pic>
        <p:nvPicPr>
          <p:cNvPr id="8" name="Immagine 7">
            <a:extLst>
              <a:ext uri="{FF2B5EF4-FFF2-40B4-BE49-F238E27FC236}">
                <a16:creationId xmlns:a16="http://schemas.microsoft.com/office/drawing/2014/main" id="{900C0085-DD58-430E-8052-C961664C2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115345"/>
            <a:ext cx="476250" cy="476250"/>
          </a:xfrm>
          <a:prstGeom prst="rect">
            <a:avLst/>
          </a:prstGeom>
        </p:spPr>
      </p:pic>
      <p:pic>
        <p:nvPicPr>
          <p:cNvPr id="9" name="Immagine 8">
            <a:extLst>
              <a:ext uri="{FF2B5EF4-FFF2-40B4-BE49-F238E27FC236}">
                <a16:creationId xmlns:a16="http://schemas.microsoft.com/office/drawing/2014/main" id="{8D81EA00-F7E7-4E26-BF02-0D8F575A4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387" y="5029227"/>
            <a:ext cx="476250" cy="476250"/>
          </a:xfrm>
          <a:prstGeom prst="rect">
            <a:avLst/>
          </a:prstGeom>
        </p:spPr>
      </p:pic>
      <p:pic>
        <p:nvPicPr>
          <p:cNvPr id="10" name="Immagine 9">
            <a:extLst>
              <a:ext uri="{FF2B5EF4-FFF2-40B4-BE49-F238E27FC236}">
                <a16:creationId xmlns:a16="http://schemas.microsoft.com/office/drawing/2014/main" id="{73A40D10-DBFB-488E-BD4F-C4EF35C42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925" y="4845078"/>
            <a:ext cx="476250" cy="476250"/>
          </a:xfrm>
          <a:prstGeom prst="rect">
            <a:avLst/>
          </a:prstGeom>
        </p:spPr>
      </p:pic>
      <p:pic>
        <p:nvPicPr>
          <p:cNvPr id="12" name="Immagine 11">
            <a:extLst>
              <a:ext uri="{FF2B5EF4-FFF2-40B4-BE49-F238E27FC236}">
                <a16:creationId xmlns:a16="http://schemas.microsoft.com/office/drawing/2014/main" id="{A2A5D2E8-DFEE-4234-9D52-E06798CFA3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50624" y="4481192"/>
            <a:ext cx="321371" cy="321371"/>
          </a:xfrm>
          <a:prstGeom prst="rect">
            <a:avLst/>
          </a:prstGeom>
        </p:spPr>
      </p:pic>
      <p:pic>
        <p:nvPicPr>
          <p:cNvPr id="13" name="Immagine 12">
            <a:extLst>
              <a:ext uri="{FF2B5EF4-FFF2-40B4-BE49-F238E27FC236}">
                <a16:creationId xmlns:a16="http://schemas.microsoft.com/office/drawing/2014/main" id="{5C967AC5-D163-485E-9083-54A4F3485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31267" y="5756762"/>
            <a:ext cx="321371" cy="321371"/>
          </a:xfrm>
          <a:prstGeom prst="rect">
            <a:avLst/>
          </a:prstGeom>
        </p:spPr>
      </p:pic>
      <p:pic>
        <p:nvPicPr>
          <p:cNvPr id="14" name="Immagine 13">
            <a:extLst>
              <a:ext uri="{FF2B5EF4-FFF2-40B4-BE49-F238E27FC236}">
                <a16:creationId xmlns:a16="http://schemas.microsoft.com/office/drawing/2014/main" id="{42F4FD44-581A-4540-9FCF-9D7459EF5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55655" y="1182212"/>
            <a:ext cx="321371" cy="321371"/>
          </a:xfrm>
          <a:prstGeom prst="rect">
            <a:avLst/>
          </a:prstGeom>
        </p:spPr>
      </p:pic>
      <p:pic>
        <p:nvPicPr>
          <p:cNvPr id="15" name="Immagine 14">
            <a:extLst>
              <a:ext uri="{FF2B5EF4-FFF2-40B4-BE49-F238E27FC236}">
                <a16:creationId xmlns:a16="http://schemas.microsoft.com/office/drawing/2014/main" id="{6A110162-8292-4285-83CB-1BF26C327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55655" y="3934331"/>
            <a:ext cx="321371" cy="321371"/>
          </a:xfrm>
          <a:prstGeom prst="rect">
            <a:avLst/>
          </a:prstGeom>
        </p:spPr>
      </p:pic>
      <p:pic>
        <p:nvPicPr>
          <p:cNvPr id="16" name="Immagine 15">
            <a:extLst>
              <a:ext uri="{FF2B5EF4-FFF2-40B4-BE49-F238E27FC236}">
                <a16:creationId xmlns:a16="http://schemas.microsoft.com/office/drawing/2014/main" id="{2F4EAC4C-2B47-470B-B245-22453CAD5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36605" y="5550401"/>
            <a:ext cx="321371" cy="321371"/>
          </a:xfrm>
          <a:prstGeom prst="rect">
            <a:avLst/>
          </a:prstGeom>
        </p:spPr>
      </p:pic>
    </p:spTree>
    <p:extLst>
      <p:ext uri="{BB962C8B-B14F-4D97-AF65-F5344CB8AC3E}">
        <p14:creationId xmlns:p14="http://schemas.microsoft.com/office/powerpoint/2010/main" val="39810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E433BEF-5838-44D1-A7C9-CFA4490FD348}"/>
              </a:ext>
            </a:extLst>
          </p:cNvPr>
          <p:cNvPicPr>
            <a:picLocks noChangeAspect="1"/>
          </p:cNvPicPr>
          <p:nvPr/>
        </p:nvPicPr>
        <p:blipFill>
          <a:blip r:embed="rId3"/>
          <a:stretch>
            <a:fillRect/>
          </a:stretch>
        </p:blipFill>
        <p:spPr>
          <a:xfrm>
            <a:off x="1524000" y="1"/>
            <a:ext cx="6517142" cy="3717185"/>
          </a:xfrm>
          <a:prstGeom prst="rect">
            <a:avLst/>
          </a:prstGeom>
        </p:spPr>
      </p:pic>
      <p:pic>
        <p:nvPicPr>
          <p:cNvPr id="3" name="Immagine 2">
            <a:extLst>
              <a:ext uri="{FF2B5EF4-FFF2-40B4-BE49-F238E27FC236}">
                <a16:creationId xmlns:a16="http://schemas.microsoft.com/office/drawing/2014/main" id="{47E0DD0C-5BF7-49C3-87DA-90E88E0486BA}"/>
              </a:ext>
            </a:extLst>
          </p:cNvPr>
          <p:cNvPicPr>
            <a:picLocks noChangeAspect="1"/>
          </p:cNvPicPr>
          <p:nvPr/>
        </p:nvPicPr>
        <p:blipFill>
          <a:blip r:embed="rId4"/>
          <a:stretch>
            <a:fillRect/>
          </a:stretch>
        </p:blipFill>
        <p:spPr>
          <a:xfrm>
            <a:off x="4143373" y="4033158"/>
            <a:ext cx="6072190" cy="2602367"/>
          </a:xfrm>
          <a:prstGeom prst="rect">
            <a:avLst/>
          </a:prstGeom>
        </p:spPr>
      </p:pic>
    </p:spTree>
    <p:extLst>
      <p:ext uri="{BB962C8B-B14F-4D97-AF65-F5344CB8AC3E}">
        <p14:creationId xmlns:p14="http://schemas.microsoft.com/office/powerpoint/2010/main" val="2332055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ABC6261-FFB2-41DE-9A6F-D0FBBB01EF35}"/>
              </a:ext>
            </a:extLst>
          </p:cNvPr>
          <p:cNvPicPr>
            <a:picLocks noChangeAspect="1"/>
          </p:cNvPicPr>
          <p:nvPr/>
        </p:nvPicPr>
        <p:blipFill>
          <a:blip r:embed="rId3"/>
          <a:stretch>
            <a:fillRect/>
          </a:stretch>
        </p:blipFill>
        <p:spPr>
          <a:xfrm>
            <a:off x="1595900" y="432486"/>
            <a:ext cx="8979876" cy="3390900"/>
          </a:xfrm>
          <a:prstGeom prst="rect">
            <a:avLst/>
          </a:prstGeom>
        </p:spPr>
      </p:pic>
      <p:pic>
        <p:nvPicPr>
          <p:cNvPr id="4" name="Immagine 3">
            <a:extLst>
              <a:ext uri="{FF2B5EF4-FFF2-40B4-BE49-F238E27FC236}">
                <a16:creationId xmlns:a16="http://schemas.microsoft.com/office/drawing/2014/main" id="{67CFB450-1407-490B-B2A0-0C143989637D}"/>
              </a:ext>
            </a:extLst>
          </p:cNvPr>
          <p:cNvPicPr>
            <a:picLocks noChangeAspect="1"/>
          </p:cNvPicPr>
          <p:nvPr/>
        </p:nvPicPr>
        <p:blipFill>
          <a:blip r:embed="rId4"/>
          <a:stretch>
            <a:fillRect/>
          </a:stretch>
        </p:blipFill>
        <p:spPr>
          <a:xfrm>
            <a:off x="1739794" y="4525276"/>
            <a:ext cx="8712412" cy="1900238"/>
          </a:xfrm>
          <a:prstGeom prst="rect">
            <a:avLst/>
          </a:prstGeom>
        </p:spPr>
      </p:pic>
    </p:spTree>
    <p:extLst>
      <p:ext uri="{BB962C8B-B14F-4D97-AF65-F5344CB8AC3E}">
        <p14:creationId xmlns:p14="http://schemas.microsoft.com/office/powerpoint/2010/main" val="129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855AD3-C88F-4096-A8E4-1F2B3C0349B4}"/>
              </a:ext>
            </a:extLst>
          </p:cNvPr>
          <p:cNvSpPr>
            <a:spLocks noGrp="1"/>
          </p:cNvSpPr>
          <p:nvPr>
            <p:ph type="title"/>
          </p:nvPr>
        </p:nvSpPr>
        <p:spPr>
          <a:xfrm>
            <a:off x="1830917" y="229660"/>
            <a:ext cx="8600016" cy="1192741"/>
          </a:xfrm>
        </p:spPr>
        <p:txBody>
          <a:bodyPr>
            <a:normAutofit/>
          </a:bodyPr>
          <a:lstStyle/>
          <a:p>
            <a:pPr algn="ctr"/>
            <a:r>
              <a:rPr lang="it-IT" sz="3600" dirty="0">
                <a:solidFill>
                  <a:srgbClr val="0070C0"/>
                </a:solidFill>
                <a:latin typeface="Arial" panose="020B0604020202020204" pitchFamily="34" charset="0"/>
                <a:cs typeface="Arial" panose="020B0604020202020204" pitchFamily="34" charset="0"/>
              </a:rPr>
              <a:t>NB: the PRESENT PERFECT in</a:t>
            </a:r>
            <a:br>
              <a:rPr lang="it-IT" sz="3600" dirty="0">
                <a:solidFill>
                  <a:srgbClr val="0070C0"/>
                </a:solidFill>
                <a:latin typeface="Arial" panose="020B0604020202020204" pitchFamily="34" charset="0"/>
                <a:cs typeface="Arial" panose="020B0604020202020204" pitchFamily="34" charset="0"/>
              </a:rPr>
            </a:br>
            <a:r>
              <a:rPr lang="it-IT" sz="3600" dirty="0" err="1">
                <a:solidFill>
                  <a:srgbClr val="0070C0"/>
                </a:solidFill>
                <a:latin typeface="Arial" panose="020B0604020202020204" pitchFamily="34" charset="0"/>
                <a:cs typeface="Arial" panose="020B0604020202020204" pitchFamily="34" charset="0"/>
              </a:rPr>
              <a:t>British</a:t>
            </a:r>
            <a:r>
              <a:rPr lang="it-IT" sz="3600" dirty="0">
                <a:solidFill>
                  <a:srgbClr val="0070C0"/>
                </a:solidFill>
                <a:latin typeface="Arial" panose="020B0604020202020204" pitchFamily="34" charset="0"/>
                <a:cs typeface="Arial" panose="020B0604020202020204" pitchFamily="34" charset="0"/>
              </a:rPr>
              <a:t> vs American English</a:t>
            </a:r>
          </a:p>
        </p:txBody>
      </p:sp>
      <p:pic>
        <p:nvPicPr>
          <p:cNvPr id="4" name="Segnaposto contenuto 3">
            <a:extLst>
              <a:ext uri="{FF2B5EF4-FFF2-40B4-BE49-F238E27FC236}">
                <a16:creationId xmlns:a16="http://schemas.microsoft.com/office/drawing/2014/main" id="{50AC6205-D970-4294-A153-5B549687B8FE}"/>
              </a:ext>
            </a:extLst>
          </p:cNvPr>
          <p:cNvPicPr>
            <a:picLocks noGrp="1" noChangeAspect="1"/>
          </p:cNvPicPr>
          <p:nvPr>
            <p:ph idx="1"/>
          </p:nvPr>
        </p:nvPicPr>
        <p:blipFill>
          <a:blip r:embed="rId2"/>
          <a:stretch>
            <a:fillRect/>
          </a:stretch>
        </p:blipFill>
        <p:spPr>
          <a:xfrm>
            <a:off x="1774232" y="1599141"/>
            <a:ext cx="8643537" cy="5029200"/>
          </a:xfrm>
          <a:prstGeom prst="rect">
            <a:avLst/>
          </a:prstGeom>
        </p:spPr>
      </p:pic>
    </p:spTree>
    <p:extLst>
      <p:ext uri="{BB962C8B-B14F-4D97-AF65-F5344CB8AC3E}">
        <p14:creationId xmlns:p14="http://schemas.microsoft.com/office/powerpoint/2010/main" val="3945851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96A15F-A12C-4101-81CA-1BE8B7134DD9}"/>
              </a:ext>
            </a:extLst>
          </p:cNvPr>
          <p:cNvPicPr>
            <a:picLocks noChangeAspect="1"/>
          </p:cNvPicPr>
          <p:nvPr/>
        </p:nvPicPr>
        <p:blipFill>
          <a:blip r:embed="rId3"/>
          <a:stretch>
            <a:fillRect/>
          </a:stretch>
        </p:blipFill>
        <p:spPr>
          <a:xfrm>
            <a:off x="6096000" y="280988"/>
            <a:ext cx="4381500" cy="6272213"/>
          </a:xfrm>
          <a:prstGeom prst="rect">
            <a:avLst/>
          </a:prstGeom>
        </p:spPr>
      </p:pic>
      <p:pic>
        <p:nvPicPr>
          <p:cNvPr id="3" name="Immagine 2">
            <a:extLst>
              <a:ext uri="{FF2B5EF4-FFF2-40B4-BE49-F238E27FC236}">
                <a16:creationId xmlns:a16="http://schemas.microsoft.com/office/drawing/2014/main" id="{5C38A19E-E8BB-4ACF-9482-235FE09DC111}"/>
              </a:ext>
            </a:extLst>
          </p:cNvPr>
          <p:cNvPicPr>
            <a:picLocks noChangeAspect="1"/>
          </p:cNvPicPr>
          <p:nvPr/>
        </p:nvPicPr>
        <p:blipFill rotWithShape="1">
          <a:blip r:embed="rId4"/>
          <a:srcRect l="7814" t="30680" b="51233"/>
          <a:stretch/>
        </p:blipFill>
        <p:spPr>
          <a:xfrm>
            <a:off x="1809643" y="3905926"/>
            <a:ext cx="4098498" cy="1313188"/>
          </a:xfrm>
          <a:prstGeom prst="rect">
            <a:avLst/>
          </a:prstGeom>
        </p:spPr>
      </p:pic>
      <p:pic>
        <p:nvPicPr>
          <p:cNvPr id="4" name="Immagine 3">
            <a:extLst>
              <a:ext uri="{FF2B5EF4-FFF2-40B4-BE49-F238E27FC236}">
                <a16:creationId xmlns:a16="http://schemas.microsoft.com/office/drawing/2014/main" id="{3E78E787-508C-4282-B50A-22828491CA6C}"/>
              </a:ext>
            </a:extLst>
          </p:cNvPr>
          <p:cNvPicPr>
            <a:picLocks noChangeAspect="1"/>
          </p:cNvPicPr>
          <p:nvPr/>
        </p:nvPicPr>
        <p:blipFill rotWithShape="1">
          <a:blip r:embed="rId4"/>
          <a:srcRect l="7259" t="74416" b="12785"/>
          <a:stretch/>
        </p:blipFill>
        <p:spPr>
          <a:xfrm>
            <a:off x="1784991" y="5350292"/>
            <a:ext cx="4123151" cy="802784"/>
          </a:xfrm>
          <a:prstGeom prst="rect">
            <a:avLst/>
          </a:prstGeom>
        </p:spPr>
      </p:pic>
      <p:sp>
        <p:nvSpPr>
          <p:cNvPr id="5" name="Titolo 1">
            <a:extLst>
              <a:ext uri="{FF2B5EF4-FFF2-40B4-BE49-F238E27FC236}">
                <a16:creationId xmlns:a16="http://schemas.microsoft.com/office/drawing/2014/main" id="{8D28B5AA-528D-449D-B1DC-06AD7535990B}"/>
              </a:ext>
            </a:extLst>
          </p:cNvPr>
          <p:cNvSpPr txBox="1">
            <a:spLocks/>
          </p:cNvSpPr>
          <p:nvPr/>
        </p:nvSpPr>
        <p:spPr>
          <a:xfrm>
            <a:off x="1809643" y="254627"/>
            <a:ext cx="3152518" cy="67284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a:solidFill>
                  <a:srgbClr val="0070C0"/>
                </a:solidFill>
              </a:rPr>
              <a:t>Let’s pratice!</a:t>
            </a:r>
            <a:endParaRPr lang="it-IT" dirty="0">
              <a:solidFill>
                <a:srgbClr val="0070C0"/>
              </a:solidFill>
            </a:endParaRPr>
          </a:p>
        </p:txBody>
      </p:sp>
    </p:spTree>
    <p:extLst>
      <p:ext uri="{BB962C8B-B14F-4D97-AF65-F5344CB8AC3E}">
        <p14:creationId xmlns:p14="http://schemas.microsoft.com/office/powerpoint/2010/main" val="4066205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5DD35D5-F565-0460-3974-FE38A795D576}"/>
              </a:ext>
            </a:extLst>
          </p:cNvPr>
          <p:cNvPicPr>
            <a:picLocks noChangeAspect="1"/>
          </p:cNvPicPr>
          <p:nvPr/>
        </p:nvPicPr>
        <p:blipFill rotWithShape="1">
          <a:blip r:embed="rId2"/>
          <a:srcRect l="4941" t="1936"/>
          <a:stretch/>
        </p:blipFill>
        <p:spPr>
          <a:xfrm>
            <a:off x="1643922" y="1663908"/>
            <a:ext cx="5768468" cy="5194092"/>
          </a:xfrm>
          <a:prstGeom prst="rect">
            <a:avLst/>
          </a:prstGeom>
        </p:spPr>
      </p:pic>
      <p:pic>
        <p:nvPicPr>
          <p:cNvPr id="5" name="Immagine 4">
            <a:extLst>
              <a:ext uri="{FF2B5EF4-FFF2-40B4-BE49-F238E27FC236}">
                <a16:creationId xmlns:a16="http://schemas.microsoft.com/office/drawing/2014/main" id="{6100A8AB-3EC7-BC1E-47C4-7B0FFFF58EA7}"/>
              </a:ext>
            </a:extLst>
          </p:cNvPr>
          <p:cNvPicPr>
            <a:picLocks noChangeAspect="1"/>
          </p:cNvPicPr>
          <p:nvPr/>
        </p:nvPicPr>
        <p:blipFill>
          <a:blip r:embed="rId3"/>
          <a:stretch>
            <a:fillRect/>
          </a:stretch>
        </p:blipFill>
        <p:spPr>
          <a:xfrm>
            <a:off x="7420770" y="0"/>
            <a:ext cx="3247231" cy="2758190"/>
          </a:xfrm>
          <a:prstGeom prst="rect">
            <a:avLst/>
          </a:prstGeom>
        </p:spPr>
      </p:pic>
      <p:pic>
        <p:nvPicPr>
          <p:cNvPr id="7" name="Immagine 6">
            <a:extLst>
              <a:ext uri="{FF2B5EF4-FFF2-40B4-BE49-F238E27FC236}">
                <a16:creationId xmlns:a16="http://schemas.microsoft.com/office/drawing/2014/main" id="{47F00EDB-4EF1-1C38-1BC1-F4A6C7B9D49C}"/>
              </a:ext>
            </a:extLst>
          </p:cNvPr>
          <p:cNvPicPr>
            <a:picLocks noChangeAspect="1"/>
          </p:cNvPicPr>
          <p:nvPr/>
        </p:nvPicPr>
        <p:blipFill>
          <a:blip r:embed="rId4"/>
          <a:stretch>
            <a:fillRect/>
          </a:stretch>
        </p:blipFill>
        <p:spPr>
          <a:xfrm>
            <a:off x="1762471" y="127179"/>
            <a:ext cx="5531370" cy="1251916"/>
          </a:xfrm>
          <a:prstGeom prst="rect">
            <a:avLst/>
          </a:prstGeom>
        </p:spPr>
      </p:pic>
    </p:spTree>
    <p:extLst>
      <p:ext uri="{BB962C8B-B14F-4D97-AF65-F5344CB8AC3E}">
        <p14:creationId xmlns:p14="http://schemas.microsoft.com/office/powerpoint/2010/main" val="15065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PART 2</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300482"/>
            <a:ext cx="8491631" cy="5269680"/>
          </a:xfrm>
        </p:spPr>
        <p:txBody>
          <a:bodyPr>
            <a:normAutofit/>
          </a:bodyPr>
          <a:lstStyle/>
          <a:p>
            <a:pPr marL="447675" indent="-447675">
              <a:spcBef>
                <a:spcPts val="2400"/>
              </a:spcBef>
              <a:buFont typeface="Wingdings" panose="05000000000000000000" pitchFamily="2" charset="2"/>
              <a:buChar char="Ø"/>
            </a:pPr>
            <a:r>
              <a:rPr lang="en-US" b="1" dirty="0"/>
              <a:t>GRAMMAR: more on the PRESENT PERFECT</a:t>
            </a:r>
          </a:p>
          <a:p>
            <a:pPr marL="711200" lvl="1" indent="-263525"/>
            <a:r>
              <a:rPr lang="en-US" b="1" dirty="0">
                <a:solidFill>
                  <a:srgbClr val="993366"/>
                </a:solidFill>
              </a:rPr>
              <a:t>present perfect continuous</a:t>
            </a:r>
            <a:endParaRPr lang="en-US" sz="2000" b="1" i="1" dirty="0"/>
          </a:p>
        </p:txBody>
      </p:sp>
    </p:spTree>
    <p:extLst>
      <p:ext uri="{BB962C8B-B14F-4D97-AF65-F5344CB8AC3E}">
        <p14:creationId xmlns:p14="http://schemas.microsoft.com/office/powerpoint/2010/main" val="3942566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9A1C3D2-B9C2-50EA-D21C-8BD7DD5645ED}"/>
              </a:ext>
            </a:extLst>
          </p:cNvPr>
          <p:cNvPicPr>
            <a:picLocks noChangeAspect="1"/>
          </p:cNvPicPr>
          <p:nvPr/>
        </p:nvPicPr>
        <p:blipFill>
          <a:blip r:embed="rId2"/>
          <a:stretch>
            <a:fillRect/>
          </a:stretch>
        </p:blipFill>
        <p:spPr>
          <a:xfrm>
            <a:off x="0" y="0"/>
            <a:ext cx="7897090" cy="6858000"/>
          </a:xfrm>
          <a:prstGeom prst="rect">
            <a:avLst/>
          </a:prstGeom>
        </p:spPr>
      </p:pic>
      <p:pic>
        <p:nvPicPr>
          <p:cNvPr id="5" name="Immagine 4">
            <a:extLst>
              <a:ext uri="{FF2B5EF4-FFF2-40B4-BE49-F238E27FC236}">
                <a16:creationId xmlns:a16="http://schemas.microsoft.com/office/drawing/2014/main" id="{E47CEC33-4CEA-2C5B-9A59-745073685748}"/>
              </a:ext>
            </a:extLst>
          </p:cNvPr>
          <p:cNvPicPr>
            <a:picLocks noChangeAspect="1"/>
          </p:cNvPicPr>
          <p:nvPr/>
        </p:nvPicPr>
        <p:blipFill>
          <a:blip r:embed="rId3"/>
          <a:stretch>
            <a:fillRect/>
          </a:stretch>
        </p:blipFill>
        <p:spPr>
          <a:xfrm>
            <a:off x="4415892" y="0"/>
            <a:ext cx="7662869" cy="1978090"/>
          </a:xfrm>
          <a:prstGeom prst="rect">
            <a:avLst/>
          </a:prstGeom>
        </p:spPr>
      </p:pic>
    </p:spTree>
    <p:extLst>
      <p:ext uri="{BB962C8B-B14F-4D97-AF65-F5344CB8AC3E}">
        <p14:creationId xmlns:p14="http://schemas.microsoft.com/office/powerpoint/2010/main" val="1747363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2CBD391C-60C2-421A-A3C2-EA5DE92CD04F}"/>
              </a:ext>
            </a:extLst>
          </p:cNvPr>
          <p:cNvSpPr>
            <a:spLocks noGrp="1"/>
          </p:cNvSpPr>
          <p:nvPr>
            <p:ph type="title"/>
          </p:nvPr>
        </p:nvSpPr>
        <p:spPr>
          <a:xfrm>
            <a:off x="1964267" y="155578"/>
            <a:ext cx="8216053" cy="843490"/>
          </a:xfrm>
        </p:spPr>
        <p:txBody>
          <a:bodyPr>
            <a:normAutofit/>
          </a:bodyPr>
          <a:lstStyle/>
          <a:p>
            <a:r>
              <a:rPr lang="en-US" sz="3600" dirty="0">
                <a:solidFill>
                  <a:srgbClr val="0070C0"/>
                </a:solidFill>
                <a:effectLst>
                  <a:outerShdw blurRad="38100" dist="38100" dir="2700000" algn="tl">
                    <a:srgbClr val="C0C0C0"/>
                  </a:outerShdw>
                </a:effectLst>
                <a:latin typeface="Arial" charset="0"/>
                <a:cs typeface="Arial" charset="0"/>
              </a:rPr>
              <a:t>PRESENT PERFECT CONTINUOUS</a:t>
            </a:r>
            <a:endParaRPr lang="it-IT" sz="3600" dirty="0">
              <a:solidFill>
                <a:srgbClr val="0070C0"/>
              </a:solidFill>
              <a:effectLst>
                <a:outerShdw blurRad="38100" dist="38100" dir="2700000" algn="tl">
                  <a:srgbClr val="C0C0C0"/>
                </a:outerShdw>
              </a:effectLst>
              <a:latin typeface="Arial" charset="0"/>
              <a:cs typeface="Arial" charset="0"/>
            </a:endParaRPr>
          </a:p>
        </p:txBody>
      </p:sp>
      <p:sp>
        <p:nvSpPr>
          <p:cNvPr id="5" name="Rettangolo 4">
            <a:extLst>
              <a:ext uri="{FF2B5EF4-FFF2-40B4-BE49-F238E27FC236}">
                <a16:creationId xmlns:a16="http://schemas.microsoft.com/office/drawing/2014/main" id="{17998E67-F110-457C-A341-D759B84E7A70}"/>
              </a:ext>
            </a:extLst>
          </p:cNvPr>
          <p:cNvSpPr/>
          <p:nvPr/>
        </p:nvSpPr>
        <p:spPr>
          <a:xfrm>
            <a:off x="1863196" y="952176"/>
            <a:ext cx="8465608" cy="5407634"/>
          </a:xfrm>
          <a:prstGeom prst="rect">
            <a:avLst/>
          </a:prstGeom>
        </p:spPr>
        <p:txBody>
          <a:bodyPr wrap="square">
            <a:spAutoFit/>
          </a:bodyPr>
          <a:lstStyle/>
          <a:p>
            <a:pPr>
              <a:lnSpc>
                <a:spcPct val="90000"/>
              </a:lnSpc>
              <a:spcBef>
                <a:spcPts val="1800"/>
              </a:spcBef>
            </a:pPr>
            <a:r>
              <a:rPr lang="en-US" sz="2600" dirty="0"/>
              <a:t>The present perfect continuous is used to describe a situation or activity which </a:t>
            </a:r>
            <a:r>
              <a:rPr lang="en-US" sz="2600" dirty="0">
                <a:solidFill>
                  <a:srgbClr val="0070C0"/>
                </a:solidFill>
              </a:rPr>
              <a:t>began in the past and is still true </a:t>
            </a:r>
            <a:r>
              <a:rPr lang="en-US" sz="2600" dirty="0"/>
              <a:t>at the time of speaking. </a:t>
            </a:r>
          </a:p>
          <a:p>
            <a:pPr>
              <a:lnSpc>
                <a:spcPct val="90000"/>
              </a:lnSpc>
              <a:spcBef>
                <a:spcPts val="600"/>
              </a:spcBef>
            </a:pPr>
            <a:r>
              <a:rPr lang="en-US" sz="2600" dirty="0"/>
              <a:t>It is used to </a:t>
            </a:r>
            <a:r>
              <a:rPr lang="en-US" sz="2600" dirty="0" err="1">
                <a:solidFill>
                  <a:srgbClr val="0070C0"/>
                </a:solidFill>
              </a:rPr>
              <a:t>emphasise</a:t>
            </a:r>
            <a:r>
              <a:rPr lang="en-US" sz="2600" dirty="0">
                <a:solidFill>
                  <a:srgbClr val="0070C0"/>
                </a:solidFill>
              </a:rPr>
              <a:t> the </a:t>
            </a:r>
            <a:r>
              <a:rPr lang="en-US" sz="2600" b="1" dirty="0">
                <a:solidFill>
                  <a:srgbClr val="0070C0"/>
                </a:solidFill>
              </a:rPr>
              <a:t>duration</a:t>
            </a:r>
            <a:r>
              <a:rPr lang="en-US" sz="2600" dirty="0">
                <a:solidFill>
                  <a:srgbClr val="0070C0"/>
                </a:solidFill>
              </a:rPr>
              <a:t> </a:t>
            </a:r>
            <a:r>
              <a:rPr lang="en-US" sz="2600" dirty="0"/>
              <a:t>of the event/situation.</a:t>
            </a:r>
          </a:p>
          <a:p>
            <a:pPr marL="457200" indent="-457200">
              <a:lnSpc>
                <a:spcPct val="90000"/>
              </a:lnSpc>
              <a:spcBef>
                <a:spcPts val="1200"/>
              </a:spcBef>
              <a:buFont typeface="Wingdings" panose="05000000000000000000" pitchFamily="2" charset="2"/>
              <a:buChar char="v"/>
            </a:pPr>
            <a:r>
              <a:rPr lang="en-US" sz="2400" dirty="0"/>
              <a:t>with </a:t>
            </a:r>
            <a:r>
              <a:rPr lang="en-US" sz="2400" u="sng" dirty="0"/>
              <a:t>action verbs </a:t>
            </a:r>
            <a:r>
              <a:rPr lang="en-US" sz="2400" dirty="0"/>
              <a:t>(vs. non-action, stative verbs)</a:t>
            </a:r>
          </a:p>
          <a:p>
            <a:pPr marL="457200" indent="-457200">
              <a:lnSpc>
                <a:spcPct val="90000"/>
              </a:lnSpc>
              <a:spcBef>
                <a:spcPts val="600"/>
              </a:spcBef>
              <a:buFont typeface="Wingdings" panose="05000000000000000000" pitchFamily="2" charset="2"/>
              <a:buChar char="v"/>
            </a:pPr>
            <a:r>
              <a:rPr lang="en-US" sz="2400" dirty="0"/>
              <a:t>with </a:t>
            </a:r>
            <a:r>
              <a:rPr lang="en-US" sz="2400" u="sng" dirty="0"/>
              <a:t>time expressions which indicate how long</a:t>
            </a:r>
            <a:r>
              <a:rPr lang="en-US" sz="2400" dirty="0"/>
              <a:t> an activity has been in progress, e.g. </a:t>
            </a:r>
            <a:r>
              <a:rPr lang="en-US" sz="2400" i="1" dirty="0"/>
              <a:t>I’ve been working at home all day</a:t>
            </a:r>
            <a:r>
              <a:rPr lang="en-US" sz="2400" dirty="0"/>
              <a:t>.</a:t>
            </a:r>
          </a:p>
          <a:p>
            <a:pPr marL="715963" lvl="1" indent="-258763">
              <a:spcBef>
                <a:spcPts val="1200"/>
              </a:spcBef>
              <a:buFont typeface="Arial" panose="020B0604020202020204" pitchFamily="34" charset="0"/>
              <a:buChar char="•"/>
            </a:pPr>
            <a:r>
              <a:rPr lang="en-US" sz="2200" dirty="0"/>
              <a:t>How long </a:t>
            </a:r>
            <a:r>
              <a:rPr lang="en-US" sz="2200" dirty="0">
                <a:solidFill>
                  <a:srgbClr val="0070C0"/>
                </a:solidFill>
              </a:rPr>
              <a:t>has</a:t>
            </a:r>
            <a:r>
              <a:rPr lang="en-US" sz="2200" dirty="0"/>
              <a:t> David </a:t>
            </a:r>
            <a:r>
              <a:rPr lang="en-US" sz="2200" dirty="0">
                <a:solidFill>
                  <a:srgbClr val="0070C0"/>
                </a:solidFill>
              </a:rPr>
              <a:t>been working </a:t>
            </a:r>
            <a:r>
              <a:rPr lang="en-US" sz="2200" dirty="0"/>
              <a:t>in Mexico? </a:t>
            </a:r>
          </a:p>
          <a:p>
            <a:pPr marL="1257300" lvl="2" indent="-342900">
              <a:spcBef>
                <a:spcPts val="600"/>
              </a:spcBef>
              <a:buFont typeface="Arial" panose="020B0604020202020204" pitchFamily="34" charset="0"/>
              <a:buChar char="•"/>
            </a:pPr>
            <a:r>
              <a:rPr lang="en-US" sz="2200" dirty="0"/>
              <a:t>David </a:t>
            </a:r>
            <a:r>
              <a:rPr lang="en-US" sz="2200" dirty="0">
                <a:solidFill>
                  <a:srgbClr val="0070C0"/>
                </a:solidFill>
              </a:rPr>
              <a:t>has been working</a:t>
            </a:r>
            <a:r>
              <a:rPr lang="en-US" sz="2200" dirty="0"/>
              <a:t> in Mexico </a:t>
            </a:r>
            <a:r>
              <a:rPr lang="en-US" sz="2200" u="sng" dirty="0"/>
              <a:t>for</a:t>
            </a:r>
            <a:r>
              <a:rPr lang="en-US" sz="2200" dirty="0"/>
              <a:t> many years. </a:t>
            </a:r>
          </a:p>
          <a:p>
            <a:pPr marL="1257300" lvl="2" indent="-342900">
              <a:buFont typeface="Arial" panose="020B0604020202020204" pitchFamily="34" charset="0"/>
              <a:buChar char="•"/>
            </a:pPr>
            <a:r>
              <a:rPr lang="en-US" sz="2200" dirty="0"/>
              <a:t>David </a:t>
            </a:r>
            <a:r>
              <a:rPr lang="en-US" sz="2200" dirty="0">
                <a:solidFill>
                  <a:srgbClr val="0070C0"/>
                </a:solidFill>
              </a:rPr>
              <a:t>has been working </a:t>
            </a:r>
            <a:r>
              <a:rPr lang="en-US" sz="2200" dirty="0"/>
              <a:t>in Mexico </a:t>
            </a:r>
            <a:r>
              <a:rPr lang="en-US" sz="2200" u="sng" dirty="0"/>
              <a:t>since</a:t>
            </a:r>
            <a:r>
              <a:rPr lang="en-US" sz="2200" dirty="0"/>
              <a:t> 2001.</a:t>
            </a:r>
          </a:p>
          <a:p>
            <a:pPr marL="714375" indent="-268288">
              <a:spcBef>
                <a:spcPts val="1200"/>
              </a:spcBef>
              <a:buFont typeface="Arial" panose="020B0604020202020204" pitchFamily="34" charset="0"/>
              <a:buChar char="•"/>
            </a:pPr>
            <a:r>
              <a:rPr lang="en-US" sz="2200" dirty="0"/>
              <a:t>He’</a:t>
            </a:r>
            <a:r>
              <a:rPr lang="en-US" sz="2200" dirty="0">
                <a:solidFill>
                  <a:srgbClr val="0070C0"/>
                </a:solidFill>
              </a:rPr>
              <a:t>s been writing</a:t>
            </a:r>
            <a:r>
              <a:rPr lang="en-US" sz="2200" dirty="0"/>
              <a:t> to her every day </a:t>
            </a:r>
            <a:r>
              <a:rPr lang="en-US" sz="2200" u="sng" dirty="0"/>
              <a:t>since</a:t>
            </a:r>
            <a:r>
              <a:rPr lang="en-US" sz="2200" dirty="0"/>
              <a:t> he left.</a:t>
            </a:r>
            <a:br>
              <a:rPr lang="en-US" sz="2200" dirty="0"/>
            </a:br>
            <a:r>
              <a:rPr lang="en-US" sz="2200" i="1" dirty="0"/>
              <a:t>(action repeated over a period of time, still happening )</a:t>
            </a:r>
          </a:p>
          <a:p>
            <a:pPr marL="714375" indent="-268288">
              <a:spcBef>
                <a:spcPts val="1200"/>
              </a:spcBef>
              <a:buFont typeface="Arial" panose="020B0604020202020204" pitchFamily="34" charset="0"/>
              <a:buChar char="•"/>
            </a:pPr>
            <a:r>
              <a:rPr lang="en-US" sz="2200" dirty="0"/>
              <a:t>We</a:t>
            </a:r>
            <a:r>
              <a:rPr lang="en-US" sz="2200" dirty="0">
                <a:solidFill>
                  <a:srgbClr val="0070C0"/>
                </a:solidFill>
              </a:rPr>
              <a:t>’ve been going</a:t>
            </a:r>
            <a:r>
              <a:rPr lang="en-US" sz="2200" dirty="0"/>
              <a:t> out together </a:t>
            </a:r>
            <a:r>
              <a:rPr lang="en-US" sz="2200" u="sng" dirty="0"/>
              <a:t>for</a:t>
            </a:r>
            <a:r>
              <a:rPr lang="en-US" sz="2200" dirty="0"/>
              <a:t> about three years.</a:t>
            </a:r>
          </a:p>
        </p:txBody>
      </p:sp>
    </p:spTree>
    <p:extLst>
      <p:ext uri="{BB962C8B-B14F-4D97-AF65-F5344CB8AC3E}">
        <p14:creationId xmlns:p14="http://schemas.microsoft.com/office/powerpoint/2010/main" val="2357767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2CBD391C-60C2-421A-A3C2-EA5DE92CD04F}"/>
              </a:ext>
            </a:extLst>
          </p:cNvPr>
          <p:cNvSpPr>
            <a:spLocks noGrp="1"/>
          </p:cNvSpPr>
          <p:nvPr>
            <p:ph type="title"/>
          </p:nvPr>
        </p:nvSpPr>
        <p:spPr>
          <a:xfrm>
            <a:off x="1964267" y="155578"/>
            <a:ext cx="8216053" cy="843490"/>
          </a:xfrm>
        </p:spPr>
        <p:txBody>
          <a:bodyPr>
            <a:normAutofit/>
          </a:bodyPr>
          <a:lstStyle/>
          <a:p>
            <a:r>
              <a:rPr lang="en-US" sz="3600" dirty="0">
                <a:solidFill>
                  <a:srgbClr val="0070C0"/>
                </a:solidFill>
                <a:effectLst>
                  <a:outerShdw blurRad="38100" dist="38100" dir="2700000" algn="tl">
                    <a:srgbClr val="C0C0C0"/>
                  </a:outerShdw>
                </a:effectLst>
                <a:latin typeface="Arial" charset="0"/>
                <a:cs typeface="Arial" charset="0"/>
              </a:rPr>
              <a:t>PRESENT PERFECT CONTINUOUS</a:t>
            </a:r>
            <a:endParaRPr lang="it-IT" sz="3600" dirty="0">
              <a:solidFill>
                <a:srgbClr val="0070C0"/>
              </a:solidFill>
              <a:effectLst>
                <a:outerShdw blurRad="38100" dist="38100" dir="2700000" algn="tl">
                  <a:srgbClr val="C0C0C0"/>
                </a:outerShdw>
              </a:effectLst>
              <a:latin typeface="Arial" charset="0"/>
              <a:cs typeface="Arial" charset="0"/>
            </a:endParaRPr>
          </a:p>
        </p:txBody>
      </p:sp>
      <p:sp>
        <p:nvSpPr>
          <p:cNvPr id="5" name="Rettangolo 4">
            <a:extLst>
              <a:ext uri="{FF2B5EF4-FFF2-40B4-BE49-F238E27FC236}">
                <a16:creationId xmlns:a16="http://schemas.microsoft.com/office/drawing/2014/main" id="{17998E67-F110-457C-A341-D759B84E7A70}"/>
              </a:ext>
            </a:extLst>
          </p:cNvPr>
          <p:cNvSpPr/>
          <p:nvPr/>
        </p:nvSpPr>
        <p:spPr>
          <a:xfrm>
            <a:off x="1863196" y="952176"/>
            <a:ext cx="8465608" cy="3517886"/>
          </a:xfrm>
          <a:prstGeom prst="rect">
            <a:avLst/>
          </a:prstGeom>
        </p:spPr>
        <p:txBody>
          <a:bodyPr wrap="square">
            <a:spAutoFit/>
          </a:bodyPr>
          <a:lstStyle/>
          <a:p>
            <a:pPr>
              <a:lnSpc>
                <a:spcPct val="90000"/>
              </a:lnSpc>
              <a:spcBef>
                <a:spcPts val="1800"/>
              </a:spcBef>
            </a:pPr>
            <a:r>
              <a:rPr lang="en-US" sz="2600" dirty="0"/>
              <a:t>We also use the present perfect continuous for </a:t>
            </a:r>
            <a:r>
              <a:rPr lang="en-US" sz="2600" dirty="0">
                <a:solidFill>
                  <a:srgbClr val="0070C0"/>
                </a:solidFill>
              </a:rPr>
              <a:t>continuous or repeated actions which have been happening very recently</a:t>
            </a:r>
            <a:r>
              <a:rPr lang="en-US" sz="2600" dirty="0"/>
              <a:t>, </a:t>
            </a:r>
            <a:r>
              <a:rPr lang="en-US" sz="2600" dirty="0">
                <a:solidFill>
                  <a:srgbClr val="0070C0"/>
                </a:solidFill>
              </a:rPr>
              <a:t>when the actions have just finished or have visibly present results</a:t>
            </a:r>
            <a:r>
              <a:rPr lang="en-US" sz="2600" dirty="0"/>
              <a:t>. </a:t>
            </a:r>
          </a:p>
          <a:p>
            <a:pPr marL="342900" indent="-342900">
              <a:lnSpc>
                <a:spcPct val="90000"/>
              </a:lnSpc>
              <a:spcBef>
                <a:spcPts val="1800"/>
              </a:spcBef>
              <a:buFont typeface="Arial" panose="020B0604020202020204" pitchFamily="34" charset="0"/>
              <a:buChar char="•"/>
            </a:pPr>
            <a:r>
              <a:rPr lang="en-US" sz="2200" dirty="0"/>
              <a:t>I’</a:t>
            </a:r>
            <a:r>
              <a:rPr lang="en-US" sz="2200" dirty="0">
                <a:solidFill>
                  <a:srgbClr val="0070C0"/>
                </a:solidFill>
              </a:rPr>
              <a:t>ve been waiting</a:t>
            </a:r>
            <a:r>
              <a:rPr lang="en-US" sz="2200" dirty="0"/>
              <a:t> for you for two hours! Where have you been?</a:t>
            </a:r>
            <a:br>
              <a:rPr lang="en-US" sz="2200" dirty="0"/>
            </a:br>
            <a:r>
              <a:rPr lang="en-US" sz="2200" dirty="0"/>
              <a:t>I</a:t>
            </a:r>
            <a:r>
              <a:rPr lang="en-US" sz="2200" dirty="0">
                <a:solidFill>
                  <a:srgbClr val="0070C0"/>
                </a:solidFill>
              </a:rPr>
              <a:t>’ve been playing</a:t>
            </a:r>
            <a:r>
              <a:rPr lang="en-US" sz="2200" dirty="0"/>
              <a:t> tennis. </a:t>
            </a:r>
            <a:br>
              <a:rPr lang="en-US" sz="2200" dirty="0"/>
            </a:br>
            <a:r>
              <a:rPr lang="en-US" sz="2200" i="1" dirty="0">
                <a:sym typeface="Wingdings" panose="05000000000000000000" pitchFamily="2" charset="2"/>
              </a:rPr>
              <a:t>(long action which has just finished)</a:t>
            </a:r>
          </a:p>
          <a:p>
            <a:pPr marL="342900" indent="-342900">
              <a:lnSpc>
                <a:spcPct val="90000"/>
              </a:lnSpc>
              <a:spcBef>
                <a:spcPts val="1800"/>
              </a:spcBef>
              <a:buFont typeface="Arial" panose="020B0604020202020204" pitchFamily="34" charset="0"/>
              <a:buChar char="•"/>
            </a:pPr>
            <a:r>
              <a:rPr lang="en-US" sz="2200" dirty="0">
                <a:sym typeface="Wingdings" panose="05000000000000000000" pitchFamily="2" charset="2"/>
              </a:rPr>
              <a:t>Your eyes are red. </a:t>
            </a:r>
            <a:r>
              <a:rPr lang="en-US" sz="2200" dirty="0">
                <a:solidFill>
                  <a:srgbClr val="0070C0"/>
                </a:solidFill>
                <a:sym typeface="Wingdings" panose="05000000000000000000" pitchFamily="2" charset="2"/>
              </a:rPr>
              <a:t>Have you been crying</a:t>
            </a:r>
            <a:r>
              <a:rPr lang="en-US" sz="2200" dirty="0">
                <a:sym typeface="Wingdings" panose="05000000000000000000" pitchFamily="2" charset="2"/>
              </a:rPr>
              <a:t>?</a:t>
            </a:r>
            <a:br>
              <a:rPr lang="en-US" sz="2200" dirty="0">
                <a:sym typeface="Wingdings" panose="05000000000000000000" pitchFamily="2" charset="2"/>
              </a:rPr>
            </a:br>
            <a:r>
              <a:rPr lang="en-US" sz="2200" dirty="0">
                <a:sym typeface="Wingdings" panose="05000000000000000000" pitchFamily="2" charset="2"/>
              </a:rPr>
              <a:t>No, </a:t>
            </a:r>
            <a:r>
              <a:rPr lang="en-US" sz="2200" dirty="0">
                <a:solidFill>
                  <a:srgbClr val="0070C0"/>
                </a:solidFill>
                <a:sym typeface="Wingdings" panose="05000000000000000000" pitchFamily="2" charset="2"/>
              </a:rPr>
              <a:t>I’ve been chopping </a:t>
            </a:r>
            <a:r>
              <a:rPr lang="en-US" sz="2200" dirty="0">
                <a:sym typeface="Wingdings" panose="05000000000000000000" pitchFamily="2" charset="2"/>
              </a:rPr>
              <a:t>onions.</a:t>
            </a:r>
            <a:endParaRPr lang="it-IT" sz="2200" dirty="0"/>
          </a:p>
        </p:txBody>
      </p:sp>
      <p:pic>
        <p:nvPicPr>
          <p:cNvPr id="3" name="Immagine 2">
            <a:extLst>
              <a:ext uri="{FF2B5EF4-FFF2-40B4-BE49-F238E27FC236}">
                <a16:creationId xmlns:a16="http://schemas.microsoft.com/office/drawing/2014/main" id="{08AECAB6-FB28-208E-6A6C-57F8D8E82A69}"/>
              </a:ext>
            </a:extLst>
          </p:cNvPr>
          <p:cNvPicPr>
            <a:picLocks noChangeAspect="1"/>
          </p:cNvPicPr>
          <p:nvPr/>
        </p:nvPicPr>
        <p:blipFill>
          <a:blip r:embed="rId3"/>
          <a:stretch>
            <a:fillRect/>
          </a:stretch>
        </p:blipFill>
        <p:spPr>
          <a:xfrm>
            <a:off x="2303773" y="4675165"/>
            <a:ext cx="5996241" cy="1900649"/>
          </a:xfrm>
          <a:prstGeom prst="rect">
            <a:avLst/>
          </a:prstGeom>
        </p:spPr>
      </p:pic>
    </p:spTree>
    <p:extLst>
      <p:ext uri="{BB962C8B-B14F-4D97-AF65-F5344CB8AC3E}">
        <p14:creationId xmlns:p14="http://schemas.microsoft.com/office/powerpoint/2010/main" val="2944297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130CAA7E-F724-4A32-AE80-3AA587E30787}"/>
              </a:ext>
            </a:extLst>
          </p:cNvPr>
          <p:cNvSpPr txBox="1">
            <a:spLocks noGrp="1" noChangeArrowheads="1"/>
          </p:cNvSpPr>
          <p:nvPr>
            <p:ph type="title"/>
          </p:nvPr>
        </p:nvSpPr>
        <p:spPr bwMode="auto">
          <a:xfrm>
            <a:off x="1912421" y="282457"/>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ts val="0"/>
              </a:spcBef>
              <a:defRPr/>
            </a:pPr>
            <a:r>
              <a:rPr lang="it-IT" altLang="it-IT" sz="3200" dirty="0">
                <a:effectLst>
                  <a:outerShdw blurRad="38100" dist="38100" dir="2700000" algn="tl">
                    <a:srgbClr val="C0C0C0"/>
                  </a:outerShdw>
                </a:effectLst>
              </a:rPr>
              <a:t>DISASTROUS HOLIDAYS</a:t>
            </a:r>
          </a:p>
        </p:txBody>
      </p:sp>
      <p:cxnSp>
        <p:nvCxnSpPr>
          <p:cNvPr id="5" name="Connettore 1 3">
            <a:extLst>
              <a:ext uri="{FF2B5EF4-FFF2-40B4-BE49-F238E27FC236}">
                <a16:creationId xmlns:a16="http://schemas.microsoft.com/office/drawing/2014/main" id="{76E96CA9-36C7-4250-A042-845C303369F0}"/>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25BE46F9-31B3-403A-B7C2-19BA5695EB00}"/>
              </a:ext>
            </a:extLst>
          </p:cNvPr>
          <p:cNvPicPr>
            <a:picLocks noChangeAspect="1"/>
          </p:cNvPicPr>
          <p:nvPr/>
        </p:nvPicPr>
        <p:blipFill>
          <a:blip r:embed="rId3"/>
          <a:stretch>
            <a:fillRect/>
          </a:stretch>
        </p:blipFill>
        <p:spPr>
          <a:xfrm>
            <a:off x="1800748" y="858490"/>
            <a:ext cx="8603093" cy="5856487"/>
          </a:xfrm>
          <a:prstGeom prst="rect">
            <a:avLst/>
          </a:prstGeom>
        </p:spPr>
      </p:pic>
      <p:sp>
        <p:nvSpPr>
          <p:cNvPr id="6" name="Rettangolo 5">
            <a:extLst>
              <a:ext uri="{FF2B5EF4-FFF2-40B4-BE49-F238E27FC236}">
                <a16:creationId xmlns:a16="http://schemas.microsoft.com/office/drawing/2014/main" id="{041D790F-2163-4FB3-90A6-16667258B768}"/>
              </a:ext>
            </a:extLst>
          </p:cNvPr>
          <p:cNvSpPr/>
          <p:nvPr/>
        </p:nvSpPr>
        <p:spPr>
          <a:xfrm>
            <a:off x="8508341" y="151592"/>
            <a:ext cx="1745478" cy="369332"/>
          </a:xfrm>
          <a:prstGeom prst="rect">
            <a:avLst/>
          </a:prstGeom>
          <a:ln>
            <a:solidFill>
              <a:srgbClr val="0070C0"/>
            </a:solidFill>
          </a:ln>
        </p:spPr>
        <p:txBody>
          <a:bodyPr wrap="none">
            <a:spAutoFit/>
          </a:bodyPr>
          <a:lstStyle/>
          <a:p>
            <a:r>
              <a:rPr lang="it-IT" dirty="0"/>
              <a:t>EXTRA PRACTICE</a:t>
            </a:r>
          </a:p>
        </p:txBody>
      </p:sp>
    </p:spTree>
    <p:extLst>
      <p:ext uri="{BB962C8B-B14F-4D97-AF65-F5344CB8AC3E}">
        <p14:creationId xmlns:p14="http://schemas.microsoft.com/office/powerpoint/2010/main" val="1104311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2CBD391C-60C2-421A-A3C2-EA5DE92CD04F}"/>
              </a:ext>
            </a:extLst>
          </p:cNvPr>
          <p:cNvSpPr>
            <a:spLocks noGrp="1"/>
          </p:cNvSpPr>
          <p:nvPr>
            <p:ph type="title"/>
          </p:nvPr>
        </p:nvSpPr>
        <p:spPr>
          <a:xfrm>
            <a:off x="1819276" y="24892"/>
            <a:ext cx="7886700" cy="1325563"/>
          </a:xfrm>
        </p:spPr>
        <p:txBody>
          <a:bodyPr>
            <a:normAutofit/>
          </a:bodyPr>
          <a:lstStyle/>
          <a:p>
            <a:r>
              <a:rPr lang="en-US" sz="3600" dirty="0">
                <a:solidFill>
                  <a:srgbClr val="0070C0"/>
                </a:solidFill>
                <a:effectLst>
                  <a:outerShdw blurRad="38100" dist="38100" dir="2700000" algn="tl">
                    <a:srgbClr val="C0C0C0"/>
                  </a:outerShdw>
                </a:effectLst>
                <a:latin typeface="Arial" charset="0"/>
                <a:cs typeface="Arial" charset="0"/>
              </a:rPr>
              <a:t>PRESENT PERFECT SIMPLE vs </a:t>
            </a:r>
            <a:br>
              <a:rPr lang="en-US" sz="3600" dirty="0">
                <a:solidFill>
                  <a:srgbClr val="0070C0"/>
                </a:solidFill>
                <a:effectLst>
                  <a:outerShdw blurRad="38100" dist="38100" dir="2700000" algn="tl">
                    <a:srgbClr val="C0C0C0"/>
                  </a:outerShdw>
                </a:effectLst>
                <a:latin typeface="Arial" charset="0"/>
                <a:cs typeface="Arial" charset="0"/>
              </a:rPr>
            </a:br>
            <a:r>
              <a:rPr lang="en-US" sz="3600" dirty="0">
                <a:solidFill>
                  <a:srgbClr val="0070C0"/>
                </a:solidFill>
                <a:effectLst>
                  <a:outerShdw blurRad="38100" dist="38100" dir="2700000" algn="tl">
                    <a:srgbClr val="C0C0C0"/>
                  </a:outerShdw>
                </a:effectLst>
                <a:latin typeface="Arial" charset="0"/>
                <a:cs typeface="Arial" charset="0"/>
              </a:rPr>
              <a:t>PRESENT PERFECT CONTINUOUS</a:t>
            </a:r>
            <a:endParaRPr lang="it-IT" sz="3600" dirty="0">
              <a:solidFill>
                <a:srgbClr val="0070C0"/>
              </a:solidFill>
              <a:effectLst>
                <a:outerShdw blurRad="38100" dist="38100" dir="2700000" algn="tl">
                  <a:srgbClr val="C0C0C0"/>
                </a:outerShdw>
              </a:effectLst>
              <a:latin typeface="Arial" charset="0"/>
              <a:cs typeface="Arial" charset="0"/>
            </a:endParaRPr>
          </a:p>
        </p:txBody>
      </p:sp>
      <p:sp>
        <p:nvSpPr>
          <p:cNvPr id="2" name="Segnaposto contenuto 1">
            <a:extLst>
              <a:ext uri="{FF2B5EF4-FFF2-40B4-BE49-F238E27FC236}">
                <a16:creationId xmlns:a16="http://schemas.microsoft.com/office/drawing/2014/main" id="{8F37EA19-783A-4B05-BC9F-ABD94D96E712}"/>
              </a:ext>
            </a:extLst>
          </p:cNvPr>
          <p:cNvSpPr>
            <a:spLocks noGrp="1"/>
          </p:cNvSpPr>
          <p:nvPr>
            <p:ph sz="half" idx="1"/>
          </p:nvPr>
        </p:nvSpPr>
        <p:spPr>
          <a:xfrm>
            <a:off x="6235150" y="1369066"/>
            <a:ext cx="4137576" cy="1520439"/>
          </a:xfrm>
        </p:spPr>
        <p:txBody>
          <a:bodyPr>
            <a:normAutofit fontScale="85000" lnSpcReduction="20000"/>
          </a:bodyPr>
          <a:lstStyle/>
          <a:p>
            <a:pPr marL="0" indent="0">
              <a:buNone/>
            </a:pPr>
            <a:r>
              <a:rPr lang="en-US" dirty="0"/>
              <a:t>We use the </a:t>
            </a:r>
            <a:r>
              <a:rPr lang="en-US" dirty="0">
                <a:solidFill>
                  <a:srgbClr val="0070C0"/>
                </a:solidFill>
              </a:rPr>
              <a:t>present perfect simple </a:t>
            </a:r>
            <a:r>
              <a:rPr lang="en-US" dirty="0"/>
              <a:t>when we want to focus on the </a:t>
            </a:r>
            <a:r>
              <a:rPr lang="en-US" dirty="0">
                <a:solidFill>
                  <a:srgbClr val="0070C0"/>
                </a:solidFill>
              </a:rPr>
              <a:t>result</a:t>
            </a:r>
            <a:r>
              <a:rPr lang="en-US" dirty="0"/>
              <a:t> of an activity</a:t>
            </a:r>
            <a:endParaRPr lang="en-US" sz="2400" dirty="0"/>
          </a:p>
          <a:p>
            <a:pPr marL="258763" indent="-179388"/>
            <a:r>
              <a:rPr lang="en-US" sz="2400" i="1" dirty="0"/>
              <a:t>I’ve washed the car and it looks much better now. </a:t>
            </a:r>
            <a:endParaRPr lang="it-IT" i="1" dirty="0"/>
          </a:p>
        </p:txBody>
      </p:sp>
      <p:sp>
        <p:nvSpPr>
          <p:cNvPr id="3" name="Segnaposto contenuto 2">
            <a:extLst>
              <a:ext uri="{FF2B5EF4-FFF2-40B4-BE49-F238E27FC236}">
                <a16:creationId xmlns:a16="http://schemas.microsoft.com/office/drawing/2014/main" id="{A549D4F8-EED1-49B0-95C0-DBF20C3EB466}"/>
              </a:ext>
            </a:extLst>
          </p:cNvPr>
          <p:cNvSpPr>
            <a:spLocks noGrp="1"/>
          </p:cNvSpPr>
          <p:nvPr>
            <p:ph sz="half" idx="2"/>
          </p:nvPr>
        </p:nvSpPr>
        <p:spPr>
          <a:xfrm>
            <a:off x="1819276" y="1369066"/>
            <a:ext cx="4137576" cy="1520438"/>
          </a:xfrm>
        </p:spPr>
        <p:txBody>
          <a:bodyPr>
            <a:normAutofit fontScale="85000" lnSpcReduction="20000"/>
          </a:bodyPr>
          <a:lstStyle/>
          <a:p>
            <a:pPr marL="0" indent="0">
              <a:buNone/>
            </a:pPr>
            <a:r>
              <a:rPr lang="en-US" dirty="0"/>
              <a:t>We use the </a:t>
            </a:r>
            <a:r>
              <a:rPr lang="en-US" dirty="0">
                <a:solidFill>
                  <a:srgbClr val="0070C0"/>
                </a:solidFill>
              </a:rPr>
              <a:t>present perfect continuous</a:t>
            </a:r>
            <a:r>
              <a:rPr lang="en-US" dirty="0"/>
              <a:t> when we want to focus on the </a:t>
            </a:r>
            <a:r>
              <a:rPr lang="en-US" dirty="0">
                <a:solidFill>
                  <a:srgbClr val="0070C0"/>
                </a:solidFill>
              </a:rPr>
              <a:t>process</a:t>
            </a:r>
            <a:endParaRPr lang="en-US" sz="2400" dirty="0"/>
          </a:p>
          <a:p>
            <a:pPr marL="258763" indent="-179388"/>
            <a:r>
              <a:rPr lang="en-US" sz="2400" i="1" dirty="0"/>
              <a:t>I’ve been washing the car and I’m soaked.</a:t>
            </a:r>
            <a:endParaRPr lang="it-IT" dirty="0"/>
          </a:p>
        </p:txBody>
      </p:sp>
      <p:pic>
        <p:nvPicPr>
          <p:cNvPr id="5" name="Segnaposto contenuto 3">
            <a:extLst>
              <a:ext uri="{FF2B5EF4-FFF2-40B4-BE49-F238E27FC236}">
                <a16:creationId xmlns:a16="http://schemas.microsoft.com/office/drawing/2014/main" id="{1A1E952D-377B-4F79-8804-121737D32CE7}"/>
              </a:ext>
            </a:extLst>
          </p:cNvPr>
          <p:cNvPicPr>
            <a:picLocks noChangeAspect="1"/>
          </p:cNvPicPr>
          <p:nvPr/>
        </p:nvPicPr>
        <p:blipFill>
          <a:blip r:embed="rId3"/>
          <a:stretch>
            <a:fillRect/>
          </a:stretch>
        </p:blipFill>
        <p:spPr>
          <a:xfrm>
            <a:off x="1881568" y="2816883"/>
            <a:ext cx="8150566" cy="4016227"/>
          </a:xfrm>
          <a:prstGeom prst="rect">
            <a:avLst/>
          </a:prstGeom>
        </p:spPr>
      </p:pic>
      <p:cxnSp>
        <p:nvCxnSpPr>
          <p:cNvPr id="6" name="Connettore diritto 5">
            <a:extLst>
              <a:ext uri="{FF2B5EF4-FFF2-40B4-BE49-F238E27FC236}">
                <a16:creationId xmlns:a16="http://schemas.microsoft.com/office/drawing/2014/main" id="{124658D0-883F-4BD8-BE42-0D78A819E229}"/>
              </a:ext>
            </a:extLst>
          </p:cNvPr>
          <p:cNvCxnSpPr/>
          <p:nvPr/>
        </p:nvCxnSpPr>
        <p:spPr>
          <a:xfrm>
            <a:off x="2020533" y="6104184"/>
            <a:ext cx="325676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F17031-1277-4CAA-BDF4-8C2701152BB0}"/>
              </a:ext>
            </a:extLst>
          </p:cNvPr>
          <p:cNvCxnSpPr/>
          <p:nvPr/>
        </p:nvCxnSpPr>
        <p:spPr>
          <a:xfrm>
            <a:off x="2020533" y="6262095"/>
            <a:ext cx="325676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6E4F891-4062-483F-8190-CF8AC10AFFB7}"/>
              </a:ext>
            </a:extLst>
          </p:cNvPr>
          <p:cNvCxnSpPr/>
          <p:nvPr/>
        </p:nvCxnSpPr>
        <p:spPr>
          <a:xfrm>
            <a:off x="6096001" y="5841655"/>
            <a:ext cx="325676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7A423CC2-549C-4428-A255-07AB17BBC3D5}"/>
              </a:ext>
            </a:extLst>
          </p:cNvPr>
          <p:cNvCxnSpPr>
            <a:cxnSpLocks/>
          </p:cNvCxnSpPr>
          <p:nvPr/>
        </p:nvCxnSpPr>
        <p:spPr>
          <a:xfrm>
            <a:off x="6133919" y="6104184"/>
            <a:ext cx="137649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B8026BF-6D1D-4CD8-87C6-8E42245ECA2D}"/>
              </a:ext>
            </a:extLst>
          </p:cNvPr>
          <p:cNvCxnSpPr>
            <a:cxnSpLocks/>
          </p:cNvCxnSpPr>
          <p:nvPr/>
        </p:nvCxnSpPr>
        <p:spPr>
          <a:xfrm>
            <a:off x="6822168" y="6262095"/>
            <a:ext cx="26819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6EDEFA52-6B0F-4675-9CBB-4B3C98946AE8}"/>
              </a:ext>
            </a:extLst>
          </p:cNvPr>
          <p:cNvCxnSpPr>
            <a:cxnSpLocks/>
          </p:cNvCxnSpPr>
          <p:nvPr/>
        </p:nvCxnSpPr>
        <p:spPr>
          <a:xfrm>
            <a:off x="6133918" y="6503263"/>
            <a:ext cx="343529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17427B8A-A49B-4522-8FFA-5AADCDD733B2}"/>
              </a:ext>
            </a:extLst>
          </p:cNvPr>
          <p:cNvCxnSpPr>
            <a:cxnSpLocks/>
          </p:cNvCxnSpPr>
          <p:nvPr/>
        </p:nvCxnSpPr>
        <p:spPr>
          <a:xfrm>
            <a:off x="6133919" y="6704347"/>
            <a:ext cx="110297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1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8416575-89B9-A54F-F2BF-7DA08AEBB874}"/>
              </a:ext>
            </a:extLst>
          </p:cNvPr>
          <p:cNvPicPr>
            <a:picLocks noChangeAspect="1"/>
          </p:cNvPicPr>
          <p:nvPr/>
        </p:nvPicPr>
        <p:blipFill>
          <a:blip r:embed="rId2"/>
          <a:stretch>
            <a:fillRect/>
          </a:stretch>
        </p:blipFill>
        <p:spPr>
          <a:xfrm>
            <a:off x="1749889" y="96190"/>
            <a:ext cx="8692222" cy="6665620"/>
          </a:xfrm>
          <a:prstGeom prst="rect">
            <a:avLst/>
          </a:prstGeom>
        </p:spPr>
      </p:pic>
    </p:spTree>
    <p:extLst>
      <p:ext uri="{BB962C8B-B14F-4D97-AF65-F5344CB8AC3E}">
        <p14:creationId xmlns:p14="http://schemas.microsoft.com/office/powerpoint/2010/main" val="1218338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BE26F0D-2BCC-40F5-B569-24F187AB6D13}"/>
              </a:ext>
            </a:extLst>
          </p:cNvPr>
          <p:cNvPicPr>
            <a:picLocks noChangeAspect="1"/>
          </p:cNvPicPr>
          <p:nvPr/>
        </p:nvPicPr>
        <p:blipFill>
          <a:blip r:embed="rId3"/>
          <a:stretch>
            <a:fillRect/>
          </a:stretch>
        </p:blipFill>
        <p:spPr>
          <a:xfrm>
            <a:off x="1641744" y="72330"/>
            <a:ext cx="4972050" cy="3895725"/>
          </a:xfrm>
          <a:prstGeom prst="rect">
            <a:avLst/>
          </a:prstGeom>
        </p:spPr>
      </p:pic>
      <p:pic>
        <p:nvPicPr>
          <p:cNvPr id="3" name="Immagine 2">
            <a:extLst>
              <a:ext uri="{FF2B5EF4-FFF2-40B4-BE49-F238E27FC236}">
                <a16:creationId xmlns:a16="http://schemas.microsoft.com/office/drawing/2014/main" id="{8A304F0C-827A-4167-A766-065CE6AFF2BA}"/>
              </a:ext>
            </a:extLst>
          </p:cNvPr>
          <p:cNvPicPr>
            <a:picLocks noChangeAspect="1"/>
          </p:cNvPicPr>
          <p:nvPr/>
        </p:nvPicPr>
        <p:blipFill>
          <a:blip r:embed="rId4"/>
          <a:stretch>
            <a:fillRect/>
          </a:stretch>
        </p:blipFill>
        <p:spPr>
          <a:xfrm>
            <a:off x="6063289" y="2998382"/>
            <a:ext cx="4422852" cy="3666905"/>
          </a:xfrm>
          <a:prstGeom prst="rect">
            <a:avLst/>
          </a:prstGeom>
        </p:spPr>
      </p:pic>
      <p:cxnSp>
        <p:nvCxnSpPr>
          <p:cNvPr id="6" name="Connettore diritto 5">
            <a:extLst>
              <a:ext uri="{FF2B5EF4-FFF2-40B4-BE49-F238E27FC236}">
                <a16:creationId xmlns:a16="http://schemas.microsoft.com/office/drawing/2014/main" id="{23831AC6-4DF0-4348-A569-E04574A0434D}"/>
              </a:ext>
            </a:extLst>
          </p:cNvPr>
          <p:cNvCxnSpPr>
            <a:cxnSpLocks/>
          </p:cNvCxnSpPr>
          <p:nvPr/>
        </p:nvCxnSpPr>
        <p:spPr>
          <a:xfrm>
            <a:off x="1785699" y="1035830"/>
            <a:ext cx="74159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41B7C567-3EE5-4166-A71A-35869A900120}"/>
              </a:ext>
            </a:extLst>
          </p:cNvPr>
          <p:cNvCxnSpPr/>
          <p:nvPr/>
        </p:nvCxnSpPr>
        <p:spPr>
          <a:xfrm>
            <a:off x="2628703" y="1811809"/>
            <a:ext cx="10505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DB24E964-D72C-479F-B07B-6399B2314953}"/>
              </a:ext>
            </a:extLst>
          </p:cNvPr>
          <p:cNvCxnSpPr/>
          <p:nvPr/>
        </p:nvCxnSpPr>
        <p:spPr>
          <a:xfrm>
            <a:off x="1923166" y="2135617"/>
            <a:ext cx="10505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B1F216E-C2E1-482A-9F0D-46574350F4FE}"/>
              </a:ext>
            </a:extLst>
          </p:cNvPr>
          <p:cNvCxnSpPr/>
          <p:nvPr/>
        </p:nvCxnSpPr>
        <p:spPr>
          <a:xfrm>
            <a:off x="4033174" y="2396362"/>
            <a:ext cx="10505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FC4958B6-BC59-4C00-95C3-69DD5C366794}"/>
              </a:ext>
            </a:extLst>
          </p:cNvPr>
          <p:cNvCxnSpPr>
            <a:cxnSpLocks/>
          </p:cNvCxnSpPr>
          <p:nvPr/>
        </p:nvCxnSpPr>
        <p:spPr>
          <a:xfrm>
            <a:off x="3437774" y="2672872"/>
            <a:ext cx="16459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753FA219-BD4B-4872-9648-37D26DB2EF5B}"/>
              </a:ext>
            </a:extLst>
          </p:cNvPr>
          <p:cNvCxnSpPr/>
          <p:nvPr/>
        </p:nvCxnSpPr>
        <p:spPr>
          <a:xfrm>
            <a:off x="3679290" y="3175049"/>
            <a:ext cx="10505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8A4543A9-5C20-4FBA-BAAF-471403728CB7}"/>
              </a:ext>
            </a:extLst>
          </p:cNvPr>
          <p:cNvCxnSpPr>
            <a:cxnSpLocks/>
          </p:cNvCxnSpPr>
          <p:nvPr/>
        </p:nvCxnSpPr>
        <p:spPr>
          <a:xfrm>
            <a:off x="1855073" y="3737436"/>
            <a:ext cx="5933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5E3EBF8-2D8D-41AD-836B-6C20B0C0B724}"/>
              </a:ext>
            </a:extLst>
          </p:cNvPr>
          <p:cNvCxnSpPr>
            <a:cxnSpLocks/>
          </p:cNvCxnSpPr>
          <p:nvPr/>
        </p:nvCxnSpPr>
        <p:spPr>
          <a:xfrm>
            <a:off x="4183788" y="3690141"/>
            <a:ext cx="59338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B70BA9AF-F8D9-4E20-8A5C-1EAC85A90532}"/>
              </a:ext>
            </a:extLst>
          </p:cNvPr>
          <p:cNvCxnSpPr>
            <a:cxnSpLocks/>
          </p:cNvCxnSpPr>
          <p:nvPr/>
        </p:nvCxnSpPr>
        <p:spPr>
          <a:xfrm>
            <a:off x="1886604" y="1321175"/>
            <a:ext cx="59338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94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BE26F0D-2BCC-40F5-B569-24F187AB6D13}"/>
              </a:ext>
            </a:extLst>
          </p:cNvPr>
          <p:cNvPicPr>
            <a:picLocks noChangeAspect="1"/>
          </p:cNvPicPr>
          <p:nvPr/>
        </p:nvPicPr>
        <p:blipFill>
          <a:blip r:embed="rId3"/>
          <a:stretch>
            <a:fillRect/>
          </a:stretch>
        </p:blipFill>
        <p:spPr>
          <a:xfrm>
            <a:off x="1641744" y="72330"/>
            <a:ext cx="4972050" cy="3895725"/>
          </a:xfrm>
          <a:prstGeom prst="rect">
            <a:avLst/>
          </a:prstGeom>
        </p:spPr>
      </p:pic>
      <p:pic>
        <p:nvPicPr>
          <p:cNvPr id="3" name="Immagine 2">
            <a:extLst>
              <a:ext uri="{FF2B5EF4-FFF2-40B4-BE49-F238E27FC236}">
                <a16:creationId xmlns:a16="http://schemas.microsoft.com/office/drawing/2014/main" id="{8A304F0C-827A-4167-A766-065CE6AFF2BA}"/>
              </a:ext>
            </a:extLst>
          </p:cNvPr>
          <p:cNvPicPr>
            <a:picLocks noChangeAspect="1"/>
          </p:cNvPicPr>
          <p:nvPr/>
        </p:nvPicPr>
        <p:blipFill>
          <a:blip r:embed="rId4"/>
          <a:stretch>
            <a:fillRect/>
          </a:stretch>
        </p:blipFill>
        <p:spPr>
          <a:xfrm>
            <a:off x="6063289" y="2998382"/>
            <a:ext cx="4422852" cy="3666905"/>
          </a:xfrm>
          <a:prstGeom prst="rect">
            <a:avLst/>
          </a:prstGeom>
        </p:spPr>
      </p:pic>
    </p:spTree>
    <p:extLst>
      <p:ext uri="{BB962C8B-B14F-4D97-AF65-F5344CB8AC3E}">
        <p14:creationId xmlns:p14="http://schemas.microsoft.com/office/powerpoint/2010/main" val="1611246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28127A2-EC7A-4481-B250-DC9501B4CD49}"/>
              </a:ext>
            </a:extLst>
          </p:cNvPr>
          <p:cNvPicPr>
            <a:picLocks noChangeAspect="1"/>
          </p:cNvPicPr>
          <p:nvPr/>
        </p:nvPicPr>
        <p:blipFill rotWithShape="1">
          <a:blip r:embed="rId2"/>
          <a:srcRect t="14979"/>
          <a:stretch/>
        </p:blipFill>
        <p:spPr>
          <a:xfrm>
            <a:off x="1670307" y="222476"/>
            <a:ext cx="5535254" cy="3141450"/>
          </a:xfrm>
          <a:prstGeom prst="rect">
            <a:avLst/>
          </a:prstGeom>
        </p:spPr>
      </p:pic>
      <p:pic>
        <p:nvPicPr>
          <p:cNvPr id="3" name="Immagine 2">
            <a:extLst>
              <a:ext uri="{FF2B5EF4-FFF2-40B4-BE49-F238E27FC236}">
                <a16:creationId xmlns:a16="http://schemas.microsoft.com/office/drawing/2014/main" id="{B53F2754-688E-4F5D-AA53-DA56DDC78D26}"/>
              </a:ext>
            </a:extLst>
          </p:cNvPr>
          <p:cNvPicPr>
            <a:picLocks noChangeAspect="1"/>
          </p:cNvPicPr>
          <p:nvPr/>
        </p:nvPicPr>
        <p:blipFill>
          <a:blip r:embed="rId3"/>
          <a:stretch>
            <a:fillRect/>
          </a:stretch>
        </p:blipFill>
        <p:spPr>
          <a:xfrm>
            <a:off x="4966939" y="3494076"/>
            <a:ext cx="5701062" cy="3421933"/>
          </a:xfrm>
          <a:prstGeom prst="rect">
            <a:avLst/>
          </a:prstGeom>
        </p:spPr>
      </p:pic>
      <p:sp>
        <p:nvSpPr>
          <p:cNvPr id="4" name="Rettangolo 3">
            <a:extLst>
              <a:ext uri="{FF2B5EF4-FFF2-40B4-BE49-F238E27FC236}">
                <a16:creationId xmlns:a16="http://schemas.microsoft.com/office/drawing/2014/main" id="{F512FE45-8C44-494D-9ED5-6E8C0193B50B}"/>
              </a:ext>
            </a:extLst>
          </p:cNvPr>
          <p:cNvSpPr/>
          <p:nvPr/>
        </p:nvSpPr>
        <p:spPr>
          <a:xfrm>
            <a:off x="1832997" y="6266192"/>
            <a:ext cx="2140458" cy="369332"/>
          </a:xfrm>
          <a:prstGeom prst="rect">
            <a:avLst/>
          </a:prstGeom>
          <a:ln>
            <a:solidFill>
              <a:srgbClr val="0070C0"/>
            </a:solidFill>
          </a:ln>
        </p:spPr>
        <p:txBody>
          <a:bodyPr wrap="none">
            <a:spAutoFit/>
          </a:bodyPr>
          <a:lstStyle/>
          <a:p>
            <a:r>
              <a:rPr lang="it-IT" dirty="0" err="1"/>
              <a:t>Exercise</a:t>
            </a:r>
            <a:r>
              <a:rPr lang="it-IT" dirty="0"/>
              <a:t> 9B GB p.143</a:t>
            </a:r>
          </a:p>
        </p:txBody>
      </p:sp>
    </p:spTree>
    <p:extLst>
      <p:ext uri="{BB962C8B-B14F-4D97-AF65-F5344CB8AC3E}">
        <p14:creationId xmlns:p14="http://schemas.microsoft.com/office/powerpoint/2010/main" val="2122317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94C4E9F-96E4-4921-9FD9-6684E32FFA9E}"/>
              </a:ext>
            </a:extLst>
          </p:cNvPr>
          <p:cNvPicPr>
            <a:picLocks noChangeAspect="1"/>
          </p:cNvPicPr>
          <p:nvPr/>
        </p:nvPicPr>
        <p:blipFill>
          <a:blip r:embed="rId3"/>
          <a:stretch>
            <a:fillRect/>
          </a:stretch>
        </p:blipFill>
        <p:spPr>
          <a:xfrm>
            <a:off x="1524000" y="0"/>
            <a:ext cx="9005414" cy="6575898"/>
          </a:xfrm>
          <a:prstGeom prst="rect">
            <a:avLst/>
          </a:prstGeom>
        </p:spPr>
      </p:pic>
    </p:spTree>
    <p:extLst>
      <p:ext uri="{BB962C8B-B14F-4D97-AF65-F5344CB8AC3E}">
        <p14:creationId xmlns:p14="http://schemas.microsoft.com/office/powerpoint/2010/main" val="1344500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12F85DF-CB95-46EC-A788-E16DE9FF0D6E}"/>
              </a:ext>
            </a:extLst>
          </p:cNvPr>
          <p:cNvPicPr>
            <a:picLocks noChangeAspect="1"/>
          </p:cNvPicPr>
          <p:nvPr/>
        </p:nvPicPr>
        <p:blipFill>
          <a:blip r:embed="rId3"/>
          <a:stretch>
            <a:fillRect/>
          </a:stretch>
        </p:blipFill>
        <p:spPr>
          <a:xfrm>
            <a:off x="1524001" y="169544"/>
            <a:ext cx="9067745" cy="6505576"/>
          </a:xfrm>
          <a:prstGeom prst="rect">
            <a:avLst/>
          </a:prstGeom>
        </p:spPr>
      </p:pic>
    </p:spTree>
    <p:extLst>
      <p:ext uri="{BB962C8B-B14F-4D97-AF65-F5344CB8AC3E}">
        <p14:creationId xmlns:p14="http://schemas.microsoft.com/office/powerpoint/2010/main" val="4054075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3">
            <a:extLst>
              <a:ext uri="{FF2B5EF4-FFF2-40B4-BE49-F238E27FC236}">
                <a16:creationId xmlns:a16="http://schemas.microsoft.com/office/drawing/2014/main" id="{CEC83FC7-8764-4626-8DF9-EF9D2A6E2F9E}"/>
              </a:ext>
            </a:extLst>
          </p:cNvPr>
          <p:cNvCxnSpPr>
            <a:cxnSpLocks noChangeShapeType="1"/>
          </p:cNvCxnSpPr>
          <p:nvPr/>
        </p:nvCxnSpPr>
        <p:spPr bwMode="auto">
          <a:xfrm>
            <a:off x="1977400" y="751224"/>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 name="Text Box 6">
            <a:extLst>
              <a:ext uri="{FF2B5EF4-FFF2-40B4-BE49-F238E27FC236}">
                <a16:creationId xmlns:a16="http://schemas.microsoft.com/office/drawing/2014/main" id="{E72E60E3-E7C4-4B02-8870-F2E4B4639A01}"/>
              </a:ext>
            </a:extLst>
          </p:cNvPr>
          <p:cNvSpPr txBox="1">
            <a:spLocks noChangeArrowheads="1"/>
          </p:cNvSpPr>
          <p:nvPr/>
        </p:nvSpPr>
        <p:spPr bwMode="auto">
          <a:xfrm>
            <a:off x="1775230" y="206467"/>
            <a:ext cx="6520521" cy="50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LET’S PRACTICE</a:t>
            </a:r>
          </a:p>
        </p:txBody>
      </p:sp>
      <p:pic>
        <p:nvPicPr>
          <p:cNvPr id="3" name="Immagine 2">
            <a:extLst>
              <a:ext uri="{FF2B5EF4-FFF2-40B4-BE49-F238E27FC236}">
                <a16:creationId xmlns:a16="http://schemas.microsoft.com/office/drawing/2014/main" id="{DEB6DB86-97CF-926F-B7C8-B622DC4D4952}"/>
              </a:ext>
            </a:extLst>
          </p:cNvPr>
          <p:cNvPicPr>
            <a:picLocks noChangeAspect="1"/>
          </p:cNvPicPr>
          <p:nvPr/>
        </p:nvPicPr>
        <p:blipFill>
          <a:blip r:embed="rId3"/>
          <a:stretch>
            <a:fillRect/>
          </a:stretch>
        </p:blipFill>
        <p:spPr>
          <a:xfrm>
            <a:off x="2365999" y="1270801"/>
            <a:ext cx="6977789" cy="3380711"/>
          </a:xfrm>
          <a:prstGeom prst="rect">
            <a:avLst/>
          </a:prstGeom>
        </p:spPr>
      </p:pic>
    </p:spTree>
    <p:extLst>
      <p:ext uri="{BB962C8B-B14F-4D97-AF65-F5344CB8AC3E}">
        <p14:creationId xmlns:p14="http://schemas.microsoft.com/office/powerpoint/2010/main" val="2415000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3">
            <a:extLst>
              <a:ext uri="{FF2B5EF4-FFF2-40B4-BE49-F238E27FC236}">
                <a16:creationId xmlns:a16="http://schemas.microsoft.com/office/drawing/2014/main" id="{CEC83FC7-8764-4626-8DF9-EF9D2A6E2F9E}"/>
              </a:ext>
            </a:extLst>
          </p:cNvPr>
          <p:cNvCxnSpPr>
            <a:cxnSpLocks noChangeShapeType="1"/>
          </p:cNvCxnSpPr>
          <p:nvPr/>
        </p:nvCxnSpPr>
        <p:spPr bwMode="auto">
          <a:xfrm>
            <a:off x="1977400" y="751224"/>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 name="Text Box 6">
            <a:extLst>
              <a:ext uri="{FF2B5EF4-FFF2-40B4-BE49-F238E27FC236}">
                <a16:creationId xmlns:a16="http://schemas.microsoft.com/office/drawing/2014/main" id="{E72E60E3-E7C4-4B02-8870-F2E4B4639A01}"/>
              </a:ext>
            </a:extLst>
          </p:cNvPr>
          <p:cNvSpPr txBox="1">
            <a:spLocks noChangeArrowheads="1"/>
          </p:cNvSpPr>
          <p:nvPr/>
        </p:nvSpPr>
        <p:spPr bwMode="auto">
          <a:xfrm>
            <a:off x="1775230" y="206467"/>
            <a:ext cx="6520521" cy="50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LET’S PRACTICE</a:t>
            </a:r>
          </a:p>
        </p:txBody>
      </p:sp>
      <p:pic>
        <p:nvPicPr>
          <p:cNvPr id="7" name="Immagine 6">
            <a:extLst>
              <a:ext uri="{FF2B5EF4-FFF2-40B4-BE49-F238E27FC236}">
                <a16:creationId xmlns:a16="http://schemas.microsoft.com/office/drawing/2014/main" id="{779DC408-6222-BD15-1BD3-4BB7AC01D966}"/>
              </a:ext>
            </a:extLst>
          </p:cNvPr>
          <p:cNvPicPr>
            <a:picLocks noChangeAspect="1"/>
          </p:cNvPicPr>
          <p:nvPr/>
        </p:nvPicPr>
        <p:blipFill>
          <a:blip r:embed="rId3"/>
          <a:stretch>
            <a:fillRect/>
          </a:stretch>
        </p:blipFill>
        <p:spPr>
          <a:xfrm>
            <a:off x="2230617" y="1043554"/>
            <a:ext cx="7269764" cy="5221536"/>
          </a:xfrm>
          <a:prstGeom prst="rect">
            <a:avLst/>
          </a:prstGeom>
        </p:spPr>
      </p:pic>
    </p:spTree>
    <p:extLst>
      <p:ext uri="{BB962C8B-B14F-4D97-AF65-F5344CB8AC3E}">
        <p14:creationId xmlns:p14="http://schemas.microsoft.com/office/powerpoint/2010/main" val="1893868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D670B8-6749-46A1-BA67-9CBD57B37CF0}"/>
              </a:ext>
            </a:extLst>
          </p:cNvPr>
          <p:cNvSpPr>
            <a:spLocks noGrp="1"/>
          </p:cNvSpPr>
          <p:nvPr>
            <p:ph type="title"/>
          </p:nvPr>
        </p:nvSpPr>
        <p:spPr>
          <a:xfrm>
            <a:off x="1882225" y="949912"/>
            <a:ext cx="7886700" cy="692140"/>
          </a:xfrm>
        </p:spPr>
        <p:txBody>
          <a:bodyPr>
            <a:normAutofit fontScale="90000"/>
          </a:bodyPr>
          <a:lstStyle/>
          <a:p>
            <a:r>
              <a:rPr lang="it-IT" sz="2800" dirty="0" err="1"/>
              <a:t>Present</a:t>
            </a:r>
            <a:r>
              <a:rPr lang="it-IT" sz="2800" dirty="0"/>
              <a:t> </a:t>
            </a:r>
            <a:r>
              <a:rPr lang="it-IT" sz="2800" dirty="0" err="1"/>
              <a:t>perfect</a:t>
            </a:r>
            <a:r>
              <a:rPr lang="it-IT" sz="2800" dirty="0"/>
              <a:t> </a:t>
            </a:r>
            <a:r>
              <a:rPr lang="it-IT" sz="2800" dirty="0" err="1"/>
              <a:t>simple</a:t>
            </a:r>
            <a:r>
              <a:rPr lang="it-IT" sz="2800" dirty="0"/>
              <a:t> and </a:t>
            </a:r>
            <a:r>
              <a:rPr lang="it-IT" sz="2800" dirty="0" err="1"/>
              <a:t>continuous</a:t>
            </a:r>
            <a:br>
              <a:rPr lang="it-IT" sz="2800" dirty="0"/>
            </a:br>
            <a:r>
              <a:rPr lang="it-IT" sz="2800" dirty="0">
                <a:solidFill>
                  <a:srgbClr val="0070C0"/>
                </a:solidFill>
              </a:rPr>
              <a:t>Exercise: Correct the </a:t>
            </a:r>
            <a:r>
              <a:rPr lang="it-IT" sz="2800" dirty="0" err="1">
                <a:solidFill>
                  <a:srgbClr val="0070C0"/>
                </a:solidFill>
              </a:rPr>
              <a:t>mistakes</a:t>
            </a:r>
            <a:endParaRPr lang="it-IT" sz="2800" dirty="0">
              <a:solidFill>
                <a:srgbClr val="0070C0"/>
              </a:solidFill>
            </a:endParaRPr>
          </a:p>
        </p:txBody>
      </p:sp>
      <p:sp>
        <p:nvSpPr>
          <p:cNvPr id="3" name="Segnaposto contenuto 2">
            <a:extLst>
              <a:ext uri="{FF2B5EF4-FFF2-40B4-BE49-F238E27FC236}">
                <a16:creationId xmlns:a16="http://schemas.microsoft.com/office/drawing/2014/main" id="{C8C38BC7-D1B7-4E74-ABAC-D91AD54DF577}"/>
              </a:ext>
            </a:extLst>
          </p:cNvPr>
          <p:cNvSpPr>
            <a:spLocks noGrp="1"/>
          </p:cNvSpPr>
          <p:nvPr>
            <p:ph idx="1"/>
          </p:nvPr>
        </p:nvSpPr>
        <p:spPr>
          <a:xfrm>
            <a:off x="1882225" y="1813810"/>
            <a:ext cx="8244510" cy="4968051"/>
          </a:xfrm>
        </p:spPr>
        <p:txBody>
          <a:bodyPr>
            <a:normAutofit/>
          </a:bodyPr>
          <a:lstStyle/>
          <a:p>
            <a:pPr marL="0" indent="0">
              <a:buNone/>
            </a:pPr>
            <a:r>
              <a:rPr lang="it-IT" sz="2000" dirty="0" err="1"/>
              <a:t>Example</a:t>
            </a:r>
            <a:r>
              <a:rPr lang="it-IT" sz="2000" dirty="0"/>
              <a:t>:</a:t>
            </a:r>
          </a:p>
          <a:p>
            <a:pPr marL="0" indent="0">
              <a:buNone/>
            </a:pPr>
            <a:r>
              <a:rPr lang="en-US" sz="2000" dirty="0"/>
              <a:t>Harry </a:t>
            </a:r>
            <a:r>
              <a:rPr lang="en-US" sz="2000" dirty="0">
                <a:solidFill>
                  <a:srgbClr val="FF0000"/>
                </a:solidFill>
              </a:rPr>
              <a:t>is</a:t>
            </a:r>
            <a:r>
              <a:rPr lang="en-US" sz="2000" dirty="0"/>
              <a:t> unemployed since last year </a:t>
            </a:r>
            <a:r>
              <a:rPr lang="en-US" sz="2000" dirty="0">
                <a:sym typeface="Wingdings" panose="05000000000000000000" pitchFamily="2" charset="2"/>
              </a:rPr>
              <a:t> </a:t>
            </a:r>
            <a:r>
              <a:rPr lang="en-US" sz="2000" i="1" dirty="0"/>
              <a:t>Harry </a:t>
            </a:r>
            <a:r>
              <a:rPr lang="en-US" sz="2000" i="1" dirty="0">
                <a:solidFill>
                  <a:srgbClr val="00B050"/>
                </a:solidFill>
              </a:rPr>
              <a:t>has been </a:t>
            </a:r>
            <a:r>
              <a:rPr lang="en-US" sz="2000" i="1" dirty="0"/>
              <a:t>unemployed since last year</a:t>
            </a:r>
          </a:p>
          <a:p>
            <a:pPr marL="457200" indent="-457200">
              <a:spcBef>
                <a:spcPts val="1200"/>
              </a:spcBef>
              <a:buFont typeface="+mj-lt"/>
              <a:buAutoNum type="arabicPeriod"/>
            </a:pPr>
            <a:r>
              <a:rPr lang="en-US" sz="2400" dirty="0"/>
              <a:t>We've had our new flat since six months.</a:t>
            </a:r>
          </a:p>
          <a:p>
            <a:pPr marL="457200" indent="-457200">
              <a:spcBef>
                <a:spcPts val="0"/>
              </a:spcBef>
              <a:buFont typeface="+mj-lt"/>
              <a:buAutoNum type="arabicPeriod"/>
            </a:pPr>
            <a:r>
              <a:rPr lang="en-US" sz="2400" dirty="0"/>
              <a:t>Hi Jackie! How are you? I don't see you for ages!</a:t>
            </a:r>
          </a:p>
          <a:p>
            <a:pPr marL="457200" indent="-457200">
              <a:spcBef>
                <a:spcPts val="0"/>
              </a:spcBef>
              <a:buFont typeface="+mj-lt"/>
              <a:buAutoNum type="arabicPeriod"/>
            </a:pPr>
            <a:r>
              <a:rPr lang="en-US" sz="2400" dirty="0"/>
              <a:t>How long are you knowing your husband?</a:t>
            </a:r>
          </a:p>
          <a:p>
            <a:pPr marL="457200" indent="-457200">
              <a:spcBef>
                <a:spcPts val="0"/>
              </a:spcBef>
              <a:buFont typeface="+mj-lt"/>
              <a:buAutoNum type="arabicPeriod"/>
            </a:pPr>
            <a:r>
              <a:rPr lang="en-US" sz="2400" dirty="0"/>
              <a:t>Emily has been a volunteer for ten years ago.</a:t>
            </a:r>
          </a:p>
          <a:p>
            <a:pPr marL="457200" indent="-457200">
              <a:spcBef>
                <a:spcPts val="0"/>
              </a:spcBef>
              <a:buFont typeface="+mj-lt"/>
              <a:buAutoNum type="arabicPeriod"/>
            </a:pPr>
            <a:r>
              <a:rPr lang="en-US" sz="2400" dirty="0"/>
              <a:t>Paul doesn't eat anything since yesterday because he's ill.</a:t>
            </a:r>
          </a:p>
          <a:p>
            <a:pPr marL="457200" indent="-457200">
              <a:spcBef>
                <a:spcPts val="0"/>
              </a:spcBef>
              <a:buFont typeface="+mj-lt"/>
              <a:buAutoNum type="arabicPeriod"/>
            </a:pPr>
            <a:r>
              <a:rPr lang="en-US" sz="2400" dirty="0"/>
              <a:t>It hasn't rained since two months.</a:t>
            </a:r>
          </a:p>
          <a:p>
            <a:pPr marL="457200" indent="-457200">
              <a:spcBef>
                <a:spcPts val="0"/>
              </a:spcBef>
              <a:buFont typeface="+mj-lt"/>
              <a:buAutoNum type="arabicPeriod"/>
            </a:pPr>
            <a:r>
              <a:rPr lang="en-US" sz="2400" dirty="0"/>
              <a:t>How long has your parents been married?</a:t>
            </a:r>
          </a:p>
          <a:p>
            <a:pPr marL="457200" indent="-457200">
              <a:spcBef>
                <a:spcPts val="0"/>
              </a:spcBef>
              <a:buFont typeface="+mj-lt"/>
              <a:buAutoNum type="arabicPeriod"/>
            </a:pPr>
            <a:r>
              <a:rPr lang="en-US" sz="2400" dirty="0"/>
              <a:t>They're having their dog since they got married.</a:t>
            </a:r>
          </a:p>
          <a:p>
            <a:pPr marL="457200" indent="-457200">
              <a:spcBef>
                <a:spcPts val="0"/>
              </a:spcBef>
              <a:buFont typeface="+mj-lt"/>
              <a:buAutoNum type="arabicPeriod"/>
            </a:pPr>
            <a:r>
              <a:rPr lang="en-US" sz="2400" dirty="0"/>
              <a:t>l haven't had any emails from my brother for last </a:t>
            </a:r>
            <a:r>
              <a:rPr lang="it-IT" sz="2400" dirty="0"/>
              <a:t>Christmas.</a:t>
            </a:r>
          </a:p>
          <a:p>
            <a:pPr marL="457200" indent="-457200">
              <a:spcBef>
                <a:spcPts val="0"/>
              </a:spcBef>
              <a:buFont typeface="+mj-lt"/>
              <a:buAutoNum type="arabicPeriod"/>
            </a:pPr>
            <a:r>
              <a:rPr lang="en-US" sz="2400" dirty="0"/>
              <a:t>My grandmother lives in the same house all her life.</a:t>
            </a:r>
            <a:endParaRPr lang="it-IT" sz="2400" dirty="0"/>
          </a:p>
        </p:txBody>
      </p:sp>
      <p:cxnSp>
        <p:nvCxnSpPr>
          <p:cNvPr id="4" name="Connettore 1 3">
            <a:extLst>
              <a:ext uri="{FF2B5EF4-FFF2-40B4-BE49-F238E27FC236}">
                <a16:creationId xmlns:a16="http://schemas.microsoft.com/office/drawing/2014/main" id="{922C4DDE-F9DB-4AE7-BCD4-A9F8AB381F8D}"/>
              </a:ext>
            </a:extLst>
          </p:cNvPr>
          <p:cNvCxnSpPr>
            <a:cxnSpLocks noChangeShapeType="1"/>
          </p:cNvCxnSpPr>
          <p:nvPr/>
        </p:nvCxnSpPr>
        <p:spPr bwMode="auto">
          <a:xfrm>
            <a:off x="1977400" y="751224"/>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 name="Text Box 6">
            <a:extLst>
              <a:ext uri="{FF2B5EF4-FFF2-40B4-BE49-F238E27FC236}">
                <a16:creationId xmlns:a16="http://schemas.microsoft.com/office/drawing/2014/main" id="{09BE7D38-57A3-4A14-AE57-BF29D4DFA319}"/>
              </a:ext>
            </a:extLst>
          </p:cNvPr>
          <p:cNvSpPr txBox="1">
            <a:spLocks noChangeArrowheads="1"/>
          </p:cNvSpPr>
          <p:nvPr/>
        </p:nvSpPr>
        <p:spPr bwMode="auto">
          <a:xfrm>
            <a:off x="1775230" y="206467"/>
            <a:ext cx="6520521" cy="50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LET’S PRACTICE!</a:t>
            </a:r>
          </a:p>
        </p:txBody>
      </p:sp>
    </p:spTree>
    <p:extLst>
      <p:ext uri="{BB962C8B-B14F-4D97-AF65-F5344CB8AC3E}">
        <p14:creationId xmlns:p14="http://schemas.microsoft.com/office/powerpoint/2010/main" val="327265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130CAA7E-F724-4A32-AE80-3AA587E30787}"/>
              </a:ext>
            </a:extLst>
          </p:cNvPr>
          <p:cNvSpPr txBox="1">
            <a:spLocks noGrp="1" noChangeArrowheads="1"/>
          </p:cNvSpPr>
          <p:nvPr>
            <p:ph type="title"/>
          </p:nvPr>
        </p:nvSpPr>
        <p:spPr bwMode="auto">
          <a:xfrm>
            <a:off x="1912421" y="282457"/>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ts val="0"/>
              </a:spcBef>
              <a:defRPr/>
            </a:pPr>
            <a:r>
              <a:rPr lang="it-IT" altLang="it-IT" sz="3200" dirty="0">
                <a:effectLst>
                  <a:outerShdw blurRad="38100" dist="38100" dir="2700000" algn="tl">
                    <a:srgbClr val="C0C0C0"/>
                  </a:outerShdw>
                </a:effectLst>
              </a:rPr>
              <a:t>DISASTROUS HOLIDAYS</a:t>
            </a:r>
          </a:p>
        </p:txBody>
      </p:sp>
      <p:cxnSp>
        <p:nvCxnSpPr>
          <p:cNvPr id="5" name="Connettore 1 3">
            <a:extLst>
              <a:ext uri="{FF2B5EF4-FFF2-40B4-BE49-F238E27FC236}">
                <a16:creationId xmlns:a16="http://schemas.microsoft.com/office/drawing/2014/main" id="{76E96CA9-36C7-4250-A042-845C303369F0}"/>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3" name="Immagine 2">
            <a:extLst>
              <a:ext uri="{FF2B5EF4-FFF2-40B4-BE49-F238E27FC236}">
                <a16:creationId xmlns:a16="http://schemas.microsoft.com/office/drawing/2014/main" id="{97BF8207-1BC9-4282-B8D1-C7602D9DDFF6}"/>
              </a:ext>
            </a:extLst>
          </p:cNvPr>
          <p:cNvPicPr>
            <a:picLocks noChangeAspect="1"/>
          </p:cNvPicPr>
          <p:nvPr/>
        </p:nvPicPr>
        <p:blipFill>
          <a:blip r:embed="rId3"/>
          <a:stretch>
            <a:fillRect/>
          </a:stretch>
        </p:blipFill>
        <p:spPr>
          <a:xfrm>
            <a:off x="1824037" y="903132"/>
            <a:ext cx="8543926" cy="5719875"/>
          </a:xfrm>
          <a:prstGeom prst="rect">
            <a:avLst/>
          </a:prstGeom>
        </p:spPr>
      </p:pic>
      <p:sp>
        <p:nvSpPr>
          <p:cNvPr id="6" name="Rettangolo 5">
            <a:extLst>
              <a:ext uri="{FF2B5EF4-FFF2-40B4-BE49-F238E27FC236}">
                <a16:creationId xmlns:a16="http://schemas.microsoft.com/office/drawing/2014/main" id="{B89F37D7-A965-4C9A-8C4A-4D6EBCA2D171}"/>
              </a:ext>
            </a:extLst>
          </p:cNvPr>
          <p:cNvSpPr/>
          <p:nvPr/>
        </p:nvSpPr>
        <p:spPr>
          <a:xfrm>
            <a:off x="8508341" y="151592"/>
            <a:ext cx="1745478" cy="369332"/>
          </a:xfrm>
          <a:prstGeom prst="rect">
            <a:avLst/>
          </a:prstGeom>
          <a:ln>
            <a:solidFill>
              <a:srgbClr val="0070C0"/>
            </a:solidFill>
          </a:ln>
        </p:spPr>
        <p:txBody>
          <a:bodyPr wrap="none">
            <a:spAutoFit/>
          </a:bodyPr>
          <a:lstStyle/>
          <a:p>
            <a:r>
              <a:rPr lang="it-IT" dirty="0"/>
              <a:t>EXTRA PRACTICE</a:t>
            </a:r>
          </a:p>
        </p:txBody>
      </p:sp>
    </p:spTree>
    <p:extLst>
      <p:ext uri="{BB962C8B-B14F-4D97-AF65-F5344CB8AC3E}">
        <p14:creationId xmlns:p14="http://schemas.microsoft.com/office/powerpoint/2010/main" val="2067143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A19634-8C05-4779-A6A0-56C7D3843A8A}"/>
              </a:ext>
            </a:extLst>
          </p:cNvPr>
          <p:cNvPicPr>
            <a:picLocks noChangeAspect="1"/>
          </p:cNvPicPr>
          <p:nvPr/>
        </p:nvPicPr>
        <p:blipFill>
          <a:blip r:embed="rId2"/>
          <a:stretch>
            <a:fillRect/>
          </a:stretch>
        </p:blipFill>
        <p:spPr>
          <a:xfrm>
            <a:off x="1724026" y="0"/>
            <a:ext cx="8842197" cy="3429000"/>
          </a:xfrm>
          <a:prstGeom prst="rect">
            <a:avLst/>
          </a:prstGeom>
        </p:spPr>
      </p:pic>
      <p:pic>
        <p:nvPicPr>
          <p:cNvPr id="3" name="Immagine 2">
            <a:extLst>
              <a:ext uri="{FF2B5EF4-FFF2-40B4-BE49-F238E27FC236}">
                <a16:creationId xmlns:a16="http://schemas.microsoft.com/office/drawing/2014/main" id="{7D769F69-7252-4825-8EA5-F3FEB3B82031}"/>
              </a:ext>
            </a:extLst>
          </p:cNvPr>
          <p:cNvPicPr>
            <a:picLocks noChangeAspect="1"/>
          </p:cNvPicPr>
          <p:nvPr/>
        </p:nvPicPr>
        <p:blipFill>
          <a:blip r:embed="rId3"/>
          <a:stretch>
            <a:fillRect/>
          </a:stretch>
        </p:blipFill>
        <p:spPr>
          <a:xfrm>
            <a:off x="1792198" y="3619500"/>
            <a:ext cx="8774024" cy="3225821"/>
          </a:xfrm>
          <a:prstGeom prst="rect">
            <a:avLst/>
          </a:prstGeom>
        </p:spPr>
      </p:pic>
    </p:spTree>
    <p:extLst>
      <p:ext uri="{BB962C8B-B14F-4D97-AF65-F5344CB8AC3E}">
        <p14:creationId xmlns:p14="http://schemas.microsoft.com/office/powerpoint/2010/main" val="3961522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338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BD0FEB5-BE40-4A3D-AFD7-DA080F3A4FAD}"/>
              </a:ext>
            </a:extLst>
          </p:cNvPr>
          <p:cNvSpPr>
            <a:spLocks noGrp="1"/>
          </p:cNvSpPr>
          <p:nvPr>
            <p:ph idx="1"/>
          </p:nvPr>
        </p:nvSpPr>
        <p:spPr>
          <a:xfrm>
            <a:off x="1912421" y="1087778"/>
            <a:ext cx="8590505" cy="2541758"/>
          </a:xfrm>
        </p:spPr>
        <p:txBody>
          <a:bodyPr>
            <a:normAutofit fontScale="85000" lnSpcReduction="20000"/>
          </a:bodyPr>
          <a:lstStyle/>
          <a:p>
            <a:r>
              <a:rPr lang="it-IT" sz="2400" dirty="0" err="1"/>
              <a:t>Where</a:t>
            </a:r>
            <a:r>
              <a:rPr lang="it-IT" sz="2400" dirty="0"/>
              <a:t> </a:t>
            </a:r>
            <a:r>
              <a:rPr lang="it-IT" sz="2400" dirty="0" err="1"/>
              <a:t>did</a:t>
            </a:r>
            <a:r>
              <a:rPr lang="it-IT" sz="2400" dirty="0"/>
              <a:t> </a:t>
            </a:r>
            <a:r>
              <a:rPr lang="it-IT" sz="2400" dirty="0" err="1"/>
              <a:t>Joe</a:t>
            </a:r>
            <a:r>
              <a:rPr lang="it-IT" sz="2400" dirty="0"/>
              <a:t>/ Laura go on </a:t>
            </a:r>
            <a:r>
              <a:rPr lang="it-IT" sz="2400" dirty="0" err="1"/>
              <a:t>holiday</a:t>
            </a:r>
            <a:r>
              <a:rPr lang="it-IT" sz="2400" dirty="0"/>
              <a:t>?</a:t>
            </a:r>
          </a:p>
          <a:p>
            <a:r>
              <a:rPr lang="it-IT" sz="2400" dirty="0" err="1"/>
              <a:t>Who</a:t>
            </a:r>
            <a:r>
              <a:rPr lang="it-IT" sz="2400" dirty="0"/>
              <a:t> </a:t>
            </a:r>
            <a:r>
              <a:rPr lang="it-IT" sz="2400" dirty="0" err="1"/>
              <a:t>did</a:t>
            </a:r>
            <a:r>
              <a:rPr lang="it-IT" sz="2400" dirty="0"/>
              <a:t> he/</a:t>
            </a:r>
            <a:r>
              <a:rPr lang="it-IT" sz="2400" dirty="0" err="1"/>
              <a:t>she</a:t>
            </a:r>
            <a:r>
              <a:rPr lang="it-IT" sz="2400" dirty="0"/>
              <a:t> go with?</a:t>
            </a:r>
          </a:p>
          <a:p>
            <a:r>
              <a:rPr lang="it-IT" sz="2400" dirty="0" err="1"/>
              <a:t>Where</a:t>
            </a:r>
            <a:r>
              <a:rPr lang="it-IT" sz="2400" dirty="0"/>
              <a:t> </a:t>
            </a:r>
            <a:r>
              <a:rPr lang="it-IT" sz="2400" dirty="0" err="1"/>
              <a:t>did</a:t>
            </a:r>
            <a:r>
              <a:rPr lang="it-IT" sz="2400" dirty="0"/>
              <a:t> he/</a:t>
            </a:r>
            <a:r>
              <a:rPr lang="it-IT" sz="2400" dirty="0" err="1"/>
              <a:t>she</a:t>
            </a:r>
            <a:r>
              <a:rPr lang="it-IT" sz="2400" dirty="0"/>
              <a:t> stay?</a:t>
            </a:r>
          </a:p>
          <a:p>
            <a:r>
              <a:rPr lang="it-IT" sz="2400" dirty="0" err="1"/>
              <a:t>What</a:t>
            </a:r>
            <a:r>
              <a:rPr lang="it-IT" sz="2400" dirty="0"/>
              <a:t> </a:t>
            </a:r>
            <a:r>
              <a:rPr lang="it-IT" sz="2400" dirty="0" err="1"/>
              <a:t>was</a:t>
            </a:r>
            <a:r>
              <a:rPr lang="it-IT" sz="2400" dirty="0"/>
              <a:t> the </a:t>
            </a:r>
            <a:r>
              <a:rPr lang="it-IT" sz="2400" dirty="0" err="1"/>
              <a:t>weather</a:t>
            </a:r>
            <a:r>
              <a:rPr lang="it-IT" sz="2400" dirty="0"/>
              <a:t> </a:t>
            </a:r>
            <a:r>
              <a:rPr lang="it-IT" sz="2400" dirty="0" err="1"/>
              <a:t>like</a:t>
            </a:r>
            <a:r>
              <a:rPr lang="it-IT" sz="2400" dirty="0"/>
              <a:t>?</a:t>
            </a:r>
          </a:p>
          <a:p>
            <a:r>
              <a:rPr lang="it-IT" sz="2400" dirty="0" err="1"/>
              <a:t>Why</a:t>
            </a:r>
            <a:r>
              <a:rPr lang="it-IT" sz="2400" dirty="0"/>
              <a:t> </a:t>
            </a:r>
            <a:r>
              <a:rPr lang="it-IT" sz="2400" dirty="0" err="1"/>
              <a:t>didn’t</a:t>
            </a:r>
            <a:r>
              <a:rPr lang="it-IT" sz="2400" dirty="0"/>
              <a:t> he/</a:t>
            </a:r>
            <a:r>
              <a:rPr lang="it-IT" sz="2400" dirty="0" err="1"/>
              <a:t>she</a:t>
            </a:r>
            <a:r>
              <a:rPr lang="it-IT" sz="2400" dirty="0"/>
              <a:t> </a:t>
            </a:r>
            <a:r>
              <a:rPr lang="it-IT" sz="2400" dirty="0" err="1"/>
              <a:t>enjoy</a:t>
            </a:r>
            <a:r>
              <a:rPr lang="it-IT" sz="2400" dirty="0"/>
              <a:t> the </a:t>
            </a:r>
            <a:r>
              <a:rPr lang="it-IT" sz="2400" dirty="0" err="1"/>
              <a:t>holiday</a:t>
            </a:r>
            <a:r>
              <a:rPr lang="it-IT" sz="2400" dirty="0"/>
              <a:t>?</a:t>
            </a:r>
          </a:p>
          <a:p>
            <a:endParaRPr lang="it-IT" sz="2400" dirty="0"/>
          </a:p>
          <a:p>
            <a:pPr marL="0" indent="0">
              <a:buNone/>
            </a:pPr>
            <a:r>
              <a:rPr lang="it-IT" dirty="0"/>
              <a:t>LET’S LISTEN TO THE OTHER SIDE OF THE STORY…</a:t>
            </a:r>
          </a:p>
        </p:txBody>
      </p:sp>
      <p:sp>
        <p:nvSpPr>
          <p:cNvPr id="4" name="Text Box 6">
            <a:extLst>
              <a:ext uri="{FF2B5EF4-FFF2-40B4-BE49-F238E27FC236}">
                <a16:creationId xmlns:a16="http://schemas.microsoft.com/office/drawing/2014/main" id="{130CAA7E-F724-4A32-AE80-3AA587E30787}"/>
              </a:ext>
            </a:extLst>
          </p:cNvPr>
          <p:cNvSpPr txBox="1">
            <a:spLocks noGrp="1" noChangeArrowheads="1"/>
          </p:cNvSpPr>
          <p:nvPr>
            <p:ph type="title"/>
          </p:nvPr>
        </p:nvSpPr>
        <p:spPr bwMode="auto">
          <a:xfrm>
            <a:off x="1912421" y="282457"/>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ts val="0"/>
              </a:spcBef>
              <a:defRPr/>
            </a:pPr>
            <a:r>
              <a:rPr lang="it-IT" altLang="it-IT" sz="3200" dirty="0">
                <a:effectLst>
                  <a:outerShdw blurRad="38100" dist="38100" dir="2700000" algn="tl">
                    <a:srgbClr val="C0C0C0"/>
                  </a:outerShdw>
                </a:effectLst>
              </a:rPr>
              <a:t>DISASTROUS HOLIDAYS</a:t>
            </a:r>
          </a:p>
        </p:txBody>
      </p:sp>
      <p:cxnSp>
        <p:nvCxnSpPr>
          <p:cNvPr id="5" name="Connettore 1 3">
            <a:extLst>
              <a:ext uri="{FF2B5EF4-FFF2-40B4-BE49-F238E27FC236}">
                <a16:creationId xmlns:a16="http://schemas.microsoft.com/office/drawing/2014/main" id="{76E96CA9-36C7-4250-A042-845C303369F0}"/>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2" name="CasellaDiTesto 1">
            <a:extLst>
              <a:ext uri="{FF2B5EF4-FFF2-40B4-BE49-F238E27FC236}">
                <a16:creationId xmlns:a16="http://schemas.microsoft.com/office/drawing/2014/main" id="{EDCAADED-41CA-4B49-9BFA-73FA6EB49635}"/>
              </a:ext>
            </a:extLst>
          </p:cNvPr>
          <p:cNvSpPr txBox="1"/>
          <p:nvPr/>
        </p:nvSpPr>
        <p:spPr>
          <a:xfrm>
            <a:off x="1912420" y="3528556"/>
            <a:ext cx="4407866" cy="3046988"/>
          </a:xfrm>
          <a:prstGeom prst="rect">
            <a:avLst/>
          </a:prstGeom>
          <a:noFill/>
          <a:ln>
            <a:solidFill>
              <a:srgbClr val="0070C0"/>
            </a:solidFill>
          </a:ln>
        </p:spPr>
        <p:txBody>
          <a:bodyPr wrap="square" rtlCol="0">
            <a:spAutoFit/>
          </a:bodyPr>
          <a:lstStyle/>
          <a:p>
            <a:r>
              <a:rPr lang="it-IT" sz="2400" dirty="0" err="1">
                <a:solidFill>
                  <a:srgbClr val="0070C0"/>
                </a:solidFill>
              </a:rPr>
              <a:t>What</a:t>
            </a:r>
            <a:r>
              <a:rPr lang="it-IT" sz="2400" dirty="0">
                <a:solidFill>
                  <a:srgbClr val="0070C0"/>
                </a:solidFill>
              </a:rPr>
              <a:t> </a:t>
            </a:r>
            <a:r>
              <a:rPr lang="it-IT" sz="2400" dirty="0" err="1">
                <a:solidFill>
                  <a:srgbClr val="0070C0"/>
                </a:solidFill>
              </a:rPr>
              <a:t>does</a:t>
            </a:r>
            <a:r>
              <a:rPr lang="it-IT" sz="2400" dirty="0">
                <a:solidFill>
                  <a:srgbClr val="0070C0"/>
                </a:solidFill>
              </a:rPr>
              <a:t> Mia </a:t>
            </a:r>
            <a:r>
              <a:rPr lang="it-IT" sz="2400" dirty="0" err="1">
                <a:solidFill>
                  <a:srgbClr val="0070C0"/>
                </a:solidFill>
              </a:rPr>
              <a:t>say</a:t>
            </a:r>
            <a:r>
              <a:rPr lang="it-IT" sz="2400" dirty="0">
                <a:solidFill>
                  <a:srgbClr val="0070C0"/>
                </a:solidFill>
              </a:rPr>
              <a:t> </a:t>
            </a:r>
            <a:r>
              <a:rPr lang="it-IT" sz="2400" dirty="0" err="1">
                <a:solidFill>
                  <a:srgbClr val="0070C0"/>
                </a:solidFill>
              </a:rPr>
              <a:t>about</a:t>
            </a:r>
            <a:r>
              <a:rPr lang="it-IT" sz="2400" dirty="0">
                <a:solidFill>
                  <a:srgbClr val="0070C0"/>
                </a:solidFill>
              </a:rPr>
              <a:t>: </a:t>
            </a:r>
            <a:r>
              <a:rPr lang="it-IT" sz="1600" dirty="0">
                <a:solidFill>
                  <a:srgbClr val="0070C0"/>
                </a:solidFill>
              </a:rPr>
              <a:t>(track 34)</a:t>
            </a:r>
            <a:endParaRPr lang="it-IT" sz="2400" dirty="0">
              <a:solidFill>
                <a:srgbClr val="0070C0"/>
              </a:solidFill>
            </a:endParaRPr>
          </a:p>
          <a:p>
            <a:pPr marL="361950" lvl="1" indent="-276225">
              <a:buFont typeface="Arial" panose="020B0604020202020204" pitchFamily="34" charset="0"/>
              <a:buChar char="•"/>
            </a:pPr>
            <a:r>
              <a:rPr lang="it-IT" sz="2400" dirty="0" err="1"/>
              <a:t>Her</a:t>
            </a:r>
            <a:r>
              <a:rPr lang="it-IT" sz="2400" dirty="0"/>
              <a:t> </a:t>
            </a:r>
            <a:r>
              <a:rPr lang="it-IT" sz="2400" dirty="0" err="1"/>
              <a:t>relationship</a:t>
            </a:r>
            <a:r>
              <a:rPr lang="it-IT" sz="2400" dirty="0"/>
              <a:t> with </a:t>
            </a:r>
            <a:r>
              <a:rPr lang="it-IT" sz="2400" dirty="0" err="1"/>
              <a:t>Joe</a:t>
            </a:r>
            <a:r>
              <a:rPr lang="it-IT" sz="2400" dirty="0"/>
              <a:t> </a:t>
            </a:r>
            <a:r>
              <a:rPr lang="it-IT" sz="2400" dirty="0" err="1"/>
              <a:t>before</a:t>
            </a:r>
            <a:r>
              <a:rPr lang="it-IT" sz="2400" dirty="0"/>
              <a:t> </a:t>
            </a:r>
            <a:r>
              <a:rPr lang="it-IT" sz="2400" dirty="0" err="1"/>
              <a:t>they</a:t>
            </a:r>
            <a:r>
              <a:rPr lang="it-IT" sz="2400" dirty="0"/>
              <a:t> </a:t>
            </a:r>
            <a:r>
              <a:rPr lang="it-IT" sz="2400" dirty="0" err="1"/>
              <a:t>went</a:t>
            </a:r>
            <a:endParaRPr lang="it-IT" sz="2400" dirty="0"/>
          </a:p>
          <a:p>
            <a:pPr marL="361950" lvl="1" indent="-276225">
              <a:buFont typeface="Arial" panose="020B0604020202020204" pitchFamily="34" charset="0"/>
              <a:buChar char="•"/>
            </a:pPr>
            <a:r>
              <a:rPr lang="it-IT" sz="2400" dirty="0"/>
              <a:t>The </a:t>
            </a:r>
            <a:r>
              <a:rPr lang="it-IT" sz="2400" dirty="0" err="1"/>
              <a:t>places</a:t>
            </a:r>
            <a:r>
              <a:rPr lang="it-IT" sz="2400" dirty="0"/>
              <a:t> </a:t>
            </a:r>
            <a:r>
              <a:rPr lang="it-IT" sz="2400" dirty="0" err="1"/>
              <a:t>where</a:t>
            </a:r>
            <a:r>
              <a:rPr lang="it-IT" sz="2400" dirty="0"/>
              <a:t> </a:t>
            </a:r>
            <a:r>
              <a:rPr lang="it-IT" sz="2400" dirty="0" err="1"/>
              <a:t>they</a:t>
            </a:r>
            <a:r>
              <a:rPr lang="it-IT" sz="2400" dirty="0"/>
              <a:t> </a:t>
            </a:r>
            <a:r>
              <a:rPr lang="it-IT" sz="2400" dirty="0" err="1"/>
              <a:t>stayed</a:t>
            </a:r>
            <a:endParaRPr lang="it-IT" sz="2400" dirty="0"/>
          </a:p>
          <a:p>
            <a:pPr marL="361950" lvl="1" indent="-276225">
              <a:buFont typeface="Arial" panose="020B0604020202020204" pitchFamily="34" charset="0"/>
              <a:buChar char="•"/>
            </a:pPr>
            <a:r>
              <a:rPr lang="it-IT" sz="2400" dirty="0" err="1"/>
              <a:t>Talking</a:t>
            </a:r>
            <a:r>
              <a:rPr lang="it-IT" sz="2400" dirty="0"/>
              <a:t> to </a:t>
            </a:r>
            <a:r>
              <a:rPr lang="it-IT" sz="2400" dirty="0" err="1"/>
              <a:t>other</a:t>
            </a:r>
            <a:r>
              <a:rPr lang="it-IT" sz="2400" dirty="0"/>
              <a:t> travellers</a:t>
            </a:r>
          </a:p>
          <a:p>
            <a:pPr marL="361950" lvl="1" indent="-276225">
              <a:buFont typeface="Arial" panose="020B0604020202020204" pitchFamily="34" charset="0"/>
              <a:buChar char="•"/>
            </a:pPr>
            <a:r>
              <a:rPr lang="it-IT" sz="2400" dirty="0" err="1"/>
              <a:t>Photos</a:t>
            </a:r>
            <a:endParaRPr lang="it-IT" sz="2400" dirty="0"/>
          </a:p>
          <a:p>
            <a:pPr marL="361950" lvl="1" indent="-276225">
              <a:buFont typeface="Arial" panose="020B0604020202020204" pitchFamily="34" charset="0"/>
              <a:buChar char="•"/>
            </a:pPr>
            <a:r>
              <a:rPr lang="it-IT" sz="2400" dirty="0" err="1"/>
              <a:t>Going</a:t>
            </a:r>
            <a:r>
              <a:rPr lang="it-IT" sz="2400" dirty="0"/>
              <a:t> on </a:t>
            </a:r>
            <a:r>
              <a:rPr lang="it-IT" sz="2400" dirty="0" err="1"/>
              <a:t>holiday</a:t>
            </a:r>
            <a:r>
              <a:rPr lang="it-IT" sz="2400" dirty="0"/>
              <a:t> with a boyfriend</a:t>
            </a:r>
            <a:endParaRPr lang="it-IT" sz="2100" dirty="0"/>
          </a:p>
        </p:txBody>
      </p:sp>
      <p:sp>
        <p:nvSpPr>
          <p:cNvPr id="7" name="CasellaDiTesto 6">
            <a:extLst>
              <a:ext uri="{FF2B5EF4-FFF2-40B4-BE49-F238E27FC236}">
                <a16:creationId xmlns:a16="http://schemas.microsoft.com/office/drawing/2014/main" id="{0A9A59A8-0769-479D-89E4-AA28877A73C2}"/>
              </a:ext>
            </a:extLst>
          </p:cNvPr>
          <p:cNvSpPr txBox="1"/>
          <p:nvPr/>
        </p:nvSpPr>
        <p:spPr>
          <a:xfrm>
            <a:off x="6739068" y="3528557"/>
            <a:ext cx="3599604" cy="2215991"/>
          </a:xfrm>
          <a:prstGeom prst="rect">
            <a:avLst/>
          </a:prstGeom>
          <a:noFill/>
          <a:ln>
            <a:solidFill>
              <a:srgbClr val="0070C0"/>
            </a:solidFill>
          </a:ln>
        </p:spPr>
        <p:txBody>
          <a:bodyPr wrap="square" rtlCol="0">
            <a:spAutoFit/>
          </a:bodyPr>
          <a:lstStyle/>
          <a:p>
            <a:r>
              <a:rPr lang="it-IT" sz="2400" dirty="0" err="1">
                <a:solidFill>
                  <a:srgbClr val="0070C0"/>
                </a:solidFill>
              </a:rPr>
              <a:t>What</a:t>
            </a:r>
            <a:r>
              <a:rPr lang="it-IT" sz="2400" dirty="0">
                <a:solidFill>
                  <a:srgbClr val="0070C0"/>
                </a:solidFill>
              </a:rPr>
              <a:t> </a:t>
            </a:r>
            <a:r>
              <a:rPr lang="it-IT" sz="2400" dirty="0" err="1">
                <a:solidFill>
                  <a:srgbClr val="0070C0"/>
                </a:solidFill>
              </a:rPr>
              <a:t>does</a:t>
            </a:r>
            <a:r>
              <a:rPr lang="it-IT" sz="2400" dirty="0">
                <a:solidFill>
                  <a:srgbClr val="0070C0"/>
                </a:solidFill>
              </a:rPr>
              <a:t> Linda </a:t>
            </a:r>
            <a:r>
              <a:rPr lang="it-IT" sz="2400" dirty="0" err="1">
                <a:solidFill>
                  <a:srgbClr val="0070C0"/>
                </a:solidFill>
              </a:rPr>
              <a:t>say</a:t>
            </a:r>
            <a:r>
              <a:rPr lang="it-IT" sz="2400" dirty="0">
                <a:solidFill>
                  <a:srgbClr val="0070C0"/>
                </a:solidFill>
              </a:rPr>
              <a:t> </a:t>
            </a:r>
            <a:r>
              <a:rPr lang="it-IT" sz="2400" dirty="0" err="1">
                <a:solidFill>
                  <a:srgbClr val="0070C0"/>
                </a:solidFill>
              </a:rPr>
              <a:t>about</a:t>
            </a:r>
            <a:r>
              <a:rPr lang="it-IT" sz="2400" dirty="0">
                <a:solidFill>
                  <a:srgbClr val="0070C0"/>
                </a:solidFill>
              </a:rPr>
              <a:t>:</a:t>
            </a:r>
          </a:p>
          <a:p>
            <a:pPr marL="342900" indent="-342900">
              <a:buFont typeface="Arial" panose="020B0604020202020204" pitchFamily="34" charset="0"/>
              <a:buChar char="•"/>
            </a:pPr>
            <a:r>
              <a:rPr lang="it-IT" sz="2400" dirty="0" err="1"/>
              <a:t>Venice</a:t>
            </a:r>
            <a:endParaRPr lang="it-IT" sz="2400" dirty="0"/>
          </a:p>
          <a:p>
            <a:pPr marL="342900" indent="-342900">
              <a:buFont typeface="Arial" panose="020B0604020202020204" pitchFamily="34" charset="0"/>
              <a:buChar char="•"/>
            </a:pPr>
            <a:r>
              <a:rPr lang="it-IT" sz="2400" dirty="0" err="1"/>
              <a:t>What</a:t>
            </a:r>
            <a:r>
              <a:rPr lang="it-IT" sz="2400" dirty="0"/>
              <a:t> </a:t>
            </a:r>
            <a:r>
              <a:rPr lang="it-IT" sz="2400" dirty="0" err="1"/>
              <a:t>they</a:t>
            </a:r>
            <a:r>
              <a:rPr lang="it-IT" sz="2400" dirty="0"/>
              <a:t> </a:t>
            </a:r>
            <a:r>
              <a:rPr lang="it-IT" sz="2400" dirty="0" err="1"/>
              <a:t>did</a:t>
            </a:r>
            <a:r>
              <a:rPr lang="it-IT" sz="2400" dirty="0"/>
              <a:t> </a:t>
            </a:r>
            <a:r>
              <a:rPr lang="it-IT" sz="2400" dirty="0" err="1"/>
              <a:t>there</a:t>
            </a:r>
            <a:endParaRPr lang="it-IT" sz="2400" dirty="0"/>
          </a:p>
          <a:p>
            <a:pPr marL="342900" indent="-342900">
              <a:buFont typeface="Arial" panose="020B0604020202020204" pitchFamily="34" charset="0"/>
              <a:buChar char="•"/>
            </a:pPr>
            <a:r>
              <a:rPr lang="it-IT" sz="2400" dirty="0"/>
              <a:t>The cost of </a:t>
            </a:r>
            <a:r>
              <a:rPr lang="it-IT" sz="2400" dirty="0" err="1"/>
              <a:t>her</a:t>
            </a:r>
            <a:r>
              <a:rPr lang="it-IT" sz="2400" dirty="0"/>
              <a:t> </a:t>
            </a:r>
            <a:r>
              <a:rPr lang="it-IT" sz="2400" dirty="0" err="1"/>
              <a:t>holiday</a:t>
            </a:r>
            <a:endParaRPr lang="it-IT" sz="2400" dirty="0"/>
          </a:p>
          <a:p>
            <a:pPr marL="342900" indent="-342900">
              <a:buFont typeface="Arial" panose="020B0604020202020204" pitchFamily="34" charset="0"/>
              <a:buChar char="•"/>
            </a:pPr>
            <a:r>
              <a:rPr lang="it-IT" sz="2400" dirty="0" err="1"/>
              <a:t>Her</a:t>
            </a:r>
            <a:r>
              <a:rPr lang="it-IT" sz="2400" dirty="0"/>
              <a:t> </a:t>
            </a:r>
            <a:r>
              <a:rPr lang="it-IT" sz="2400" dirty="0" err="1"/>
              <a:t>next</a:t>
            </a:r>
            <a:r>
              <a:rPr lang="it-IT" sz="2400" dirty="0"/>
              <a:t> </a:t>
            </a:r>
            <a:r>
              <a:rPr lang="it-IT" sz="2400" dirty="0" err="1"/>
              <a:t>holiday</a:t>
            </a:r>
            <a:endParaRPr lang="it-IT" sz="2400" dirty="0"/>
          </a:p>
          <a:p>
            <a:pPr algn="r"/>
            <a:r>
              <a:rPr lang="it-IT" sz="1600" dirty="0">
                <a:solidFill>
                  <a:srgbClr val="0070C0"/>
                </a:solidFill>
              </a:rPr>
              <a:t>(track 35)</a:t>
            </a:r>
            <a:endParaRPr lang="it-IT" sz="1600" dirty="0"/>
          </a:p>
        </p:txBody>
      </p:sp>
      <p:pic>
        <p:nvPicPr>
          <p:cNvPr id="9" name="Track34">
            <a:hlinkClick r:id="" action="ppaction://media"/>
            <a:extLst>
              <a:ext uri="{FF2B5EF4-FFF2-40B4-BE49-F238E27FC236}">
                <a16:creationId xmlns:a16="http://schemas.microsoft.com/office/drawing/2014/main" id="{7FBB8810-EBE3-497E-9CE4-4430E6F8B04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54898" y="6205210"/>
            <a:ext cx="609600" cy="609600"/>
          </a:xfrm>
          <a:prstGeom prst="rect">
            <a:avLst/>
          </a:prstGeom>
        </p:spPr>
      </p:pic>
      <p:pic>
        <p:nvPicPr>
          <p:cNvPr id="6" name="Track35">
            <a:hlinkClick r:id="" action="ppaction://media"/>
            <a:extLst>
              <a:ext uri="{FF2B5EF4-FFF2-40B4-BE49-F238E27FC236}">
                <a16:creationId xmlns:a16="http://schemas.microsoft.com/office/drawing/2014/main" id="{6EDFFD67-3F2D-4840-8153-B349C8D22876}"/>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8662764" y="5629055"/>
            <a:ext cx="609600" cy="609600"/>
          </a:xfrm>
          <a:prstGeom prst="rect">
            <a:avLst/>
          </a:prstGeom>
        </p:spPr>
      </p:pic>
      <p:sp>
        <p:nvSpPr>
          <p:cNvPr id="10" name="Rettangolo 9">
            <a:extLst>
              <a:ext uri="{FF2B5EF4-FFF2-40B4-BE49-F238E27FC236}">
                <a16:creationId xmlns:a16="http://schemas.microsoft.com/office/drawing/2014/main" id="{52087FDB-1CF4-4CF6-B647-A840CED4A783}"/>
              </a:ext>
            </a:extLst>
          </p:cNvPr>
          <p:cNvSpPr/>
          <p:nvPr/>
        </p:nvSpPr>
        <p:spPr>
          <a:xfrm>
            <a:off x="8508341" y="151592"/>
            <a:ext cx="1745478" cy="369332"/>
          </a:xfrm>
          <a:prstGeom prst="rect">
            <a:avLst/>
          </a:prstGeom>
          <a:ln>
            <a:solidFill>
              <a:srgbClr val="0070C0"/>
            </a:solidFill>
          </a:ln>
        </p:spPr>
        <p:txBody>
          <a:bodyPr wrap="none">
            <a:spAutoFit/>
          </a:bodyPr>
          <a:lstStyle/>
          <a:p>
            <a:r>
              <a:rPr lang="it-IT" dirty="0"/>
              <a:t>EXTRA PRACTICE</a:t>
            </a:r>
          </a:p>
        </p:txBody>
      </p:sp>
    </p:spTree>
    <p:extLst>
      <p:ext uri="{BB962C8B-B14F-4D97-AF65-F5344CB8AC3E}">
        <p14:creationId xmlns:p14="http://schemas.microsoft.com/office/powerpoint/2010/main" val="111783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endCondLst>
                    <p:cond evt="onStopAudio" delay="0">
                      <p:tgtEl>
                        <p:sldTgt/>
                      </p:tgtEl>
                    </p:cond>
                  </p:endCondLst>
                </p:cTn>
                <p:tgtEl>
                  <p:spTgt spid="9"/>
                </p:tgtEl>
              </p:cMediaNode>
            </p:video>
            <p:video>
              <p:cMediaNode vol="80000">
                <p:cTn id="16" fill="hold" display="0">
                  <p:stCondLst>
                    <p:cond delay="indefinite"/>
                  </p:stCondLst>
                  <p:endCondLst>
                    <p:cond evt="onStopAudio" delay="0">
                      <p:tgtEl>
                        <p:sldTgt/>
                      </p:tgtEl>
                    </p:cond>
                  </p:endCondLst>
                </p:cTn>
                <p:tgtEl>
                  <p:spTgt spid="6"/>
                </p:tgtEl>
              </p:cMediaNode>
            </p:video>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45A7BF-9951-45F8-A8D0-9A26E224F68B}"/>
              </a:ext>
            </a:extLst>
          </p:cNvPr>
          <p:cNvSpPr>
            <a:spLocks noGrp="1"/>
          </p:cNvSpPr>
          <p:nvPr>
            <p:ph type="title"/>
          </p:nvPr>
        </p:nvSpPr>
        <p:spPr>
          <a:xfrm>
            <a:off x="1790700" y="155578"/>
            <a:ext cx="7886700" cy="995890"/>
          </a:xfrm>
        </p:spPr>
        <p:txBody>
          <a:bodyPr>
            <a:normAutofit/>
          </a:bodyPr>
          <a:lstStyle/>
          <a:p>
            <a:r>
              <a:rPr lang="en-US" sz="2800" dirty="0">
                <a:effectLst>
                  <a:outerShdw blurRad="38100" dist="38100" dir="2700000" algn="tl">
                    <a:srgbClr val="C0C0C0"/>
                  </a:outerShdw>
                </a:effectLst>
                <a:latin typeface="Arial" charset="0"/>
                <a:cs typeface="Arial" charset="0"/>
              </a:rPr>
              <a:t>The past in relation to the present: the </a:t>
            </a:r>
            <a:r>
              <a:rPr lang="en-US" sz="3600" dirty="0">
                <a:solidFill>
                  <a:srgbClr val="0070C0"/>
                </a:solidFill>
                <a:effectLst>
                  <a:outerShdw blurRad="38100" dist="38100" dir="2700000" algn="tl">
                    <a:srgbClr val="C0C0C0"/>
                  </a:outerShdw>
                </a:effectLst>
                <a:latin typeface="Arial" charset="0"/>
                <a:cs typeface="Arial" charset="0"/>
              </a:rPr>
              <a:t>PRESENT PERFECT</a:t>
            </a:r>
            <a:endParaRPr lang="it-IT" sz="3600" dirty="0">
              <a:solidFill>
                <a:srgbClr val="0070C0"/>
              </a:solidFill>
              <a:effectLst>
                <a:outerShdw blurRad="38100" dist="38100" dir="2700000" algn="tl">
                  <a:srgbClr val="C0C0C0"/>
                </a:outerShdw>
              </a:effectLst>
              <a:latin typeface="Arial" charset="0"/>
              <a:cs typeface="Arial" charset="0"/>
            </a:endParaRPr>
          </a:p>
        </p:txBody>
      </p:sp>
      <p:sp>
        <p:nvSpPr>
          <p:cNvPr id="6" name="Segnaposto contenuto 5">
            <a:extLst>
              <a:ext uri="{FF2B5EF4-FFF2-40B4-BE49-F238E27FC236}">
                <a16:creationId xmlns:a16="http://schemas.microsoft.com/office/drawing/2014/main" id="{F6F868BA-EA3F-4556-A1CC-626F94BA2F85}"/>
              </a:ext>
            </a:extLst>
          </p:cNvPr>
          <p:cNvSpPr>
            <a:spLocks noGrp="1"/>
          </p:cNvSpPr>
          <p:nvPr>
            <p:ph idx="1"/>
          </p:nvPr>
        </p:nvSpPr>
        <p:spPr>
          <a:xfrm>
            <a:off x="1598244" y="1238299"/>
            <a:ext cx="8448675" cy="5377295"/>
          </a:xfrm>
        </p:spPr>
        <p:txBody>
          <a:bodyPr>
            <a:normAutofit fontScale="92500" lnSpcReduction="20000"/>
          </a:bodyPr>
          <a:lstStyle/>
          <a:p>
            <a:pPr marL="361950" indent="-361950">
              <a:spcBef>
                <a:spcPts val="1800"/>
              </a:spcBef>
              <a:buFont typeface="+mj-lt"/>
              <a:buAutoNum type="arabicPeriod"/>
            </a:pPr>
            <a:r>
              <a:rPr lang="it-IT" sz="3000" dirty="0" err="1"/>
              <a:t>We</a:t>
            </a:r>
            <a:r>
              <a:rPr lang="it-IT" sz="3000" dirty="0"/>
              <a:t> use the </a:t>
            </a:r>
            <a:r>
              <a:rPr lang="it-IT" sz="3000" dirty="0" err="1"/>
              <a:t>present</a:t>
            </a:r>
            <a:r>
              <a:rPr lang="it-IT" sz="3000" dirty="0"/>
              <a:t> </a:t>
            </a:r>
            <a:r>
              <a:rPr lang="it-IT" sz="3000" dirty="0" err="1"/>
              <a:t>perfect</a:t>
            </a:r>
            <a:r>
              <a:rPr lang="it-IT" sz="3000" dirty="0"/>
              <a:t> to talk </a:t>
            </a:r>
            <a:r>
              <a:rPr lang="it-IT" sz="3000" dirty="0" err="1"/>
              <a:t>about</a:t>
            </a:r>
            <a:r>
              <a:rPr lang="it-IT" sz="3000" dirty="0"/>
              <a:t> </a:t>
            </a:r>
            <a:r>
              <a:rPr lang="it-IT" sz="3000" b="1" dirty="0"/>
              <a:t>actions and </a:t>
            </a:r>
            <a:r>
              <a:rPr lang="it-IT" sz="3000" b="1" dirty="0" err="1"/>
              <a:t>experiences</a:t>
            </a:r>
            <a:r>
              <a:rPr lang="it-IT" sz="3000" b="1" dirty="0"/>
              <a:t> </a:t>
            </a:r>
            <a:r>
              <a:rPr lang="it-IT" sz="3000" b="1" dirty="0" err="1"/>
              <a:t>that</a:t>
            </a:r>
            <a:r>
              <a:rPr lang="it-IT" sz="3000" b="1" dirty="0"/>
              <a:t> happened </a:t>
            </a:r>
            <a:r>
              <a:rPr lang="it-IT" sz="3000" b="1" dirty="0" err="1"/>
              <a:t>at</a:t>
            </a:r>
            <a:r>
              <a:rPr lang="it-IT" sz="3000" b="1" dirty="0"/>
              <a:t> a </a:t>
            </a:r>
            <a:r>
              <a:rPr lang="it-IT" sz="3000" b="1" dirty="0">
                <a:solidFill>
                  <a:srgbClr val="993366"/>
                </a:solidFill>
              </a:rPr>
              <a:t>non-</a:t>
            </a:r>
            <a:r>
              <a:rPr lang="it-IT" sz="3000" b="1" dirty="0" err="1">
                <a:solidFill>
                  <a:srgbClr val="993366"/>
                </a:solidFill>
              </a:rPr>
              <a:t>specified</a:t>
            </a:r>
            <a:r>
              <a:rPr lang="it-IT" sz="3000" b="1" dirty="0">
                <a:solidFill>
                  <a:srgbClr val="993366"/>
                </a:solidFill>
              </a:rPr>
              <a:t> time </a:t>
            </a:r>
            <a:r>
              <a:rPr lang="it-IT" sz="3000" b="1" dirty="0"/>
              <a:t>in the </a:t>
            </a:r>
            <a:r>
              <a:rPr lang="it-IT" sz="3000" b="1" dirty="0" err="1"/>
              <a:t>past</a:t>
            </a:r>
            <a:r>
              <a:rPr lang="it-IT" sz="3000" b="1" dirty="0"/>
              <a:t> </a:t>
            </a:r>
            <a:r>
              <a:rPr lang="it-IT" sz="2600" b="1" dirty="0">
                <a:solidFill>
                  <a:srgbClr val="0070C0"/>
                </a:solidFill>
              </a:rPr>
              <a:t>(</a:t>
            </a:r>
            <a:r>
              <a:rPr lang="it-IT" sz="2600" b="1" dirty="0">
                <a:solidFill>
                  <a:srgbClr val="0070C0"/>
                </a:solidFill>
                <a:sym typeface="Wingdings" panose="05000000000000000000" pitchFamily="2" charset="2"/>
              </a:rPr>
              <a:t> in </a:t>
            </a:r>
            <a:r>
              <a:rPr lang="it-IT" sz="2600" b="1" dirty="0" err="1">
                <a:solidFill>
                  <a:srgbClr val="0070C0"/>
                </a:solidFill>
                <a:sym typeface="Wingdings" panose="05000000000000000000" pitchFamily="2" charset="2"/>
              </a:rPr>
              <a:t>our</a:t>
            </a:r>
            <a:r>
              <a:rPr lang="it-IT" sz="2600" b="1" dirty="0">
                <a:solidFill>
                  <a:srgbClr val="0070C0"/>
                </a:solidFill>
                <a:sym typeface="Wingdings" panose="05000000000000000000" pitchFamily="2" charset="2"/>
              </a:rPr>
              <a:t> </a:t>
            </a:r>
            <a:r>
              <a:rPr lang="it-IT" sz="2600" b="1" dirty="0" err="1">
                <a:solidFill>
                  <a:srgbClr val="0070C0"/>
                </a:solidFill>
                <a:sym typeface="Wingdings" panose="05000000000000000000" pitchFamily="2" charset="2"/>
              </a:rPr>
              <a:t>lives</a:t>
            </a:r>
            <a:r>
              <a:rPr lang="it-IT" sz="2600" b="1" dirty="0">
                <a:solidFill>
                  <a:srgbClr val="0070C0"/>
                </a:solidFill>
                <a:sym typeface="Wingdings" panose="05000000000000000000" pitchFamily="2" charset="2"/>
              </a:rPr>
              <a:t> up to </a:t>
            </a:r>
            <a:r>
              <a:rPr lang="it-IT" sz="2600" b="1" dirty="0" err="1">
                <a:solidFill>
                  <a:srgbClr val="0070C0"/>
                </a:solidFill>
                <a:sym typeface="Wingdings" panose="05000000000000000000" pitchFamily="2" charset="2"/>
              </a:rPr>
              <a:t>now</a:t>
            </a:r>
            <a:r>
              <a:rPr lang="it-IT" sz="2600" b="1" dirty="0">
                <a:solidFill>
                  <a:srgbClr val="0070C0"/>
                </a:solidFill>
                <a:sym typeface="Wingdings" panose="05000000000000000000" pitchFamily="2" charset="2"/>
              </a:rPr>
              <a:t>)</a:t>
            </a:r>
            <a:r>
              <a:rPr lang="it-IT" sz="2600" dirty="0"/>
              <a:t>:</a:t>
            </a:r>
          </a:p>
          <a:p>
            <a:pPr marL="719138" lvl="1" indent="-179388">
              <a:lnSpc>
                <a:spcPct val="100000"/>
              </a:lnSpc>
              <a:spcBef>
                <a:spcPts val="1200"/>
              </a:spcBef>
            </a:pPr>
            <a:r>
              <a:rPr lang="en-GB" sz="2300" i="1" dirty="0"/>
              <a:t>“Have you travelled a lot, Jane?”</a:t>
            </a:r>
            <a:br>
              <a:rPr lang="en-GB" sz="2300" i="1" dirty="0"/>
            </a:br>
            <a:r>
              <a:rPr lang="en-GB" sz="2300" i="1" dirty="0"/>
              <a:t>“Yes, I’ve been to lots of places.”</a:t>
            </a:r>
          </a:p>
          <a:p>
            <a:pPr marL="719138" lvl="1" indent="-179388">
              <a:spcBef>
                <a:spcPts val="600"/>
              </a:spcBef>
            </a:pPr>
            <a:r>
              <a:rPr lang="en-GB" sz="2300" i="1" dirty="0"/>
              <a:t>“Have you driven an automatic car (</a:t>
            </a:r>
            <a:r>
              <a:rPr lang="en-GB" sz="2300" i="1" dirty="0">
                <a:solidFill>
                  <a:srgbClr val="0070C0"/>
                </a:solidFill>
              </a:rPr>
              <a:t>before</a:t>
            </a:r>
            <a:r>
              <a:rPr lang="en-GB" sz="2300" i="1" dirty="0"/>
              <a:t>)?”</a:t>
            </a:r>
            <a:br>
              <a:rPr lang="en-GB" sz="2300" i="1" dirty="0"/>
            </a:br>
            <a:r>
              <a:rPr lang="en-GB" sz="2300" i="1" dirty="0"/>
              <a:t>“No, I haven’t.”</a:t>
            </a:r>
          </a:p>
          <a:p>
            <a:pPr marL="719138" lvl="1" indent="-179388">
              <a:spcBef>
                <a:spcPts val="600"/>
              </a:spcBef>
            </a:pPr>
            <a:r>
              <a:rPr lang="en-GB" sz="2300" i="1" dirty="0"/>
              <a:t>“Have you </a:t>
            </a:r>
            <a:r>
              <a:rPr lang="en-GB" sz="2300" i="1" dirty="0">
                <a:solidFill>
                  <a:srgbClr val="0070C0"/>
                </a:solidFill>
              </a:rPr>
              <a:t>ever</a:t>
            </a:r>
            <a:r>
              <a:rPr lang="en-GB" sz="2300" i="1" dirty="0"/>
              <a:t> been to Canada? “</a:t>
            </a:r>
            <a:br>
              <a:rPr lang="en-GB" sz="2300" i="1" dirty="0"/>
            </a:br>
            <a:r>
              <a:rPr lang="en-GB" sz="2300" i="1" dirty="0"/>
              <a:t>“No, I have </a:t>
            </a:r>
            <a:r>
              <a:rPr lang="en-GB" sz="2300" i="1" dirty="0">
                <a:solidFill>
                  <a:srgbClr val="0070C0"/>
                </a:solidFill>
              </a:rPr>
              <a:t>never</a:t>
            </a:r>
            <a:r>
              <a:rPr lang="en-GB" sz="2300" i="1" dirty="0"/>
              <a:t> been to Canada.”</a:t>
            </a:r>
          </a:p>
          <a:p>
            <a:pPr marL="719138" lvl="1" indent="-179388">
              <a:spcBef>
                <a:spcPts val="600"/>
              </a:spcBef>
            </a:pPr>
            <a:r>
              <a:rPr lang="en-GB" sz="2300" i="1" dirty="0"/>
              <a:t>I haven’t attended any English class </a:t>
            </a:r>
            <a:r>
              <a:rPr lang="en-GB" sz="2300" i="1" dirty="0">
                <a:solidFill>
                  <a:srgbClr val="0070C0"/>
                </a:solidFill>
              </a:rPr>
              <a:t>so far.</a:t>
            </a:r>
          </a:p>
          <a:p>
            <a:pPr marL="719138" lvl="1" indent="-179388">
              <a:spcBef>
                <a:spcPts val="600"/>
              </a:spcBef>
            </a:pPr>
            <a:r>
              <a:rPr lang="en-GB" sz="2300" i="1" dirty="0"/>
              <a:t>I haven’t seen anything similar </a:t>
            </a:r>
            <a:r>
              <a:rPr lang="en-GB" sz="2300" i="1" dirty="0">
                <a:solidFill>
                  <a:srgbClr val="0070C0"/>
                </a:solidFill>
              </a:rPr>
              <a:t>in (all) my life.</a:t>
            </a:r>
          </a:p>
          <a:p>
            <a:pPr marL="719138" lvl="1" indent="-179388">
              <a:spcBef>
                <a:spcPts val="600"/>
              </a:spcBef>
            </a:pPr>
            <a:r>
              <a:rPr lang="en-US" i="1" dirty="0"/>
              <a:t>That was the best holiday I’ve ever had! </a:t>
            </a:r>
            <a:r>
              <a:rPr lang="en-US" i="1" dirty="0">
                <a:solidFill>
                  <a:srgbClr val="0070C0"/>
                </a:solidFill>
              </a:rPr>
              <a:t>(in my life)</a:t>
            </a:r>
            <a:endParaRPr lang="en-GB" sz="2300" i="1" dirty="0">
              <a:solidFill>
                <a:srgbClr val="0070C0"/>
              </a:solidFill>
            </a:endParaRPr>
          </a:p>
          <a:p>
            <a:pPr marL="360363" indent="0">
              <a:spcBef>
                <a:spcPts val="3600"/>
              </a:spcBef>
              <a:buNone/>
            </a:pPr>
            <a:r>
              <a:rPr lang="it-IT" sz="2600" dirty="0" err="1"/>
              <a:t>We</a:t>
            </a:r>
            <a:r>
              <a:rPr lang="it-IT" sz="2600" dirty="0"/>
              <a:t> can use </a:t>
            </a:r>
            <a:r>
              <a:rPr lang="it-IT" sz="2600" dirty="0" err="1"/>
              <a:t>expressions</a:t>
            </a:r>
            <a:r>
              <a:rPr lang="it-IT" sz="2600" dirty="0"/>
              <a:t> of frequency like </a:t>
            </a:r>
            <a:r>
              <a:rPr lang="it-IT" sz="2600" i="1" dirty="0" err="1">
                <a:solidFill>
                  <a:srgbClr val="0070C0"/>
                </a:solidFill>
              </a:rPr>
              <a:t>often</a:t>
            </a:r>
            <a:r>
              <a:rPr lang="it-IT" sz="2600" i="1" dirty="0">
                <a:solidFill>
                  <a:srgbClr val="0070C0"/>
                </a:solidFill>
              </a:rPr>
              <a:t>, once, </a:t>
            </a:r>
            <a:r>
              <a:rPr lang="it-IT" sz="2600" i="1" dirty="0" err="1">
                <a:solidFill>
                  <a:srgbClr val="0070C0"/>
                </a:solidFill>
              </a:rPr>
              <a:t>twice</a:t>
            </a:r>
            <a:r>
              <a:rPr lang="it-IT" sz="2600" i="1" dirty="0">
                <a:solidFill>
                  <a:srgbClr val="0070C0"/>
                </a:solidFill>
              </a:rPr>
              <a:t>, </a:t>
            </a:r>
            <a:r>
              <a:rPr lang="it-IT" sz="2600" i="1" dirty="0" err="1">
                <a:solidFill>
                  <a:srgbClr val="0070C0"/>
                </a:solidFill>
              </a:rPr>
              <a:t>several</a:t>
            </a:r>
            <a:r>
              <a:rPr lang="it-IT" sz="2600" i="1" dirty="0">
                <a:solidFill>
                  <a:srgbClr val="0070C0"/>
                </a:solidFill>
              </a:rPr>
              <a:t> </a:t>
            </a:r>
            <a:r>
              <a:rPr lang="it-IT" sz="2600" i="1" dirty="0" err="1">
                <a:solidFill>
                  <a:srgbClr val="0070C0"/>
                </a:solidFill>
              </a:rPr>
              <a:t>times</a:t>
            </a:r>
            <a:r>
              <a:rPr lang="it-IT" sz="2600" i="1" dirty="0"/>
              <a:t> </a:t>
            </a:r>
            <a:r>
              <a:rPr lang="it-IT" sz="2600" dirty="0"/>
              <a:t>to </a:t>
            </a:r>
            <a:r>
              <a:rPr lang="it-IT" sz="2600" dirty="0" err="1"/>
              <a:t>say</a:t>
            </a:r>
            <a:r>
              <a:rPr lang="it-IT" sz="2600" dirty="0"/>
              <a:t> </a:t>
            </a:r>
            <a:r>
              <a:rPr lang="it-IT" sz="2600" dirty="0" err="1"/>
              <a:t>how</a:t>
            </a:r>
            <a:r>
              <a:rPr lang="it-IT" sz="2600" dirty="0"/>
              <a:t> </a:t>
            </a:r>
            <a:r>
              <a:rPr lang="it-IT" sz="2600" dirty="0" err="1"/>
              <a:t>often</a:t>
            </a:r>
            <a:r>
              <a:rPr lang="it-IT" sz="2600" dirty="0"/>
              <a:t>:</a:t>
            </a:r>
          </a:p>
          <a:p>
            <a:pPr marL="719138" lvl="1" indent="-179388">
              <a:spcBef>
                <a:spcPts val="1200"/>
              </a:spcBef>
            </a:pPr>
            <a:r>
              <a:rPr lang="it-IT" sz="2300" i="1" dirty="0" err="1"/>
              <a:t>I’ve</a:t>
            </a:r>
            <a:r>
              <a:rPr lang="it-IT" sz="2300" i="1" dirty="0"/>
              <a:t> </a:t>
            </a:r>
            <a:r>
              <a:rPr lang="it-IT" sz="2300" i="1" dirty="0" err="1"/>
              <a:t>eaten</a:t>
            </a:r>
            <a:r>
              <a:rPr lang="it-IT" sz="2300" i="1" dirty="0"/>
              <a:t> in </a:t>
            </a:r>
            <a:r>
              <a:rPr lang="it-IT" sz="2300" i="1" dirty="0" err="1"/>
              <a:t>that</a:t>
            </a:r>
            <a:r>
              <a:rPr lang="it-IT" sz="2300" i="1" dirty="0"/>
              <a:t> </a:t>
            </a:r>
            <a:r>
              <a:rPr lang="it-IT" sz="2300" i="1" dirty="0" err="1"/>
              <a:t>restaurant</a:t>
            </a:r>
            <a:r>
              <a:rPr lang="it-IT" sz="2300" i="1" dirty="0"/>
              <a:t> </a:t>
            </a:r>
            <a:r>
              <a:rPr lang="it-IT" sz="2300" i="1" dirty="0" err="1"/>
              <a:t>several</a:t>
            </a:r>
            <a:r>
              <a:rPr lang="it-IT" sz="2300" i="1" dirty="0"/>
              <a:t> times.</a:t>
            </a:r>
          </a:p>
          <a:p>
            <a:pPr marL="719138" lvl="1" indent="-179388">
              <a:spcBef>
                <a:spcPts val="600"/>
              </a:spcBef>
            </a:pPr>
            <a:r>
              <a:rPr lang="it-IT" sz="2300" i="1" dirty="0"/>
              <a:t>My </a:t>
            </a:r>
            <a:r>
              <a:rPr lang="it-IT" sz="2300" i="1" dirty="0" err="1"/>
              <a:t>parents</a:t>
            </a:r>
            <a:r>
              <a:rPr lang="it-IT" sz="2300" i="1" dirty="0"/>
              <a:t> </a:t>
            </a:r>
            <a:r>
              <a:rPr lang="it-IT" sz="2300" i="1" dirty="0" err="1"/>
              <a:t>have</a:t>
            </a:r>
            <a:r>
              <a:rPr lang="it-IT" sz="2300" i="1" dirty="0"/>
              <a:t> </a:t>
            </a:r>
            <a:r>
              <a:rPr lang="it-IT" sz="2300" i="1" dirty="0" err="1"/>
              <a:t>visited</a:t>
            </a:r>
            <a:r>
              <a:rPr lang="it-IT" sz="2300" i="1" dirty="0"/>
              <a:t> Canada </a:t>
            </a:r>
            <a:r>
              <a:rPr lang="it-IT" sz="2300" i="1" dirty="0" err="1"/>
              <a:t>twice</a:t>
            </a:r>
            <a:r>
              <a:rPr lang="it-IT" sz="2300" i="1" dirty="0"/>
              <a:t>.</a:t>
            </a:r>
            <a:endParaRPr lang="it-IT" sz="2300" dirty="0"/>
          </a:p>
        </p:txBody>
      </p:sp>
      <p:pic>
        <p:nvPicPr>
          <p:cNvPr id="3" name="Immagine 2">
            <a:extLst>
              <a:ext uri="{FF2B5EF4-FFF2-40B4-BE49-F238E27FC236}">
                <a16:creationId xmlns:a16="http://schemas.microsoft.com/office/drawing/2014/main" id="{D0CDE5F1-FD78-43FA-92EF-8B63B5314363}"/>
              </a:ext>
            </a:extLst>
          </p:cNvPr>
          <p:cNvPicPr>
            <a:picLocks noChangeAspect="1"/>
          </p:cNvPicPr>
          <p:nvPr/>
        </p:nvPicPr>
        <p:blipFill>
          <a:blip r:embed="rId3"/>
          <a:stretch>
            <a:fillRect/>
          </a:stretch>
        </p:blipFill>
        <p:spPr>
          <a:xfrm>
            <a:off x="8269330" y="3429001"/>
            <a:ext cx="2387818" cy="1423931"/>
          </a:xfrm>
          <a:prstGeom prst="rect">
            <a:avLst/>
          </a:prstGeom>
        </p:spPr>
      </p:pic>
      <p:sp>
        <p:nvSpPr>
          <p:cNvPr id="5" name="Rettangolo 4">
            <a:extLst>
              <a:ext uri="{FF2B5EF4-FFF2-40B4-BE49-F238E27FC236}">
                <a16:creationId xmlns:a16="http://schemas.microsoft.com/office/drawing/2014/main" id="{EA7572BC-8326-487C-A651-988BFAEE94AF}"/>
              </a:ext>
            </a:extLst>
          </p:cNvPr>
          <p:cNvSpPr/>
          <p:nvPr/>
        </p:nvSpPr>
        <p:spPr>
          <a:xfrm>
            <a:off x="7627346" y="2114797"/>
            <a:ext cx="3029802" cy="1229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Dave and Jane talking about the places Jane has visited in her life, which is a period that continues until now</a:t>
            </a:r>
            <a:endParaRPr lang="it-IT" dirty="0">
              <a:solidFill>
                <a:schemeClr val="bg1"/>
              </a:solidFill>
            </a:endParaRPr>
          </a:p>
        </p:txBody>
      </p:sp>
    </p:spTree>
    <p:extLst>
      <p:ext uri="{BB962C8B-B14F-4D97-AF65-F5344CB8AC3E}">
        <p14:creationId xmlns:p14="http://schemas.microsoft.com/office/powerpoint/2010/main" val="14964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012" name="Connettore 1 3">
            <a:extLst>
              <a:ext uri="{FF2B5EF4-FFF2-40B4-BE49-F238E27FC236}">
                <a16:creationId xmlns:a16="http://schemas.microsoft.com/office/drawing/2014/main" id="{86FEF8CF-3908-4FEF-8775-A3F69CB994F6}"/>
              </a:ext>
            </a:extLst>
          </p:cNvPr>
          <p:cNvCxnSpPr>
            <a:cxnSpLocks noChangeShapeType="1"/>
          </p:cNvCxnSpPr>
          <p:nvPr/>
        </p:nvCxnSpPr>
        <p:spPr bwMode="auto">
          <a:xfrm>
            <a:off x="1940121" y="747924"/>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Text Box 6">
            <a:extLst>
              <a:ext uri="{FF2B5EF4-FFF2-40B4-BE49-F238E27FC236}">
                <a16:creationId xmlns:a16="http://schemas.microsoft.com/office/drawing/2014/main" id="{63D5DD58-D860-4AE1-8049-DF12D5BC0407}"/>
              </a:ext>
            </a:extLst>
          </p:cNvPr>
          <p:cNvSpPr txBox="1">
            <a:spLocks noChangeArrowheads="1"/>
          </p:cNvSpPr>
          <p:nvPr/>
        </p:nvSpPr>
        <p:spPr bwMode="auto">
          <a:xfrm>
            <a:off x="1940122" y="238222"/>
            <a:ext cx="6520521" cy="50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SPEAKING PRACTICE</a:t>
            </a:r>
          </a:p>
        </p:txBody>
      </p:sp>
      <p:sp>
        <p:nvSpPr>
          <p:cNvPr id="43014" name="Rettangolo 2">
            <a:extLst>
              <a:ext uri="{FF2B5EF4-FFF2-40B4-BE49-F238E27FC236}">
                <a16:creationId xmlns:a16="http://schemas.microsoft.com/office/drawing/2014/main" id="{AF74BB35-B88A-4AD1-8978-D957B502984A}"/>
              </a:ext>
            </a:extLst>
          </p:cNvPr>
          <p:cNvSpPr>
            <a:spLocks noChangeArrowheads="1"/>
          </p:cNvSpPr>
          <p:nvPr/>
        </p:nvSpPr>
        <p:spPr bwMode="auto">
          <a:xfrm>
            <a:off x="1836836" y="909503"/>
            <a:ext cx="851832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r>
              <a:rPr lang="it-IT" altLang="en-US" sz="2800" dirty="0"/>
              <a:t>Interview </a:t>
            </a:r>
            <a:r>
              <a:rPr lang="it-IT" altLang="en-US" sz="2800" dirty="0" err="1"/>
              <a:t>your</a:t>
            </a:r>
            <a:r>
              <a:rPr lang="it-IT" altLang="en-US" sz="2800" dirty="0"/>
              <a:t> partner </a:t>
            </a:r>
            <a:r>
              <a:rPr lang="it-IT" altLang="en-US" sz="2800" dirty="0" err="1"/>
              <a:t>about</a:t>
            </a:r>
            <a:r>
              <a:rPr lang="it-IT" altLang="en-US" sz="2800" dirty="0"/>
              <a:t> </a:t>
            </a:r>
            <a:r>
              <a:rPr lang="it-IT" altLang="en-US" sz="2800" dirty="0" err="1"/>
              <a:t>her</a:t>
            </a:r>
            <a:r>
              <a:rPr lang="it-IT" altLang="en-US" sz="2800" dirty="0"/>
              <a:t>/</a:t>
            </a:r>
            <a:r>
              <a:rPr lang="it-IT" altLang="en-US" sz="2800" dirty="0" err="1"/>
              <a:t>his</a:t>
            </a:r>
            <a:r>
              <a:rPr lang="it-IT" altLang="en-US" sz="2800" dirty="0"/>
              <a:t> </a:t>
            </a:r>
            <a:r>
              <a:rPr lang="it-IT" altLang="en-US" sz="2800" i="1" dirty="0"/>
              <a:t>(</a:t>
            </a:r>
            <a:r>
              <a:rPr lang="it-IT" altLang="en-US" sz="2800" i="1" dirty="0" err="1">
                <a:solidFill>
                  <a:srgbClr val="0070C0"/>
                </a:solidFill>
              </a:rPr>
              <a:t>their</a:t>
            </a:r>
            <a:r>
              <a:rPr lang="it-IT" altLang="en-US" sz="2800" i="1" dirty="0"/>
              <a:t>)</a:t>
            </a:r>
            <a:r>
              <a:rPr lang="it-IT" altLang="en-US" sz="2800" dirty="0"/>
              <a:t> last </a:t>
            </a:r>
            <a:r>
              <a:rPr lang="it-IT" altLang="en-US" sz="2800" dirty="0" err="1"/>
              <a:t>holiday</a:t>
            </a:r>
            <a:r>
              <a:rPr lang="it-IT" altLang="en-US" sz="2800" dirty="0"/>
              <a:t>.</a:t>
            </a:r>
          </a:p>
          <a:p>
            <a:pPr lvl="1">
              <a:spcBef>
                <a:spcPts val="1200"/>
              </a:spcBef>
              <a:buFontTx/>
              <a:buChar char="•"/>
            </a:pPr>
            <a:r>
              <a:rPr lang="it-IT" altLang="en-US" sz="2400" b="1" dirty="0" err="1"/>
              <a:t>Where</a:t>
            </a:r>
            <a:r>
              <a:rPr lang="it-IT" altLang="en-US" sz="2400" dirty="0"/>
              <a:t> / go?</a:t>
            </a:r>
          </a:p>
          <a:p>
            <a:pPr lvl="1">
              <a:buFontTx/>
              <a:buChar char="•"/>
            </a:pPr>
            <a:r>
              <a:rPr lang="it-IT" altLang="en-US" sz="2400" b="1" dirty="0"/>
              <a:t>How</a:t>
            </a:r>
            <a:r>
              <a:rPr lang="it-IT" altLang="en-US" sz="2400" dirty="0"/>
              <a:t> / go </a:t>
            </a:r>
            <a:r>
              <a:rPr lang="it-IT" altLang="en-US" sz="2400" dirty="0" err="1"/>
              <a:t>there</a:t>
            </a:r>
            <a:r>
              <a:rPr lang="it-IT" altLang="en-US" sz="2400" dirty="0"/>
              <a:t>?</a:t>
            </a:r>
          </a:p>
          <a:p>
            <a:pPr lvl="1">
              <a:buFontTx/>
              <a:buChar char="•"/>
            </a:pPr>
            <a:r>
              <a:rPr lang="it-IT" altLang="en-US" sz="2400" b="1" dirty="0" err="1"/>
              <a:t>Why</a:t>
            </a:r>
            <a:r>
              <a:rPr lang="it-IT" altLang="en-US" sz="2400" dirty="0"/>
              <a:t> / go </a:t>
            </a:r>
            <a:r>
              <a:rPr lang="it-IT" altLang="en-US" sz="2400" dirty="0" err="1"/>
              <a:t>there</a:t>
            </a:r>
            <a:r>
              <a:rPr lang="it-IT" altLang="en-US" sz="2400" dirty="0"/>
              <a:t>?</a:t>
            </a:r>
          </a:p>
          <a:p>
            <a:pPr lvl="1">
              <a:buFontTx/>
              <a:buChar char="•"/>
            </a:pPr>
            <a:r>
              <a:rPr lang="it-IT" altLang="en-US" sz="2400" b="1" dirty="0" err="1"/>
              <a:t>When</a:t>
            </a:r>
            <a:r>
              <a:rPr lang="it-IT" altLang="en-US" sz="2400" dirty="0"/>
              <a:t> / go?</a:t>
            </a:r>
          </a:p>
          <a:p>
            <a:pPr lvl="1">
              <a:buFontTx/>
              <a:buChar char="•"/>
            </a:pPr>
            <a:r>
              <a:rPr lang="it-IT" altLang="en-US" sz="2400" b="1" dirty="0" err="1"/>
              <a:t>Who</a:t>
            </a:r>
            <a:r>
              <a:rPr lang="it-IT" altLang="en-US" sz="2400" dirty="0"/>
              <a:t> / go with?</a:t>
            </a:r>
          </a:p>
          <a:p>
            <a:pPr lvl="1">
              <a:buFontTx/>
              <a:buChar char="•"/>
            </a:pPr>
            <a:r>
              <a:rPr lang="it-IT" altLang="en-US" sz="2400" dirty="0" err="1"/>
              <a:t>Where</a:t>
            </a:r>
            <a:r>
              <a:rPr lang="it-IT" altLang="en-US" sz="2400" dirty="0"/>
              <a:t> / stay?</a:t>
            </a:r>
          </a:p>
          <a:p>
            <a:pPr lvl="1">
              <a:buFontTx/>
              <a:buChar char="•"/>
            </a:pPr>
            <a:r>
              <a:rPr lang="it-IT" altLang="en-US" sz="2400" dirty="0" err="1"/>
              <a:t>What</a:t>
            </a:r>
            <a:r>
              <a:rPr lang="it-IT" altLang="en-US" sz="2400" dirty="0"/>
              <a:t> / the food (/</a:t>
            </a:r>
            <a:r>
              <a:rPr lang="it-IT" altLang="en-US" sz="2400" dirty="0" err="1"/>
              <a:t>weather</a:t>
            </a:r>
            <a:r>
              <a:rPr lang="it-IT" altLang="en-US" sz="2400" dirty="0"/>
              <a:t>) </a:t>
            </a:r>
            <a:r>
              <a:rPr lang="it-IT" altLang="en-US" sz="2400" dirty="0" err="1"/>
              <a:t>like</a:t>
            </a:r>
            <a:r>
              <a:rPr lang="it-IT" altLang="en-US" sz="2400" dirty="0"/>
              <a:t>?</a:t>
            </a:r>
          </a:p>
          <a:p>
            <a:pPr lvl="1">
              <a:buFontTx/>
              <a:buChar char="•"/>
            </a:pPr>
            <a:r>
              <a:rPr lang="it-IT" altLang="en-US" sz="2400" b="1" dirty="0" err="1"/>
              <a:t>What</a:t>
            </a:r>
            <a:r>
              <a:rPr lang="it-IT" altLang="en-US" sz="2400" dirty="0"/>
              <a:t> / do </a:t>
            </a:r>
            <a:r>
              <a:rPr lang="it-IT" altLang="en-US" sz="2400" dirty="0" err="1"/>
              <a:t>during</a:t>
            </a:r>
            <a:r>
              <a:rPr lang="it-IT" altLang="en-US" sz="2400" dirty="0"/>
              <a:t> the day (/</a:t>
            </a:r>
            <a:r>
              <a:rPr lang="it-IT" altLang="en-US" sz="2400" dirty="0" err="1"/>
              <a:t>at</a:t>
            </a:r>
            <a:r>
              <a:rPr lang="it-IT" altLang="en-US" sz="2400" dirty="0"/>
              <a:t> night)?</a:t>
            </a:r>
          </a:p>
          <a:p>
            <a:pPr lvl="1">
              <a:buFontTx/>
              <a:buChar char="•"/>
            </a:pPr>
            <a:r>
              <a:rPr lang="it-IT" altLang="en-US" sz="2400" dirty="0"/>
              <a:t>/ </a:t>
            </a:r>
            <a:r>
              <a:rPr lang="it-IT" altLang="en-US" sz="2400" dirty="0" err="1"/>
              <a:t>have</a:t>
            </a:r>
            <a:r>
              <a:rPr lang="it-IT" altLang="en-US" sz="2400" dirty="0"/>
              <a:t> a </a:t>
            </a:r>
            <a:r>
              <a:rPr lang="it-IT" altLang="en-US" sz="2400" dirty="0" err="1"/>
              <a:t>good</a:t>
            </a:r>
            <a:r>
              <a:rPr lang="it-IT" altLang="en-US" sz="2400" dirty="0"/>
              <a:t> time? </a:t>
            </a:r>
          </a:p>
          <a:p>
            <a:pPr lvl="1">
              <a:buFontTx/>
              <a:buChar char="•"/>
            </a:pPr>
            <a:r>
              <a:rPr lang="it-IT" altLang="en-US" sz="2400" dirty="0"/>
              <a:t>/ </a:t>
            </a:r>
            <a:r>
              <a:rPr lang="it-IT" altLang="en-US" sz="2400" dirty="0" err="1"/>
              <a:t>have</a:t>
            </a:r>
            <a:r>
              <a:rPr lang="it-IT" altLang="en-US" sz="2400" dirty="0"/>
              <a:t> </a:t>
            </a:r>
            <a:r>
              <a:rPr lang="it-IT" altLang="en-US" sz="2400" dirty="0" err="1"/>
              <a:t>any</a:t>
            </a:r>
            <a:r>
              <a:rPr lang="it-IT" altLang="en-US" sz="2400" dirty="0"/>
              <a:t> </a:t>
            </a:r>
            <a:r>
              <a:rPr lang="it-IT" altLang="en-US" sz="2400" dirty="0" err="1"/>
              <a:t>problems</a:t>
            </a:r>
            <a:r>
              <a:rPr lang="it-IT" altLang="en-US" sz="2400" dirty="0"/>
              <a:t>? </a:t>
            </a:r>
          </a:p>
          <a:p>
            <a:pPr lvl="1">
              <a:buFontTx/>
              <a:buChar char="•"/>
            </a:pPr>
            <a:r>
              <a:rPr lang="it-IT" altLang="en-US" sz="2400" dirty="0" err="1"/>
              <a:t>What</a:t>
            </a:r>
            <a:r>
              <a:rPr lang="it-IT" altLang="en-US" sz="2400" dirty="0"/>
              <a:t> / </a:t>
            </a:r>
            <a:r>
              <a:rPr lang="it-IT" altLang="en-US" sz="2400" dirty="0" err="1"/>
              <a:t>like</a:t>
            </a:r>
            <a:r>
              <a:rPr lang="it-IT" altLang="en-US" sz="2400" dirty="0"/>
              <a:t> </a:t>
            </a:r>
            <a:r>
              <a:rPr lang="it-IT" altLang="en-US" sz="2400" dirty="0" err="1"/>
              <a:t>most</a:t>
            </a:r>
            <a:r>
              <a:rPr lang="it-IT" altLang="en-US" sz="2400" dirty="0"/>
              <a:t>?</a:t>
            </a:r>
          </a:p>
          <a:p>
            <a:pPr lvl="1">
              <a:buFontTx/>
              <a:buChar char="•"/>
            </a:pPr>
            <a:r>
              <a:rPr lang="it-IT" altLang="en-US" sz="2400" dirty="0"/>
              <a:t>/ </a:t>
            </a:r>
            <a:r>
              <a:rPr lang="it-IT" altLang="en-US" sz="2400" dirty="0" err="1"/>
              <a:t>anything</a:t>
            </a:r>
            <a:r>
              <a:rPr lang="it-IT" altLang="en-US" sz="2400" dirty="0"/>
              <a:t> special/funny </a:t>
            </a:r>
            <a:r>
              <a:rPr lang="it-IT" altLang="en-US" sz="2400" dirty="0" err="1"/>
              <a:t>happen</a:t>
            </a:r>
            <a:r>
              <a:rPr lang="it-IT" altLang="en-US" sz="2400" dirty="0"/>
              <a:t>?</a:t>
            </a:r>
          </a:p>
        </p:txBody>
      </p:sp>
      <p:sp>
        <p:nvSpPr>
          <p:cNvPr id="2" name="CasellaDiTesto 1">
            <a:extLst>
              <a:ext uri="{FF2B5EF4-FFF2-40B4-BE49-F238E27FC236}">
                <a16:creationId xmlns:a16="http://schemas.microsoft.com/office/drawing/2014/main" id="{AF8CA359-472D-4E7F-9FCB-1E319F5B3671}"/>
              </a:ext>
            </a:extLst>
          </p:cNvPr>
          <p:cNvSpPr txBox="1"/>
          <p:nvPr/>
        </p:nvSpPr>
        <p:spPr>
          <a:xfrm>
            <a:off x="8031668" y="1842655"/>
            <a:ext cx="2539350" cy="369332"/>
          </a:xfrm>
          <a:prstGeom prst="rect">
            <a:avLst/>
          </a:prstGeom>
          <a:noFill/>
          <a:ln>
            <a:solidFill>
              <a:schemeClr val="tx1"/>
            </a:solidFill>
          </a:ln>
        </p:spPr>
        <p:txBody>
          <a:bodyPr wrap="square" rtlCol="0">
            <a:spAutoFit/>
          </a:bodyPr>
          <a:lstStyle/>
          <a:p>
            <a:r>
              <a:rPr lang="it-IT" dirty="0" err="1"/>
              <a:t>See</a:t>
            </a:r>
            <a:r>
              <a:rPr lang="it-IT" dirty="0"/>
              <a:t>: </a:t>
            </a:r>
            <a:r>
              <a:rPr lang="it-IT" dirty="0" err="1">
                <a:hlinkClick r:id="rId3"/>
              </a:rPr>
              <a:t>adverbs</a:t>
            </a:r>
            <a:r>
              <a:rPr lang="it-IT" dirty="0">
                <a:hlinkClick r:id="rId3"/>
              </a:rPr>
              <a:t> of time</a:t>
            </a:r>
            <a:endParaRPr lang="it-IT" dirty="0"/>
          </a:p>
        </p:txBody>
      </p:sp>
    </p:spTree>
    <p:extLst>
      <p:ext uri="{BB962C8B-B14F-4D97-AF65-F5344CB8AC3E}">
        <p14:creationId xmlns:p14="http://schemas.microsoft.com/office/powerpoint/2010/main" val="351149986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3675</Words>
  <Application>Microsoft Office PowerPoint</Application>
  <PresentationFormat>Widescreen</PresentationFormat>
  <Paragraphs>389</Paragraphs>
  <Slides>61</Slides>
  <Notes>36</Notes>
  <HiddenSlides>11</HiddenSlides>
  <MMClips>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61</vt:i4>
      </vt:variant>
    </vt:vector>
  </HeadingPairs>
  <TitlesOfParts>
    <vt:vector size="67" baseType="lpstr">
      <vt:lpstr>Arial</vt:lpstr>
      <vt:lpstr>Calibri</vt:lpstr>
      <vt:lpstr>Calibri Light</vt:lpstr>
      <vt:lpstr>Times New Roman</vt:lpstr>
      <vt:lpstr>Wingdings</vt:lpstr>
      <vt:lpstr>Tema di Office</vt:lpstr>
      <vt:lpstr>Presentazione standard di PowerPoint</vt:lpstr>
      <vt:lpstr>Presentazione standard di PowerPoint</vt:lpstr>
      <vt:lpstr>Presentazione standard di PowerPoint</vt:lpstr>
      <vt:lpstr>Using the simple past for storytelling: Jack and the Beanstalk</vt:lpstr>
      <vt:lpstr>DISASTROUS HOLIDAYS</vt:lpstr>
      <vt:lpstr>DISASTROUS HOLIDAYS</vt:lpstr>
      <vt:lpstr>DISASTROUS HOLIDAYS</vt:lpstr>
      <vt:lpstr>The past in relation to the present: the PRESENT PERFECT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past in relation to the present: the PRESENT PERFECT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NB: the PRESENT PERFECT in British vs American English</vt:lpstr>
      <vt:lpstr>Presentazione standard di PowerPoint</vt:lpstr>
      <vt:lpstr>Presentazione standard di PowerPoint</vt:lpstr>
      <vt:lpstr>Presentazione standard di PowerPoint</vt:lpstr>
      <vt:lpstr>Presentazione standard di PowerPoint</vt:lpstr>
      <vt:lpstr>PRESENT PERFECT CONTINUOUS</vt:lpstr>
      <vt:lpstr>PRESENT PERFECT CONTINUOUS</vt:lpstr>
      <vt:lpstr>PRESENT PERFECT SIMPLE vs  PRESENT PERFECT CONTINUOUS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 perfect simple and continuous Exercise: Correct the mistakes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n.moretti3@unimc.it</dc:creator>
  <cp:lastModifiedBy>n.moretti3@unimc.it</cp:lastModifiedBy>
  <cp:revision>4</cp:revision>
  <dcterms:created xsi:type="dcterms:W3CDTF">2023-03-25T12:36:45Z</dcterms:created>
  <dcterms:modified xsi:type="dcterms:W3CDTF">2023-03-26T19:17:48Z</dcterms:modified>
</cp:coreProperties>
</file>