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54"/>
  </p:notesMasterIdLst>
  <p:sldIdLst>
    <p:sldId id="256" r:id="rId2"/>
    <p:sldId id="257" r:id="rId3"/>
    <p:sldId id="259" r:id="rId4"/>
    <p:sldId id="436" r:id="rId5"/>
    <p:sldId id="265" r:id="rId6"/>
    <p:sldId id="258" r:id="rId7"/>
    <p:sldId id="433" r:id="rId8"/>
    <p:sldId id="400" r:id="rId9"/>
    <p:sldId id="402" r:id="rId10"/>
    <p:sldId id="403" r:id="rId11"/>
    <p:sldId id="383" r:id="rId12"/>
    <p:sldId id="384" r:id="rId13"/>
    <p:sldId id="385" r:id="rId14"/>
    <p:sldId id="390" r:id="rId15"/>
    <p:sldId id="439" r:id="rId16"/>
    <p:sldId id="440" r:id="rId17"/>
    <p:sldId id="441" r:id="rId18"/>
    <p:sldId id="442" r:id="rId19"/>
    <p:sldId id="429" r:id="rId20"/>
    <p:sldId id="432" r:id="rId21"/>
    <p:sldId id="431" r:id="rId22"/>
    <p:sldId id="392" r:id="rId23"/>
    <p:sldId id="304" r:id="rId24"/>
    <p:sldId id="393" r:id="rId25"/>
    <p:sldId id="302" r:id="rId26"/>
    <p:sldId id="303" r:id="rId27"/>
    <p:sldId id="394" r:id="rId28"/>
    <p:sldId id="395" r:id="rId29"/>
    <p:sldId id="279" r:id="rId30"/>
    <p:sldId id="434" r:id="rId31"/>
    <p:sldId id="397" r:id="rId32"/>
    <p:sldId id="435" r:id="rId33"/>
    <p:sldId id="364" r:id="rId34"/>
    <p:sldId id="267" r:id="rId35"/>
    <p:sldId id="401" r:id="rId36"/>
    <p:sldId id="404" r:id="rId37"/>
    <p:sldId id="398" r:id="rId38"/>
    <p:sldId id="405" r:id="rId39"/>
    <p:sldId id="311" r:id="rId40"/>
    <p:sldId id="309" r:id="rId41"/>
    <p:sldId id="372" r:id="rId42"/>
    <p:sldId id="376" r:id="rId43"/>
    <p:sldId id="342" r:id="rId44"/>
    <p:sldId id="345" r:id="rId45"/>
    <p:sldId id="437" r:id="rId46"/>
    <p:sldId id="306" r:id="rId47"/>
    <p:sldId id="347" r:id="rId48"/>
    <p:sldId id="346" r:id="rId49"/>
    <p:sldId id="341" r:id="rId50"/>
    <p:sldId id="443" r:id="rId51"/>
    <p:sldId id="310" r:id="rId52"/>
    <p:sldId id="406" r:id="rId5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moretti3@unimc.it" initials="n" lastIdx="2" clrIdx="0">
    <p:extLst>
      <p:ext uri="{19B8F6BF-5375-455C-9EA6-DF929625EA0E}">
        <p15:presenceInfo xmlns:p15="http://schemas.microsoft.com/office/powerpoint/2012/main" userId="S::n.moretti3@studenti.unimc.it::b5ddc661-3d69-434f-a06c-d560bbe5c2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3T18:30:34.398"/>
    </inkml:context>
    <inkml:brush xml:id="br0">
      <inkml:brushProperty name="width" value="0.05" units="cm"/>
      <inkml:brushProperty name="height" value="0.05" units="cm"/>
      <inkml:brushProperty name="color" value="#E71224"/>
    </inkml:brush>
  </inkml:definitions>
  <inkml:trace contextRef="#ctx0" brushRef="#br0">1 28 24575,'547'0'0,"-522"-2"0,1 0 0,30-7 0,-29 3 0,45-1 0,499 5 0,-277 4 0,137-2 0,-405 1 0,0 2 0,29 6 0,-27-3 0,44 1 0,-22-7-16,-35-2-253,1 2-1,-1 0 0,0 1 0,24 5 0,-22-1-6556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3T18:30:44.813"/>
    </inkml:context>
    <inkml:brush xml:id="br0">
      <inkml:brushProperty name="width" value="0.05" units="cm"/>
      <inkml:brushProperty name="height" value="0.05" units="cm"/>
      <inkml:brushProperty name="color" value="#E71224"/>
    </inkml:brush>
  </inkml:definitions>
  <inkml:trace contextRef="#ctx0" brushRef="#br0">1 0 24575,'2853'0'-1365,"-2831"0"-5461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3T18:30:52.988"/>
    </inkml:context>
    <inkml:brush xml:id="br0">
      <inkml:brushProperty name="width" value="0.05" units="cm"/>
      <inkml:brushProperty name="height" value="0.05" units="cm"/>
      <inkml:brushProperty name="color" value="#E71224"/>
    </inkml:brush>
  </inkml:definitions>
  <inkml:trace contextRef="#ctx0" brushRef="#br0">1 1 24575,'987'0'0,"-963"1"0,1 1 0,33 8 0,-32-4 0,47 2 0,-53-7 0,10-1 0,0 2 0,56 10 0,-65-8 0,-1-1 0,29 0 0,-30-3 0,0 2 0,0 0 0,20 5 0,0 4 0,0-1 0,0-2 0,1-2 0,47 1 0,68-8-1365,-132 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3T18:31:05.691"/>
    </inkml:context>
    <inkml:brush xml:id="br0">
      <inkml:brushProperty name="width" value="0.05" units="cm"/>
      <inkml:brushProperty name="height" value="0.05" units="cm"/>
      <inkml:brushProperty name="color" value="#E71224"/>
    </inkml:brush>
  </inkml:definitions>
  <inkml:trace contextRef="#ctx0" brushRef="#br0">1 54 24575,'152'-6'0,"189"-31"0,-242 28 0,170 7 0,-130 4 0,1921-2 0,-2032 2 0,56 9 0,-54-5 0,45 1 0,15-6-1365,-65-1-5461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3T18:31:31.889"/>
    </inkml:context>
    <inkml:brush xml:id="br0">
      <inkml:brushProperty name="width" value="0.05" units="cm"/>
      <inkml:brushProperty name="height" value="0.05" units="cm"/>
      <inkml:brushProperty name="color" value="#E71224"/>
    </inkml:brush>
  </inkml:definitions>
  <inkml:trace contextRef="#ctx0" brushRef="#br0">1 1 24575,'1273'0'0,"-1234"2"0,53 9 0,30 2 0,168-13 94,-134-1-1553,-133 1-5367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3T18:31:42.165"/>
    </inkml:context>
    <inkml:brush xml:id="br0">
      <inkml:brushProperty name="width" value="0.05" units="cm"/>
      <inkml:brushProperty name="height" value="0.05" units="cm"/>
      <inkml:brushProperty name="color" value="#E71224"/>
    </inkml:brush>
  </inkml:definitions>
  <inkml:trace contextRef="#ctx0" brushRef="#br0">1 1 24575,'3501'0'0,"-3460"1"0,54 11 0,34 1 0,28 0 0,17 0 0,-133-13 0,0 2 0,62 11 0,-53-5-1365,-29-6-5461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09C3EC-9C70-4E52-9F7E-01310B1739D7}" type="datetimeFigureOut">
              <a:rPr lang="it-IT" smtClean="0"/>
              <a:t>20/02/2024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F9C19-0C88-459A-95D9-D940967D2C01}" type="slidenum">
              <a:rPr lang="it-IT" smtClean="0"/>
              <a:t>‹N›</a:t>
            </a:fld>
            <a:endParaRPr lang="it-IT"/>
          </a:p>
        </p:txBody>
      </p:sp>
    </p:spTree>
    <p:extLst>
      <p:ext uri="{BB962C8B-B14F-4D97-AF65-F5344CB8AC3E}">
        <p14:creationId xmlns:p14="http://schemas.microsoft.com/office/powerpoint/2010/main" val="37964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languagelearningbase.com/86663/list-of-adjectives-to-describe-feelings-and-emotion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xfordonlineenglish.com/talk-about-food"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11</a:t>
            </a:fld>
            <a:endParaRPr lang="it-IT"/>
          </a:p>
        </p:txBody>
      </p:sp>
    </p:spTree>
    <p:extLst>
      <p:ext uri="{BB962C8B-B14F-4D97-AF65-F5344CB8AC3E}">
        <p14:creationId xmlns:p14="http://schemas.microsoft.com/office/powerpoint/2010/main" val="812577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29</a:t>
            </a:fld>
            <a:endParaRPr lang="it-IT"/>
          </a:p>
        </p:txBody>
      </p:sp>
    </p:spTree>
    <p:extLst>
      <p:ext uri="{BB962C8B-B14F-4D97-AF65-F5344CB8AC3E}">
        <p14:creationId xmlns:p14="http://schemas.microsoft.com/office/powerpoint/2010/main" val="1358185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31</a:t>
            </a:fld>
            <a:endParaRPr lang="it-IT"/>
          </a:p>
        </p:txBody>
      </p:sp>
    </p:spTree>
    <p:extLst>
      <p:ext uri="{BB962C8B-B14F-4D97-AF65-F5344CB8AC3E}">
        <p14:creationId xmlns:p14="http://schemas.microsoft.com/office/powerpoint/2010/main" val="184300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What’s the best way to start your description?</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33</a:t>
            </a:fld>
            <a:endParaRPr lang="it-IT"/>
          </a:p>
        </p:txBody>
      </p:sp>
    </p:spTree>
    <p:extLst>
      <p:ext uri="{BB962C8B-B14F-4D97-AF65-F5344CB8AC3E}">
        <p14:creationId xmlns:p14="http://schemas.microsoft.com/office/powerpoint/2010/main" val="870384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37</a:t>
            </a:fld>
            <a:endParaRPr lang="it-IT"/>
          </a:p>
        </p:txBody>
      </p:sp>
    </p:spTree>
    <p:extLst>
      <p:ext uri="{BB962C8B-B14F-4D97-AF65-F5344CB8AC3E}">
        <p14:creationId xmlns:p14="http://schemas.microsoft.com/office/powerpoint/2010/main" val="3695610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Probably, the person who took this photo took it because of the people. So, you should focus your description on the two people.</a:t>
            </a:r>
          </a:p>
          <a:p>
            <a:r>
              <a:rPr lang="en-US" sz="1200" b="0" i="0" kern="1200" dirty="0">
                <a:solidFill>
                  <a:schemeClr val="tx1"/>
                </a:solidFill>
                <a:effectLst/>
                <a:latin typeface="+mn-lt"/>
                <a:ea typeface="+mn-ea"/>
                <a:cs typeface="+mn-cs"/>
              </a:rPr>
              <a:t>What do they look like, and what are they doing?</a:t>
            </a:r>
          </a:p>
          <a:p>
            <a:r>
              <a:rPr lang="en-US" sz="1200" b="0" i="0" kern="1200" dirty="0">
                <a:solidFill>
                  <a:schemeClr val="tx1"/>
                </a:solidFill>
                <a:effectLst/>
                <a:latin typeface="+mn-lt"/>
                <a:ea typeface="+mn-ea"/>
                <a:cs typeface="+mn-cs"/>
              </a:rPr>
              <a:t>You could say:</a:t>
            </a:r>
          </a:p>
          <a:p>
            <a:pPr fontAlgn="base"/>
            <a:r>
              <a:rPr lang="en-US" sz="1200" b="0" i="1" kern="1200" dirty="0">
                <a:solidFill>
                  <a:schemeClr val="tx1"/>
                </a:solidFill>
                <a:effectLst/>
                <a:latin typeface="+mn-lt"/>
                <a:ea typeface="+mn-ea"/>
                <a:cs typeface="+mn-cs"/>
              </a:rPr>
              <a:t>The two people both look unhappy or irritated.</a:t>
            </a:r>
          </a:p>
          <a:p>
            <a:pPr fontAlgn="base"/>
            <a:r>
              <a:rPr lang="en-US" sz="1200" b="0" i="1" kern="1200" dirty="0">
                <a:solidFill>
                  <a:schemeClr val="tx1"/>
                </a:solidFill>
                <a:effectLst/>
                <a:latin typeface="+mn-lt"/>
                <a:ea typeface="+mn-ea"/>
                <a:cs typeface="+mn-cs"/>
              </a:rPr>
              <a:t>They’re sitting at the kitchen table together, but they aren’t talking to each other.</a:t>
            </a:r>
          </a:p>
          <a:p>
            <a:pPr fontAlgn="base"/>
            <a:r>
              <a:rPr lang="en-US" sz="1200" b="0" i="1" kern="1200" dirty="0">
                <a:solidFill>
                  <a:schemeClr val="tx1"/>
                </a:solidFill>
                <a:effectLst/>
                <a:latin typeface="+mn-lt"/>
                <a:ea typeface="+mn-ea"/>
                <a:cs typeface="+mn-cs"/>
              </a:rPr>
              <a:t>The man is staring down at the table, while the woman is stirring her tea with a spoon.</a:t>
            </a:r>
          </a:p>
          <a:p>
            <a:endParaRPr lang="it-IT" dirty="0"/>
          </a:p>
          <a:p>
            <a:r>
              <a:rPr lang="en-US" sz="1200" b="0" i="0" kern="1200" dirty="0">
                <a:solidFill>
                  <a:schemeClr val="tx1"/>
                </a:solidFill>
                <a:effectLst/>
                <a:latin typeface="+mn-lt"/>
                <a:ea typeface="+mn-ea"/>
                <a:cs typeface="+mn-cs"/>
              </a:rPr>
              <a:t>Speculating means talking about possibilities. you’re talking about possibilities and giving your opinion about the picture.</a:t>
            </a:r>
          </a:p>
          <a:p>
            <a:r>
              <a:rPr lang="en-US" sz="1200" b="0" i="0" kern="1200" dirty="0">
                <a:solidFill>
                  <a:schemeClr val="tx1"/>
                </a:solidFill>
                <a:effectLst/>
                <a:latin typeface="+mn-lt"/>
                <a:ea typeface="+mn-ea"/>
                <a:cs typeface="+mn-cs"/>
              </a:rPr>
              <a:t>I suppose…</a:t>
            </a:r>
          </a:p>
          <a:p>
            <a:r>
              <a:rPr lang="en-US" sz="1200" b="0" i="0" kern="1200" dirty="0">
                <a:solidFill>
                  <a:schemeClr val="tx1"/>
                </a:solidFill>
                <a:effectLst/>
                <a:latin typeface="+mn-lt"/>
                <a:ea typeface="+mn-ea"/>
                <a:cs typeface="+mn-cs"/>
              </a:rPr>
              <a:t>Maybe they…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Give a summary of what you see.</a:t>
            </a:r>
          </a:p>
          <a:p>
            <a:r>
              <a:rPr lang="en-US" sz="1200" b="0" i="0" kern="1200" dirty="0">
                <a:solidFill>
                  <a:schemeClr val="tx1"/>
                </a:solidFill>
                <a:effectLst/>
                <a:latin typeface="+mn-lt"/>
                <a:ea typeface="+mn-ea"/>
                <a:cs typeface="+mn-cs"/>
              </a:rPr>
              <a:t>Talk about where things are in the picture.</a:t>
            </a:r>
          </a:p>
          <a:p>
            <a:r>
              <a:rPr lang="en-US" sz="1200" b="0" i="0" kern="1200" dirty="0">
                <a:solidFill>
                  <a:schemeClr val="tx1"/>
                </a:solidFill>
                <a:effectLst/>
                <a:latin typeface="+mn-lt"/>
                <a:ea typeface="+mn-ea"/>
                <a:cs typeface="+mn-cs"/>
              </a:rPr>
              <a:t>Add details.</a:t>
            </a:r>
          </a:p>
          <a:p>
            <a:r>
              <a:rPr lang="en-US" sz="1200" b="0" i="0" kern="1200" dirty="0">
                <a:solidFill>
                  <a:schemeClr val="tx1"/>
                </a:solidFill>
                <a:effectLst/>
                <a:latin typeface="+mn-lt"/>
                <a:ea typeface="+mn-ea"/>
                <a:cs typeface="+mn-cs"/>
              </a:rPr>
              <a:t>Speculate about what’s in the picture.</a:t>
            </a:r>
          </a:p>
          <a:p>
            <a:r>
              <a:rPr lang="en-US" sz="1200" b="0" i="0" kern="1200" dirty="0">
                <a:solidFill>
                  <a:schemeClr val="tx1"/>
                </a:solidFill>
                <a:effectLst/>
                <a:latin typeface="+mn-lt"/>
                <a:ea typeface="+mn-ea"/>
                <a:cs typeface="+mn-cs"/>
              </a:rPr>
              <a:t>Speculate about the context of the picture.</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In the picture, there are two people sitting at a table, looking unhappy. There’s a woman on the left and a man on the right. In the middle of the picture, we can see some things on the table, like cups of tea, biscuits, milk and so on. The two people look </a:t>
            </a:r>
            <a:r>
              <a:rPr lang="en-US" sz="1200" b="0" i="1" u="none" strike="noStrike" kern="1200" dirty="0">
                <a:solidFill>
                  <a:schemeClr val="tx1"/>
                </a:solidFill>
                <a:effectLst/>
                <a:latin typeface="+mn-lt"/>
                <a:ea typeface="+mn-ea"/>
                <a:cs typeface="+mn-cs"/>
                <a:hlinkClick r:id="rId3"/>
              </a:rPr>
              <a:t>sad or irritated</a:t>
            </a:r>
            <a:r>
              <a:rPr lang="en-US" sz="1200" b="0" i="1" kern="1200" dirty="0">
                <a:solidFill>
                  <a:schemeClr val="tx1"/>
                </a:solidFill>
                <a:effectLst/>
                <a:latin typeface="+mn-lt"/>
                <a:ea typeface="+mn-ea"/>
                <a:cs typeface="+mn-cs"/>
              </a:rPr>
              <a:t>, and they aren’t speaking to each other. They’re both looking down at the table. I suppose they had a fight and now they aren’t talking to each other, or they might just be bored and not have anything to talk about.</a:t>
            </a:r>
            <a:endParaRPr lang="en-US" sz="1200" b="0" i="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40</a:t>
            </a:fld>
            <a:endParaRPr lang="it-IT"/>
          </a:p>
        </p:txBody>
      </p:sp>
    </p:spTree>
    <p:extLst>
      <p:ext uri="{BB962C8B-B14F-4D97-AF65-F5344CB8AC3E}">
        <p14:creationId xmlns:p14="http://schemas.microsoft.com/office/powerpoint/2010/main" val="2700512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41</a:t>
            </a:fld>
            <a:endParaRPr lang="it-IT"/>
          </a:p>
        </p:txBody>
      </p:sp>
    </p:spTree>
    <p:extLst>
      <p:ext uri="{BB962C8B-B14F-4D97-AF65-F5344CB8AC3E}">
        <p14:creationId xmlns:p14="http://schemas.microsoft.com/office/powerpoint/2010/main" val="184300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https://www.teachingenglish.org.uk/article/word-stress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Video </a:t>
            </a:r>
            <a:r>
              <a:rPr lang="it-IT" dirty="0" err="1"/>
              <a:t>lesson</a:t>
            </a:r>
            <a:r>
              <a:rPr lang="it-IT" dirty="0"/>
              <a:t> – interrompere a 5.10 più o meno, poi slide, poi continua con regole (video </a:t>
            </a:r>
            <a:r>
              <a:rPr lang="it-IT" dirty="0" err="1"/>
              <a:t>lesson</a:t>
            </a:r>
            <a:r>
              <a:rPr lang="it-IT" dirty="0"/>
              <a:t> + </a:t>
            </a:r>
            <a:r>
              <a:rPr lang="it-IT" dirty="0" err="1"/>
              <a:t>next</a:t>
            </a:r>
            <a:r>
              <a:rPr lang="it-IT" dirty="0"/>
              <a:t> slides)</a:t>
            </a:r>
          </a:p>
        </p:txBody>
      </p:sp>
      <p:sp>
        <p:nvSpPr>
          <p:cNvPr id="4" name="Segnaposto numero diapositiva 3"/>
          <p:cNvSpPr>
            <a:spLocks noGrp="1"/>
          </p:cNvSpPr>
          <p:nvPr>
            <p:ph type="sldNum" sz="quarter" idx="10"/>
          </p:nvPr>
        </p:nvSpPr>
        <p:spPr/>
        <p:txBody>
          <a:bodyPr/>
          <a:lstStyle/>
          <a:p>
            <a:fld id="{148CEE8E-B239-4CD7-ADFA-376B384A52FE}" type="slidenum">
              <a:rPr lang="it-IT" smtClean="0"/>
              <a:t>42</a:t>
            </a:fld>
            <a:endParaRPr lang="it-IT"/>
          </a:p>
        </p:txBody>
      </p:sp>
    </p:spTree>
    <p:extLst>
      <p:ext uri="{BB962C8B-B14F-4D97-AF65-F5344CB8AC3E}">
        <p14:creationId xmlns:p14="http://schemas.microsoft.com/office/powerpoint/2010/main" val="1765802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a:p>
            <a:r>
              <a:rPr lang="it-IT" dirty="0"/>
              <a:t>Es. 2a pag. 17</a:t>
            </a:r>
          </a:p>
        </p:txBody>
      </p:sp>
      <p:sp>
        <p:nvSpPr>
          <p:cNvPr id="4" name="Segnaposto numero diapositiva 3"/>
          <p:cNvSpPr>
            <a:spLocks noGrp="1"/>
          </p:cNvSpPr>
          <p:nvPr>
            <p:ph type="sldNum" sz="quarter" idx="5"/>
          </p:nvPr>
        </p:nvSpPr>
        <p:spPr/>
        <p:txBody>
          <a:bodyPr/>
          <a:lstStyle/>
          <a:p>
            <a:fld id="{148CEE8E-B239-4CD7-ADFA-376B384A52FE}" type="slidenum">
              <a:rPr lang="it-IT" smtClean="0"/>
              <a:t>43</a:t>
            </a:fld>
            <a:endParaRPr lang="it-IT"/>
          </a:p>
        </p:txBody>
      </p:sp>
    </p:spTree>
    <p:extLst>
      <p:ext uri="{BB962C8B-B14F-4D97-AF65-F5344CB8AC3E}">
        <p14:creationId xmlns:p14="http://schemas.microsoft.com/office/powerpoint/2010/main" val="1349916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44</a:t>
            </a:fld>
            <a:endParaRPr lang="it-IT"/>
          </a:p>
        </p:txBody>
      </p:sp>
    </p:spTree>
    <p:extLst>
      <p:ext uri="{BB962C8B-B14F-4D97-AF65-F5344CB8AC3E}">
        <p14:creationId xmlns:p14="http://schemas.microsoft.com/office/powerpoint/2010/main" val="743038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2a-b p.8</a:t>
            </a:r>
          </a:p>
        </p:txBody>
      </p:sp>
      <p:sp>
        <p:nvSpPr>
          <p:cNvPr id="4" name="Segnaposto numero diapositiva 3"/>
          <p:cNvSpPr>
            <a:spLocks noGrp="1"/>
          </p:cNvSpPr>
          <p:nvPr>
            <p:ph type="sldNum" sz="quarter" idx="5"/>
          </p:nvPr>
        </p:nvSpPr>
        <p:spPr/>
        <p:txBody>
          <a:bodyPr/>
          <a:lstStyle/>
          <a:p>
            <a:fld id="{148CEE8E-B239-4CD7-ADFA-376B384A52FE}" type="slidenum">
              <a:rPr lang="it-IT" smtClean="0"/>
              <a:t>46</a:t>
            </a:fld>
            <a:endParaRPr lang="it-IT"/>
          </a:p>
        </p:txBody>
      </p:sp>
    </p:spTree>
    <p:extLst>
      <p:ext uri="{BB962C8B-B14F-4D97-AF65-F5344CB8AC3E}">
        <p14:creationId xmlns:p14="http://schemas.microsoft.com/office/powerpoint/2010/main" val="139953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err="1">
                <a:solidFill>
                  <a:srgbClr val="1D2A57"/>
                </a:solidFill>
                <a:effectLst/>
                <a:latin typeface="Arial" panose="020B0604020202020204" pitchFamily="34" charset="0"/>
              </a:rPr>
              <a:t>Hormone</a:t>
            </a:r>
            <a:r>
              <a:rPr lang="it-IT" b="0" i="0" dirty="0">
                <a:solidFill>
                  <a:srgbClr val="1D2A57"/>
                </a:solidFill>
                <a:effectLst/>
                <a:latin typeface="Arial" panose="020B0604020202020204" pitchFamily="34" charset="0"/>
              </a:rPr>
              <a:t>: /ˈ</a:t>
            </a:r>
            <a:r>
              <a:rPr lang="it-IT" b="0" i="0" dirty="0" err="1">
                <a:solidFill>
                  <a:srgbClr val="1D2A57"/>
                </a:solidFill>
                <a:effectLst/>
                <a:latin typeface="Arial" panose="020B0604020202020204" pitchFamily="34" charset="0"/>
              </a:rPr>
              <a:t>hɔ</a:t>
            </a:r>
            <a:r>
              <a:rPr lang="it-IT" b="0" i="0" dirty="0">
                <a:solidFill>
                  <a:srgbClr val="1D2A57"/>
                </a:solidFill>
                <a:effectLst/>
                <a:latin typeface="Arial" panose="020B0604020202020204" pitchFamily="34" charset="0"/>
              </a:rPr>
              <a:t>ː.</a:t>
            </a:r>
            <a:r>
              <a:rPr lang="it-IT" b="0" i="0" dirty="0" err="1">
                <a:solidFill>
                  <a:srgbClr val="1D2A57"/>
                </a:solidFill>
                <a:effectLst/>
                <a:latin typeface="Arial" panose="020B0604020202020204" pitchFamily="34" charset="0"/>
              </a:rPr>
              <a:t>məʊn</a:t>
            </a:r>
            <a:r>
              <a:rPr lang="it-IT" b="0" i="0" dirty="0">
                <a:solidFill>
                  <a:srgbClr val="1D2A57"/>
                </a:solidFill>
                <a:effectLst/>
                <a:latin typeface="Arial" panose="020B0604020202020204" pitchFamily="34" charset="0"/>
              </a:rPr>
              <a:t>/</a:t>
            </a:r>
          </a:p>
          <a:p>
            <a:r>
              <a:rPr lang="it-IT" b="0" i="0" dirty="0" err="1">
                <a:solidFill>
                  <a:srgbClr val="1D2A57"/>
                </a:solidFill>
                <a:effectLst/>
                <a:latin typeface="Arial" panose="020B0604020202020204" pitchFamily="34" charset="0"/>
              </a:rPr>
              <a:t>Cortisol</a:t>
            </a:r>
            <a:r>
              <a:rPr lang="it-IT" b="0" i="0" dirty="0">
                <a:solidFill>
                  <a:srgbClr val="1D2A57"/>
                </a:solidFill>
                <a:effectLst/>
                <a:latin typeface="Arial" panose="020B0604020202020204" pitchFamily="34" charset="0"/>
              </a:rPr>
              <a:t>: /ˈkɔː.</a:t>
            </a:r>
            <a:r>
              <a:rPr lang="it-IT" b="0" i="0" dirty="0" err="1">
                <a:solidFill>
                  <a:srgbClr val="1D2A57"/>
                </a:solidFill>
                <a:effectLst/>
                <a:latin typeface="Arial" panose="020B0604020202020204" pitchFamily="34" charset="0"/>
              </a:rPr>
              <a:t>tɪ.zɒl</a:t>
            </a:r>
            <a:r>
              <a:rPr lang="it-IT" b="0" i="0" dirty="0">
                <a:solidFill>
                  <a:srgbClr val="1D2A57"/>
                </a:solidFill>
                <a:effectLst/>
                <a:latin typeface="Arial" panose="020B0604020202020204" pitchFamily="34" charset="0"/>
              </a:rPr>
              <a:t>/</a:t>
            </a:r>
          </a:p>
          <a:p>
            <a:r>
              <a:rPr lang="it-IT" b="0" i="0" dirty="0">
                <a:solidFill>
                  <a:srgbClr val="1D2A57"/>
                </a:solidFill>
                <a:effectLst/>
                <a:latin typeface="Arial" panose="020B0604020202020204" pitchFamily="34" charset="0"/>
              </a:rPr>
              <a:t>Caffeine: /ˈ</a:t>
            </a:r>
            <a:r>
              <a:rPr lang="it-IT" b="0" i="0" dirty="0" err="1">
                <a:solidFill>
                  <a:srgbClr val="1D2A57"/>
                </a:solidFill>
                <a:effectLst/>
                <a:latin typeface="Arial" panose="020B0604020202020204" pitchFamily="34" charset="0"/>
              </a:rPr>
              <a:t>kæf.iːn</a:t>
            </a:r>
            <a:r>
              <a:rPr lang="it-IT" b="0" i="0" dirty="0">
                <a:solidFill>
                  <a:srgbClr val="1D2A57"/>
                </a:solidFill>
                <a:effectLst/>
                <a:latin typeface="Arial" panose="020B0604020202020204" pitchFamily="34" charset="0"/>
              </a:rPr>
              <a:t>/</a:t>
            </a:r>
          </a:p>
          <a:p>
            <a:r>
              <a:rPr lang="it-IT" b="0" i="0" dirty="0" err="1">
                <a:solidFill>
                  <a:srgbClr val="1D2A57"/>
                </a:solidFill>
                <a:effectLst/>
                <a:latin typeface="Arial" panose="020B0604020202020204" pitchFamily="34" charset="0"/>
              </a:rPr>
              <a:t>Diabetes</a:t>
            </a:r>
            <a:r>
              <a:rPr lang="it-IT" b="0" i="0" dirty="0">
                <a:solidFill>
                  <a:srgbClr val="1D2A57"/>
                </a:solidFill>
                <a:effectLst/>
                <a:latin typeface="Arial" panose="020B0604020202020204" pitchFamily="34" charset="0"/>
              </a:rPr>
              <a:t>: /ˌdaɪ.</a:t>
            </a:r>
            <a:r>
              <a:rPr lang="it-IT" b="0" i="0" dirty="0" err="1">
                <a:solidFill>
                  <a:srgbClr val="1D2A57"/>
                </a:solidFill>
                <a:effectLst/>
                <a:latin typeface="Arial" panose="020B0604020202020204" pitchFamily="34" charset="0"/>
              </a:rPr>
              <a:t>əˈbi</a:t>
            </a:r>
            <a:r>
              <a:rPr lang="it-IT" b="0" i="0" dirty="0">
                <a:solidFill>
                  <a:srgbClr val="1D2A57"/>
                </a:solidFill>
                <a:effectLst/>
                <a:latin typeface="Arial" panose="020B0604020202020204" pitchFamily="34" charset="0"/>
              </a:rPr>
              <a:t>ː.</a:t>
            </a:r>
            <a:r>
              <a:rPr lang="it-IT" b="0" i="0" dirty="0" err="1">
                <a:solidFill>
                  <a:srgbClr val="1D2A57"/>
                </a:solidFill>
                <a:effectLst/>
                <a:latin typeface="Arial" panose="020B0604020202020204" pitchFamily="34" charset="0"/>
              </a:rPr>
              <a:t>tiːz</a:t>
            </a:r>
            <a:r>
              <a:rPr lang="it-IT" b="0" i="0" dirty="0">
                <a:solidFill>
                  <a:srgbClr val="1D2A57"/>
                </a:solidFill>
                <a:effectLst/>
                <a:latin typeface="Arial" panose="020B0604020202020204" pitchFamily="34" charset="0"/>
              </a:rPr>
              <a:t>/</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12</a:t>
            </a:fld>
            <a:endParaRPr lang="it-IT"/>
          </a:p>
        </p:txBody>
      </p:sp>
    </p:spTree>
    <p:extLst>
      <p:ext uri="{BB962C8B-B14F-4D97-AF65-F5344CB8AC3E}">
        <p14:creationId xmlns:p14="http://schemas.microsoft.com/office/powerpoint/2010/main" val="3506531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2a-b p.8</a:t>
            </a:r>
          </a:p>
        </p:txBody>
      </p:sp>
      <p:sp>
        <p:nvSpPr>
          <p:cNvPr id="4" name="Segnaposto numero diapositiva 3"/>
          <p:cNvSpPr>
            <a:spLocks noGrp="1"/>
          </p:cNvSpPr>
          <p:nvPr>
            <p:ph type="sldNum" sz="quarter" idx="5"/>
          </p:nvPr>
        </p:nvSpPr>
        <p:spPr/>
        <p:txBody>
          <a:bodyPr/>
          <a:lstStyle/>
          <a:p>
            <a:fld id="{148CEE8E-B239-4CD7-ADFA-376B384A52FE}" type="slidenum">
              <a:rPr lang="it-IT" smtClean="0"/>
              <a:t>47</a:t>
            </a:fld>
            <a:endParaRPr lang="it-IT"/>
          </a:p>
        </p:txBody>
      </p:sp>
    </p:spTree>
    <p:extLst>
      <p:ext uri="{BB962C8B-B14F-4D97-AF65-F5344CB8AC3E}">
        <p14:creationId xmlns:p14="http://schemas.microsoft.com/office/powerpoint/2010/main" val="136271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1200" dirty="0">
                <a:solidFill>
                  <a:srgbClr val="993366"/>
                </a:solidFill>
              </a:rPr>
              <a:t>Exercise 7a (p.11 B1/+)</a:t>
            </a:r>
          </a:p>
          <a:p>
            <a:endParaRPr lang="it-IT" dirty="0"/>
          </a:p>
          <a:p>
            <a:r>
              <a:rPr lang="it-IT" dirty="0"/>
              <a:t>1. /es/</a:t>
            </a:r>
            <a:br>
              <a:rPr lang="it-IT" dirty="0"/>
            </a:br>
            <a:r>
              <a:rPr lang="it-IT" dirty="0"/>
              <a:t>2. /</a:t>
            </a:r>
            <a:r>
              <a:rPr lang="it-IT" dirty="0" err="1"/>
              <a:t>ebl</a:t>
            </a:r>
            <a:r>
              <a:rPr lang="it-IT" dirty="0"/>
              <a:t>/</a:t>
            </a:r>
          </a:p>
          <a:p>
            <a:r>
              <a:rPr lang="it-IT" dirty="0"/>
              <a:t>3. /</a:t>
            </a:r>
            <a:r>
              <a:rPr lang="it-IT" dirty="0" err="1"/>
              <a:t>ebl</a:t>
            </a:r>
            <a:r>
              <a:rPr lang="it-IT" dirty="0"/>
              <a:t>/</a:t>
            </a:r>
            <a:br>
              <a:rPr lang="it-IT" dirty="0"/>
            </a:br>
            <a:r>
              <a:rPr lang="it-IT" dirty="0"/>
              <a:t>4. /IV/</a:t>
            </a:r>
            <a:br>
              <a:rPr lang="it-IT" dirty="0"/>
            </a:br>
            <a:r>
              <a:rPr lang="it-IT" dirty="0"/>
              <a:t>5+6: no, </a:t>
            </a:r>
            <a:r>
              <a:rPr lang="it-IT" dirty="0" err="1"/>
              <a:t>never</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48</a:t>
            </a:fld>
            <a:endParaRPr lang="it-IT"/>
          </a:p>
        </p:txBody>
      </p:sp>
    </p:spTree>
    <p:extLst>
      <p:ext uri="{BB962C8B-B14F-4D97-AF65-F5344CB8AC3E}">
        <p14:creationId xmlns:p14="http://schemas.microsoft.com/office/powerpoint/2010/main" val="2283319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49</a:t>
            </a:fld>
            <a:endParaRPr lang="it-IT"/>
          </a:p>
        </p:txBody>
      </p:sp>
    </p:spTree>
    <p:extLst>
      <p:ext uri="{BB962C8B-B14F-4D97-AF65-F5344CB8AC3E}">
        <p14:creationId xmlns:p14="http://schemas.microsoft.com/office/powerpoint/2010/main" val="386914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fontAlgn="base"/>
            <a:r>
              <a:rPr lang="en-US" sz="1200" b="0" i="1" kern="1200" dirty="0">
                <a:solidFill>
                  <a:schemeClr val="tx1"/>
                </a:solidFill>
                <a:effectLst/>
                <a:latin typeface="+mn-lt"/>
                <a:ea typeface="+mn-ea"/>
                <a:cs typeface="+mn-cs"/>
              </a:rPr>
              <a:t>There are three people cooking in a kitchen.</a:t>
            </a:r>
          </a:p>
          <a:p>
            <a:pPr fontAlgn="base"/>
            <a:r>
              <a:rPr lang="en-US" sz="1200" b="0" i="1" kern="1200" dirty="0">
                <a:solidFill>
                  <a:schemeClr val="tx1"/>
                </a:solidFill>
                <a:effectLst/>
                <a:latin typeface="+mn-lt"/>
                <a:ea typeface="+mn-ea"/>
                <a:cs typeface="+mn-cs"/>
              </a:rPr>
              <a:t>The picture shows three young friends cooking together.</a:t>
            </a:r>
          </a:p>
          <a:p>
            <a:pPr fontAlgn="base"/>
            <a:endParaRPr lang="en-US" sz="1200" b="0" i="1" kern="1200" dirty="0">
              <a:solidFill>
                <a:schemeClr val="tx1"/>
              </a:solidFill>
              <a:effectLst/>
              <a:latin typeface="+mn-lt"/>
              <a:ea typeface="+mn-ea"/>
              <a:cs typeface="+mn-cs"/>
            </a:endParaRPr>
          </a:p>
          <a:p>
            <a:pPr fontAlgn="base"/>
            <a:r>
              <a:rPr lang="en-US" sz="1200" b="0" i="1" kern="1200" dirty="0">
                <a:solidFill>
                  <a:schemeClr val="tx1"/>
                </a:solidFill>
                <a:effectLst/>
                <a:latin typeface="+mn-lt"/>
                <a:ea typeface="+mn-ea"/>
                <a:cs typeface="+mn-cs"/>
              </a:rPr>
              <a:t>On the left, there’s a girl with dark, curly hair. She’s holding half a </a:t>
            </a:r>
            <a:r>
              <a:rPr lang="en-US" sz="1200" b="0" i="1" u="none" strike="noStrike" kern="1200" dirty="0">
                <a:solidFill>
                  <a:schemeClr val="tx1"/>
                </a:solidFill>
                <a:effectLst/>
                <a:latin typeface="+mn-lt"/>
                <a:ea typeface="+mn-ea"/>
                <a:cs typeface="+mn-cs"/>
                <a:hlinkClick r:id="rId3"/>
              </a:rPr>
              <a:t>cauliflower</a:t>
            </a:r>
            <a:r>
              <a:rPr lang="en-US" sz="1200" b="0" i="1" kern="1200" dirty="0">
                <a:solidFill>
                  <a:schemeClr val="tx1"/>
                </a:solidFill>
                <a:effectLst/>
                <a:latin typeface="+mn-lt"/>
                <a:ea typeface="+mn-ea"/>
                <a:cs typeface="+mn-cs"/>
              </a:rPr>
              <a:t>.</a:t>
            </a:r>
          </a:p>
          <a:p>
            <a:pPr fontAlgn="base"/>
            <a:r>
              <a:rPr lang="en-US" sz="1200" b="0" i="1" kern="1200" dirty="0">
                <a:solidFill>
                  <a:schemeClr val="tx1"/>
                </a:solidFill>
                <a:effectLst/>
                <a:latin typeface="+mn-lt"/>
                <a:ea typeface="+mn-ea"/>
                <a:cs typeface="+mn-cs"/>
              </a:rPr>
              <a:t>In the middle, there’s a man who’s chopping vegetables.</a:t>
            </a:r>
          </a:p>
          <a:p>
            <a:pPr fontAlgn="base"/>
            <a:r>
              <a:rPr lang="en-US" sz="1200" b="0" i="1" kern="1200" dirty="0">
                <a:solidFill>
                  <a:schemeClr val="tx1"/>
                </a:solidFill>
                <a:effectLst/>
                <a:latin typeface="+mn-lt"/>
                <a:ea typeface="+mn-ea"/>
                <a:cs typeface="+mn-cs"/>
              </a:rPr>
              <a:t>At the bottom, we can see a counter with many different vegetables on it.</a:t>
            </a:r>
          </a:p>
          <a:p>
            <a:br>
              <a:rPr lang="en-US" dirty="0"/>
            </a:br>
            <a:endParaRPr lang="en-US" sz="1200" b="0" i="1"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51</a:t>
            </a:fld>
            <a:endParaRPr lang="it-IT"/>
          </a:p>
        </p:txBody>
      </p:sp>
    </p:spTree>
    <p:extLst>
      <p:ext uri="{BB962C8B-B14F-4D97-AF65-F5344CB8AC3E}">
        <p14:creationId xmlns:p14="http://schemas.microsoft.com/office/powerpoint/2010/main" val="1996857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Melatonin</a:t>
            </a:r>
            <a:r>
              <a:rPr lang="it-IT" dirty="0"/>
              <a:t>: </a:t>
            </a:r>
            <a:r>
              <a:rPr lang="it-IT" b="0" i="0" dirty="0">
                <a:solidFill>
                  <a:srgbClr val="1D2A57"/>
                </a:solidFill>
                <a:effectLst/>
                <a:latin typeface="Arial" panose="020B0604020202020204" pitchFamily="34" charset="0"/>
              </a:rPr>
              <a:t> /</a:t>
            </a:r>
            <a:r>
              <a:rPr lang="it-IT" b="0" i="0" dirty="0" err="1">
                <a:solidFill>
                  <a:srgbClr val="1D2A57"/>
                </a:solidFill>
                <a:effectLst/>
                <a:latin typeface="Arial" panose="020B0604020202020204" pitchFamily="34" charset="0"/>
              </a:rPr>
              <a:t>mel.ə</a:t>
            </a:r>
            <a:r>
              <a:rPr lang="it-IT" b="0" i="0" u="sng" dirty="0" err="1">
                <a:solidFill>
                  <a:srgbClr val="1D2A57"/>
                </a:solidFill>
                <a:effectLst/>
                <a:latin typeface="Arial" panose="020B0604020202020204" pitchFamily="34" charset="0"/>
              </a:rPr>
              <a:t>ˈtəʊ</a:t>
            </a:r>
            <a:r>
              <a:rPr lang="it-IT" b="0" i="0" dirty="0" err="1">
                <a:solidFill>
                  <a:srgbClr val="1D2A57"/>
                </a:solidFill>
                <a:effectLst/>
                <a:latin typeface="Arial" panose="020B0604020202020204" pitchFamily="34" charset="0"/>
              </a:rPr>
              <a:t>.nɪn</a:t>
            </a:r>
            <a:r>
              <a:rPr lang="it-IT" b="0" i="0" dirty="0">
                <a:solidFill>
                  <a:srgbClr val="1D2A57"/>
                </a:solidFill>
                <a:effectLst/>
                <a:latin typeface="Arial" panose="020B0604020202020204" pitchFamily="34" charset="0"/>
              </a:rPr>
              <a:t>/</a:t>
            </a:r>
          </a:p>
          <a:p>
            <a:r>
              <a:rPr lang="en-US" b="0" i="0" dirty="0">
                <a:solidFill>
                  <a:srgbClr val="1D2A57"/>
                </a:solidFill>
                <a:effectLst/>
                <a:latin typeface="Arial" panose="020B0604020202020204" pitchFamily="34" charset="0"/>
              </a:rPr>
              <a:t>a hormone in the body that produces changes in skin </a:t>
            </a:r>
            <a:r>
              <a:rPr lang="en-US" b="0" i="0" dirty="0" err="1">
                <a:solidFill>
                  <a:srgbClr val="1D2A57"/>
                </a:solidFill>
                <a:effectLst/>
                <a:latin typeface="Arial" panose="020B0604020202020204" pitchFamily="34" charset="0"/>
              </a:rPr>
              <a:t>colour</a:t>
            </a:r>
            <a:r>
              <a:rPr lang="en-US" b="0" i="0" dirty="0">
                <a:solidFill>
                  <a:srgbClr val="1D2A57"/>
                </a:solidFill>
                <a:effectLst/>
                <a:latin typeface="Arial" panose="020B0604020202020204" pitchFamily="34" charset="0"/>
              </a:rPr>
              <a:t> and is involved in controlling biorhythms such as our sleep pattern</a:t>
            </a:r>
            <a:endParaRPr lang="it-IT" b="0" i="0" dirty="0">
              <a:solidFill>
                <a:srgbClr val="1D2A57"/>
              </a:solidFill>
              <a:effectLst/>
              <a:latin typeface="Arial" panose="020B0604020202020204" pitchFamily="34" charset="0"/>
            </a:endParaRPr>
          </a:p>
          <a:p>
            <a:endParaRPr lang="it-IT" b="0" i="0" dirty="0">
              <a:solidFill>
                <a:srgbClr val="1D2A57"/>
              </a:solidFill>
              <a:effectLst/>
              <a:latin typeface="Arial" panose="020B0604020202020204" pitchFamily="34" charset="0"/>
            </a:endParaRPr>
          </a:p>
          <a:p>
            <a:r>
              <a:rPr lang="it-IT" b="0" i="0" dirty="0" err="1">
                <a:solidFill>
                  <a:srgbClr val="1D2A57"/>
                </a:solidFill>
                <a:effectLst/>
                <a:latin typeface="Arial" panose="020B0604020202020204" pitchFamily="34" charset="0"/>
              </a:rPr>
              <a:t>Weightlifting</a:t>
            </a:r>
            <a:r>
              <a:rPr lang="it-IT" b="0" i="0" dirty="0">
                <a:solidFill>
                  <a:srgbClr val="1D2A57"/>
                </a:solidFill>
                <a:effectLst/>
                <a:latin typeface="Arial" panose="020B0604020202020204" pitchFamily="34" charset="0"/>
              </a:rPr>
              <a:t>: /ˈ</a:t>
            </a:r>
            <a:r>
              <a:rPr lang="it-IT" b="0" i="0" dirty="0" err="1">
                <a:solidFill>
                  <a:srgbClr val="1D2A57"/>
                </a:solidFill>
                <a:effectLst/>
                <a:latin typeface="Arial" panose="020B0604020202020204" pitchFamily="34" charset="0"/>
              </a:rPr>
              <a:t>weɪ</a:t>
            </a:r>
            <a:r>
              <a:rPr lang="it-IT" b="0" i="0" u="sng" dirty="0" err="1">
                <a:solidFill>
                  <a:srgbClr val="1D2A57"/>
                </a:solidFill>
                <a:effectLst/>
                <a:latin typeface="Arial" panose="020B0604020202020204" pitchFamily="34" charset="0"/>
              </a:rPr>
              <a:t>t</a:t>
            </a:r>
            <a:r>
              <a:rPr lang="it-IT" b="0" i="0" dirty="0" err="1">
                <a:solidFill>
                  <a:srgbClr val="1D2A57"/>
                </a:solidFill>
                <a:effectLst/>
                <a:latin typeface="Arial" panose="020B0604020202020204" pitchFamily="34" charset="0"/>
              </a:rPr>
              <a:t>ˌlɪf.tɪŋ</a:t>
            </a:r>
            <a:r>
              <a:rPr lang="it-IT" b="0" i="0" dirty="0">
                <a:solidFill>
                  <a:srgbClr val="1D2A57"/>
                </a:solidFill>
                <a:effectLst/>
                <a:latin typeface="Arial" panose="020B0604020202020204" pitchFamily="34" charset="0"/>
              </a:rPr>
              <a:t>/</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13</a:t>
            </a:fld>
            <a:endParaRPr lang="it-IT"/>
          </a:p>
        </p:txBody>
      </p:sp>
    </p:spTree>
    <p:extLst>
      <p:ext uri="{BB962C8B-B14F-4D97-AF65-F5344CB8AC3E}">
        <p14:creationId xmlns:p14="http://schemas.microsoft.com/office/powerpoint/2010/main" val="277330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14</a:t>
            </a:fld>
            <a:endParaRPr lang="it-IT"/>
          </a:p>
        </p:txBody>
      </p:sp>
    </p:spTree>
    <p:extLst>
      <p:ext uri="{BB962C8B-B14F-4D97-AF65-F5344CB8AC3E}">
        <p14:creationId xmlns:p14="http://schemas.microsoft.com/office/powerpoint/2010/main" val="3852612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use the present simple to talk about things in general.</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22</a:t>
            </a:fld>
            <a:endParaRPr lang="it-IT"/>
          </a:p>
        </p:txBody>
      </p:sp>
    </p:spTree>
    <p:extLst>
      <p:ext uri="{BB962C8B-B14F-4D97-AF65-F5344CB8AC3E}">
        <p14:creationId xmlns:p14="http://schemas.microsoft.com/office/powerpoint/2010/main" val="538288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solidFill>
                  <a:srgbClr val="1D2A57"/>
                </a:solidFill>
                <a:effectLst/>
                <a:latin typeface="Arial" panose="020B0604020202020204" pitchFamily="34" charset="0"/>
              </a:rPr>
              <a:t>FREQEUNCY ADVERBS</a:t>
            </a:r>
          </a:p>
          <a:p>
            <a:pPr algn="l"/>
            <a:r>
              <a:rPr lang="en-US" b="0" i="0" dirty="0">
                <a:solidFill>
                  <a:srgbClr val="1D2A57"/>
                </a:solidFill>
                <a:effectLst/>
                <a:latin typeface="Arial" panose="020B0604020202020204" pitchFamily="34" charset="0"/>
              </a:rPr>
              <a:t>They usually go in mid position.</a:t>
            </a:r>
          </a:p>
          <a:p>
            <a:pPr algn="l"/>
            <a:r>
              <a:rPr lang="en-US" b="0" i="0" dirty="0">
                <a:solidFill>
                  <a:srgbClr val="1D2A57"/>
                </a:solidFill>
                <a:effectLst/>
                <a:latin typeface="Arial" panose="020B0604020202020204" pitchFamily="34" charset="0"/>
              </a:rPr>
              <a:t>They sometimes go in front position. (</a:t>
            </a:r>
            <a:r>
              <a:rPr lang="en-US" b="1" i="1" dirty="0">
                <a:solidFill>
                  <a:srgbClr val="1D2A57"/>
                </a:solidFill>
                <a:effectLst/>
                <a:latin typeface="Arial" panose="020B0604020202020204" pitchFamily="34" charset="0"/>
              </a:rPr>
              <a:t>Sometimes</a:t>
            </a:r>
            <a:r>
              <a:rPr lang="en-US" b="0" i="1" dirty="0">
                <a:solidFill>
                  <a:srgbClr val="1D2A57"/>
                </a:solidFill>
                <a:effectLst/>
                <a:latin typeface="Arial" panose="020B0604020202020204" pitchFamily="34" charset="0"/>
              </a:rPr>
              <a:t> she wore a </a:t>
            </a:r>
            <a:r>
              <a:rPr lang="en-US" b="0" i="1" dirty="0" err="1">
                <a:solidFill>
                  <a:srgbClr val="1D2A57"/>
                </a:solidFill>
                <a:effectLst/>
                <a:latin typeface="Arial" panose="020B0604020202020204" pitchFamily="34" charset="0"/>
              </a:rPr>
              <a:t>woollen</a:t>
            </a:r>
            <a:r>
              <a:rPr lang="en-US" b="0" i="1" dirty="0">
                <a:solidFill>
                  <a:srgbClr val="1D2A57"/>
                </a:solidFill>
                <a:effectLst/>
                <a:latin typeface="Arial" panose="020B0604020202020204" pitchFamily="34" charset="0"/>
              </a:rPr>
              <a:t> hat.</a:t>
            </a:r>
            <a:r>
              <a:rPr lang="en-US" b="0" i="0" dirty="0">
                <a:solidFill>
                  <a:srgbClr val="1D2A57"/>
                </a:solidFill>
                <a:effectLst/>
                <a:latin typeface="Arial" panose="020B0604020202020204" pitchFamily="34" charset="0"/>
              </a:rPr>
              <a:t>)</a:t>
            </a:r>
          </a:p>
          <a:p>
            <a:pPr algn="l"/>
            <a:r>
              <a:rPr lang="en-US" b="0" i="0" dirty="0">
                <a:solidFill>
                  <a:srgbClr val="1D2A57"/>
                </a:solidFill>
                <a:effectLst/>
                <a:latin typeface="Arial" panose="020B0604020202020204" pitchFamily="34" charset="0"/>
              </a:rPr>
              <a:t>They can also go in end position. (</a:t>
            </a:r>
            <a:r>
              <a:rPr lang="en-US" b="0" i="1" dirty="0">
                <a:solidFill>
                  <a:srgbClr val="1D2A57"/>
                </a:solidFill>
                <a:effectLst/>
                <a:latin typeface="Arial" panose="020B0604020202020204" pitchFamily="34" charset="0"/>
              </a:rPr>
              <a:t>We don’t see them </a:t>
            </a:r>
            <a:r>
              <a:rPr lang="en-US" b="1" i="1" dirty="0">
                <a:solidFill>
                  <a:srgbClr val="1D2A57"/>
                </a:solidFill>
                <a:effectLst/>
                <a:latin typeface="Arial" panose="020B0604020202020204" pitchFamily="34" charset="0"/>
              </a:rPr>
              <a:t>very often</a:t>
            </a:r>
            <a:r>
              <a:rPr lang="en-US" b="0" i="1" dirty="0">
                <a:solidFill>
                  <a:srgbClr val="1D2A57"/>
                </a:solidFill>
                <a:effectLst/>
                <a:latin typeface="Arial" panose="020B0604020202020204" pitchFamily="34" charset="0"/>
              </a:rPr>
              <a:t>.</a:t>
            </a:r>
            <a:r>
              <a:rPr lang="en-US" b="0" i="0" dirty="0">
                <a:solidFill>
                  <a:srgbClr val="1D2A57"/>
                </a:solidFill>
                <a:effectLst/>
                <a:latin typeface="Arial" panose="020B0604020202020204" pitchFamily="34" charset="0"/>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inglese le espressioni di tempo vanno solitamente messe alla fine della frase.</a:t>
            </a:r>
          </a:p>
          <a:p>
            <a:r>
              <a:rPr lang="it-IT" sz="1200" kern="1200" dirty="0">
                <a:solidFill>
                  <a:schemeClr val="tx1"/>
                </a:solidFill>
                <a:effectLst/>
                <a:latin typeface="+mn-lt"/>
                <a:ea typeface="+mn-ea"/>
                <a:cs typeface="+mn-cs"/>
              </a:rPr>
              <a:t>Esempio:</a:t>
            </a:r>
          </a:p>
          <a:p>
            <a:r>
              <a:rPr lang="it-IT" sz="1200" kern="1200" dirty="0">
                <a:solidFill>
                  <a:schemeClr val="tx1"/>
                </a:solidFill>
                <a:effectLst/>
                <a:latin typeface="+mn-lt"/>
                <a:ea typeface="+mn-ea"/>
                <a:cs typeface="+mn-cs"/>
              </a:rPr>
              <a:t>Vado al cinema TUTTI I SABATI con i miei amici.</a:t>
            </a:r>
          </a:p>
          <a:p>
            <a:r>
              <a:rPr lang="en-US" sz="1200" kern="1200" dirty="0">
                <a:solidFill>
                  <a:schemeClr val="tx1"/>
                </a:solidFill>
                <a:effectLst/>
                <a:latin typeface="+mn-lt"/>
                <a:ea typeface="+mn-ea"/>
                <a:cs typeface="+mn-cs"/>
              </a:rPr>
              <a:t>b) </a:t>
            </a:r>
            <a:r>
              <a:rPr lang="en-US" sz="1200" i="1" kern="1200" dirty="0">
                <a:solidFill>
                  <a:schemeClr val="tx1"/>
                </a:solidFill>
                <a:effectLst/>
                <a:latin typeface="+mn-lt"/>
                <a:ea typeface="+mn-ea"/>
                <a:cs typeface="+mn-cs"/>
              </a:rPr>
              <a:t>I go to the cinema with my friends ON SATURDAYS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ON SATURDAYS I go to the cinema with my friends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Nelle frasi interrogative e negative vanno messe sempre alla fine della frase, es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Do you go to the cinema ON SATURDAYS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 don’t often go to the cinema ON SATURDAYS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it-IT" dirty="0"/>
          </a:p>
          <a:p>
            <a:r>
              <a:rPr lang="en-US" b="0" i="0" dirty="0">
                <a:solidFill>
                  <a:srgbClr val="1D2A57"/>
                </a:solidFill>
                <a:effectLst/>
                <a:latin typeface="Arial" panose="020B0604020202020204" pitchFamily="34" charset="0"/>
              </a:rPr>
              <a:t>They sometimes go in front position especially if we want to </a:t>
            </a:r>
            <a:r>
              <a:rPr lang="en-US" b="0" i="0" dirty="0" err="1">
                <a:solidFill>
                  <a:srgbClr val="1D2A57"/>
                </a:solidFill>
                <a:effectLst/>
                <a:latin typeface="Arial" panose="020B0604020202020204" pitchFamily="34" charset="0"/>
              </a:rPr>
              <a:t>emphasise</a:t>
            </a:r>
            <a:r>
              <a:rPr lang="en-US" b="0" i="0" dirty="0">
                <a:solidFill>
                  <a:srgbClr val="1D2A57"/>
                </a:solidFill>
                <a:effectLst/>
                <a:latin typeface="Arial" panose="020B0604020202020204" pitchFamily="34" charset="0"/>
              </a:rPr>
              <a:t> the adverb.</a:t>
            </a:r>
            <a:r>
              <a:rPr lang="it-IT" b="0" i="0" dirty="0">
                <a:solidFill>
                  <a:srgbClr val="1D2A57"/>
                </a:solidFill>
                <a:effectLst/>
                <a:latin typeface="Arial" panose="020B0604020202020204" pitchFamily="34" charset="0"/>
              </a:rPr>
              <a:t> </a:t>
            </a:r>
            <a:r>
              <a:rPr lang="en-US" b="1" i="1" dirty="0">
                <a:solidFill>
                  <a:srgbClr val="1D2A57"/>
                </a:solidFill>
                <a:effectLst/>
                <a:latin typeface="Arial" panose="020B0604020202020204" pitchFamily="34" charset="0"/>
              </a:rPr>
              <a:t>Today</a:t>
            </a:r>
            <a:r>
              <a:rPr lang="en-US" b="0" i="1" dirty="0">
                <a:solidFill>
                  <a:srgbClr val="1D2A57"/>
                </a:solidFill>
                <a:effectLst/>
                <a:latin typeface="Arial" panose="020B0604020202020204" pitchFamily="34" charset="0"/>
              </a:rPr>
              <a:t>, I’m going to clean the house.</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23</a:t>
            </a:fld>
            <a:endParaRPr lang="it-IT"/>
          </a:p>
        </p:txBody>
      </p:sp>
    </p:spTree>
    <p:extLst>
      <p:ext uri="{BB962C8B-B14F-4D97-AF65-F5344CB8AC3E}">
        <p14:creationId xmlns:p14="http://schemas.microsoft.com/office/powerpoint/2010/main" val="149777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1-2 the subject </a:t>
            </a:r>
            <a:r>
              <a:rPr lang="it-IT" dirty="0" err="1"/>
              <a:t>is</a:t>
            </a:r>
            <a:r>
              <a:rPr lang="it-IT" dirty="0"/>
              <a:t> in the middle of </a:t>
            </a:r>
            <a:r>
              <a:rPr lang="it-IT" dirty="0" err="1"/>
              <a:t>doing</a:t>
            </a:r>
            <a:r>
              <a:rPr lang="it-IT" dirty="0"/>
              <a:t> - or </a:t>
            </a:r>
            <a:r>
              <a:rPr lang="it-IT" dirty="0" err="1"/>
              <a:t>not</a:t>
            </a:r>
            <a:r>
              <a:rPr lang="it-IT" dirty="0"/>
              <a:t> </a:t>
            </a:r>
            <a:r>
              <a:rPr lang="it-IT" dirty="0" err="1"/>
              <a:t>doing</a:t>
            </a:r>
            <a:r>
              <a:rPr lang="it-IT" dirty="0"/>
              <a:t> – something </a:t>
            </a:r>
            <a:r>
              <a:rPr lang="it-IT" dirty="0" err="1"/>
              <a:t>at</a:t>
            </a:r>
            <a:r>
              <a:rPr lang="it-IT" dirty="0"/>
              <a:t> the time of speaking, and the action </a:t>
            </a:r>
            <a:r>
              <a:rPr lang="it-IT" dirty="0" err="1"/>
              <a:t>is</a:t>
            </a:r>
            <a:r>
              <a:rPr lang="it-IT" dirty="0"/>
              <a:t> </a:t>
            </a:r>
            <a:r>
              <a:rPr lang="it-IT" dirty="0" err="1"/>
              <a:t>not</a:t>
            </a:r>
            <a:r>
              <a:rPr lang="it-IT" dirty="0"/>
              <a:t> </a:t>
            </a:r>
            <a:r>
              <a:rPr lang="it-IT" dirty="0" err="1"/>
              <a:t>finished</a:t>
            </a:r>
            <a:r>
              <a:rPr lang="it-IT" dirty="0"/>
              <a:t>.</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Se il verbo deve essere messo in forma negativa o interrogativa, si fa la forma negativa o interrogativa del verbo </a:t>
            </a:r>
            <a:r>
              <a:rPr lang="it-IT" sz="1200" i="1" kern="1200" dirty="0">
                <a:solidFill>
                  <a:schemeClr val="tx1"/>
                </a:solidFill>
                <a:effectLst/>
                <a:latin typeface="+mn-lt"/>
                <a:ea typeface="+mn-ea"/>
                <a:cs typeface="+mn-cs"/>
              </a:rPr>
              <a:t>to be </a:t>
            </a:r>
            <a:r>
              <a:rPr lang="it-IT" sz="1200" kern="1200" dirty="0">
                <a:solidFill>
                  <a:schemeClr val="tx1"/>
                </a:solidFill>
                <a:effectLst/>
                <a:latin typeface="+mn-lt"/>
                <a:ea typeface="+mn-ea"/>
                <a:cs typeface="+mn-cs"/>
              </a:rPr>
              <a:t>mentre il verbo nella -</a:t>
            </a:r>
            <a:r>
              <a:rPr lang="it-IT" sz="1200" i="1" kern="1200" dirty="0" err="1">
                <a:solidFill>
                  <a:schemeClr val="tx1"/>
                </a:solidFill>
                <a:effectLst/>
                <a:latin typeface="+mn-lt"/>
                <a:ea typeface="+mn-ea"/>
                <a:cs typeface="+mn-cs"/>
              </a:rPr>
              <a:t>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form</a:t>
            </a:r>
            <a:r>
              <a:rPr lang="it-IT" sz="1200" kern="1200" dirty="0">
                <a:solidFill>
                  <a:schemeClr val="tx1"/>
                </a:solidFill>
                <a:effectLst/>
                <a:latin typeface="+mn-lt"/>
                <a:ea typeface="+mn-ea"/>
                <a:cs typeface="+mn-cs"/>
              </a:rPr>
              <a:t> rimane invariato al suo posto.</a:t>
            </a: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24</a:t>
            </a:fld>
            <a:endParaRPr lang="it-IT"/>
          </a:p>
        </p:txBody>
      </p:sp>
    </p:spTree>
    <p:extLst>
      <p:ext uri="{BB962C8B-B14F-4D97-AF65-F5344CB8AC3E}">
        <p14:creationId xmlns:p14="http://schemas.microsoft.com/office/powerpoint/2010/main" val="1227290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cs typeface="Arial" charset="0"/>
              </a:rPr>
              <a:t>Sometimes, we use the Present Continuous to say that we are in the process of doing a longer action which is in progress; however, we might not be doing it at this exact second.</a:t>
            </a: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25</a:t>
            </a:fld>
            <a:endParaRPr lang="it-IT"/>
          </a:p>
        </p:txBody>
      </p:sp>
    </p:spTree>
    <p:extLst>
      <p:ext uri="{BB962C8B-B14F-4D97-AF65-F5344CB8AC3E}">
        <p14:creationId xmlns:p14="http://schemas.microsoft.com/office/powerpoint/2010/main" val="3111400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Grammar</a:t>
            </a:r>
            <a:r>
              <a:rPr lang="it-IT" dirty="0"/>
              <a:t> in use p.6</a:t>
            </a:r>
          </a:p>
        </p:txBody>
      </p:sp>
      <p:sp>
        <p:nvSpPr>
          <p:cNvPr id="4" name="Segnaposto numero diapositiva 3"/>
          <p:cNvSpPr>
            <a:spLocks noGrp="1"/>
          </p:cNvSpPr>
          <p:nvPr>
            <p:ph type="sldNum" sz="quarter" idx="10"/>
          </p:nvPr>
        </p:nvSpPr>
        <p:spPr/>
        <p:txBody>
          <a:bodyPr/>
          <a:lstStyle/>
          <a:p>
            <a:fld id="{148CEE8E-B239-4CD7-ADFA-376B384A52FE}" type="slidenum">
              <a:rPr lang="it-IT" smtClean="0"/>
              <a:t>26</a:t>
            </a:fld>
            <a:endParaRPr lang="it-IT"/>
          </a:p>
        </p:txBody>
      </p:sp>
    </p:spTree>
    <p:extLst>
      <p:ext uri="{BB962C8B-B14F-4D97-AF65-F5344CB8AC3E}">
        <p14:creationId xmlns:p14="http://schemas.microsoft.com/office/powerpoint/2010/main" val="113529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1EC7C4-71B5-7405-71FB-07E36E6A1EA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92930E7-B21B-5E44-FE28-9505638BA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AB9F758-6B0E-1AE9-D2AB-7204B29B392C}"/>
              </a:ext>
            </a:extLst>
          </p:cNvPr>
          <p:cNvSpPr>
            <a:spLocks noGrp="1"/>
          </p:cNvSpPr>
          <p:nvPr>
            <p:ph type="dt" sz="half" idx="10"/>
          </p:nvPr>
        </p:nvSpPr>
        <p:spPr/>
        <p:txBody>
          <a:bodyPr/>
          <a:lstStyle/>
          <a:p>
            <a:fld id="{B61BEF0D-F0BB-DE4B-95CE-6DB70DBA9567}" type="datetimeFigureOut">
              <a:rPr lang="en-US" smtClean="0"/>
              <a:pPr/>
              <a:t>2/20/2024</a:t>
            </a:fld>
            <a:endParaRPr lang="en-US" dirty="0"/>
          </a:p>
        </p:txBody>
      </p:sp>
      <p:sp>
        <p:nvSpPr>
          <p:cNvPr id="5" name="Segnaposto piè di pagina 4">
            <a:extLst>
              <a:ext uri="{FF2B5EF4-FFF2-40B4-BE49-F238E27FC236}">
                <a16:creationId xmlns:a16="http://schemas.microsoft.com/office/drawing/2014/main" id="{3BA22357-AA96-5598-8513-297AAA8CBD5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B937245-4E87-07C8-977A-C404EA33609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4720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65CB5-4A5B-2C1D-6950-6FE0B3C337B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3C99EBA-EF86-3670-830B-B8B4322F2F4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A4B4FA-7041-D591-E04E-AE76B896ED79}"/>
              </a:ext>
            </a:extLst>
          </p:cNvPr>
          <p:cNvSpPr>
            <a:spLocks noGrp="1"/>
          </p:cNvSpPr>
          <p:nvPr>
            <p:ph type="dt" sz="half" idx="10"/>
          </p:nvPr>
        </p:nvSpPr>
        <p:spPr/>
        <p:txBody>
          <a:bodyPr/>
          <a:lstStyle/>
          <a:p>
            <a:fld id="{B61BEF0D-F0BB-DE4B-95CE-6DB70DBA9567}" type="datetimeFigureOut">
              <a:rPr lang="en-US" smtClean="0"/>
              <a:pPr/>
              <a:t>2/20/2024</a:t>
            </a:fld>
            <a:endParaRPr lang="en-US" dirty="0"/>
          </a:p>
        </p:txBody>
      </p:sp>
      <p:sp>
        <p:nvSpPr>
          <p:cNvPr id="5" name="Segnaposto piè di pagina 4">
            <a:extLst>
              <a:ext uri="{FF2B5EF4-FFF2-40B4-BE49-F238E27FC236}">
                <a16:creationId xmlns:a16="http://schemas.microsoft.com/office/drawing/2014/main" id="{F592C5F8-0074-942A-BC8E-2F4937EEAC51}"/>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63225A8D-9437-A9F1-1EDE-5675D656B08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45840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C34575-4FDA-485E-35B0-C08992CA867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9A8F41C-5737-748C-C5AC-FB32BF7AB16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F0ED9E-E9A5-08EB-EAB7-83A5C7F184C4}"/>
              </a:ext>
            </a:extLst>
          </p:cNvPr>
          <p:cNvSpPr>
            <a:spLocks noGrp="1"/>
          </p:cNvSpPr>
          <p:nvPr>
            <p:ph type="dt" sz="half" idx="10"/>
          </p:nvPr>
        </p:nvSpPr>
        <p:spPr/>
        <p:txBody>
          <a:bodyPr/>
          <a:lstStyle/>
          <a:p>
            <a:fld id="{B61BEF0D-F0BB-DE4B-95CE-6DB70DBA9567}" type="datetimeFigureOut">
              <a:rPr lang="en-US" smtClean="0"/>
              <a:pPr/>
              <a:t>2/20/2024</a:t>
            </a:fld>
            <a:endParaRPr lang="en-US" dirty="0"/>
          </a:p>
        </p:txBody>
      </p:sp>
      <p:sp>
        <p:nvSpPr>
          <p:cNvPr id="5" name="Segnaposto piè di pagina 4">
            <a:extLst>
              <a:ext uri="{FF2B5EF4-FFF2-40B4-BE49-F238E27FC236}">
                <a16:creationId xmlns:a16="http://schemas.microsoft.com/office/drawing/2014/main" id="{9E3BB182-BD77-B411-22EF-A7A9124BAEB2}"/>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F36F194-2315-ECAD-D912-A040FD5C8D6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9899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047482-D6DE-414B-A394-007B3277A61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0F45DAC-FA44-E788-6056-4009870EF89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CB133E4-C478-B55D-26DF-DBC5C50E546D}"/>
              </a:ext>
            </a:extLst>
          </p:cNvPr>
          <p:cNvSpPr>
            <a:spLocks noGrp="1"/>
          </p:cNvSpPr>
          <p:nvPr>
            <p:ph type="dt" sz="half" idx="10"/>
          </p:nvPr>
        </p:nvSpPr>
        <p:spPr/>
        <p:txBody>
          <a:bodyPr/>
          <a:lstStyle/>
          <a:p>
            <a:fld id="{B61BEF0D-F0BB-DE4B-95CE-6DB70DBA9567}" type="datetimeFigureOut">
              <a:rPr lang="en-US" smtClean="0"/>
              <a:pPr/>
              <a:t>2/20/2024</a:t>
            </a:fld>
            <a:endParaRPr lang="en-US" dirty="0"/>
          </a:p>
        </p:txBody>
      </p:sp>
      <p:sp>
        <p:nvSpPr>
          <p:cNvPr id="5" name="Segnaposto piè di pagina 4">
            <a:extLst>
              <a:ext uri="{FF2B5EF4-FFF2-40B4-BE49-F238E27FC236}">
                <a16:creationId xmlns:a16="http://schemas.microsoft.com/office/drawing/2014/main" id="{83F3835C-3031-DD51-6961-16CB16FE13D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D5AC8B55-748B-4C7E-B927-DA88A2CF3527}"/>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55562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001790-D4C9-2EB4-97AB-7DAFB52F50B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14AEA06-5F16-17CF-F975-C05E9CC9F1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0867652-0A91-D12F-A5D0-500F4526F8BF}"/>
              </a:ext>
            </a:extLst>
          </p:cNvPr>
          <p:cNvSpPr>
            <a:spLocks noGrp="1"/>
          </p:cNvSpPr>
          <p:nvPr>
            <p:ph type="dt" sz="half" idx="10"/>
          </p:nvPr>
        </p:nvSpPr>
        <p:spPr/>
        <p:txBody>
          <a:bodyPr/>
          <a:lstStyle/>
          <a:p>
            <a:fld id="{B61BEF0D-F0BB-DE4B-95CE-6DB70DBA9567}" type="datetimeFigureOut">
              <a:rPr lang="en-US" smtClean="0"/>
              <a:pPr/>
              <a:t>2/20/2024</a:t>
            </a:fld>
            <a:endParaRPr lang="en-US" dirty="0"/>
          </a:p>
        </p:txBody>
      </p:sp>
      <p:sp>
        <p:nvSpPr>
          <p:cNvPr id="5" name="Segnaposto piè di pagina 4">
            <a:extLst>
              <a:ext uri="{FF2B5EF4-FFF2-40B4-BE49-F238E27FC236}">
                <a16:creationId xmlns:a16="http://schemas.microsoft.com/office/drawing/2014/main" id="{299EBB21-0A7B-DC43-0FA5-DB14CA0E6406}"/>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415D945B-BAED-D6FF-8901-AEE18F6CDF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69286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0B3D3-3107-ACC0-CE88-C16F83B8BAF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1C40B87-2AC3-2E6F-1861-710E231342E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F8C47EE-2958-3C5D-BD3D-51BE16191FE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86D22AE-B746-F76C-05D4-E1A3DA1E9E36}"/>
              </a:ext>
            </a:extLst>
          </p:cNvPr>
          <p:cNvSpPr>
            <a:spLocks noGrp="1"/>
          </p:cNvSpPr>
          <p:nvPr>
            <p:ph type="dt" sz="half" idx="10"/>
          </p:nvPr>
        </p:nvSpPr>
        <p:spPr/>
        <p:txBody>
          <a:bodyPr/>
          <a:lstStyle/>
          <a:p>
            <a:fld id="{B61BEF0D-F0BB-DE4B-95CE-6DB70DBA9567}" type="datetimeFigureOut">
              <a:rPr lang="en-US" smtClean="0"/>
              <a:pPr/>
              <a:t>2/20/2024</a:t>
            </a:fld>
            <a:endParaRPr lang="en-US" dirty="0"/>
          </a:p>
        </p:txBody>
      </p:sp>
      <p:sp>
        <p:nvSpPr>
          <p:cNvPr id="6" name="Segnaposto piè di pagina 5">
            <a:extLst>
              <a:ext uri="{FF2B5EF4-FFF2-40B4-BE49-F238E27FC236}">
                <a16:creationId xmlns:a16="http://schemas.microsoft.com/office/drawing/2014/main" id="{E4207D5C-E5E6-80E7-2817-0D6CCBDC2355}"/>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339A4D3F-350E-2F46-3638-3C0C01B64EA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9776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9080A6-81D9-DB0B-8CF7-DDF6A0487D9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6A42D31-FA8A-F666-018C-0E5A58386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97C82CF-90FA-DB4B-A8F1-A9DFA5147CC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3DE50DC-AAE0-D951-8AAE-17599D749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27117D5-1C12-D91C-471A-8467A69E7DC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E7EDF4C-E10E-9695-CDC1-28C952EE3DA2}"/>
              </a:ext>
            </a:extLst>
          </p:cNvPr>
          <p:cNvSpPr>
            <a:spLocks noGrp="1"/>
          </p:cNvSpPr>
          <p:nvPr>
            <p:ph type="dt" sz="half" idx="10"/>
          </p:nvPr>
        </p:nvSpPr>
        <p:spPr/>
        <p:txBody>
          <a:bodyPr/>
          <a:lstStyle/>
          <a:p>
            <a:fld id="{B61BEF0D-F0BB-DE4B-95CE-6DB70DBA9567}" type="datetimeFigureOut">
              <a:rPr lang="en-US" smtClean="0"/>
              <a:pPr/>
              <a:t>2/20/2024</a:t>
            </a:fld>
            <a:endParaRPr lang="en-US" dirty="0"/>
          </a:p>
        </p:txBody>
      </p:sp>
      <p:sp>
        <p:nvSpPr>
          <p:cNvPr id="8" name="Segnaposto piè di pagina 7">
            <a:extLst>
              <a:ext uri="{FF2B5EF4-FFF2-40B4-BE49-F238E27FC236}">
                <a16:creationId xmlns:a16="http://schemas.microsoft.com/office/drawing/2014/main" id="{52EFD978-9390-83D6-872A-038C56954CFF}"/>
              </a:ext>
            </a:extLst>
          </p:cNvPr>
          <p:cNvSpPr>
            <a:spLocks noGrp="1"/>
          </p:cNvSpPr>
          <p:nvPr>
            <p:ph type="ftr" sz="quarter" idx="11"/>
          </p:nvPr>
        </p:nvSpPr>
        <p:spPr/>
        <p:txBody>
          <a:bodyPr/>
          <a:lstStyle/>
          <a:p>
            <a:endParaRPr lang="en-US" dirty="0"/>
          </a:p>
        </p:txBody>
      </p:sp>
      <p:sp>
        <p:nvSpPr>
          <p:cNvPr id="9" name="Segnaposto numero diapositiva 8">
            <a:extLst>
              <a:ext uri="{FF2B5EF4-FFF2-40B4-BE49-F238E27FC236}">
                <a16:creationId xmlns:a16="http://schemas.microsoft.com/office/drawing/2014/main" id="{310B7D79-5B71-144E-B5AE-ECA58DE35F3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9869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E8EE39-B08F-02A6-B038-9F4954EF108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867F1A8-0258-5BC7-606B-8A6E6C377AB7}"/>
              </a:ext>
            </a:extLst>
          </p:cNvPr>
          <p:cNvSpPr>
            <a:spLocks noGrp="1"/>
          </p:cNvSpPr>
          <p:nvPr>
            <p:ph type="dt" sz="half" idx="10"/>
          </p:nvPr>
        </p:nvSpPr>
        <p:spPr/>
        <p:txBody>
          <a:bodyPr/>
          <a:lstStyle/>
          <a:p>
            <a:fld id="{B61BEF0D-F0BB-DE4B-95CE-6DB70DBA9567}" type="datetimeFigureOut">
              <a:rPr lang="en-US" smtClean="0"/>
              <a:pPr/>
              <a:t>2/20/2024</a:t>
            </a:fld>
            <a:endParaRPr lang="en-US" dirty="0"/>
          </a:p>
        </p:txBody>
      </p:sp>
      <p:sp>
        <p:nvSpPr>
          <p:cNvPr id="4" name="Segnaposto piè di pagina 3">
            <a:extLst>
              <a:ext uri="{FF2B5EF4-FFF2-40B4-BE49-F238E27FC236}">
                <a16:creationId xmlns:a16="http://schemas.microsoft.com/office/drawing/2014/main" id="{B3D45DDC-F2CE-CAE1-8E33-667A02850AC3}"/>
              </a:ext>
            </a:extLst>
          </p:cNvPr>
          <p:cNvSpPr>
            <a:spLocks noGrp="1"/>
          </p:cNvSpPr>
          <p:nvPr>
            <p:ph type="ftr" sz="quarter" idx="11"/>
          </p:nvPr>
        </p:nvSpPr>
        <p:spPr/>
        <p:txBody>
          <a:bodyPr/>
          <a:lstStyle/>
          <a:p>
            <a:endParaRPr lang="en-US" dirty="0"/>
          </a:p>
        </p:txBody>
      </p:sp>
      <p:sp>
        <p:nvSpPr>
          <p:cNvPr id="5" name="Segnaposto numero diapositiva 4">
            <a:extLst>
              <a:ext uri="{FF2B5EF4-FFF2-40B4-BE49-F238E27FC236}">
                <a16:creationId xmlns:a16="http://schemas.microsoft.com/office/drawing/2014/main" id="{1CAA1526-958B-FBA5-BB4D-31BF899B5F3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5106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997C855-9E9C-A6D1-3415-FEFE56B56A39}"/>
              </a:ext>
            </a:extLst>
          </p:cNvPr>
          <p:cNvSpPr>
            <a:spLocks noGrp="1"/>
          </p:cNvSpPr>
          <p:nvPr>
            <p:ph type="dt" sz="half" idx="10"/>
          </p:nvPr>
        </p:nvSpPr>
        <p:spPr/>
        <p:txBody>
          <a:bodyPr/>
          <a:lstStyle/>
          <a:p>
            <a:fld id="{B61BEF0D-F0BB-DE4B-95CE-6DB70DBA9567}" type="datetimeFigureOut">
              <a:rPr lang="en-US" smtClean="0"/>
              <a:pPr/>
              <a:t>2/20/2024</a:t>
            </a:fld>
            <a:endParaRPr lang="en-US" dirty="0"/>
          </a:p>
        </p:txBody>
      </p:sp>
      <p:sp>
        <p:nvSpPr>
          <p:cNvPr id="3" name="Segnaposto piè di pagina 2">
            <a:extLst>
              <a:ext uri="{FF2B5EF4-FFF2-40B4-BE49-F238E27FC236}">
                <a16:creationId xmlns:a16="http://schemas.microsoft.com/office/drawing/2014/main" id="{F4508381-5EF9-026E-2CCF-30DDBAF769C5}"/>
              </a:ext>
            </a:extLst>
          </p:cNvPr>
          <p:cNvSpPr>
            <a:spLocks noGrp="1"/>
          </p:cNvSpPr>
          <p:nvPr>
            <p:ph type="ftr" sz="quarter" idx="11"/>
          </p:nvPr>
        </p:nvSpPr>
        <p:spPr/>
        <p:txBody>
          <a:bodyPr/>
          <a:lstStyle/>
          <a:p>
            <a:endParaRPr lang="en-US" dirty="0"/>
          </a:p>
        </p:txBody>
      </p:sp>
      <p:sp>
        <p:nvSpPr>
          <p:cNvPr id="4" name="Segnaposto numero diapositiva 3">
            <a:extLst>
              <a:ext uri="{FF2B5EF4-FFF2-40B4-BE49-F238E27FC236}">
                <a16:creationId xmlns:a16="http://schemas.microsoft.com/office/drawing/2014/main" id="{436BAA41-5C4B-F5B5-1E05-84DA2E99548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43826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8D4F90-8A16-94A9-F7EB-691A75C44C9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15DB828-56D4-78E8-F7B0-4012BD12F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9259F90-FEF4-639D-63A3-493028D30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CFAF7F5-3F4F-B8CE-F6A4-10CC297EC9BF}"/>
              </a:ext>
            </a:extLst>
          </p:cNvPr>
          <p:cNvSpPr>
            <a:spLocks noGrp="1"/>
          </p:cNvSpPr>
          <p:nvPr>
            <p:ph type="dt" sz="half" idx="10"/>
          </p:nvPr>
        </p:nvSpPr>
        <p:spPr/>
        <p:txBody>
          <a:bodyPr/>
          <a:lstStyle/>
          <a:p>
            <a:fld id="{B61BEF0D-F0BB-DE4B-95CE-6DB70DBA9567}" type="datetimeFigureOut">
              <a:rPr lang="en-US" smtClean="0"/>
              <a:pPr/>
              <a:t>2/20/2024</a:t>
            </a:fld>
            <a:endParaRPr lang="en-US" dirty="0"/>
          </a:p>
        </p:txBody>
      </p:sp>
      <p:sp>
        <p:nvSpPr>
          <p:cNvPr id="6" name="Segnaposto piè di pagina 5">
            <a:extLst>
              <a:ext uri="{FF2B5EF4-FFF2-40B4-BE49-F238E27FC236}">
                <a16:creationId xmlns:a16="http://schemas.microsoft.com/office/drawing/2014/main" id="{0A39A03F-5954-237D-44A4-4AF657A5DCF2}"/>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C7611D35-D95A-E084-671A-63162EFADE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46745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92E424-5DD5-ED9D-D964-DC0CDD733B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8ECC8F-78FB-86FA-AE55-5DEC67343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42534E-86C4-47D9-B331-B471EDFCD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65ECA99-88B9-C68B-0512-DBB21E96083E}"/>
              </a:ext>
            </a:extLst>
          </p:cNvPr>
          <p:cNvSpPr>
            <a:spLocks noGrp="1"/>
          </p:cNvSpPr>
          <p:nvPr>
            <p:ph type="dt" sz="half" idx="10"/>
          </p:nvPr>
        </p:nvSpPr>
        <p:spPr/>
        <p:txBody>
          <a:bodyPr/>
          <a:lstStyle/>
          <a:p>
            <a:fld id="{B61BEF0D-F0BB-DE4B-95CE-6DB70DBA9567}" type="datetimeFigureOut">
              <a:rPr lang="en-US" smtClean="0"/>
              <a:pPr/>
              <a:t>2/20/2024</a:t>
            </a:fld>
            <a:endParaRPr lang="en-US" dirty="0"/>
          </a:p>
        </p:txBody>
      </p:sp>
      <p:sp>
        <p:nvSpPr>
          <p:cNvPr id="6" name="Segnaposto piè di pagina 5">
            <a:extLst>
              <a:ext uri="{FF2B5EF4-FFF2-40B4-BE49-F238E27FC236}">
                <a16:creationId xmlns:a16="http://schemas.microsoft.com/office/drawing/2014/main" id="{2A6FE72B-8F23-1481-EC3B-43E73692AAD1}"/>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15A31ED7-B3FA-6C8A-1B70-2AE0E07942C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4303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2AA9D72-2D09-1F57-614C-5F5E3E197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E423F9F-B252-CCD1-9AB4-12532F0A7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67DD47-F2CC-0345-19FB-CCE60CD86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2/20/2024</a:t>
            </a:fld>
            <a:endParaRPr lang="en-US" dirty="0"/>
          </a:p>
        </p:txBody>
      </p:sp>
      <p:sp>
        <p:nvSpPr>
          <p:cNvPr id="5" name="Segnaposto piè di pagina 4">
            <a:extLst>
              <a:ext uri="{FF2B5EF4-FFF2-40B4-BE49-F238E27FC236}">
                <a16:creationId xmlns:a16="http://schemas.microsoft.com/office/drawing/2014/main" id="{1D53E285-DF3B-6C35-5334-461E5EA95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a:extLst>
              <a:ext uri="{FF2B5EF4-FFF2-40B4-BE49-F238E27FC236}">
                <a16:creationId xmlns:a16="http://schemas.microsoft.com/office/drawing/2014/main" id="{0851E526-2E44-475C-18B3-5591CA2C2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834741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customXml" Target="../ink/ink5.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2.png"/><Relationship Id="rId5" Type="http://schemas.openxmlformats.org/officeDocument/2006/relationships/image" Target="../media/image90.png"/><Relationship Id="rId15" Type="http://schemas.openxmlformats.org/officeDocument/2006/relationships/image" Target="../media/image1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1.png"/><Relationship Id="rId14" Type="http://schemas.openxmlformats.org/officeDocument/2006/relationships/customXml" Target="../ink/ink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hyperlink" Target="https://www.coe.int/en/web/common-european-framework-reference-language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dictionary.cambridge.org/dictionary/english/bananas" TargetMode="External"/><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hyperlink" Target="https://dictionary.cambridge.org/dictionary/english/news" TargetMode="External"/><Relationship Id="rId4" Type="http://schemas.openxmlformats.org/officeDocument/2006/relationships/image" Target="../media/image30.png"/><Relationship Id="rId9" Type="http://schemas.openxmlformats.org/officeDocument/2006/relationships/hyperlink" Target="https://dictionary.cambridge.org/dictionary/english/tel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oxfordonlineenglish.com/describe-pictur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oxfordonlineenglish.com/syllables-and-stres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hyperlink" Target="https://www.oxfordonlineenglish.com/sounds-and-spellin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oxfordonlineenglish.com/silent-lette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411092-D1C4-1B83-743A-766C3984A1BF}"/>
              </a:ext>
            </a:extLst>
          </p:cNvPr>
          <p:cNvSpPr>
            <a:spLocks noGrp="1"/>
          </p:cNvSpPr>
          <p:nvPr>
            <p:ph type="ctrTitle"/>
          </p:nvPr>
        </p:nvSpPr>
        <p:spPr>
          <a:xfrm>
            <a:off x="-141632" y="696741"/>
            <a:ext cx="8249934" cy="3903251"/>
          </a:xfrm>
        </p:spPr>
        <p:txBody>
          <a:bodyPr>
            <a:normAutofit/>
          </a:bodyPr>
          <a:lstStyle/>
          <a:p>
            <a:pPr algn="ctr"/>
            <a:r>
              <a:rPr lang="it-IT" dirty="0"/>
              <a:t>UNIMC </a:t>
            </a:r>
            <a:br>
              <a:rPr lang="it-IT" dirty="0"/>
            </a:br>
            <a:r>
              <a:rPr lang="it-IT" dirty="0"/>
              <a:t>LABORATORIO INGLESE I</a:t>
            </a:r>
            <a:br>
              <a:rPr lang="it-IT" dirty="0"/>
            </a:br>
            <a:endParaRPr lang="it-IT" dirty="0"/>
          </a:p>
        </p:txBody>
      </p:sp>
      <p:sp>
        <p:nvSpPr>
          <p:cNvPr id="3" name="Sottotitolo 2">
            <a:extLst>
              <a:ext uri="{FF2B5EF4-FFF2-40B4-BE49-F238E27FC236}">
                <a16:creationId xmlns:a16="http://schemas.microsoft.com/office/drawing/2014/main" id="{D62DA719-C0BF-6171-2E51-814F297853FB}"/>
              </a:ext>
            </a:extLst>
          </p:cNvPr>
          <p:cNvSpPr>
            <a:spLocks noGrp="1"/>
          </p:cNvSpPr>
          <p:nvPr>
            <p:ph type="subTitle" idx="1"/>
          </p:nvPr>
        </p:nvSpPr>
        <p:spPr>
          <a:xfrm>
            <a:off x="7962005" y="252768"/>
            <a:ext cx="3808817" cy="1143769"/>
          </a:xfrm>
        </p:spPr>
        <p:txBody>
          <a:bodyPr/>
          <a:lstStyle/>
          <a:p>
            <a:r>
              <a:rPr lang="it-IT" dirty="0">
                <a:solidFill>
                  <a:schemeClr val="tx1"/>
                </a:solidFill>
              </a:rPr>
              <a:t>A.A.  2023/2024, LM85-BIS</a:t>
            </a:r>
          </a:p>
          <a:p>
            <a:r>
              <a:rPr lang="it-IT" dirty="0">
                <a:solidFill>
                  <a:schemeClr val="tx1"/>
                </a:solidFill>
              </a:rPr>
              <a:t>(1° ANNO, 2° SEMESTRE)</a:t>
            </a:r>
          </a:p>
        </p:txBody>
      </p:sp>
      <p:sp>
        <p:nvSpPr>
          <p:cNvPr id="4" name="CasellaDiTesto 3">
            <a:extLst>
              <a:ext uri="{FF2B5EF4-FFF2-40B4-BE49-F238E27FC236}">
                <a16:creationId xmlns:a16="http://schemas.microsoft.com/office/drawing/2014/main" id="{3E0C39DF-84C2-E14F-2996-C7465F1451F9}"/>
              </a:ext>
            </a:extLst>
          </p:cNvPr>
          <p:cNvSpPr txBox="1"/>
          <p:nvPr/>
        </p:nvSpPr>
        <p:spPr>
          <a:xfrm>
            <a:off x="1296785" y="4045172"/>
            <a:ext cx="4799215" cy="646331"/>
          </a:xfrm>
          <a:prstGeom prst="rect">
            <a:avLst/>
          </a:prstGeom>
          <a:noFill/>
        </p:spPr>
        <p:txBody>
          <a:bodyPr wrap="square" rtlCol="0">
            <a:spAutoFit/>
          </a:bodyPr>
          <a:lstStyle/>
          <a:p>
            <a:pPr algn="ctr"/>
            <a:r>
              <a:rPr lang="it-IT" dirty="0"/>
              <a:t>Prof.ssa Nicoletta Moretti</a:t>
            </a:r>
          </a:p>
          <a:p>
            <a:pPr algn="ctr"/>
            <a:r>
              <a:rPr lang="it-IT" dirty="0"/>
              <a:t>Nicoletta.moretti3@unimc.it</a:t>
            </a:r>
          </a:p>
        </p:txBody>
      </p:sp>
    </p:spTree>
    <p:extLst>
      <p:ext uri="{BB962C8B-B14F-4D97-AF65-F5344CB8AC3E}">
        <p14:creationId xmlns:p14="http://schemas.microsoft.com/office/powerpoint/2010/main" val="360806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F228A0A-0D09-4EBD-F6FB-9A1DD061378E}"/>
              </a:ext>
            </a:extLst>
          </p:cNvPr>
          <p:cNvPicPr>
            <a:picLocks noChangeAspect="1"/>
          </p:cNvPicPr>
          <p:nvPr/>
        </p:nvPicPr>
        <p:blipFill>
          <a:blip r:embed="rId2"/>
          <a:stretch>
            <a:fillRect/>
          </a:stretch>
        </p:blipFill>
        <p:spPr>
          <a:xfrm>
            <a:off x="384131" y="425928"/>
            <a:ext cx="5904177" cy="4188358"/>
          </a:xfrm>
          <a:prstGeom prst="rect">
            <a:avLst/>
          </a:prstGeom>
        </p:spPr>
      </p:pic>
      <p:sp>
        <p:nvSpPr>
          <p:cNvPr id="2" name="Ovale 1">
            <a:extLst>
              <a:ext uri="{FF2B5EF4-FFF2-40B4-BE49-F238E27FC236}">
                <a16:creationId xmlns:a16="http://schemas.microsoft.com/office/drawing/2014/main" id="{11FB2ED0-6738-7D4E-DF5A-4DB81A946FD0}"/>
              </a:ext>
            </a:extLst>
          </p:cNvPr>
          <p:cNvSpPr/>
          <p:nvPr/>
        </p:nvSpPr>
        <p:spPr>
          <a:xfrm>
            <a:off x="6987053" y="3069773"/>
            <a:ext cx="4820816" cy="347098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BOTH OF US </a:t>
            </a:r>
            <a:r>
              <a:rPr kumimoji="0" lang="it-IT" sz="2400" b="1" i="0" u="none" strike="noStrike" kern="1200" cap="none" spc="0" normalizeH="0" baseline="0" noProof="0">
                <a:ln>
                  <a:noFill/>
                </a:ln>
                <a:solidFill>
                  <a:prstClr val="black"/>
                </a:solidFill>
                <a:effectLst/>
                <a:uLnTx/>
                <a:uFillTx/>
                <a:latin typeface="Calibri" panose="020F0502020204030204"/>
                <a:ea typeface="+mn-ea"/>
                <a:cs typeface="+mn-cs"/>
              </a:rPr>
              <a:t>DRINK </a:t>
            </a: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TEA FOR BREAKFAST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NONE OF US </a:t>
            </a:r>
            <a:r>
              <a:rPr kumimoji="0" lang="it-IT" sz="2400" b="1" i="0" u="none" strike="noStrike" kern="1200" cap="none" spc="0" normalizeH="0" baseline="0" noProof="0">
                <a:ln>
                  <a:noFill/>
                </a:ln>
                <a:solidFill>
                  <a:prstClr val="black"/>
                </a:solidFill>
                <a:effectLst/>
                <a:uLnTx/>
                <a:uFillTx/>
                <a:latin typeface="Calibri" panose="020F0502020204030204"/>
                <a:ea typeface="+mn-ea"/>
                <a:cs typeface="+mn-cs"/>
              </a:rPr>
              <a:t>DRINKS</a:t>
            </a: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 TEA FOR BREAKFAST</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74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29F7F9A-07B3-49B7-889D-F45B7643B675}"/>
              </a:ext>
            </a:extLst>
          </p:cNvPr>
          <p:cNvPicPr>
            <a:picLocks noChangeAspect="1"/>
          </p:cNvPicPr>
          <p:nvPr/>
        </p:nvPicPr>
        <p:blipFill rotWithShape="1">
          <a:blip r:embed="rId3"/>
          <a:srcRect l="-135" t="-135" r="7627" b="135"/>
          <a:stretch/>
        </p:blipFill>
        <p:spPr>
          <a:xfrm>
            <a:off x="1733290" y="329101"/>
            <a:ext cx="8725420" cy="6162477"/>
          </a:xfrm>
          <a:prstGeom prst="rect">
            <a:avLst/>
          </a:prstGeom>
        </p:spPr>
      </p:pic>
      <p:cxnSp>
        <p:nvCxnSpPr>
          <p:cNvPr id="5" name="Connettore diritto 4">
            <a:extLst>
              <a:ext uri="{FF2B5EF4-FFF2-40B4-BE49-F238E27FC236}">
                <a16:creationId xmlns:a16="http://schemas.microsoft.com/office/drawing/2014/main" id="{86E75878-4923-4857-A996-BBCB18622CD0}"/>
              </a:ext>
            </a:extLst>
          </p:cNvPr>
          <p:cNvCxnSpPr/>
          <p:nvPr/>
        </p:nvCxnSpPr>
        <p:spPr>
          <a:xfrm>
            <a:off x="6510339" y="2714626"/>
            <a:ext cx="942975"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EA23497A-9F41-46DA-B343-F258664E6EB7}"/>
              </a:ext>
            </a:extLst>
          </p:cNvPr>
          <p:cNvCxnSpPr>
            <a:cxnSpLocks/>
          </p:cNvCxnSpPr>
          <p:nvPr/>
        </p:nvCxnSpPr>
        <p:spPr>
          <a:xfrm>
            <a:off x="8691563" y="3009901"/>
            <a:ext cx="1262062"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6AC9BF31-A0FB-4CD8-ADEC-0C3EBA0B5C43}"/>
              </a:ext>
            </a:extLst>
          </p:cNvPr>
          <p:cNvCxnSpPr>
            <a:cxnSpLocks/>
          </p:cNvCxnSpPr>
          <p:nvPr/>
        </p:nvCxnSpPr>
        <p:spPr>
          <a:xfrm>
            <a:off x="7329489" y="5576889"/>
            <a:ext cx="809625"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61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01DAF49-F224-4FB2-B5B2-227FA920DA69}"/>
              </a:ext>
            </a:extLst>
          </p:cNvPr>
          <p:cNvPicPr>
            <a:picLocks noChangeAspect="1"/>
          </p:cNvPicPr>
          <p:nvPr/>
        </p:nvPicPr>
        <p:blipFill>
          <a:blip r:embed="rId3"/>
          <a:stretch>
            <a:fillRect/>
          </a:stretch>
        </p:blipFill>
        <p:spPr>
          <a:xfrm>
            <a:off x="1807781" y="142058"/>
            <a:ext cx="7914288" cy="6573885"/>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put penna 1">
                <a:extLst>
                  <a:ext uri="{FF2B5EF4-FFF2-40B4-BE49-F238E27FC236}">
                    <a16:creationId xmlns:a16="http://schemas.microsoft.com/office/drawing/2014/main" id="{C25325D7-E978-7877-2E32-7D8D4039C02F}"/>
                  </a:ext>
                </a:extLst>
              </p14:cNvPr>
              <p14:cNvContentPartPr/>
              <p14:nvPr/>
            </p14:nvContentPartPr>
            <p14:xfrm>
              <a:off x="2444378" y="1006942"/>
              <a:ext cx="872640" cy="14040"/>
            </p14:xfrm>
          </p:contentPart>
        </mc:Choice>
        <mc:Fallback xmlns="">
          <p:pic>
            <p:nvPicPr>
              <p:cNvPr id="2" name="Input penna 1">
                <a:extLst>
                  <a:ext uri="{FF2B5EF4-FFF2-40B4-BE49-F238E27FC236}">
                    <a16:creationId xmlns:a16="http://schemas.microsoft.com/office/drawing/2014/main" id="{C25325D7-E978-7877-2E32-7D8D4039C02F}"/>
                  </a:ext>
                </a:extLst>
              </p:cNvPr>
              <p:cNvPicPr/>
              <p:nvPr/>
            </p:nvPicPr>
            <p:blipFill>
              <a:blip r:embed="rId5"/>
              <a:stretch>
                <a:fillRect/>
              </a:stretch>
            </p:blipFill>
            <p:spPr>
              <a:xfrm>
                <a:off x="2435738" y="997942"/>
                <a:ext cx="8902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put penna 3">
                <a:extLst>
                  <a:ext uri="{FF2B5EF4-FFF2-40B4-BE49-F238E27FC236}">
                    <a16:creationId xmlns:a16="http://schemas.microsoft.com/office/drawing/2014/main" id="{C8AAFF98-CAB9-2F2A-06BF-15830E31EFFC}"/>
                  </a:ext>
                </a:extLst>
              </p14:cNvPr>
              <p14:cNvContentPartPr/>
              <p14:nvPr/>
            </p14:nvContentPartPr>
            <p14:xfrm>
              <a:off x="3190658" y="1306102"/>
              <a:ext cx="1035360" cy="360"/>
            </p14:xfrm>
          </p:contentPart>
        </mc:Choice>
        <mc:Fallback xmlns="">
          <p:pic>
            <p:nvPicPr>
              <p:cNvPr id="4" name="Input penna 3">
                <a:extLst>
                  <a:ext uri="{FF2B5EF4-FFF2-40B4-BE49-F238E27FC236}">
                    <a16:creationId xmlns:a16="http://schemas.microsoft.com/office/drawing/2014/main" id="{C8AAFF98-CAB9-2F2A-06BF-15830E31EFFC}"/>
                  </a:ext>
                </a:extLst>
              </p:cNvPr>
              <p:cNvPicPr/>
              <p:nvPr/>
            </p:nvPicPr>
            <p:blipFill>
              <a:blip r:embed="rId7"/>
              <a:stretch>
                <a:fillRect/>
              </a:stretch>
            </p:blipFill>
            <p:spPr>
              <a:xfrm>
                <a:off x="3182018" y="1297102"/>
                <a:ext cx="1053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put penna 4">
                <a:extLst>
                  <a:ext uri="{FF2B5EF4-FFF2-40B4-BE49-F238E27FC236}">
                    <a16:creationId xmlns:a16="http://schemas.microsoft.com/office/drawing/2014/main" id="{D21C77DD-B083-C2B6-DB5F-9958049A9ACA}"/>
                  </a:ext>
                </a:extLst>
              </p14:cNvPr>
              <p14:cNvContentPartPr/>
              <p14:nvPr/>
            </p14:nvContentPartPr>
            <p14:xfrm>
              <a:off x="1996538" y="1585822"/>
              <a:ext cx="708480" cy="38520"/>
            </p14:xfrm>
          </p:contentPart>
        </mc:Choice>
        <mc:Fallback xmlns="">
          <p:pic>
            <p:nvPicPr>
              <p:cNvPr id="5" name="Input penna 4">
                <a:extLst>
                  <a:ext uri="{FF2B5EF4-FFF2-40B4-BE49-F238E27FC236}">
                    <a16:creationId xmlns:a16="http://schemas.microsoft.com/office/drawing/2014/main" id="{D21C77DD-B083-C2B6-DB5F-9958049A9ACA}"/>
                  </a:ext>
                </a:extLst>
              </p:cNvPr>
              <p:cNvPicPr/>
              <p:nvPr/>
            </p:nvPicPr>
            <p:blipFill>
              <a:blip r:embed="rId9"/>
              <a:stretch>
                <a:fillRect/>
              </a:stretch>
            </p:blipFill>
            <p:spPr>
              <a:xfrm>
                <a:off x="1987898" y="1577182"/>
                <a:ext cx="72612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put penna 5">
                <a:extLst>
                  <a:ext uri="{FF2B5EF4-FFF2-40B4-BE49-F238E27FC236}">
                    <a16:creationId xmlns:a16="http://schemas.microsoft.com/office/drawing/2014/main" id="{5513AD53-F010-795D-1BEB-5E55953DA27E}"/>
                  </a:ext>
                </a:extLst>
              </p14:cNvPr>
              <p14:cNvContentPartPr/>
              <p14:nvPr/>
            </p14:nvContentPartPr>
            <p14:xfrm>
              <a:off x="4655858" y="2098822"/>
              <a:ext cx="1221480" cy="19800"/>
            </p14:xfrm>
          </p:contentPart>
        </mc:Choice>
        <mc:Fallback xmlns="">
          <p:pic>
            <p:nvPicPr>
              <p:cNvPr id="6" name="Input penna 5">
                <a:extLst>
                  <a:ext uri="{FF2B5EF4-FFF2-40B4-BE49-F238E27FC236}">
                    <a16:creationId xmlns:a16="http://schemas.microsoft.com/office/drawing/2014/main" id="{5513AD53-F010-795D-1BEB-5E55953DA27E}"/>
                  </a:ext>
                </a:extLst>
              </p:cNvPr>
              <p:cNvPicPr/>
              <p:nvPr/>
            </p:nvPicPr>
            <p:blipFill>
              <a:blip r:embed="rId11"/>
              <a:stretch>
                <a:fillRect/>
              </a:stretch>
            </p:blipFill>
            <p:spPr>
              <a:xfrm>
                <a:off x="4647218" y="2089822"/>
                <a:ext cx="123912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put penna 6">
                <a:extLst>
                  <a:ext uri="{FF2B5EF4-FFF2-40B4-BE49-F238E27FC236}">
                    <a16:creationId xmlns:a16="http://schemas.microsoft.com/office/drawing/2014/main" id="{267C98ED-1147-738B-52E8-91B21099362E}"/>
                  </a:ext>
                </a:extLst>
              </p14:cNvPr>
              <p14:cNvContentPartPr/>
              <p14:nvPr/>
            </p14:nvContentPartPr>
            <p14:xfrm>
              <a:off x="4506458" y="5532862"/>
              <a:ext cx="718560" cy="10080"/>
            </p14:xfrm>
          </p:contentPart>
        </mc:Choice>
        <mc:Fallback xmlns="">
          <p:pic>
            <p:nvPicPr>
              <p:cNvPr id="7" name="Input penna 6">
                <a:extLst>
                  <a:ext uri="{FF2B5EF4-FFF2-40B4-BE49-F238E27FC236}">
                    <a16:creationId xmlns:a16="http://schemas.microsoft.com/office/drawing/2014/main" id="{267C98ED-1147-738B-52E8-91B21099362E}"/>
                  </a:ext>
                </a:extLst>
              </p:cNvPr>
              <p:cNvPicPr/>
              <p:nvPr/>
            </p:nvPicPr>
            <p:blipFill>
              <a:blip r:embed="rId13"/>
              <a:stretch>
                <a:fillRect/>
              </a:stretch>
            </p:blipFill>
            <p:spPr>
              <a:xfrm>
                <a:off x="4497818" y="5524222"/>
                <a:ext cx="73620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put penna 7">
                <a:extLst>
                  <a:ext uri="{FF2B5EF4-FFF2-40B4-BE49-F238E27FC236}">
                    <a16:creationId xmlns:a16="http://schemas.microsoft.com/office/drawing/2014/main" id="{6B60252C-693A-2999-F84A-2FACA8DD318D}"/>
                  </a:ext>
                </a:extLst>
              </p14:cNvPr>
              <p14:cNvContentPartPr/>
              <p14:nvPr/>
            </p14:nvContentPartPr>
            <p14:xfrm>
              <a:off x="1912658" y="6102022"/>
              <a:ext cx="1567440" cy="28440"/>
            </p14:xfrm>
          </p:contentPart>
        </mc:Choice>
        <mc:Fallback xmlns="">
          <p:pic>
            <p:nvPicPr>
              <p:cNvPr id="8" name="Input penna 7">
                <a:extLst>
                  <a:ext uri="{FF2B5EF4-FFF2-40B4-BE49-F238E27FC236}">
                    <a16:creationId xmlns:a16="http://schemas.microsoft.com/office/drawing/2014/main" id="{6B60252C-693A-2999-F84A-2FACA8DD318D}"/>
                  </a:ext>
                </a:extLst>
              </p:cNvPr>
              <p:cNvPicPr/>
              <p:nvPr/>
            </p:nvPicPr>
            <p:blipFill>
              <a:blip r:embed="rId15"/>
              <a:stretch>
                <a:fillRect/>
              </a:stretch>
            </p:blipFill>
            <p:spPr>
              <a:xfrm>
                <a:off x="1904018" y="6093382"/>
                <a:ext cx="1585080" cy="46080"/>
              </a:xfrm>
              <a:prstGeom prst="rect">
                <a:avLst/>
              </a:prstGeom>
            </p:spPr>
          </p:pic>
        </mc:Fallback>
      </mc:AlternateContent>
    </p:spTree>
    <p:extLst>
      <p:ext uri="{BB962C8B-B14F-4D97-AF65-F5344CB8AC3E}">
        <p14:creationId xmlns:p14="http://schemas.microsoft.com/office/powerpoint/2010/main" val="1974283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88C3BA-E611-41D2-9D29-F5059F1126E7}"/>
              </a:ext>
            </a:extLst>
          </p:cNvPr>
          <p:cNvPicPr>
            <a:picLocks noChangeAspect="1"/>
          </p:cNvPicPr>
          <p:nvPr/>
        </p:nvPicPr>
        <p:blipFill>
          <a:blip r:embed="rId3"/>
          <a:stretch>
            <a:fillRect/>
          </a:stretch>
        </p:blipFill>
        <p:spPr>
          <a:xfrm>
            <a:off x="1779347" y="501302"/>
            <a:ext cx="8633306" cy="5855397"/>
          </a:xfrm>
          <a:prstGeom prst="rect">
            <a:avLst/>
          </a:prstGeom>
        </p:spPr>
      </p:pic>
    </p:spTree>
    <p:extLst>
      <p:ext uri="{BB962C8B-B14F-4D97-AF65-F5344CB8AC3E}">
        <p14:creationId xmlns:p14="http://schemas.microsoft.com/office/powerpoint/2010/main" val="1298138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C8920821-0ABE-4FE4-A447-59B6A555C029}"/>
              </a:ext>
            </a:extLst>
          </p:cNvPr>
          <p:cNvPicPr>
            <a:picLocks noChangeAspect="1"/>
          </p:cNvPicPr>
          <p:nvPr/>
        </p:nvPicPr>
        <p:blipFill>
          <a:blip r:embed="rId3"/>
          <a:stretch>
            <a:fillRect/>
          </a:stretch>
        </p:blipFill>
        <p:spPr>
          <a:xfrm>
            <a:off x="1287624" y="1525023"/>
            <a:ext cx="5524825" cy="4392235"/>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491046D3-417D-46E1-8652-248896C09506}"/>
              </a:ext>
            </a:extLst>
          </p:cNvPr>
          <p:cNvPicPr>
            <a:picLocks noChangeAspect="1"/>
          </p:cNvPicPr>
          <p:nvPr/>
        </p:nvPicPr>
        <p:blipFill>
          <a:blip r:embed="rId4"/>
          <a:stretch>
            <a:fillRect/>
          </a:stretch>
        </p:blipFill>
        <p:spPr>
          <a:xfrm>
            <a:off x="7295905" y="992248"/>
            <a:ext cx="3962200" cy="2436752"/>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6D430A88-350C-4DE0-A3B5-E60592889D50}"/>
              </a:ext>
            </a:extLst>
          </p:cNvPr>
          <p:cNvPicPr>
            <a:picLocks noChangeAspect="1"/>
          </p:cNvPicPr>
          <p:nvPr/>
        </p:nvPicPr>
        <p:blipFill rotWithShape="1">
          <a:blip r:embed="rId5"/>
          <a:srcRect t="6767"/>
          <a:stretch/>
        </p:blipFill>
        <p:spPr>
          <a:xfrm>
            <a:off x="7295905" y="3993503"/>
            <a:ext cx="4183286" cy="1599082"/>
          </a:xfrm>
          <a:prstGeom prst="rect">
            <a:avLst/>
          </a:prstGeom>
        </p:spPr>
      </p:pic>
    </p:spTree>
    <p:extLst>
      <p:ext uri="{BB962C8B-B14F-4D97-AF65-F5344CB8AC3E}">
        <p14:creationId xmlns:p14="http://schemas.microsoft.com/office/powerpoint/2010/main" val="1262683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0FB5DA8-1487-F740-074E-142C3E8B76DE}"/>
              </a:ext>
            </a:extLst>
          </p:cNvPr>
          <p:cNvSpPr txBox="1"/>
          <p:nvPr/>
        </p:nvSpPr>
        <p:spPr>
          <a:xfrm>
            <a:off x="923731" y="821094"/>
            <a:ext cx="8080310" cy="4401205"/>
          </a:xfrm>
          <a:prstGeom prst="rect">
            <a:avLst/>
          </a:prstGeom>
          <a:noFill/>
        </p:spPr>
        <p:txBody>
          <a:bodyPr wrap="square" rtlCol="0">
            <a:spAutoFit/>
          </a:bodyPr>
          <a:lstStyle/>
          <a:p>
            <a:pPr algn="ctr"/>
            <a:r>
              <a:rPr lang="it-IT" sz="2800" dirty="0"/>
              <a:t>COOKING METHODS</a:t>
            </a:r>
          </a:p>
          <a:p>
            <a:pPr algn="ctr"/>
            <a:endParaRPr lang="it-IT" dirty="0"/>
          </a:p>
          <a:p>
            <a:pPr algn="ctr"/>
            <a:endParaRPr lang="it-IT" dirty="0"/>
          </a:p>
          <a:p>
            <a:pPr algn="ctr"/>
            <a:r>
              <a:rPr lang="it-IT" dirty="0"/>
              <a:t>ROASTING VS BAKING</a:t>
            </a:r>
          </a:p>
          <a:p>
            <a:pPr algn="ctr"/>
            <a:endParaRPr lang="it-IT" dirty="0"/>
          </a:p>
          <a:p>
            <a:pPr algn="ctr"/>
            <a:endParaRPr lang="it-IT" dirty="0"/>
          </a:p>
          <a:p>
            <a:pPr algn="ctr"/>
            <a:endParaRPr lang="it-IT" dirty="0"/>
          </a:p>
          <a:p>
            <a:pPr algn="ctr"/>
            <a:r>
              <a:rPr lang="it-IT" dirty="0"/>
              <a:t>GRILLING VS BARBECUING</a:t>
            </a:r>
          </a:p>
          <a:p>
            <a:pPr algn="ctr"/>
            <a:endParaRPr lang="it-IT" dirty="0"/>
          </a:p>
          <a:p>
            <a:pPr algn="ctr"/>
            <a:endParaRPr lang="it-IT" dirty="0"/>
          </a:p>
          <a:p>
            <a:pPr algn="ctr"/>
            <a:endParaRPr lang="it-IT" dirty="0"/>
          </a:p>
          <a:p>
            <a:pPr algn="ctr"/>
            <a:r>
              <a:rPr lang="it-IT" dirty="0"/>
              <a:t>FRYING VS DEEP-FAT FRYING</a:t>
            </a:r>
          </a:p>
          <a:p>
            <a:pPr algn="ctr"/>
            <a:endParaRPr lang="it-IT" dirty="0"/>
          </a:p>
          <a:p>
            <a:pPr algn="ctr"/>
            <a:endParaRPr lang="it-IT" dirty="0"/>
          </a:p>
          <a:p>
            <a:pPr algn="ctr"/>
            <a:r>
              <a:rPr lang="it-IT"/>
              <a:t>LOOK THE </a:t>
            </a:r>
            <a:r>
              <a:rPr lang="it-IT" dirty="0"/>
              <a:t>DEFINITIONS UP INTO THE DICTONARY</a:t>
            </a:r>
          </a:p>
        </p:txBody>
      </p:sp>
    </p:spTree>
    <p:extLst>
      <p:ext uri="{BB962C8B-B14F-4D97-AF65-F5344CB8AC3E}">
        <p14:creationId xmlns:p14="http://schemas.microsoft.com/office/powerpoint/2010/main" val="1440319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77841FF-D722-A287-1273-EAE36B5890C9}"/>
              </a:ext>
            </a:extLst>
          </p:cNvPr>
          <p:cNvPicPr>
            <a:picLocks noChangeAspect="1"/>
          </p:cNvPicPr>
          <p:nvPr/>
        </p:nvPicPr>
        <p:blipFill>
          <a:blip r:embed="rId2"/>
          <a:stretch>
            <a:fillRect/>
          </a:stretch>
        </p:blipFill>
        <p:spPr>
          <a:xfrm>
            <a:off x="247748" y="195943"/>
            <a:ext cx="6638620" cy="3508310"/>
          </a:xfrm>
          <a:prstGeom prst="rect">
            <a:avLst/>
          </a:prstGeom>
        </p:spPr>
      </p:pic>
      <p:pic>
        <p:nvPicPr>
          <p:cNvPr id="5" name="Immagine 4">
            <a:extLst>
              <a:ext uri="{FF2B5EF4-FFF2-40B4-BE49-F238E27FC236}">
                <a16:creationId xmlns:a16="http://schemas.microsoft.com/office/drawing/2014/main" id="{103E66CC-3742-9A07-95A9-F3049738E0D7}"/>
              </a:ext>
            </a:extLst>
          </p:cNvPr>
          <p:cNvPicPr>
            <a:picLocks noChangeAspect="1"/>
          </p:cNvPicPr>
          <p:nvPr/>
        </p:nvPicPr>
        <p:blipFill>
          <a:blip r:embed="rId3"/>
          <a:stretch>
            <a:fillRect/>
          </a:stretch>
        </p:blipFill>
        <p:spPr>
          <a:xfrm>
            <a:off x="4614342" y="4672034"/>
            <a:ext cx="7577658" cy="1555414"/>
          </a:xfrm>
          <a:prstGeom prst="rect">
            <a:avLst/>
          </a:prstGeom>
        </p:spPr>
      </p:pic>
    </p:spTree>
    <p:extLst>
      <p:ext uri="{BB962C8B-B14F-4D97-AF65-F5344CB8AC3E}">
        <p14:creationId xmlns:p14="http://schemas.microsoft.com/office/powerpoint/2010/main" val="2874722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01EF553-5094-0C38-62DB-84AB40848EE1}"/>
              </a:ext>
            </a:extLst>
          </p:cNvPr>
          <p:cNvPicPr>
            <a:picLocks noChangeAspect="1"/>
          </p:cNvPicPr>
          <p:nvPr/>
        </p:nvPicPr>
        <p:blipFill>
          <a:blip r:embed="rId2"/>
          <a:stretch>
            <a:fillRect/>
          </a:stretch>
        </p:blipFill>
        <p:spPr>
          <a:xfrm>
            <a:off x="486245" y="185544"/>
            <a:ext cx="6047745" cy="4283819"/>
          </a:xfrm>
          <a:prstGeom prst="rect">
            <a:avLst/>
          </a:prstGeom>
        </p:spPr>
      </p:pic>
      <p:pic>
        <p:nvPicPr>
          <p:cNvPr id="5" name="Immagine 4">
            <a:extLst>
              <a:ext uri="{FF2B5EF4-FFF2-40B4-BE49-F238E27FC236}">
                <a16:creationId xmlns:a16="http://schemas.microsoft.com/office/drawing/2014/main" id="{067920F3-B533-B487-0DAD-82F3534D5BDE}"/>
              </a:ext>
            </a:extLst>
          </p:cNvPr>
          <p:cNvPicPr>
            <a:picLocks noChangeAspect="1"/>
          </p:cNvPicPr>
          <p:nvPr/>
        </p:nvPicPr>
        <p:blipFill>
          <a:blip r:embed="rId3"/>
          <a:stretch>
            <a:fillRect/>
          </a:stretch>
        </p:blipFill>
        <p:spPr>
          <a:xfrm>
            <a:off x="6433207" y="2658053"/>
            <a:ext cx="5758793" cy="4199947"/>
          </a:xfrm>
          <a:prstGeom prst="rect">
            <a:avLst/>
          </a:prstGeom>
        </p:spPr>
      </p:pic>
    </p:spTree>
    <p:extLst>
      <p:ext uri="{BB962C8B-B14F-4D97-AF65-F5344CB8AC3E}">
        <p14:creationId xmlns:p14="http://schemas.microsoft.com/office/powerpoint/2010/main" val="1885146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A7EDCCE-5FEE-F345-6111-270C8FF5F07C}"/>
              </a:ext>
            </a:extLst>
          </p:cNvPr>
          <p:cNvPicPr>
            <a:picLocks noChangeAspect="1"/>
          </p:cNvPicPr>
          <p:nvPr/>
        </p:nvPicPr>
        <p:blipFill>
          <a:blip r:embed="rId2"/>
          <a:stretch>
            <a:fillRect/>
          </a:stretch>
        </p:blipFill>
        <p:spPr>
          <a:xfrm>
            <a:off x="164378" y="177281"/>
            <a:ext cx="10015319" cy="1698379"/>
          </a:xfrm>
          <a:prstGeom prst="rect">
            <a:avLst/>
          </a:prstGeom>
        </p:spPr>
      </p:pic>
      <p:pic>
        <p:nvPicPr>
          <p:cNvPr id="5" name="Immagine 4">
            <a:extLst>
              <a:ext uri="{FF2B5EF4-FFF2-40B4-BE49-F238E27FC236}">
                <a16:creationId xmlns:a16="http://schemas.microsoft.com/office/drawing/2014/main" id="{D57F4AA2-537F-CAAB-7714-4CD1D0474C67}"/>
              </a:ext>
            </a:extLst>
          </p:cNvPr>
          <p:cNvPicPr>
            <a:picLocks noChangeAspect="1"/>
          </p:cNvPicPr>
          <p:nvPr/>
        </p:nvPicPr>
        <p:blipFill>
          <a:blip r:embed="rId3"/>
          <a:stretch>
            <a:fillRect/>
          </a:stretch>
        </p:blipFill>
        <p:spPr>
          <a:xfrm>
            <a:off x="1239109" y="2579810"/>
            <a:ext cx="10684166" cy="1698379"/>
          </a:xfrm>
          <a:prstGeom prst="rect">
            <a:avLst/>
          </a:prstGeom>
        </p:spPr>
      </p:pic>
      <p:pic>
        <p:nvPicPr>
          <p:cNvPr id="7" name="Immagine 6">
            <a:extLst>
              <a:ext uri="{FF2B5EF4-FFF2-40B4-BE49-F238E27FC236}">
                <a16:creationId xmlns:a16="http://schemas.microsoft.com/office/drawing/2014/main" id="{DF2BB7A7-4B83-6DAA-AFF5-25725AFBCB56}"/>
              </a:ext>
            </a:extLst>
          </p:cNvPr>
          <p:cNvPicPr>
            <a:picLocks noChangeAspect="1"/>
          </p:cNvPicPr>
          <p:nvPr/>
        </p:nvPicPr>
        <p:blipFill>
          <a:blip r:embed="rId4"/>
          <a:stretch>
            <a:fillRect/>
          </a:stretch>
        </p:blipFill>
        <p:spPr>
          <a:xfrm>
            <a:off x="8265026" y="4804129"/>
            <a:ext cx="2491956" cy="1112616"/>
          </a:xfrm>
          <a:prstGeom prst="rect">
            <a:avLst/>
          </a:prstGeom>
        </p:spPr>
      </p:pic>
    </p:spTree>
    <p:extLst>
      <p:ext uri="{BB962C8B-B14F-4D97-AF65-F5344CB8AC3E}">
        <p14:creationId xmlns:p14="http://schemas.microsoft.com/office/powerpoint/2010/main" val="1510286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D3F177-EE23-6D2C-2D66-6C8E3B3F8265}"/>
              </a:ext>
            </a:extLst>
          </p:cNvPr>
          <p:cNvSpPr>
            <a:spLocks noGrp="1"/>
          </p:cNvSpPr>
          <p:nvPr>
            <p:ph type="title"/>
          </p:nvPr>
        </p:nvSpPr>
        <p:spPr>
          <a:xfrm>
            <a:off x="1436914" y="365125"/>
            <a:ext cx="9916886" cy="1325563"/>
          </a:xfrm>
        </p:spPr>
        <p:txBody>
          <a:bodyPr>
            <a:normAutofit/>
          </a:bodyPr>
          <a:lstStyle/>
          <a:p>
            <a:pPr algn="ctr"/>
            <a:r>
              <a:rPr lang="it-IT" sz="6600" dirty="0"/>
              <a:t>IDIOMS </a:t>
            </a:r>
            <a:r>
              <a:rPr lang="it-IT" dirty="0"/>
              <a:t>/ˈ</a:t>
            </a:r>
            <a:r>
              <a:rPr lang="it-IT" dirty="0" err="1"/>
              <a:t>ɪd.i.əm</a:t>
            </a:r>
            <a:r>
              <a:rPr lang="it-IT" dirty="0"/>
              <a:t>/</a:t>
            </a:r>
            <a:endParaRPr lang="it-IT" sz="6600" dirty="0"/>
          </a:p>
        </p:txBody>
      </p:sp>
      <p:sp>
        <p:nvSpPr>
          <p:cNvPr id="3" name="Segnaposto contenuto 2">
            <a:extLst>
              <a:ext uri="{FF2B5EF4-FFF2-40B4-BE49-F238E27FC236}">
                <a16:creationId xmlns:a16="http://schemas.microsoft.com/office/drawing/2014/main" id="{C3BF2C7B-D78A-7F69-2F12-5079BFCD5A76}"/>
              </a:ext>
            </a:extLst>
          </p:cNvPr>
          <p:cNvSpPr>
            <a:spLocks noGrp="1"/>
          </p:cNvSpPr>
          <p:nvPr>
            <p:ph idx="1"/>
          </p:nvPr>
        </p:nvSpPr>
        <p:spPr>
          <a:xfrm>
            <a:off x="462259" y="365125"/>
            <a:ext cx="3839153" cy="2700240"/>
          </a:xfrm>
        </p:spPr>
        <p:txBody>
          <a:bodyPr>
            <a:normAutofit fontScale="77500" lnSpcReduction="20000"/>
          </a:bodyPr>
          <a:lstStyle/>
          <a:p>
            <a:r>
              <a:rPr lang="it-IT" dirty="0"/>
              <a:t>EASY AS A PIE</a:t>
            </a:r>
          </a:p>
          <a:p>
            <a:pPr marL="0" indent="0">
              <a:buNone/>
            </a:pPr>
            <a:r>
              <a:rPr lang="it-IT" dirty="0"/>
              <a:t>(FACILE COME BERE UN BICCHIER D’ACQUA)</a:t>
            </a:r>
          </a:p>
          <a:p>
            <a:r>
              <a:rPr lang="it-IT" dirty="0"/>
              <a:t>THE CREAM OF THE CROP</a:t>
            </a:r>
          </a:p>
          <a:p>
            <a:pPr marL="0" indent="0">
              <a:buNone/>
            </a:pPr>
            <a:r>
              <a:rPr lang="it-IT" dirty="0"/>
              <a:t>(IL FIORE ALL’OCCHIELLO)</a:t>
            </a:r>
          </a:p>
          <a:p>
            <a:r>
              <a:rPr lang="it-IT" dirty="0"/>
              <a:t>THE ICING ON THE CAKE	</a:t>
            </a:r>
          </a:p>
          <a:p>
            <a:pPr marL="0" indent="0">
              <a:buNone/>
            </a:pPr>
            <a:r>
              <a:rPr lang="it-IT" dirty="0"/>
              <a:t>(LA CILIEGINA SULLA TORTA)</a:t>
            </a:r>
          </a:p>
        </p:txBody>
      </p:sp>
      <p:pic>
        <p:nvPicPr>
          <p:cNvPr id="9" name="Immagine 8">
            <a:extLst>
              <a:ext uri="{FF2B5EF4-FFF2-40B4-BE49-F238E27FC236}">
                <a16:creationId xmlns:a16="http://schemas.microsoft.com/office/drawing/2014/main" id="{5CF123EC-B6E6-581A-3CA7-E5CB825A72B0}"/>
              </a:ext>
            </a:extLst>
          </p:cNvPr>
          <p:cNvPicPr>
            <a:picLocks noChangeAspect="1"/>
          </p:cNvPicPr>
          <p:nvPr/>
        </p:nvPicPr>
        <p:blipFill>
          <a:blip r:embed="rId2"/>
          <a:stretch>
            <a:fillRect/>
          </a:stretch>
        </p:blipFill>
        <p:spPr>
          <a:xfrm>
            <a:off x="9230010" y="225783"/>
            <a:ext cx="2961990" cy="4200766"/>
          </a:xfrm>
          <a:prstGeom prst="rect">
            <a:avLst/>
          </a:prstGeom>
        </p:spPr>
      </p:pic>
      <p:pic>
        <p:nvPicPr>
          <p:cNvPr id="11" name="Immagine 10">
            <a:extLst>
              <a:ext uri="{FF2B5EF4-FFF2-40B4-BE49-F238E27FC236}">
                <a16:creationId xmlns:a16="http://schemas.microsoft.com/office/drawing/2014/main" id="{7FAEE368-3FD5-BD29-8674-71382602124C}"/>
              </a:ext>
            </a:extLst>
          </p:cNvPr>
          <p:cNvPicPr>
            <a:picLocks noChangeAspect="1"/>
          </p:cNvPicPr>
          <p:nvPr/>
        </p:nvPicPr>
        <p:blipFill>
          <a:blip r:embed="rId3"/>
          <a:stretch>
            <a:fillRect/>
          </a:stretch>
        </p:blipFill>
        <p:spPr>
          <a:xfrm>
            <a:off x="6096000" y="1380733"/>
            <a:ext cx="3201671" cy="5112142"/>
          </a:xfrm>
          <a:prstGeom prst="rect">
            <a:avLst/>
          </a:prstGeom>
        </p:spPr>
      </p:pic>
      <p:pic>
        <p:nvPicPr>
          <p:cNvPr id="13" name="Immagine 12">
            <a:extLst>
              <a:ext uri="{FF2B5EF4-FFF2-40B4-BE49-F238E27FC236}">
                <a16:creationId xmlns:a16="http://schemas.microsoft.com/office/drawing/2014/main" id="{87224CCA-BD3C-E62D-A39E-D29F56C1FDF8}"/>
              </a:ext>
            </a:extLst>
          </p:cNvPr>
          <p:cNvPicPr>
            <a:picLocks noChangeAspect="1"/>
          </p:cNvPicPr>
          <p:nvPr/>
        </p:nvPicPr>
        <p:blipFill>
          <a:blip r:embed="rId4"/>
          <a:stretch>
            <a:fillRect/>
          </a:stretch>
        </p:blipFill>
        <p:spPr>
          <a:xfrm>
            <a:off x="671804" y="3792635"/>
            <a:ext cx="5498221" cy="2871022"/>
          </a:xfrm>
          <a:prstGeom prst="rect">
            <a:avLst/>
          </a:prstGeom>
        </p:spPr>
      </p:pic>
    </p:spTree>
    <p:extLst>
      <p:ext uri="{BB962C8B-B14F-4D97-AF65-F5344CB8AC3E}">
        <p14:creationId xmlns:p14="http://schemas.microsoft.com/office/powerpoint/2010/main" val="133664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1000"/>
                                        <p:tgtEl>
                                          <p:spTgt spid="3">
                                            <p:txEl>
                                              <p:pRg st="5" end="5"/>
                                            </p:txEl>
                                          </p:spTgt>
                                        </p:tgtEl>
                                      </p:cBhvr>
                                    </p:animEffect>
                                    <p:anim calcmode="lin" valueType="num">
                                      <p:cBhvr>
                                        <p:cTn id="5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fade">
                                      <p:cBhvr>
                                        <p:cTn id="62" dur="1000"/>
                                        <p:tgtEl>
                                          <p:spTgt spid="3">
                                            <p:txEl>
                                              <p:pRg st="0" end="0"/>
                                            </p:txEl>
                                          </p:spTgt>
                                        </p:tgtEl>
                                      </p:cBhvr>
                                    </p:animEffect>
                                    <p:anim calcmode="lin" valueType="num">
                                      <p:cBhvr>
                                        <p:cTn id="6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46BDB0D-309A-E858-C736-FCFAF750A943}"/>
              </a:ext>
            </a:extLst>
          </p:cNvPr>
          <p:cNvSpPr>
            <a:spLocks noGrp="1"/>
          </p:cNvSpPr>
          <p:nvPr>
            <p:ph idx="1"/>
          </p:nvPr>
        </p:nvSpPr>
        <p:spPr>
          <a:xfrm>
            <a:off x="-1" y="187036"/>
            <a:ext cx="11006051" cy="1924397"/>
          </a:xfrm>
        </p:spPr>
        <p:txBody>
          <a:bodyPr/>
          <a:lstStyle/>
          <a:p>
            <a:pPr marL="0" indent="0">
              <a:buNone/>
            </a:pPr>
            <a:r>
              <a:rPr lang="it-IT" sz="5400" u="sng" dirty="0">
                <a:solidFill>
                  <a:schemeClr val="tx1"/>
                </a:solidFill>
              </a:rPr>
              <a:t>ABOUT THE COURSE</a:t>
            </a:r>
          </a:p>
          <a:p>
            <a:endParaRPr lang="it-IT" dirty="0">
              <a:solidFill>
                <a:schemeClr val="tx1"/>
              </a:solidFill>
            </a:endParaRPr>
          </a:p>
        </p:txBody>
      </p:sp>
      <p:sp>
        <p:nvSpPr>
          <p:cNvPr id="8" name="CasellaDiTesto 7">
            <a:extLst>
              <a:ext uri="{FF2B5EF4-FFF2-40B4-BE49-F238E27FC236}">
                <a16:creationId xmlns:a16="http://schemas.microsoft.com/office/drawing/2014/main" id="{67964A67-8AA9-22CA-2420-A0AB724E8F6B}"/>
              </a:ext>
            </a:extLst>
          </p:cNvPr>
          <p:cNvSpPr txBox="1"/>
          <p:nvPr/>
        </p:nvSpPr>
        <p:spPr>
          <a:xfrm>
            <a:off x="814647" y="1928553"/>
            <a:ext cx="5802284" cy="3323987"/>
          </a:xfrm>
          <a:prstGeom prst="rect">
            <a:avLst/>
          </a:prstGeom>
          <a:noFill/>
        </p:spPr>
        <p:txBody>
          <a:bodyPr wrap="square" rtlCol="0">
            <a:spAutoFit/>
          </a:bodyPr>
          <a:lstStyle/>
          <a:p>
            <a:pPr marL="285750" indent="-285750">
              <a:buFont typeface="Arial" panose="020B0604020202020204" pitchFamily="34" charset="0"/>
              <a:buChar char="•"/>
            </a:pPr>
            <a:r>
              <a:rPr lang="it-IT" sz="2400" dirty="0">
                <a:latin typeface="Times New Roman" panose="02020603050405020304" pitchFamily="18" charset="0"/>
                <a:cs typeface="Times New Roman" panose="02020603050405020304" pitchFamily="18" charset="0"/>
              </a:rPr>
              <a:t>20 hours, 2 CFU</a:t>
            </a:r>
          </a:p>
          <a:p>
            <a:pPr marL="285750" indent="-285750">
              <a:buFont typeface="Arial" panose="020B0604020202020204" pitchFamily="34" charset="0"/>
              <a:buChar char="•"/>
            </a:pPr>
            <a:endParaRPr lang="it-IT" sz="2400" dirty="0">
              <a:latin typeface="Times New Roman" panose="02020603050405020304" pitchFamily="18" charset="0"/>
              <a:cs typeface="Times New Roman" panose="02020603050405020304" pitchFamily="18" charset="0"/>
            </a:endParaRPr>
          </a:p>
          <a:p>
            <a:r>
              <a:rPr lang="it-IT" sz="2400" dirty="0" err="1">
                <a:latin typeface="Times New Roman" panose="02020603050405020304" pitchFamily="18" charset="0"/>
                <a:cs typeface="Times New Roman" panose="02020603050405020304" pitchFamily="18" charset="0"/>
              </a:rPr>
              <a:t>This</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is</a:t>
            </a:r>
            <a:r>
              <a:rPr lang="it-IT" sz="2400" dirty="0">
                <a:latin typeface="Times New Roman" panose="02020603050405020304" pitchFamily="18" charset="0"/>
                <a:cs typeface="Times New Roman" panose="02020603050405020304" pitchFamily="18" charset="0"/>
              </a:rPr>
              <a:t> the first of a </a:t>
            </a:r>
            <a:r>
              <a:rPr lang="it-IT" sz="2400" dirty="0" err="1">
                <a:latin typeface="Times New Roman" panose="02020603050405020304" pitchFamily="18" charset="0"/>
                <a:cs typeface="Times New Roman" panose="02020603050405020304" pitchFamily="18" charset="0"/>
              </a:rPr>
              <a:t>series</a:t>
            </a:r>
            <a:r>
              <a:rPr lang="it-IT" sz="2400" dirty="0">
                <a:latin typeface="Times New Roman" panose="02020603050405020304" pitchFamily="18" charset="0"/>
                <a:cs typeface="Times New Roman" panose="02020603050405020304" pitchFamily="18" charset="0"/>
              </a:rPr>
              <a:t> of Labs for </a:t>
            </a:r>
            <a:r>
              <a:rPr lang="it-IT" sz="2400" dirty="0" err="1">
                <a:latin typeface="Times New Roman" panose="02020603050405020304" pitchFamily="18" charset="0"/>
                <a:cs typeface="Times New Roman" panose="02020603050405020304" pitchFamily="18" charset="0"/>
              </a:rPr>
              <a:t>students</a:t>
            </a:r>
            <a:r>
              <a:rPr lang="it-IT" sz="2400" dirty="0">
                <a:latin typeface="Times New Roman" panose="02020603050405020304" pitchFamily="18" charset="0"/>
                <a:cs typeface="Times New Roman" panose="02020603050405020304" pitchFamily="18" charset="0"/>
              </a:rPr>
              <a:t> and </a:t>
            </a:r>
            <a:r>
              <a:rPr lang="it-IT" sz="2400" dirty="0" err="1">
                <a:latin typeface="Times New Roman" panose="02020603050405020304" pitchFamily="18" charset="0"/>
                <a:cs typeface="Times New Roman" panose="02020603050405020304" pitchFamily="18" charset="0"/>
              </a:rPr>
              <a:t>it</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is</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aimed</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at</a:t>
            </a:r>
            <a:r>
              <a:rPr lang="it-IT" sz="2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it-IT" sz="2400" dirty="0" err="1">
                <a:latin typeface="Times New Roman" panose="02020603050405020304" pitchFamily="18" charset="0"/>
                <a:cs typeface="Times New Roman" panose="02020603050405020304" pitchFamily="18" charset="0"/>
              </a:rPr>
              <a:t>Reaching</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level</a:t>
            </a:r>
            <a:r>
              <a:rPr lang="it-IT" sz="2400" dirty="0">
                <a:latin typeface="Times New Roman" panose="02020603050405020304" pitchFamily="18" charset="0"/>
                <a:cs typeface="Times New Roman" panose="02020603050405020304" pitchFamily="18" charset="0"/>
              </a:rPr>
              <a:t> B1+ of the Common </a:t>
            </a:r>
            <a:r>
              <a:rPr lang="it-IT" sz="2400" dirty="0" err="1">
                <a:latin typeface="Times New Roman" panose="02020603050405020304" pitchFamily="18" charset="0"/>
                <a:cs typeface="Times New Roman" panose="02020603050405020304" pitchFamily="18" charset="0"/>
              </a:rPr>
              <a:t>European</a:t>
            </a:r>
            <a:r>
              <a:rPr lang="it-IT" sz="2400" dirty="0">
                <a:latin typeface="Times New Roman" panose="02020603050405020304" pitchFamily="18" charset="0"/>
                <a:cs typeface="Times New Roman" panose="02020603050405020304" pitchFamily="18" charset="0"/>
              </a:rPr>
              <a:t> Framework of Reference for </a:t>
            </a:r>
            <a:r>
              <a:rPr lang="it-IT" sz="2400" dirty="0" err="1">
                <a:latin typeface="Times New Roman" panose="02020603050405020304" pitchFamily="18" charset="0"/>
                <a:cs typeface="Times New Roman" panose="02020603050405020304" pitchFamily="18" charset="0"/>
              </a:rPr>
              <a:t>Languages</a:t>
            </a:r>
            <a:r>
              <a:rPr lang="it-IT" sz="2400" dirty="0">
                <a:latin typeface="Times New Roman" panose="02020603050405020304" pitchFamily="18" charset="0"/>
                <a:cs typeface="Times New Roman" panose="02020603050405020304" pitchFamily="18" charset="0"/>
              </a:rPr>
              <a:t> (CEFR)</a:t>
            </a:r>
          </a:p>
          <a:p>
            <a:endParaRPr lang="it-IT" sz="2400" dirty="0">
              <a:latin typeface="Times New Roman" panose="02020603050405020304" pitchFamily="18" charset="0"/>
              <a:cs typeface="Times New Roman" panose="02020603050405020304" pitchFamily="18" charset="0"/>
            </a:endParaRPr>
          </a:p>
          <a:p>
            <a:endParaRPr lang="it-IT" dirty="0"/>
          </a:p>
        </p:txBody>
      </p:sp>
      <p:sp>
        <p:nvSpPr>
          <p:cNvPr id="11" name="Rettangolo con angoli arrotondati 10">
            <a:extLst>
              <a:ext uri="{FF2B5EF4-FFF2-40B4-BE49-F238E27FC236}">
                <a16:creationId xmlns:a16="http://schemas.microsoft.com/office/drawing/2014/main" id="{3DC84D62-A904-F598-E1F6-8ECA93358107}"/>
              </a:ext>
            </a:extLst>
          </p:cNvPr>
          <p:cNvSpPr/>
          <p:nvPr/>
        </p:nvSpPr>
        <p:spPr>
          <a:xfrm>
            <a:off x="7697587" y="1944086"/>
            <a:ext cx="3890356" cy="1507067"/>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u="sng" dirty="0">
              <a:solidFill>
                <a:schemeClr val="tx2">
                  <a:lumMod val="20000"/>
                  <a:lumOff val="80000"/>
                </a:schemeClr>
              </a:solidFill>
            </a:endParaRPr>
          </a:p>
        </p:txBody>
      </p:sp>
      <p:sp>
        <p:nvSpPr>
          <p:cNvPr id="12" name="CasellaDiTesto 11">
            <a:hlinkClick r:id="rId2"/>
            <a:extLst>
              <a:ext uri="{FF2B5EF4-FFF2-40B4-BE49-F238E27FC236}">
                <a16:creationId xmlns:a16="http://schemas.microsoft.com/office/drawing/2014/main" id="{B0F85ACE-5EC5-0037-44F5-03DB3CA3DE2B}"/>
              </a:ext>
            </a:extLst>
          </p:cNvPr>
          <p:cNvSpPr txBox="1"/>
          <p:nvPr/>
        </p:nvSpPr>
        <p:spPr>
          <a:xfrm>
            <a:off x="8079972" y="2123885"/>
            <a:ext cx="3374966" cy="830997"/>
          </a:xfrm>
          <a:prstGeom prst="rect">
            <a:avLst/>
          </a:prstGeom>
          <a:noFill/>
        </p:spPr>
        <p:txBody>
          <a:bodyPr wrap="square" rtlCol="0">
            <a:spAutoFit/>
          </a:bodyPr>
          <a:lstStyle/>
          <a:p>
            <a:r>
              <a:rPr lang="it-IT" dirty="0"/>
              <a:t>- </a:t>
            </a:r>
            <a:r>
              <a:rPr lang="it-IT" sz="2400" u="sng" dirty="0" err="1">
                <a:hlinkClick r:id="rId2">
                  <a:extLst>
                    <a:ext uri="{A12FA001-AC4F-418D-AE19-62706E023703}">
                      <ahyp:hlinkClr xmlns:ahyp="http://schemas.microsoft.com/office/drawing/2018/hyperlinkcolor" val="tx"/>
                    </a:ext>
                  </a:extLst>
                </a:hlinkClick>
              </a:rPr>
              <a:t>What’s</a:t>
            </a:r>
            <a:r>
              <a:rPr lang="it-IT" sz="2400" u="sng" dirty="0">
                <a:hlinkClick r:id="rId2">
                  <a:extLst>
                    <a:ext uri="{A12FA001-AC4F-418D-AE19-62706E023703}">
                      <ahyp:hlinkClr xmlns:ahyp="http://schemas.microsoft.com/office/drawing/2018/hyperlinkcolor" val="tx"/>
                    </a:ext>
                  </a:extLst>
                </a:hlinkClick>
              </a:rPr>
              <a:t> the CEFR</a:t>
            </a:r>
            <a:r>
              <a:rPr lang="it-IT" sz="2400" dirty="0"/>
              <a:t>? </a:t>
            </a:r>
          </a:p>
          <a:p>
            <a:r>
              <a:rPr lang="it-IT" sz="2400" dirty="0"/>
              <a:t>- </a:t>
            </a:r>
            <a:r>
              <a:rPr lang="it-IT" sz="2400" u="sng" dirty="0"/>
              <a:t>The CEFR </a:t>
            </a:r>
            <a:r>
              <a:rPr lang="it-IT" sz="2400" u="sng" dirty="0" err="1"/>
              <a:t>levels</a:t>
            </a:r>
            <a:endParaRPr lang="it-IT" sz="2400" u="sng" dirty="0"/>
          </a:p>
        </p:txBody>
      </p:sp>
    </p:spTree>
    <p:extLst>
      <p:ext uri="{BB962C8B-B14F-4D97-AF65-F5344CB8AC3E}">
        <p14:creationId xmlns:p14="http://schemas.microsoft.com/office/powerpoint/2010/main" val="2505249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215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2B9114A-F3BF-A021-65A8-D9692E795F90}"/>
              </a:ext>
            </a:extLst>
          </p:cNvPr>
          <p:cNvPicPr>
            <a:picLocks noChangeAspect="1"/>
          </p:cNvPicPr>
          <p:nvPr/>
        </p:nvPicPr>
        <p:blipFill>
          <a:blip r:embed="rId2"/>
          <a:stretch>
            <a:fillRect/>
          </a:stretch>
        </p:blipFill>
        <p:spPr>
          <a:xfrm>
            <a:off x="596340" y="70066"/>
            <a:ext cx="4639775" cy="1747949"/>
          </a:xfrm>
          <a:prstGeom prst="rect">
            <a:avLst/>
          </a:prstGeom>
        </p:spPr>
      </p:pic>
      <p:pic>
        <p:nvPicPr>
          <p:cNvPr id="7" name="Immagine 6">
            <a:extLst>
              <a:ext uri="{FF2B5EF4-FFF2-40B4-BE49-F238E27FC236}">
                <a16:creationId xmlns:a16="http://schemas.microsoft.com/office/drawing/2014/main" id="{4B2356E0-E4E9-2733-C0B8-8FA03E5A2FDB}"/>
              </a:ext>
            </a:extLst>
          </p:cNvPr>
          <p:cNvPicPr>
            <a:picLocks noChangeAspect="1"/>
          </p:cNvPicPr>
          <p:nvPr/>
        </p:nvPicPr>
        <p:blipFill>
          <a:blip r:embed="rId3"/>
          <a:stretch>
            <a:fillRect/>
          </a:stretch>
        </p:blipFill>
        <p:spPr>
          <a:xfrm>
            <a:off x="6162555" y="1849414"/>
            <a:ext cx="4747671" cy="1409822"/>
          </a:xfrm>
          <a:prstGeom prst="rect">
            <a:avLst/>
          </a:prstGeom>
        </p:spPr>
      </p:pic>
      <p:pic>
        <p:nvPicPr>
          <p:cNvPr id="11" name="Immagine 10">
            <a:extLst>
              <a:ext uri="{FF2B5EF4-FFF2-40B4-BE49-F238E27FC236}">
                <a16:creationId xmlns:a16="http://schemas.microsoft.com/office/drawing/2014/main" id="{D7EFF3BE-36F1-B660-0F2D-E66C17954BBA}"/>
              </a:ext>
            </a:extLst>
          </p:cNvPr>
          <p:cNvPicPr>
            <a:picLocks noChangeAspect="1"/>
          </p:cNvPicPr>
          <p:nvPr/>
        </p:nvPicPr>
        <p:blipFill>
          <a:blip r:embed="rId4"/>
          <a:stretch>
            <a:fillRect/>
          </a:stretch>
        </p:blipFill>
        <p:spPr>
          <a:xfrm>
            <a:off x="401879" y="2024689"/>
            <a:ext cx="4427604" cy="1234547"/>
          </a:xfrm>
          <a:prstGeom prst="rect">
            <a:avLst/>
          </a:prstGeom>
        </p:spPr>
      </p:pic>
      <p:pic>
        <p:nvPicPr>
          <p:cNvPr id="13" name="Immagine 12">
            <a:extLst>
              <a:ext uri="{FF2B5EF4-FFF2-40B4-BE49-F238E27FC236}">
                <a16:creationId xmlns:a16="http://schemas.microsoft.com/office/drawing/2014/main" id="{2A7B9D5B-4735-BCAF-9471-1ECB32FC44AF}"/>
              </a:ext>
            </a:extLst>
          </p:cNvPr>
          <p:cNvPicPr>
            <a:picLocks noChangeAspect="1"/>
          </p:cNvPicPr>
          <p:nvPr/>
        </p:nvPicPr>
        <p:blipFill>
          <a:blip r:embed="rId5"/>
          <a:stretch>
            <a:fillRect/>
          </a:stretch>
        </p:blipFill>
        <p:spPr>
          <a:xfrm>
            <a:off x="725328" y="5028745"/>
            <a:ext cx="4601794" cy="1281928"/>
          </a:xfrm>
          <a:prstGeom prst="rect">
            <a:avLst/>
          </a:prstGeom>
        </p:spPr>
      </p:pic>
      <p:pic>
        <p:nvPicPr>
          <p:cNvPr id="15" name="Immagine 14">
            <a:extLst>
              <a:ext uri="{FF2B5EF4-FFF2-40B4-BE49-F238E27FC236}">
                <a16:creationId xmlns:a16="http://schemas.microsoft.com/office/drawing/2014/main" id="{754E7A10-F639-D17E-0197-EC5DE46BB4EE}"/>
              </a:ext>
            </a:extLst>
          </p:cNvPr>
          <p:cNvPicPr>
            <a:picLocks noChangeAspect="1"/>
          </p:cNvPicPr>
          <p:nvPr/>
        </p:nvPicPr>
        <p:blipFill>
          <a:blip r:embed="rId6"/>
          <a:stretch>
            <a:fillRect/>
          </a:stretch>
        </p:blipFill>
        <p:spPr>
          <a:xfrm>
            <a:off x="800272" y="3262086"/>
            <a:ext cx="4148184" cy="1469987"/>
          </a:xfrm>
          <a:prstGeom prst="rect">
            <a:avLst/>
          </a:prstGeom>
        </p:spPr>
      </p:pic>
      <p:pic>
        <p:nvPicPr>
          <p:cNvPr id="17" name="Immagine 16">
            <a:extLst>
              <a:ext uri="{FF2B5EF4-FFF2-40B4-BE49-F238E27FC236}">
                <a16:creationId xmlns:a16="http://schemas.microsoft.com/office/drawing/2014/main" id="{A416031F-635D-CBAD-4EEF-641FE0F3D0B2}"/>
              </a:ext>
            </a:extLst>
          </p:cNvPr>
          <p:cNvPicPr>
            <a:picLocks noChangeAspect="1"/>
          </p:cNvPicPr>
          <p:nvPr/>
        </p:nvPicPr>
        <p:blipFill>
          <a:blip r:embed="rId7"/>
          <a:stretch>
            <a:fillRect/>
          </a:stretch>
        </p:blipFill>
        <p:spPr>
          <a:xfrm>
            <a:off x="5865487" y="70066"/>
            <a:ext cx="5601185" cy="1722269"/>
          </a:xfrm>
          <a:prstGeom prst="rect">
            <a:avLst/>
          </a:prstGeom>
        </p:spPr>
      </p:pic>
      <p:sp>
        <p:nvSpPr>
          <p:cNvPr id="21" name="CasellaDiTesto 20">
            <a:extLst>
              <a:ext uri="{FF2B5EF4-FFF2-40B4-BE49-F238E27FC236}">
                <a16:creationId xmlns:a16="http://schemas.microsoft.com/office/drawing/2014/main" id="{68A8D793-0E76-DCC9-7949-11674876631E}"/>
              </a:ext>
            </a:extLst>
          </p:cNvPr>
          <p:cNvSpPr txBox="1"/>
          <p:nvPr/>
        </p:nvSpPr>
        <p:spPr>
          <a:xfrm>
            <a:off x="5699451" y="5254210"/>
            <a:ext cx="6165978" cy="830997"/>
          </a:xfrm>
          <a:prstGeom prst="rect">
            <a:avLst/>
          </a:prstGeom>
          <a:noFill/>
        </p:spPr>
        <p:txBody>
          <a:bodyPr wrap="square">
            <a:spAutoFit/>
          </a:bodyPr>
          <a:lstStyle/>
          <a:p>
            <a:r>
              <a:rPr lang="en-US" sz="2400" i="1" dirty="0">
                <a:solidFill>
                  <a:srgbClr val="1D2A57"/>
                </a:solidFill>
                <a:latin typeface="Arial" panose="020B0604020202020204" pitchFamily="34" charset="0"/>
              </a:rPr>
              <a:t>She</a:t>
            </a:r>
            <a:r>
              <a:rPr lang="en-US" sz="2400" i="1" dirty="0">
                <a:solidFill>
                  <a:srgbClr val="1D2A57"/>
                </a:solidFill>
                <a:latin typeface="Arial" panose="020B0604020202020204" pitchFamily="34" charset="0"/>
                <a:hlinkClick r:id="rId8" tooltip="bananas">
                  <a:extLst>
                    <a:ext uri="{A12FA001-AC4F-418D-AE19-62706E023703}">
                      <ahyp:hlinkClr xmlns:ahyp="http://schemas.microsoft.com/office/drawing/2018/hyperlinkcolor" val="tx"/>
                    </a:ext>
                  </a:extLst>
                </a:hlinkClick>
              </a:rPr>
              <a:t>’</a:t>
            </a:r>
            <a:r>
              <a:rPr lang="en-US" sz="2400" i="1" dirty="0">
                <a:solidFill>
                  <a:srgbClr val="1D2A57"/>
                </a:solidFill>
                <a:latin typeface="Arial" panose="020B0604020202020204" pitchFamily="34" charset="0"/>
              </a:rPr>
              <a:t>ll go </a:t>
            </a:r>
            <a:r>
              <a:rPr lang="en-US" sz="2400" i="1" dirty="0">
                <a:solidFill>
                  <a:srgbClr val="1D2A57"/>
                </a:solidFill>
                <a:latin typeface="Arial" panose="020B0604020202020204" pitchFamily="34" charset="0"/>
                <a:hlinkClick r:id="rId8" tooltip="bananas">
                  <a:extLst>
                    <a:ext uri="{A12FA001-AC4F-418D-AE19-62706E023703}">
                      <ahyp:hlinkClr xmlns:ahyp="http://schemas.microsoft.com/office/drawing/2018/hyperlinkcolor" val="tx"/>
                    </a:ext>
                  </a:extLst>
                </a:hlinkClick>
              </a:rPr>
              <a:t>bananas</a:t>
            </a:r>
            <a:r>
              <a:rPr lang="en-US" sz="2400" i="1" dirty="0">
                <a:solidFill>
                  <a:srgbClr val="1D2A57"/>
                </a:solidFill>
                <a:latin typeface="Arial" panose="020B0604020202020204" pitchFamily="34" charset="0"/>
              </a:rPr>
              <a:t> when you </a:t>
            </a:r>
            <a:r>
              <a:rPr lang="en-US" sz="2400" i="1" dirty="0">
                <a:solidFill>
                  <a:srgbClr val="1D2A57"/>
                </a:solidFill>
                <a:latin typeface="Arial" panose="020B0604020202020204" pitchFamily="34" charset="0"/>
                <a:hlinkClick r:id="rId9" tooltip="tell">
                  <a:extLst>
                    <a:ext uri="{A12FA001-AC4F-418D-AE19-62706E023703}">
                      <ahyp:hlinkClr xmlns:ahyp="http://schemas.microsoft.com/office/drawing/2018/hyperlinkcolor" val="tx"/>
                    </a:ext>
                  </a:extLst>
                </a:hlinkClick>
              </a:rPr>
              <a:t>tell</a:t>
            </a:r>
            <a:r>
              <a:rPr lang="en-US" sz="2400" i="1" dirty="0">
                <a:solidFill>
                  <a:srgbClr val="1D2A57"/>
                </a:solidFill>
                <a:latin typeface="Arial" panose="020B0604020202020204" pitchFamily="34" charset="0"/>
              </a:rPr>
              <a:t> her the </a:t>
            </a:r>
            <a:r>
              <a:rPr lang="en-US" sz="2400" i="1" dirty="0">
                <a:solidFill>
                  <a:srgbClr val="1D2A57"/>
                </a:solidFill>
                <a:latin typeface="Arial" panose="020B0604020202020204" pitchFamily="34" charset="0"/>
                <a:hlinkClick r:id="rId10" tooltip="news">
                  <a:extLst>
                    <a:ext uri="{A12FA001-AC4F-418D-AE19-62706E023703}">
                      <ahyp:hlinkClr xmlns:ahyp="http://schemas.microsoft.com/office/drawing/2018/hyperlinkcolor" val="tx"/>
                    </a:ext>
                  </a:extLst>
                </a:hlinkClick>
              </a:rPr>
              <a:t>news</a:t>
            </a:r>
            <a:r>
              <a:rPr lang="en-US" sz="2400" i="1" dirty="0">
                <a:solidFill>
                  <a:srgbClr val="1D2A57"/>
                </a:solidFill>
                <a:latin typeface="Arial" panose="020B0604020202020204" pitchFamily="34" charset="0"/>
              </a:rPr>
              <a:t>.</a:t>
            </a:r>
            <a:endParaRPr lang="it-IT" sz="2400" i="1" dirty="0">
              <a:solidFill>
                <a:srgbClr val="1D2A57"/>
              </a:solidFill>
              <a:latin typeface="Arial" panose="020B0604020202020204" pitchFamily="34" charset="0"/>
            </a:endParaRPr>
          </a:p>
        </p:txBody>
      </p:sp>
      <p:sp>
        <p:nvSpPr>
          <p:cNvPr id="23" name="CasellaDiTesto 22">
            <a:extLst>
              <a:ext uri="{FF2B5EF4-FFF2-40B4-BE49-F238E27FC236}">
                <a16:creationId xmlns:a16="http://schemas.microsoft.com/office/drawing/2014/main" id="{E8A1D407-1E4F-A26F-5241-ABA0A94BFA1B}"/>
              </a:ext>
            </a:extLst>
          </p:cNvPr>
          <p:cNvSpPr txBox="1"/>
          <p:nvPr/>
        </p:nvSpPr>
        <p:spPr>
          <a:xfrm>
            <a:off x="5617302" y="3833476"/>
            <a:ext cx="6097554" cy="954107"/>
          </a:xfrm>
          <a:prstGeom prst="rect">
            <a:avLst/>
          </a:prstGeom>
          <a:noFill/>
        </p:spPr>
        <p:txBody>
          <a:bodyPr wrap="square">
            <a:spAutoFit/>
          </a:bodyPr>
          <a:lstStyle/>
          <a:p>
            <a:r>
              <a:rPr lang="en-US" sz="2800" b="0" i="1" dirty="0">
                <a:solidFill>
                  <a:srgbClr val="1D2A57"/>
                </a:solidFill>
                <a:effectLst/>
                <a:latin typeface="Arial" panose="020B0604020202020204" pitchFamily="34" charset="0"/>
              </a:rPr>
              <a:t>She’ll </a:t>
            </a:r>
            <a:r>
              <a:rPr lang="en-US" sz="2800" i="1" dirty="0">
                <a:solidFill>
                  <a:srgbClr val="1D2A57"/>
                </a:solidFill>
                <a:latin typeface="Arial" panose="020B0604020202020204" pitchFamily="34" charset="0"/>
              </a:rPr>
              <a:t>…</a:t>
            </a:r>
            <a:r>
              <a:rPr lang="en-US" sz="2800" b="0" i="1" dirty="0">
                <a:solidFill>
                  <a:srgbClr val="1D2A57"/>
                </a:solidFill>
                <a:effectLst/>
                <a:latin typeface="Arial" panose="020B0604020202020204" pitchFamily="34" charset="0"/>
              </a:rPr>
              <a:t>………. when you </a:t>
            </a:r>
            <a:r>
              <a:rPr lang="en-US" sz="2800" i="1" dirty="0">
                <a:solidFill>
                  <a:srgbClr val="1D2A57"/>
                </a:solidFill>
                <a:latin typeface="Arial" panose="020B0604020202020204" pitchFamily="34" charset="0"/>
                <a:hlinkClick r:id="rId9" tooltip="tell">
                  <a:extLst>
                    <a:ext uri="{A12FA001-AC4F-418D-AE19-62706E023703}">
                      <ahyp:hlinkClr xmlns:ahyp="http://schemas.microsoft.com/office/drawing/2018/hyperlinkcolor" val="tx"/>
                    </a:ext>
                  </a:extLst>
                </a:hlinkClick>
              </a:rPr>
              <a:t>tell</a:t>
            </a:r>
            <a:r>
              <a:rPr lang="en-US" sz="2800" i="1" dirty="0">
                <a:solidFill>
                  <a:srgbClr val="1D2A57"/>
                </a:solidFill>
                <a:latin typeface="Arial" panose="020B0604020202020204" pitchFamily="34" charset="0"/>
              </a:rPr>
              <a:t> her the </a:t>
            </a:r>
            <a:r>
              <a:rPr lang="en-US" sz="2800" i="1" dirty="0">
                <a:solidFill>
                  <a:srgbClr val="1D2A57"/>
                </a:solidFill>
                <a:latin typeface="Arial" panose="020B0604020202020204" pitchFamily="34" charset="0"/>
                <a:hlinkClick r:id="rId10" tooltip="news">
                  <a:extLst>
                    <a:ext uri="{A12FA001-AC4F-418D-AE19-62706E023703}">
                      <ahyp:hlinkClr xmlns:ahyp="http://schemas.microsoft.com/office/drawing/2018/hyperlinkcolor" val="tx"/>
                    </a:ext>
                  </a:extLst>
                </a:hlinkClick>
              </a:rPr>
              <a:t>news</a:t>
            </a:r>
            <a:r>
              <a:rPr lang="en-US" sz="2800" i="1" dirty="0">
                <a:solidFill>
                  <a:srgbClr val="1D2A57"/>
                </a:solidFill>
                <a:latin typeface="Arial" panose="020B0604020202020204" pitchFamily="34" charset="0"/>
              </a:rPr>
              <a:t>.</a:t>
            </a:r>
            <a:endParaRPr lang="it-IT" sz="2800" i="1" dirty="0">
              <a:solidFill>
                <a:srgbClr val="1D2A57"/>
              </a:solidFill>
              <a:latin typeface="Arial" panose="020B0604020202020204" pitchFamily="34" charset="0"/>
            </a:endParaRPr>
          </a:p>
        </p:txBody>
      </p:sp>
    </p:spTree>
    <p:extLst>
      <p:ext uri="{BB962C8B-B14F-4D97-AF65-F5344CB8AC3E}">
        <p14:creationId xmlns:p14="http://schemas.microsoft.com/office/powerpoint/2010/main" val="137736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BB970024-2627-4FE3-AD5B-0C3B3411A793}"/>
              </a:ext>
            </a:extLst>
          </p:cNvPr>
          <p:cNvSpPr txBox="1">
            <a:spLocks noChangeArrowheads="1"/>
          </p:cNvSpPr>
          <p:nvPr/>
        </p:nvSpPr>
        <p:spPr bwMode="auto">
          <a:xfrm>
            <a:off x="1854606" y="288613"/>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SIMPLE</a:t>
            </a:r>
          </a:p>
        </p:txBody>
      </p:sp>
      <p:cxnSp>
        <p:nvCxnSpPr>
          <p:cNvPr id="8197" name="Connettore 1 3">
            <a:extLst>
              <a:ext uri="{FF2B5EF4-FFF2-40B4-BE49-F238E27FC236}">
                <a16:creationId xmlns:a16="http://schemas.microsoft.com/office/drawing/2014/main" id="{43339B1E-18F7-40A3-8B70-7206710B6EFF}"/>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2" name="Immagine 1">
            <a:extLst>
              <a:ext uri="{FF2B5EF4-FFF2-40B4-BE49-F238E27FC236}">
                <a16:creationId xmlns:a16="http://schemas.microsoft.com/office/drawing/2014/main" id="{12008D31-534F-4161-8005-8910A421BE4D}"/>
              </a:ext>
            </a:extLst>
          </p:cNvPr>
          <p:cNvPicPr>
            <a:picLocks noChangeAspect="1"/>
          </p:cNvPicPr>
          <p:nvPr/>
        </p:nvPicPr>
        <p:blipFill>
          <a:blip r:embed="rId3"/>
          <a:stretch>
            <a:fillRect/>
          </a:stretch>
        </p:blipFill>
        <p:spPr>
          <a:xfrm>
            <a:off x="1789192" y="1009689"/>
            <a:ext cx="8650209" cy="2630131"/>
          </a:xfrm>
          <a:prstGeom prst="rect">
            <a:avLst/>
          </a:prstGeom>
        </p:spPr>
      </p:pic>
      <p:sp>
        <p:nvSpPr>
          <p:cNvPr id="8200" name="Text Box 13">
            <a:extLst>
              <a:ext uri="{FF2B5EF4-FFF2-40B4-BE49-F238E27FC236}">
                <a16:creationId xmlns:a16="http://schemas.microsoft.com/office/drawing/2014/main" id="{06063EF9-CD33-4A6C-9638-C18B08458ECA}"/>
              </a:ext>
            </a:extLst>
          </p:cNvPr>
          <p:cNvSpPr txBox="1">
            <a:spLocks noChangeArrowheads="1"/>
          </p:cNvSpPr>
          <p:nvPr/>
        </p:nvSpPr>
        <p:spPr bwMode="auto">
          <a:xfrm>
            <a:off x="5420279" y="2219003"/>
            <a:ext cx="4982531" cy="921150"/>
          </a:xfrm>
          <a:prstGeom prst="rect">
            <a:avLst/>
          </a:prstGeom>
          <a:solidFill>
            <a:schemeClr val="bg1"/>
          </a:solidFill>
          <a:ln w="38100">
            <a:solidFill>
              <a:srgbClr val="FF6600"/>
            </a:solidFill>
            <a:miter lim="800000"/>
            <a:headEnd/>
            <a:tailEnd/>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1800"/>
              </a:spcBef>
              <a:spcAft>
                <a:spcPts val="1800"/>
              </a:spcAft>
            </a:pPr>
            <a:r>
              <a:rPr lang="it-IT" altLang="it-IT" sz="2693" b="1" dirty="0"/>
              <a:t>HABITUAL / PERMANENT ACTIONS</a:t>
            </a:r>
          </a:p>
        </p:txBody>
      </p:sp>
      <p:pic>
        <p:nvPicPr>
          <p:cNvPr id="8199" name="Immagine 7">
            <a:extLst>
              <a:ext uri="{FF2B5EF4-FFF2-40B4-BE49-F238E27FC236}">
                <a16:creationId xmlns:a16="http://schemas.microsoft.com/office/drawing/2014/main" id="{455B1231-2556-4274-94D2-816D84A80DAC}"/>
              </a:ext>
            </a:extLst>
          </p:cNvPr>
          <p:cNvPicPr>
            <a:picLocks noChangeAspect="1"/>
          </p:cNvPicPr>
          <p:nvPr/>
        </p:nvPicPr>
        <p:blipFill>
          <a:blip r:embed="rId4">
            <a:extLst>
              <a:ext uri="{28A0092B-C50C-407E-A947-70E740481C1C}">
                <a14:useLocalDpi xmlns:a14="http://schemas.microsoft.com/office/drawing/2010/main" val="0"/>
              </a:ext>
            </a:extLst>
          </a:blip>
          <a:srcRect l="27982" t="55167" r="39050" b="29457"/>
          <a:stretch>
            <a:fillRect/>
          </a:stretch>
        </p:blipFill>
        <p:spPr bwMode="auto">
          <a:xfrm>
            <a:off x="5379812" y="3140153"/>
            <a:ext cx="5288188" cy="138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ttore 2 10">
            <a:extLst>
              <a:ext uri="{FF2B5EF4-FFF2-40B4-BE49-F238E27FC236}">
                <a16:creationId xmlns:a16="http://schemas.microsoft.com/office/drawing/2014/main" id="{59A8E9AB-5426-46F0-87D7-71AD98DBC63C}"/>
              </a:ext>
            </a:extLst>
          </p:cNvPr>
          <p:cNvCxnSpPr>
            <a:cxnSpLocks/>
          </p:cNvCxnSpPr>
          <p:nvPr/>
        </p:nvCxnSpPr>
        <p:spPr>
          <a:xfrm flipH="1" flipV="1">
            <a:off x="6567736" y="3480330"/>
            <a:ext cx="2738825" cy="2693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Rettangolo 4">
            <a:extLst>
              <a:ext uri="{FF2B5EF4-FFF2-40B4-BE49-F238E27FC236}">
                <a16:creationId xmlns:a16="http://schemas.microsoft.com/office/drawing/2014/main" id="{09E88997-E1FB-48C1-A076-F8707C06092D}"/>
              </a:ext>
            </a:extLst>
          </p:cNvPr>
          <p:cNvSpPr/>
          <p:nvPr/>
        </p:nvSpPr>
        <p:spPr>
          <a:xfrm>
            <a:off x="1726191" y="4364415"/>
            <a:ext cx="8776209" cy="2446824"/>
          </a:xfrm>
          <a:prstGeom prst="rect">
            <a:avLst/>
          </a:prstGeom>
        </p:spPr>
        <p:txBody>
          <a:bodyPr wrap="square">
            <a:spAutoFit/>
          </a:bodyPr>
          <a:lstStyle/>
          <a:p>
            <a:r>
              <a:rPr lang="en-US" sz="2400" b="1" dirty="0">
                <a:solidFill>
                  <a:srgbClr val="993366"/>
                </a:solidFill>
              </a:rPr>
              <a:t>To say that</a:t>
            </a:r>
            <a:r>
              <a:rPr lang="en-US" sz="2400" dirty="0">
                <a:solidFill>
                  <a:srgbClr val="993366"/>
                </a:solidFill>
              </a:rPr>
              <a:t> </a:t>
            </a:r>
            <a:r>
              <a:rPr lang="en-US" sz="2400" b="1" dirty="0">
                <a:solidFill>
                  <a:srgbClr val="993366"/>
                </a:solidFill>
              </a:rPr>
              <a:t>something is true in general, or that something happens all the time or repeatedly (and how often we do things)</a:t>
            </a:r>
            <a:r>
              <a:rPr lang="en-US" sz="2400" dirty="0">
                <a:solidFill>
                  <a:srgbClr val="993366"/>
                </a:solidFill>
              </a:rPr>
              <a:t>:</a:t>
            </a:r>
          </a:p>
          <a:p>
            <a:pPr marL="285750" indent="-285750">
              <a:buFont typeface="Arial" panose="020B0604020202020204" pitchFamily="34" charset="0"/>
              <a:buChar char="•"/>
            </a:pPr>
            <a:r>
              <a:rPr lang="en-US" sz="2100" dirty="0">
                <a:cs typeface="Arial" panose="020B0604020202020204" pitchFamily="34" charset="0"/>
              </a:rPr>
              <a:t>The cafe </a:t>
            </a:r>
            <a:r>
              <a:rPr lang="en-US" sz="2100" b="1" dirty="0">
                <a:cs typeface="Arial" panose="020B0604020202020204" pitchFamily="34" charset="0"/>
              </a:rPr>
              <a:t>opens </a:t>
            </a:r>
            <a:r>
              <a:rPr lang="en-US" sz="2100" dirty="0">
                <a:cs typeface="Arial" panose="020B0604020202020204" pitchFamily="34" charset="0"/>
              </a:rPr>
              <a:t>at 7.30 </a:t>
            </a:r>
            <a:r>
              <a:rPr lang="en-US" sz="2100" u="sng" dirty="0">
                <a:cs typeface="Arial" panose="020B0604020202020204" pitchFamily="34" charset="0"/>
              </a:rPr>
              <a:t>in the morning </a:t>
            </a:r>
            <a:r>
              <a:rPr lang="en-US" sz="2100" dirty="0">
                <a:cs typeface="Arial" panose="020B0604020202020204" pitchFamily="34" charset="0"/>
              </a:rPr>
              <a:t>/ I </a:t>
            </a:r>
            <a:r>
              <a:rPr lang="en-US" sz="2100" b="1" dirty="0">
                <a:cs typeface="Arial" panose="020B0604020202020204" pitchFamily="34" charset="0"/>
              </a:rPr>
              <a:t>get up </a:t>
            </a:r>
            <a:r>
              <a:rPr lang="en-US" sz="2100" dirty="0">
                <a:cs typeface="Arial" panose="020B0604020202020204" pitchFamily="34" charset="0"/>
              </a:rPr>
              <a:t>at 8 o'clock </a:t>
            </a:r>
            <a:r>
              <a:rPr lang="en-US" sz="2100" u="sng" dirty="0">
                <a:cs typeface="Arial" panose="020B0604020202020204" pitchFamily="34" charset="0"/>
              </a:rPr>
              <a:t>every morning.</a:t>
            </a:r>
          </a:p>
          <a:p>
            <a:pPr marL="285750" indent="-285750">
              <a:buFont typeface="Arial" panose="020B0604020202020204" pitchFamily="34" charset="0"/>
              <a:buChar char="•"/>
            </a:pPr>
            <a:r>
              <a:rPr lang="en-US" sz="2100" dirty="0">
                <a:cs typeface="Arial" panose="020B0604020202020204" pitchFamily="34" charset="0"/>
              </a:rPr>
              <a:t>We </a:t>
            </a:r>
            <a:r>
              <a:rPr lang="en-US" sz="2100" u="sng" dirty="0">
                <a:cs typeface="Arial" panose="020B0604020202020204" pitchFamily="34" charset="0"/>
              </a:rPr>
              <a:t>usually</a:t>
            </a:r>
            <a:r>
              <a:rPr lang="en-US" sz="2100" dirty="0">
                <a:cs typeface="Arial" panose="020B0604020202020204" pitchFamily="34" charset="0"/>
              </a:rPr>
              <a:t> </a:t>
            </a:r>
            <a:r>
              <a:rPr lang="en-US" sz="2100" b="1" dirty="0">
                <a:cs typeface="Arial" panose="020B0604020202020204" pitchFamily="34" charset="0"/>
              </a:rPr>
              <a:t>go </a:t>
            </a:r>
            <a:r>
              <a:rPr lang="en-US" sz="2100" dirty="0">
                <a:cs typeface="Arial" panose="020B0604020202020204" pitchFamily="34" charset="0"/>
              </a:rPr>
              <a:t>home </a:t>
            </a:r>
            <a:r>
              <a:rPr lang="en-US" sz="2100" u="sng" dirty="0">
                <a:cs typeface="Arial" panose="020B0604020202020204" pitchFamily="34" charset="0"/>
              </a:rPr>
              <a:t>at weekends </a:t>
            </a:r>
            <a:r>
              <a:rPr lang="en-US" sz="2100" dirty="0">
                <a:cs typeface="Arial" panose="020B0604020202020204" pitchFamily="34" charset="0"/>
              </a:rPr>
              <a:t>/ We </a:t>
            </a:r>
            <a:r>
              <a:rPr lang="en-US" sz="2100" b="1" dirty="0">
                <a:cs typeface="Arial" panose="020B0604020202020204" pitchFamily="34" charset="0"/>
              </a:rPr>
              <a:t>don’t go </a:t>
            </a:r>
            <a:r>
              <a:rPr lang="en-US" sz="2100" dirty="0">
                <a:cs typeface="Arial" panose="020B0604020202020204" pitchFamily="34" charset="0"/>
              </a:rPr>
              <a:t>abroad </a:t>
            </a:r>
            <a:r>
              <a:rPr lang="en-US" sz="2100" u="sng" dirty="0">
                <a:cs typeface="Arial" panose="020B0604020202020204" pitchFamily="34" charset="0"/>
              </a:rPr>
              <a:t>very often.</a:t>
            </a:r>
          </a:p>
          <a:p>
            <a:pPr marL="285750" indent="-285750">
              <a:buFont typeface="Arial" panose="020B0604020202020204" pitchFamily="34" charset="0"/>
              <a:buChar char="•"/>
            </a:pPr>
            <a:r>
              <a:rPr lang="en-US" sz="2100" dirty="0">
                <a:cs typeface="Arial" panose="020B0604020202020204" pitchFamily="34" charset="0"/>
              </a:rPr>
              <a:t>Nurses </a:t>
            </a:r>
            <a:r>
              <a:rPr lang="en-US" sz="2100" b="1" dirty="0">
                <a:cs typeface="Arial" panose="020B0604020202020204" pitchFamily="34" charset="0"/>
              </a:rPr>
              <a:t>look </a:t>
            </a:r>
            <a:r>
              <a:rPr lang="en-US" sz="2100" dirty="0">
                <a:cs typeface="Arial" panose="020B0604020202020204" pitchFamily="34" charset="0"/>
              </a:rPr>
              <a:t>after patients in hospitals. / The Earth </a:t>
            </a:r>
            <a:r>
              <a:rPr lang="en-US" sz="2100" b="1" dirty="0">
                <a:cs typeface="Arial" panose="020B0604020202020204" pitchFamily="34" charset="0"/>
              </a:rPr>
              <a:t>goes</a:t>
            </a:r>
            <a:r>
              <a:rPr lang="en-US" sz="2100" dirty="0">
                <a:cs typeface="Arial" panose="020B0604020202020204" pitchFamily="34" charset="0"/>
              </a:rPr>
              <a:t> round the Sun / Rice </a:t>
            </a:r>
            <a:r>
              <a:rPr lang="en-US" sz="2100" b="1" dirty="0">
                <a:cs typeface="Arial" panose="020B0604020202020204" pitchFamily="34" charset="0"/>
              </a:rPr>
              <a:t>doesn’t grow </a:t>
            </a:r>
            <a:r>
              <a:rPr lang="en-US" sz="2100" dirty="0">
                <a:cs typeface="Arial" panose="020B0604020202020204" pitchFamily="34" charset="0"/>
              </a:rPr>
              <a:t>in cold climates.</a:t>
            </a:r>
          </a:p>
          <a:p>
            <a:pPr marL="285750" indent="-285750">
              <a:buFont typeface="Arial" panose="020B0604020202020204" pitchFamily="34" charset="0"/>
              <a:buChar char="•"/>
            </a:pPr>
            <a:r>
              <a:rPr lang="en-US" sz="2100" dirty="0">
                <a:cs typeface="Arial" panose="020B0604020202020204" pitchFamily="34" charset="0"/>
              </a:rPr>
              <a:t>What </a:t>
            </a:r>
            <a:r>
              <a:rPr lang="en-US" sz="2100" b="1" dirty="0">
                <a:cs typeface="Arial" panose="020B0604020202020204" pitchFamily="34" charset="0"/>
              </a:rPr>
              <a:t>does </a:t>
            </a:r>
            <a:r>
              <a:rPr lang="en-US" sz="2100" dirty="0">
                <a:cs typeface="Arial" panose="020B0604020202020204" pitchFamily="34" charset="0"/>
              </a:rPr>
              <a:t>this word </a:t>
            </a:r>
            <a:r>
              <a:rPr lang="en-US" sz="2100" b="1" dirty="0">
                <a:cs typeface="Arial" panose="020B0604020202020204" pitchFamily="34" charset="0"/>
              </a:rPr>
              <a:t>mean?</a:t>
            </a:r>
            <a:r>
              <a:rPr lang="en-US" sz="2100" dirty="0">
                <a:cs typeface="Arial" panose="020B0604020202020204" pitchFamily="34" charset="0"/>
              </a:rPr>
              <a:t> / Where </a:t>
            </a:r>
            <a:r>
              <a:rPr lang="en-US" sz="2100" b="1" dirty="0">
                <a:cs typeface="Arial" panose="020B0604020202020204" pitchFamily="34" charset="0"/>
              </a:rPr>
              <a:t>do</a:t>
            </a:r>
            <a:r>
              <a:rPr lang="en-US" sz="2100" dirty="0">
                <a:cs typeface="Arial" panose="020B0604020202020204" pitchFamily="34" charset="0"/>
              </a:rPr>
              <a:t> they </a:t>
            </a:r>
            <a:r>
              <a:rPr lang="en-US" sz="2100" b="1" dirty="0">
                <a:cs typeface="Arial" panose="020B0604020202020204" pitchFamily="34" charset="0"/>
              </a:rPr>
              <a:t>live</a:t>
            </a:r>
            <a:r>
              <a:rPr lang="en-US" sz="2100" dirty="0">
                <a:cs typeface="Arial" panose="020B0604020202020204" pitchFamily="34" charset="0"/>
              </a:rPr>
              <a:t>?</a:t>
            </a:r>
          </a:p>
        </p:txBody>
      </p:sp>
    </p:spTree>
    <p:extLst>
      <p:ext uri="{BB962C8B-B14F-4D97-AF65-F5344CB8AC3E}">
        <p14:creationId xmlns:p14="http://schemas.microsoft.com/office/powerpoint/2010/main" val="281376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864B3E4A-E591-475E-A0F9-6AF060FE2AAC}"/>
              </a:ext>
            </a:extLst>
          </p:cNvPr>
          <p:cNvGraphicFramePr>
            <a:graphicFrameLocks noGrp="1"/>
          </p:cNvGraphicFramePr>
          <p:nvPr>
            <p:ph idx="1"/>
          </p:nvPr>
        </p:nvGraphicFramePr>
        <p:xfrm>
          <a:off x="8249920" y="1493202"/>
          <a:ext cx="2241550" cy="5216398"/>
        </p:xfrm>
        <a:graphic>
          <a:graphicData uri="http://schemas.openxmlformats.org/drawingml/2006/table">
            <a:tbl>
              <a:tblPr firstCol="1" bandRow="1">
                <a:tableStyleId>{5C22544A-7EE6-4342-B048-85BDC9FD1C3A}</a:tableStyleId>
              </a:tblPr>
              <a:tblGrid>
                <a:gridCol w="2241550">
                  <a:extLst>
                    <a:ext uri="{9D8B030D-6E8A-4147-A177-3AD203B41FA5}">
                      <a16:colId xmlns:a16="http://schemas.microsoft.com/office/drawing/2014/main" val="4062617765"/>
                    </a:ext>
                  </a:extLst>
                </a:gridCol>
              </a:tblGrid>
              <a:tr h="332828">
                <a:tc>
                  <a:txBody>
                    <a:bodyPr/>
                    <a:lstStyle/>
                    <a:p>
                      <a:pPr>
                        <a:lnSpc>
                          <a:spcPct val="115000"/>
                        </a:lnSpc>
                        <a:spcAft>
                          <a:spcPts val="1000"/>
                        </a:spcAft>
                      </a:pPr>
                      <a:r>
                        <a:rPr lang="it-IT" sz="2200" dirty="0">
                          <a:effectLst/>
                        </a:rPr>
                        <a:t>in the </a:t>
                      </a:r>
                      <a:r>
                        <a:rPr lang="it-IT" sz="2200" dirty="0" err="1">
                          <a:effectLst/>
                        </a:rPr>
                        <a:t>morning</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748362139"/>
                  </a:ext>
                </a:extLst>
              </a:tr>
              <a:tr h="332828">
                <a:tc>
                  <a:txBody>
                    <a:bodyPr/>
                    <a:lstStyle/>
                    <a:p>
                      <a:pPr>
                        <a:lnSpc>
                          <a:spcPct val="115000"/>
                        </a:lnSpc>
                        <a:spcAft>
                          <a:spcPts val="1000"/>
                        </a:spcAft>
                      </a:pPr>
                      <a:r>
                        <a:rPr lang="it-IT" sz="2200" dirty="0">
                          <a:effectLst/>
                        </a:rPr>
                        <a:t>in the </a:t>
                      </a:r>
                      <a:r>
                        <a:rPr lang="it-IT" sz="2200" dirty="0" err="1">
                          <a:effectLst/>
                        </a:rPr>
                        <a:t>afternoon</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885138667"/>
                  </a:ext>
                </a:extLst>
              </a:tr>
              <a:tr h="332828">
                <a:tc>
                  <a:txBody>
                    <a:bodyPr/>
                    <a:lstStyle/>
                    <a:p>
                      <a:pPr>
                        <a:lnSpc>
                          <a:spcPct val="115000"/>
                        </a:lnSpc>
                        <a:spcAft>
                          <a:spcPts val="1000"/>
                        </a:spcAft>
                      </a:pPr>
                      <a:r>
                        <a:rPr lang="it-IT" sz="2200" dirty="0">
                          <a:effectLst/>
                        </a:rPr>
                        <a:t>in the </a:t>
                      </a:r>
                      <a:r>
                        <a:rPr lang="it-IT" sz="2200" dirty="0" err="1">
                          <a:effectLst/>
                        </a:rPr>
                        <a:t>evening</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574371139"/>
                  </a:ext>
                </a:extLst>
              </a:tr>
              <a:tr h="332828">
                <a:tc>
                  <a:txBody>
                    <a:bodyPr/>
                    <a:lstStyle/>
                    <a:p>
                      <a:pPr>
                        <a:lnSpc>
                          <a:spcPct val="115000"/>
                        </a:lnSpc>
                        <a:spcAft>
                          <a:spcPts val="1000"/>
                        </a:spcAft>
                      </a:pPr>
                      <a:r>
                        <a:rPr lang="it-IT" sz="2200" dirty="0" err="1">
                          <a:effectLst/>
                        </a:rPr>
                        <a:t>at</a:t>
                      </a:r>
                      <a:r>
                        <a:rPr lang="it-IT" sz="2200" dirty="0">
                          <a:effectLst/>
                        </a:rPr>
                        <a:t> night</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876059181"/>
                  </a:ext>
                </a:extLst>
              </a:tr>
              <a:tr h="332828">
                <a:tc>
                  <a:txBody>
                    <a:bodyPr/>
                    <a:lstStyle/>
                    <a:p>
                      <a:pPr>
                        <a:lnSpc>
                          <a:spcPct val="115000"/>
                        </a:lnSpc>
                        <a:spcAft>
                          <a:spcPts val="1000"/>
                        </a:spcAft>
                      </a:pPr>
                      <a:r>
                        <a:rPr lang="it-IT" sz="2200" dirty="0" err="1">
                          <a:effectLst/>
                        </a:rPr>
                        <a:t>every</a:t>
                      </a:r>
                      <a:r>
                        <a:rPr lang="it-IT" sz="2200" dirty="0">
                          <a:effectLst/>
                        </a:rPr>
                        <a:t> day</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76746475"/>
                  </a:ext>
                </a:extLst>
              </a:tr>
              <a:tr h="370871">
                <a:tc>
                  <a:txBody>
                    <a:bodyPr/>
                    <a:lstStyle/>
                    <a:p>
                      <a:pPr>
                        <a:lnSpc>
                          <a:spcPct val="115000"/>
                        </a:lnSpc>
                        <a:spcAft>
                          <a:spcPts val="1000"/>
                        </a:spcAft>
                      </a:pPr>
                      <a:r>
                        <a:rPr lang="it-IT" sz="2200" dirty="0" err="1">
                          <a:effectLst/>
                        </a:rPr>
                        <a:t>every</a:t>
                      </a:r>
                      <a:r>
                        <a:rPr lang="it-IT" sz="2200" dirty="0">
                          <a:effectLst/>
                        </a:rPr>
                        <a:t> </a:t>
                      </a:r>
                      <a:r>
                        <a:rPr lang="it-IT" sz="2200" dirty="0" err="1">
                          <a:effectLst/>
                        </a:rPr>
                        <a:t>Monday</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959373623"/>
                  </a:ext>
                </a:extLst>
              </a:tr>
              <a:tr h="332828">
                <a:tc>
                  <a:txBody>
                    <a:bodyPr/>
                    <a:lstStyle/>
                    <a:p>
                      <a:pPr>
                        <a:lnSpc>
                          <a:spcPct val="115000"/>
                        </a:lnSpc>
                        <a:spcAft>
                          <a:spcPts val="1000"/>
                        </a:spcAft>
                      </a:pPr>
                      <a:r>
                        <a:rPr lang="it-IT" sz="2200" dirty="0">
                          <a:effectLst/>
                        </a:rPr>
                        <a:t>on </a:t>
                      </a:r>
                      <a:r>
                        <a:rPr lang="it-IT" sz="2200" dirty="0" err="1">
                          <a:effectLst/>
                        </a:rPr>
                        <a:t>Mondays</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039909851"/>
                  </a:ext>
                </a:extLst>
              </a:tr>
              <a:tr h="577137">
                <a:tc>
                  <a:txBody>
                    <a:bodyPr/>
                    <a:lstStyle/>
                    <a:p>
                      <a:pPr>
                        <a:lnSpc>
                          <a:spcPct val="115000"/>
                        </a:lnSpc>
                        <a:spcAft>
                          <a:spcPts val="1000"/>
                        </a:spcAft>
                      </a:pPr>
                      <a:r>
                        <a:rPr lang="en-US" sz="2200" dirty="0">
                          <a:effectLst/>
                        </a:rPr>
                        <a:t>at weekends</a:t>
                      </a:r>
                      <a:br>
                        <a:rPr lang="en-US" sz="2200" dirty="0">
                          <a:effectLst/>
                        </a:rPr>
                      </a:br>
                      <a:r>
                        <a:rPr lang="en-US" sz="2200" dirty="0">
                          <a:effectLst/>
                        </a:rPr>
                        <a:t>at the weekend</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831206840"/>
                  </a:ext>
                </a:extLst>
              </a:tr>
              <a:tr h="332828">
                <a:tc>
                  <a:txBody>
                    <a:bodyPr/>
                    <a:lstStyle/>
                    <a:p>
                      <a:pPr>
                        <a:lnSpc>
                          <a:spcPct val="115000"/>
                        </a:lnSpc>
                        <a:spcAft>
                          <a:spcPts val="1000"/>
                        </a:spcAft>
                      </a:pPr>
                      <a:r>
                        <a:rPr lang="it-IT" sz="2200" dirty="0">
                          <a:effectLst/>
                        </a:rPr>
                        <a:t>once a week</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45744704"/>
                  </a:ext>
                </a:extLst>
              </a:tr>
              <a:tr h="332828">
                <a:tc>
                  <a:txBody>
                    <a:bodyPr/>
                    <a:lstStyle/>
                    <a:p>
                      <a:pPr>
                        <a:lnSpc>
                          <a:spcPct val="115000"/>
                        </a:lnSpc>
                        <a:spcAft>
                          <a:spcPts val="1000"/>
                        </a:spcAft>
                      </a:pPr>
                      <a:r>
                        <a:rPr lang="it-IT" sz="2200" dirty="0" err="1">
                          <a:effectLst/>
                        </a:rPr>
                        <a:t>twice</a:t>
                      </a:r>
                      <a:r>
                        <a:rPr lang="it-IT" sz="2200" dirty="0">
                          <a:effectLst/>
                        </a:rPr>
                        <a:t> a month</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732047416"/>
                  </a:ext>
                </a:extLst>
              </a:tr>
              <a:tr h="332828">
                <a:tc>
                  <a:txBody>
                    <a:bodyPr/>
                    <a:lstStyle/>
                    <a:p>
                      <a:pPr>
                        <a:lnSpc>
                          <a:spcPct val="115000"/>
                        </a:lnSpc>
                        <a:spcAft>
                          <a:spcPts val="1000"/>
                        </a:spcAft>
                      </a:pPr>
                      <a:r>
                        <a:rPr lang="it-IT" sz="2200" dirty="0" err="1">
                          <a:effectLst/>
                        </a:rPr>
                        <a:t>three</a:t>
                      </a:r>
                      <a:r>
                        <a:rPr lang="it-IT" sz="2200" dirty="0">
                          <a:effectLst/>
                        </a:rPr>
                        <a:t> </a:t>
                      </a:r>
                      <a:r>
                        <a:rPr lang="it-IT" sz="2200" dirty="0" err="1">
                          <a:effectLst/>
                        </a:rPr>
                        <a:t>times</a:t>
                      </a:r>
                      <a:r>
                        <a:rPr lang="it-IT" sz="2200" dirty="0">
                          <a:effectLst/>
                        </a:rPr>
                        <a:t> a </a:t>
                      </a:r>
                      <a:r>
                        <a:rPr lang="it-IT" sz="2200" dirty="0" err="1">
                          <a:effectLst/>
                        </a:rPr>
                        <a:t>year</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76213976"/>
                  </a:ext>
                </a:extLst>
              </a:tr>
            </a:tbl>
          </a:graphicData>
        </a:graphic>
      </p:graphicFrame>
      <p:graphicFrame>
        <p:nvGraphicFramePr>
          <p:cNvPr id="5" name="Tabella 4">
            <a:extLst>
              <a:ext uri="{FF2B5EF4-FFF2-40B4-BE49-F238E27FC236}">
                <a16:creationId xmlns:a16="http://schemas.microsoft.com/office/drawing/2014/main" id="{2547E225-95C7-4B69-93EF-44CF86488629}"/>
              </a:ext>
            </a:extLst>
          </p:cNvPr>
          <p:cNvGraphicFramePr>
            <a:graphicFrameLocks noGrp="1"/>
          </p:cNvGraphicFramePr>
          <p:nvPr/>
        </p:nvGraphicFramePr>
        <p:xfrm>
          <a:off x="1802130" y="148400"/>
          <a:ext cx="5920740" cy="5141598"/>
        </p:xfrm>
        <a:graphic>
          <a:graphicData uri="http://schemas.openxmlformats.org/drawingml/2006/table">
            <a:tbl>
              <a:tblPr firstCol="1" bandRow="1">
                <a:tableStyleId>{5C22544A-7EE6-4342-B048-85BDC9FD1C3A}</a:tableStyleId>
              </a:tblPr>
              <a:tblGrid>
                <a:gridCol w="1598601">
                  <a:extLst>
                    <a:ext uri="{9D8B030D-6E8A-4147-A177-3AD203B41FA5}">
                      <a16:colId xmlns:a16="http://schemas.microsoft.com/office/drawing/2014/main" val="3121843865"/>
                    </a:ext>
                  </a:extLst>
                </a:gridCol>
                <a:gridCol w="4322139">
                  <a:extLst>
                    <a:ext uri="{9D8B030D-6E8A-4147-A177-3AD203B41FA5}">
                      <a16:colId xmlns:a16="http://schemas.microsoft.com/office/drawing/2014/main" val="2657801080"/>
                    </a:ext>
                  </a:extLst>
                </a:gridCol>
              </a:tblGrid>
              <a:tr h="0">
                <a:tc>
                  <a:txBody>
                    <a:bodyPr/>
                    <a:lstStyle/>
                    <a:p>
                      <a:pPr>
                        <a:lnSpc>
                          <a:spcPct val="115000"/>
                        </a:lnSpc>
                        <a:spcAft>
                          <a:spcPts val="1000"/>
                        </a:spcAft>
                      </a:pPr>
                      <a:r>
                        <a:rPr lang="it-IT" sz="2200">
                          <a:effectLst/>
                        </a:rPr>
                        <a:t>always</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sempre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919412576"/>
                  </a:ext>
                </a:extLst>
              </a:tr>
              <a:tr h="508826">
                <a:tc>
                  <a:txBody>
                    <a:bodyPr/>
                    <a:lstStyle/>
                    <a:p>
                      <a:pPr>
                        <a:lnSpc>
                          <a:spcPct val="115000"/>
                        </a:lnSpc>
                        <a:spcAft>
                          <a:spcPts val="1000"/>
                        </a:spcAft>
                      </a:pPr>
                      <a:r>
                        <a:rPr lang="it-IT" sz="2200">
                          <a:effectLst/>
                        </a:rPr>
                        <a:t>usually</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di solito</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128931892"/>
                  </a:ext>
                </a:extLst>
              </a:tr>
              <a:tr h="508826">
                <a:tc>
                  <a:txBody>
                    <a:bodyPr/>
                    <a:lstStyle/>
                    <a:p>
                      <a:pPr>
                        <a:lnSpc>
                          <a:spcPct val="115000"/>
                        </a:lnSpc>
                        <a:spcAft>
                          <a:spcPts val="1000"/>
                        </a:spcAft>
                      </a:pPr>
                      <a:r>
                        <a:rPr lang="it-IT" sz="2200" dirty="0" err="1">
                          <a:effectLst/>
                        </a:rPr>
                        <a:t>often</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spesso</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938999023"/>
                  </a:ext>
                </a:extLst>
              </a:tr>
              <a:tr h="508826">
                <a:tc>
                  <a:txBody>
                    <a:bodyPr/>
                    <a:lstStyle/>
                    <a:p>
                      <a:pPr>
                        <a:lnSpc>
                          <a:spcPct val="115000"/>
                        </a:lnSpc>
                        <a:spcAft>
                          <a:spcPts val="1000"/>
                        </a:spcAft>
                      </a:pPr>
                      <a:r>
                        <a:rPr lang="it-IT" sz="2200">
                          <a:effectLst/>
                        </a:rPr>
                        <a:t>sometimes</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qualche volta</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65759378"/>
                  </a:ext>
                </a:extLst>
              </a:tr>
              <a:tr h="508826">
                <a:tc>
                  <a:txBody>
                    <a:bodyPr/>
                    <a:lstStyle/>
                    <a:p>
                      <a:pPr>
                        <a:lnSpc>
                          <a:spcPct val="115000"/>
                        </a:lnSpc>
                        <a:spcAft>
                          <a:spcPts val="1000"/>
                        </a:spcAft>
                      </a:pPr>
                      <a:r>
                        <a:rPr lang="it-IT" sz="2200">
                          <a:effectLst/>
                        </a:rPr>
                        <a:t>seldom</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ogni tanto</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96878750"/>
                  </a:ext>
                </a:extLst>
              </a:tr>
              <a:tr h="508826">
                <a:tc>
                  <a:txBody>
                    <a:bodyPr/>
                    <a:lstStyle/>
                    <a:p>
                      <a:pPr>
                        <a:lnSpc>
                          <a:spcPct val="115000"/>
                        </a:lnSpc>
                        <a:spcAft>
                          <a:spcPts val="1000"/>
                        </a:spcAft>
                      </a:pPr>
                      <a:r>
                        <a:rPr lang="it-IT" sz="2200">
                          <a:effectLst/>
                        </a:rPr>
                        <a:t>rarely</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raramente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87104574"/>
                  </a:ext>
                </a:extLst>
              </a:tr>
              <a:tr h="747514">
                <a:tc>
                  <a:txBody>
                    <a:bodyPr/>
                    <a:lstStyle/>
                    <a:p>
                      <a:pPr>
                        <a:lnSpc>
                          <a:spcPct val="115000"/>
                        </a:lnSpc>
                        <a:spcAft>
                          <a:spcPts val="1000"/>
                        </a:spcAft>
                      </a:pPr>
                      <a:r>
                        <a:rPr lang="it-IT" sz="2200">
                          <a:effectLst/>
                        </a:rPr>
                        <a:t>hardly ever</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quasi mai (+ verbo nella forma affermativa)</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995064951"/>
                  </a:ext>
                </a:extLst>
              </a:tr>
              <a:tr h="508826">
                <a:tc>
                  <a:txBody>
                    <a:bodyPr/>
                    <a:lstStyle/>
                    <a:p>
                      <a:pPr>
                        <a:lnSpc>
                          <a:spcPct val="115000"/>
                        </a:lnSpc>
                        <a:spcAft>
                          <a:spcPts val="1000"/>
                        </a:spcAft>
                      </a:pPr>
                      <a:r>
                        <a:rPr lang="it-IT" sz="2200">
                          <a:effectLst/>
                        </a:rPr>
                        <a:t>never</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mai ( + verbo nella forma affermativa)</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340223342"/>
                  </a:ext>
                </a:extLst>
              </a:tr>
              <a:tr h="508826">
                <a:tc>
                  <a:txBody>
                    <a:bodyPr/>
                    <a:lstStyle/>
                    <a:p>
                      <a:pPr>
                        <a:lnSpc>
                          <a:spcPct val="115000"/>
                        </a:lnSpc>
                        <a:spcAft>
                          <a:spcPts val="1000"/>
                        </a:spcAft>
                      </a:pPr>
                      <a:r>
                        <a:rPr lang="it-IT" sz="2200" dirty="0" err="1">
                          <a:effectLst/>
                        </a:rPr>
                        <a:t>ever</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mai (nelle frasi interrogative)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071239589"/>
                  </a:ext>
                </a:extLst>
              </a:tr>
            </a:tbl>
          </a:graphicData>
        </a:graphic>
      </p:graphicFrame>
      <p:sp>
        <p:nvSpPr>
          <p:cNvPr id="6" name="Freccia a pentagono 5">
            <a:extLst>
              <a:ext uri="{FF2B5EF4-FFF2-40B4-BE49-F238E27FC236}">
                <a16:creationId xmlns:a16="http://schemas.microsoft.com/office/drawing/2014/main" id="{8F235DC9-C5D8-4ED9-8BAE-668A98700CF9}"/>
              </a:ext>
            </a:extLst>
          </p:cNvPr>
          <p:cNvSpPr/>
          <p:nvPr/>
        </p:nvSpPr>
        <p:spPr>
          <a:xfrm>
            <a:off x="3071446" y="6154618"/>
            <a:ext cx="5129454" cy="660492"/>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Usually</a:t>
            </a:r>
            <a:r>
              <a:rPr lang="it-IT" sz="2400" dirty="0">
                <a:solidFill>
                  <a:schemeClr val="tx1"/>
                </a:solidFill>
              </a:rPr>
              <a:t> </a:t>
            </a:r>
            <a:r>
              <a:rPr lang="it-IT" sz="2400" dirty="0" err="1">
                <a:solidFill>
                  <a:schemeClr val="tx1"/>
                </a:solidFill>
              </a:rPr>
              <a:t>at</a:t>
            </a:r>
            <a:r>
              <a:rPr lang="it-IT" sz="2400" dirty="0">
                <a:solidFill>
                  <a:schemeClr val="tx1"/>
                </a:solidFill>
              </a:rPr>
              <a:t> the end of </a:t>
            </a:r>
            <a:r>
              <a:rPr lang="it-IT" sz="2400" dirty="0" err="1">
                <a:solidFill>
                  <a:schemeClr val="tx1"/>
                </a:solidFill>
              </a:rPr>
              <a:t>sentences</a:t>
            </a:r>
            <a:endParaRPr lang="it-IT" sz="2400" dirty="0">
              <a:solidFill>
                <a:schemeClr val="tx1"/>
              </a:solidFill>
            </a:endParaRPr>
          </a:p>
          <a:p>
            <a:pPr algn="ctr"/>
            <a:r>
              <a:rPr lang="it-IT" dirty="0">
                <a:solidFill>
                  <a:schemeClr val="tx1"/>
                </a:solidFill>
              </a:rPr>
              <a:t>(can be </a:t>
            </a:r>
            <a:r>
              <a:rPr lang="it-IT" dirty="0" err="1">
                <a:solidFill>
                  <a:schemeClr val="tx1"/>
                </a:solidFill>
              </a:rPr>
              <a:t>at</a:t>
            </a:r>
            <a:r>
              <a:rPr lang="it-IT" dirty="0">
                <a:solidFill>
                  <a:schemeClr val="tx1"/>
                </a:solidFill>
              </a:rPr>
              <a:t> the beginning in affirmative </a:t>
            </a:r>
            <a:r>
              <a:rPr lang="it-IT" dirty="0" err="1">
                <a:solidFill>
                  <a:schemeClr val="tx1"/>
                </a:solidFill>
              </a:rPr>
              <a:t>sentences</a:t>
            </a:r>
            <a:r>
              <a:rPr lang="it-IT" dirty="0">
                <a:solidFill>
                  <a:schemeClr val="tx1"/>
                </a:solidFill>
              </a:rPr>
              <a:t>)</a:t>
            </a:r>
          </a:p>
        </p:txBody>
      </p:sp>
      <p:sp>
        <p:nvSpPr>
          <p:cNvPr id="2" name="Rettangolo 1">
            <a:extLst>
              <a:ext uri="{FF2B5EF4-FFF2-40B4-BE49-F238E27FC236}">
                <a16:creationId xmlns:a16="http://schemas.microsoft.com/office/drawing/2014/main" id="{C4154FE0-D09D-4833-AA80-6354E94EF84A}"/>
              </a:ext>
            </a:extLst>
          </p:cNvPr>
          <p:cNvSpPr/>
          <p:nvPr/>
        </p:nvSpPr>
        <p:spPr>
          <a:xfrm>
            <a:off x="8006714" y="148400"/>
            <a:ext cx="2580006" cy="96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1"/>
                </a:solidFill>
              </a:rPr>
              <a:t>TIME EXPRESSIONS</a:t>
            </a:r>
          </a:p>
        </p:txBody>
      </p:sp>
      <p:sp>
        <p:nvSpPr>
          <p:cNvPr id="3" name="Callout: freccia in su 2">
            <a:extLst>
              <a:ext uri="{FF2B5EF4-FFF2-40B4-BE49-F238E27FC236}">
                <a16:creationId xmlns:a16="http://schemas.microsoft.com/office/drawing/2014/main" id="{403D8704-AEEA-489B-B751-945D08B43CDE}"/>
              </a:ext>
            </a:extLst>
          </p:cNvPr>
          <p:cNvSpPr/>
          <p:nvPr/>
        </p:nvSpPr>
        <p:spPr>
          <a:xfrm>
            <a:off x="1946031" y="5289998"/>
            <a:ext cx="4572000" cy="660492"/>
          </a:xfrm>
          <a:prstGeom prst="upArrowCallout">
            <a:avLst>
              <a:gd name="adj1" fmla="val 50000"/>
              <a:gd name="adj2" fmla="val 25000"/>
              <a:gd name="adj3" fmla="val 25000"/>
              <a:gd name="adj4" fmla="val 649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rPr>
              <a:t>FREQUENCY ADVERBS: S + AVV + V</a:t>
            </a:r>
            <a:r>
              <a:rPr lang="it-IT" sz="2000" dirty="0"/>
              <a:t>SS</a:t>
            </a:r>
          </a:p>
        </p:txBody>
      </p:sp>
    </p:spTree>
    <p:extLst>
      <p:ext uri="{BB962C8B-B14F-4D97-AF65-F5344CB8AC3E}">
        <p14:creationId xmlns:p14="http://schemas.microsoft.com/office/powerpoint/2010/main" val="114656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E8DC6F2B-178B-494D-83B2-A04B2AE2977A}"/>
              </a:ext>
            </a:extLst>
          </p:cNvPr>
          <p:cNvSpPr txBox="1">
            <a:spLocks noChangeArrowheads="1"/>
          </p:cNvSpPr>
          <p:nvPr/>
        </p:nvSpPr>
        <p:spPr bwMode="auto">
          <a:xfrm>
            <a:off x="2286764" y="380237"/>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CONTINUOUS</a:t>
            </a:r>
          </a:p>
        </p:txBody>
      </p:sp>
      <p:cxnSp>
        <p:nvCxnSpPr>
          <p:cNvPr id="6149" name="Connettore 1 3">
            <a:extLst>
              <a:ext uri="{FF2B5EF4-FFF2-40B4-BE49-F238E27FC236}">
                <a16:creationId xmlns:a16="http://schemas.microsoft.com/office/drawing/2014/main" id="{B350B728-BA09-404F-B796-622FD35094FD}"/>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150" name="Rettangolo 4">
            <a:extLst>
              <a:ext uri="{FF2B5EF4-FFF2-40B4-BE49-F238E27FC236}">
                <a16:creationId xmlns:a16="http://schemas.microsoft.com/office/drawing/2014/main" id="{B8A7F296-E99C-4101-8CE6-3E9EED9D548A}"/>
              </a:ext>
            </a:extLst>
          </p:cNvPr>
          <p:cNvSpPr>
            <a:spLocks noChangeArrowheads="1"/>
          </p:cNvSpPr>
          <p:nvPr/>
        </p:nvSpPr>
        <p:spPr bwMode="auto">
          <a:xfrm>
            <a:off x="2072996" y="4503201"/>
            <a:ext cx="83926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400" b="1" dirty="0">
                <a:solidFill>
                  <a:srgbClr val="993366"/>
                </a:solidFill>
              </a:rPr>
              <a:t>simple present TO BE + present participle (base +</a:t>
            </a:r>
            <a:r>
              <a:rPr lang="en-US" altLang="it-IT" sz="2400" b="1" i="1" dirty="0" err="1">
                <a:solidFill>
                  <a:srgbClr val="993366"/>
                </a:solidFill>
              </a:rPr>
              <a:t>ing</a:t>
            </a:r>
            <a:r>
              <a:rPr lang="en-US" altLang="it-IT" sz="2400" b="1" dirty="0">
                <a:solidFill>
                  <a:srgbClr val="993366"/>
                </a:solidFill>
              </a:rPr>
              <a:t>)</a:t>
            </a:r>
            <a:endParaRPr lang="en-US" altLang="it-IT" sz="2400" dirty="0">
              <a:solidFill>
                <a:srgbClr val="993366"/>
              </a:solidFill>
            </a:endParaRPr>
          </a:p>
          <a:p>
            <a:endParaRPr lang="en-US" altLang="it-IT" sz="2400" dirty="0"/>
          </a:p>
          <a:p>
            <a:r>
              <a:rPr lang="en-US" altLang="it-IT" sz="2400" i="1" dirty="0"/>
              <a:t>Affirmative:</a:t>
            </a:r>
            <a:r>
              <a:rPr lang="en-US" altLang="it-IT" sz="2400" dirty="0"/>
              <a:t> You </a:t>
            </a:r>
            <a:r>
              <a:rPr lang="en-US" altLang="it-IT" sz="2400" b="1" dirty="0"/>
              <a:t>are watching</a:t>
            </a:r>
            <a:r>
              <a:rPr lang="en-US" altLang="it-IT" sz="2400" dirty="0"/>
              <a:t> TV.</a:t>
            </a:r>
          </a:p>
          <a:p>
            <a:r>
              <a:rPr lang="en-US" altLang="it-IT" sz="2400" i="1" dirty="0"/>
              <a:t>Interrogative:</a:t>
            </a:r>
            <a:r>
              <a:rPr lang="en-US" altLang="it-IT" sz="2400" b="1" dirty="0"/>
              <a:t> Are</a:t>
            </a:r>
            <a:r>
              <a:rPr lang="en-US" altLang="it-IT" sz="2400" dirty="0"/>
              <a:t> you </a:t>
            </a:r>
            <a:r>
              <a:rPr lang="en-US" altLang="it-IT" sz="2400" b="1" dirty="0"/>
              <a:t>watching</a:t>
            </a:r>
            <a:r>
              <a:rPr lang="en-US" altLang="it-IT" sz="2400" dirty="0"/>
              <a:t> TV?</a:t>
            </a:r>
          </a:p>
          <a:p>
            <a:r>
              <a:rPr lang="en-US" altLang="it-IT" sz="2400" i="1" dirty="0"/>
              <a:t>Negative:</a:t>
            </a:r>
            <a:r>
              <a:rPr lang="en-US" altLang="it-IT" sz="2400" dirty="0"/>
              <a:t> You </a:t>
            </a:r>
            <a:r>
              <a:rPr lang="en-US" altLang="it-IT" sz="2400" b="1" dirty="0"/>
              <a:t>are not watching</a:t>
            </a:r>
            <a:r>
              <a:rPr lang="en-US" altLang="it-IT" sz="2400" dirty="0"/>
              <a:t> TV.</a:t>
            </a:r>
            <a:endParaRPr lang="en-US" altLang="it-IT" sz="1731" dirty="0"/>
          </a:p>
        </p:txBody>
      </p:sp>
      <p:pic>
        <p:nvPicPr>
          <p:cNvPr id="6151" name="Immagine 20">
            <a:extLst>
              <a:ext uri="{FF2B5EF4-FFF2-40B4-BE49-F238E27FC236}">
                <a16:creationId xmlns:a16="http://schemas.microsoft.com/office/drawing/2014/main" id="{C7C2CA98-E948-4684-AB2E-7253D3C1137A}"/>
              </a:ext>
            </a:extLst>
          </p:cNvPr>
          <p:cNvPicPr>
            <a:picLocks noChangeAspect="1"/>
          </p:cNvPicPr>
          <p:nvPr/>
        </p:nvPicPr>
        <p:blipFill>
          <a:blip r:embed="rId3">
            <a:extLst>
              <a:ext uri="{28A0092B-C50C-407E-A947-70E740481C1C}">
                <a14:useLocalDpi xmlns:a14="http://schemas.microsoft.com/office/drawing/2010/main" val="0"/>
              </a:ext>
            </a:extLst>
          </a:blip>
          <a:srcRect l="27982" t="55167" r="39050" b="29457"/>
          <a:stretch>
            <a:fillRect/>
          </a:stretch>
        </p:blipFill>
        <p:spPr bwMode="auto">
          <a:xfrm>
            <a:off x="1707287" y="2816362"/>
            <a:ext cx="5288188" cy="138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13">
            <a:extLst>
              <a:ext uri="{FF2B5EF4-FFF2-40B4-BE49-F238E27FC236}">
                <a16:creationId xmlns:a16="http://schemas.microsoft.com/office/drawing/2014/main" id="{BD6D23B4-7691-49CD-B4DC-39D302F150E7}"/>
              </a:ext>
            </a:extLst>
          </p:cNvPr>
          <p:cNvSpPr txBox="1">
            <a:spLocks noChangeArrowheads="1"/>
          </p:cNvSpPr>
          <p:nvPr/>
        </p:nvSpPr>
        <p:spPr bwMode="auto">
          <a:xfrm>
            <a:off x="6995475" y="3053129"/>
            <a:ext cx="3489238" cy="917759"/>
          </a:xfrm>
          <a:prstGeom prst="rect">
            <a:avLst/>
          </a:prstGeom>
          <a:noFill/>
          <a:ln w="381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altLang="it-IT" sz="2693" b="1" dirty="0"/>
              <a:t>ACTIONS TAKING PLACE </a:t>
            </a:r>
            <a:r>
              <a:rPr lang="it-IT" altLang="it-IT" sz="2693" b="1" u="sng" dirty="0"/>
              <a:t>NOW</a:t>
            </a:r>
          </a:p>
        </p:txBody>
      </p:sp>
      <p:cxnSp>
        <p:nvCxnSpPr>
          <p:cNvPr id="3" name="Connettore 2 2">
            <a:extLst>
              <a:ext uri="{FF2B5EF4-FFF2-40B4-BE49-F238E27FC236}">
                <a16:creationId xmlns:a16="http://schemas.microsoft.com/office/drawing/2014/main" id="{1CD3D36D-3E22-42A4-87C4-C099720E7EAF}"/>
              </a:ext>
            </a:extLst>
          </p:cNvPr>
          <p:cNvCxnSpPr>
            <a:cxnSpLocks/>
          </p:cNvCxnSpPr>
          <p:nvPr/>
        </p:nvCxnSpPr>
        <p:spPr>
          <a:xfrm>
            <a:off x="2702561" y="2816362"/>
            <a:ext cx="1470365" cy="23676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B2819B73-D12B-4EFC-8439-5C515EBC1D89}"/>
              </a:ext>
            </a:extLst>
          </p:cNvPr>
          <p:cNvSpPr/>
          <p:nvPr/>
        </p:nvSpPr>
        <p:spPr>
          <a:xfrm>
            <a:off x="1899675" y="1120702"/>
            <a:ext cx="8392650" cy="1461939"/>
          </a:xfrm>
          <a:prstGeom prst="rect">
            <a:avLst/>
          </a:prstGeom>
        </p:spPr>
        <p:txBody>
          <a:bodyPr wrap="square">
            <a:spAutoFit/>
          </a:bodyPr>
          <a:lstStyle/>
          <a:p>
            <a:pPr>
              <a:spcAft>
                <a:spcPts val="600"/>
              </a:spcAft>
            </a:pPr>
            <a:r>
              <a:rPr lang="en-US" altLang="it-IT" sz="2800" b="1" dirty="0">
                <a:solidFill>
                  <a:srgbClr val="993366"/>
                </a:solidFill>
              </a:rPr>
              <a:t>Something happening (or true) at the time of speaking</a:t>
            </a:r>
          </a:p>
          <a:p>
            <a:pPr marL="266700" indent="-266700">
              <a:buFont typeface="Arial" panose="020B0604020202020204" pitchFamily="34" charset="0"/>
              <a:buChar char="•"/>
            </a:pPr>
            <a:r>
              <a:rPr lang="en-US" altLang="it-IT" sz="2800" dirty="0"/>
              <a:t>John is in his car. He </a:t>
            </a:r>
            <a:r>
              <a:rPr lang="en-US" altLang="it-IT" sz="2800" b="1" dirty="0"/>
              <a:t>is driving</a:t>
            </a:r>
            <a:r>
              <a:rPr lang="en-US" altLang="it-IT" sz="2800" dirty="0"/>
              <a:t> to work.</a:t>
            </a:r>
          </a:p>
          <a:p>
            <a:pPr marL="266700" indent="-266700">
              <a:buFont typeface="Arial" panose="020B0604020202020204" pitchFamily="34" charset="0"/>
              <a:buChar char="•"/>
            </a:pPr>
            <a:r>
              <a:rPr lang="en-US" altLang="it-IT" sz="2800" dirty="0"/>
              <a:t>Let's go out now. </a:t>
            </a:r>
            <a:r>
              <a:rPr lang="en-US" altLang="it-IT" sz="2800" b="1" dirty="0" err="1"/>
              <a:t>lt</a:t>
            </a:r>
            <a:r>
              <a:rPr lang="en-US" altLang="it-IT" sz="2800" b="1" dirty="0"/>
              <a:t> isn't raining </a:t>
            </a:r>
            <a:r>
              <a:rPr lang="en-US" altLang="it-IT" sz="2800" dirty="0"/>
              <a:t>any more.</a:t>
            </a:r>
          </a:p>
        </p:txBody>
      </p:sp>
    </p:spTree>
    <p:extLst>
      <p:ext uri="{BB962C8B-B14F-4D97-AF65-F5344CB8AC3E}">
        <p14:creationId xmlns:p14="http://schemas.microsoft.com/office/powerpoint/2010/main" val="1691162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E8DC6F2B-178B-494D-83B2-A04B2AE2977A}"/>
              </a:ext>
            </a:extLst>
          </p:cNvPr>
          <p:cNvSpPr txBox="1">
            <a:spLocks noChangeArrowheads="1"/>
          </p:cNvSpPr>
          <p:nvPr/>
        </p:nvSpPr>
        <p:spPr bwMode="auto">
          <a:xfrm>
            <a:off x="2037854" y="267378"/>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CONTINUOUS</a:t>
            </a:r>
          </a:p>
        </p:txBody>
      </p:sp>
      <p:cxnSp>
        <p:nvCxnSpPr>
          <p:cNvPr id="6149" name="Connettore 1 3">
            <a:extLst>
              <a:ext uri="{FF2B5EF4-FFF2-40B4-BE49-F238E27FC236}">
                <a16:creationId xmlns:a16="http://schemas.microsoft.com/office/drawing/2014/main" id="{B350B728-BA09-404F-B796-622FD35094FD}"/>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 name="Rettangolo 4">
            <a:extLst>
              <a:ext uri="{FF2B5EF4-FFF2-40B4-BE49-F238E27FC236}">
                <a16:creationId xmlns:a16="http://schemas.microsoft.com/office/drawing/2014/main" id="{223C6D44-0EDB-4CBB-AE13-DFA4EE7663F0}"/>
              </a:ext>
            </a:extLst>
          </p:cNvPr>
          <p:cNvSpPr>
            <a:spLocks noChangeArrowheads="1"/>
          </p:cNvSpPr>
          <p:nvPr/>
        </p:nvSpPr>
        <p:spPr bwMode="auto">
          <a:xfrm>
            <a:off x="1747752" y="2390072"/>
            <a:ext cx="8802670"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300" b="1" dirty="0">
                <a:solidFill>
                  <a:srgbClr val="993366"/>
                </a:solidFill>
              </a:rPr>
              <a:t>Something happening (or true) in a period around now</a:t>
            </a:r>
            <a:endParaRPr lang="en-US" altLang="it-IT" sz="2300" dirty="0"/>
          </a:p>
          <a:p>
            <a:pPr marL="266700" indent="-266700">
              <a:spcBef>
                <a:spcPts val="600"/>
              </a:spcBef>
              <a:buFont typeface="Arial" panose="020B0604020202020204" pitchFamily="34" charset="0"/>
              <a:buChar char="•"/>
            </a:pPr>
            <a:r>
              <a:rPr lang="en-US" altLang="it-IT" sz="2300" i="1" dirty="0"/>
              <a:t>(talking on the phone) </a:t>
            </a:r>
            <a:r>
              <a:rPr lang="en-US" altLang="it-IT" sz="2300" b="1" dirty="0"/>
              <a:t>I'm reading </a:t>
            </a:r>
            <a:r>
              <a:rPr lang="en-US" altLang="it-IT" sz="2300" dirty="0"/>
              <a:t>a really good book about…</a:t>
            </a:r>
          </a:p>
          <a:p>
            <a:pPr marL="266700" indent="-266700">
              <a:buFont typeface="Arial" panose="020B0604020202020204" pitchFamily="34" charset="0"/>
              <a:buChar char="•"/>
            </a:pPr>
            <a:r>
              <a:rPr lang="en-US" altLang="it-IT" sz="2300" b="1" dirty="0"/>
              <a:t>You are studying</a:t>
            </a:r>
            <a:r>
              <a:rPr lang="en-US" altLang="it-IT" sz="2300" dirty="0"/>
              <a:t> to become teachers.</a:t>
            </a:r>
          </a:p>
          <a:p>
            <a:pPr marL="266700" indent="-266700">
              <a:buFont typeface="Arial" panose="020B0604020202020204" pitchFamily="34" charset="0"/>
              <a:buChar char="•"/>
            </a:pPr>
            <a:r>
              <a:rPr lang="en-US" altLang="it-IT" sz="2300" dirty="0"/>
              <a:t>Kate wants to work in Italy, so </a:t>
            </a:r>
            <a:r>
              <a:rPr lang="en-US" altLang="it-IT" sz="2300" b="1" dirty="0"/>
              <a:t>she’s learning</a:t>
            </a:r>
            <a:r>
              <a:rPr lang="en-US" altLang="it-IT" sz="2300" dirty="0"/>
              <a:t> Italian.</a:t>
            </a:r>
          </a:p>
          <a:p>
            <a:pPr marL="266700" indent="-266700">
              <a:buFont typeface="Arial" panose="020B0604020202020204" pitchFamily="34" charset="0"/>
              <a:buChar char="•"/>
            </a:pPr>
            <a:r>
              <a:rPr lang="en-US" altLang="it-IT" sz="2300" b="1" dirty="0"/>
              <a:t>You’re working</a:t>
            </a:r>
            <a:r>
              <a:rPr lang="en-US" altLang="it-IT" sz="2300" dirty="0"/>
              <a:t> very hard today. – Yes, I have a lot to do.</a:t>
            </a:r>
          </a:p>
          <a:p>
            <a:pPr marL="266700" indent="-266700">
              <a:buFont typeface="Arial" panose="020B0604020202020204" pitchFamily="34" charset="0"/>
              <a:buChar char="•"/>
            </a:pPr>
            <a:r>
              <a:rPr lang="en-US" sz="2300" b="1" dirty="0">
                <a:latin typeface="Arial" charset="0"/>
                <a:cs typeface="Arial" charset="0"/>
              </a:rPr>
              <a:t>Are</a:t>
            </a:r>
            <a:r>
              <a:rPr lang="en-US" sz="2300" dirty="0">
                <a:latin typeface="Arial" charset="0"/>
                <a:cs typeface="Arial" charset="0"/>
              </a:rPr>
              <a:t> you </a:t>
            </a:r>
            <a:r>
              <a:rPr lang="en-US" sz="2300" b="1" dirty="0">
                <a:latin typeface="Arial" charset="0"/>
                <a:cs typeface="Arial" charset="0"/>
              </a:rPr>
              <a:t>working</a:t>
            </a:r>
            <a:r>
              <a:rPr lang="en-US" sz="2300" dirty="0">
                <a:latin typeface="Arial" charset="0"/>
                <a:cs typeface="Arial" charset="0"/>
              </a:rPr>
              <a:t> on any special projects at work?</a:t>
            </a:r>
            <a:endParaRPr lang="en-US" altLang="it-IT" sz="2300" dirty="0"/>
          </a:p>
          <a:p>
            <a:endParaRPr lang="en-US" altLang="it-IT" sz="2300" dirty="0"/>
          </a:p>
          <a:p>
            <a:pPr marL="342900" indent="-342900">
              <a:buFont typeface="Arial" panose="020B0604020202020204" pitchFamily="34" charset="0"/>
              <a:buChar char="•"/>
            </a:pPr>
            <a:r>
              <a:rPr lang="en-US" altLang="it-IT" sz="2300" b="1" dirty="0"/>
              <a:t>Is </a:t>
            </a:r>
            <a:r>
              <a:rPr lang="en-US" altLang="it-IT" sz="2300" dirty="0"/>
              <a:t>your English </a:t>
            </a:r>
            <a:r>
              <a:rPr lang="en-US" altLang="it-IT" sz="2300" b="1" dirty="0"/>
              <a:t>getting</a:t>
            </a:r>
            <a:r>
              <a:rPr lang="en-US" altLang="it-IT" sz="2300" dirty="0"/>
              <a:t> better now that you’re studying harder?</a:t>
            </a:r>
          </a:p>
          <a:p>
            <a:pPr marL="342900" indent="-342900">
              <a:buFont typeface="Arial" panose="020B0604020202020204" pitchFamily="34" charset="0"/>
              <a:buChar char="•"/>
            </a:pPr>
            <a:r>
              <a:rPr lang="en-US" altLang="it-IT" sz="2300" dirty="0"/>
              <a:t>The population of the world </a:t>
            </a:r>
            <a:r>
              <a:rPr lang="en-US" altLang="it-IT" sz="2300" b="1" dirty="0"/>
              <a:t>is increasing </a:t>
            </a:r>
            <a:r>
              <a:rPr lang="en-US" altLang="it-IT" sz="2300" dirty="0"/>
              <a:t>very fast.</a:t>
            </a:r>
          </a:p>
          <a:p>
            <a:pPr marL="342900" indent="-342900">
              <a:buFont typeface="Arial" panose="020B0604020202020204" pitchFamily="34" charset="0"/>
              <a:buChar char="•"/>
            </a:pPr>
            <a:r>
              <a:rPr lang="en-US" altLang="it-IT" sz="2300" dirty="0"/>
              <a:t>At first I didn't like my job, but </a:t>
            </a:r>
            <a:r>
              <a:rPr lang="en-US" altLang="it-IT" sz="2300" b="1" dirty="0"/>
              <a:t>I'm beginning </a:t>
            </a:r>
            <a:r>
              <a:rPr lang="en-US" altLang="it-IT" sz="2300" dirty="0"/>
              <a:t>to enjoy it now.</a:t>
            </a:r>
          </a:p>
        </p:txBody>
      </p:sp>
      <p:sp>
        <p:nvSpPr>
          <p:cNvPr id="2" name="Rettangolo 1">
            <a:extLst>
              <a:ext uri="{FF2B5EF4-FFF2-40B4-BE49-F238E27FC236}">
                <a16:creationId xmlns:a16="http://schemas.microsoft.com/office/drawing/2014/main" id="{10DDDB17-6FD8-4CFB-B2E0-DBCDA213CDE3}"/>
              </a:ext>
            </a:extLst>
          </p:cNvPr>
          <p:cNvSpPr/>
          <p:nvPr/>
        </p:nvSpPr>
        <p:spPr>
          <a:xfrm>
            <a:off x="1865330" y="1255980"/>
            <a:ext cx="8802670" cy="830997"/>
          </a:xfrm>
          <a:prstGeom prst="rect">
            <a:avLst/>
          </a:prstGeom>
        </p:spPr>
        <p:txBody>
          <a:bodyPr wrap="square">
            <a:spAutoFit/>
          </a:bodyPr>
          <a:lstStyle/>
          <a:p>
            <a:r>
              <a:rPr lang="en-US" sz="2400" b="1" u="sng" dirty="0">
                <a:solidFill>
                  <a:srgbClr val="993366"/>
                </a:solidFill>
                <a:latin typeface="Arial" panose="020B0604020202020204" pitchFamily="34" charset="0"/>
                <a:cs typeface="Arial" panose="020B0604020202020204" pitchFamily="34" charset="0"/>
              </a:rPr>
              <a:t>NOW</a:t>
            </a:r>
            <a:r>
              <a:rPr lang="en-US" sz="2400" b="1" dirty="0">
                <a:solidFill>
                  <a:srgbClr val="993366"/>
                </a:solidFill>
                <a:latin typeface="Arial" panose="020B0604020202020204" pitchFamily="34" charset="0"/>
                <a:cs typeface="Arial" panose="020B0604020202020204" pitchFamily="34" charset="0"/>
              </a:rPr>
              <a:t> = this second, today, this month, this year, this century… (</a:t>
            </a:r>
            <a:r>
              <a:rPr lang="en-US" sz="2400" b="1" dirty="0">
                <a:solidFill>
                  <a:srgbClr val="993366"/>
                </a:solidFill>
                <a:latin typeface="Arial" panose="020B0604020202020204" pitchFamily="34" charset="0"/>
                <a:cs typeface="Arial" panose="020B0604020202020204" pitchFamily="34" charset="0"/>
                <a:sym typeface="Wingdings" panose="05000000000000000000" pitchFamily="2" charset="2"/>
              </a:rPr>
              <a:t> longer actions in progress now)</a:t>
            </a:r>
            <a:endParaRPr lang="it-IT" sz="2400" b="1" dirty="0">
              <a:solidFill>
                <a:srgbClr val="9933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472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15EAF1A7-19D6-478F-A21E-81687C46DE55}"/>
              </a:ext>
            </a:extLst>
          </p:cNvPr>
          <p:cNvPicPr>
            <a:picLocks noGrp="1" noChangeAspect="1"/>
          </p:cNvPicPr>
          <p:nvPr>
            <p:ph idx="1"/>
          </p:nvPr>
        </p:nvPicPr>
        <p:blipFill>
          <a:blip r:embed="rId3"/>
          <a:stretch>
            <a:fillRect/>
          </a:stretch>
        </p:blipFill>
        <p:spPr>
          <a:xfrm>
            <a:off x="1819275" y="548640"/>
            <a:ext cx="8553450" cy="6309360"/>
          </a:xfrm>
          <a:prstGeom prst="rect">
            <a:avLst/>
          </a:prstGeom>
        </p:spPr>
      </p:pic>
      <p:sp>
        <p:nvSpPr>
          <p:cNvPr id="2" name="Rettangolo 1">
            <a:extLst>
              <a:ext uri="{FF2B5EF4-FFF2-40B4-BE49-F238E27FC236}">
                <a16:creationId xmlns:a16="http://schemas.microsoft.com/office/drawing/2014/main" id="{48E6BF6E-FAE2-4614-8F14-FCEC2CA28948}"/>
              </a:ext>
            </a:extLst>
          </p:cNvPr>
          <p:cNvSpPr/>
          <p:nvPr/>
        </p:nvSpPr>
        <p:spPr>
          <a:xfrm>
            <a:off x="2255520" y="60960"/>
            <a:ext cx="7884160" cy="46736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SAME VERBS - DIFFERENT TENSE, DIFFERENT MEANING</a:t>
            </a:r>
          </a:p>
        </p:txBody>
      </p:sp>
    </p:spTree>
    <p:extLst>
      <p:ext uri="{BB962C8B-B14F-4D97-AF65-F5344CB8AC3E}">
        <p14:creationId xmlns:p14="http://schemas.microsoft.com/office/powerpoint/2010/main" val="2128790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7" name="Connettore 1 3">
            <a:extLst>
              <a:ext uri="{FF2B5EF4-FFF2-40B4-BE49-F238E27FC236}">
                <a16:creationId xmlns:a16="http://schemas.microsoft.com/office/drawing/2014/main" id="{BE15B4E2-5969-493C-AB26-FB52581B6854}"/>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3319" name="Rettangolo 3">
            <a:extLst>
              <a:ext uri="{FF2B5EF4-FFF2-40B4-BE49-F238E27FC236}">
                <a16:creationId xmlns:a16="http://schemas.microsoft.com/office/drawing/2014/main" id="{65B0FE25-A347-4347-98BD-B079B6189B01}"/>
              </a:ext>
            </a:extLst>
          </p:cNvPr>
          <p:cNvSpPr>
            <a:spLocks noChangeArrowheads="1"/>
          </p:cNvSpPr>
          <p:nvPr/>
        </p:nvSpPr>
        <p:spPr bwMode="auto">
          <a:xfrm>
            <a:off x="1886484" y="1032991"/>
            <a:ext cx="8375116" cy="55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90000"/>
              </a:lnSpc>
              <a:spcBef>
                <a:spcPts val="600"/>
              </a:spcBef>
            </a:pPr>
            <a:r>
              <a:rPr lang="en-US" altLang="it-IT" sz="2400" dirty="0">
                <a:latin typeface="+mn-lt"/>
              </a:rPr>
              <a:t>There are verbs you don’t </a:t>
            </a:r>
            <a:r>
              <a:rPr lang="en-US" altLang="it-IT" sz="2400" i="1" u="sng" dirty="0">
                <a:latin typeface="+mn-lt"/>
              </a:rPr>
              <a:t>normally</a:t>
            </a:r>
            <a:r>
              <a:rPr lang="en-US" altLang="it-IT" sz="2400" dirty="0">
                <a:latin typeface="+mn-lt"/>
              </a:rPr>
              <a:t> use in the present continuous: usually these are things you cannot see somebody doing. E.g.:</a:t>
            </a:r>
            <a:endParaRPr lang="en-US" altLang="it-IT" sz="2400" b="1" dirty="0">
              <a:latin typeface="+mn-lt"/>
            </a:endParaRPr>
          </a:p>
          <a:p>
            <a:pPr algn="just">
              <a:lnSpc>
                <a:spcPct val="90000"/>
              </a:lnSpc>
              <a:spcBef>
                <a:spcPts val="1200"/>
              </a:spcBef>
            </a:pPr>
            <a:r>
              <a:rPr lang="en-US" altLang="it-IT" sz="2400" b="1" dirty="0">
                <a:latin typeface="+mn-lt"/>
              </a:rPr>
              <a:t>Abstract Verbs</a:t>
            </a:r>
          </a:p>
          <a:p>
            <a:pPr algn="just">
              <a:lnSpc>
                <a:spcPct val="90000"/>
              </a:lnSpc>
              <a:spcBef>
                <a:spcPts val="600"/>
              </a:spcBef>
            </a:pPr>
            <a:r>
              <a:rPr lang="en-US" altLang="it-IT" sz="2400" dirty="0">
                <a:latin typeface="+mn-lt"/>
              </a:rPr>
              <a:t>to be, to want, to cost, to seem, to need, to care, to contain, to consist, to know, to realize, to suppose, to mean, to understand, to believe, to agree, to forget, to remember, to exist…</a:t>
            </a:r>
            <a:endParaRPr lang="en-US" altLang="it-IT" sz="2400" b="1" dirty="0">
              <a:latin typeface="+mn-lt"/>
            </a:endParaRPr>
          </a:p>
          <a:p>
            <a:pPr algn="just">
              <a:lnSpc>
                <a:spcPct val="90000"/>
              </a:lnSpc>
              <a:spcBef>
                <a:spcPts val="1200"/>
              </a:spcBef>
            </a:pPr>
            <a:r>
              <a:rPr lang="en-US" altLang="it-IT" sz="2400" b="1" dirty="0">
                <a:latin typeface="+mn-lt"/>
              </a:rPr>
              <a:t>Possession Verbs: </a:t>
            </a:r>
            <a:r>
              <a:rPr lang="en-US" altLang="it-IT" sz="2400" dirty="0">
                <a:latin typeface="+mn-lt"/>
              </a:rPr>
              <a:t>to possess, to own, to belong...</a:t>
            </a:r>
            <a:endParaRPr lang="en-US" altLang="it-IT" sz="2400" b="1" dirty="0">
              <a:latin typeface="+mn-lt"/>
            </a:endParaRPr>
          </a:p>
          <a:p>
            <a:pPr algn="just">
              <a:lnSpc>
                <a:spcPct val="90000"/>
              </a:lnSpc>
              <a:spcBef>
                <a:spcPts val="1200"/>
              </a:spcBef>
            </a:pPr>
            <a:r>
              <a:rPr lang="en-US" altLang="it-IT" sz="2400" b="1" dirty="0">
                <a:latin typeface="+mn-lt"/>
              </a:rPr>
              <a:t>Emotion Verbs: </a:t>
            </a:r>
            <a:r>
              <a:rPr lang="en-US" altLang="it-IT" sz="2400" dirty="0">
                <a:latin typeface="+mn-lt"/>
              </a:rPr>
              <a:t>to feel, to like, to love, to hate, to prefer, to dislike, to fear, to envy, to mind...</a:t>
            </a:r>
          </a:p>
          <a:p>
            <a:pPr algn="just">
              <a:lnSpc>
                <a:spcPct val="90000"/>
              </a:lnSpc>
              <a:spcBef>
                <a:spcPts val="1200"/>
              </a:spcBef>
            </a:pPr>
            <a:r>
              <a:rPr lang="en-US" altLang="it-IT" sz="2400" b="1" dirty="0">
                <a:latin typeface="+mn-lt"/>
              </a:rPr>
              <a:t>Perception Verbs: </a:t>
            </a:r>
            <a:r>
              <a:rPr lang="en-US" altLang="it-IT" sz="2400" dirty="0">
                <a:latin typeface="+mn-lt"/>
              </a:rPr>
              <a:t>to see, to hear, to smell</a:t>
            </a:r>
            <a:endParaRPr lang="en-US" altLang="it-IT" sz="2000" dirty="0">
              <a:latin typeface="+mn-lt"/>
            </a:endParaRPr>
          </a:p>
          <a:p>
            <a:pPr algn="just">
              <a:lnSpc>
                <a:spcPct val="90000"/>
              </a:lnSpc>
              <a:spcBef>
                <a:spcPts val="600"/>
              </a:spcBef>
            </a:pPr>
            <a:endParaRPr lang="en-US" altLang="it-IT" sz="2000" dirty="0">
              <a:latin typeface="+mn-lt"/>
            </a:endParaRPr>
          </a:p>
          <a:p>
            <a:pPr algn="just">
              <a:lnSpc>
                <a:spcPct val="90000"/>
              </a:lnSpc>
              <a:spcBef>
                <a:spcPts val="600"/>
              </a:spcBef>
            </a:pPr>
            <a:r>
              <a:rPr lang="en-US" altLang="it-IT" sz="2000" dirty="0">
                <a:latin typeface="+mn-lt"/>
              </a:rPr>
              <a:t>Examples:</a:t>
            </a:r>
          </a:p>
          <a:p>
            <a:pPr algn="just">
              <a:lnSpc>
                <a:spcPct val="90000"/>
              </a:lnSpc>
              <a:spcBef>
                <a:spcPts val="600"/>
              </a:spcBef>
            </a:pPr>
            <a:r>
              <a:rPr lang="en-US" altLang="it-IT" sz="2000" dirty="0">
                <a:latin typeface="+mn-lt"/>
              </a:rPr>
              <a:t>He </a:t>
            </a:r>
            <a:r>
              <a:rPr lang="en-US" altLang="it-IT" sz="2000" b="1" dirty="0">
                <a:latin typeface="+mn-lt"/>
              </a:rPr>
              <a:t>is needing</a:t>
            </a:r>
            <a:r>
              <a:rPr lang="en-US" altLang="it-IT" sz="2000" dirty="0">
                <a:latin typeface="+mn-lt"/>
              </a:rPr>
              <a:t> help now. </a:t>
            </a:r>
            <a:r>
              <a:rPr lang="en-US" altLang="it-IT" sz="2000" b="1" i="1" dirty="0">
                <a:solidFill>
                  <a:srgbClr val="FF0000"/>
                </a:solidFill>
                <a:latin typeface="+mn-lt"/>
              </a:rPr>
              <a:t>Not Correct </a:t>
            </a:r>
            <a:r>
              <a:rPr lang="en-US" altLang="it-IT" sz="2000" u="sng" dirty="0">
                <a:latin typeface="+mn-lt"/>
              </a:rPr>
              <a:t>vs</a:t>
            </a:r>
            <a:r>
              <a:rPr lang="en-US" altLang="it-IT" sz="2000" dirty="0">
                <a:effectLst>
                  <a:outerShdw blurRad="38100" dist="38100" dir="2700000" algn="tl">
                    <a:srgbClr val="000000">
                      <a:alpha val="43137"/>
                    </a:srgbClr>
                  </a:outerShdw>
                </a:effectLst>
                <a:latin typeface="+mn-lt"/>
              </a:rPr>
              <a:t>. </a:t>
            </a:r>
            <a:r>
              <a:rPr lang="en-US" altLang="it-IT" sz="2000" dirty="0">
                <a:latin typeface="+mn-lt"/>
              </a:rPr>
              <a:t>He </a:t>
            </a:r>
            <a:r>
              <a:rPr lang="en-US" altLang="it-IT" sz="2000" b="1" dirty="0">
                <a:latin typeface="+mn-lt"/>
              </a:rPr>
              <a:t>needs</a:t>
            </a:r>
            <a:r>
              <a:rPr lang="en-US" altLang="it-IT" sz="2000" dirty="0">
                <a:latin typeface="+mn-lt"/>
              </a:rPr>
              <a:t> help now. </a:t>
            </a:r>
            <a:r>
              <a:rPr lang="en-US" altLang="it-IT" sz="2000" b="1" i="1" dirty="0">
                <a:solidFill>
                  <a:srgbClr val="00B050"/>
                </a:solidFill>
                <a:latin typeface="+mn-lt"/>
              </a:rPr>
              <a:t>Correct</a:t>
            </a:r>
            <a:endParaRPr lang="en-US" altLang="it-IT" sz="2000" dirty="0">
              <a:solidFill>
                <a:srgbClr val="00B050"/>
              </a:solidFill>
              <a:latin typeface="+mn-lt"/>
            </a:endParaRPr>
          </a:p>
          <a:p>
            <a:pPr algn="just">
              <a:lnSpc>
                <a:spcPct val="90000"/>
              </a:lnSpc>
              <a:spcBef>
                <a:spcPts val="600"/>
              </a:spcBef>
            </a:pPr>
            <a:r>
              <a:rPr lang="en-US" altLang="it-IT" sz="2000" dirty="0">
                <a:latin typeface="+mn-lt"/>
              </a:rPr>
              <a:t>He </a:t>
            </a:r>
            <a:r>
              <a:rPr lang="en-US" altLang="it-IT" sz="2000" b="1" dirty="0">
                <a:latin typeface="+mn-lt"/>
              </a:rPr>
              <a:t>is wanting</a:t>
            </a:r>
            <a:r>
              <a:rPr lang="en-US" altLang="it-IT" sz="2000" dirty="0">
                <a:latin typeface="+mn-lt"/>
              </a:rPr>
              <a:t> a drink now. </a:t>
            </a:r>
            <a:r>
              <a:rPr lang="en-US" altLang="it-IT" sz="2000" b="1" i="1" dirty="0">
                <a:solidFill>
                  <a:srgbClr val="FF0000"/>
                </a:solidFill>
                <a:latin typeface="+mn-lt"/>
              </a:rPr>
              <a:t>Not Correct </a:t>
            </a:r>
            <a:r>
              <a:rPr lang="en-US" altLang="it-IT" sz="2000" u="sng" dirty="0">
                <a:latin typeface="+mn-lt"/>
              </a:rPr>
              <a:t>vs.</a:t>
            </a:r>
            <a:r>
              <a:rPr lang="en-US" altLang="it-IT" sz="2000" b="1" i="1" dirty="0">
                <a:solidFill>
                  <a:srgbClr val="FF0000"/>
                </a:solidFill>
                <a:latin typeface="+mn-lt"/>
              </a:rPr>
              <a:t> </a:t>
            </a:r>
            <a:r>
              <a:rPr lang="en-US" altLang="it-IT" sz="2000" dirty="0">
                <a:latin typeface="+mn-lt"/>
              </a:rPr>
              <a:t>He </a:t>
            </a:r>
            <a:r>
              <a:rPr lang="en-US" altLang="it-IT" sz="2000" b="1" dirty="0">
                <a:latin typeface="+mn-lt"/>
              </a:rPr>
              <a:t>wants</a:t>
            </a:r>
            <a:r>
              <a:rPr lang="en-US" altLang="it-IT" sz="2000" dirty="0">
                <a:latin typeface="+mn-lt"/>
              </a:rPr>
              <a:t> a drink now. </a:t>
            </a:r>
            <a:r>
              <a:rPr lang="en-US" altLang="it-IT" sz="2000" b="1" i="1" dirty="0">
                <a:solidFill>
                  <a:srgbClr val="00B050"/>
                </a:solidFill>
                <a:latin typeface="+mn-lt"/>
              </a:rPr>
              <a:t>Correct</a:t>
            </a:r>
            <a:endParaRPr lang="en-US" altLang="it-IT" sz="2000" dirty="0">
              <a:solidFill>
                <a:srgbClr val="00B050"/>
              </a:solidFill>
              <a:latin typeface="+mn-lt"/>
            </a:endParaRPr>
          </a:p>
        </p:txBody>
      </p:sp>
      <p:sp>
        <p:nvSpPr>
          <p:cNvPr id="8" name="Text Box 6">
            <a:extLst>
              <a:ext uri="{FF2B5EF4-FFF2-40B4-BE49-F238E27FC236}">
                <a16:creationId xmlns:a16="http://schemas.microsoft.com/office/drawing/2014/main" id="{638719CC-9415-4153-922F-6164543D57D8}"/>
              </a:ext>
            </a:extLst>
          </p:cNvPr>
          <p:cNvSpPr txBox="1">
            <a:spLocks noChangeArrowheads="1"/>
          </p:cNvSpPr>
          <p:nvPr/>
        </p:nvSpPr>
        <p:spPr bwMode="auto">
          <a:xfrm>
            <a:off x="1886484" y="293784"/>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NB: NON-CONTINUOUS VERBS!</a:t>
            </a:r>
          </a:p>
        </p:txBody>
      </p:sp>
    </p:spTree>
    <p:extLst>
      <p:ext uri="{BB962C8B-B14F-4D97-AF65-F5344CB8AC3E}">
        <p14:creationId xmlns:p14="http://schemas.microsoft.com/office/powerpoint/2010/main" val="3377490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E5D5EC98-E9F8-45A0-8BB6-2CA07D4F58B2}"/>
              </a:ext>
            </a:extLst>
          </p:cNvPr>
          <p:cNvSpPr txBox="1">
            <a:spLocks noChangeArrowheads="1"/>
          </p:cNvSpPr>
          <p:nvPr/>
        </p:nvSpPr>
        <p:spPr bwMode="auto">
          <a:xfrm>
            <a:off x="2037854" y="300797"/>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CONTINUOUS + ALWAYS</a:t>
            </a:r>
          </a:p>
        </p:txBody>
      </p:sp>
      <p:cxnSp>
        <p:nvCxnSpPr>
          <p:cNvPr id="12293" name="Connettore 1 3">
            <a:extLst>
              <a:ext uri="{FF2B5EF4-FFF2-40B4-BE49-F238E27FC236}">
                <a16:creationId xmlns:a16="http://schemas.microsoft.com/office/drawing/2014/main" id="{64566200-C098-4FC8-B6FD-D0725EE3E98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2295" name="Rettangolo 1">
            <a:extLst>
              <a:ext uri="{FF2B5EF4-FFF2-40B4-BE49-F238E27FC236}">
                <a16:creationId xmlns:a16="http://schemas.microsoft.com/office/drawing/2014/main" id="{96DF2E22-7379-40D0-AB34-D5A7BC05EA69}"/>
              </a:ext>
            </a:extLst>
          </p:cNvPr>
          <p:cNvSpPr>
            <a:spLocks noChangeArrowheads="1"/>
          </p:cNvSpPr>
          <p:nvPr/>
        </p:nvSpPr>
        <p:spPr bwMode="auto">
          <a:xfrm>
            <a:off x="2022087" y="1228398"/>
            <a:ext cx="8147826"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200" dirty="0"/>
              <a:t>The Present Continuous with words such as "</a:t>
            </a:r>
            <a:r>
              <a:rPr lang="en-US" altLang="it-IT" sz="2200" i="1" dirty="0"/>
              <a:t>always</a:t>
            </a:r>
            <a:r>
              <a:rPr lang="en-US" altLang="it-IT" sz="2200" dirty="0"/>
              <a:t>" or "</a:t>
            </a:r>
            <a:r>
              <a:rPr lang="en-US" altLang="it-IT" sz="2200" i="1" dirty="0"/>
              <a:t>constantly</a:t>
            </a:r>
            <a:r>
              <a:rPr lang="en-US" altLang="it-IT" sz="2200" dirty="0"/>
              <a:t>" expresses the idea that something irritating often happens. </a:t>
            </a:r>
          </a:p>
          <a:p>
            <a:pPr lvl="1"/>
            <a:r>
              <a:rPr lang="en-US" altLang="it-IT" sz="2200" dirty="0">
                <a:sym typeface="Wingdings" panose="05000000000000000000" pitchFamily="2" charset="2"/>
              </a:rPr>
              <a:t> </a:t>
            </a:r>
            <a:r>
              <a:rPr lang="en-US" altLang="it-IT" sz="2200" dirty="0"/>
              <a:t>the meaning is like Simple Present, but with a negative connotation. </a:t>
            </a:r>
          </a:p>
          <a:p>
            <a:endParaRPr lang="en-US" altLang="it-IT" sz="2200" dirty="0"/>
          </a:p>
          <a:p>
            <a:r>
              <a:rPr lang="en-US" altLang="it-IT" sz="2200" dirty="0"/>
              <a:t>Examples:</a:t>
            </a:r>
          </a:p>
          <a:p>
            <a:r>
              <a:rPr lang="en-US" altLang="it-IT" sz="2200" dirty="0"/>
              <a:t>She </a:t>
            </a:r>
            <a:r>
              <a:rPr lang="en-US" altLang="it-IT" sz="2200" b="1" dirty="0"/>
              <a:t>is ALWAYS coming</a:t>
            </a:r>
            <a:r>
              <a:rPr lang="en-US" altLang="it-IT" sz="2200" dirty="0"/>
              <a:t> to class late.</a:t>
            </a:r>
          </a:p>
          <a:p>
            <a:r>
              <a:rPr lang="en-US" altLang="it-IT" sz="2200" b="1" dirty="0"/>
              <a:t>I’m ALWAYS losing </a:t>
            </a:r>
            <a:r>
              <a:rPr lang="en-US" altLang="it-IT" sz="2200" dirty="0"/>
              <a:t>my keys.</a:t>
            </a:r>
          </a:p>
          <a:p>
            <a:r>
              <a:rPr lang="en-US" altLang="it-IT" sz="2200" dirty="0"/>
              <a:t>He </a:t>
            </a:r>
            <a:r>
              <a:rPr lang="en-US" altLang="it-IT" sz="2200" b="1" dirty="0"/>
              <a:t>is CONSTANTLY talking</a:t>
            </a:r>
            <a:r>
              <a:rPr lang="en-US" altLang="it-IT" sz="2200" dirty="0"/>
              <a:t>. I wish he would shut up.</a:t>
            </a:r>
          </a:p>
          <a:p>
            <a:r>
              <a:rPr lang="en-US" altLang="it-IT" sz="2200" dirty="0"/>
              <a:t>I don't like them because they </a:t>
            </a:r>
            <a:r>
              <a:rPr lang="en-US" altLang="it-IT" sz="2200" b="1" dirty="0"/>
              <a:t>are ALWAYS complaining</a:t>
            </a:r>
            <a:r>
              <a:rPr lang="en-US" altLang="it-IT" sz="2200" dirty="0"/>
              <a:t>.</a:t>
            </a:r>
          </a:p>
        </p:txBody>
      </p:sp>
      <p:sp>
        <p:nvSpPr>
          <p:cNvPr id="2" name="Rettangolo 1">
            <a:extLst>
              <a:ext uri="{FF2B5EF4-FFF2-40B4-BE49-F238E27FC236}">
                <a16:creationId xmlns:a16="http://schemas.microsoft.com/office/drawing/2014/main" id="{1A04734C-5E79-4BD8-BBD4-02C3C077424C}"/>
              </a:ext>
            </a:extLst>
          </p:cNvPr>
          <p:cNvSpPr/>
          <p:nvPr/>
        </p:nvSpPr>
        <p:spPr>
          <a:xfrm>
            <a:off x="3676651" y="5726207"/>
            <a:ext cx="6781801" cy="830997"/>
          </a:xfrm>
          <a:prstGeom prst="rect">
            <a:avLst/>
          </a:prstGeom>
          <a:ln>
            <a:solidFill>
              <a:srgbClr val="993366"/>
            </a:solidFill>
          </a:ln>
        </p:spPr>
        <p:txBody>
          <a:bodyPr wrap="square">
            <a:spAutoFit/>
          </a:bodyPr>
          <a:lstStyle/>
          <a:p>
            <a:pPr algn="ctr"/>
            <a:r>
              <a:rPr lang="en-US" altLang="it-IT" sz="2400" dirty="0">
                <a:solidFill>
                  <a:srgbClr val="993366"/>
                </a:solidFill>
              </a:rPr>
              <a:t>Remember to put the words "always" or "constantly" between "be" and "</a:t>
            </a:r>
            <a:r>
              <a:rPr lang="en-US" altLang="it-IT" sz="2400" dirty="0" err="1">
                <a:solidFill>
                  <a:srgbClr val="993366"/>
                </a:solidFill>
              </a:rPr>
              <a:t>verb</a:t>
            </a:r>
            <a:r>
              <a:rPr lang="en-US" altLang="it-IT" sz="2400" i="1" dirty="0" err="1">
                <a:solidFill>
                  <a:srgbClr val="993366"/>
                </a:solidFill>
              </a:rPr>
              <a:t>+ing</a:t>
            </a:r>
            <a:r>
              <a:rPr lang="en-US" altLang="it-IT" sz="2400" dirty="0">
                <a:solidFill>
                  <a:srgbClr val="993366"/>
                </a:solidFill>
              </a:rPr>
              <a:t>”</a:t>
            </a:r>
          </a:p>
        </p:txBody>
      </p:sp>
    </p:spTree>
    <p:extLst>
      <p:ext uri="{BB962C8B-B14F-4D97-AF65-F5344CB8AC3E}">
        <p14:creationId xmlns:p14="http://schemas.microsoft.com/office/powerpoint/2010/main" val="407880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556" name="Connettore 1 3">
            <a:extLst>
              <a:ext uri="{FF2B5EF4-FFF2-40B4-BE49-F238E27FC236}">
                <a16:creationId xmlns:a16="http://schemas.microsoft.com/office/drawing/2014/main" id="{B1060531-5C28-40AA-A5E7-ADB5055346C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 name="Text Box 6">
            <a:extLst>
              <a:ext uri="{FF2B5EF4-FFF2-40B4-BE49-F238E27FC236}">
                <a16:creationId xmlns:a16="http://schemas.microsoft.com/office/drawing/2014/main" id="{7BF99436-B8D6-4ED8-B17E-1B8D573C8E13}"/>
              </a:ext>
            </a:extLst>
          </p:cNvPr>
          <p:cNvSpPr txBox="1">
            <a:spLocks noChangeArrowheads="1"/>
          </p:cNvSpPr>
          <p:nvPr/>
        </p:nvSpPr>
        <p:spPr bwMode="auto">
          <a:xfrm>
            <a:off x="1966848" y="359532"/>
            <a:ext cx="65205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800" b="1" dirty="0">
                <a:effectLst>
                  <a:outerShdw blurRad="38100" dist="38100" dir="2700000" algn="tl">
                    <a:srgbClr val="C0C0C0"/>
                  </a:outerShdw>
                </a:effectLst>
              </a:rPr>
              <a:t>HOMEWORK</a:t>
            </a:r>
          </a:p>
        </p:txBody>
      </p:sp>
      <p:sp>
        <p:nvSpPr>
          <p:cNvPr id="26630" name="Rettangolo 2">
            <a:extLst>
              <a:ext uri="{FF2B5EF4-FFF2-40B4-BE49-F238E27FC236}">
                <a16:creationId xmlns:a16="http://schemas.microsoft.com/office/drawing/2014/main" id="{9AF569F8-936E-47C3-A03B-183A0154DE1C}"/>
              </a:ext>
            </a:extLst>
          </p:cNvPr>
          <p:cNvSpPr>
            <a:spLocks noChangeArrowheads="1"/>
          </p:cNvSpPr>
          <p:nvPr/>
        </p:nvSpPr>
        <p:spPr bwMode="auto">
          <a:xfrm>
            <a:off x="1852904" y="3506445"/>
            <a:ext cx="8120432"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cs typeface="Arial" charset="0"/>
              </a:defRPr>
            </a:lvl1pPr>
            <a:lvl2pPr marL="1085850" indent="-34290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266700" indent="-266700">
              <a:spcBef>
                <a:spcPct val="0"/>
              </a:spcBef>
              <a:defRPr/>
            </a:pPr>
            <a:endParaRPr lang="it-IT" altLang="en-US" sz="2200" b="1" dirty="0"/>
          </a:p>
          <a:p>
            <a:pPr marL="266700" indent="-266700">
              <a:spcBef>
                <a:spcPct val="0"/>
              </a:spcBef>
              <a:defRPr/>
            </a:pPr>
            <a:endParaRPr lang="it-IT" altLang="en-US" sz="2200" b="1" dirty="0"/>
          </a:p>
          <a:p>
            <a:pPr marL="0" indent="0">
              <a:spcBef>
                <a:spcPct val="0"/>
              </a:spcBef>
              <a:spcAft>
                <a:spcPts val="600"/>
              </a:spcAft>
              <a:buNone/>
              <a:defRPr/>
            </a:pPr>
            <a:endParaRPr lang="it-IT" altLang="en-US" sz="2200" b="1" u="sng" dirty="0"/>
          </a:p>
          <a:p>
            <a:pPr marL="0" indent="0">
              <a:spcBef>
                <a:spcPct val="0"/>
              </a:spcBef>
              <a:spcAft>
                <a:spcPts val="600"/>
              </a:spcAft>
              <a:buNone/>
              <a:defRPr/>
            </a:pPr>
            <a:r>
              <a:rPr lang="it-IT" altLang="en-US" sz="2200" b="1" u="sng" dirty="0"/>
              <a:t>OVER TO YOU</a:t>
            </a:r>
          </a:p>
          <a:p>
            <a:pPr algn="l">
              <a:buFont typeface="Arial" panose="020B0604020202020204" pitchFamily="34" charset="0"/>
              <a:buChar char="•"/>
            </a:pPr>
            <a:r>
              <a:rPr lang="en-US" sz="2000" dirty="0">
                <a:solidFill>
                  <a:srgbClr val="333333"/>
                </a:solidFill>
                <a:latin typeface="Helvetica Neue"/>
              </a:rPr>
              <a:t>Student’s book: unit 1A (p. 6-9)</a:t>
            </a:r>
          </a:p>
          <a:p>
            <a:pPr algn="l">
              <a:buFont typeface="Arial" panose="020B0604020202020204" pitchFamily="34" charset="0"/>
              <a:buChar char="•"/>
            </a:pPr>
            <a:r>
              <a:rPr lang="en-US" sz="2000" dirty="0">
                <a:solidFill>
                  <a:srgbClr val="333333"/>
                </a:solidFill>
                <a:latin typeface="Helvetica Neue"/>
              </a:rPr>
              <a:t>Grammar bank: p.132</a:t>
            </a:r>
          </a:p>
          <a:p>
            <a:pPr algn="l">
              <a:buFont typeface="Arial" panose="020B0604020202020204" pitchFamily="34" charset="0"/>
              <a:buChar char="•"/>
            </a:pPr>
            <a:r>
              <a:rPr lang="en-US" sz="2000" dirty="0">
                <a:solidFill>
                  <a:srgbClr val="333333"/>
                </a:solidFill>
                <a:latin typeface="Helvetica Neue"/>
              </a:rPr>
              <a:t>Vocabulary bank: p.152</a:t>
            </a:r>
          </a:p>
          <a:p>
            <a:pPr algn="l">
              <a:buFont typeface="Arial" panose="020B0604020202020204" pitchFamily="34" charset="0"/>
              <a:buChar char="•"/>
            </a:pPr>
            <a:r>
              <a:rPr lang="en-US" sz="2000" dirty="0">
                <a:solidFill>
                  <a:srgbClr val="333333"/>
                </a:solidFill>
                <a:latin typeface="Helvetica Neue"/>
              </a:rPr>
              <a:t>Workbook: p. unit 1A (p. 4-6)</a:t>
            </a:r>
          </a:p>
        </p:txBody>
      </p:sp>
      <p:pic>
        <p:nvPicPr>
          <p:cNvPr id="8" name="Immagine 7">
            <a:extLst>
              <a:ext uri="{FF2B5EF4-FFF2-40B4-BE49-F238E27FC236}">
                <a16:creationId xmlns:a16="http://schemas.microsoft.com/office/drawing/2014/main" id="{7F6C50DC-D186-4B98-A070-48CE7FD09C5A}"/>
              </a:ext>
            </a:extLst>
          </p:cNvPr>
          <p:cNvPicPr>
            <a:picLocks noChangeAspect="1"/>
          </p:cNvPicPr>
          <p:nvPr/>
        </p:nvPicPr>
        <p:blipFill>
          <a:blip r:embed="rId3"/>
          <a:stretch>
            <a:fillRect/>
          </a:stretch>
        </p:blipFill>
        <p:spPr>
          <a:xfrm>
            <a:off x="6475444" y="446973"/>
            <a:ext cx="4506687" cy="5978683"/>
          </a:xfrm>
          <a:prstGeom prst="rect">
            <a:avLst/>
          </a:prstGeom>
        </p:spPr>
      </p:pic>
    </p:spTree>
    <p:extLst>
      <p:ext uri="{BB962C8B-B14F-4D97-AF65-F5344CB8AC3E}">
        <p14:creationId xmlns:p14="http://schemas.microsoft.com/office/powerpoint/2010/main" val="1620985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68ED19-2D6C-BE01-3D74-E8E4B57465C1}"/>
              </a:ext>
            </a:extLst>
          </p:cNvPr>
          <p:cNvSpPr>
            <a:spLocks noGrp="1"/>
          </p:cNvSpPr>
          <p:nvPr>
            <p:ph type="title"/>
          </p:nvPr>
        </p:nvSpPr>
        <p:spPr/>
        <p:txBody>
          <a:bodyPr>
            <a:normAutofit/>
          </a:bodyPr>
          <a:lstStyle/>
          <a:p>
            <a:r>
              <a:rPr lang="it-IT" sz="4000" u="sng" dirty="0"/>
              <a:t>COURSEBOOK AND SUPPLEMENTARY MATERIALS</a:t>
            </a:r>
          </a:p>
        </p:txBody>
      </p:sp>
      <p:sp>
        <p:nvSpPr>
          <p:cNvPr id="4" name="Segnaposto contenuto 3">
            <a:extLst>
              <a:ext uri="{FF2B5EF4-FFF2-40B4-BE49-F238E27FC236}">
                <a16:creationId xmlns:a16="http://schemas.microsoft.com/office/drawing/2014/main" id="{603C061F-08C8-F57D-D647-3FFB88E3EECE}"/>
              </a:ext>
            </a:extLst>
          </p:cNvPr>
          <p:cNvSpPr txBox="1">
            <a:spLocks noGrp="1"/>
          </p:cNvSpPr>
          <p:nvPr>
            <p:ph idx="1"/>
          </p:nvPr>
        </p:nvSpPr>
        <p:spPr>
          <a:xfrm>
            <a:off x="838200" y="1825625"/>
            <a:ext cx="10515600" cy="4351961"/>
          </a:xfrm>
          <a:prstGeom prst="rect">
            <a:avLst/>
          </a:prstGeom>
          <a:noFill/>
        </p:spPr>
        <p:txBody>
          <a:bodyPr wrap="square" rtlCol="0">
            <a:spAutoFit/>
          </a:bodyPr>
          <a:lstStyle/>
          <a:p>
            <a:r>
              <a:rPr lang="it-IT" dirty="0"/>
              <a:t>Reference book: English File Digital Gold B1/B1+. Oxford University Press</a:t>
            </a:r>
          </a:p>
          <a:p>
            <a:endParaRPr lang="it-IT" dirty="0"/>
          </a:p>
          <a:p>
            <a:r>
              <a:rPr lang="it-IT" dirty="0" err="1"/>
              <a:t>Slides+supplementary</a:t>
            </a:r>
            <a:r>
              <a:rPr lang="it-IT" dirty="0"/>
              <a:t> </a:t>
            </a:r>
            <a:r>
              <a:rPr lang="it-IT" dirty="0" err="1"/>
              <a:t>materials</a:t>
            </a:r>
            <a:r>
              <a:rPr lang="it-IT" dirty="0"/>
              <a:t> (</a:t>
            </a:r>
            <a:r>
              <a:rPr lang="it-IT" dirty="0" err="1"/>
              <a:t>always</a:t>
            </a:r>
            <a:r>
              <a:rPr lang="it-IT" dirty="0"/>
              <a:t> check the </a:t>
            </a:r>
            <a:r>
              <a:rPr lang="it-IT" dirty="0" err="1"/>
              <a:t>course</a:t>
            </a:r>
            <a:r>
              <a:rPr lang="it-IT" dirty="0"/>
              <a:t> </a:t>
            </a:r>
            <a:r>
              <a:rPr lang="it-IT" dirty="0" err="1"/>
              <a:t>webpage</a:t>
            </a:r>
            <a:r>
              <a:rPr lang="it-IT" dirty="0"/>
              <a:t>)</a:t>
            </a:r>
          </a:p>
          <a:p>
            <a:endParaRPr lang="it-IT" dirty="0"/>
          </a:p>
          <a:p>
            <a:r>
              <a:rPr lang="it-IT" dirty="0"/>
              <a:t>Min. 70% </a:t>
            </a:r>
            <a:r>
              <a:rPr lang="it-IT" dirty="0" err="1"/>
              <a:t>attendance</a:t>
            </a:r>
            <a:endParaRPr lang="it-IT" dirty="0"/>
          </a:p>
          <a:p>
            <a:endParaRPr lang="it-IT" dirty="0"/>
          </a:p>
          <a:p>
            <a:r>
              <a:rPr lang="it-IT" dirty="0" err="1"/>
              <a:t>Final</a:t>
            </a:r>
            <a:r>
              <a:rPr lang="it-IT" dirty="0"/>
              <a:t> </a:t>
            </a:r>
            <a:r>
              <a:rPr lang="it-IT" dirty="0" err="1"/>
              <a:t>exam</a:t>
            </a:r>
            <a:r>
              <a:rPr lang="it-IT" dirty="0"/>
              <a:t>: </a:t>
            </a:r>
            <a:r>
              <a:rPr lang="it-IT" dirty="0" err="1"/>
              <a:t>written</a:t>
            </a:r>
            <a:r>
              <a:rPr lang="it-IT" dirty="0"/>
              <a:t> text (to test use of English, reading and writing skills) + </a:t>
            </a:r>
            <a:r>
              <a:rPr lang="it-IT" dirty="0" err="1"/>
              <a:t>oral</a:t>
            </a:r>
            <a:r>
              <a:rPr lang="it-IT" dirty="0"/>
              <a:t> test (to test </a:t>
            </a:r>
            <a:r>
              <a:rPr lang="it-IT" dirty="0" err="1"/>
              <a:t>speaking</a:t>
            </a:r>
            <a:r>
              <a:rPr lang="it-IT" dirty="0"/>
              <a:t> and </a:t>
            </a:r>
            <a:r>
              <a:rPr lang="it-IT" dirty="0" err="1"/>
              <a:t>listening</a:t>
            </a:r>
            <a:r>
              <a:rPr lang="it-IT" dirty="0"/>
              <a:t>) </a:t>
            </a:r>
          </a:p>
        </p:txBody>
      </p:sp>
    </p:spTree>
    <p:extLst>
      <p:ext uri="{BB962C8B-B14F-4D97-AF65-F5344CB8AC3E}">
        <p14:creationId xmlns:p14="http://schemas.microsoft.com/office/powerpoint/2010/main" val="55981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523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3"/>
            <a:ext cx="79912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sz="2800" b="1" dirty="0"/>
              <a:t>DESCRIBING PEOPLE and PICTURES</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113432"/>
            <a:ext cx="7991288" cy="5456731"/>
          </a:xfrm>
        </p:spPr>
        <p:txBody>
          <a:bodyPr>
            <a:normAutofit/>
          </a:bodyPr>
          <a:lstStyle/>
          <a:p>
            <a:pPr marL="0" indent="0">
              <a:buNone/>
            </a:pPr>
            <a:endParaRPr lang="en-US" sz="3200" b="1" dirty="0"/>
          </a:p>
        </p:txBody>
      </p:sp>
      <p:pic>
        <p:nvPicPr>
          <p:cNvPr id="9" name="Immagine 1">
            <a:extLst>
              <a:ext uri="{FF2B5EF4-FFF2-40B4-BE49-F238E27FC236}">
                <a16:creationId xmlns:a16="http://schemas.microsoft.com/office/drawing/2014/main" id="{EB7A549A-3984-4167-98BB-9D0613EDBE83}"/>
              </a:ext>
            </a:extLst>
          </p:cNvPr>
          <p:cNvPicPr>
            <a:picLocks noChangeAspect="1"/>
          </p:cNvPicPr>
          <p:nvPr/>
        </p:nvPicPr>
        <p:blipFill>
          <a:blip r:embed="rId3">
            <a:extLst>
              <a:ext uri="{28A0092B-C50C-407E-A947-70E740481C1C}">
                <a14:useLocalDpi xmlns:a14="http://schemas.microsoft.com/office/drawing/2010/main" val="0"/>
              </a:ext>
            </a:extLst>
          </a:blip>
          <a:srcRect l="1897" t="6659" r="5296" b="47952"/>
          <a:stretch>
            <a:fillRect/>
          </a:stretch>
        </p:blipFill>
        <p:spPr bwMode="auto">
          <a:xfrm>
            <a:off x="1799584" y="811053"/>
            <a:ext cx="8584286" cy="57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72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70F853-1521-D005-1850-762C27E934D0}"/>
              </a:ext>
            </a:extLst>
          </p:cNvPr>
          <p:cNvSpPr>
            <a:spLocks noGrp="1"/>
          </p:cNvSpPr>
          <p:nvPr>
            <p:ph type="title"/>
          </p:nvPr>
        </p:nvSpPr>
        <p:spPr/>
        <p:txBody>
          <a:bodyPr/>
          <a:lstStyle/>
          <a:p>
            <a:pPr algn="ctr"/>
            <a:r>
              <a:rPr lang="it-IT" dirty="0"/>
              <a:t>LET’S PRACTISE!!!</a:t>
            </a:r>
          </a:p>
        </p:txBody>
      </p:sp>
    </p:spTree>
    <p:extLst>
      <p:ext uri="{BB962C8B-B14F-4D97-AF65-F5344CB8AC3E}">
        <p14:creationId xmlns:p14="http://schemas.microsoft.com/office/powerpoint/2010/main" val="2433369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defRPr/>
            </a:pPr>
            <a:r>
              <a:rPr lang="en-US" sz="3200" b="1" dirty="0"/>
              <a:t>HOW TO DESCRIBE PICTURES</a:t>
            </a:r>
          </a:p>
          <a:p>
            <a:pPr eaLnBrk="1" hangingPunct="1">
              <a:spcBef>
                <a:spcPct val="50000"/>
              </a:spcBef>
              <a:defRPr/>
            </a:pPr>
            <a:endParaRPr lang="it-IT" altLang="it-IT" sz="3200" dirty="0">
              <a:effectLst>
                <a:outerShdw blurRad="38100" dist="38100" dir="2700000" algn="tl">
                  <a:srgbClr val="C0C0C0"/>
                </a:outerShdw>
              </a:effectLst>
            </a:endParaRP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1688689" y="1118870"/>
            <a:ext cx="7991288" cy="5171636"/>
          </a:xfrm>
        </p:spPr>
        <p:txBody>
          <a:bodyPr>
            <a:normAutofit/>
          </a:bodyPr>
          <a:lstStyle/>
          <a:p>
            <a:r>
              <a:rPr lang="en-US" sz="2200" dirty="0"/>
              <a:t>Start with a summary, giving a general description of what’s in the picture and what you can see. You may want to summarize what you see in one or two simple sentences.</a:t>
            </a:r>
          </a:p>
          <a:p>
            <a:pPr lvl="1" fontAlgn="base"/>
            <a:r>
              <a:rPr lang="en-US" sz="2000" i="1" dirty="0">
                <a:solidFill>
                  <a:srgbClr val="993366"/>
                </a:solidFill>
              </a:rPr>
              <a:t>There is / There are…</a:t>
            </a:r>
          </a:p>
          <a:p>
            <a:pPr lvl="1" fontAlgn="base"/>
            <a:r>
              <a:rPr lang="en-US" sz="2000" i="1" dirty="0">
                <a:solidFill>
                  <a:srgbClr val="993366"/>
                </a:solidFill>
              </a:rPr>
              <a:t>The picture shows…</a:t>
            </a:r>
          </a:p>
          <a:p>
            <a:pPr>
              <a:spcBef>
                <a:spcPts val="3000"/>
              </a:spcBef>
            </a:pPr>
            <a:r>
              <a:rPr lang="en-US" sz="2200" dirty="0"/>
              <a:t>After your summary, you can </a:t>
            </a:r>
            <a:br>
              <a:rPr lang="en-US" sz="2200" dirty="0"/>
            </a:br>
            <a:r>
              <a:rPr lang="en-US" sz="2200" dirty="0"/>
              <a:t>start providing more details about</a:t>
            </a:r>
            <a:br>
              <a:rPr lang="en-US" sz="2200" dirty="0"/>
            </a:br>
            <a:r>
              <a:rPr lang="en-US" sz="2200" dirty="0"/>
              <a:t>what you see in the picture. </a:t>
            </a:r>
            <a:br>
              <a:rPr lang="en-US" sz="2200" dirty="0"/>
            </a:br>
            <a:r>
              <a:rPr lang="en-US" sz="2200" dirty="0"/>
              <a:t>To start giving details, you can:</a:t>
            </a:r>
          </a:p>
          <a:p>
            <a:pPr lvl="1">
              <a:spcBef>
                <a:spcPts val="600"/>
              </a:spcBef>
            </a:pPr>
            <a:r>
              <a:rPr lang="en-US" sz="2000" i="1" dirty="0"/>
              <a:t>describe </a:t>
            </a:r>
            <a:r>
              <a:rPr lang="en-US" sz="2000" i="1" dirty="0">
                <a:solidFill>
                  <a:srgbClr val="993366"/>
                </a:solidFill>
              </a:rPr>
              <a:t>things/people</a:t>
            </a:r>
          </a:p>
          <a:p>
            <a:pPr lvl="1">
              <a:spcBef>
                <a:spcPts val="600"/>
              </a:spcBef>
            </a:pPr>
            <a:r>
              <a:rPr lang="en-US" sz="2000" i="1" dirty="0">
                <a:solidFill>
                  <a:srgbClr val="993366"/>
                </a:solidFill>
              </a:rPr>
              <a:t>and where they are in the picture</a:t>
            </a:r>
          </a:p>
          <a:p>
            <a:pPr lvl="1">
              <a:spcBef>
                <a:spcPts val="600"/>
              </a:spcBef>
            </a:pPr>
            <a:r>
              <a:rPr lang="en-US" sz="2000" i="1" dirty="0"/>
              <a:t>talk about </a:t>
            </a:r>
            <a:r>
              <a:rPr lang="en-US" sz="2000" i="1" dirty="0">
                <a:solidFill>
                  <a:srgbClr val="993366"/>
                </a:solidFill>
              </a:rPr>
              <a:t>what people </a:t>
            </a:r>
            <a:r>
              <a:rPr lang="en-US" sz="2000" b="1" i="1" u="sng" dirty="0">
                <a:solidFill>
                  <a:srgbClr val="993366"/>
                </a:solidFill>
              </a:rPr>
              <a:t>are doing</a:t>
            </a:r>
          </a:p>
          <a:p>
            <a:pPr lvl="1">
              <a:spcBef>
                <a:spcPts val="600"/>
              </a:spcBef>
            </a:pPr>
            <a:r>
              <a:rPr lang="en-US" sz="2000" i="1" dirty="0"/>
              <a:t>describe </a:t>
            </a:r>
            <a:r>
              <a:rPr lang="en-US" sz="2000" i="1" dirty="0">
                <a:solidFill>
                  <a:srgbClr val="993366"/>
                </a:solidFill>
              </a:rPr>
              <a:t>what people </a:t>
            </a:r>
            <a:r>
              <a:rPr lang="en-US" sz="2000" b="1" i="1" u="sng" dirty="0">
                <a:solidFill>
                  <a:srgbClr val="993366"/>
                </a:solidFill>
              </a:rPr>
              <a:t>look like</a:t>
            </a:r>
          </a:p>
          <a:p>
            <a:pPr lvl="1">
              <a:spcBef>
                <a:spcPts val="600"/>
              </a:spcBef>
            </a:pPr>
            <a:r>
              <a:rPr lang="en-US" sz="2000" i="1" dirty="0"/>
              <a:t>speculate </a:t>
            </a:r>
            <a:r>
              <a:rPr lang="en-US" sz="2000" i="1" dirty="0">
                <a:solidFill>
                  <a:srgbClr val="993366"/>
                </a:solidFill>
              </a:rPr>
              <a:t>about the situation</a:t>
            </a:r>
            <a:endParaRPr lang="en-US" sz="3200" b="1" i="1" dirty="0">
              <a:solidFill>
                <a:srgbClr val="993366"/>
              </a:solidFill>
            </a:endParaRPr>
          </a:p>
        </p:txBody>
      </p:sp>
      <p:sp>
        <p:nvSpPr>
          <p:cNvPr id="6" name="Rettangolo 5">
            <a:extLst>
              <a:ext uri="{FF2B5EF4-FFF2-40B4-BE49-F238E27FC236}">
                <a16:creationId xmlns:a16="http://schemas.microsoft.com/office/drawing/2014/main" id="{4B473464-F71D-4671-B3DD-AA868486B6B6}"/>
              </a:ext>
            </a:extLst>
          </p:cNvPr>
          <p:cNvSpPr/>
          <p:nvPr/>
        </p:nvSpPr>
        <p:spPr>
          <a:xfrm>
            <a:off x="5802087" y="6158156"/>
            <a:ext cx="5044125" cy="584775"/>
          </a:xfrm>
          <a:prstGeom prst="rect">
            <a:avLst/>
          </a:prstGeom>
        </p:spPr>
        <p:txBody>
          <a:bodyPr wrap="square">
            <a:spAutoFit/>
          </a:bodyPr>
          <a:lstStyle/>
          <a:p>
            <a:r>
              <a:rPr lang="en-US" sz="1600" b="1" dirty="0"/>
              <a:t>How to Describe a Picture in English – Video Lesson</a:t>
            </a:r>
          </a:p>
          <a:p>
            <a:r>
              <a:rPr lang="it-IT" sz="1600" dirty="0">
                <a:hlinkClick r:id="rId3"/>
              </a:rPr>
              <a:t>https://www.oxfordonlineenglish.com/describe-pictures</a:t>
            </a:r>
            <a:r>
              <a:rPr lang="it-IT" sz="1600" dirty="0"/>
              <a:t> </a:t>
            </a:r>
          </a:p>
        </p:txBody>
      </p:sp>
      <p:pic>
        <p:nvPicPr>
          <p:cNvPr id="2" name="Immagine 1">
            <a:extLst>
              <a:ext uri="{FF2B5EF4-FFF2-40B4-BE49-F238E27FC236}">
                <a16:creationId xmlns:a16="http://schemas.microsoft.com/office/drawing/2014/main" id="{0F221D4B-C181-4B94-9B48-B66B70BA6408}"/>
              </a:ext>
            </a:extLst>
          </p:cNvPr>
          <p:cNvPicPr>
            <a:picLocks noChangeAspect="1"/>
          </p:cNvPicPr>
          <p:nvPr/>
        </p:nvPicPr>
        <p:blipFill>
          <a:blip r:embed="rId4">
            <a:extLst>
              <a:ext uri="{28A0092B-C50C-407E-A947-70E740481C1C}">
                <a14:useLocalDpi xmlns:a14="http://schemas.microsoft.com/office/drawing/2010/main" val="0"/>
              </a:ext>
            </a:extLst>
          </a:blip>
          <a:srcRect l="1897" t="6659" r="5296" b="47952"/>
          <a:stretch>
            <a:fillRect/>
          </a:stretch>
        </p:blipFill>
        <p:spPr bwMode="auto">
          <a:xfrm>
            <a:off x="5837577" y="2130690"/>
            <a:ext cx="4815149" cy="36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6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0DBB92-0706-0929-712B-4E2AA5E7F89C}"/>
              </a:ext>
            </a:extLst>
          </p:cNvPr>
          <p:cNvSpPr>
            <a:spLocks noGrp="1"/>
          </p:cNvSpPr>
          <p:nvPr>
            <p:ph type="title"/>
          </p:nvPr>
        </p:nvSpPr>
        <p:spPr/>
        <p:txBody>
          <a:bodyPr/>
          <a:lstStyle/>
          <a:p>
            <a:r>
              <a:rPr lang="it-IT" dirty="0" err="1"/>
              <a:t>Phonetic</a:t>
            </a:r>
            <a:r>
              <a:rPr lang="it-IT" dirty="0"/>
              <a:t> chart</a:t>
            </a:r>
          </a:p>
        </p:txBody>
      </p:sp>
      <p:pic>
        <p:nvPicPr>
          <p:cNvPr id="5" name="Segnaposto contenuto 4">
            <a:extLst>
              <a:ext uri="{FF2B5EF4-FFF2-40B4-BE49-F238E27FC236}">
                <a16:creationId xmlns:a16="http://schemas.microsoft.com/office/drawing/2014/main" id="{037787F0-36F0-561E-AE6B-4F4762B15830}"/>
              </a:ext>
            </a:extLst>
          </p:cNvPr>
          <p:cNvPicPr>
            <a:picLocks noGrp="1" noChangeAspect="1"/>
          </p:cNvPicPr>
          <p:nvPr>
            <p:ph idx="1"/>
          </p:nvPr>
        </p:nvPicPr>
        <p:blipFill>
          <a:blip r:embed="rId2"/>
          <a:stretch>
            <a:fillRect/>
          </a:stretch>
        </p:blipFill>
        <p:spPr>
          <a:xfrm>
            <a:off x="3923071" y="1825624"/>
            <a:ext cx="4006707" cy="4753721"/>
          </a:xfrm>
        </p:spPr>
      </p:pic>
    </p:spTree>
    <p:extLst>
      <p:ext uri="{BB962C8B-B14F-4D97-AF65-F5344CB8AC3E}">
        <p14:creationId xmlns:p14="http://schemas.microsoft.com/office/powerpoint/2010/main" val="361827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404E91F-ADA1-26B4-F7F1-D4CD0729009A}"/>
              </a:ext>
            </a:extLst>
          </p:cNvPr>
          <p:cNvPicPr>
            <a:picLocks noChangeAspect="1"/>
          </p:cNvPicPr>
          <p:nvPr/>
        </p:nvPicPr>
        <p:blipFill>
          <a:blip r:embed="rId2"/>
          <a:stretch>
            <a:fillRect/>
          </a:stretch>
        </p:blipFill>
        <p:spPr>
          <a:xfrm>
            <a:off x="7018496" y="119963"/>
            <a:ext cx="4103607" cy="6298953"/>
          </a:xfrm>
          <a:prstGeom prst="rect">
            <a:avLst/>
          </a:prstGeom>
        </p:spPr>
      </p:pic>
      <p:pic>
        <p:nvPicPr>
          <p:cNvPr id="5" name="Immagine 4">
            <a:extLst>
              <a:ext uri="{FF2B5EF4-FFF2-40B4-BE49-F238E27FC236}">
                <a16:creationId xmlns:a16="http://schemas.microsoft.com/office/drawing/2014/main" id="{7E2B537F-93D4-7B44-FE33-9DFBC23359C1}"/>
              </a:ext>
            </a:extLst>
          </p:cNvPr>
          <p:cNvPicPr>
            <a:picLocks noChangeAspect="1"/>
          </p:cNvPicPr>
          <p:nvPr/>
        </p:nvPicPr>
        <p:blipFill>
          <a:blip r:embed="rId3"/>
          <a:stretch>
            <a:fillRect/>
          </a:stretch>
        </p:blipFill>
        <p:spPr>
          <a:xfrm>
            <a:off x="867747" y="644171"/>
            <a:ext cx="4599991" cy="5744831"/>
          </a:xfrm>
          <a:prstGeom prst="rect">
            <a:avLst/>
          </a:prstGeom>
        </p:spPr>
      </p:pic>
    </p:spTree>
    <p:extLst>
      <p:ext uri="{BB962C8B-B14F-4D97-AF65-F5344CB8AC3E}">
        <p14:creationId xmlns:p14="http://schemas.microsoft.com/office/powerpoint/2010/main" val="3246153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686D94-B997-D4A3-D880-F23E4DA4F8FF}"/>
              </a:ext>
            </a:extLst>
          </p:cNvPr>
          <p:cNvSpPr>
            <a:spLocks noGrp="1"/>
          </p:cNvSpPr>
          <p:nvPr>
            <p:ph type="title"/>
          </p:nvPr>
        </p:nvSpPr>
        <p:spPr/>
        <p:txBody>
          <a:bodyPr/>
          <a:lstStyle/>
          <a:p>
            <a:pPr algn="ctr"/>
            <a:r>
              <a:rPr lang="it-IT" dirty="0"/>
              <a:t>PRONUNCIATION</a:t>
            </a:r>
          </a:p>
        </p:txBody>
      </p:sp>
      <p:sp>
        <p:nvSpPr>
          <p:cNvPr id="3" name="Segnaposto contenuto 2">
            <a:extLst>
              <a:ext uri="{FF2B5EF4-FFF2-40B4-BE49-F238E27FC236}">
                <a16:creationId xmlns:a16="http://schemas.microsoft.com/office/drawing/2014/main" id="{6AF0632F-376A-0B8A-0828-5A45B5550EC7}"/>
              </a:ext>
            </a:extLst>
          </p:cNvPr>
          <p:cNvSpPr>
            <a:spLocks noGrp="1"/>
          </p:cNvSpPr>
          <p:nvPr>
            <p:ph idx="1"/>
          </p:nvPr>
        </p:nvSpPr>
        <p:spPr/>
        <p:txBody>
          <a:bodyPr/>
          <a:lstStyle/>
          <a:p>
            <a:r>
              <a:rPr lang="it-IT" dirty="0"/>
              <a:t>REMEMBER:</a:t>
            </a:r>
          </a:p>
          <a:p>
            <a:pPr marL="0" indent="0">
              <a:buNone/>
            </a:pPr>
            <a:r>
              <a:rPr lang="it-IT" dirty="0"/>
              <a:t>THIRD PERSON ENDING IN –S </a:t>
            </a:r>
          </a:p>
          <a:p>
            <a:r>
              <a:rPr lang="it-IT" dirty="0"/>
              <a:t>/s/ for </a:t>
            </a:r>
            <a:r>
              <a:rPr lang="it-IT" dirty="0" err="1"/>
              <a:t>verbs</a:t>
            </a:r>
            <a:r>
              <a:rPr lang="it-IT" dirty="0"/>
              <a:t> </a:t>
            </a:r>
            <a:r>
              <a:rPr lang="it-IT" dirty="0" err="1"/>
              <a:t>ending</a:t>
            </a:r>
            <a:r>
              <a:rPr lang="it-IT" dirty="0"/>
              <a:t> in an </a:t>
            </a:r>
            <a:r>
              <a:rPr lang="it-IT" dirty="0" err="1"/>
              <a:t>unvoiced</a:t>
            </a:r>
            <a:r>
              <a:rPr lang="it-IT" dirty="0"/>
              <a:t> </a:t>
            </a:r>
            <a:r>
              <a:rPr lang="it-IT" dirty="0" err="1"/>
              <a:t>consonant</a:t>
            </a:r>
            <a:r>
              <a:rPr lang="it-IT" dirty="0"/>
              <a:t> (e.g. </a:t>
            </a:r>
            <a:r>
              <a:rPr lang="it-IT" dirty="0" err="1"/>
              <a:t>cooks</a:t>
            </a:r>
            <a:r>
              <a:rPr lang="it-IT" dirty="0"/>
              <a:t>, </a:t>
            </a:r>
            <a:r>
              <a:rPr lang="it-IT" dirty="0" err="1"/>
              <a:t>eats</a:t>
            </a:r>
            <a:r>
              <a:rPr lang="it-IT" dirty="0"/>
              <a:t>)</a:t>
            </a:r>
          </a:p>
          <a:p>
            <a:r>
              <a:rPr lang="it-IT" dirty="0"/>
              <a:t>/z/ </a:t>
            </a:r>
            <a:r>
              <a:rPr lang="it-IT" dirty="0" err="1"/>
              <a:t>verbs</a:t>
            </a:r>
            <a:r>
              <a:rPr lang="it-IT" dirty="0"/>
              <a:t> </a:t>
            </a:r>
            <a:r>
              <a:rPr lang="it-IT" dirty="0" err="1"/>
              <a:t>ending</a:t>
            </a:r>
            <a:r>
              <a:rPr lang="it-IT" dirty="0"/>
              <a:t> in a </a:t>
            </a:r>
            <a:r>
              <a:rPr lang="it-IT" dirty="0" err="1"/>
              <a:t>vowel</a:t>
            </a:r>
            <a:r>
              <a:rPr lang="it-IT" dirty="0"/>
              <a:t> sound or </a:t>
            </a:r>
            <a:r>
              <a:rPr lang="it-IT" dirty="0" err="1"/>
              <a:t>voiced</a:t>
            </a:r>
            <a:r>
              <a:rPr lang="it-IT" dirty="0"/>
              <a:t> </a:t>
            </a:r>
            <a:r>
              <a:rPr lang="it-IT" dirty="0" err="1"/>
              <a:t>consonant</a:t>
            </a:r>
            <a:r>
              <a:rPr lang="it-IT" dirty="0"/>
              <a:t>, (e.g. </a:t>
            </a:r>
            <a:r>
              <a:rPr lang="it-IT" dirty="0" err="1"/>
              <a:t>watches</a:t>
            </a:r>
            <a:r>
              <a:rPr lang="it-IT" dirty="0"/>
              <a:t>, finishes)</a:t>
            </a:r>
          </a:p>
          <a:p>
            <a:r>
              <a:rPr lang="it-IT" dirty="0">
                <a:solidFill>
                  <a:srgbClr val="FF0000"/>
                </a:solidFill>
              </a:rPr>
              <a:t>IRREGULAR PRONUNCIATION</a:t>
            </a:r>
            <a:r>
              <a:rPr lang="it-IT" dirty="0"/>
              <a:t>: </a:t>
            </a:r>
          </a:p>
          <a:p>
            <a:r>
              <a:rPr lang="it-IT" dirty="0"/>
              <a:t>HE,SHE,IT SAYS /</a:t>
            </a:r>
            <a:r>
              <a:rPr lang="it-IT" dirty="0" err="1"/>
              <a:t>sez</a:t>
            </a:r>
            <a:r>
              <a:rPr lang="it-IT" dirty="0"/>
              <a:t>/</a:t>
            </a:r>
          </a:p>
          <a:p>
            <a:r>
              <a:rPr lang="it-IT" dirty="0"/>
              <a:t>DOES /</a:t>
            </a:r>
            <a:r>
              <a:rPr lang="it-IT" dirty="0" err="1"/>
              <a:t>d˄s</a:t>
            </a:r>
            <a:r>
              <a:rPr lang="it-IT" dirty="0"/>
              <a:t>/</a:t>
            </a:r>
          </a:p>
        </p:txBody>
      </p:sp>
    </p:spTree>
    <p:extLst>
      <p:ext uri="{BB962C8B-B14F-4D97-AF65-F5344CB8AC3E}">
        <p14:creationId xmlns:p14="http://schemas.microsoft.com/office/powerpoint/2010/main" val="123606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3556" name="Connettore 1 3">
            <a:extLst>
              <a:ext uri="{FF2B5EF4-FFF2-40B4-BE49-F238E27FC236}">
                <a16:creationId xmlns:a16="http://schemas.microsoft.com/office/drawing/2014/main" id="{B1060531-5C28-40AA-A5E7-ADB5055346C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 name="Text Box 6">
            <a:extLst>
              <a:ext uri="{FF2B5EF4-FFF2-40B4-BE49-F238E27FC236}">
                <a16:creationId xmlns:a16="http://schemas.microsoft.com/office/drawing/2014/main" id="{7BF99436-B8D6-4ED8-B17E-1B8D573C8E13}"/>
              </a:ext>
            </a:extLst>
          </p:cNvPr>
          <p:cNvSpPr txBox="1">
            <a:spLocks noChangeArrowheads="1"/>
          </p:cNvSpPr>
          <p:nvPr/>
        </p:nvSpPr>
        <p:spPr bwMode="auto">
          <a:xfrm>
            <a:off x="1966848" y="359532"/>
            <a:ext cx="65205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800" b="1" dirty="0">
                <a:effectLst>
                  <a:outerShdw blurRad="38100" dist="38100" dir="2700000" algn="tl">
                    <a:srgbClr val="C0C0C0"/>
                  </a:outerShdw>
                </a:effectLst>
              </a:rPr>
              <a:t>HOMEWORK</a:t>
            </a:r>
          </a:p>
        </p:txBody>
      </p:sp>
      <p:sp>
        <p:nvSpPr>
          <p:cNvPr id="26630" name="Rettangolo 2">
            <a:extLst>
              <a:ext uri="{FF2B5EF4-FFF2-40B4-BE49-F238E27FC236}">
                <a16:creationId xmlns:a16="http://schemas.microsoft.com/office/drawing/2014/main" id="{9AF569F8-936E-47C3-A03B-183A0154DE1C}"/>
              </a:ext>
            </a:extLst>
          </p:cNvPr>
          <p:cNvSpPr>
            <a:spLocks noChangeArrowheads="1"/>
          </p:cNvSpPr>
          <p:nvPr/>
        </p:nvSpPr>
        <p:spPr bwMode="auto">
          <a:xfrm>
            <a:off x="2094575" y="3133044"/>
            <a:ext cx="8120432"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cs typeface="Arial" charset="0"/>
              </a:defRPr>
            </a:lvl1pPr>
            <a:lvl2pPr marL="1085850" indent="-34290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266700" indent="-266700">
              <a:spcBef>
                <a:spcPct val="0"/>
              </a:spcBef>
              <a:defRPr/>
            </a:pPr>
            <a:endParaRPr lang="it-IT" altLang="en-US" sz="2200" b="1" dirty="0"/>
          </a:p>
          <a:p>
            <a:pPr marL="266700" indent="-266700">
              <a:spcBef>
                <a:spcPct val="0"/>
              </a:spcBef>
              <a:defRPr/>
            </a:pPr>
            <a:endParaRPr lang="it-IT" altLang="en-US" sz="2200" b="1" dirty="0"/>
          </a:p>
          <a:p>
            <a:pPr marL="0" indent="0">
              <a:spcBef>
                <a:spcPct val="0"/>
              </a:spcBef>
              <a:spcAft>
                <a:spcPts val="600"/>
              </a:spcAft>
              <a:buNone/>
              <a:defRPr/>
            </a:pPr>
            <a:endParaRPr lang="it-IT" altLang="en-US" sz="2200" b="1" u="sng" dirty="0"/>
          </a:p>
          <a:p>
            <a:pPr marL="0" indent="0">
              <a:spcBef>
                <a:spcPct val="0"/>
              </a:spcBef>
              <a:spcAft>
                <a:spcPts val="600"/>
              </a:spcAft>
              <a:buNone/>
              <a:defRPr/>
            </a:pPr>
            <a:r>
              <a:rPr lang="it-IT" altLang="en-US" sz="2200" b="1" u="sng" dirty="0"/>
              <a:t>OVER TO YOU</a:t>
            </a:r>
          </a:p>
          <a:p>
            <a:pPr algn="l">
              <a:buFont typeface="Arial" panose="020B0604020202020204" pitchFamily="34" charset="0"/>
              <a:buChar char="•"/>
            </a:pPr>
            <a:r>
              <a:rPr lang="en-US" sz="2000" dirty="0">
                <a:solidFill>
                  <a:srgbClr val="333333"/>
                </a:solidFill>
                <a:latin typeface="Helvetica Neue"/>
              </a:rPr>
              <a:t>Student’s book: unit 1A (p. 6-9)</a:t>
            </a:r>
          </a:p>
          <a:p>
            <a:pPr algn="l">
              <a:buFont typeface="Arial" panose="020B0604020202020204" pitchFamily="34" charset="0"/>
              <a:buChar char="•"/>
            </a:pPr>
            <a:r>
              <a:rPr lang="en-US" sz="2000" dirty="0">
                <a:solidFill>
                  <a:srgbClr val="333333"/>
                </a:solidFill>
                <a:latin typeface="Helvetica Neue"/>
              </a:rPr>
              <a:t>Grammar bank: p.132</a:t>
            </a:r>
          </a:p>
          <a:p>
            <a:pPr algn="l">
              <a:buFont typeface="Arial" panose="020B0604020202020204" pitchFamily="34" charset="0"/>
              <a:buChar char="•"/>
            </a:pPr>
            <a:r>
              <a:rPr lang="en-US" sz="2000" dirty="0">
                <a:solidFill>
                  <a:srgbClr val="333333"/>
                </a:solidFill>
                <a:latin typeface="Helvetica Neue"/>
              </a:rPr>
              <a:t>Vocabulary bank: p.152, p.160</a:t>
            </a:r>
          </a:p>
          <a:p>
            <a:pPr algn="l">
              <a:buFont typeface="Arial" panose="020B0604020202020204" pitchFamily="34" charset="0"/>
              <a:buChar char="•"/>
            </a:pPr>
            <a:r>
              <a:rPr lang="en-US" sz="2000" dirty="0">
                <a:solidFill>
                  <a:srgbClr val="333333"/>
                </a:solidFill>
                <a:latin typeface="Helvetica Neue"/>
              </a:rPr>
              <a:t>Workbook: p. unit 1A (p. 4-6)</a:t>
            </a:r>
          </a:p>
        </p:txBody>
      </p:sp>
      <p:sp>
        <p:nvSpPr>
          <p:cNvPr id="12" name="Rettangolo 2">
            <a:extLst>
              <a:ext uri="{FF2B5EF4-FFF2-40B4-BE49-F238E27FC236}">
                <a16:creationId xmlns:a16="http://schemas.microsoft.com/office/drawing/2014/main" id="{893BCCDF-A855-4AF6-A3F6-13411C7DA948}"/>
              </a:ext>
            </a:extLst>
          </p:cNvPr>
          <p:cNvSpPr>
            <a:spLocks noChangeArrowheads="1"/>
          </p:cNvSpPr>
          <p:nvPr/>
        </p:nvSpPr>
        <p:spPr bwMode="auto">
          <a:xfrm>
            <a:off x="1966848" y="1284623"/>
            <a:ext cx="818936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cs typeface="Arial" charset="0"/>
              </a:defRPr>
            </a:lvl1pPr>
            <a:lvl2pPr marL="1085850" indent="-34290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266700" indent="-266700">
              <a:spcBef>
                <a:spcPct val="0"/>
              </a:spcBef>
              <a:defRPr/>
            </a:pPr>
            <a:r>
              <a:rPr lang="it-IT" altLang="en-US" sz="2200" b="1" dirty="0" err="1"/>
              <a:t>Grammar</a:t>
            </a:r>
            <a:r>
              <a:rPr lang="it-IT" altLang="en-US" sz="2200" b="1" dirty="0"/>
              <a:t> </a:t>
            </a:r>
            <a:r>
              <a:rPr lang="it-IT" altLang="en-US" sz="2200" b="1" dirty="0" err="1"/>
              <a:t>exercises</a:t>
            </a:r>
            <a:endParaRPr lang="it-IT" altLang="en-US" sz="2200" b="1" dirty="0"/>
          </a:p>
          <a:p>
            <a:pPr marL="266700" indent="-266700">
              <a:spcBef>
                <a:spcPct val="0"/>
              </a:spcBef>
              <a:defRPr/>
            </a:pPr>
            <a:r>
              <a:rPr lang="it-IT" altLang="en-US" sz="2200" b="1" dirty="0" err="1"/>
              <a:t>Listenining</a:t>
            </a:r>
            <a:r>
              <a:rPr lang="it-IT" altLang="en-US" sz="2200" b="1" dirty="0"/>
              <a:t> </a:t>
            </a:r>
            <a:r>
              <a:rPr lang="it-IT" altLang="en-US" sz="2200" b="1" dirty="0" err="1"/>
              <a:t>exercises</a:t>
            </a:r>
            <a:endParaRPr lang="it-IT" altLang="en-US" sz="2200" b="1" dirty="0"/>
          </a:p>
          <a:p>
            <a:pPr marL="266700" indent="-266700">
              <a:spcBef>
                <a:spcPct val="0"/>
              </a:spcBef>
              <a:defRPr/>
            </a:pPr>
            <a:r>
              <a:rPr lang="it-IT" altLang="en-US" sz="2200" b="1" dirty="0"/>
              <a:t>Writing: </a:t>
            </a:r>
            <a:r>
              <a:rPr lang="it-IT" altLang="en-US" sz="2200" dirty="0" err="1"/>
              <a:t>describe</a:t>
            </a:r>
            <a:r>
              <a:rPr lang="it-IT" altLang="en-US" sz="2200" dirty="0"/>
              <a:t> one of the pictures </a:t>
            </a:r>
            <a:r>
              <a:rPr lang="it-IT" altLang="en-US" sz="2200" dirty="0" err="1"/>
              <a:t>uploaded</a:t>
            </a:r>
            <a:r>
              <a:rPr lang="it-IT" altLang="en-US" sz="2200" dirty="0"/>
              <a:t> in the following slides.</a:t>
            </a:r>
          </a:p>
        </p:txBody>
      </p:sp>
    </p:spTree>
    <p:extLst>
      <p:ext uri="{BB962C8B-B14F-4D97-AF65-F5344CB8AC3E}">
        <p14:creationId xmlns:p14="http://schemas.microsoft.com/office/powerpoint/2010/main" val="3092090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D0AE1B-E8B2-BA64-CA29-653DD8F90BB1}"/>
              </a:ext>
            </a:extLst>
          </p:cNvPr>
          <p:cNvSpPr>
            <a:spLocks noGrp="1"/>
          </p:cNvSpPr>
          <p:nvPr>
            <p:ph type="title"/>
          </p:nvPr>
        </p:nvSpPr>
        <p:spPr>
          <a:xfrm>
            <a:off x="204282" y="365126"/>
            <a:ext cx="11149518" cy="704918"/>
          </a:xfrm>
        </p:spPr>
        <p:txBody>
          <a:bodyPr>
            <a:normAutofit fontScale="90000"/>
          </a:bodyPr>
          <a:lstStyle/>
          <a:p>
            <a:r>
              <a:rPr lang="it-IT" dirty="0"/>
              <a:t>SPEAKING ACTIVITY: DESCRIBE THE PICTURE BELOW</a:t>
            </a:r>
          </a:p>
        </p:txBody>
      </p:sp>
      <p:pic>
        <p:nvPicPr>
          <p:cNvPr id="4" name="Picture 2" descr="Friends cooking - how to describe a picture">
            <a:extLst>
              <a:ext uri="{FF2B5EF4-FFF2-40B4-BE49-F238E27FC236}">
                <a16:creationId xmlns:a16="http://schemas.microsoft.com/office/drawing/2014/main" id="{3F592E12-73E6-BFBC-D397-7D5A6DFA17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4089" y="1825625"/>
            <a:ext cx="652382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139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English Greetings - Ways to Ask and Answer 'How are you?' - friends talking in a cafe image">
            <a:extLst>
              <a:ext uri="{FF2B5EF4-FFF2-40B4-BE49-F238E27FC236}">
                <a16:creationId xmlns:a16="http://schemas.microsoft.com/office/drawing/2014/main" id="{2D027F3F-BA15-4630-AE09-E58F253216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7328" y="178318"/>
            <a:ext cx="9077344" cy="650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40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9EE9F6-19FB-C318-6A1E-788AC2571E9F}"/>
              </a:ext>
            </a:extLst>
          </p:cNvPr>
          <p:cNvSpPr>
            <a:spLocks noGrp="1"/>
          </p:cNvSpPr>
          <p:nvPr>
            <p:ph type="title"/>
          </p:nvPr>
        </p:nvSpPr>
        <p:spPr>
          <a:xfrm>
            <a:off x="838200" y="365125"/>
            <a:ext cx="10515600" cy="2676655"/>
          </a:xfrm>
        </p:spPr>
        <p:txBody>
          <a:bodyPr>
            <a:normAutofit/>
          </a:bodyPr>
          <a:lstStyle/>
          <a:p>
            <a:pPr algn="ctr"/>
            <a:r>
              <a:rPr lang="it-IT" b="1" i="0" dirty="0">
                <a:solidFill>
                  <a:srgbClr val="242424"/>
                </a:solidFill>
                <a:effectLst/>
                <a:latin typeface="Segoe UI" panose="020B0502040204020203" pitchFamily="34" charset="0"/>
              </a:rPr>
              <a:t>Watch out! </a:t>
            </a:r>
            <a:br>
              <a:rPr lang="it-IT" b="1" i="0" dirty="0">
                <a:solidFill>
                  <a:srgbClr val="242424"/>
                </a:solidFill>
                <a:effectLst/>
                <a:latin typeface="Segoe UI" panose="020B0502040204020203" pitchFamily="34" charset="0"/>
              </a:rPr>
            </a:br>
            <a:r>
              <a:rPr lang="it-IT" b="1" i="0" dirty="0" err="1">
                <a:solidFill>
                  <a:srgbClr val="242424"/>
                </a:solidFill>
                <a:effectLst/>
                <a:latin typeface="Segoe UI" panose="020B0502040204020203" pitchFamily="34" charset="0"/>
              </a:rPr>
              <a:t>Don’t</a:t>
            </a:r>
            <a:r>
              <a:rPr lang="it-IT" b="1" i="0" dirty="0">
                <a:solidFill>
                  <a:srgbClr val="242424"/>
                </a:solidFill>
                <a:effectLst/>
                <a:latin typeface="Segoe UI" panose="020B0502040204020203" pitchFamily="34" charset="0"/>
              </a:rPr>
              <a:t> miss the </a:t>
            </a:r>
            <a:br>
              <a:rPr lang="it-IT" b="1" i="0" dirty="0">
                <a:solidFill>
                  <a:srgbClr val="242424"/>
                </a:solidFill>
                <a:effectLst/>
                <a:latin typeface="Segoe UI" panose="020B0502040204020203" pitchFamily="34" charset="0"/>
              </a:rPr>
            </a:br>
            <a:r>
              <a:rPr lang="it-IT" b="1" i="0" dirty="0">
                <a:solidFill>
                  <a:srgbClr val="242424"/>
                </a:solidFill>
                <a:effectLst/>
                <a:latin typeface="Segoe UI" panose="020B0502040204020203" pitchFamily="34" charset="0"/>
              </a:rPr>
              <a:t>«Lettorato di livello B1»</a:t>
            </a:r>
            <a:endParaRPr lang="it-IT" dirty="0"/>
          </a:p>
        </p:txBody>
      </p:sp>
      <p:sp>
        <p:nvSpPr>
          <p:cNvPr id="3" name="Segnaposto contenuto 2">
            <a:extLst>
              <a:ext uri="{FF2B5EF4-FFF2-40B4-BE49-F238E27FC236}">
                <a16:creationId xmlns:a16="http://schemas.microsoft.com/office/drawing/2014/main" id="{0D9C943E-C7E7-71FE-C30E-F00750302A38}"/>
              </a:ext>
            </a:extLst>
          </p:cNvPr>
          <p:cNvSpPr>
            <a:spLocks noGrp="1"/>
          </p:cNvSpPr>
          <p:nvPr>
            <p:ph idx="1"/>
          </p:nvPr>
        </p:nvSpPr>
        <p:spPr>
          <a:xfrm>
            <a:off x="744894" y="2935969"/>
            <a:ext cx="10515600" cy="2676655"/>
          </a:xfrm>
        </p:spPr>
        <p:txBody>
          <a:bodyPr>
            <a:normAutofit/>
          </a:bodyPr>
          <a:lstStyle/>
          <a:p>
            <a:pPr algn="l"/>
            <a:r>
              <a:rPr lang="it-IT" b="0" i="0" dirty="0">
                <a:solidFill>
                  <a:srgbClr val="242424"/>
                </a:solidFill>
                <a:effectLst/>
                <a:latin typeface="Segoe UI" panose="020B0502040204020203" pitchFamily="34" charset="0"/>
              </a:rPr>
              <a:t>Secondo semestre, tenuto dalla Prof.ssa Iris Black</a:t>
            </a:r>
          </a:p>
          <a:p>
            <a:pPr algn="l"/>
            <a:endParaRPr lang="it-IT" b="0" i="0" dirty="0">
              <a:solidFill>
                <a:srgbClr val="242424"/>
              </a:solidFill>
              <a:effectLst/>
              <a:latin typeface="Segoe UI" panose="020B0502040204020203" pitchFamily="34" charset="0"/>
            </a:endParaRPr>
          </a:p>
          <a:p>
            <a:pPr algn="l"/>
            <a:r>
              <a:rPr lang="it-IT" b="0" i="0" dirty="0">
                <a:solidFill>
                  <a:srgbClr val="242424"/>
                </a:solidFill>
                <a:effectLst/>
                <a:latin typeface="Segoe UI" panose="020B0502040204020203" pitchFamily="34" charset="0"/>
              </a:rPr>
              <a:t>Il corso si terrà il lunedì, nella fascia oraria 8.30-11.30</a:t>
            </a:r>
            <a:endParaRPr lang="it-IT" dirty="0"/>
          </a:p>
        </p:txBody>
      </p:sp>
    </p:spTree>
    <p:extLst>
      <p:ext uri="{BB962C8B-B14F-4D97-AF65-F5344CB8AC3E}">
        <p14:creationId xmlns:p14="http://schemas.microsoft.com/office/powerpoint/2010/main" val="1779214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ouple arguing in kitchen - how to describe what you see in a picture">
            <a:extLst>
              <a:ext uri="{FF2B5EF4-FFF2-40B4-BE49-F238E27FC236}">
                <a16:creationId xmlns:a16="http://schemas.microsoft.com/office/drawing/2014/main" id="{A928B91E-9E7E-4AB3-A2AB-BE674543F0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958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defRPr/>
            </a:pPr>
            <a:r>
              <a:rPr lang="en-US" sz="3200" dirty="0"/>
              <a:t>Present tenses: ex. 1C-b p. 127</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918022"/>
            <a:ext cx="7991288" cy="5365819"/>
          </a:xfrm>
        </p:spPr>
        <p:txBody>
          <a:bodyPr>
            <a:normAutofit/>
          </a:bodyPr>
          <a:lstStyle/>
          <a:p>
            <a:pPr marL="0" indent="0">
              <a:buNone/>
            </a:pPr>
            <a:r>
              <a:rPr lang="en-US" sz="2400" dirty="0"/>
              <a:t>127</a:t>
            </a:r>
          </a:p>
          <a:p>
            <a:pPr marL="0" indent="0">
              <a:buNone/>
            </a:pPr>
            <a:endParaRPr lang="en-US" sz="3200" b="1" dirty="0"/>
          </a:p>
        </p:txBody>
      </p:sp>
      <p:sp>
        <p:nvSpPr>
          <p:cNvPr id="11" name="CasellaDiTesto 10">
            <a:extLst>
              <a:ext uri="{FF2B5EF4-FFF2-40B4-BE49-F238E27FC236}">
                <a16:creationId xmlns:a16="http://schemas.microsoft.com/office/drawing/2014/main" id="{B8EFB8E3-1DBB-408E-8782-DCF5C1934F91}"/>
              </a:ext>
            </a:extLst>
          </p:cNvPr>
          <p:cNvSpPr txBox="1"/>
          <p:nvPr/>
        </p:nvSpPr>
        <p:spPr>
          <a:xfrm>
            <a:off x="9857329" y="24769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pic>
        <p:nvPicPr>
          <p:cNvPr id="2" name="Immagine 1">
            <a:extLst>
              <a:ext uri="{FF2B5EF4-FFF2-40B4-BE49-F238E27FC236}">
                <a16:creationId xmlns:a16="http://schemas.microsoft.com/office/drawing/2014/main" id="{2115A091-2632-4CD3-B074-6E67E3F99522}"/>
              </a:ext>
            </a:extLst>
          </p:cNvPr>
          <p:cNvPicPr>
            <a:picLocks noChangeAspect="1"/>
          </p:cNvPicPr>
          <p:nvPr/>
        </p:nvPicPr>
        <p:blipFill>
          <a:blip r:embed="rId3"/>
          <a:stretch>
            <a:fillRect/>
          </a:stretch>
        </p:blipFill>
        <p:spPr>
          <a:xfrm>
            <a:off x="2011680" y="1104553"/>
            <a:ext cx="8168640" cy="5590650"/>
          </a:xfrm>
          <a:prstGeom prst="rect">
            <a:avLst/>
          </a:prstGeom>
        </p:spPr>
      </p:pic>
    </p:spTree>
    <p:extLst>
      <p:ext uri="{BB962C8B-B14F-4D97-AF65-F5344CB8AC3E}">
        <p14:creationId xmlns:p14="http://schemas.microsoft.com/office/powerpoint/2010/main" val="2354510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1836791" y="211726"/>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 SYLLABLE STRESS)</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1836791" y="1109266"/>
            <a:ext cx="8636000" cy="5744567"/>
          </a:xfrm>
        </p:spPr>
        <p:txBody>
          <a:bodyPr>
            <a:normAutofit fontScale="92500" lnSpcReduction="10000"/>
          </a:bodyPr>
          <a:lstStyle/>
          <a:p>
            <a:pPr marL="0" indent="0">
              <a:lnSpc>
                <a:spcPct val="100000"/>
              </a:lnSpc>
              <a:spcBef>
                <a:spcPts val="0"/>
              </a:spcBef>
              <a:buNone/>
            </a:pPr>
            <a:r>
              <a:rPr lang="en-US" sz="2200" dirty="0"/>
              <a:t>Video lesson: </a:t>
            </a:r>
            <a:r>
              <a:rPr lang="en-US" sz="2200" dirty="0">
                <a:hlinkClick r:id="rId3"/>
              </a:rPr>
              <a:t>https://www.oxfordonlineenglish.com/syllables-and-stress</a:t>
            </a:r>
            <a:r>
              <a:rPr lang="en-US" sz="2200" dirty="0"/>
              <a:t> </a:t>
            </a:r>
          </a:p>
          <a:p>
            <a:pPr marL="0" indent="0">
              <a:lnSpc>
                <a:spcPct val="100000"/>
              </a:lnSpc>
              <a:spcBef>
                <a:spcPts val="1200"/>
              </a:spcBef>
              <a:buNone/>
            </a:pPr>
            <a:r>
              <a:rPr lang="en-US" dirty="0"/>
              <a:t>To communicate clearly when you are speaking in English, it is important to stress the correct syllables in each word. </a:t>
            </a:r>
            <a:br>
              <a:rPr lang="en-US" dirty="0"/>
            </a:br>
            <a:r>
              <a:rPr lang="en-US" dirty="0"/>
              <a:t>This is called </a:t>
            </a:r>
            <a:r>
              <a:rPr lang="en-US" i="1" dirty="0"/>
              <a:t>word stress</a:t>
            </a:r>
            <a:r>
              <a:rPr lang="en-US" dirty="0"/>
              <a:t>, which means </a:t>
            </a:r>
            <a:r>
              <a:rPr lang="en-US" b="1" dirty="0">
                <a:solidFill>
                  <a:srgbClr val="993366"/>
                </a:solidFill>
              </a:rPr>
              <a:t>pronouncing one syllable </a:t>
            </a:r>
            <a:r>
              <a:rPr lang="en-US" dirty="0"/>
              <a:t>of a multisyllabic word </a:t>
            </a:r>
            <a:r>
              <a:rPr lang="en-US" b="1" dirty="0">
                <a:solidFill>
                  <a:srgbClr val="993366"/>
                </a:solidFill>
              </a:rPr>
              <a:t>with greater emphasis (stress) than the other syllables </a:t>
            </a:r>
            <a:r>
              <a:rPr lang="en-US" dirty="0"/>
              <a:t>in the word.</a:t>
            </a:r>
          </a:p>
          <a:p>
            <a:pPr marL="0" indent="0">
              <a:spcBef>
                <a:spcPts val="3000"/>
              </a:spcBef>
              <a:spcAft>
                <a:spcPts val="600"/>
              </a:spcAft>
              <a:buNone/>
            </a:pPr>
            <a:r>
              <a:rPr lang="en-US" dirty="0"/>
              <a:t>A stressed syllable combines these features:</a:t>
            </a:r>
          </a:p>
          <a:p>
            <a:pPr>
              <a:spcBef>
                <a:spcPts val="300"/>
              </a:spcBef>
            </a:pPr>
            <a:r>
              <a:rPr lang="en-US" sz="2600" dirty="0">
                <a:solidFill>
                  <a:srgbClr val="993366"/>
                </a:solidFill>
              </a:rPr>
              <a:t>It is</a:t>
            </a:r>
            <a:r>
              <a:rPr lang="en-US" sz="2600" b="1" dirty="0">
                <a:solidFill>
                  <a:srgbClr val="993366"/>
                </a:solidFill>
              </a:rPr>
              <a:t> l-o-n-g-e-r</a:t>
            </a:r>
            <a:r>
              <a:rPr lang="en-US" sz="2600" dirty="0"/>
              <a:t> - com p-u </a:t>
            </a:r>
            <a:r>
              <a:rPr lang="en-US" sz="2600" dirty="0" err="1"/>
              <a:t>ter</a:t>
            </a:r>
            <a:endParaRPr lang="en-US" sz="2600" dirty="0"/>
          </a:p>
          <a:p>
            <a:pPr>
              <a:spcBef>
                <a:spcPts val="300"/>
              </a:spcBef>
            </a:pPr>
            <a:r>
              <a:rPr lang="en-US" sz="2600" dirty="0">
                <a:solidFill>
                  <a:srgbClr val="993366"/>
                </a:solidFill>
              </a:rPr>
              <a:t>It is</a:t>
            </a:r>
            <a:r>
              <a:rPr lang="en-US" sz="2600" b="1" dirty="0">
                <a:solidFill>
                  <a:srgbClr val="993366"/>
                </a:solidFill>
              </a:rPr>
              <a:t> LOUDER</a:t>
            </a:r>
            <a:r>
              <a:rPr lang="en-US" sz="2600" dirty="0"/>
              <a:t> - </a:t>
            </a:r>
            <a:r>
              <a:rPr lang="en-US" sz="2600" dirty="0" err="1"/>
              <a:t>comPUter</a:t>
            </a:r>
            <a:endParaRPr lang="en-US" sz="2600" dirty="0"/>
          </a:p>
          <a:p>
            <a:pPr>
              <a:spcBef>
                <a:spcPts val="300"/>
              </a:spcBef>
            </a:pPr>
            <a:r>
              <a:rPr lang="en-US" sz="2600" dirty="0">
                <a:solidFill>
                  <a:srgbClr val="993366"/>
                </a:solidFill>
              </a:rPr>
              <a:t>It usually has a </a:t>
            </a:r>
            <a:r>
              <a:rPr lang="en-US" sz="2600" b="1" dirty="0">
                <a:solidFill>
                  <a:srgbClr val="993366"/>
                </a:solidFill>
              </a:rPr>
              <a:t>higher pitch</a:t>
            </a:r>
            <a:r>
              <a:rPr lang="en-US" sz="2600" dirty="0"/>
              <a:t> than the syllables coming before and afterwards.</a:t>
            </a:r>
          </a:p>
          <a:p>
            <a:pPr>
              <a:spcBef>
                <a:spcPts val="300"/>
              </a:spcBef>
            </a:pPr>
            <a:r>
              <a:rPr lang="en-US" sz="2600" dirty="0">
                <a:solidFill>
                  <a:srgbClr val="993366"/>
                </a:solidFill>
              </a:rPr>
              <a:t>It is </a:t>
            </a:r>
            <a:r>
              <a:rPr lang="en-US" sz="2600" b="1" dirty="0">
                <a:solidFill>
                  <a:srgbClr val="993366"/>
                </a:solidFill>
              </a:rPr>
              <a:t>said more clearly</a:t>
            </a:r>
            <a:r>
              <a:rPr lang="en-US" sz="2600" dirty="0"/>
              <a:t> -The vowel sound is purer.</a:t>
            </a:r>
          </a:p>
          <a:p>
            <a:pPr marL="0" indent="0" algn="ctr">
              <a:spcBef>
                <a:spcPts val="2400"/>
              </a:spcBef>
              <a:buNone/>
            </a:pPr>
            <a:r>
              <a:rPr lang="en-US" sz="2600" dirty="0">
                <a:solidFill>
                  <a:srgbClr val="993366"/>
                </a:solidFill>
              </a:rPr>
              <a:t>Remember: the unstressed (</a:t>
            </a:r>
            <a:r>
              <a:rPr lang="en-US" sz="2600" i="1" dirty="0">
                <a:solidFill>
                  <a:srgbClr val="993366"/>
                </a:solidFill>
              </a:rPr>
              <a:t>weak/quiet</a:t>
            </a:r>
            <a:r>
              <a:rPr lang="en-US" sz="2600" dirty="0">
                <a:solidFill>
                  <a:srgbClr val="993366"/>
                </a:solidFill>
              </a:rPr>
              <a:t>) syllables of a word</a:t>
            </a:r>
            <a:br>
              <a:rPr lang="en-US" sz="2600" dirty="0">
                <a:solidFill>
                  <a:srgbClr val="993366"/>
                </a:solidFill>
              </a:rPr>
            </a:br>
            <a:r>
              <a:rPr lang="en-US" sz="2600" dirty="0">
                <a:solidFill>
                  <a:srgbClr val="993366"/>
                </a:solidFill>
              </a:rPr>
              <a:t>have the opposite features of a stressed syllable!</a:t>
            </a:r>
            <a:endParaRPr lang="en-US" dirty="0">
              <a:solidFill>
                <a:srgbClr val="993366"/>
              </a:solidFill>
            </a:endParaRPr>
          </a:p>
        </p:txBody>
      </p:sp>
      <p:sp>
        <p:nvSpPr>
          <p:cNvPr id="2" name="Rettangolo 1">
            <a:extLst>
              <a:ext uri="{FF2B5EF4-FFF2-40B4-BE49-F238E27FC236}">
                <a16:creationId xmlns:a16="http://schemas.microsoft.com/office/drawing/2014/main" id="{424165BA-3275-4F3B-8045-53ACC9D523AE}"/>
              </a:ext>
            </a:extLst>
          </p:cNvPr>
          <p:cNvSpPr/>
          <p:nvPr/>
        </p:nvSpPr>
        <p:spPr>
          <a:xfrm>
            <a:off x="8559059" y="3827343"/>
            <a:ext cx="1796151" cy="690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660033"/>
                </a:solidFill>
              </a:rPr>
              <a:t>Stress </a:t>
            </a:r>
            <a:r>
              <a:rPr lang="it-IT" dirty="0" err="1">
                <a:solidFill>
                  <a:srgbClr val="660033"/>
                </a:solidFill>
              </a:rPr>
              <a:t>is</a:t>
            </a:r>
            <a:r>
              <a:rPr lang="it-IT" dirty="0">
                <a:solidFill>
                  <a:srgbClr val="660033"/>
                </a:solidFill>
              </a:rPr>
              <a:t> always on a </a:t>
            </a:r>
            <a:r>
              <a:rPr lang="it-IT" dirty="0" err="1">
                <a:solidFill>
                  <a:srgbClr val="660033"/>
                </a:solidFill>
              </a:rPr>
              <a:t>vowel</a:t>
            </a:r>
            <a:r>
              <a:rPr lang="it-IT" dirty="0">
                <a:solidFill>
                  <a:srgbClr val="660033"/>
                </a:solidFill>
              </a:rPr>
              <a:t>!</a:t>
            </a:r>
          </a:p>
        </p:txBody>
      </p:sp>
    </p:spTree>
    <p:extLst>
      <p:ext uri="{BB962C8B-B14F-4D97-AF65-F5344CB8AC3E}">
        <p14:creationId xmlns:p14="http://schemas.microsoft.com/office/powerpoint/2010/main" val="265947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3C2C853-89BE-4B29-8FCF-C84D17DB1FAF}"/>
              </a:ext>
            </a:extLst>
          </p:cNvPr>
          <p:cNvPicPr>
            <a:picLocks noGrp="1" noChangeAspect="1"/>
          </p:cNvPicPr>
          <p:nvPr>
            <p:ph idx="1"/>
          </p:nvPr>
        </p:nvPicPr>
        <p:blipFill rotWithShape="1">
          <a:blip r:embed="rId3"/>
          <a:srcRect l="5829" b="59016"/>
          <a:stretch/>
        </p:blipFill>
        <p:spPr>
          <a:xfrm>
            <a:off x="1826777" y="1509900"/>
            <a:ext cx="8623669" cy="1808849"/>
          </a:xfrm>
          <a:prstGeom prst="rect">
            <a:avLst/>
          </a:prstGeom>
        </p:spPr>
      </p:pic>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929130" y="252142"/>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some general rules</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Rettangolo 7">
            <a:extLst>
              <a:ext uri="{FF2B5EF4-FFF2-40B4-BE49-F238E27FC236}">
                <a16:creationId xmlns:a16="http://schemas.microsoft.com/office/drawing/2014/main" id="{729C183B-3BAA-4529-BBCD-999EF256C187}"/>
              </a:ext>
            </a:extLst>
          </p:cNvPr>
          <p:cNvSpPr/>
          <p:nvPr/>
        </p:nvSpPr>
        <p:spPr>
          <a:xfrm>
            <a:off x="9276501" y="1623418"/>
            <a:ext cx="1276297" cy="648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BUT: ho</a:t>
            </a:r>
            <a:r>
              <a:rPr lang="it-IT" u="sng" dirty="0">
                <a:solidFill>
                  <a:srgbClr val="FF0000"/>
                </a:solidFill>
              </a:rPr>
              <a:t>tel</a:t>
            </a:r>
            <a:r>
              <a:rPr lang="it-IT" dirty="0">
                <a:solidFill>
                  <a:srgbClr val="FF0000"/>
                </a:solidFill>
              </a:rPr>
              <a:t>, re</a:t>
            </a:r>
            <a:r>
              <a:rPr lang="it-IT" u="sng" dirty="0">
                <a:solidFill>
                  <a:srgbClr val="FF0000"/>
                </a:solidFill>
              </a:rPr>
              <a:t>spect</a:t>
            </a:r>
          </a:p>
        </p:txBody>
      </p:sp>
      <p:sp>
        <p:nvSpPr>
          <p:cNvPr id="9" name="CasellaDiTesto 8">
            <a:extLst>
              <a:ext uri="{FF2B5EF4-FFF2-40B4-BE49-F238E27FC236}">
                <a16:creationId xmlns:a16="http://schemas.microsoft.com/office/drawing/2014/main" id="{71C723D1-B842-4140-8D9C-E8C01BB63FA3}"/>
              </a:ext>
            </a:extLst>
          </p:cNvPr>
          <p:cNvSpPr txBox="1"/>
          <p:nvPr/>
        </p:nvSpPr>
        <p:spPr>
          <a:xfrm>
            <a:off x="1826777" y="3318748"/>
            <a:ext cx="8623669" cy="1477328"/>
          </a:xfrm>
          <a:prstGeom prst="rect">
            <a:avLst/>
          </a:prstGeom>
          <a:solidFill>
            <a:srgbClr val="F5F5F5"/>
          </a:solidFill>
        </p:spPr>
        <p:txBody>
          <a:bodyPr wrap="square" rtlCol="0">
            <a:spAutoFit/>
          </a:bodyPr>
          <a:lstStyle/>
          <a:p>
            <a:pPr marL="342900" indent="-342900">
              <a:buFont typeface="Courier New" panose="02070309020205020404" pitchFamily="49" charset="0"/>
              <a:buChar char="o"/>
            </a:pP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Many</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two-syllable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prepositions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and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connectors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examples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beHIND</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beFORE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beCAUSE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a:t>
            </a:r>
          </a:p>
          <a:p>
            <a:pPr marL="365125" indent="-365125">
              <a:spcBef>
                <a:spcPts val="1200"/>
              </a:spcBef>
            </a:pPr>
            <a:r>
              <a:rPr lang="it-IT" sz="2000" b="1" dirty="0">
                <a:solidFill>
                  <a:srgbClr val="363636"/>
                </a:solidFill>
                <a:latin typeface="Tahoma" panose="020B0604030504040204" pitchFamily="34" charset="0"/>
                <a:ea typeface="Tahoma" panose="020B0604030504040204" pitchFamily="34" charset="0"/>
                <a:cs typeface="Tahoma" panose="020B0604030504040204" pitchFamily="34" charset="0"/>
              </a:rPr>
              <a:t>Compound </a:t>
            </a:r>
            <a:r>
              <a:rPr lang="it-IT" sz="2000" b="1" dirty="0" err="1">
                <a:solidFill>
                  <a:srgbClr val="363636"/>
                </a:solidFill>
                <a:latin typeface="Tahoma" panose="020B0604030504040204" pitchFamily="34" charset="0"/>
                <a:ea typeface="Tahoma" panose="020B0604030504040204" pitchFamily="34" charset="0"/>
                <a:cs typeface="Tahoma" panose="020B0604030504040204" pitchFamily="34" charset="0"/>
              </a:rPr>
              <a:t>nouns</a:t>
            </a:r>
            <a:r>
              <a:rPr lang="it-IT" sz="2000" b="1" dirty="0">
                <a:solidFill>
                  <a:srgbClr val="36363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stronger</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stress on the first part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examples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HAIRbrush</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FOOTball</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a:t>
            </a:r>
          </a:p>
        </p:txBody>
      </p:sp>
      <p:sp>
        <p:nvSpPr>
          <p:cNvPr id="10" name="CasellaDiTesto 9">
            <a:extLst>
              <a:ext uri="{FF2B5EF4-FFF2-40B4-BE49-F238E27FC236}">
                <a16:creationId xmlns:a16="http://schemas.microsoft.com/office/drawing/2014/main" id="{86B4AD5B-3241-4D6D-BF4D-84F31F472E32}"/>
              </a:ext>
            </a:extLst>
          </p:cNvPr>
          <p:cNvSpPr txBox="1"/>
          <p:nvPr/>
        </p:nvSpPr>
        <p:spPr>
          <a:xfrm>
            <a:off x="1700717" y="986679"/>
            <a:ext cx="7334725" cy="523220"/>
          </a:xfrm>
          <a:prstGeom prst="rect">
            <a:avLst/>
          </a:prstGeom>
          <a:noFill/>
        </p:spPr>
        <p:txBody>
          <a:bodyPr wrap="square" rtlCol="0">
            <a:spAutoFit/>
          </a:bodyPr>
          <a:lstStyle/>
          <a:p>
            <a:r>
              <a:rPr lang="it-IT" sz="2800" b="1" dirty="0">
                <a:solidFill>
                  <a:srgbClr val="993366"/>
                </a:solidFill>
                <a:cs typeface="Arial" panose="020B0604020202020204" pitchFamily="34" charset="0"/>
              </a:rPr>
              <a:t>TWO-SYLLABLE WORDS</a:t>
            </a:r>
            <a:endParaRPr lang="it-IT" sz="2800" dirty="0">
              <a:solidFill>
                <a:srgbClr val="993366"/>
              </a:solidFill>
              <a:cs typeface="Arial" panose="020B0604020202020204" pitchFamily="34" charset="0"/>
            </a:endParaRPr>
          </a:p>
        </p:txBody>
      </p:sp>
      <p:sp>
        <p:nvSpPr>
          <p:cNvPr id="11" name="Rettangolo 10">
            <a:extLst>
              <a:ext uri="{FF2B5EF4-FFF2-40B4-BE49-F238E27FC236}">
                <a16:creationId xmlns:a16="http://schemas.microsoft.com/office/drawing/2014/main" id="{9265AA9A-1931-4DA7-83C5-7906686F70A8}"/>
              </a:ext>
            </a:extLst>
          </p:cNvPr>
          <p:cNvSpPr/>
          <p:nvPr/>
        </p:nvSpPr>
        <p:spPr>
          <a:xfrm>
            <a:off x="7904917" y="5674286"/>
            <a:ext cx="2545528" cy="461665"/>
          </a:xfrm>
          <a:prstGeom prst="rect">
            <a:avLst/>
          </a:prstGeom>
          <a:ln>
            <a:solidFill>
              <a:srgbClr val="993366"/>
            </a:solidFill>
          </a:ln>
        </p:spPr>
        <p:txBody>
          <a:bodyPr wrap="square">
            <a:spAutoFit/>
          </a:bodyPr>
          <a:lstStyle/>
          <a:p>
            <a:pPr algn="ctr"/>
            <a:r>
              <a:rPr lang="en-US" altLang="it-IT" sz="2400" dirty="0">
                <a:solidFill>
                  <a:srgbClr val="993366"/>
                </a:solidFill>
              </a:rPr>
              <a:t>Exercise 2a (p.17)</a:t>
            </a:r>
          </a:p>
        </p:txBody>
      </p:sp>
      <p:pic>
        <p:nvPicPr>
          <p:cNvPr id="2" name="Immagine 1">
            <a:extLst>
              <a:ext uri="{FF2B5EF4-FFF2-40B4-BE49-F238E27FC236}">
                <a16:creationId xmlns:a16="http://schemas.microsoft.com/office/drawing/2014/main" id="{7C3239F4-7B91-4436-B8A8-834977EDD898}"/>
              </a:ext>
            </a:extLst>
          </p:cNvPr>
          <p:cNvPicPr>
            <a:picLocks noChangeAspect="1"/>
          </p:cNvPicPr>
          <p:nvPr/>
        </p:nvPicPr>
        <p:blipFill>
          <a:blip r:embed="rId4"/>
          <a:stretch>
            <a:fillRect/>
          </a:stretch>
        </p:blipFill>
        <p:spPr>
          <a:xfrm>
            <a:off x="3637280" y="4917440"/>
            <a:ext cx="4165336" cy="1886785"/>
          </a:xfrm>
          <a:prstGeom prst="rect">
            <a:avLst/>
          </a:prstGeom>
          <a:ln>
            <a:solidFill>
              <a:schemeClr val="tx1"/>
            </a:solidFill>
          </a:ln>
        </p:spPr>
      </p:pic>
    </p:spTree>
    <p:extLst>
      <p:ext uri="{BB962C8B-B14F-4D97-AF65-F5344CB8AC3E}">
        <p14:creationId xmlns:p14="http://schemas.microsoft.com/office/powerpoint/2010/main" val="22657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833575" y="227185"/>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some general rules (2)</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7" name="Segnaposto contenuto 3">
            <a:extLst>
              <a:ext uri="{FF2B5EF4-FFF2-40B4-BE49-F238E27FC236}">
                <a16:creationId xmlns:a16="http://schemas.microsoft.com/office/drawing/2014/main" id="{C80EE245-00EE-46D2-B743-20AEA8EBC6A3}"/>
              </a:ext>
            </a:extLst>
          </p:cNvPr>
          <p:cNvPicPr>
            <a:picLocks noChangeAspect="1"/>
          </p:cNvPicPr>
          <p:nvPr/>
        </p:nvPicPr>
        <p:blipFill rotWithShape="1">
          <a:blip r:embed="rId3"/>
          <a:srcRect l="4611" t="40586"/>
          <a:stretch/>
        </p:blipFill>
        <p:spPr>
          <a:xfrm>
            <a:off x="1833575" y="1786496"/>
            <a:ext cx="8524850" cy="2394344"/>
          </a:xfrm>
          <a:prstGeom prst="rect">
            <a:avLst/>
          </a:prstGeom>
        </p:spPr>
      </p:pic>
      <p:sp>
        <p:nvSpPr>
          <p:cNvPr id="10" name="CasellaDiTesto 9">
            <a:extLst>
              <a:ext uri="{FF2B5EF4-FFF2-40B4-BE49-F238E27FC236}">
                <a16:creationId xmlns:a16="http://schemas.microsoft.com/office/drawing/2014/main" id="{EA2AEDBE-62FD-4EBC-8C35-533AC81DDA65}"/>
              </a:ext>
            </a:extLst>
          </p:cNvPr>
          <p:cNvSpPr txBox="1"/>
          <p:nvPr/>
        </p:nvSpPr>
        <p:spPr>
          <a:xfrm>
            <a:off x="1833575" y="1108079"/>
            <a:ext cx="3033844" cy="523220"/>
          </a:xfrm>
          <a:prstGeom prst="rect">
            <a:avLst/>
          </a:prstGeom>
          <a:noFill/>
        </p:spPr>
        <p:txBody>
          <a:bodyPr wrap="square" rtlCol="0">
            <a:spAutoFit/>
          </a:bodyPr>
          <a:lstStyle/>
          <a:p>
            <a:r>
              <a:rPr lang="it-IT" sz="2800" b="1" dirty="0">
                <a:solidFill>
                  <a:srgbClr val="993366"/>
                </a:solidFill>
                <a:cs typeface="Arial" panose="020B0604020202020204" pitchFamily="34" charset="0"/>
              </a:rPr>
              <a:t>LONGER WORDS</a:t>
            </a:r>
            <a:endParaRPr lang="it-IT" sz="2800" dirty="0">
              <a:solidFill>
                <a:srgbClr val="993366"/>
              </a:solidFill>
              <a:cs typeface="Arial" panose="020B0604020202020204" pitchFamily="34" charset="0"/>
            </a:endParaRPr>
          </a:p>
        </p:txBody>
      </p:sp>
    </p:spTree>
    <p:extLst>
      <p:ext uri="{BB962C8B-B14F-4D97-AF65-F5344CB8AC3E}">
        <p14:creationId xmlns:p14="http://schemas.microsoft.com/office/powerpoint/2010/main" val="2382737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4D2616-619A-C5C7-C473-039A2758E80B}"/>
              </a:ext>
            </a:extLst>
          </p:cNvPr>
          <p:cNvSpPr>
            <a:spLocks noGrp="1"/>
          </p:cNvSpPr>
          <p:nvPr>
            <p:ph type="title"/>
          </p:nvPr>
        </p:nvSpPr>
        <p:spPr/>
        <p:txBody>
          <a:bodyPr>
            <a:normAutofit/>
          </a:bodyPr>
          <a:lstStyle/>
          <a:p>
            <a:pPr algn="ctr"/>
            <a:r>
              <a:rPr lang="it-IT" sz="6600" dirty="0" err="1"/>
              <a:t>Phonetic</a:t>
            </a:r>
            <a:r>
              <a:rPr lang="it-IT" sz="6600" dirty="0"/>
              <a:t> chart</a:t>
            </a:r>
          </a:p>
        </p:txBody>
      </p:sp>
      <p:pic>
        <p:nvPicPr>
          <p:cNvPr id="4" name="Immagine 3">
            <a:extLst>
              <a:ext uri="{FF2B5EF4-FFF2-40B4-BE49-F238E27FC236}">
                <a16:creationId xmlns:a16="http://schemas.microsoft.com/office/drawing/2014/main" id="{30FCF1AC-56A0-75AE-F3F3-DF1241D9540E}"/>
              </a:ext>
            </a:extLst>
          </p:cNvPr>
          <p:cNvPicPr>
            <a:picLocks noChangeAspect="1"/>
          </p:cNvPicPr>
          <p:nvPr/>
        </p:nvPicPr>
        <p:blipFill>
          <a:blip r:embed="rId2"/>
          <a:stretch>
            <a:fillRect/>
          </a:stretch>
        </p:blipFill>
        <p:spPr>
          <a:xfrm>
            <a:off x="1836143" y="2057281"/>
            <a:ext cx="8519714" cy="3438450"/>
          </a:xfrm>
          <a:prstGeom prst="rect">
            <a:avLst/>
          </a:prstGeom>
        </p:spPr>
      </p:pic>
    </p:spTree>
    <p:extLst>
      <p:ext uri="{BB962C8B-B14F-4D97-AF65-F5344CB8AC3E}">
        <p14:creationId xmlns:p14="http://schemas.microsoft.com/office/powerpoint/2010/main" val="3967988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F3059-3E60-4871-BE18-07D7F3355FA4}"/>
              </a:ext>
            </a:extLst>
          </p:cNvPr>
          <p:cNvSpPr>
            <a:spLocks noGrp="1"/>
          </p:cNvSpPr>
          <p:nvPr>
            <p:ph type="title"/>
          </p:nvPr>
        </p:nvSpPr>
        <p:spPr>
          <a:xfrm>
            <a:off x="1766492" y="0"/>
            <a:ext cx="5000068" cy="823594"/>
          </a:xfrm>
        </p:spPr>
        <p:txBody>
          <a:bodyPr>
            <a:normAutofit/>
          </a:bodyPr>
          <a:lstStyle/>
          <a:p>
            <a:r>
              <a:rPr lang="it-IT" sz="2800" b="1" dirty="0" err="1">
                <a:effectLst>
                  <a:outerShdw blurRad="38100" dist="38100" dir="2700000" algn="tl">
                    <a:srgbClr val="C0C0C0"/>
                  </a:outerShdw>
                </a:effectLst>
                <a:latin typeface="Arial" charset="0"/>
                <a:ea typeface="+mn-ea"/>
                <a:cs typeface="Arial" charset="0"/>
              </a:rPr>
              <a:t>Pronunciation</a:t>
            </a:r>
            <a:r>
              <a:rPr lang="it-IT" sz="2800" b="1" dirty="0">
                <a:effectLst>
                  <a:outerShdw blurRad="38100" dist="38100" dir="2700000" algn="tl">
                    <a:srgbClr val="C0C0C0"/>
                  </a:outerShdw>
                </a:effectLst>
                <a:latin typeface="Arial" charset="0"/>
                <a:ea typeface="+mn-ea"/>
                <a:cs typeface="Arial" charset="0"/>
              </a:rPr>
              <a:t> notes</a:t>
            </a:r>
          </a:p>
        </p:txBody>
      </p:sp>
      <p:sp>
        <p:nvSpPr>
          <p:cNvPr id="3" name="Segnaposto contenuto 2">
            <a:extLst>
              <a:ext uri="{FF2B5EF4-FFF2-40B4-BE49-F238E27FC236}">
                <a16:creationId xmlns:a16="http://schemas.microsoft.com/office/drawing/2014/main" id="{5F05A8D7-97F1-4233-9A29-0FF487597648}"/>
              </a:ext>
            </a:extLst>
          </p:cNvPr>
          <p:cNvSpPr>
            <a:spLocks noGrp="1"/>
          </p:cNvSpPr>
          <p:nvPr>
            <p:ph idx="1"/>
          </p:nvPr>
        </p:nvSpPr>
        <p:spPr>
          <a:xfrm>
            <a:off x="1937386" y="3416300"/>
            <a:ext cx="8317229" cy="3289300"/>
          </a:xfrm>
        </p:spPr>
        <p:txBody>
          <a:bodyPr>
            <a:normAutofit fontScale="92500" lnSpcReduction="10000"/>
          </a:bodyPr>
          <a:lstStyle/>
          <a:p>
            <a:pPr>
              <a:lnSpc>
                <a:spcPct val="100000"/>
              </a:lnSpc>
            </a:pPr>
            <a:r>
              <a:rPr lang="en-US" b="1" i="1" dirty="0"/>
              <a:t>/</a:t>
            </a:r>
            <a:r>
              <a:rPr lang="en-US" b="1" dirty="0"/>
              <a:t>Ə</a:t>
            </a:r>
            <a:r>
              <a:rPr lang="en-US" b="1" i="1" dirty="0"/>
              <a:t>/  </a:t>
            </a:r>
            <a:r>
              <a:rPr lang="en-US" i="1" dirty="0"/>
              <a:t>(schwa) </a:t>
            </a:r>
            <a:r>
              <a:rPr lang="en-US" dirty="0"/>
              <a:t>is the most common sound in English. It is a short sound, and always occurs in an </a:t>
            </a:r>
            <a:r>
              <a:rPr lang="en-US" b="1" dirty="0"/>
              <a:t>unstressed</a:t>
            </a:r>
            <a:r>
              <a:rPr lang="en-US" dirty="0"/>
              <a:t> </a:t>
            </a:r>
            <a:r>
              <a:rPr lang="en-US" b="1" dirty="0"/>
              <a:t>syllable</a:t>
            </a:r>
            <a:r>
              <a:rPr lang="en-US" dirty="0"/>
              <a:t>, e.g. </a:t>
            </a:r>
            <a:r>
              <a:rPr lang="en-US" u="sng" dirty="0"/>
              <a:t>doc</a:t>
            </a:r>
            <a:r>
              <a:rPr lang="en-US" dirty="0"/>
              <a:t>t</a:t>
            </a:r>
            <a:r>
              <a:rPr lang="en-US" dirty="0">
                <a:solidFill>
                  <a:srgbClr val="0070C0"/>
                </a:solidFill>
              </a:rPr>
              <a:t>or,</a:t>
            </a:r>
            <a:r>
              <a:rPr lang="en-US" dirty="0"/>
              <a:t> </a:t>
            </a:r>
            <a:r>
              <a:rPr lang="en-US" dirty="0">
                <a:solidFill>
                  <a:srgbClr val="0070C0"/>
                </a:solidFill>
              </a:rPr>
              <a:t>a</a:t>
            </a:r>
            <a:r>
              <a:rPr lang="en-US" dirty="0"/>
              <a:t>d</a:t>
            </a:r>
            <a:r>
              <a:rPr lang="en-US" u="sng" dirty="0"/>
              <a:t>dress</a:t>
            </a:r>
            <a:r>
              <a:rPr lang="en-US" dirty="0"/>
              <a:t>.</a:t>
            </a:r>
            <a:endParaRPr lang="en-US" i="1" dirty="0"/>
          </a:p>
          <a:p>
            <a:pPr lvl="1">
              <a:lnSpc>
                <a:spcPct val="100000"/>
              </a:lnSpc>
            </a:pPr>
            <a:r>
              <a:rPr lang="en-US" dirty="0"/>
              <a:t>Unstressed </a:t>
            </a:r>
            <a:r>
              <a:rPr lang="en-US" i="1" dirty="0"/>
              <a:t>-</a:t>
            </a:r>
            <a:r>
              <a:rPr lang="en-US" i="1" dirty="0" err="1"/>
              <a:t>er</a:t>
            </a:r>
            <a:r>
              <a:rPr lang="en-US" i="1" dirty="0"/>
              <a:t> </a:t>
            </a:r>
            <a:r>
              <a:rPr lang="en-US" dirty="0"/>
              <a:t>or </a:t>
            </a:r>
            <a:r>
              <a:rPr lang="en-US" i="1" dirty="0"/>
              <a:t>-or </a:t>
            </a:r>
            <a:r>
              <a:rPr lang="en-US" dirty="0"/>
              <a:t>at the end of a word are always pronounced </a:t>
            </a:r>
            <a:r>
              <a:rPr lang="en-US" i="1" dirty="0"/>
              <a:t>/Ə/, </a:t>
            </a:r>
            <a:r>
              <a:rPr lang="en-US" dirty="0"/>
              <a:t>e.g. </a:t>
            </a:r>
            <a:r>
              <a:rPr lang="en-US" i="1" dirty="0"/>
              <a:t>teach</a:t>
            </a:r>
            <a:r>
              <a:rPr lang="en-US" i="1" dirty="0">
                <a:solidFill>
                  <a:srgbClr val="0070C0"/>
                </a:solidFill>
              </a:rPr>
              <a:t>er</a:t>
            </a:r>
            <a:r>
              <a:rPr lang="en-US" i="1" dirty="0"/>
              <a:t>, bett</a:t>
            </a:r>
            <a:r>
              <a:rPr lang="en-US" i="1" dirty="0">
                <a:solidFill>
                  <a:srgbClr val="0070C0"/>
                </a:solidFill>
              </a:rPr>
              <a:t>er</a:t>
            </a:r>
            <a:endParaRPr lang="en-US" i="1" dirty="0"/>
          </a:p>
          <a:p>
            <a:pPr lvl="1">
              <a:lnSpc>
                <a:spcPct val="100000"/>
              </a:lnSpc>
            </a:pPr>
            <a:r>
              <a:rPr lang="en-US" dirty="0"/>
              <a:t>Same sound in </a:t>
            </a:r>
            <a:r>
              <a:rPr lang="en-US" i="1" dirty="0"/>
              <a:t>-</a:t>
            </a:r>
            <a:r>
              <a:rPr lang="en-US" i="1" dirty="0" err="1"/>
              <a:t>ti</a:t>
            </a:r>
            <a:r>
              <a:rPr lang="en-US" i="1" dirty="0" err="1">
                <a:solidFill>
                  <a:srgbClr val="0070C0"/>
                </a:solidFill>
              </a:rPr>
              <a:t>o</a:t>
            </a:r>
            <a:r>
              <a:rPr lang="en-US" i="1" dirty="0" err="1"/>
              <a:t>n</a:t>
            </a:r>
            <a:endParaRPr lang="en-US" i="1" dirty="0"/>
          </a:p>
          <a:p>
            <a:pPr>
              <a:lnSpc>
                <a:spcPct val="100000"/>
              </a:lnSpc>
              <a:spcBef>
                <a:spcPts val="1800"/>
              </a:spcBef>
            </a:pPr>
            <a:r>
              <a:rPr lang="en-US" b="1" i="1" dirty="0"/>
              <a:t>/3:/ </a:t>
            </a:r>
            <a:r>
              <a:rPr lang="en-US" i="1" dirty="0"/>
              <a:t> </a:t>
            </a:r>
            <a:r>
              <a:rPr lang="en-US" dirty="0"/>
              <a:t>is a similar sound, but it is a long sound and is always in a </a:t>
            </a:r>
            <a:r>
              <a:rPr lang="en-US" b="1" dirty="0"/>
              <a:t>stressed syllable</a:t>
            </a:r>
            <a:r>
              <a:rPr lang="en-US" dirty="0"/>
              <a:t>, e.g. n</a:t>
            </a:r>
            <a:r>
              <a:rPr lang="en-US" u="sng" dirty="0">
                <a:solidFill>
                  <a:srgbClr val="0070C0"/>
                </a:solidFill>
              </a:rPr>
              <a:t>u</a:t>
            </a:r>
            <a:r>
              <a:rPr lang="en-US" dirty="0"/>
              <a:t>rse</a:t>
            </a:r>
            <a:r>
              <a:rPr lang="en-US" i="1" dirty="0"/>
              <a:t>, </a:t>
            </a:r>
            <a:r>
              <a:rPr lang="en-US" dirty="0"/>
              <a:t>w</a:t>
            </a:r>
            <a:r>
              <a:rPr lang="en-US" u="sng" dirty="0">
                <a:solidFill>
                  <a:srgbClr val="0070C0"/>
                </a:solidFill>
              </a:rPr>
              <a:t>o</a:t>
            </a:r>
            <a:r>
              <a:rPr lang="en-US" dirty="0"/>
              <a:t>rker</a:t>
            </a:r>
            <a:endParaRPr lang="it-IT" dirty="0"/>
          </a:p>
        </p:txBody>
      </p:sp>
      <p:pic>
        <p:nvPicPr>
          <p:cNvPr id="5" name="Immagine 4">
            <a:extLst>
              <a:ext uri="{FF2B5EF4-FFF2-40B4-BE49-F238E27FC236}">
                <a16:creationId xmlns:a16="http://schemas.microsoft.com/office/drawing/2014/main" id="{AE9908CD-05D7-4FEA-8A8F-8CFDBA7245A0}"/>
              </a:ext>
            </a:extLst>
          </p:cNvPr>
          <p:cNvPicPr>
            <a:picLocks noChangeAspect="1"/>
          </p:cNvPicPr>
          <p:nvPr/>
        </p:nvPicPr>
        <p:blipFill rotWithShape="1">
          <a:blip r:embed="rId3"/>
          <a:srcRect r="6479" b="50286"/>
          <a:stretch/>
        </p:blipFill>
        <p:spPr>
          <a:xfrm>
            <a:off x="3090266" y="823594"/>
            <a:ext cx="5454732" cy="2400869"/>
          </a:xfrm>
          <a:prstGeom prst="rect">
            <a:avLst/>
          </a:prstGeom>
          <a:ln>
            <a:solidFill>
              <a:srgbClr val="660033"/>
            </a:solidFill>
          </a:ln>
        </p:spPr>
      </p:pic>
      <p:sp>
        <p:nvSpPr>
          <p:cNvPr id="8" name="CasellaDiTesto 7">
            <a:extLst>
              <a:ext uri="{FF2B5EF4-FFF2-40B4-BE49-F238E27FC236}">
                <a16:creationId xmlns:a16="http://schemas.microsoft.com/office/drawing/2014/main" id="{CA0FDE2E-58BE-4B90-B33B-7F329F80C0BF}"/>
              </a:ext>
            </a:extLst>
          </p:cNvPr>
          <p:cNvSpPr txBox="1"/>
          <p:nvPr/>
        </p:nvSpPr>
        <p:spPr>
          <a:xfrm>
            <a:off x="9857329" y="12577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spTree>
    <p:extLst>
      <p:ext uri="{BB962C8B-B14F-4D97-AF65-F5344CB8AC3E}">
        <p14:creationId xmlns:p14="http://schemas.microsoft.com/office/powerpoint/2010/main" val="67451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F3059-3E60-4871-BE18-07D7F3355FA4}"/>
              </a:ext>
            </a:extLst>
          </p:cNvPr>
          <p:cNvSpPr>
            <a:spLocks noGrp="1"/>
          </p:cNvSpPr>
          <p:nvPr>
            <p:ph type="title"/>
          </p:nvPr>
        </p:nvSpPr>
        <p:spPr>
          <a:xfrm>
            <a:off x="1766492" y="0"/>
            <a:ext cx="5000068" cy="823594"/>
          </a:xfrm>
        </p:spPr>
        <p:txBody>
          <a:bodyPr>
            <a:normAutofit/>
          </a:bodyPr>
          <a:lstStyle/>
          <a:p>
            <a:r>
              <a:rPr lang="it-IT" sz="2800" b="1" dirty="0" err="1">
                <a:effectLst>
                  <a:outerShdw blurRad="38100" dist="38100" dir="2700000" algn="tl">
                    <a:srgbClr val="C0C0C0"/>
                  </a:outerShdw>
                </a:effectLst>
                <a:latin typeface="Arial" charset="0"/>
                <a:ea typeface="+mn-ea"/>
                <a:cs typeface="Arial" charset="0"/>
              </a:rPr>
              <a:t>Pronunciation</a:t>
            </a:r>
            <a:r>
              <a:rPr lang="it-IT" sz="2800" b="1" dirty="0">
                <a:effectLst>
                  <a:outerShdw blurRad="38100" dist="38100" dir="2700000" algn="tl">
                    <a:srgbClr val="C0C0C0"/>
                  </a:outerShdw>
                </a:effectLst>
                <a:latin typeface="Arial" charset="0"/>
                <a:ea typeface="+mn-ea"/>
                <a:cs typeface="Arial" charset="0"/>
              </a:rPr>
              <a:t> notes</a:t>
            </a:r>
          </a:p>
        </p:txBody>
      </p:sp>
      <p:pic>
        <p:nvPicPr>
          <p:cNvPr id="7" name="Immagine 6">
            <a:extLst>
              <a:ext uri="{FF2B5EF4-FFF2-40B4-BE49-F238E27FC236}">
                <a16:creationId xmlns:a16="http://schemas.microsoft.com/office/drawing/2014/main" id="{D857F5D2-12EB-4CBE-8935-C2131F420850}"/>
              </a:ext>
            </a:extLst>
          </p:cNvPr>
          <p:cNvPicPr>
            <a:picLocks noChangeAspect="1"/>
          </p:cNvPicPr>
          <p:nvPr/>
        </p:nvPicPr>
        <p:blipFill rotWithShape="1">
          <a:blip r:embed="rId3"/>
          <a:srcRect t="51036" r="3791"/>
          <a:stretch/>
        </p:blipFill>
        <p:spPr>
          <a:xfrm>
            <a:off x="2670013" y="3852261"/>
            <a:ext cx="6431721" cy="2741043"/>
          </a:xfrm>
          <a:prstGeom prst="rect">
            <a:avLst/>
          </a:prstGeom>
          <a:ln>
            <a:solidFill>
              <a:srgbClr val="993366"/>
            </a:solidFill>
          </a:ln>
        </p:spPr>
      </p:pic>
      <p:sp>
        <p:nvSpPr>
          <p:cNvPr id="8" name="CasellaDiTesto 7">
            <a:extLst>
              <a:ext uri="{FF2B5EF4-FFF2-40B4-BE49-F238E27FC236}">
                <a16:creationId xmlns:a16="http://schemas.microsoft.com/office/drawing/2014/main" id="{CA0FDE2E-58BE-4B90-B33B-7F329F80C0BF}"/>
              </a:ext>
            </a:extLst>
          </p:cNvPr>
          <p:cNvSpPr txBox="1"/>
          <p:nvPr/>
        </p:nvSpPr>
        <p:spPr>
          <a:xfrm>
            <a:off x="9857329" y="12577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pic>
        <p:nvPicPr>
          <p:cNvPr id="9" name="Immagine 8">
            <a:extLst>
              <a:ext uri="{FF2B5EF4-FFF2-40B4-BE49-F238E27FC236}">
                <a16:creationId xmlns:a16="http://schemas.microsoft.com/office/drawing/2014/main" id="{16ECA945-093D-400D-87A1-CB383E11D7FF}"/>
              </a:ext>
            </a:extLst>
          </p:cNvPr>
          <p:cNvPicPr>
            <a:picLocks noChangeAspect="1"/>
          </p:cNvPicPr>
          <p:nvPr/>
        </p:nvPicPr>
        <p:blipFill rotWithShape="1">
          <a:blip r:embed="rId3"/>
          <a:srcRect r="6479" b="50286"/>
          <a:stretch/>
        </p:blipFill>
        <p:spPr>
          <a:xfrm>
            <a:off x="2670012" y="1028132"/>
            <a:ext cx="5454732" cy="2400869"/>
          </a:xfrm>
          <a:prstGeom prst="rect">
            <a:avLst/>
          </a:prstGeom>
          <a:ln>
            <a:solidFill>
              <a:srgbClr val="660033"/>
            </a:solidFill>
          </a:ln>
        </p:spPr>
      </p:pic>
      <p:sp>
        <p:nvSpPr>
          <p:cNvPr id="10" name="Rettangolo 9">
            <a:extLst>
              <a:ext uri="{FF2B5EF4-FFF2-40B4-BE49-F238E27FC236}">
                <a16:creationId xmlns:a16="http://schemas.microsoft.com/office/drawing/2014/main" id="{AA2B39E2-01FF-4C63-A137-59824700B06E}"/>
              </a:ext>
            </a:extLst>
          </p:cNvPr>
          <p:cNvSpPr/>
          <p:nvPr/>
        </p:nvSpPr>
        <p:spPr>
          <a:xfrm>
            <a:off x="7957783" y="6131639"/>
            <a:ext cx="2545528" cy="461665"/>
          </a:xfrm>
          <a:prstGeom prst="rect">
            <a:avLst/>
          </a:prstGeom>
          <a:solidFill>
            <a:schemeClr val="bg1"/>
          </a:solidFill>
          <a:ln>
            <a:solidFill>
              <a:srgbClr val="993366"/>
            </a:solidFill>
          </a:ln>
        </p:spPr>
        <p:txBody>
          <a:bodyPr wrap="square">
            <a:spAutoFit/>
          </a:bodyPr>
          <a:lstStyle/>
          <a:p>
            <a:pPr algn="ctr"/>
            <a:r>
              <a:rPr lang="en-US" altLang="it-IT" sz="2400" dirty="0">
                <a:solidFill>
                  <a:srgbClr val="993366"/>
                </a:solidFill>
              </a:rPr>
              <a:t>Exercise 2b (p.8)</a:t>
            </a:r>
          </a:p>
        </p:txBody>
      </p:sp>
    </p:spTree>
    <p:extLst>
      <p:ext uri="{BB962C8B-B14F-4D97-AF65-F5344CB8AC3E}">
        <p14:creationId xmlns:p14="http://schemas.microsoft.com/office/powerpoint/2010/main" val="3386470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266032" y="243356"/>
            <a:ext cx="6377364"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more practice</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2" name="Immagine 1">
            <a:extLst>
              <a:ext uri="{FF2B5EF4-FFF2-40B4-BE49-F238E27FC236}">
                <a16:creationId xmlns:a16="http://schemas.microsoft.com/office/drawing/2014/main" id="{A42248B8-42F1-40EC-8852-B1E24442CCE5}"/>
              </a:ext>
            </a:extLst>
          </p:cNvPr>
          <p:cNvPicPr>
            <a:picLocks noChangeAspect="1"/>
          </p:cNvPicPr>
          <p:nvPr/>
        </p:nvPicPr>
        <p:blipFill>
          <a:blip r:embed="rId3"/>
          <a:stretch>
            <a:fillRect/>
          </a:stretch>
        </p:blipFill>
        <p:spPr>
          <a:xfrm>
            <a:off x="1833575" y="1079918"/>
            <a:ext cx="4654550" cy="5645067"/>
          </a:xfrm>
          <a:prstGeom prst="rect">
            <a:avLst/>
          </a:prstGeom>
        </p:spPr>
      </p:pic>
      <p:pic>
        <p:nvPicPr>
          <p:cNvPr id="3" name="Immagine 2">
            <a:extLst>
              <a:ext uri="{FF2B5EF4-FFF2-40B4-BE49-F238E27FC236}">
                <a16:creationId xmlns:a16="http://schemas.microsoft.com/office/drawing/2014/main" id="{DF3F3C6D-24CB-4415-B94B-0291E75E3094}"/>
              </a:ext>
            </a:extLst>
          </p:cNvPr>
          <p:cNvPicPr>
            <a:picLocks noChangeAspect="1"/>
          </p:cNvPicPr>
          <p:nvPr/>
        </p:nvPicPr>
        <p:blipFill>
          <a:blip r:embed="rId4"/>
          <a:stretch>
            <a:fillRect/>
          </a:stretch>
        </p:blipFill>
        <p:spPr>
          <a:xfrm>
            <a:off x="6488126" y="2004294"/>
            <a:ext cx="3983693" cy="4205307"/>
          </a:xfrm>
          <a:prstGeom prst="rect">
            <a:avLst/>
          </a:prstGeom>
        </p:spPr>
      </p:pic>
      <p:cxnSp>
        <p:nvCxnSpPr>
          <p:cNvPr id="8" name="Connettore diritto 7">
            <a:extLst>
              <a:ext uri="{FF2B5EF4-FFF2-40B4-BE49-F238E27FC236}">
                <a16:creationId xmlns:a16="http://schemas.microsoft.com/office/drawing/2014/main" id="{EFD6F745-B404-40F9-A880-02280A5E4B82}"/>
              </a:ext>
            </a:extLst>
          </p:cNvPr>
          <p:cNvCxnSpPr/>
          <p:nvPr/>
        </p:nvCxnSpPr>
        <p:spPr>
          <a:xfrm>
            <a:off x="9380939" y="330708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28D2B010-3A0C-4340-BDCB-D0D20ECFA429}"/>
              </a:ext>
            </a:extLst>
          </p:cNvPr>
          <p:cNvCxnSpPr/>
          <p:nvPr/>
        </p:nvCxnSpPr>
        <p:spPr>
          <a:xfrm>
            <a:off x="8746469" y="385064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7BBEFE9C-7EEF-4A7C-A776-F956F0CAC053}"/>
              </a:ext>
            </a:extLst>
          </p:cNvPr>
          <p:cNvCxnSpPr/>
          <p:nvPr/>
        </p:nvCxnSpPr>
        <p:spPr>
          <a:xfrm>
            <a:off x="8726149" y="437896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EE2CB9A8-76F3-41AB-87F0-87321639C36C}"/>
              </a:ext>
            </a:extLst>
          </p:cNvPr>
          <p:cNvCxnSpPr/>
          <p:nvPr/>
        </p:nvCxnSpPr>
        <p:spPr>
          <a:xfrm>
            <a:off x="9221942" y="494792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FCF7182C-B535-3C15-3F23-4367505AA086}"/>
              </a:ext>
            </a:extLst>
          </p:cNvPr>
          <p:cNvSpPr txBox="1"/>
          <p:nvPr/>
        </p:nvSpPr>
        <p:spPr>
          <a:xfrm>
            <a:off x="6488125" y="359287"/>
            <a:ext cx="5271796" cy="369332"/>
          </a:xfrm>
          <a:prstGeom prst="rect">
            <a:avLst/>
          </a:prstGeom>
          <a:noFill/>
        </p:spPr>
        <p:txBody>
          <a:bodyPr wrap="square" rtlCol="0">
            <a:spAutoFit/>
          </a:bodyPr>
          <a:lstStyle/>
          <a:p>
            <a:r>
              <a:rPr lang="it-IT" dirty="0"/>
              <a:t>https://www.youtube.com/watch?v=Vu6UVwkUgzc</a:t>
            </a:r>
          </a:p>
        </p:txBody>
      </p:sp>
    </p:spTree>
    <p:extLst>
      <p:ext uri="{BB962C8B-B14F-4D97-AF65-F5344CB8AC3E}">
        <p14:creationId xmlns:p14="http://schemas.microsoft.com/office/powerpoint/2010/main" val="30662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OVER TO YOU – PART 1</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113432"/>
            <a:ext cx="8310880" cy="4982561"/>
          </a:xfrm>
        </p:spPr>
        <p:txBody>
          <a:bodyPr>
            <a:normAutofit/>
          </a:bodyPr>
          <a:lstStyle/>
          <a:p>
            <a:pPr marL="104775" indent="0">
              <a:spcBef>
                <a:spcPts val="600"/>
              </a:spcBef>
              <a:buNone/>
            </a:pPr>
            <a:r>
              <a:rPr lang="en-US" dirty="0"/>
              <a:t>Oxford Online English – Pronunciation Lessons</a:t>
            </a:r>
          </a:p>
          <a:p>
            <a:pPr marL="368300" indent="-263525">
              <a:spcBef>
                <a:spcPts val="600"/>
              </a:spcBef>
            </a:pPr>
            <a:r>
              <a:rPr lang="en-US" sz="2400" dirty="0"/>
              <a:t>Sounds and spelling: </a:t>
            </a:r>
            <a:r>
              <a:rPr lang="en-US" sz="2400" dirty="0">
                <a:hlinkClick r:id="rId3"/>
              </a:rPr>
              <a:t>https://www.oxfordonlineenglish.com/sounds-and-spelling</a:t>
            </a:r>
            <a:endParaRPr lang="en-US" sz="2400" dirty="0"/>
          </a:p>
          <a:p>
            <a:pPr marL="368300" indent="-263525">
              <a:spcBef>
                <a:spcPts val="600"/>
              </a:spcBef>
            </a:pPr>
            <a:r>
              <a:rPr lang="en-US" sz="2400" dirty="0"/>
              <a:t>Silent letters: </a:t>
            </a:r>
            <a:r>
              <a:rPr lang="en-US" sz="2400" dirty="0">
                <a:hlinkClick r:id="rId4"/>
              </a:rPr>
              <a:t>https://www.oxfordonlineenglish.com/silent-letters</a:t>
            </a:r>
            <a:endParaRPr lang="en-US" sz="2400" dirty="0"/>
          </a:p>
          <a:p>
            <a:pPr marL="368300" indent="-263525">
              <a:spcBef>
                <a:spcPts val="600"/>
              </a:spcBef>
            </a:pPr>
            <a:r>
              <a:rPr lang="en-US" sz="2400" i="1" dirty="0"/>
              <a:t>(others)</a:t>
            </a:r>
          </a:p>
          <a:p>
            <a:pPr marL="368300" indent="-263525">
              <a:spcBef>
                <a:spcPts val="600"/>
              </a:spcBef>
            </a:pPr>
            <a:endParaRPr lang="en-US" dirty="0"/>
          </a:p>
          <a:p>
            <a:pPr marL="368300" indent="-263525">
              <a:spcBef>
                <a:spcPts val="600"/>
              </a:spcBef>
            </a:pPr>
            <a:r>
              <a:rPr lang="en-US" dirty="0"/>
              <a:t>Pronunciation exercises in Units 1A, 1B, 1C, 2C</a:t>
            </a:r>
          </a:p>
          <a:p>
            <a:pPr marL="368300" indent="-263525">
              <a:spcBef>
                <a:spcPts val="600"/>
              </a:spcBef>
            </a:pPr>
            <a:endParaRPr lang="en-US" dirty="0"/>
          </a:p>
          <a:p>
            <a:pPr marL="368300" indent="-263525">
              <a:spcBef>
                <a:spcPts val="600"/>
              </a:spcBef>
            </a:pPr>
            <a:r>
              <a:rPr lang="en-US" dirty="0"/>
              <a:t>VB p. 150 + supplementary material about personality-related adjectives.</a:t>
            </a:r>
          </a:p>
        </p:txBody>
      </p:sp>
    </p:spTree>
    <p:extLst>
      <p:ext uri="{BB962C8B-B14F-4D97-AF65-F5344CB8AC3E}">
        <p14:creationId xmlns:p14="http://schemas.microsoft.com/office/powerpoint/2010/main" val="769729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65E0D8-A3EC-EC6C-6E1D-ABB87A9B9164}"/>
              </a:ext>
            </a:extLst>
          </p:cNvPr>
          <p:cNvSpPr>
            <a:spLocks noGrp="1"/>
          </p:cNvSpPr>
          <p:nvPr>
            <p:ph type="title"/>
          </p:nvPr>
        </p:nvSpPr>
        <p:spPr/>
        <p:txBody>
          <a:bodyPr>
            <a:normAutofit/>
          </a:bodyPr>
          <a:lstStyle/>
          <a:p>
            <a:pPr algn="ctr"/>
            <a:r>
              <a:rPr lang="it-IT" dirty="0"/>
              <a:t>EXAM</a:t>
            </a:r>
            <a:br>
              <a:rPr lang="it-IT" dirty="0"/>
            </a:br>
            <a:r>
              <a:rPr lang="it-IT" dirty="0"/>
              <a:t>(in </a:t>
            </a:r>
            <a:r>
              <a:rPr lang="it-IT" dirty="0" err="1"/>
              <a:t>May</a:t>
            </a:r>
            <a:r>
              <a:rPr lang="it-IT" dirty="0"/>
              <a:t> - in </a:t>
            </a:r>
            <a:r>
              <a:rPr lang="it-IT" dirty="0" err="1"/>
              <a:t>September</a:t>
            </a:r>
            <a:r>
              <a:rPr lang="it-IT" dirty="0"/>
              <a:t> - in </a:t>
            </a:r>
            <a:r>
              <a:rPr lang="it-IT" dirty="0" err="1"/>
              <a:t>January</a:t>
            </a:r>
            <a:r>
              <a:rPr lang="it-IT" dirty="0"/>
              <a:t>)</a:t>
            </a:r>
          </a:p>
        </p:txBody>
      </p:sp>
      <p:sp>
        <p:nvSpPr>
          <p:cNvPr id="3" name="Segnaposto contenuto 2">
            <a:extLst>
              <a:ext uri="{FF2B5EF4-FFF2-40B4-BE49-F238E27FC236}">
                <a16:creationId xmlns:a16="http://schemas.microsoft.com/office/drawing/2014/main" id="{70D3AF92-CFC3-A507-0131-049FFDFB7FBE}"/>
              </a:ext>
            </a:extLst>
          </p:cNvPr>
          <p:cNvSpPr>
            <a:spLocks noGrp="1"/>
          </p:cNvSpPr>
          <p:nvPr>
            <p:ph idx="1"/>
          </p:nvPr>
        </p:nvSpPr>
        <p:spPr>
          <a:xfrm>
            <a:off x="351064" y="1296955"/>
            <a:ext cx="11002736" cy="5195920"/>
          </a:xfrm>
        </p:spPr>
        <p:txBody>
          <a:bodyPr>
            <a:normAutofit fontScale="47500" lnSpcReduction="20000"/>
          </a:bodyPr>
          <a:lstStyle/>
          <a:p>
            <a:pPr marL="0" indent="0" algn="just">
              <a:buNone/>
            </a:pPr>
            <a:endParaRPr lang="it-IT" sz="3800" b="1" dirty="0"/>
          </a:p>
          <a:p>
            <a:pPr marL="0" indent="0" algn="just">
              <a:buNone/>
            </a:pPr>
            <a:endParaRPr lang="it-IT" sz="3800" b="1" dirty="0"/>
          </a:p>
          <a:p>
            <a:pPr marL="0" indent="0" algn="just">
              <a:buNone/>
            </a:pPr>
            <a:r>
              <a:rPr lang="it-IT" sz="3800" b="1" dirty="0"/>
              <a:t>WRITTEN TEST: </a:t>
            </a:r>
          </a:p>
          <a:p>
            <a:pPr algn="just"/>
            <a:r>
              <a:rPr lang="it-IT" sz="3800" dirty="0"/>
              <a:t>Multiple </a:t>
            </a:r>
            <a:r>
              <a:rPr lang="it-IT" sz="3800" dirty="0" err="1"/>
              <a:t>choice</a:t>
            </a:r>
            <a:r>
              <a:rPr lang="it-IT" sz="3800" dirty="0"/>
              <a:t> </a:t>
            </a:r>
            <a:r>
              <a:rPr lang="it-IT" sz="3800" dirty="0" err="1"/>
              <a:t>exercises</a:t>
            </a:r>
            <a:r>
              <a:rPr lang="it-IT" sz="3800" dirty="0"/>
              <a:t>, reading and </a:t>
            </a:r>
            <a:r>
              <a:rPr lang="it-IT" sz="3800" dirty="0" err="1"/>
              <a:t>comprehension</a:t>
            </a:r>
            <a:r>
              <a:rPr lang="it-IT" sz="3800" dirty="0"/>
              <a:t>, writing.</a:t>
            </a:r>
          </a:p>
          <a:p>
            <a:pPr marL="0" indent="0" algn="just">
              <a:buNone/>
            </a:pPr>
            <a:r>
              <a:rPr lang="it-IT" sz="3800" b="1" dirty="0"/>
              <a:t>ORAL TEST</a:t>
            </a:r>
            <a:r>
              <a:rPr lang="it-IT" sz="3800" dirty="0"/>
              <a:t>:</a:t>
            </a:r>
          </a:p>
          <a:p>
            <a:pPr marL="0" indent="0" algn="just">
              <a:buNone/>
            </a:pPr>
            <a:r>
              <a:rPr lang="it-IT" sz="3800" dirty="0" err="1"/>
              <a:t>During</a:t>
            </a:r>
            <a:r>
              <a:rPr lang="it-IT" sz="3800" dirty="0"/>
              <a:t> the </a:t>
            </a:r>
            <a:r>
              <a:rPr lang="it-IT" sz="3800" dirty="0" err="1"/>
              <a:t>exam</a:t>
            </a:r>
            <a:r>
              <a:rPr lang="it-IT" sz="3800" dirty="0"/>
              <a:t> </a:t>
            </a:r>
            <a:r>
              <a:rPr lang="it-IT" sz="3800" dirty="0" err="1"/>
              <a:t>you</a:t>
            </a:r>
            <a:r>
              <a:rPr lang="it-IT" sz="3800" dirty="0"/>
              <a:t> </a:t>
            </a:r>
            <a:r>
              <a:rPr lang="it-IT" sz="3800" dirty="0" err="1"/>
              <a:t>will</a:t>
            </a:r>
            <a:r>
              <a:rPr lang="it-IT" sz="3800" dirty="0"/>
              <a:t> be </a:t>
            </a:r>
            <a:r>
              <a:rPr lang="it-IT" sz="3800" dirty="0" err="1"/>
              <a:t>expected</a:t>
            </a:r>
            <a:r>
              <a:rPr lang="it-IT" sz="3800" dirty="0"/>
              <a:t> to:</a:t>
            </a:r>
          </a:p>
          <a:p>
            <a:pPr algn="just"/>
            <a:r>
              <a:rPr lang="it-IT" sz="3800" dirty="0"/>
              <a:t>Talk </a:t>
            </a:r>
            <a:r>
              <a:rPr lang="it-IT" sz="3800" dirty="0" err="1"/>
              <a:t>about</a:t>
            </a:r>
            <a:r>
              <a:rPr lang="it-IT" sz="3800" dirty="0"/>
              <a:t> </a:t>
            </a:r>
            <a:r>
              <a:rPr lang="it-IT" sz="3800" dirty="0" err="1"/>
              <a:t>yourself</a:t>
            </a:r>
            <a:r>
              <a:rPr lang="it-IT" sz="3800" dirty="0"/>
              <a:t> and </a:t>
            </a:r>
            <a:r>
              <a:rPr lang="it-IT" sz="3800" dirty="0" err="1"/>
              <a:t>answer</a:t>
            </a:r>
            <a:r>
              <a:rPr lang="it-IT" sz="3800" dirty="0"/>
              <a:t> some personal </a:t>
            </a:r>
            <a:r>
              <a:rPr lang="it-IT" sz="3800" dirty="0" err="1"/>
              <a:t>questions</a:t>
            </a:r>
            <a:r>
              <a:rPr lang="it-IT" sz="3800" dirty="0"/>
              <a:t>;</a:t>
            </a:r>
          </a:p>
          <a:p>
            <a:pPr algn="just"/>
            <a:r>
              <a:rPr lang="it-IT" sz="3800" dirty="0" err="1"/>
              <a:t>Describe</a:t>
            </a:r>
            <a:r>
              <a:rPr lang="it-IT" sz="3800" dirty="0"/>
              <a:t> a picture and </a:t>
            </a:r>
            <a:r>
              <a:rPr lang="it-IT" sz="3800" dirty="0" err="1"/>
              <a:t>discuss</a:t>
            </a:r>
            <a:r>
              <a:rPr lang="it-IT" sz="3800" dirty="0"/>
              <a:t> </a:t>
            </a:r>
            <a:r>
              <a:rPr lang="it-IT" sz="3800" dirty="0" err="1"/>
              <a:t>about</a:t>
            </a:r>
            <a:r>
              <a:rPr lang="it-IT" sz="3800" dirty="0"/>
              <a:t> one of the </a:t>
            </a:r>
            <a:r>
              <a:rPr lang="it-IT" sz="3800" dirty="0" err="1"/>
              <a:t>topic</a:t>
            </a:r>
            <a:r>
              <a:rPr lang="it-IT" sz="3800" dirty="0"/>
              <a:t> </a:t>
            </a:r>
            <a:r>
              <a:rPr lang="it-IT" sz="3800" dirty="0" err="1"/>
              <a:t>connected</a:t>
            </a:r>
            <a:r>
              <a:rPr lang="it-IT" sz="3800" dirty="0"/>
              <a:t> to the picture (ex: </a:t>
            </a:r>
            <a:r>
              <a:rPr lang="it-IT" sz="3800" dirty="0" err="1"/>
              <a:t>if</a:t>
            </a:r>
            <a:r>
              <a:rPr lang="it-IT" sz="3800" dirty="0"/>
              <a:t> in the picture </a:t>
            </a:r>
            <a:r>
              <a:rPr lang="it-IT" sz="3800" dirty="0" err="1"/>
              <a:t>there</a:t>
            </a:r>
            <a:r>
              <a:rPr lang="it-IT" sz="3800" dirty="0"/>
              <a:t> </a:t>
            </a:r>
            <a:r>
              <a:rPr lang="it-IT" sz="3800" dirty="0" err="1"/>
              <a:t>is</a:t>
            </a:r>
            <a:r>
              <a:rPr lang="it-IT" sz="3800" dirty="0"/>
              <a:t> a man playing a musical </a:t>
            </a:r>
            <a:r>
              <a:rPr lang="it-IT" sz="3800" dirty="0" err="1"/>
              <a:t>instrument</a:t>
            </a:r>
            <a:r>
              <a:rPr lang="it-IT" sz="3800" dirty="0"/>
              <a:t> </a:t>
            </a:r>
            <a:r>
              <a:rPr lang="it-IT" sz="3800" dirty="0" err="1"/>
              <a:t>you</a:t>
            </a:r>
            <a:r>
              <a:rPr lang="it-IT" sz="3800" dirty="0"/>
              <a:t> </a:t>
            </a:r>
            <a:r>
              <a:rPr lang="it-IT" sz="3800" dirty="0" err="1"/>
              <a:t>may</a:t>
            </a:r>
            <a:r>
              <a:rPr lang="it-IT" sz="3800" dirty="0"/>
              <a:t> be </a:t>
            </a:r>
            <a:r>
              <a:rPr lang="it-IT" sz="3800" dirty="0" err="1"/>
              <a:t>asked</a:t>
            </a:r>
            <a:r>
              <a:rPr lang="it-IT" sz="3800" dirty="0"/>
              <a:t> to express </a:t>
            </a:r>
            <a:r>
              <a:rPr lang="it-IT" sz="3800" dirty="0" err="1"/>
              <a:t>your</a:t>
            </a:r>
            <a:r>
              <a:rPr lang="it-IT" sz="3800" dirty="0"/>
              <a:t> opinion </a:t>
            </a:r>
            <a:r>
              <a:rPr lang="it-IT" sz="3800" dirty="0" err="1"/>
              <a:t>about</a:t>
            </a:r>
            <a:r>
              <a:rPr lang="it-IT" sz="3800" dirty="0"/>
              <a:t> music and </a:t>
            </a:r>
            <a:r>
              <a:rPr lang="it-IT" sz="3800" dirty="0" err="1"/>
              <a:t>your</a:t>
            </a:r>
            <a:r>
              <a:rPr lang="it-IT" sz="3800" dirty="0"/>
              <a:t> </a:t>
            </a:r>
            <a:r>
              <a:rPr lang="it-IT" sz="3800" dirty="0" err="1"/>
              <a:t>relationship</a:t>
            </a:r>
            <a:r>
              <a:rPr lang="it-IT" sz="3800" dirty="0"/>
              <a:t> with music).</a:t>
            </a:r>
          </a:p>
          <a:p>
            <a:pPr marL="0" indent="0" rtl="0">
              <a:spcBef>
                <a:spcPts val="1290"/>
              </a:spcBef>
              <a:spcAft>
                <a:spcPts val="0"/>
              </a:spcAft>
              <a:buNone/>
            </a:pPr>
            <a:r>
              <a:rPr lang="it-IT" sz="3800" b="1" dirty="0"/>
              <a:t>MODALITA’ DI VALUTAZIONE </a:t>
            </a:r>
          </a:p>
          <a:p>
            <a:pPr marL="11722" rtl="0">
              <a:spcBef>
                <a:spcPts val="1482"/>
              </a:spcBef>
              <a:spcAft>
                <a:spcPts val="0"/>
              </a:spcAft>
            </a:pPr>
            <a:r>
              <a:rPr lang="it-IT" sz="3800" dirty="0"/>
              <a:t>La prova finale del corso si compone di due parti, entrambe in lingua inglese: </a:t>
            </a:r>
          </a:p>
          <a:p>
            <a:pPr marL="11887" marR="473596" indent="-225857" rtl="0">
              <a:spcBef>
                <a:spcPts val="664"/>
              </a:spcBef>
              <a:spcAft>
                <a:spcPts val="0"/>
              </a:spcAft>
            </a:pPr>
            <a:r>
              <a:rPr lang="it-IT" sz="3800" dirty="0"/>
              <a:t>1. una prova scritta, con quesiti a risposta chiusa per grammatica e lessico, esercizi di  lettura/comprensione e scrittura breve. Non è ammesso l'uso di dizionari o altre risorse; </a:t>
            </a:r>
          </a:p>
          <a:p>
            <a:pPr marL="7468" rtl="0">
              <a:spcBef>
                <a:spcPts val="644"/>
              </a:spcBef>
              <a:spcAft>
                <a:spcPts val="0"/>
              </a:spcAft>
            </a:pPr>
            <a:r>
              <a:rPr lang="it-IT" sz="3800" dirty="0"/>
              <a:t>2. una prova orale, sulla base del programma svolto durante il corso. </a:t>
            </a:r>
          </a:p>
          <a:p>
            <a:pPr marL="6083" indent="0" rtl="0">
              <a:spcBef>
                <a:spcPts val="2128"/>
              </a:spcBef>
              <a:spcAft>
                <a:spcPts val="0"/>
              </a:spcAft>
              <a:buNone/>
            </a:pPr>
            <a:r>
              <a:rPr lang="it-IT" sz="3800" dirty="0"/>
              <a:t>La valutazione della produzione scritta e orale, livello B1/B1+, viene effettuata in base ai parametri  del QCER. </a:t>
            </a:r>
          </a:p>
          <a:p>
            <a:pPr algn="just"/>
            <a:endParaRPr lang="it-IT" dirty="0"/>
          </a:p>
        </p:txBody>
      </p:sp>
    </p:spTree>
    <p:extLst>
      <p:ext uri="{BB962C8B-B14F-4D97-AF65-F5344CB8AC3E}">
        <p14:creationId xmlns:p14="http://schemas.microsoft.com/office/powerpoint/2010/main" val="1564345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8433A6-0A01-0071-ED45-5CB55523BD04}"/>
              </a:ext>
            </a:extLst>
          </p:cNvPr>
          <p:cNvSpPr>
            <a:spLocks noGrp="1"/>
          </p:cNvSpPr>
          <p:nvPr>
            <p:ph type="title"/>
          </p:nvPr>
        </p:nvSpPr>
        <p:spPr/>
        <p:txBody>
          <a:bodyPr>
            <a:normAutofit/>
          </a:bodyPr>
          <a:lstStyle/>
          <a:p>
            <a:pPr algn="ctr"/>
            <a:r>
              <a:rPr lang="it-IT" sz="6600" dirty="0"/>
              <a:t>EXTRA MATERIALS</a:t>
            </a:r>
          </a:p>
        </p:txBody>
      </p:sp>
    </p:spTree>
    <p:extLst>
      <p:ext uri="{BB962C8B-B14F-4D97-AF65-F5344CB8AC3E}">
        <p14:creationId xmlns:p14="http://schemas.microsoft.com/office/powerpoint/2010/main" val="1555651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5734339-8054-13AD-8FA8-AD48595EC46C}"/>
              </a:ext>
            </a:extLst>
          </p:cNvPr>
          <p:cNvPicPr>
            <a:picLocks noChangeAspect="1"/>
          </p:cNvPicPr>
          <p:nvPr/>
        </p:nvPicPr>
        <p:blipFill>
          <a:blip r:embed="rId3"/>
          <a:stretch>
            <a:fillRect/>
          </a:stretch>
        </p:blipFill>
        <p:spPr>
          <a:xfrm>
            <a:off x="6731540" y="295491"/>
            <a:ext cx="5017277" cy="6447201"/>
          </a:xfrm>
          <a:prstGeom prst="rect">
            <a:avLst/>
          </a:prstGeom>
        </p:spPr>
      </p:pic>
      <p:pic>
        <p:nvPicPr>
          <p:cNvPr id="5" name="Immagine 4">
            <a:extLst>
              <a:ext uri="{FF2B5EF4-FFF2-40B4-BE49-F238E27FC236}">
                <a16:creationId xmlns:a16="http://schemas.microsoft.com/office/drawing/2014/main" id="{780A4C11-5F5E-96E1-87E2-0AB68C2EC4E9}"/>
              </a:ext>
            </a:extLst>
          </p:cNvPr>
          <p:cNvPicPr>
            <a:picLocks noChangeAspect="1"/>
          </p:cNvPicPr>
          <p:nvPr/>
        </p:nvPicPr>
        <p:blipFill>
          <a:blip r:embed="rId4"/>
          <a:stretch>
            <a:fillRect/>
          </a:stretch>
        </p:blipFill>
        <p:spPr>
          <a:xfrm>
            <a:off x="554354" y="3560933"/>
            <a:ext cx="5389246" cy="3196863"/>
          </a:xfrm>
          <a:prstGeom prst="rect">
            <a:avLst/>
          </a:prstGeom>
        </p:spPr>
      </p:pic>
      <p:pic>
        <p:nvPicPr>
          <p:cNvPr id="7" name="Immagine 6">
            <a:extLst>
              <a:ext uri="{FF2B5EF4-FFF2-40B4-BE49-F238E27FC236}">
                <a16:creationId xmlns:a16="http://schemas.microsoft.com/office/drawing/2014/main" id="{E6B4C884-0351-C7D6-E1A0-A0676C7A858D}"/>
              </a:ext>
            </a:extLst>
          </p:cNvPr>
          <p:cNvPicPr>
            <a:picLocks noChangeAspect="1"/>
          </p:cNvPicPr>
          <p:nvPr/>
        </p:nvPicPr>
        <p:blipFill>
          <a:blip r:embed="rId5"/>
          <a:stretch>
            <a:fillRect/>
          </a:stretch>
        </p:blipFill>
        <p:spPr>
          <a:xfrm>
            <a:off x="443182" y="173895"/>
            <a:ext cx="5500417" cy="3093988"/>
          </a:xfrm>
          <a:prstGeom prst="rect">
            <a:avLst/>
          </a:prstGeom>
        </p:spPr>
      </p:pic>
    </p:spTree>
    <p:extLst>
      <p:ext uri="{BB962C8B-B14F-4D97-AF65-F5344CB8AC3E}">
        <p14:creationId xmlns:p14="http://schemas.microsoft.com/office/powerpoint/2010/main" val="1525717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711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B6507F2-1820-42DC-2EB6-891045D77C1A}"/>
              </a:ext>
            </a:extLst>
          </p:cNvPr>
          <p:cNvSpPr txBox="1"/>
          <p:nvPr/>
        </p:nvSpPr>
        <p:spPr>
          <a:xfrm>
            <a:off x="886408" y="385361"/>
            <a:ext cx="10758196" cy="5632311"/>
          </a:xfrm>
          <a:prstGeom prst="rect">
            <a:avLst/>
          </a:prstGeom>
          <a:noFill/>
        </p:spPr>
        <p:txBody>
          <a:bodyPr wrap="square" rtlCol="0">
            <a:spAutoFit/>
          </a:bodyPr>
          <a:lstStyle/>
          <a:p>
            <a:pPr algn="ctr"/>
            <a:r>
              <a:rPr lang="it-IT" sz="3600" dirty="0"/>
              <a:t>TODAY’S LESSON</a:t>
            </a:r>
          </a:p>
          <a:p>
            <a:pPr algn="ctr"/>
            <a:endParaRPr lang="it-IT" sz="3600" dirty="0"/>
          </a:p>
          <a:p>
            <a:pPr marL="571500" indent="-571500">
              <a:buFont typeface="Arial" panose="020B0604020202020204" pitchFamily="34" charset="0"/>
              <a:buChar char="•"/>
            </a:pPr>
            <a:r>
              <a:rPr lang="it-IT" sz="3600" dirty="0"/>
              <a:t>PRACTISE FOOD VOCABULARY</a:t>
            </a:r>
          </a:p>
          <a:p>
            <a:pPr marL="571500" indent="-571500">
              <a:buFont typeface="Arial" panose="020B0604020202020204" pitchFamily="34" charset="0"/>
              <a:buChar char="•"/>
            </a:pPr>
            <a:r>
              <a:rPr lang="it-IT" sz="3600" dirty="0"/>
              <a:t>REVISION OF PRESENT TENSES (PRESENT SIMPLE AND PRESENT CONTINUOUS)</a:t>
            </a:r>
          </a:p>
          <a:p>
            <a:pPr marL="571500" indent="-571500">
              <a:buFont typeface="Arial" panose="020B0604020202020204" pitchFamily="34" charset="0"/>
              <a:buChar char="•"/>
            </a:pPr>
            <a:r>
              <a:rPr lang="it-IT" sz="3600" dirty="0"/>
              <a:t>PREPOSITIONS OF TIME</a:t>
            </a:r>
          </a:p>
          <a:p>
            <a:pPr marL="571500" indent="-571500">
              <a:buFont typeface="Arial" panose="020B0604020202020204" pitchFamily="34" charset="0"/>
              <a:buChar char="•"/>
            </a:pPr>
            <a:r>
              <a:rPr lang="it-IT" sz="3600" dirty="0"/>
              <a:t>STATIVE VERBS</a:t>
            </a:r>
          </a:p>
          <a:p>
            <a:pPr marL="571500" indent="-571500">
              <a:buFont typeface="Arial" panose="020B0604020202020204" pitchFamily="34" charset="0"/>
              <a:buChar char="•"/>
            </a:pPr>
            <a:r>
              <a:rPr lang="it-IT" sz="3600" dirty="0"/>
              <a:t>LEARN HOW TO DESCRIBE PICTURES</a:t>
            </a:r>
          </a:p>
          <a:p>
            <a:pPr marL="571500" indent="-571500">
              <a:buFont typeface="Arial" panose="020B0604020202020204" pitchFamily="34" charset="0"/>
              <a:buChar char="•"/>
            </a:pPr>
            <a:r>
              <a:rPr lang="it-IT" sz="3600" dirty="0"/>
              <a:t>OBSERVE THE PHONETIC CHART AND UNDERSTAND THE USE OF STRESSED AND UNSTRESSED SYLLABLES. </a:t>
            </a:r>
          </a:p>
        </p:txBody>
      </p:sp>
    </p:spTree>
    <p:extLst>
      <p:ext uri="{BB962C8B-B14F-4D97-AF65-F5344CB8AC3E}">
        <p14:creationId xmlns:p14="http://schemas.microsoft.com/office/powerpoint/2010/main" val="3951010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2E982D7-DA17-655F-FC11-02BF72A912DB}"/>
              </a:ext>
            </a:extLst>
          </p:cNvPr>
          <p:cNvSpPr txBox="1"/>
          <p:nvPr/>
        </p:nvSpPr>
        <p:spPr>
          <a:xfrm>
            <a:off x="1464906" y="830424"/>
            <a:ext cx="8621486" cy="830997"/>
          </a:xfrm>
          <a:prstGeom prst="rect">
            <a:avLst/>
          </a:prstGeom>
          <a:noFill/>
        </p:spPr>
        <p:txBody>
          <a:bodyPr wrap="square" rtlCol="0">
            <a:spAutoFit/>
          </a:bodyPr>
          <a:lstStyle/>
          <a:p>
            <a:pPr algn="ctr"/>
            <a:r>
              <a:rPr lang="it-IT" sz="4800" dirty="0"/>
              <a:t>LET’S GET STARTED!!!</a:t>
            </a:r>
          </a:p>
        </p:txBody>
      </p:sp>
      <p:pic>
        <p:nvPicPr>
          <p:cNvPr id="4" name="Immagine 3">
            <a:extLst>
              <a:ext uri="{FF2B5EF4-FFF2-40B4-BE49-F238E27FC236}">
                <a16:creationId xmlns:a16="http://schemas.microsoft.com/office/drawing/2014/main" id="{EAB1B237-7AE9-0901-4364-FDB51EFD5BDA}"/>
              </a:ext>
            </a:extLst>
          </p:cNvPr>
          <p:cNvPicPr>
            <a:picLocks noChangeAspect="1"/>
          </p:cNvPicPr>
          <p:nvPr/>
        </p:nvPicPr>
        <p:blipFill>
          <a:blip r:embed="rId2"/>
          <a:stretch>
            <a:fillRect/>
          </a:stretch>
        </p:blipFill>
        <p:spPr>
          <a:xfrm>
            <a:off x="2929890" y="2266950"/>
            <a:ext cx="6332220" cy="2324100"/>
          </a:xfrm>
          <a:prstGeom prst="rect">
            <a:avLst/>
          </a:prstGeom>
        </p:spPr>
      </p:pic>
    </p:spTree>
    <p:extLst>
      <p:ext uri="{BB962C8B-B14F-4D97-AF65-F5344CB8AC3E}">
        <p14:creationId xmlns:p14="http://schemas.microsoft.com/office/powerpoint/2010/main" val="1135280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D133776-6C40-0242-442C-432839C98E59}"/>
              </a:ext>
            </a:extLst>
          </p:cNvPr>
          <p:cNvSpPr txBox="1"/>
          <p:nvPr/>
        </p:nvSpPr>
        <p:spPr>
          <a:xfrm>
            <a:off x="653143" y="256692"/>
            <a:ext cx="11206065" cy="2800767"/>
          </a:xfrm>
          <a:prstGeom prst="rect">
            <a:avLst/>
          </a:prstGeom>
          <a:noFill/>
        </p:spPr>
        <p:txBody>
          <a:bodyPr wrap="square" rtlCol="0">
            <a:spAutoFit/>
          </a:bodyPr>
          <a:lstStyle/>
          <a:p>
            <a:pPr algn="ctr"/>
            <a:r>
              <a:rPr lang="it-IT" sz="3200" dirty="0"/>
              <a:t>  FOCUS ON VOCABULARY </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p:txBody>
      </p:sp>
      <p:pic>
        <p:nvPicPr>
          <p:cNvPr id="4" name="Immagine 3">
            <a:extLst>
              <a:ext uri="{FF2B5EF4-FFF2-40B4-BE49-F238E27FC236}">
                <a16:creationId xmlns:a16="http://schemas.microsoft.com/office/drawing/2014/main" id="{1D251A3B-569D-78FD-E42C-678E75EF289B}"/>
              </a:ext>
            </a:extLst>
          </p:cNvPr>
          <p:cNvPicPr>
            <a:picLocks noChangeAspect="1"/>
          </p:cNvPicPr>
          <p:nvPr/>
        </p:nvPicPr>
        <p:blipFill>
          <a:blip r:embed="rId2"/>
          <a:stretch>
            <a:fillRect/>
          </a:stretch>
        </p:blipFill>
        <p:spPr>
          <a:xfrm>
            <a:off x="100530" y="1431620"/>
            <a:ext cx="6557830" cy="1627183"/>
          </a:xfrm>
          <a:prstGeom prst="rect">
            <a:avLst/>
          </a:prstGeom>
        </p:spPr>
      </p:pic>
      <p:pic>
        <p:nvPicPr>
          <p:cNvPr id="6" name="Immagine 5">
            <a:extLst>
              <a:ext uri="{FF2B5EF4-FFF2-40B4-BE49-F238E27FC236}">
                <a16:creationId xmlns:a16="http://schemas.microsoft.com/office/drawing/2014/main" id="{7C1CF5B3-FD90-48A5-565F-A11C03998F47}"/>
              </a:ext>
            </a:extLst>
          </p:cNvPr>
          <p:cNvPicPr>
            <a:picLocks noChangeAspect="1"/>
          </p:cNvPicPr>
          <p:nvPr/>
        </p:nvPicPr>
        <p:blipFill>
          <a:blip r:embed="rId3"/>
          <a:stretch>
            <a:fillRect/>
          </a:stretch>
        </p:blipFill>
        <p:spPr>
          <a:xfrm>
            <a:off x="6801849" y="895898"/>
            <a:ext cx="4913869" cy="5859465"/>
          </a:xfrm>
          <a:prstGeom prst="rect">
            <a:avLst/>
          </a:prstGeom>
        </p:spPr>
      </p:pic>
      <p:pic>
        <p:nvPicPr>
          <p:cNvPr id="8" name="Immagine 7">
            <a:extLst>
              <a:ext uri="{FF2B5EF4-FFF2-40B4-BE49-F238E27FC236}">
                <a16:creationId xmlns:a16="http://schemas.microsoft.com/office/drawing/2014/main" id="{6F42F14B-F124-8774-8959-7B9C52EE9140}"/>
              </a:ext>
            </a:extLst>
          </p:cNvPr>
          <p:cNvPicPr>
            <a:picLocks noChangeAspect="1"/>
          </p:cNvPicPr>
          <p:nvPr/>
        </p:nvPicPr>
        <p:blipFill>
          <a:blip r:embed="rId4"/>
          <a:stretch>
            <a:fillRect/>
          </a:stretch>
        </p:blipFill>
        <p:spPr>
          <a:xfrm>
            <a:off x="406335" y="3303037"/>
            <a:ext cx="6395514" cy="3058013"/>
          </a:xfrm>
          <a:prstGeom prst="rect">
            <a:avLst/>
          </a:prstGeom>
        </p:spPr>
      </p:pic>
    </p:spTree>
    <p:extLst>
      <p:ext uri="{BB962C8B-B14F-4D97-AF65-F5344CB8AC3E}">
        <p14:creationId xmlns:p14="http://schemas.microsoft.com/office/powerpoint/2010/main" val="4177906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ABF5F12-3C6C-1AEB-305D-BA22739ECEE1}"/>
              </a:ext>
            </a:extLst>
          </p:cNvPr>
          <p:cNvSpPr txBox="1"/>
          <p:nvPr/>
        </p:nvSpPr>
        <p:spPr>
          <a:xfrm>
            <a:off x="391885" y="612844"/>
            <a:ext cx="9825135" cy="6063198"/>
          </a:xfrm>
          <a:prstGeom prst="rect">
            <a:avLst/>
          </a:prstGeom>
          <a:noFill/>
        </p:spPr>
        <p:txBody>
          <a:bodyPr wrap="square" rtlCol="0">
            <a:spAutoFit/>
          </a:bodyPr>
          <a:lstStyle/>
          <a:p>
            <a:pPr algn="ctr"/>
            <a:r>
              <a:rPr lang="it-IT" sz="3200" dirty="0"/>
              <a:t>COOPERATIVE LEARNING:</a:t>
            </a:r>
          </a:p>
          <a:p>
            <a:endParaRPr lang="it-IT" dirty="0"/>
          </a:p>
          <a:p>
            <a:r>
              <a:rPr lang="it-IT" sz="3200" dirty="0"/>
              <a:t>FOOD PROFILE: ANSWER QUESTIONS EX N°3 AT PAG 6: </a:t>
            </a:r>
          </a:p>
          <a:p>
            <a:pPr marL="457200" indent="-457200">
              <a:buFont typeface="Arial" panose="020B0604020202020204" pitchFamily="34" charset="0"/>
              <a:buChar char="•"/>
            </a:pPr>
            <a:r>
              <a:rPr lang="it-IT" sz="3200" dirty="0"/>
              <a:t>FIRST: DO IT INDIVIDUALLY AND WRITE THEM ON A PAPER;</a:t>
            </a:r>
          </a:p>
          <a:p>
            <a:pPr marL="457200" indent="-457200">
              <a:buFont typeface="Arial" panose="020B0604020202020204" pitchFamily="34" charset="0"/>
              <a:buChar char="•"/>
            </a:pPr>
            <a:r>
              <a:rPr lang="it-IT" sz="3200" dirty="0"/>
              <a:t>AFTER THAT: COMPARE YOUR ANSWERS WITH YOUR COLLEGUES AND TALK TO EACH OTHER (TRY TO TALK ONLY IN ENGLISH AND IF YOU DON’T KNOW SOME WORDS LOOK THEM UP INTO A FREE ONLINE DICTIONARY «CAMBRIDGE» «OXFORD»).</a:t>
            </a:r>
          </a:p>
          <a:p>
            <a:pPr marL="457200" indent="-457200">
              <a:buFont typeface="Arial" panose="020B0604020202020204" pitchFamily="34" charset="0"/>
              <a:buChar char="•"/>
            </a:pPr>
            <a:r>
              <a:rPr lang="it-IT" sz="3200" dirty="0"/>
              <a:t>FINALLY: SHARE YOUR IDEAS WITH THE WHOLE CLASS TO PRACTICE SPEAKING SKILLS</a:t>
            </a:r>
            <a:endParaRPr lang="it-IT" dirty="0"/>
          </a:p>
          <a:p>
            <a:endParaRPr lang="it-IT" dirty="0"/>
          </a:p>
        </p:txBody>
      </p:sp>
    </p:spTree>
    <p:extLst>
      <p:ext uri="{BB962C8B-B14F-4D97-AF65-F5344CB8AC3E}">
        <p14:creationId xmlns:p14="http://schemas.microsoft.com/office/powerpoint/2010/main" val="49770689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1189</TotalTime>
  <Words>2853</Words>
  <Application>Microsoft Office PowerPoint</Application>
  <PresentationFormat>Widescreen</PresentationFormat>
  <Paragraphs>357</Paragraphs>
  <Slides>52</Slides>
  <Notes>23</Notes>
  <HiddenSlides>14</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52</vt:i4>
      </vt:variant>
    </vt:vector>
  </HeadingPairs>
  <TitlesOfParts>
    <vt:vector size="62" baseType="lpstr">
      <vt:lpstr>Arial</vt:lpstr>
      <vt:lpstr>Calibri</vt:lpstr>
      <vt:lpstr>Calibri Light</vt:lpstr>
      <vt:lpstr>Courier New</vt:lpstr>
      <vt:lpstr>Helvetica Neue</vt:lpstr>
      <vt:lpstr>Segoe UI</vt:lpstr>
      <vt:lpstr>Tahoma</vt:lpstr>
      <vt:lpstr>Times New Roman</vt:lpstr>
      <vt:lpstr>Wingdings</vt:lpstr>
      <vt:lpstr>Tema di Office</vt:lpstr>
      <vt:lpstr>UNIMC  LABORATORIO INGLESE I </vt:lpstr>
      <vt:lpstr>Presentazione standard di PowerPoint</vt:lpstr>
      <vt:lpstr>COURSEBOOK AND SUPPLEMENTARY MATERIALS</vt:lpstr>
      <vt:lpstr>Watch out!  Don’t miss the  «Lettorato di livello B1»</vt:lpstr>
      <vt:lpstr>EXAM (in May - in September - in January)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IDIOMS /ˈɪd.i.əm/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LET’S PRACTISE!!!</vt:lpstr>
      <vt:lpstr>Presentazione standard di PowerPoint</vt:lpstr>
      <vt:lpstr>Phonetic chart</vt:lpstr>
      <vt:lpstr>Presentazione standard di PowerPoint</vt:lpstr>
      <vt:lpstr>PRONUNCIATION</vt:lpstr>
      <vt:lpstr>Presentazione standard di PowerPoint</vt:lpstr>
      <vt:lpstr>SPEAKING ACTIVITY: DESCRIBE THE PICTURE BELOW</vt:lpstr>
      <vt:lpstr>Presentazione standard di PowerPoint</vt:lpstr>
      <vt:lpstr>Presentazione standard di PowerPoint</vt:lpstr>
      <vt:lpstr>Presentazione standard di PowerPoint</vt:lpstr>
      <vt:lpstr>Presentazione standard di PowerPoint</vt:lpstr>
      <vt:lpstr>WORD STRESS – some general rules</vt:lpstr>
      <vt:lpstr>WORD STRESS – some general rules (2)</vt:lpstr>
      <vt:lpstr>Phonetic chart</vt:lpstr>
      <vt:lpstr>Pronunciation notes</vt:lpstr>
      <vt:lpstr>Pronunciation notes</vt:lpstr>
      <vt:lpstr>WORD STRESS – more practice</vt:lpstr>
      <vt:lpstr>Presentazione standard di PowerPoint</vt:lpstr>
      <vt:lpstr>EXTRA MATERIALS</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UNIMC  LABORATORIO INGLESE I</dc:title>
  <dc:creator>n.moretti3@unimc.it</dc:creator>
  <cp:lastModifiedBy>n.moretti3@unimc.it</cp:lastModifiedBy>
  <cp:revision>23</cp:revision>
  <dcterms:created xsi:type="dcterms:W3CDTF">2023-01-26T11:43:10Z</dcterms:created>
  <dcterms:modified xsi:type="dcterms:W3CDTF">2024-02-20T18:34:21Z</dcterms:modified>
</cp:coreProperties>
</file>