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57"/>
  </p:notesMasterIdLst>
  <p:sldIdLst>
    <p:sldId id="460" r:id="rId2"/>
    <p:sldId id="348" r:id="rId3"/>
    <p:sldId id="465" r:id="rId4"/>
    <p:sldId id="466" r:id="rId5"/>
    <p:sldId id="468" r:id="rId6"/>
    <p:sldId id="470" r:id="rId7"/>
    <p:sldId id="486" r:id="rId8"/>
    <p:sldId id="487" r:id="rId9"/>
    <p:sldId id="488" r:id="rId10"/>
    <p:sldId id="489" r:id="rId11"/>
    <p:sldId id="471" r:id="rId12"/>
    <p:sldId id="472" r:id="rId13"/>
    <p:sldId id="475" r:id="rId14"/>
    <p:sldId id="478" r:id="rId15"/>
    <p:sldId id="476" r:id="rId16"/>
    <p:sldId id="477" r:id="rId17"/>
    <p:sldId id="479" r:id="rId18"/>
    <p:sldId id="480" r:id="rId19"/>
    <p:sldId id="473" r:id="rId20"/>
    <p:sldId id="481" r:id="rId21"/>
    <p:sldId id="474" r:id="rId22"/>
    <p:sldId id="448" r:id="rId23"/>
    <p:sldId id="343" r:id="rId24"/>
    <p:sldId id="344" r:id="rId25"/>
    <p:sldId id="366" r:id="rId26"/>
    <p:sldId id="461" r:id="rId27"/>
    <p:sldId id="364" r:id="rId28"/>
    <p:sldId id="449" r:id="rId29"/>
    <p:sldId id="365" r:id="rId30"/>
    <p:sldId id="371" r:id="rId31"/>
    <p:sldId id="462" r:id="rId32"/>
    <p:sldId id="463" r:id="rId33"/>
    <p:sldId id="464" r:id="rId34"/>
    <p:sldId id="326" r:id="rId35"/>
    <p:sldId id="317" r:id="rId36"/>
    <p:sldId id="318" r:id="rId37"/>
    <p:sldId id="320" r:id="rId38"/>
    <p:sldId id="319" r:id="rId39"/>
    <p:sldId id="322" r:id="rId40"/>
    <p:sldId id="335" r:id="rId41"/>
    <p:sldId id="336" r:id="rId42"/>
    <p:sldId id="458" r:id="rId43"/>
    <p:sldId id="459" r:id="rId44"/>
    <p:sldId id="360" r:id="rId45"/>
    <p:sldId id="457" r:id="rId46"/>
    <p:sldId id="369" r:id="rId47"/>
    <p:sldId id="370" r:id="rId48"/>
    <p:sldId id="331" r:id="rId49"/>
    <p:sldId id="362" r:id="rId50"/>
    <p:sldId id="363" r:id="rId51"/>
    <p:sldId id="456" r:id="rId52"/>
    <p:sldId id="482" r:id="rId53"/>
    <p:sldId id="483" r:id="rId54"/>
    <p:sldId id="484" r:id="rId55"/>
    <p:sldId id="485" r:id="rId5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 Castagnoli" initials="SC" lastIdx="1" clrIdx="0">
    <p:extLst>
      <p:ext uri="{19B8F6BF-5375-455C-9EA6-DF929625EA0E}">
        <p15:presenceInfo xmlns:p15="http://schemas.microsoft.com/office/powerpoint/2012/main" userId="d4e548f6db43c23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F7CDB7"/>
    <a:srgbClr val="F5F5F5"/>
    <a:srgbClr val="363636"/>
    <a:srgbClr val="666666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7" autoAdjust="0"/>
  </p:normalViewPr>
  <p:slideViewPr>
    <p:cSldViewPr snapToGrid="0">
      <p:cViewPr>
        <p:scale>
          <a:sx n="125" d="100"/>
          <a:sy n="125" d="100"/>
        </p:scale>
        <p:origin x="182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EC153-3842-4D08-8013-7A561E882C4D}" type="datetimeFigureOut">
              <a:rPr lang="it-IT" smtClean="0"/>
              <a:t>04/04/2024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CEE8E-B239-4CD7-ADFA-376B384A52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230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D2A9C820-8437-454C-A8EE-4747EC308AD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048" tIns="49524" rIns="99048" bIns="49524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7693777-8B77-4E8D-A9D5-5F4B82100009}" type="slidenum">
              <a:rPr lang="it-IT" altLang="it-IT" sz="1300"/>
              <a:pPr algn="r" eaLnBrk="1" hangingPunct="1"/>
              <a:t>1</a:t>
            </a:fld>
            <a:endParaRPr lang="it-IT" altLang="it-IT" sz="13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C82F57C4-281B-4969-BF4D-BEAADDD63C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A4ECFA23-2365-4A50-A1EB-E51339B09B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739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3804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4673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/>
              <a:t>Exercise</a:t>
            </a:r>
            <a:r>
              <a:rPr lang="it-IT" dirty="0"/>
              <a:t>  1b WB p.181 (3° </a:t>
            </a:r>
            <a:r>
              <a:rPr lang="it-IT" dirty="0" err="1"/>
              <a:t>edition</a:t>
            </a:r>
            <a:r>
              <a:rPr lang="it-IT" dirty="0"/>
              <a:t>)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1101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/>
              <a:t>Exercise</a:t>
            </a:r>
            <a:r>
              <a:rPr lang="it-IT" dirty="0"/>
              <a:t>  1c WB p.181 (3° </a:t>
            </a:r>
            <a:r>
              <a:rPr lang="it-IT" dirty="0" err="1"/>
              <a:t>edition</a:t>
            </a:r>
            <a:r>
              <a:rPr lang="it-IT" dirty="0"/>
              <a:t>)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6288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Page 49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6830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1839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Seaside</a:t>
            </a:r>
            <a:r>
              <a:rPr lang="it-IT" dirty="0"/>
              <a:t> (</a:t>
            </a:r>
            <a:r>
              <a:rPr lang="it-IT" dirty="0" err="1"/>
              <a:t>sunbathe</a:t>
            </a:r>
            <a:r>
              <a:rPr lang="it-IT" dirty="0"/>
              <a:t>) </a:t>
            </a:r>
          </a:p>
          <a:p>
            <a:r>
              <a:rPr lang="it-IT" dirty="0"/>
              <a:t>Mountains (</a:t>
            </a:r>
            <a:r>
              <a:rPr lang="it-IT" dirty="0" err="1"/>
              <a:t>going</a:t>
            </a:r>
            <a:r>
              <a:rPr lang="it-IT" dirty="0"/>
              <a:t> for </a:t>
            </a:r>
            <a:r>
              <a:rPr lang="it-IT" dirty="0" err="1"/>
              <a:t>walks</a:t>
            </a:r>
            <a:r>
              <a:rPr lang="it-IT" dirty="0"/>
              <a:t>)</a:t>
            </a:r>
          </a:p>
          <a:p>
            <a:r>
              <a:rPr lang="it-IT" dirty="0" err="1"/>
              <a:t>tourist</a:t>
            </a:r>
            <a:r>
              <a:rPr lang="it-IT" dirty="0"/>
              <a:t> city (go </a:t>
            </a:r>
            <a:r>
              <a:rPr lang="it-IT" dirty="0" err="1"/>
              <a:t>sightseeing</a:t>
            </a:r>
            <a:r>
              <a:rPr lang="it-IT" dirty="0"/>
              <a:t>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98874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Remare = </a:t>
            </a:r>
            <a:r>
              <a:rPr lang="it-IT" b="1" dirty="0" err="1"/>
              <a:t>row</a:t>
            </a:r>
            <a:r>
              <a:rPr lang="it-IT" dirty="0"/>
              <a:t>, </a:t>
            </a:r>
            <a:r>
              <a:rPr lang="it-IT" dirty="0" err="1"/>
              <a:t>using</a:t>
            </a:r>
            <a:r>
              <a:rPr lang="it-IT" dirty="0"/>
              <a:t> </a:t>
            </a:r>
            <a:r>
              <a:rPr lang="it-IT" dirty="0" err="1"/>
              <a:t>poles</a:t>
            </a:r>
            <a:r>
              <a:rPr lang="it-IT" dirty="0"/>
              <a:t>, standing </a:t>
            </a:r>
            <a:r>
              <a:rPr lang="it-IT" dirty="0" err="1"/>
              <a:t>at</a:t>
            </a:r>
            <a:r>
              <a:rPr lang="it-IT" dirty="0"/>
              <a:t> the back end of the gondola</a:t>
            </a:r>
          </a:p>
          <a:p>
            <a:endParaRPr lang="it-IT" dirty="0"/>
          </a:p>
          <a:p>
            <a:r>
              <a:rPr lang="it-IT" b="1" dirty="0" err="1"/>
              <a:t>Pretend</a:t>
            </a:r>
            <a:r>
              <a:rPr lang="it-IT" dirty="0"/>
              <a:t> to kick</a:t>
            </a:r>
          </a:p>
          <a:p>
            <a:endParaRPr lang="it-IT" dirty="0"/>
          </a:p>
          <a:p>
            <a:r>
              <a:rPr lang="it-IT" dirty="0"/>
              <a:t>Niagara </a:t>
            </a:r>
            <a:r>
              <a:rPr lang="it-IT" dirty="0" err="1"/>
              <a:t>falls</a:t>
            </a:r>
            <a:r>
              <a:rPr lang="it-IT" dirty="0"/>
              <a:t> (</a:t>
            </a:r>
            <a:r>
              <a:rPr lang="it-IT" dirty="0" err="1"/>
              <a:t>waterfall</a:t>
            </a:r>
            <a:r>
              <a:rPr lang="it-IT" dirty="0"/>
              <a:t>, North America, on the </a:t>
            </a:r>
            <a:r>
              <a:rPr lang="it-IT" dirty="0" err="1"/>
              <a:t>border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Canada and US)</a:t>
            </a:r>
          </a:p>
          <a:p>
            <a:r>
              <a:rPr lang="it-IT" dirty="0"/>
              <a:t>Eiffel Tower</a:t>
            </a:r>
          </a:p>
          <a:p>
            <a:endParaRPr lang="it-IT" dirty="0"/>
          </a:p>
          <a:p>
            <a:r>
              <a:rPr lang="it-IT" dirty="0" err="1"/>
              <a:t>Going</a:t>
            </a:r>
            <a:r>
              <a:rPr lang="it-IT" dirty="0"/>
              <a:t> </a:t>
            </a:r>
            <a:r>
              <a:rPr lang="it-IT" b="1" dirty="0" err="1"/>
              <a:t>abroad</a:t>
            </a:r>
            <a:r>
              <a:rPr lang="it-IT" dirty="0"/>
              <a:t> – </a:t>
            </a:r>
            <a:r>
              <a:rPr lang="it-IT" b="1" dirty="0" err="1"/>
              <a:t>foreign</a:t>
            </a:r>
            <a:r>
              <a:rPr lang="it-IT" dirty="0"/>
              <a:t> countries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05246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Far questo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8492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Questo per casa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6489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40546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771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1881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Chiedere a qualche coppia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8809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4661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2832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0352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976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9986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0BFACC-D359-4E04-8499-1DD785300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0F89E25-C145-4B5D-AA2C-ACC75147F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B71464-A401-4201-9834-70F9CE4B6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04/04/2024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E40DF7-64FA-490A-86CB-98573D849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2138D4-27B5-4AFA-9064-EB9A01DA0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719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93A2B4-BBA3-4EE3-A934-6EC33C57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AB55A6B-73E1-4462-90B8-63ACA852D3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4ADC70-9FAF-47A7-AFDC-26692C355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04/04/2024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66DD1B-DFAF-4948-AEE5-0B93FD486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7B3F3A-4145-468F-B455-0573B1E71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49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61BC62C-0E9D-4605-9273-FB95A339DC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D8D6EB8-71AE-4216-8A6D-7F8855D8C8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86EC13-D580-42B4-B7BE-E07F4C145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04/04/2024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AD50DA-4592-4C29-9095-927B62FF4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39658E-93F4-4A4E-BCA3-087E430FE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9176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628D93-ADBF-4496-9C1B-AB87F2A42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7B377C5-CB18-4B70-8410-FD8B2FE0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1DDA05E-5392-400C-9ED1-80F1A68A9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04/04/2024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E5D3AD-139A-4E50-92E9-4A5EC335C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BA361F-E823-4795-BD3A-383C86188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373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8B42BE-5E6A-40EC-B4D0-801492F6A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AD1E0BE-757B-4914-B75B-A47802824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CCBFB4-01D2-4BF4-A26A-31AEC588F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04/04/2024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0D9014-8EFD-49AA-92EF-922437FA9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4C9C2AF-32D0-48F3-A91B-FE7473D06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8252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ECEBFA-5DDC-4591-89BD-3439AA377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DC8C96-9484-422C-8E4A-B6F186AA1E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6FA160A-7639-4CE3-A7BA-108F88565E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4F9E08B-334A-4903-9770-725520DC5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04/04/2024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F52B065-CDCF-4D92-A2EB-6DA39BC19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2FA9A5F-75A0-4F0D-8881-A98FE240F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3842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484F43-15D7-4A12-A4C2-A9702F8AC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21BB3D3-1003-4AA6-B48E-0500F02C5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D998FA7-8C36-45CD-9540-B4D324615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02CB8E7-94F5-4732-B05A-4376D910E0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10E6A74-D956-4B1E-A0CF-F860BD2F73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B5B6639-0877-4196-9BE0-6BD557B65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04/04/2024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69A9D3F-7408-4E29-8A91-8DAC18D54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EA4B3F2-2B00-4D68-97B6-06A812060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3189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992C1E-210E-4088-88BC-E35EDDB2E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009E6C6-8FE0-45E0-87A4-8B0754225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04/04/2024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F83F42C-F667-45C1-B360-827439B2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362D626-2FCB-44FB-BDF9-33C18140A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5141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9B38C97-E00C-4F54-83D6-E7B5B98EF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04/04/2024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116AEDC-5A53-47D1-937F-2D25E21E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0B9BB59-8827-4229-BF0C-AE0FD1523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7488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E00B24-0B4E-4B6B-BAFA-D00DE7887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E111BB-1150-440F-B36C-EB3B20EC6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C347968-44D3-4858-89D7-08991627E1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34A2A54-0522-4111-827C-D90BDE86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04/04/2024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47F3D01-855F-4DE1-BCE7-91EE20EAB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F0CD4C0-8AF2-40B8-AA11-B899F0423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378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9B41F0-7E16-4A9A-8CD8-D233AC3A7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CDDCBAA-C1F7-4CBD-9007-8F9EE4A58F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41297BB-5137-4A04-AD46-782469260F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A787BAF-0865-436A-8E56-11166B47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04/04/2024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6D88903-1BCF-4881-84E8-E59AA8B6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E82A397-A211-46AC-AC7A-B0FD267A6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7140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54ADAA4-3053-4395-B2CB-A4814EE6F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9435856-EED9-47A6-B9AA-4D889A8F7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184DED-FF86-4C98-95EC-AB98C74EC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8D3E0-D017-44D6-A6A8-C9B908055200}" type="datetimeFigureOut">
              <a:rPr lang="it-IT" smtClean="0"/>
              <a:t>04/04/2024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0FACD3-1305-4566-9E57-25B1EF7F6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95A16F-249D-44F7-AFD4-7A969C26E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396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learnenglishkids.britishcouncil.org/en/short-stories/jack-and-the-beanstalk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youtube.com/watch?v=_0YJgidX38Q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arning-english-online.net/grammar/parts-of-speech-and-sentence-structure/adverbs/adverbs-of-time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7.JPG"/><Relationship Id="rId5" Type="http://schemas.openxmlformats.org/officeDocument/2006/relationships/image" Target="../media/image72.png"/><Relationship Id="rId10" Type="http://schemas.openxmlformats.org/officeDocument/2006/relationships/image" Target="../media/image76.JP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grammar/british-grammar/pronouns-indefinite-body-one-thing-where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7">
            <a:extLst>
              <a:ext uri="{FF2B5EF4-FFF2-40B4-BE49-F238E27FC236}">
                <a16:creationId xmlns:a16="http://schemas.microsoft.com/office/drawing/2014/main" id="{E43F14C7-51FC-404C-B04C-0DD19AC9B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197" y="1934003"/>
            <a:ext cx="7837606" cy="216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it-IT" sz="3848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LABORATORIO DI LINGUA INGLESE I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it-IT" sz="3848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week VI/VII</a:t>
            </a:r>
            <a:endParaRPr lang="en-US" altLang="it-IT" sz="3848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CF2706CB-7690-4D39-8EAE-D529E818C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952" y="512468"/>
            <a:ext cx="6919082" cy="793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309" b="1" dirty="0">
                <a:latin typeface="Arial" charset="0"/>
                <a:cs typeface="Arial" charset="0"/>
              </a:rPr>
              <a:t>A.A. </a:t>
            </a:r>
            <a:r>
              <a:rPr lang="it-IT" sz="2309" b="1">
                <a:latin typeface="Arial" charset="0"/>
                <a:cs typeface="Arial" charset="0"/>
              </a:rPr>
              <a:t>2023/24, </a:t>
            </a:r>
            <a:r>
              <a:rPr lang="it-IT" sz="2309" b="1" dirty="0">
                <a:latin typeface="Arial" charset="0"/>
                <a:cs typeface="Arial" charset="0"/>
              </a:rPr>
              <a:t>LM-85bis</a:t>
            </a:r>
            <a:endParaRPr lang="en-US" altLang="it-IT" sz="2309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algn="ctr">
              <a:spcBef>
                <a:spcPts val="300"/>
              </a:spcBef>
              <a:defRPr/>
            </a:pPr>
            <a:r>
              <a:rPr lang="it-IT" sz="2000" b="1" dirty="0">
                <a:latin typeface="Arial" charset="0"/>
                <a:cs typeface="Arial" charset="0"/>
              </a:rPr>
              <a:t>(1° anno, 2° semestre)</a:t>
            </a:r>
          </a:p>
        </p:txBody>
      </p:sp>
    </p:spTree>
    <p:extLst>
      <p:ext uri="{BB962C8B-B14F-4D97-AF65-F5344CB8AC3E}">
        <p14:creationId xmlns:p14="http://schemas.microsoft.com/office/powerpoint/2010/main" val="2833197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11D8E0-D913-EDC4-EE84-E51FD91D8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E65A830-AC23-4878-D849-BA2104B5A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474" y="766445"/>
            <a:ext cx="7671051" cy="4351338"/>
          </a:xfrm>
        </p:spPr>
      </p:pic>
    </p:spTree>
    <p:extLst>
      <p:ext uri="{BB962C8B-B14F-4D97-AF65-F5344CB8AC3E}">
        <p14:creationId xmlns:p14="http://schemas.microsoft.com/office/powerpoint/2010/main" val="1303269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0541AC7-5AE4-FE85-CE20-6C42479CE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93" y="382917"/>
            <a:ext cx="2674852" cy="573835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3F4E22B-3496-0C83-28D2-EFA1A5DD0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152" y="1284961"/>
            <a:ext cx="4672555" cy="407047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A170A87-0D65-12BD-EF96-61968F11E687}"/>
              </a:ext>
            </a:extLst>
          </p:cNvPr>
          <p:cNvSpPr txBox="1"/>
          <p:nvPr/>
        </p:nvSpPr>
        <p:spPr>
          <a:xfrm>
            <a:off x="3855151" y="5844746"/>
            <a:ext cx="3238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Bsmar</a:t>
            </a:r>
            <a:r>
              <a:rPr lang="it-IT" dirty="0"/>
              <a:t>: open word </a:t>
            </a:r>
            <a:r>
              <a:rPr lang="it-IT" dirty="0" err="1"/>
              <a:t>preliminary</a:t>
            </a:r>
            <a:r>
              <a:rPr lang="it-IT" dirty="0"/>
              <a:t> </a:t>
            </a:r>
            <a:r>
              <a:rPr lang="it-IT" dirty="0" err="1"/>
              <a:t>pag</a:t>
            </a:r>
            <a:r>
              <a:rPr lang="it-IT" dirty="0"/>
              <a:t> 41 </a:t>
            </a:r>
            <a:r>
              <a:rPr lang="it-IT" dirty="0" err="1"/>
              <a:t>Listening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44195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4E1011A-5FCA-C419-FB2F-8E5AD501F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240" y="716692"/>
            <a:ext cx="4352819" cy="2742919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FFB7AAB-CE5A-62A0-38FE-229A1C564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059" y="3429000"/>
            <a:ext cx="3891854" cy="321561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9E8F8B5-8475-0CBE-B271-0F371D0A1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70" y="3855448"/>
            <a:ext cx="3825572" cy="27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91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92DB388-E30C-FFDC-43BE-7529D32E0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687" y="171003"/>
            <a:ext cx="5312125" cy="5513105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53E70BB-82AB-9203-25FC-C996A1BED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878" y="356354"/>
            <a:ext cx="3444538" cy="77730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D420694-B986-E6A2-F713-D300D9DCA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2309" y="1752454"/>
            <a:ext cx="3654107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49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729B06-97D2-9E12-E47D-7397EF3C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4091631" cy="711558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3F1DC11-125D-7663-79C1-1BCD76D6E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800911"/>
            <a:ext cx="4709081" cy="435133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10E3CFC-1016-C905-2E35-5DEBCE2D3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217799"/>
            <a:ext cx="4206605" cy="4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80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420F08B-AF2A-53F5-17FC-6A58A52B79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608" y="365126"/>
            <a:ext cx="6125955" cy="203400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C794F59-3E02-35DC-3BF0-0AB92185F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841" y="3429000"/>
            <a:ext cx="4579443" cy="220357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6279044-987D-4766-4687-5E63672B7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08" y="3236378"/>
            <a:ext cx="3406435" cy="144792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2BC7FB3-A610-45A3-C085-E918C5862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608" y="5707991"/>
            <a:ext cx="4160881" cy="5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11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6EC7B9-9208-09E3-83A1-539C0BBDF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E55B729-B86E-3188-7920-364DE566A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6396" y="4929014"/>
            <a:ext cx="4427604" cy="1463167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4F0D10E-7303-8484-F8BC-1B809BA42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81" y="0"/>
            <a:ext cx="5418290" cy="4892464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1AF0BDBE-7339-A2AD-5544-099237FA5FEB}"/>
              </a:ext>
            </a:extLst>
          </p:cNvPr>
          <p:cNvSpPr/>
          <p:nvPr/>
        </p:nvSpPr>
        <p:spPr>
          <a:xfrm>
            <a:off x="207264" y="1743456"/>
            <a:ext cx="3285744" cy="3108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1068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C9FAE4-0CFF-C1A7-896D-DC33AF14A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8919D29-4E6A-5B70-F6B6-25D351095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702" y="2099029"/>
            <a:ext cx="6094213" cy="411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68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BA42B82-ACD9-9943-C062-8F7A976D1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727" y="332169"/>
            <a:ext cx="4495262" cy="6193661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D59D4B1-2099-2830-0CDD-1D685B85E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989" y="2240176"/>
            <a:ext cx="3558848" cy="118882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A8CB6FE-DB19-ABA5-436E-5FFD07B58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575" y="4041494"/>
            <a:ext cx="3490262" cy="12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70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86B252F-8F05-BB59-6853-480DC612E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098" y="676447"/>
            <a:ext cx="4440902" cy="435133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C35529C-DA83-DEBE-0393-FE0964573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088" y="3701627"/>
            <a:ext cx="3711262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62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0" name="Connettore 1 3">
            <a:extLst>
              <a:ext uri="{FF2B5EF4-FFF2-40B4-BE49-F238E27FC236}">
                <a16:creationId xmlns:a16="http://schemas.microsoft.com/office/drawing/2014/main" id="{1F9F19A0-7E71-4350-ADF8-2B8F4049E0A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6">
            <a:extLst>
              <a:ext uri="{FF2B5EF4-FFF2-40B4-BE49-F238E27FC236}">
                <a16:creationId xmlns:a16="http://schemas.microsoft.com/office/drawing/2014/main" id="{9B8FD8CF-FDAB-449F-9C15-F1634AF3C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" y="287833"/>
            <a:ext cx="79912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TODAY’S CLASS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2CCC08-9A88-42D2-ACB6-86C49F1AE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" y="1185863"/>
            <a:ext cx="8310880" cy="5127845"/>
          </a:xfrm>
        </p:spPr>
        <p:txBody>
          <a:bodyPr>
            <a:normAutofit fontScale="92500" lnSpcReduction="10000"/>
          </a:bodyPr>
          <a:lstStyle/>
          <a:p>
            <a:pPr marL="104775" indent="0">
              <a:spcBef>
                <a:spcPts val="600"/>
              </a:spcBef>
              <a:buNone/>
            </a:pPr>
            <a:r>
              <a:rPr lang="en-US" sz="3200" b="1" dirty="0"/>
              <a:t>TALKING ABOUT PAST EXPERIENCES, EVENTS AND HABITS</a:t>
            </a:r>
          </a:p>
          <a:p>
            <a:pPr marL="104775" indent="0">
              <a:spcBef>
                <a:spcPts val="600"/>
              </a:spcBef>
              <a:buNone/>
            </a:pPr>
            <a:endParaRPr lang="en-US" sz="2800" b="1" dirty="0"/>
          </a:p>
          <a:p>
            <a:pPr marL="561975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800" b="1" dirty="0"/>
              <a:t>GRAMMAR: PAST TENSES</a:t>
            </a:r>
          </a:p>
          <a:p>
            <a:pPr marL="711200" lvl="1" indent="-263525">
              <a:spcBef>
                <a:spcPts val="600"/>
              </a:spcBef>
            </a:pPr>
            <a:r>
              <a:rPr lang="en-US" sz="2500" dirty="0">
                <a:solidFill>
                  <a:srgbClr val="993366"/>
                </a:solidFill>
              </a:rPr>
              <a:t>past simple, past continuous, past perfect </a:t>
            </a:r>
            <a:r>
              <a:rPr lang="en-US" sz="2400" i="1" dirty="0"/>
              <a:t>(5A)</a:t>
            </a:r>
          </a:p>
          <a:p>
            <a:pPr marL="711200" lvl="1" indent="-263525">
              <a:spcBef>
                <a:spcPts val="600"/>
              </a:spcBef>
            </a:pPr>
            <a:r>
              <a:rPr lang="en-US" sz="2400" dirty="0">
                <a:solidFill>
                  <a:srgbClr val="993366"/>
                </a:solidFill>
              </a:rPr>
              <a:t>used to </a:t>
            </a:r>
            <a:r>
              <a:rPr lang="en-US" sz="2400" i="1" dirty="0"/>
              <a:t>(5B)</a:t>
            </a:r>
            <a:endParaRPr lang="en-US" sz="2400" i="1" dirty="0">
              <a:solidFill>
                <a:srgbClr val="993366"/>
              </a:solidFill>
            </a:endParaRPr>
          </a:p>
          <a:p>
            <a:pPr marL="711200" lvl="1" indent="-263525">
              <a:spcBef>
                <a:spcPts val="600"/>
              </a:spcBef>
            </a:pPr>
            <a:r>
              <a:rPr lang="en-US" sz="2400" b="1" i="1" dirty="0">
                <a:solidFill>
                  <a:srgbClr val="993366"/>
                </a:solidFill>
              </a:rPr>
              <a:t>Comparatives and superlatives</a:t>
            </a:r>
          </a:p>
          <a:p>
            <a:pPr marL="528638" indent="-447675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en-US" sz="2800" b="1" dirty="0"/>
              <a:t>PRONUNCIATION </a:t>
            </a:r>
          </a:p>
          <a:p>
            <a:pPr marL="711200" lvl="1" indent="-263525">
              <a:spcBef>
                <a:spcPts val="600"/>
              </a:spcBef>
            </a:pPr>
            <a:r>
              <a:rPr lang="en-US" sz="2500" i="1" dirty="0"/>
              <a:t>-ed </a:t>
            </a:r>
            <a:r>
              <a:rPr lang="en-US" sz="2500" dirty="0"/>
              <a:t>endings</a:t>
            </a:r>
          </a:p>
          <a:p>
            <a:pPr marL="711200" lvl="1" indent="-263525">
              <a:spcBef>
                <a:spcPts val="600"/>
              </a:spcBef>
            </a:pPr>
            <a:endParaRPr lang="en-US" sz="2500" dirty="0"/>
          </a:p>
          <a:p>
            <a:pPr marL="561975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800" b="1" dirty="0"/>
              <a:t>VOCABULARY</a:t>
            </a:r>
          </a:p>
          <a:p>
            <a:pPr marL="711200" lvl="1" indent="-263525">
              <a:spcBef>
                <a:spcPts val="600"/>
              </a:spcBef>
            </a:pPr>
            <a:r>
              <a:rPr lang="en-US" sz="2500" dirty="0"/>
              <a:t>Food, holidays, travel, sports</a:t>
            </a:r>
            <a:endParaRPr lang="en-US" sz="2400" i="1" dirty="0"/>
          </a:p>
          <a:p>
            <a:pPr marL="711200" lvl="1" indent="-263525">
              <a:spcBef>
                <a:spcPts val="600"/>
              </a:spcBef>
            </a:pPr>
            <a:r>
              <a:rPr lang="en-US" sz="2400" dirty="0"/>
              <a:t>prepositions </a:t>
            </a:r>
            <a:r>
              <a:rPr lang="en-US" sz="2400" i="1" dirty="0"/>
              <a:t>at, in, on </a:t>
            </a:r>
            <a:r>
              <a:rPr lang="en-US" sz="2400" dirty="0"/>
              <a:t>(time)</a:t>
            </a:r>
          </a:p>
        </p:txBody>
      </p:sp>
    </p:spTree>
    <p:extLst>
      <p:ext uri="{BB962C8B-B14F-4D97-AF65-F5344CB8AC3E}">
        <p14:creationId xmlns:p14="http://schemas.microsoft.com/office/powerpoint/2010/main" val="2953380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2B7935-7A14-DA28-7032-0EF67E864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Write an </a:t>
            </a:r>
            <a:r>
              <a:rPr lang="it-IT" dirty="0" err="1"/>
              <a:t>interesting</a:t>
            </a:r>
            <a:r>
              <a:rPr lang="it-IT" dirty="0"/>
              <a:t> story!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0256A52-1AC2-D3BE-EA4D-628D37730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8019" y="2310715"/>
            <a:ext cx="6456826" cy="2887198"/>
          </a:xfrm>
        </p:spPr>
      </p:pic>
    </p:spTree>
    <p:extLst>
      <p:ext uri="{BB962C8B-B14F-4D97-AF65-F5344CB8AC3E}">
        <p14:creationId xmlns:p14="http://schemas.microsoft.com/office/powerpoint/2010/main" val="185239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4F1EC8-FF2B-2D3D-7C4B-3769A8CC7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7A5B644-DB19-9261-CF0E-FD20BD637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191" y="1862695"/>
            <a:ext cx="4256743" cy="435133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8BB7146-89CE-7F93-CC44-CBF180609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054" y="3429000"/>
            <a:ext cx="4084674" cy="13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24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4F56BA1-4EE6-42AA-8739-9B40865F3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07" y="80140"/>
            <a:ext cx="7886700" cy="772473"/>
          </a:xfrm>
        </p:spPr>
        <p:txBody>
          <a:bodyPr/>
          <a:lstStyle/>
          <a:p>
            <a:r>
              <a:rPr lang="it-IT" dirty="0" err="1"/>
              <a:t>Something</a:t>
            </a:r>
            <a:r>
              <a:rPr lang="it-IT" dirty="0"/>
              <a:t> to talk </a:t>
            </a:r>
            <a:r>
              <a:rPr lang="it-IT" dirty="0" err="1"/>
              <a:t>about</a:t>
            </a:r>
            <a:endParaRPr lang="it-IT" dirty="0"/>
          </a:p>
        </p:txBody>
      </p:sp>
      <p:cxnSp>
        <p:nvCxnSpPr>
          <p:cNvPr id="12" name="Connettore 1 3">
            <a:extLst>
              <a:ext uri="{FF2B5EF4-FFF2-40B4-BE49-F238E27FC236}">
                <a16:creationId xmlns:a16="http://schemas.microsoft.com/office/drawing/2014/main" id="{4429C1AD-2C2F-4569-8E85-770142DEBCC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3807" y="852613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E526C275-7BAC-4D71-A98A-AC1E2171D0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74" t="-1" r="8801" b="2848"/>
          <a:stretch/>
        </p:blipFill>
        <p:spPr>
          <a:xfrm>
            <a:off x="5592465" y="72738"/>
            <a:ext cx="2854411" cy="1325563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AC14747-0D1E-4D48-82D6-0B3F2C9ED2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72" t="2438" b="49809"/>
          <a:stretch/>
        </p:blipFill>
        <p:spPr>
          <a:xfrm>
            <a:off x="667265" y="5756240"/>
            <a:ext cx="8102602" cy="787825"/>
          </a:xfrm>
          <a:prstGeom prst="rect">
            <a:avLst/>
          </a:prstGeom>
        </p:spPr>
      </p:pic>
      <p:pic>
        <p:nvPicPr>
          <p:cNvPr id="20" name="Segnaposto contenuto 19">
            <a:extLst>
              <a:ext uri="{FF2B5EF4-FFF2-40B4-BE49-F238E27FC236}">
                <a16:creationId xmlns:a16="http://schemas.microsoft.com/office/drawing/2014/main" id="{CC657D8C-F313-443D-80C4-28785EC73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4207" t="48695" b="2"/>
          <a:stretch/>
        </p:blipFill>
        <p:spPr>
          <a:xfrm>
            <a:off x="667265" y="4889609"/>
            <a:ext cx="7554907" cy="787825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758DFED-43B8-48BA-8D7C-9CDEFDB03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323" y="1452389"/>
            <a:ext cx="5820032" cy="335841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972F713-F0A6-4041-BE7A-FD7D6C01EDBC}"/>
              </a:ext>
            </a:extLst>
          </p:cNvPr>
          <p:cNvSpPr/>
          <p:nvPr/>
        </p:nvSpPr>
        <p:spPr>
          <a:xfrm>
            <a:off x="5865783" y="466376"/>
            <a:ext cx="1121229" cy="679821"/>
          </a:xfrm>
          <a:prstGeom prst="rect">
            <a:avLst/>
          </a:prstGeom>
          <a:solidFill>
            <a:srgbClr val="F7C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err="1">
                <a:solidFill>
                  <a:schemeClr val="bg2">
                    <a:lumMod val="25000"/>
                  </a:schemeClr>
                </a:solidFill>
              </a:rPr>
              <a:t>What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bg2">
                    <a:lumMod val="25000"/>
                  </a:schemeClr>
                </a:solidFill>
              </a:rPr>
              <a:t>did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bg2">
                    <a:lumMod val="25000"/>
                  </a:schemeClr>
                </a:solidFill>
              </a:rPr>
              <a:t>you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</a:rPr>
              <a:t> do </a:t>
            </a:r>
            <a:r>
              <a:rPr lang="it-IT" sz="1400" dirty="0" err="1">
                <a:solidFill>
                  <a:schemeClr val="bg2">
                    <a:lumMod val="25000"/>
                  </a:schemeClr>
                </a:solidFill>
              </a:rPr>
              <a:t>at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</a:rPr>
              <a:t> the weekend?</a:t>
            </a:r>
          </a:p>
        </p:txBody>
      </p:sp>
    </p:spTree>
    <p:extLst>
      <p:ext uri="{BB962C8B-B14F-4D97-AF65-F5344CB8AC3E}">
        <p14:creationId xmlns:p14="http://schemas.microsoft.com/office/powerpoint/2010/main" val="21975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CC2234-A5E4-456E-9605-9E23B6A7C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478" y="269061"/>
            <a:ext cx="8697044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>
              <a:lnSpc>
                <a:spcPct val="90000"/>
              </a:lnSpc>
              <a:defRPr/>
            </a:pP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THE </a:t>
            </a:r>
            <a:r>
              <a:rPr lang="en-US" altLang="it-IT" sz="36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PAST SIMPLE</a:t>
            </a: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: stating a </a:t>
            </a:r>
            <a:r>
              <a:rPr lang="en-US" altLang="it-IT" sz="36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definite time </a:t>
            </a: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in the past</a:t>
            </a:r>
            <a:endParaRPr lang="it-IT" altLang="it-IT" sz="36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A4DE3929-6F2E-42D9-989A-ADB1CA9F7978}"/>
              </a:ext>
            </a:extLst>
          </p:cNvPr>
          <p:cNvSpPr txBox="1"/>
          <p:nvPr/>
        </p:nvSpPr>
        <p:spPr>
          <a:xfrm>
            <a:off x="335218" y="1627865"/>
            <a:ext cx="828231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use the past simple to talk about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finished actions in the past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1200"/>
              </a:spcAft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indent="-36195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you want to say that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event occurred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particular time in the past: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1213" lvl="1" indent="-190500">
              <a:buFont typeface="Arial" panose="020B0604020202020204" pitchFamily="34" charset="0"/>
              <a:buChar char="•"/>
              <a:defRPr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The Italian Prime Minister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flew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into New York 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yesterday.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1213" lvl="1" indent="-190500">
              <a:buFont typeface="Arial" panose="020B0604020202020204" pitchFamily="34" charset="0"/>
              <a:buChar char="•"/>
              <a:defRPr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Our teacher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went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to Canada 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last year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28638" lvl="1">
              <a:spcBef>
                <a:spcPts val="1200"/>
              </a:spcBef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NB: a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expression is necessary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specify the particular time in the past you are referring to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(e.g.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two years ago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last month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yesterday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). The time reference can be established in a previous clause:</a:t>
            </a:r>
          </a:p>
          <a:p>
            <a:pPr marL="893763" lvl="1" indent="-18256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The house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was damaged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by fire 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yesterday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 However, no-one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was injured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7399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CC2234-A5E4-456E-9605-9E23B6A7C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478" y="152305"/>
            <a:ext cx="8697044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>
              <a:lnSpc>
                <a:spcPct val="90000"/>
              </a:lnSpc>
              <a:defRPr/>
            </a:pP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THE </a:t>
            </a:r>
            <a:r>
              <a:rPr lang="en-US" altLang="it-IT" sz="36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PAST SIMPLE</a:t>
            </a: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: stating a </a:t>
            </a:r>
            <a:r>
              <a:rPr lang="en-US" altLang="it-IT" sz="36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definite time </a:t>
            </a: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in the past</a:t>
            </a:r>
            <a:endParaRPr lang="it-IT" altLang="it-IT" sz="36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A4DE3929-6F2E-42D9-989A-ADB1CA9F7978}"/>
              </a:ext>
            </a:extLst>
          </p:cNvPr>
          <p:cNvSpPr txBox="1"/>
          <p:nvPr/>
        </p:nvSpPr>
        <p:spPr>
          <a:xfrm>
            <a:off x="223478" y="1535049"/>
            <a:ext cx="8697044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spcBef>
                <a:spcPts val="1800"/>
              </a:spcBef>
              <a:buFont typeface="+mj-lt"/>
              <a:buAutoNum type="arabicPeriod" startAt="2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you want to say that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situation existed in the past / over a period of time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the past:</a:t>
            </a:r>
          </a:p>
          <a:p>
            <a:pPr marL="811213" lvl="1" indent="-1905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When I </a:t>
            </a:r>
            <a:r>
              <a:rPr lang="en-US" sz="20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 a kid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, all the streets in this part of Watford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looked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alike.</a:t>
            </a:r>
          </a:p>
          <a:p>
            <a:pPr marL="811213" lvl="1" indent="-190500">
              <a:buFont typeface="Arial" panose="020B0604020202020204" pitchFamily="34" charset="0"/>
              <a:buChar char="•"/>
              <a:defRPr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lived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in Paris 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during his last years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11213" lvl="1" indent="-190500">
              <a:buFont typeface="Arial" panose="020B0604020202020204" pitchFamily="34" charset="0"/>
              <a:buChar char="•"/>
              <a:defRPr/>
            </a:pP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Throughout his life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suffered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from epilepsy</a:t>
            </a:r>
          </a:p>
          <a:p>
            <a:pPr marL="811213" lvl="1" indent="-190500">
              <a:buFont typeface="Arial" panose="020B0604020202020204" pitchFamily="34" charset="0"/>
              <a:buChar char="•"/>
              <a:defRPr/>
            </a:pP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9263" indent="-449263">
              <a:spcBef>
                <a:spcPts val="2400"/>
              </a:spcBef>
              <a:buFont typeface="+mj-lt"/>
              <a:buAutoNum type="arabicPeriod" startAt="3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you want to talk about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activity that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took place regularly or repeatedly in the past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but that no longer occurs:</a:t>
            </a:r>
          </a:p>
          <a:p>
            <a:pPr marL="800100" lvl="1" indent="-1841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walked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a lot when I was a boy.</a:t>
            </a:r>
          </a:p>
          <a:p>
            <a:pPr marL="800100" lvl="1" indent="-1841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Each week we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trekked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to the big house.</a:t>
            </a:r>
          </a:p>
        </p:txBody>
      </p:sp>
    </p:spTree>
    <p:extLst>
      <p:ext uri="{BB962C8B-B14F-4D97-AF65-F5344CB8AC3E}">
        <p14:creationId xmlns:p14="http://schemas.microsoft.com/office/powerpoint/2010/main" val="1533605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0C00D6-1582-4A73-A922-D485AE23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810" y="254000"/>
            <a:ext cx="8352790" cy="854074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Using the simple past for </a:t>
            </a:r>
            <a:r>
              <a:rPr lang="en-US" sz="3200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storytelling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Jack and the Beanstalk</a:t>
            </a:r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40E452-E673-4AE6-A034-D221682AF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530" y="1232638"/>
            <a:ext cx="8515350" cy="5062132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Once upon a time there was a boy called Jack. He _____ with his mother. They ____ very poor. All they ____ was a cow.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One morning, Jack’s mother ____ Jack to take their cow to market and sell her. On the way, Jack ____ a man. He ____ Jack some magic beans for the cow. Jack ____ the beans and ____ back home. When Jack’s mother ____ the beans she ____ very angry. She ____ the beans out of the window.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The next morning, Jack ____ out of the window. There ____ a giant beanstalk. He ____ outside and ____ to climb the beanstalk. He ____ up to the sky through the clouds and ____ a beautiful castle.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(….)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With the golden eggs and the magic harp, </a:t>
            </a:r>
            <a:br>
              <a:rPr lang="en-US" sz="2400" dirty="0"/>
            </a:br>
            <a:r>
              <a:rPr lang="en-US" sz="2400" dirty="0"/>
              <a:t>Jack and his mother ____ happily ever after.</a:t>
            </a:r>
            <a:endParaRPr lang="it-IT" sz="24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7EBD1A9-5167-491A-9DF5-D873BA6C0E92}"/>
              </a:ext>
            </a:extLst>
          </p:cNvPr>
          <p:cNvSpPr/>
          <p:nvPr/>
        </p:nvSpPr>
        <p:spPr>
          <a:xfrm>
            <a:off x="506730" y="6419334"/>
            <a:ext cx="8230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hlinkClick r:id="rId2"/>
              </a:rPr>
              <a:t>http://learnenglishkids.britishcouncil.org/en/short-stories/jack-and-the-beanstalk</a:t>
            </a:r>
            <a:r>
              <a:rPr lang="it-IT" dirty="0"/>
              <a:t>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446E946-9DE8-4993-9349-780DC137BB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2412" y="4856479"/>
            <a:ext cx="2775828" cy="1564157"/>
          </a:xfrm>
          <a:prstGeom prst="rect">
            <a:avLst/>
          </a:prstGeom>
        </p:spPr>
      </p:pic>
      <p:cxnSp>
        <p:nvCxnSpPr>
          <p:cNvPr id="6" name="Connettore 1 3">
            <a:extLst>
              <a:ext uri="{FF2B5EF4-FFF2-40B4-BE49-F238E27FC236}">
                <a16:creationId xmlns:a16="http://schemas.microsoft.com/office/drawing/2014/main" id="{A0C09D1C-5B00-45DC-86A9-E9936EEEECB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6730" y="1108074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Rettangolo 6">
            <a:extLst>
              <a:ext uri="{FF2B5EF4-FFF2-40B4-BE49-F238E27FC236}">
                <a16:creationId xmlns:a16="http://schemas.microsoft.com/office/drawing/2014/main" id="{079CA9F4-235B-4FCC-A638-B2C25FBBF7D5}"/>
              </a:ext>
            </a:extLst>
          </p:cNvPr>
          <p:cNvSpPr/>
          <p:nvPr/>
        </p:nvSpPr>
        <p:spPr>
          <a:xfrm>
            <a:off x="8052419" y="681037"/>
            <a:ext cx="1091581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it-IT" dirty="0"/>
              <a:t>ON OLAT!</a:t>
            </a:r>
          </a:p>
        </p:txBody>
      </p:sp>
    </p:spTree>
    <p:extLst>
      <p:ext uri="{BB962C8B-B14F-4D97-AF65-F5344CB8AC3E}">
        <p14:creationId xmlns:p14="http://schemas.microsoft.com/office/powerpoint/2010/main" val="3626942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CC2234-A5E4-456E-9605-9E23B6A7C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478" y="152305"/>
            <a:ext cx="8697044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>
              <a:lnSpc>
                <a:spcPct val="90000"/>
              </a:lnSpc>
              <a:defRPr/>
            </a:pP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THE </a:t>
            </a:r>
            <a:r>
              <a:rPr lang="en-US" altLang="it-IT" sz="36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PAST SIMPLE</a:t>
            </a: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: stating a </a:t>
            </a:r>
            <a:r>
              <a:rPr lang="en-US" altLang="it-IT" sz="36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definite time </a:t>
            </a: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in the past</a:t>
            </a:r>
            <a:endParaRPr lang="it-IT" altLang="it-IT" sz="36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A4DE3929-6F2E-42D9-989A-ADB1CA9F7978}"/>
              </a:ext>
            </a:extLst>
          </p:cNvPr>
          <p:cNvSpPr txBox="1"/>
          <p:nvPr/>
        </p:nvSpPr>
        <p:spPr>
          <a:xfrm>
            <a:off x="223478" y="1535049"/>
            <a:ext cx="8697044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spcBef>
                <a:spcPts val="1800"/>
              </a:spcBef>
              <a:buFont typeface="+mj-lt"/>
              <a:buAutoNum type="arabicPeriod" startAt="2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you want to say that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situation existed in the past / over a period of time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the past:</a:t>
            </a:r>
          </a:p>
          <a:p>
            <a:pPr marL="811213" lvl="1" indent="-1905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When I </a:t>
            </a:r>
            <a:r>
              <a:rPr lang="en-US" sz="20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 a kid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, all the streets in this part of Watford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looked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alike.</a:t>
            </a:r>
          </a:p>
          <a:p>
            <a:pPr marL="811213" lvl="1" indent="-190500">
              <a:buFont typeface="Arial" panose="020B0604020202020204" pitchFamily="34" charset="0"/>
              <a:buChar char="•"/>
              <a:defRPr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lived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in Paris 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during his last years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11213" lvl="1" indent="-190500">
              <a:buFont typeface="Arial" panose="020B0604020202020204" pitchFamily="34" charset="0"/>
              <a:buChar char="•"/>
              <a:defRPr/>
            </a:pP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Throughout his life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suffered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from epilepsy</a:t>
            </a:r>
          </a:p>
          <a:p>
            <a:pPr marL="811213" lvl="1" indent="-190500">
              <a:buFont typeface="Arial" panose="020B0604020202020204" pitchFamily="34" charset="0"/>
              <a:buChar char="•"/>
              <a:defRPr/>
            </a:pP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9263" indent="-449263">
              <a:spcBef>
                <a:spcPts val="2400"/>
              </a:spcBef>
              <a:buFont typeface="+mj-lt"/>
              <a:buAutoNum type="arabicPeriod" startAt="3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you want to talk about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activity that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took place regularly or repeatedly in the past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but that no longer occurs:</a:t>
            </a:r>
          </a:p>
          <a:p>
            <a:pPr marL="800100" lvl="1" indent="-1841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walked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a lot when I was a boy.</a:t>
            </a:r>
          </a:p>
          <a:p>
            <a:pPr marL="800100" lvl="1" indent="-184150"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2000" b="1" i="1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to walk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 lot when I was a boy.</a:t>
            </a:r>
          </a:p>
          <a:p>
            <a:pPr marL="800100" lvl="1" indent="-1841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Each week we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trekked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to the big house.</a:t>
            </a:r>
          </a:p>
          <a:p>
            <a:pPr marL="800100" lvl="1" indent="-184150"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2000" b="1" i="1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to trek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to the big house every week.</a:t>
            </a:r>
          </a:p>
        </p:txBody>
      </p:sp>
    </p:spTree>
    <p:extLst>
      <p:ext uri="{BB962C8B-B14F-4D97-AF65-F5344CB8AC3E}">
        <p14:creationId xmlns:p14="http://schemas.microsoft.com/office/powerpoint/2010/main" val="58168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F0B5D2-3FA0-4A62-8424-015BA94B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75D476F-A3E7-46D9-8F54-EBEE36A9E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64" y="196532"/>
            <a:ext cx="8792272" cy="6464936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A5415B78-B7C4-4272-A028-56DC0D387927}"/>
              </a:ext>
            </a:extLst>
          </p:cNvPr>
          <p:cNvSpPr/>
          <p:nvPr/>
        </p:nvSpPr>
        <p:spPr>
          <a:xfrm>
            <a:off x="5375564" y="351271"/>
            <a:ext cx="3550949" cy="262745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1A0F122-E2EE-4F27-9E6E-F0F5E0AD3FCD}"/>
              </a:ext>
            </a:extLst>
          </p:cNvPr>
          <p:cNvSpPr/>
          <p:nvPr/>
        </p:nvSpPr>
        <p:spPr>
          <a:xfrm>
            <a:off x="346364" y="1548622"/>
            <a:ext cx="4738254" cy="143010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FD83A10-96CD-4E25-9A0D-7F5273C9F1DF}"/>
              </a:ext>
            </a:extLst>
          </p:cNvPr>
          <p:cNvSpPr/>
          <p:nvPr/>
        </p:nvSpPr>
        <p:spPr>
          <a:xfrm>
            <a:off x="346364" y="3558009"/>
            <a:ext cx="4738254" cy="299028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0B6B1FD-424B-4265-8286-952BDF003709}"/>
              </a:ext>
            </a:extLst>
          </p:cNvPr>
          <p:cNvSpPr/>
          <p:nvPr/>
        </p:nvSpPr>
        <p:spPr>
          <a:xfrm>
            <a:off x="5543911" y="4200268"/>
            <a:ext cx="3214254" cy="17710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15735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st English - Prepare for your English exam">
            <a:extLst>
              <a:ext uri="{FF2B5EF4-FFF2-40B4-BE49-F238E27FC236}">
                <a16:creationId xmlns:a16="http://schemas.microsoft.com/office/drawing/2014/main" id="{AC5528D3-B0D2-485F-907E-37CDE0EA43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1"/>
          <a:stretch/>
        </p:blipFill>
        <p:spPr bwMode="auto">
          <a:xfrm>
            <a:off x="1143000" y="168728"/>
            <a:ext cx="6858000" cy="652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7385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53BA1B1-79B9-49BE-9BC4-A0D716D7A19D}"/>
              </a:ext>
            </a:extLst>
          </p:cNvPr>
          <p:cNvSpPr txBox="1"/>
          <p:nvPr/>
        </p:nvSpPr>
        <p:spPr>
          <a:xfrm>
            <a:off x="111739" y="188441"/>
            <a:ext cx="8920522" cy="6542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3525" indent="-263525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With most verbs the past simple is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formed by adding -ed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63525" indent="-263525">
              <a:buFont typeface="Arial" panose="020B0604020202020204" pitchFamily="34" charset="0"/>
              <a:buChar char="•"/>
              <a:defRPr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525" indent="-263525">
              <a:buFont typeface="Arial" panose="020B0604020202020204" pitchFamily="34" charset="0"/>
              <a:buChar char="•"/>
              <a:defRPr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263525" indent="-263525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But there are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a lot of irregular verbs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(p.165)</a:t>
            </a:r>
            <a:endParaRPr lang="it-IT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7CFA0E5-C94B-4CD4-A8C8-4E5C13207B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87"/>
          <a:stretch/>
        </p:blipFill>
        <p:spPr>
          <a:xfrm>
            <a:off x="520935" y="934112"/>
            <a:ext cx="8102129" cy="505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0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A4ECE5-0068-BA1F-4771-459EEE317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551523" cy="858193"/>
          </a:xfrm>
        </p:spPr>
        <p:txBody>
          <a:bodyPr/>
          <a:lstStyle/>
          <a:p>
            <a:pPr algn="ctr"/>
            <a:r>
              <a:rPr lang="it-IT" dirty="0"/>
              <a:t>Reading and </a:t>
            </a:r>
            <a:r>
              <a:rPr lang="it-IT" dirty="0" err="1"/>
              <a:t>comprehension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1D35539-9418-A5EF-2763-71213F054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9308" y="1681648"/>
            <a:ext cx="5503991" cy="4811226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60EC947-108F-A8AD-C494-49FC329966E3}"/>
              </a:ext>
            </a:extLst>
          </p:cNvPr>
          <p:cNvSpPr txBox="1"/>
          <p:nvPr/>
        </p:nvSpPr>
        <p:spPr>
          <a:xfrm>
            <a:off x="902043" y="1371600"/>
            <a:ext cx="7142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Read the text and </a:t>
            </a:r>
            <a:r>
              <a:rPr lang="it-IT" dirty="0" err="1"/>
              <a:t>answer</a:t>
            </a:r>
            <a:r>
              <a:rPr lang="it-IT" dirty="0"/>
              <a:t> the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questions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276821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53BA1B1-79B9-49BE-9BC4-A0D716D7A19D}"/>
              </a:ext>
            </a:extLst>
          </p:cNvPr>
          <p:cNvSpPr txBox="1"/>
          <p:nvPr/>
        </p:nvSpPr>
        <p:spPr>
          <a:xfrm>
            <a:off x="111739" y="188441"/>
            <a:ext cx="8796734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r>
              <a:rPr lang="en-GB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(See also: </a:t>
            </a:r>
            <a:r>
              <a:rPr lang="en-GB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-</a:t>
            </a:r>
            <a:r>
              <a:rPr lang="en-GB" i="1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ed</a:t>
            </a:r>
            <a:r>
              <a:rPr lang="en-GB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pronunciation lesson</a:t>
            </a:r>
            <a:r>
              <a:rPr lang="en-GB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400" dirty="0">
              <a:latin typeface="EraserDust" pitchFamily="34" charset="0"/>
              <a:cs typeface="Arial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A15565E-B3F2-40D3-9762-3DDAC984F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779" y="188441"/>
            <a:ext cx="6192114" cy="604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53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533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2140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54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>
            <a:extLst>
              <a:ext uri="{FF2B5EF4-FFF2-40B4-BE49-F238E27FC236}">
                <a16:creationId xmlns:a16="http://schemas.microsoft.com/office/drawing/2014/main" id="{F01C8A60-FD07-4EC6-87CD-5E6F96BEB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388" y="197336"/>
            <a:ext cx="45915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4000" b="1" dirty="0">
                <a:latin typeface="EraserDust"/>
              </a:rPr>
              <a:t>PAST SIMPLE: - and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10935-2A65-43DE-BDEE-B4116AFD2A79}"/>
              </a:ext>
            </a:extLst>
          </p:cNvPr>
          <p:cNvSpPr txBox="1"/>
          <p:nvPr/>
        </p:nvSpPr>
        <p:spPr>
          <a:xfrm>
            <a:off x="339388" y="1251917"/>
            <a:ext cx="846522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9781" indent="-439781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latin typeface="Arial" charset="0"/>
                <a:cs typeface="Arial" charset="0"/>
              </a:rPr>
              <a:t>We use </a:t>
            </a:r>
            <a:r>
              <a:rPr lang="en-GB" sz="2800" b="1" u="sng" dirty="0">
                <a:latin typeface="Arial" charset="0"/>
                <a:cs typeface="Arial" charset="0"/>
              </a:rPr>
              <a:t>didn’t</a:t>
            </a:r>
            <a:r>
              <a:rPr lang="en-GB" sz="2800" u="sng" dirty="0">
                <a:latin typeface="Arial" charset="0"/>
                <a:cs typeface="Arial" charset="0"/>
              </a:rPr>
              <a:t> (</a:t>
            </a:r>
            <a:r>
              <a:rPr lang="en-GB" sz="2800" b="1" u="sng" dirty="0">
                <a:latin typeface="Arial" charset="0"/>
                <a:cs typeface="Arial" charset="0"/>
              </a:rPr>
              <a:t>did not) + base form </a:t>
            </a:r>
            <a:r>
              <a:rPr lang="en-GB" sz="2800" dirty="0">
                <a:latin typeface="Arial" charset="0"/>
                <a:cs typeface="Arial" charset="0"/>
              </a:rPr>
              <a:t>to make </a:t>
            </a:r>
            <a:r>
              <a:rPr lang="en-GB" sz="2800" b="1" dirty="0">
                <a:solidFill>
                  <a:srgbClr val="0070C0"/>
                </a:solidFill>
                <a:latin typeface="Arial" charset="0"/>
                <a:cs typeface="Arial" charset="0"/>
              </a:rPr>
              <a:t>negatives</a:t>
            </a:r>
            <a:r>
              <a:rPr lang="en-GB" sz="2800" dirty="0">
                <a:latin typeface="Arial" charset="0"/>
                <a:cs typeface="Arial" charset="0"/>
              </a:rPr>
              <a:t>:</a:t>
            </a:r>
          </a:p>
          <a:p>
            <a:pPr>
              <a:defRPr/>
            </a:pPr>
            <a:endParaRPr lang="en-GB" sz="2800" dirty="0">
              <a:latin typeface="Arial" charset="0"/>
              <a:cs typeface="Arial" charset="0"/>
            </a:endParaRPr>
          </a:p>
          <a:p>
            <a:pPr marL="815975" lvl="1">
              <a:defRPr/>
            </a:pPr>
            <a:r>
              <a:rPr lang="en-GB" sz="2400" i="1" dirty="0">
                <a:latin typeface="Arial" charset="0"/>
                <a:cs typeface="Arial" charset="0"/>
              </a:rPr>
              <a:t>They </a:t>
            </a:r>
            <a:r>
              <a:rPr lang="en-GB" sz="2400" b="1" i="1" dirty="0">
                <a:latin typeface="Arial" charset="0"/>
                <a:cs typeface="Arial" charset="0"/>
              </a:rPr>
              <a:t>didn’t go</a:t>
            </a:r>
            <a:r>
              <a:rPr lang="en-GB" sz="2400" i="1" dirty="0">
                <a:latin typeface="Arial" charset="0"/>
                <a:cs typeface="Arial" charset="0"/>
              </a:rPr>
              <a:t> to Spain this year.</a:t>
            </a:r>
            <a:br>
              <a:rPr lang="en-GB" sz="2400" i="1" dirty="0">
                <a:latin typeface="Arial" charset="0"/>
                <a:cs typeface="Arial" charset="0"/>
              </a:rPr>
            </a:br>
            <a:r>
              <a:rPr lang="en-GB" sz="2400" i="1" dirty="0">
                <a:latin typeface="Arial" charset="0"/>
                <a:cs typeface="Arial" charset="0"/>
              </a:rPr>
              <a:t>We </a:t>
            </a:r>
            <a:r>
              <a:rPr lang="en-GB" sz="2400" b="1" i="1" dirty="0">
                <a:latin typeface="Arial" charset="0"/>
                <a:cs typeface="Arial" charset="0"/>
              </a:rPr>
              <a:t>didn’t get </a:t>
            </a:r>
            <a:r>
              <a:rPr lang="en-GB" sz="2400" i="1" dirty="0">
                <a:latin typeface="Arial" charset="0"/>
                <a:cs typeface="Arial" charset="0"/>
              </a:rPr>
              <a:t>home until very late last night.</a:t>
            </a:r>
            <a:br>
              <a:rPr lang="en-GB" sz="2400" i="1" dirty="0">
                <a:latin typeface="Arial" charset="0"/>
                <a:cs typeface="Arial" charset="0"/>
              </a:rPr>
            </a:br>
            <a:r>
              <a:rPr lang="en-GB" sz="2400" i="1" dirty="0">
                <a:latin typeface="Arial" charset="0"/>
                <a:cs typeface="Arial" charset="0"/>
              </a:rPr>
              <a:t>I </a:t>
            </a:r>
            <a:r>
              <a:rPr lang="en-GB" sz="2400" b="1" i="1" dirty="0">
                <a:latin typeface="Arial" charset="0"/>
                <a:cs typeface="Arial" charset="0"/>
              </a:rPr>
              <a:t>didn’t see </a:t>
            </a:r>
            <a:r>
              <a:rPr lang="en-GB" sz="2400" i="1" dirty="0">
                <a:latin typeface="Arial" charset="0"/>
                <a:cs typeface="Arial" charset="0"/>
              </a:rPr>
              <a:t>you yesterday. </a:t>
            </a:r>
          </a:p>
          <a:p>
            <a:pPr>
              <a:defRPr/>
            </a:pPr>
            <a:endParaRPr lang="en-GB" sz="2800" i="1" dirty="0">
              <a:latin typeface="Arial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latin typeface="Arial" charset="0"/>
                <a:cs typeface="Arial" charset="0"/>
              </a:rPr>
              <a:t>We use </a:t>
            </a:r>
            <a:r>
              <a:rPr lang="en-GB" sz="2800" b="1" u="sng" dirty="0">
                <a:latin typeface="Arial" charset="0"/>
                <a:cs typeface="Arial" charset="0"/>
              </a:rPr>
              <a:t>did (+ subj + base form)</a:t>
            </a:r>
            <a:r>
              <a:rPr lang="en-GB" sz="2800" b="1" i="1" dirty="0">
                <a:latin typeface="Arial" charset="0"/>
                <a:cs typeface="Arial" charset="0"/>
              </a:rPr>
              <a:t> </a:t>
            </a:r>
            <a:r>
              <a:rPr lang="en-GB" sz="2800" dirty="0">
                <a:latin typeface="Arial" charset="0"/>
                <a:cs typeface="Arial" charset="0"/>
              </a:rPr>
              <a:t>to make </a:t>
            </a:r>
            <a:r>
              <a:rPr lang="en-GB" sz="2800" b="1" dirty="0">
                <a:solidFill>
                  <a:srgbClr val="0070C0"/>
                </a:solidFill>
                <a:latin typeface="Arial" charset="0"/>
                <a:cs typeface="Arial" charset="0"/>
              </a:rPr>
              <a:t>questions</a:t>
            </a:r>
            <a:r>
              <a:rPr lang="en-GB" sz="2800" dirty="0">
                <a:latin typeface="Arial" charset="0"/>
                <a:cs typeface="Arial" charset="0"/>
              </a:rPr>
              <a:t>:</a:t>
            </a:r>
          </a:p>
          <a:p>
            <a:pPr>
              <a:defRPr/>
            </a:pPr>
            <a:endParaRPr lang="en-GB" sz="2800" dirty="0">
              <a:latin typeface="Arial" charset="0"/>
              <a:cs typeface="Arial" charset="0"/>
            </a:endParaRPr>
          </a:p>
          <a:p>
            <a:pPr marL="889000" lvl="1">
              <a:defRPr/>
            </a:pPr>
            <a:r>
              <a:rPr lang="en-GB" sz="2400" i="1" dirty="0">
                <a:latin typeface="Arial" charset="0"/>
                <a:cs typeface="Arial" charset="0"/>
              </a:rPr>
              <a:t>When </a:t>
            </a:r>
            <a:r>
              <a:rPr lang="en-GB" sz="2400" b="1" i="1" dirty="0">
                <a:latin typeface="Arial" charset="0"/>
                <a:cs typeface="Arial" charset="0"/>
              </a:rPr>
              <a:t>did you meet</a:t>
            </a:r>
            <a:r>
              <a:rPr lang="en-GB" sz="2400" i="1" dirty="0">
                <a:latin typeface="Arial" charset="0"/>
                <a:cs typeface="Arial" charset="0"/>
              </a:rPr>
              <a:t> your wife?</a:t>
            </a:r>
            <a:br>
              <a:rPr lang="en-GB" sz="2400" i="1" dirty="0">
                <a:latin typeface="Arial" charset="0"/>
                <a:cs typeface="Arial" charset="0"/>
              </a:rPr>
            </a:br>
            <a:r>
              <a:rPr lang="en-GB" sz="2400" i="1" dirty="0">
                <a:latin typeface="Arial" charset="0"/>
                <a:cs typeface="Arial" charset="0"/>
              </a:rPr>
              <a:t>Where </a:t>
            </a:r>
            <a:r>
              <a:rPr lang="en-GB" sz="2400" b="1" i="1" dirty="0">
                <a:latin typeface="Arial" charset="0"/>
                <a:cs typeface="Arial" charset="0"/>
              </a:rPr>
              <a:t>did you go</a:t>
            </a:r>
            <a:r>
              <a:rPr lang="en-GB" sz="2400" i="1" dirty="0">
                <a:latin typeface="Arial" charset="0"/>
                <a:cs typeface="Arial" charset="0"/>
              </a:rPr>
              <a:t> for your holidays?</a:t>
            </a:r>
            <a:br>
              <a:rPr lang="en-GB" sz="2400" i="1" dirty="0">
                <a:latin typeface="Arial" charset="0"/>
                <a:cs typeface="Arial" charset="0"/>
              </a:rPr>
            </a:br>
            <a:r>
              <a:rPr lang="en-GB" sz="2400" b="1" i="1" dirty="0">
                <a:latin typeface="Arial" charset="0"/>
                <a:cs typeface="Arial" charset="0"/>
              </a:rPr>
              <a:t>Did she play</a:t>
            </a:r>
            <a:r>
              <a:rPr lang="en-GB" sz="2400" i="1" dirty="0">
                <a:latin typeface="Arial" charset="0"/>
                <a:cs typeface="Arial" charset="0"/>
              </a:rPr>
              <a:t> tennis when she was younger?</a:t>
            </a:r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B54CEBEF-33EC-47D9-AD03-B378B6F5750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2556235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8CB3211D-A503-4D1C-9BAA-B3F7F9AAD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446" y="303928"/>
            <a:ext cx="79651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PAST SIMPLE AND PAST CONTINUOUS</a:t>
            </a:r>
          </a:p>
        </p:txBody>
      </p:sp>
      <p:cxnSp>
        <p:nvCxnSpPr>
          <p:cNvPr id="30725" name="Connettore 1 3">
            <a:extLst>
              <a:ext uri="{FF2B5EF4-FFF2-40B4-BE49-F238E27FC236}">
                <a16:creationId xmlns:a16="http://schemas.microsoft.com/office/drawing/2014/main" id="{8A37D01F-327A-49D2-AD80-F3E12F3183D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8134" name="Picture 2" descr="http://pl.static.z-dn.net/files/dcb/023c03739b824bdb389926169eda9e92.png">
            <a:extLst>
              <a:ext uri="{FF2B5EF4-FFF2-40B4-BE49-F238E27FC236}">
                <a16:creationId xmlns:a16="http://schemas.microsoft.com/office/drawing/2014/main" id="{A1A0BDE2-2FE1-46EA-84B3-F0BF56651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6138" y="1421529"/>
            <a:ext cx="4214186" cy="3286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7" name="Rettangolo 7">
            <a:extLst>
              <a:ext uri="{FF2B5EF4-FFF2-40B4-BE49-F238E27FC236}">
                <a16:creationId xmlns:a16="http://schemas.microsoft.com/office/drawing/2014/main" id="{2DD9BD87-58AA-4090-914D-F38300315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5293" y="2480042"/>
            <a:ext cx="2803249" cy="222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en-GB" altLang="en-US" sz="2309" dirty="0"/>
              <a:t>to have a coffee;</a:t>
            </a:r>
          </a:p>
          <a:p>
            <a:pPr>
              <a:buFontTx/>
              <a:buChar char="•"/>
            </a:pPr>
            <a:r>
              <a:rPr lang="en-GB" altLang="en-US" sz="2309" dirty="0"/>
              <a:t>to fight;</a:t>
            </a:r>
          </a:p>
          <a:p>
            <a:pPr>
              <a:buFontTx/>
              <a:buChar char="•"/>
            </a:pPr>
            <a:r>
              <a:rPr lang="en-GB" altLang="en-US" sz="2309" dirty="0"/>
              <a:t>to ride a bike;</a:t>
            </a:r>
          </a:p>
          <a:p>
            <a:pPr>
              <a:buFontTx/>
              <a:buChar char="•"/>
            </a:pPr>
            <a:r>
              <a:rPr lang="en-GB" altLang="en-US" sz="2309" dirty="0"/>
              <a:t>to read;</a:t>
            </a:r>
          </a:p>
          <a:p>
            <a:pPr>
              <a:buFontTx/>
              <a:buChar char="•"/>
            </a:pPr>
            <a:r>
              <a:rPr lang="en-GB" altLang="en-US" sz="2309" dirty="0"/>
              <a:t>to talk on one’s mobile phone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F741BCEC-25F3-4ECB-8449-1A564FF5F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5293" y="1353328"/>
            <a:ext cx="3151840" cy="80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2309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WHEN I TOOK THIS PHOTO….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BA8619C-2FF6-4254-AEC1-685934497A0A}"/>
              </a:ext>
            </a:extLst>
          </p:cNvPr>
          <p:cNvSpPr/>
          <p:nvPr/>
        </p:nvSpPr>
        <p:spPr>
          <a:xfrm>
            <a:off x="1346596" y="5243349"/>
            <a:ext cx="73805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If you want to focus on actions which were in progress in the past, you use the </a:t>
            </a:r>
            <a:r>
              <a:rPr lang="en-US" sz="2800" b="1" dirty="0"/>
              <a:t>past continuous </a:t>
            </a:r>
            <a:r>
              <a:rPr lang="en-US" sz="2800" dirty="0"/>
              <a:t>(or </a:t>
            </a:r>
            <a:r>
              <a:rPr lang="en-US" sz="2800" i="1" dirty="0"/>
              <a:t>progressive</a:t>
            </a:r>
            <a:r>
              <a:rPr lang="en-US" sz="2800" dirty="0"/>
              <a:t>)</a:t>
            </a:r>
            <a:r>
              <a:rPr lang="en-US" sz="2800" b="1" dirty="0"/>
              <a:t>.</a:t>
            </a:r>
            <a:endParaRPr lang="it-IT" sz="2800" dirty="0"/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2860544B-9B1A-4529-AB3C-DF14AAAD294C}"/>
              </a:ext>
            </a:extLst>
          </p:cNvPr>
          <p:cNvSpPr/>
          <p:nvPr/>
        </p:nvSpPr>
        <p:spPr>
          <a:xfrm>
            <a:off x="353562" y="5559129"/>
            <a:ext cx="665152" cy="691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8575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BE6D1E40-C94C-4F7C-9CEE-79B9140A5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764" y="380237"/>
            <a:ext cx="79651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PAST CONTINUOUS </a:t>
            </a:r>
          </a:p>
        </p:txBody>
      </p:sp>
      <p:cxnSp>
        <p:nvCxnSpPr>
          <p:cNvPr id="31749" name="Connettore 1 3">
            <a:extLst>
              <a:ext uri="{FF2B5EF4-FFF2-40B4-BE49-F238E27FC236}">
                <a16:creationId xmlns:a16="http://schemas.microsoft.com/office/drawing/2014/main" id="{4E714BC2-5040-4340-9180-F7DA5167B66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1750" name="Immagine 13">
            <a:extLst>
              <a:ext uri="{FF2B5EF4-FFF2-40B4-BE49-F238E27FC236}">
                <a16:creationId xmlns:a16="http://schemas.microsoft.com/office/drawing/2014/main" id="{D597788A-F6EC-4C1D-AAE0-FB93443965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t="38370"/>
          <a:stretch/>
        </p:blipFill>
        <p:spPr bwMode="auto">
          <a:xfrm>
            <a:off x="129313" y="1365526"/>
            <a:ext cx="4486006" cy="248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ttangolo 1">
            <a:extLst>
              <a:ext uri="{FF2B5EF4-FFF2-40B4-BE49-F238E27FC236}">
                <a16:creationId xmlns:a16="http://schemas.microsoft.com/office/drawing/2014/main" id="{C06E70BA-8276-43A9-8619-24C1B3B50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91" y="1365526"/>
            <a:ext cx="4399366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it-IT" altLang="it-IT" sz="2000" dirty="0"/>
              <a:t>1. To talk </a:t>
            </a:r>
            <a:r>
              <a:rPr lang="it-IT" altLang="it-IT" sz="2000" dirty="0" err="1"/>
              <a:t>about</a:t>
            </a:r>
            <a:r>
              <a:rPr lang="it-IT" altLang="it-IT" sz="2000" dirty="0"/>
              <a:t> an action </a:t>
            </a:r>
            <a:r>
              <a:rPr lang="it-IT" altLang="it-IT" sz="2000" dirty="0" err="1"/>
              <a:t>that</a:t>
            </a:r>
            <a:r>
              <a:rPr lang="it-IT" altLang="it-IT" sz="2000" dirty="0"/>
              <a:t> </a:t>
            </a:r>
            <a:r>
              <a:rPr lang="it-IT" altLang="it-IT" sz="2000" dirty="0" err="1"/>
              <a:t>was</a:t>
            </a:r>
            <a:r>
              <a:rPr lang="it-IT" altLang="it-IT" sz="2000" dirty="0"/>
              <a:t> </a:t>
            </a:r>
            <a:r>
              <a:rPr lang="it-IT" altLang="it-IT" sz="2000" b="1" dirty="0"/>
              <a:t>in progress in a </a:t>
            </a:r>
            <a:r>
              <a:rPr lang="it-IT" altLang="it-IT" sz="2000" b="1" dirty="0" err="1"/>
              <a:t>specific</a:t>
            </a:r>
            <a:r>
              <a:rPr lang="it-IT" altLang="it-IT" sz="2000" b="1" dirty="0"/>
              <a:t> moment</a:t>
            </a:r>
            <a:r>
              <a:rPr lang="it-IT" altLang="it-IT" sz="2000" dirty="0"/>
              <a:t> </a:t>
            </a:r>
            <a:r>
              <a:rPr lang="it-IT" altLang="it-IT" sz="2000" b="1" dirty="0"/>
              <a:t>in the </a:t>
            </a:r>
            <a:r>
              <a:rPr lang="it-IT" altLang="it-IT" sz="2000" b="1" dirty="0" err="1"/>
              <a:t>past</a:t>
            </a:r>
            <a:r>
              <a:rPr lang="it-IT" altLang="it-IT" sz="2000" dirty="0"/>
              <a:t>.</a:t>
            </a:r>
          </a:p>
          <a:p>
            <a:pPr marL="457200" lvl="1" indent="0">
              <a:spcBef>
                <a:spcPts val="600"/>
              </a:spcBef>
            </a:pPr>
            <a:r>
              <a:rPr lang="it-IT" altLang="it-IT" i="1" dirty="0"/>
              <a:t>«</a:t>
            </a:r>
            <a:r>
              <a:rPr lang="it-IT" altLang="it-IT" i="1" dirty="0" err="1"/>
              <a:t>What</a:t>
            </a:r>
            <a:r>
              <a:rPr lang="it-IT" altLang="it-IT" i="1" dirty="0"/>
              <a:t> </a:t>
            </a:r>
            <a:r>
              <a:rPr lang="it-IT" altLang="it-IT" i="1" dirty="0" err="1"/>
              <a:t>were</a:t>
            </a:r>
            <a:r>
              <a:rPr lang="it-IT" altLang="it-IT" i="1" dirty="0"/>
              <a:t> </a:t>
            </a:r>
            <a:r>
              <a:rPr lang="it-IT" altLang="it-IT" i="1" dirty="0" err="1"/>
              <a:t>you</a:t>
            </a:r>
            <a:r>
              <a:rPr lang="it-IT" altLang="it-IT" i="1" dirty="0"/>
              <a:t> </a:t>
            </a:r>
            <a:r>
              <a:rPr lang="it-IT" altLang="it-IT" i="1" dirty="0" err="1"/>
              <a:t>doing</a:t>
            </a:r>
            <a:r>
              <a:rPr lang="it-IT" altLang="it-IT" i="1" dirty="0"/>
              <a:t> </a:t>
            </a:r>
            <a:r>
              <a:rPr lang="it-IT" altLang="it-IT" i="1" dirty="0" err="1"/>
              <a:t>at</a:t>
            </a:r>
            <a:r>
              <a:rPr lang="it-IT" altLang="it-IT" i="1" dirty="0"/>
              <a:t> 10 </a:t>
            </a:r>
            <a:r>
              <a:rPr lang="it-IT" altLang="it-IT" i="1" dirty="0" err="1"/>
              <a:t>am</a:t>
            </a:r>
            <a:r>
              <a:rPr lang="it-IT" altLang="it-IT" i="1" dirty="0"/>
              <a:t> </a:t>
            </a:r>
            <a:r>
              <a:rPr lang="it-IT" altLang="it-IT" i="1" dirty="0" err="1"/>
              <a:t>this</a:t>
            </a:r>
            <a:r>
              <a:rPr lang="it-IT" altLang="it-IT" i="1" dirty="0"/>
              <a:t> </a:t>
            </a:r>
            <a:r>
              <a:rPr lang="it-IT" altLang="it-IT" i="1" dirty="0" err="1"/>
              <a:t>morning</a:t>
            </a:r>
            <a:r>
              <a:rPr lang="it-IT" altLang="it-IT" i="1" dirty="0"/>
              <a:t>?» </a:t>
            </a:r>
            <a:br>
              <a:rPr lang="it-IT" altLang="it-IT" i="1" dirty="0"/>
            </a:br>
            <a:r>
              <a:rPr lang="it-IT" altLang="it-IT" i="1" dirty="0"/>
              <a:t>«I </a:t>
            </a:r>
            <a:r>
              <a:rPr lang="it-IT" altLang="it-IT" i="1" dirty="0" err="1"/>
              <a:t>was</a:t>
            </a:r>
            <a:r>
              <a:rPr lang="it-IT" altLang="it-IT" i="1" dirty="0"/>
              <a:t> </a:t>
            </a:r>
            <a:r>
              <a:rPr lang="it-IT" altLang="it-IT" i="1" dirty="0" err="1"/>
              <a:t>having</a:t>
            </a:r>
            <a:r>
              <a:rPr lang="it-IT" altLang="it-IT" i="1" dirty="0"/>
              <a:t> coffee with a friend»</a:t>
            </a:r>
          </a:p>
        </p:txBody>
      </p:sp>
      <p:pic>
        <p:nvPicPr>
          <p:cNvPr id="2" name="Immagine 9">
            <a:extLst>
              <a:ext uri="{FF2B5EF4-FFF2-40B4-BE49-F238E27FC236}">
                <a16:creationId xmlns:a16="http://schemas.microsoft.com/office/drawing/2014/main" id="{52324C63-0450-4C9F-9A4A-F8064AB9A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" t="38051"/>
          <a:stretch>
            <a:fillRect/>
          </a:stretch>
        </p:blipFill>
        <p:spPr bwMode="auto">
          <a:xfrm>
            <a:off x="4529002" y="4414289"/>
            <a:ext cx="4399366" cy="206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1">
            <a:extLst>
              <a:ext uri="{FF2B5EF4-FFF2-40B4-BE49-F238E27FC236}">
                <a16:creationId xmlns:a16="http://schemas.microsoft.com/office/drawing/2014/main" id="{16595667-D5A2-4B16-AF18-3F893B466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726" y="4632920"/>
            <a:ext cx="412496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it-IT" altLang="it-IT" sz="2000" dirty="0"/>
              <a:t>Or, to talk </a:t>
            </a:r>
            <a:r>
              <a:rPr lang="it-IT" altLang="it-IT" sz="2000" dirty="0" err="1"/>
              <a:t>about</a:t>
            </a:r>
            <a:r>
              <a:rPr lang="it-IT" altLang="it-IT" sz="2000" dirty="0"/>
              <a:t> </a:t>
            </a:r>
            <a:r>
              <a:rPr lang="it-IT" altLang="it-IT" sz="2000" b="1" dirty="0" err="1"/>
              <a:t>two</a:t>
            </a:r>
            <a:r>
              <a:rPr lang="it-IT" altLang="it-IT" sz="2000" b="1" dirty="0"/>
              <a:t> actions </a:t>
            </a:r>
            <a:r>
              <a:rPr lang="it-IT" altLang="it-IT" sz="2000" b="1" dirty="0" err="1"/>
              <a:t>that</a:t>
            </a:r>
            <a:r>
              <a:rPr lang="it-IT" altLang="it-IT" sz="2000" b="1" dirty="0"/>
              <a:t> </a:t>
            </a:r>
            <a:r>
              <a:rPr lang="it-IT" altLang="it-IT" sz="2000" b="1" dirty="0" err="1"/>
              <a:t>were</a:t>
            </a:r>
            <a:r>
              <a:rPr lang="it-IT" altLang="it-IT" sz="2000" b="1" dirty="0"/>
              <a:t> in progress </a:t>
            </a:r>
            <a:r>
              <a:rPr lang="it-IT" altLang="it-IT" sz="2000" b="1" dirty="0" err="1"/>
              <a:t>at</a:t>
            </a:r>
            <a:r>
              <a:rPr lang="it-IT" altLang="it-IT" sz="2000" b="1" dirty="0"/>
              <a:t> the </a:t>
            </a:r>
            <a:r>
              <a:rPr lang="it-IT" altLang="it-IT" sz="2000" b="1" dirty="0" err="1"/>
              <a:t>same</a:t>
            </a:r>
            <a:r>
              <a:rPr lang="it-IT" altLang="it-IT" sz="2000" b="1" dirty="0"/>
              <a:t> time in the </a:t>
            </a:r>
            <a:r>
              <a:rPr lang="it-IT" altLang="it-IT" sz="2000" b="1" dirty="0" err="1"/>
              <a:t>past</a:t>
            </a:r>
            <a:r>
              <a:rPr lang="it-IT" altLang="it-IT" sz="2000" dirty="0"/>
              <a:t>.</a:t>
            </a:r>
            <a:endParaRPr lang="en-GB" altLang="it-IT" sz="2000" dirty="0"/>
          </a:p>
        </p:txBody>
      </p:sp>
    </p:spTree>
    <p:extLst>
      <p:ext uri="{BB962C8B-B14F-4D97-AF65-F5344CB8AC3E}">
        <p14:creationId xmlns:p14="http://schemas.microsoft.com/office/powerpoint/2010/main" val="38643524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601C76B0-5FF8-4A67-BB3D-30834BAEF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764" y="380237"/>
            <a:ext cx="79651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PAST CONTINUOUS</a:t>
            </a:r>
          </a:p>
        </p:txBody>
      </p:sp>
      <p:cxnSp>
        <p:nvCxnSpPr>
          <p:cNvPr id="33797" name="Connettore 1 3">
            <a:extLst>
              <a:ext uri="{FF2B5EF4-FFF2-40B4-BE49-F238E27FC236}">
                <a16:creationId xmlns:a16="http://schemas.microsoft.com/office/drawing/2014/main" id="{282DF23D-2810-4ED5-A21C-148AC9DA4DB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798" name="Rettangolo 1">
            <a:extLst>
              <a:ext uri="{FF2B5EF4-FFF2-40B4-BE49-F238E27FC236}">
                <a16:creationId xmlns:a16="http://schemas.microsoft.com/office/drawing/2014/main" id="{81C1AF2C-D395-469D-81B8-791891544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4" y="4109398"/>
            <a:ext cx="8445934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14350" indent="-514350">
              <a:buFont typeface="+mj-lt"/>
              <a:buAutoNum type="arabicPeriod" startAt="2"/>
            </a:pPr>
            <a:r>
              <a:rPr lang="it-IT" altLang="it-IT" sz="2400" dirty="0"/>
              <a:t>To talk </a:t>
            </a:r>
            <a:r>
              <a:rPr lang="it-IT" altLang="it-IT" sz="2400" dirty="0" err="1"/>
              <a:t>about</a:t>
            </a:r>
            <a:r>
              <a:rPr lang="it-IT" altLang="it-IT" sz="2400" dirty="0"/>
              <a:t> </a:t>
            </a:r>
            <a:r>
              <a:rPr lang="it-IT" altLang="it-IT" sz="2400" b="1" dirty="0"/>
              <a:t>an action </a:t>
            </a:r>
            <a:r>
              <a:rPr lang="it-IT" altLang="it-IT" sz="2400" b="1" dirty="0" err="1"/>
              <a:t>that</a:t>
            </a:r>
            <a:r>
              <a:rPr lang="it-IT" altLang="it-IT" sz="2400" b="1" dirty="0"/>
              <a:t> </a:t>
            </a:r>
            <a:r>
              <a:rPr lang="it-IT" altLang="it-IT" sz="2400" b="1" dirty="0" err="1"/>
              <a:t>was</a:t>
            </a:r>
            <a:r>
              <a:rPr lang="it-IT" altLang="it-IT" sz="2400" b="1" dirty="0"/>
              <a:t> temporary </a:t>
            </a:r>
            <a:r>
              <a:rPr lang="it-IT" altLang="it-IT" sz="2400" b="1" dirty="0" err="1"/>
              <a:t>but</a:t>
            </a:r>
            <a:r>
              <a:rPr lang="it-IT" altLang="it-IT" sz="2400" b="1" dirty="0"/>
              <a:t> </a:t>
            </a:r>
            <a:r>
              <a:rPr lang="it-IT" altLang="it-IT" sz="2400" b="1" dirty="0" err="1"/>
              <a:t>stretched</a:t>
            </a:r>
            <a:r>
              <a:rPr lang="it-IT" altLang="it-IT" sz="2400" b="1" dirty="0"/>
              <a:t> over a </a:t>
            </a:r>
            <a:r>
              <a:rPr lang="it-IT" altLang="it-IT" sz="2400" b="1" dirty="0" err="1"/>
              <a:t>certain</a:t>
            </a:r>
            <a:r>
              <a:rPr lang="it-IT" altLang="it-IT" sz="2400" b="1" dirty="0"/>
              <a:t> </a:t>
            </a:r>
            <a:r>
              <a:rPr lang="it-IT" altLang="it-IT" sz="2400" b="1" dirty="0" err="1"/>
              <a:t>period</a:t>
            </a:r>
            <a:r>
              <a:rPr lang="it-IT" altLang="it-IT" sz="2400" b="1" dirty="0"/>
              <a:t> in the </a:t>
            </a:r>
            <a:r>
              <a:rPr lang="it-IT" altLang="it-IT" sz="2400" b="1" dirty="0" err="1"/>
              <a:t>past</a:t>
            </a:r>
            <a:r>
              <a:rPr lang="it-IT" altLang="it-IT" sz="2400" b="1" dirty="0"/>
              <a:t>.</a:t>
            </a:r>
            <a:endParaRPr lang="it-IT" altLang="it-IT" sz="2400" dirty="0"/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altLang="it-IT" sz="2000" i="1" dirty="0"/>
              <a:t>I </a:t>
            </a:r>
            <a:r>
              <a:rPr lang="it-IT" altLang="it-IT" sz="2000" i="1" dirty="0" err="1"/>
              <a:t>was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studying</a:t>
            </a:r>
            <a:r>
              <a:rPr lang="it-IT" altLang="it-IT" sz="2000" i="1" dirty="0"/>
              <a:t> in London </a:t>
            </a:r>
            <a:r>
              <a:rPr lang="it-IT" altLang="it-IT" sz="2000" i="1" dirty="0" err="1"/>
              <a:t>when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my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parents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brought</a:t>
            </a:r>
            <a:r>
              <a:rPr lang="it-IT" altLang="it-IT" sz="2000" i="1" dirty="0"/>
              <a:t> home a new dog, so he </a:t>
            </a:r>
            <a:r>
              <a:rPr lang="it-IT" altLang="it-IT" sz="2000" i="1" dirty="0" err="1"/>
              <a:t>didn’t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consider</a:t>
            </a:r>
            <a:r>
              <a:rPr lang="it-IT" altLang="it-IT" sz="2000" i="1" dirty="0"/>
              <a:t> me </a:t>
            </a:r>
            <a:r>
              <a:rPr lang="it-IT" altLang="it-IT" sz="2000" i="1" dirty="0" err="1"/>
              <a:t>as</a:t>
            </a:r>
            <a:r>
              <a:rPr lang="it-IT" altLang="it-IT" sz="2000" i="1" dirty="0"/>
              <a:t> part of the family. </a:t>
            </a:r>
            <a:r>
              <a:rPr lang="it-IT" altLang="it-IT" dirty="0"/>
              <a:t>[= in </a:t>
            </a:r>
            <a:r>
              <a:rPr lang="it-IT" altLang="it-IT" dirty="0" err="1"/>
              <a:t>that</a:t>
            </a:r>
            <a:r>
              <a:rPr lang="it-IT" altLang="it-IT" dirty="0"/>
              <a:t> </a:t>
            </a:r>
            <a:r>
              <a:rPr lang="it-IT" altLang="it-IT" dirty="0" err="1"/>
              <a:t>period</a:t>
            </a:r>
            <a:r>
              <a:rPr lang="it-IT" altLang="it-IT" dirty="0"/>
              <a:t>]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altLang="it-IT" sz="2000" i="1" dirty="0"/>
              <a:t>I </a:t>
            </a:r>
            <a:r>
              <a:rPr lang="it-IT" altLang="it-IT" sz="2000" i="1" dirty="0" err="1"/>
              <a:t>remember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when</a:t>
            </a:r>
            <a:r>
              <a:rPr lang="it-IT" altLang="it-IT" sz="2000" i="1" dirty="0"/>
              <a:t> I </a:t>
            </a:r>
            <a:r>
              <a:rPr lang="it-IT" altLang="it-IT" sz="2000" i="1" dirty="0" err="1"/>
              <a:t>moved</a:t>
            </a:r>
            <a:r>
              <a:rPr lang="it-IT" altLang="it-IT" sz="2000" i="1" dirty="0"/>
              <a:t> to Rome. I </a:t>
            </a:r>
            <a:r>
              <a:rPr lang="it-IT" altLang="it-IT" sz="2000" i="1" dirty="0" err="1"/>
              <a:t>was</a:t>
            </a:r>
            <a:r>
              <a:rPr lang="it-IT" altLang="it-IT" sz="2000" i="1" dirty="0"/>
              <a:t> dating Pauline </a:t>
            </a:r>
            <a:r>
              <a:rPr lang="it-IT" altLang="it-IT" sz="2000" i="1" dirty="0" err="1"/>
              <a:t>at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that</a:t>
            </a:r>
            <a:r>
              <a:rPr lang="it-IT" altLang="it-IT" sz="2000" i="1" dirty="0"/>
              <a:t> time / </a:t>
            </a:r>
            <a:r>
              <a:rPr lang="it-IT" altLang="it-IT" sz="2000" i="1" dirty="0" err="1"/>
              <a:t>at</a:t>
            </a:r>
            <a:r>
              <a:rPr lang="it-IT" altLang="it-IT" sz="2000" i="1" dirty="0"/>
              <a:t> the time </a:t>
            </a:r>
            <a:r>
              <a:rPr lang="it-IT" altLang="it-IT" dirty="0"/>
              <a:t>[= in </a:t>
            </a:r>
            <a:r>
              <a:rPr lang="it-IT" altLang="it-IT" dirty="0" err="1"/>
              <a:t>that</a:t>
            </a:r>
            <a:r>
              <a:rPr lang="it-IT" altLang="it-IT" dirty="0"/>
              <a:t> </a:t>
            </a:r>
            <a:r>
              <a:rPr lang="it-IT" altLang="it-IT" dirty="0" err="1"/>
              <a:t>period</a:t>
            </a:r>
            <a:r>
              <a:rPr lang="it-IT" altLang="it-IT" dirty="0"/>
              <a:t>] </a:t>
            </a:r>
            <a:r>
              <a:rPr lang="it-IT" altLang="it-IT" sz="2000" i="1" dirty="0"/>
              <a:t>and I </a:t>
            </a:r>
            <a:r>
              <a:rPr lang="it-IT" altLang="it-IT" sz="2000" i="1" dirty="0" err="1"/>
              <a:t>missed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her</a:t>
            </a:r>
            <a:r>
              <a:rPr lang="it-IT" altLang="it-IT" sz="2000" i="1" dirty="0"/>
              <a:t> a </a:t>
            </a:r>
            <a:r>
              <a:rPr lang="it-IT" altLang="it-IT" sz="2000" i="1" dirty="0" err="1"/>
              <a:t>lot</a:t>
            </a:r>
            <a:r>
              <a:rPr lang="it-IT" altLang="it-IT" sz="2000" i="1" dirty="0"/>
              <a:t>.</a:t>
            </a:r>
          </a:p>
        </p:txBody>
      </p:sp>
      <p:pic>
        <p:nvPicPr>
          <p:cNvPr id="33799" name="Immagine 7">
            <a:extLst>
              <a:ext uri="{FF2B5EF4-FFF2-40B4-BE49-F238E27FC236}">
                <a16:creationId xmlns:a16="http://schemas.microsoft.com/office/drawing/2014/main" id="{5F89BF15-491F-4DD4-96FE-C9145D3235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1" t="27596" r="2" b="7621"/>
          <a:stretch/>
        </p:blipFill>
        <p:spPr bwMode="auto">
          <a:xfrm>
            <a:off x="6008492" y="1111703"/>
            <a:ext cx="2604654" cy="249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Immagine 8">
            <a:extLst>
              <a:ext uri="{FF2B5EF4-FFF2-40B4-BE49-F238E27FC236}">
                <a16:creationId xmlns:a16="http://schemas.microsoft.com/office/drawing/2014/main" id="{0367BE9C-D800-4C99-AE82-2D59C0B059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" t="48999" r="55108" b="26289"/>
          <a:stretch/>
        </p:blipFill>
        <p:spPr bwMode="auto">
          <a:xfrm>
            <a:off x="1556090" y="1111703"/>
            <a:ext cx="4099937" cy="169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3079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A18DF436-CB11-456D-B79D-4F5AB6C4A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764" y="380237"/>
            <a:ext cx="7965114" cy="50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2693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PAST CONTINUOUS (with </a:t>
            </a:r>
            <a:r>
              <a:rPr lang="it-IT" altLang="it-IT" sz="2693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past</a:t>
            </a:r>
            <a:r>
              <a:rPr lang="it-IT" altLang="it-IT" sz="2693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altLang="it-IT" sz="2693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simple</a:t>
            </a:r>
            <a:r>
              <a:rPr lang="it-IT" altLang="it-IT" sz="2693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  <p:cxnSp>
        <p:nvCxnSpPr>
          <p:cNvPr id="32773" name="Connettore 1 3">
            <a:extLst>
              <a:ext uri="{FF2B5EF4-FFF2-40B4-BE49-F238E27FC236}">
                <a16:creationId xmlns:a16="http://schemas.microsoft.com/office/drawing/2014/main" id="{5F7668B4-0BA2-4C24-8FDB-51B9070B8FA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2774" name="Immagine 6">
            <a:extLst>
              <a:ext uri="{FF2B5EF4-FFF2-40B4-BE49-F238E27FC236}">
                <a16:creationId xmlns:a16="http://schemas.microsoft.com/office/drawing/2014/main" id="{BBA219CD-1E94-46BC-A1CF-A87E47C4B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" t="38638" r="2"/>
          <a:stretch>
            <a:fillRect/>
          </a:stretch>
        </p:blipFill>
        <p:spPr bwMode="auto">
          <a:xfrm>
            <a:off x="925971" y="2175983"/>
            <a:ext cx="7095811" cy="331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5" name="Rettangolo 1">
            <a:extLst>
              <a:ext uri="{FF2B5EF4-FFF2-40B4-BE49-F238E27FC236}">
                <a16:creationId xmlns:a16="http://schemas.microsoft.com/office/drawing/2014/main" id="{A8089411-1F4B-42AF-9F28-26F8F088F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806" y="1152398"/>
            <a:ext cx="79646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14350" indent="-514350">
              <a:buFont typeface="+mj-lt"/>
              <a:buAutoNum type="arabicPeriod" startAt="3"/>
            </a:pPr>
            <a:r>
              <a:rPr lang="it-IT" altLang="it-IT" sz="2400" dirty="0"/>
              <a:t>To </a:t>
            </a:r>
            <a:r>
              <a:rPr lang="it-IT" altLang="it-IT" sz="2400" dirty="0" err="1"/>
              <a:t>describe</a:t>
            </a:r>
            <a:r>
              <a:rPr lang="it-IT" altLang="it-IT" sz="2400" dirty="0"/>
              <a:t> an </a:t>
            </a:r>
            <a:r>
              <a:rPr lang="it-IT" altLang="it-IT" sz="2400" dirty="0" err="1"/>
              <a:t>activity</a:t>
            </a:r>
            <a:r>
              <a:rPr lang="it-IT" altLang="it-IT" sz="2400" dirty="0"/>
              <a:t> or a situation </a:t>
            </a:r>
            <a:r>
              <a:rPr lang="it-IT" altLang="it-IT" sz="2400" dirty="0" err="1"/>
              <a:t>that</a:t>
            </a:r>
            <a:r>
              <a:rPr lang="it-IT" altLang="it-IT" sz="2400" dirty="0"/>
              <a:t> </a:t>
            </a:r>
            <a:r>
              <a:rPr lang="it-IT" altLang="it-IT" sz="2400" dirty="0" err="1"/>
              <a:t>was</a:t>
            </a:r>
            <a:r>
              <a:rPr lang="it-IT" altLang="it-IT" sz="2400" dirty="0"/>
              <a:t> </a:t>
            </a:r>
            <a:r>
              <a:rPr lang="it-IT" altLang="it-IT" sz="2400" dirty="0" err="1"/>
              <a:t>interrupted</a:t>
            </a:r>
            <a:r>
              <a:rPr lang="it-IT" altLang="it-IT" sz="2400" dirty="0"/>
              <a:t> by </a:t>
            </a:r>
            <a:r>
              <a:rPr lang="it-IT" altLang="it-IT" sz="2400" dirty="0" err="1"/>
              <a:t>another</a:t>
            </a:r>
            <a:r>
              <a:rPr lang="it-IT" altLang="it-IT" sz="2400" dirty="0"/>
              <a:t> </a:t>
            </a:r>
            <a:r>
              <a:rPr lang="it-IT" altLang="it-IT" sz="2400" dirty="0" err="1"/>
              <a:t>action</a:t>
            </a:r>
            <a:r>
              <a:rPr lang="it-IT" altLang="it-IT" sz="2400" dirty="0"/>
              <a:t> in the </a:t>
            </a:r>
            <a:r>
              <a:rPr lang="it-IT" altLang="it-IT" sz="2400" dirty="0" err="1"/>
              <a:t>past</a:t>
            </a:r>
            <a:r>
              <a:rPr lang="it-IT" altLang="it-IT" sz="2400" dirty="0"/>
              <a:t>.</a:t>
            </a:r>
            <a:endParaRPr lang="en-GB" altLang="it-IT" sz="2400" dirty="0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B16F3F62-ED6C-4DC1-B8CF-3A6BAAAB4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909" y="5487831"/>
            <a:ext cx="7712823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it-IT" altLang="it-IT" sz="2400" dirty="0" err="1">
                <a:latin typeface="EraserDust"/>
              </a:rPr>
              <a:t>past</a:t>
            </a:r>
            <a:r>
              <a:rPr lang="it-IT" altLang="it-IT" sz="2400" dirty="0">
                <a:latin typeface="EraserDust"/>
              </a:rPr>
              <a:t> </a:t>
            </a:r>
            <a:r>
              <a:rPr lang="it-IT" altLang="it-IT" sz="2400" dirty="0" err="1">
                <a:latin typeface="EraserDust"/>
              </a:rPr>
              <a:t>continuous</a:t>
            </a:r>
            <a:r>
              <a:rPr lang="it-IT" altLang="it-IT" sz="2400" dirty="0">
                <a:latin typeface="EraserDust"/>
              </a:rPr>
              <a:t> to </a:t>
            </a:r>
            <a:r>
              <a:rPr lang="it-IT" altLang="it-IT" sz="2400" dirty="0" err="1">
                <a:latin typeface="EraserDust"/>
              </a:rPr>
              <a:t>describe</a:t>
            </a:r>
            <a:r>
              <a:rPr lang="it-IT" altLang="it-IT" sz="2400" dirty="0">
                <a:latin typeface="EraserDust"/>
              </a:rPr>
              <a:t> the situation (or the </a:t>
            </a:r>
            <a:r>
              <a:rPr lang="it-IT" altLang="it-IT" sz="2400" dirty="0" err="1">
                <a:latin typeface="EraserDust"/>
              </a:rPr>
              <a:t>longer</a:t>
            </a:r>
            <a:r>
              <a:rPr lang="it-IT" altLang="it-IT" sz="2400" dirty="0">
                <a:latin typeface="EraserDust"/>
              </a:rPr>
              <a:t> </a:t>
            </a:r>
            <a:r>
              <a:rPr lang="it-IT" altLang="it-IT" sz="2400" dirty="0" err="1">
                <a:latin typeface="EraserDust"/>
              </a:rPr>
              <a:t>action</a:t>
            </a:r>
            <a:r>
              <a:rPr lang="it-IT" altLang="it-IT" sz="2400" dirty="0">
                <a:latin typeface="EraserDust"/>
              </a:rPr>
              <a:t> in progress)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altLang="it-IT" sz="2400" dirty="0" err="1">
                <a:latin typeface="EraserDust"/>
              </a:rPr>
              <a:t>past</a:t>
            </a:r>
            <a:r>
              <a:rPr lang="it-IT" altLang="it-IT" sz="2400" dirty="0">
                <a:latin typeface="EraserDust"/>
              </a:rPr>
              <a:t> </a:t>
            </a:r>
            <a:r>
              <a:rPr lang="it-IT" altLang="it-IT" sz="2400" dirty="0" err="1">
                <a:latin typeface="EraserDust"/>
              </a:rPr>
              <a:t>simple</a:t>
            </a:r>
            <a:r>
              <a:rPr lang="it-IT" altLang="it-IT" sz="2400" dirty="0">
                <a:latin typeface="EraserDust"/>
              </a:rPr>
              <a:t> to </a:t>
            </a:r>
            <a:r>
              <a:rPr lang="it-IT" altLang="it-IT" sz="2400" dirty="0" err="1">
                <a:latin typeface="EraserDust"/>
              </a:rPr>
              <a:t>describe</a:t>
            </a:r>
            <a:r>
              <a:rPr lang="it-IT" altLang="it-IT" sz="2400" dirty="0">
                <a:latin typeface="EraserDust"/>
              </a:rPr>
              <a:t> the event </a:t>
            </a:r>
            <a:r>
              <a:rPr lang="it-IT" altLang="it-IT" sz="2400" dirty="0" err="1">
                <a:latin typeface="EraserDust"/>
              </a:rPr>
              <a:t>that</a:t>
            </a:r>
            <a:r>
              <a:rPr lang="it-IT" altLang="it-IT" sz="2400" dirty="0">
                <a:latin typeface="EraserDust"/>
              </a:rPr>
              <a:t> interrupts </a:t>
            </a:r>
            <a:r>
              <a:rPr lang="it-IT" altLang="it-IT" sz="2400" dirty="0" err="1">
                <a:latin typeface="EraserDust"/>
              </a:rPr>
              <a:t>it</a:t>
            </a:r>
            <a:endParaRPr lang="it-IT" altLang="it-IT" sz="2400" dirty="0">
              <a:latin typeface="EraserDust"/>
            </a:endParaRPr>
          </a:p>
        </p:txBody>
      </p:sp>
    </p:spTree>
    <p:extLst>
      <p:ext uri="{BB962C8B-B14F-4D97-AF65-F5344CB8AC3E}">
        <p14:creationId xmlns:p14="http://schemas.microsoft.com/office/powerpoint/2010/main" val="12659305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722CB053-B5ED-461C-8126-009E5F88B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4617">
                <a:solidFill>
                  <a:schemeClr val="bg1"/>
                </a:solidFill>
                <a:latin typeface="EraserDust"/>
              </a:rPr>
              <a:t>Example</a:t>
            </a:r>
          </a:p>
        </p:txBody>
      </p:sp>
      <p:sp>
        <p:nvSpPr>
          <p:cNvPr id="36867" name="TextBox 4">
            <a:extLst>
              <a:ext uri="{FF2B5EF4-FFF2-40B4-BE49-F238E27FC236}">
                <a16:creationId xmlns:a16="http://schemas.microsoft.com/office/drawing/2014/main" id="{90990F54-16ED-41E6-BE78-D9EDA6F63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11" y="609296"/>
            <a:ext cx="3182381" cy="25798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309" b="1" dirty="0" err="1">
                <a:solidFill>
                  <a:srgbClr val="0070C0"/>
                </a:solidFill>
                <a:latin typeface="EraserDust"/>
              </a:rPr>
              <a:t>Affirmative</a:t>
            </a:r>
            <a:r>
              <a:rPr lang="it-IT" altLang="it-IT" sz="2309" b="1" dirty="0">
                <a:solidFill>
                  <a:srgbClr val="0070C0"/>
                </a:solidFill>
                <a:latin typeface="EraserDust"/>
              </a:rPr>
              <a:t> </a:t>
            </a:r>
            <a:r>
              <a:rPr lang="it-IT" altLang="it-IT" sz="2309" b="1" dirty="0" err="1">
                <a:solidFill>
                  <a:srgbClr val="0070C0"/>
                </a:solidFill>
                <a:latin typeface="EraserDust"/>
              </a:rPr>
              <a:t>form</a:t>
            </a:r>
            <a:endParaRPr lang="it-IT" altLang="it-IT" sz="2309" b="1" dirty="0">
              <a:solidFill>
                <a:srgbClr val="0070C0"/>
              </a:solidFill>
              <a:latin typeface="EraserDust"/>
            </a:endParaRPr>
          </a:p>
          <a:p>
            <a:r>
              <a:rPr lang="it-IT" altLang="it-IT" sz="2309" dirty="0">
                <a:latin typeface="EraserDust"/>
              </a:rPr>
              <a:t>I </a:t>
            </a:r>
            <a:r>
              <a:rPr lang="it-IT" altLang="it-IT" sz="2309" dirty="0" err="1">
                <a:latin typeface="EraserDust"/>
              </a:rPr>
              <a:t>was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You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were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>
                <a:latin typeface="EraserDust"/>
              </a:rPr>
              <a:t>He/</a:t>
            </a:r>
            <a:r>
              <a:rPr lang="it-IT" altLang="it-IT" sz="2309" dirty="0" err="1">
                <a:latin typeface="EraserDust"/>
              </a:rPr>
              <a:t>she</a:t>
            </a:r>
            <a:r>
              <a:rPr lang="it-IT" altLang="it-IT" sz="2309" dirty="0">
                <a:latin typeface="EraserDust"/>
              </a:rPr>
              <a:t>/</a:t>
            </a:r>
            <a:r>
              <a:rPr lang="it-IT" altLang="it-IT" sz="2309" dirty="0" err="1">
                <a:latin typeface="EraserDust"/>
              </a:rPr>
              <a:t>it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was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We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were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You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were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They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were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</p:txBody>
      </p:sp>
      <p:sp>
        <p:nvSpPr>
          <p:cNvPr id="36868" name="TextBox 5">
            <a:extLst>
              <a:ext uri="{FF2B5EF4-FFF2-40B4-BE49-F238E27FC236}">
                <a16:creationId xmlns:a16="http://schemas.microsoft.com/office/drawing/2014/main" id="{25FD463F-AF28-492E-9B35-4D67F5BB8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210" y="608767"/>
            <a:ext cx="3322870" cy="25798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309" b="1" dirty="0">
                <a:solidFill>
                  <a:srgbClr val="0070C0"/>
                </a:solidFill>
                <a:latin typeface="EraserDust"/>
              </a:rPr>
              <a:t>Negative </a:t>
            </a:r>
            <a:r>
              <a:rPr lang="it-IT" altLang="it-IT" sz="2309" b="1" dirty="0" err="1">
                <a:solidFill>
                  <a:srgbClr val="0070C0"/>
                </a:solidFill>
                <a:latin typeface="EraserDust"/>
              </a:rPr>
              <a:t>form</a:t>
            </a:r>
            <a:endParaRPr lang="it-IT" altLang="it-IT" sz="2309" b="1" dirty="0">
              <a:solidFill>
                <a:srgbClr val="0070C0"/>
              </a:solidFill>
              <a:latin typeface="EraserDust"/>
            </a:endParaRPr>
          </a:p>
          <a:p>
            <a:r>
              <a:rPr lang="it-IT" altLang="it-IT" sz="2309" dirty="0">
                <a:latin typeface="EraserDust"/>
              </a:rPr>
              <a:t>I </a:t>
            </a:r>
            <a:r>
              <a:rPr lang="it-IT" altLang="it-IT" sz="2309" dirty="0" err="1">
                <a:latin typeface="EraserDust"/>
              </a:rPr>
              <a:t>wasn’t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You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weren’t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>
                <a:latin typeface="EraserDust"/>
              </a:rPr>
              <a:t>He/</a:t>
            </a:r>
            <a:r>
              <a:rPr lang="it-IT" altLang="it-IT" sz="2309" dirty="0" err="1">
                <a:latin typeface="EraserDust"/>
              </a:rPr>
              <a:t>she</a:t>
            </a:r>
            <a:r>
              <a:rPr lang="it-IT" altLang="it-IT" sz="2309" dirty="0">
                <a:latin typeface="EraserDust"/>
              </a:rPr>
              <a:t>/</a:t>
            </a:r>
            <a:r>
              <a:rPr lang="it-IT" altLang="it-IT" sz="2309" dirty="0" err="1">
                <a:latin typeface="EraserDust"/>
              </a:rPr>
              <a:t>it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wasn’t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We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weren’t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You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weren’t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They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weren’t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</p:txBody>
      </p:sp>
      <p:sp>
        <p:nvSpPr>
          <p:cNvPr id="36869" name="TextBox 6">
            <a:extLst>
              <a:ext uri="{FF2B5EF4-FFF2-40B4-BE49-F238E27FC236}">
                <a16:creationId xmlns:a16="http://schemas.microsoft.com/office/drawing/2014/main" id="{A30EADAD-B478-45F5-8AB8-916BA2BD3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0565" y="3913065"/>
            <a:ext cx="3322870" cy="25798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309" b="1" dirty="0">
                <a:solidFill>
                  <a:srgbClr val="0070C0"/>
                </a:solidFill>
                <a:latin typeface="EraserDust"/>
              </a:rPr>
              <a:t>Interrogative </a:t>
            </a:r>
            <a:r>
              <a:rPr lang="it-IT" altLang="it-IT" sz="2309" b="1" dirty="0" err="1">
                <a:solidFill>
                  <a:srgbClr val="0070C0"/>
                </a:solidFill>
                <a:latin typeface="EraserDust"/>
              </a:rPr>
              <a:t>form</a:t>
            </a:r>
            <a:endParaRPr lang="it-IT" altLang="it-IT" sz="2309" b="1" dirty="0">
              <a:solidFill>
                <a:srgbClr val="0070C0"/>
              </a:solidFill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Was</a:t>
            </a:r>
            <a:r>
              <a:rPr lang="it-IT" altLang="it-IT" sz="2309" dirty="0">
                <a:latin typeface="EraserDust"/>
              </a:rPr>
              <a:t> I </a:t>
            </a:r>
            <a:r>
              <a:rPr lang="it-IT" altLang="it-IT" sz="2309" dirty="0" err="1">
                <a:latin typeface="EraserDust"/>
              </a:rPr>
              <a:t>reading</a:t>
            </a:r>
            <a:r>
              <a:rPr lang="it-IT" altLang="it-IT" sz="2309" dirty="0">
                <a:latin typeface="EraserDust"/>
              </a:rPr>
              <a:t>?</a:t>
            </a:r>
          </a:p>
          <a:p>
            <a:r>
              <a:rPr lang="it-IT" altLang="it-IT" sz="2309" dirty="0" err="1">
                <a:latin typeface="EraserDust"/>
              </a:rPr>
              <a:t>Were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you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r>
              <a:rPr lang="it-IT" altLang="it-IT" sz="2309" dirty="0">
                <a:latin typeface="EraserDust"/>
              </a:rPr>
              <a:t>?</a:t>
            </a:r>
          </a:p>
          <a:p>
            <a:r>
              <a:rPr lang="it-IT" altLang="it-IT" sz="2309" dirty="0" err="1">
                <a:latin typeface="EraserDust"/>
              </a:rPr>
              <a:t>Was</a:t>
            </a:r>
            <a:r>
              <a:rPr lang="it-IT" altLang="it-IT" sz="2309" dirty="0">
                <a:latin typeface="EraserDust"/>
              </a:rPr>
              <a:t> he/</a:t>
            </a:r>
            <a:r>
              <a:rPr lang="it-IT" altLang="it-IT" sz="2309" dirty="0" err="1">
                <a:latin typeface="EraserDust"/>
              </a:rPr>
              <a:t>she</a:t>
            </a:r>
            <a:r>
              <a:rPr lang="it-IT" altLang="it-IT" sz="2309" dirty="0">
                <a:latin typeface="EraserDust"/>
              </a:rPr>
              <a:t>/</a:t>
            </a:r>
            <a:r>
              <a:rPr lang="it-IT" altLang="it-IT" sz="2309" dirty="0" err="1">
                <a:latin typeface="EraserDust"/>
              </a:rPr>
              <a:t>it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r>
              <a:rPr lang="it-IT" altLang="it-IT" sz="2309" dirty="0">
                <a:latin typeface="EraserDust"/>
              </a:rPr>
              <a:t>?</a:t>
            </a:r>
          </a:p>
          <a:p>
            <a:r>
              <a:rPr lang="it-IT" altLang="it-IT" sz="2309" dirty="0" err="1">
                <a:latin typeface="EraserDust"/>
              </a:rPr>
              <a:t>Were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r>
              <a:rPr lang="it-IT" altLang="it-IT" sz="2309" dirty="0">
                <a:latin typeface="EraserDust"/>
              </a:rPr>
              <a:t>?</a:t>
            </a:r>
          </a:p>
          <a:p>
            <a:r>
              <a:rPr lang="it-IT" altLang="it-IT" sz="2309" dirty="0" err="1">
                <a:latin typeface="EraserDust"/>
              </a:rPr>
              <a:t>Were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you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r>
              <a:rPr lang="it-IT" altLang="it-IT" sz="2309" dirty="0">
                <a:latin typeface="EraserDust"/>
              </a:rPr>
              <a:t>?</a:t>
            </a:r>
          </a:p>
          <a:p>
            <a:r>
              <a:rPr lang="it-IT" altLang="it-IT" sz="2309" dirty="0" err="1">
                <a:latin typeface="EraserDust"/>
              </a:rPr>
              <a:t>Were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they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r>
              <a:rPr lang="it-IT" altLang="it-IT" sz="2309" dirty="0">
                <a:latin typeface="EraserDus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15732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F53F714-0783-DDAF-4E47-AB8DD0E58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8876" y="1977863"/>
            <a:ext cx="5165124" cy="4515011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9544414-D6C8-55B7-FD22-5600248DF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94" y="160638"/>
            <a:ext cx="4867164" cy="214232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F4AA737-8EE5-2EA5-9324-81DA1F734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93900"/>
            <a:ext cx="4103469" cy="132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64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516693-2DAC-4B82-8D50-0AC7ABCF2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95850" cy="652157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645026E-4FD4-4447-844B-3376289DA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850" y="435634"/>
            <a:ext cx="4238625" cy="389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084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B16B09D-0818-46C9-95EC-B95A1DEEF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9" t="1" b="822"/>
          <a:stretch/>
        </p:blipFill>
        <p:spPr>
          <a:xfrm>
            <a:off x="0" y="155275"/>
            <a:ext cx="4433977" cy="624552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00E6CF2-AF77-482C-A823-00C0EAFDF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025" y="1242787"/>
            <a:ext cx="4429125" cy="40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982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E0BEA8F-B54A-44A8-AEBB-F827135C8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5" y="243564"/>
            <a:ext cx="4313294" cy="637087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E95CCE1-03C2-4AA3-B411-6254F87DE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185" y="2072522"/>
            <a:ext cx="3741744" cy="454191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53BF83F-F055-4554-9345-573ACC830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4040" y="0"/>
            <a:ext cx="3118034" cy="1931825"/>
          </a:xfrm>
          <a:prstGeom prst="rect">
            <a:avLst/>
          </a:prstGeom>
        </p:spPr>
      </p:pic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8BB3C81-2BC4-44FB-897C-F44F4EBFD624}"/>
              </a:ext>
            </a:extLst>
          </p:cNvPr>
          <p:cNvCxnSpPr/>
          <p:nvPr/>
        </p:nvCxnSpPr>
        <p:spPr>
          <a:xfrm>
            <a:off x="1304818" y="2774022"/>
            <a:ext cx="60617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111BF174-CA24-4CE6-8BFD-FAA8D4D2053A}"/>
              </a:ext>
            </a:extLst>
          </p:cNvPr>
          <p:cNvCxnSpPr>
            <a:cxnSpLocks/>
          </p:cNvCxnSpPr>
          <p:nvPr/>
        </p:nvCxnSpPr>
        <p:spPr>
          <a:xfrm>
            <a:off x="1190090" y="2988067"/>
            <a:ext cx="1039402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BE13D207-369C-4DE6-BD01-745771369379}"/>
              </a:ext>
            </a:extLst>
          </p:cNvPr>
          <p:cNvCxnSpPr>
            <a:cxnSpLocks/>
          </p:cNvCxnSpPr>
          <p:nvPr/>
        </p:nvCxnSpPr>
        <p:spPr>
          <a:xfrm>
            <a:off x="3434068" y="3005190"/>
            <a:ext cx="37764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6E8EC5D8-C47D-44B6-B093-20076BD72A28}"/>
              </a:ext>
            </a:extLst>
          </p:cNvPr>
          <p:cNvCxnSpPr>
            <a:cxnSpLocks/>
          </p:cNvCxnSpPr>
          <p:nvPr/>
        </p:nvCxnSpPr>
        <p:spPr>
          <a:xfrm>
            <a:off x="370658" y="3229509"/>
            <a:ext cx="37764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0DA2C5C7-E1B2-47BC-A896-B074757C38B4}"/>
              </a:ext>
            </a:extLst>
          </p:cNvPr>
          <p:cNvCxnSpPr/>
          <p:nvPr/>
        </p:nvCxnSpPr>
        <p:spPr>
          <a:xfrm>
            <a:off x="1607905" y="3437561"/>
            <a:ext cx="60617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719F831A-DDDD-41BD-80DC-BD3A85196BC8}"/>
              </a:ext>
            </a:extLst>
          </p:cNvPr>
          <p:cNvCxnSpPr>
            <a:cxnSpLocks/>
          </p:cNvCxnSpPr>
          <p:nvPr/>
        </p:nvCxnSpPr>
        <p:spPr>
          <a:xfrm>
            <a:off x="385606" y="3650750"/>
            <a:ext cx="80448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D2433003-45AF-4A55-AF91-57BB0A780F78}"/>
              </a:ext>
            </a:extLst>
          </p:cNvPr>
          <p:cNvCxnSpPr>
            <a:cxnSpLocks/>
          </p:cNvCxnSpPr>
          <p:nvPr/>
        </p:nvCxnSpPr>
        <p:spPr>
          <a:xfrm>
            <a:off x="871590" y="4075416"/>
            <a:ext cx="838201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4037957F-D355-479D-9EE2-C9D7AB49074E}"/>
              </a:ext>
            </a:extLst>
          </p:cNvPr>
          <p:cNvCxnSpPr/>
          <p:nvPr/>
        </p:nvCxnSpPr>
        <p:spPr>
          <a:xfrm>
            <a:off x="3016715" y="4075416"/>
            <a:ext cx="60617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BC76145F-4128-4A59-A06B-9AD37B8A3F3A}"/>
              </a:ext>
            </a:extLst>
          </p:cNvPr>
          <p:cNvCxnSpPr/>
          <p:nvPr/>
        </p:nvCxnSpPr>
        <p:spPr>
          <a:xfrm>
            <a:off x="335774" y="4292109"/>
            <a:ext cx="342169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E4265127-14EB-42C1-B46A-3D48B674538F}"/>
              </a:ext>
            </a:extLst>
          </p:cNvPr>
          <p:cNvCxnSpPr>
            <a:cxnSpLocks/>
          </p:cNvCxnSpPr>
          <p:nvPr/>
        </p:nvCxnSpPr>
        <p:spPr>
          <a:xfrm>
            <a:off x="1425008" y="4292109"/>
            <a:ext cx="80448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25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7417F0-186D-4930-A7C6-DC0D124F2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607B92A-302A-4A96-AD9A-31F61D3D1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01" y="1189668"/>
            <a:ext cx="6764741" cy="5267013"/>
          </a:xfrm>
          <a:prstGeom prst="rect">
            <a:avLst/>
          </a:prstGeom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5CD7F026-7065-4CBA-A664-C0A4F1797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764" y="380237"/>
            <a:ext cx="79651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PAST PERFECT </a:t>
            </a:r>
          </a:p>
        </p:txBody>
      </p:sp>
    </p:spTree>
    <p:extLst>
      <p:ext uri="{BB962C8B-B14F-4D97-AF65-F5344CB8AC3E}">
        <p14:creationId xmlns:p14="http://schemas.microsoft.com/office/powerpoint/2010/main" val="5595296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012" name="Connettore 1 3">
            <a:extLst>
              <a:ext uri="{FF2B5EF4-FFF2-40B4-BE49-F238E27FC236}">
                <a16:creationId xmlns:a16="http://schemas.microsoft.com/office/drawing/2014/main" id="{86FEF8CF-3908-4FEF-8775-A3F69CB994F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6120" y="747924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 Box 6">
            <a:extLst>
              <a:ext uri="{FF2B5EF4-FFF2-40B4-BE49-F238E27FC236}">
                <a16:creationId xmlns:a16="http://schemas.microsoft.com/office/drawing/2014/main" id="{63D5DD58-D860-4AE1-8049-DF12D5BC0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121" y="238222"/>
            <a:ext cx="6520521" cy="503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2693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SPEAKING PRACTICE</a:t>
            </a:r>
          </a:p>
        </p:txBody>
      </p:sp>
      <p:sp>
        <p:nvSpPr>
          <p:cNvPr id="43014" name="Rettangolo 2">
            <a:extLst>
              <a:ext uri="{FF2B5EF4-FFF2-40B4-BE49-F238E27FC236}">
                <a16:creationId xmlns:a16="http://schemas.microsoft.com/office/drawing/2014/main" id="{AF74BB35-B88A-4AD1-8978-D957B5029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35" y="909503"/>
            <a:ext cx="8518329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it-IT" altLang="en-US" sz="2800" dirty="0"/>
              <a:t>Interview </a:t>
            </a:r>
            <a:r>
              <a:rPr lang="it-IT" altLang="en-US" sz="2800" dirty="0" err="1"/>
              <a:t>your</a:t>
            </a:r>
            <a:r>
              <a:rPr lang="it-IT" altLang="en-US" sz="2800" dirty="0"/>
              <a:t> partner </a:t>
            </a:r>
            <a:r>
              <a:rPr lang="it-IT" altLang="en-US" sz="2800" dirty="0" err="1"/>
              <a:t>about</a:t>
            </a:r>
            <a:r>
              <a:rPr lang="it-IT" altLang="en-US" sz="2800" dirty="0"/>
              <a:t> </a:t>
            </a:r>
            <a:r>
              <a:rPr lang="it-IT" altLang="en-US" sz="2800" dirty="0" err="1"/>
              <a:t>her</a:t>
            </a:r>
            <a:r>
              <a:rPr lang="it-IT" altLang="en-US" sz="2800" dirty="0"/>
              <a:t>/</a:t>
            </a:r>
            <a:r>
              <a:rPr lang="it-IT" altLang="en-US" sz="2800" dirty="0" err="1"/>
              <a:t>his</a:t>
            </a:r>
            <a:r>
              <a:rPr lang="it-IT" altLang="en-US" sz="2800" dirty="0"/>
              <a:t> </a:t>
            </a:r>
            <a:r>
              <a:rPr lang="it-IT" altLang="en-US" sz="2800" i="1" dirty="0"/>
              <a:t>(</a:t>
            </a:r>
            <a:r>
              <a:rPr lang="it-IT" altLang="en-US" sz="2800" i="1" dirty="0" err="1">
                <a:solidFill>
                  <a:srgbClr val="0070C0"/>
                </a:solidFill>
              </a:rPr>
              <a:t>their</a:t>
            </a:r>
            <a:r>
              <a:rPr lang="it-IT" altLang="en-US" sz="2800" i="1" dirty="0"/>
              <a:t>)</a:t>
            </a:r>
            <a:r>
              <a:rPr lang="it-IT" altLang="en-US" sz="2800" dirty="0"/>
              <a:t> last </a:t>
            </a:r>
            <a:r>
              <a:rPr lang="it-IT" altLang="en-US" sz="2800" dirty="0" err="1"/>
              <a:t>holiday</a:t>
            </a:r>
            <a:r>
              <a:rPr lang="it-IT" altLang="en-US" sz="2800" dirty="0"/>
              <a:t>.</a:t>
            </a:r>
          </a:p>
          <a:p>
            <a:pPr lvl="1">
              <a:spcBef>
                <a:spcPts val="1200"/>
              </a:spcBef>
              <a:buFontTx/>
              <a:buChar char="•"/>
            </a:pPr>
            <a:r>
              <a:rPr lang="it-IT" altLang="en-US" sz="2400" b="1" dirty="0" err="1"/>
              <a:t>Where</a:t>
            </a:r>
            <a:r>
              <a:rPr lang="it-IT" altLang="en-US" sz="2400" dirty="0"/>
              <a:t> / go?</a:t>
            </a:r>
          </a:p>
          <a:p>
            <a:pPr lvl="1">
              <a:buFontTx/>
              <a:buChar char="•"/>
            </a:pPr>
            <a:r>
              <a:rPr lang="it-IT" altLang="en-US" sz="2400" b="1" dirty="0"/>
              <a:t>How</a:t>
            </a:r>
            <a:r>
              <a:rPr lang="it-IT" altLang="en-US" sz="2400" dirty="0"/>
              <a:t> / go </a:t>
            </a:r>
            <a:r>
              <a:rPr lang="it-IT" altLang="en-US" sz="2400" dirty="0" err="1"/>
              <a:t>there</a:t>
            </a:r>
            <a:r>
              <a:rPr lang="it-IT" altLang="en-US" sz="2400" dirty="0"/>
              <a:t>?</a:t>
            </a:r>
          </a:p>
          <a:p>
            <a:pPr lvl="1">
              <a:buFontTx/>
              <a:buChar char="•"/>
            </a:pPr>
            <a:r>
              <a:rPr lang="it-IT" altLang="en-US" sz="2400" b="1" dirty="0" err="1"/>
              <a:t>Why</a:t>
            </a:r>
            <a:r>
              <a:rPr lang="it-IT" altLang="en-US" sz="2400" dirty="0"/>
              <a:t> / go </a:t>
            </a:r>
            <a:r>
              <a:rPr lang="it-IT" altLang="en-US" sz="2400" dirty="0" err="1"/>
              <a:t>there</a:t>
            </a:r>
            <a:r>
              <a:rPr lang="it-IT" altLang="en-US" sz="2400" dirty="0"/>
              <a:t>?</a:t>
            </a:r>
          </a:p>
          <a:p>
            <a:pPr lvl="1">
              <a:buFontTx/>
              <a:buChar char="•"/>
            </a:pPr>
            <a:r>
              <a:rPr lang="it-IT" altLang="en-US" sz="2400" b="1" dirty="0" err="1"/>
              <a:t>When</a:t>
            </a:r>
            <a:r>
              <a:rPr lang="it-IT" altLang="en-US" sz="2400" dirty="0"/>
              <a:t> / go?</a:t>
            </a:r>
          </a:p>
          <a:p>
            <a:pPr lvl="1">
              <a:buFontTx/>
              <a:buChar char="•"/>
            </a:pPr>
            <a:r>
              <a:rPr lang="it-IT" altLang="en-US" sz="2400" b="1" dirty="0" err="1"/>
              <a:t>Who</a:t>
            </a:r>
            <a:r>
              <a:rPr lang="it-IT" altLang="en-US" sz="2400" dirty="0"/>
              <a:t> / go with?</a:t>
            </a:r>
          </a:p>
          <a:p>
            <a:pPr lvl="1">
              <a:buFontTx/>
              <a:buChar char="•"/>
            </a:pPr>
            <a:r>
              <a:rPr lang="it-IT" altLang="en-US" sz="2400" dirty="0" err="1"/>
              <a:t>Where</a:t>
            </a:r>
            <a:r>
              <a:rPr lang="it-IT" altLang="en-US" sz="2400" dirty="0"/>
              <a:t> / stay?</a:t>
            </a:r>
          </a:p>
          <a:p>
            <a:pPr lvl="1">
              <a:buFontTx/>
              <a:buChar char="•"/>
            </a:pPr>
            <a:r>
              <a:rPr lang="it-IT" altLang="en-US" sz="2400" dirty="0" err="1"/>
              <a:t>What</a:t>
            </a:r>
            <a:r>
              <a:rPr lang="it-IT" altLang="en-US" sz="2400" dirty="0"/>
              <a:t> / the food (/</a:t>
            </a:r>
            <a:r>
              <a:rPr lang="it-IT" altLang="en-US" sz="2400" dirty="0" err="1"/>
              <a:t>weather</a:t>
            </a:r>
            <a:r>
              <a:rPr lang="it-IT" altLang="en-US" sz="2400" dirty="0"/>
              <a:t>) </a:t>
            </a:r>
            <a:r>
              <a:rPr lang="it-IT" altLang="en-US" sz="2400" dirty="0" err="1"/>
              <a:t>like</a:t>
            </a:r>
            <a:r>
              <a:rPr lang="it-IT" altLang="en-US" sz="2400" dirty="0"/>
              <a:t>?</a:t>
            </a:r>
          </a:p>
          <a:p>
            <a:pPr lvl="1">
              <a:buFontTx/>
              <a:buChar char="•"/>
            </a:pPr>
            <a:r>
              <a:rPr lang="it-IT" altLang="en-US" sz="2400" b="1" dirty="0" err="1"/>
              <a:t>What</a:t>
            </a:r>
            <a:r>
              <a:rPr lang="it-IT" altLang="en-US" sz="2400" dirty="0"/>
              <a:t> / do </a:t>
            </a:r>
            <a:r>
              <a:rPr lang="it-IT" altLang="en-US" sz="2400" dirty="0" err="1"/>
              <a:t>during</a:t>
            </a:r>
            <a:r>
              <a:rPr lang="it-IT" altLang="en-US" sz="2400" dirty="0"/>
              <a:t> the day (/</a:t>
            </a:r>
            <a:r>
              <a:rPr lang="it-IT" altLang="en-US" sz="2400" dirty="0" err="1"/>
              <a:t>at</a:t>
            </a:r>
            <a:r>
              <a:rPr lang="it-IT" altLang="en-US" sz="2400" dirty="0"/>
              <a:t> night)?</a:t>
            </a:r>
          </a:p>
          <a:p>
            <a:pPr lvl="1">
              <a:buFontTx/>
              <a:buChar char="•"/>
            </a:pPr>
            <a:r>
              <a:rPr lang="it-IT" altLang="en-US" sz="2400" dirty="0"/>
              <a:t>/ </a:t>
            </a:r>
            <a:r>
              <a:rPr lang="it-IT" altLang="en-US" sz="2400" dirty="0" err="1"/>
              <a:t>have</a:t>
            </a:r>
            <a:r>
              <a:rPr lang="it-IT" altLang="en-US" sz="2400" dirty="0"/>
              <a:t> a </a:t>
            </a:r>
            <a:r>
              <a:rPr lang="it-IT" altLang="en-US" sz="2400" dirty="0" err="1"/>
              <a:t>good</a:t>
            </a:r>
            <a:r>
              <a:rPr lang="it-IT" altLang="en-US" sz="2400" dirty="0"/>
              <a:t> time? </a:t>
            </a:r>
          </a:p>
          <a:p>
            <a:pPr lvl="1">
              <a:buFontTx/>
              <a:buChar char="•"/>
            </a:pPr>
            <a:r>
              <a:rPr lang="it-IT" altLang="en-US" sz="2400" dirty="0"/>
              <a:t>/ </a:t>
            </a:r>
            <a:r>
              <a:rPr lang="it-IT" altLang="en-US" sz="2400" dirty="0" err="1"/>
              <a:t>have</a:t>
            </a:r>
            <a:r>
              <a:rPr lang="it-IT" altLang="en-US" sz="2400" dirty="0"/>
              <a:t> </a:t>
            </a:r>
            <a:r>
              <a:rPr lang="it-IT" altLang="en-US" sz="2400" dirty="0" err="1"/>
              <a:t>any</a:t>
            </a:r>
            <a:r>
              <a:rPr lang="it-IT" altLang="en-US" sz="2400" dirty="0"/>
              <a:t> </a:t>
            </a:r>
            <a:r>
              <a:rPr lang="it-IT" altLang="en-US" sz="2400" dirty="0" err="1"/>
              <a:t>problems</a:t>
            </a:r>
            <a:r>
              <a:rPr lang="it-IT" altLang="en-US" sz="2400" dirty="0"/>
              <a:t>? </a:t>
            </a:r>
          </a:p>
          <a:p>
            <a:pPr lvl="1">
              <a:buFontTx/>
              <a:buChar char="•"/>
            </a:pPr>
            <a:r>
              <a:rPr lang="it-IT" altLang="en-US" sz="2400" dirty="0" err="1"/>
              <a:t>What</a:t>
            </a:r>
            <a:r>
              <a:rPr lang="it-IT" altLang="en-US" sz="2400" dirty="0"/>
              <a:t> / </a:t>
            </a:r>
            <a:r>
              <a:rPr lang="it-IT" altLang="en-US" sz="2400" dirty="0" err="1"/>
              <a:t>like</a:t>
            </a:r>
            <a:r>
              <a:rPr lang="it-IT" altLang="en-US" sz="2400" dirty="0"/>
              <a:t> </a:t>
            </a:r>
            <a:r>
              <a:rPr lang="it-IT" altLang="en-US" sz="2400" dirty="0" err="1"/>
              <a:t>most</a:t>
            </a:r>
            <a:r>
              <a:rPr lang="it-IT" altLang="en-US" sz="2400" dirty="0"/>
              <a:t>?</a:t>
            </a:r>
          </a:p>
          <a:p>
            <a:pPr lvl="1">
              <a:buFontTx/>
              <a:buChar char="•"/>
            </a:pPr>
            <a:r>
              <a:rPr lang="it-IT" altLang="en-US" sz="2400" dirty="0"/>
              <a:t>/ </a:t>
            </a:r>
            <a:r>
              <a:rPr lang="it-IT" altLang="en-US" sz="2400" dirty="0" err="1"/>
              <a:t>anything</a:t>
            </a:r>
            <a:r>
              <a:rPr lang="it-IT" altLang="en-US" sz="2400" dirty="0"/>
              <a:t> special/funny </a:t>
            </a:r>
            <a:r>
              <a:rPr lang="it-IT" altLang="en-US" sz="2400" dirty="0" err="1"/>
              <a:t>happen</a:t>
            </a:r>
            <a:r>
              <a:rPr lang="it-IT" altLang="en-US" sz="2400" dirty="0"/>
              <a:t>?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F8CA359-472D-4E7F-9FCB-1E319F5B3671}"/>
              </a:ext>
            </a:extLst>
          </p:cNvPr>
          <p:cNvSpPr txBox="1"/>
          <p:nvPr/>
        </p:nvSpPr>
        <p:spPr>
          <a:xfrm>
            <a:off x="6507668" y="1842655"/>
            <a:ext cx="253935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/>
              <a:t>See</a:t>
            </a:r>
            <a:r>
              <a:rPr lang="it-IT" dirty="0"/>
              <a:t>: </a:t>
            </a:r>
            <a:r>
              <a:rPr lang="it-IT" dirty="0" err="1">
                <a:hlinkClick r:id="rId3"/>
              </a:rPr>
              <a:t>adverbs</a:t>
            </a:r>
            <a:r>
              <a:rPr lang="it-IT" dirty="0">
                <a:hlinkClick r:id="rId3"/>
              </a:rPr>
              <a:t> of time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14998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62F3C716-0B6F-482B-BAFC-888DB49B1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521" y="0"/>
            <a:ext cx="2423370" cy="119644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8A3F883-E8E5-46EE-9C4C-29249AD93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1" y="2890699"/>
            <a:ext cx="3515267" cy="386679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EA51B83-43DD-43A5-96FE-3D39150EA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223" y="2451820"/>
            <a:ext cx="3475021" cy="430567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3D1E48E-5150-4703-A403-AF6F03FE7F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11" r="8623"/>
          <a:stretch/>
        </p:blipFill>
        <p:spPr>
          <a:xfrm>
            <a:off x="3399826" y="1196444"/>
            <a:ext cx="2074759" cy="237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888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0" name="Connettore 1 3">
            <a:extLst>
              <a:ext uri="{FF2B5EF4-FFF2-40B4-BE49-F238E27FC236}">
                <a16:creationId xmlns:a16="http://schemas.microsoft.com/office/drawing/2014/main" id="{1F9F19A0-7E71-4350-ADF8-2B8F4049E0A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6">
            <a:extLst>
              <a:ext uri="{FF2B5EF4-FFF2-40B4-BE49-F238E27FC236}">
                <a16:creationId xmlns:a16="http://schemas.microsoft.com/office/drawing/2014/main" id="{9B8FD8CF-FDAB-449F-9C15-F1634AF3C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" y="287833"/>
            <a:ext cx="79912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Your </a:t>
            </a:r>
            <a:r>
              <a:rPr lang="it-IT" altLang="it-IT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perfect</a:t>
            </a: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altLang="it-IT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holiday</a:t>
            </a: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– Do </a:t>
            </a:r>
            <a:r>
              <a:rPr lang="it-IT" altLang="it-IT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you</a:t>
            </a: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altLang="it-IT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prefer</a:t>
            </a: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… ?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6117D721-CDCE-4E83-9715-3548D88B7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01217" y="1187127"/>
            <a:ext cx="4224123" cy="2600803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6FDDC6B-5316-4445-8DEC-B63306365C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09"/>
          <a:stretch/>
        </p:blipFill>
        <p:spPr>
          <a:xfrm>
            <a:off x="1625591" y="4799564"/>
            <a:ext cx="3248599" cy="200358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A0B4E42-2E19-4620-945F-2978D11AF7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0" t="1061" r="2640"/>
          <a:stretch/>
        </p:blipFill>
        <p:spPr>
          <a:xfrm>
            <a:off x="218660" y="1113185"/>
            <a:ext cx="2544417" cy="545698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8730ED8-9739-49F4-B346-0A2654DF5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7226" y="4362951"/>
            <a:ext cx="3075626" cy="195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270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0" name="Connettore 1 3">
            <a:extLst>
              <a:ext uri="{FF2B5EF4-FFF2-40B4-BE49-F238E27FC236}">
                <a16:creationId xmlns:a16="http://schemas.microsoft.com/office/drawing/2014/main" id="{1F9F19A0-7E71-4350-ADF8-2B8F4049E0A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6">
            <a:extLst>
              <a:ext uri="{FF2B5EF4-FFF2-40B4-BE49-F238E27FC236}">
                <a16:creationId xmlns:a16="http://schemas.microsoft.com/office/drawing/2014/main" id="{9B8FD8CF-FDAB-449F-9C15-F1634AF3C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" y="287833"/>
            <a:ext cx="79912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Your </a:t>
            </a:r>
            <a:r>
              <a:rPr lang="it-IT" altLang="it-IT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perfect</a:t>
            </a: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altLang="it-IT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holiday</a:t>
            </a: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– Do </a:t>
            </a:r>
            <a:r>
              <a:rPr lang="it-IT" altLang="it-IT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you</a:t>
            </a: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altLang="it-IT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prefer</a:t>
            </a: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… ?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3595FB78-7156-44DF-9C85-1EB34A7107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207" y="4027756"/>
            <a:ext cx="2019052" cy="2739544"/>
          </a:xfr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A767BC5-5BD4-4F48-9DA7-8A9184562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07" y="1059840"/>
            <a:ext cx="2517874" cy="197942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DB18B29-5C91-4CBA-BB4B-638B6D89C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8974" y="1033158"/>
            <a:ext cx="2329030" cy="267759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8730ED8-9739-49F4-B346-0A2654DF5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469" y="2953178"/>
            <a:ext cx="2729224" cy="173110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641E0C9-7839-49A9-8AEE-0C7C276D26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8977" y="3530960"/>
            <a:ext cx="2729224" cy="1688395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41454B1B-0925-4E50-B3E0-C5D8E919812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412"/>
          <a:stretch/>
        </p:blipFill>
        <p:spPr>
          <a:xfrm>
            <a:off x="5763770" y="5039564"/>
            <a:ext cx="3264234" cy="173110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8560224E-A43B-4E5E-B32E-44C7497460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1144" y="1113433"/>
            <a:ext cx="2024872" cy="1731108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CA6166F-10B3-4D49-86F5-71A561740AEE}"/>
              </a:ext>
            </a:extLst>
          </p:cNvPr>
          <p:cNvSpPr txBox="1"/>
          <p:nvPr/>
        </p:nvSpPr>
        <p:spPr>
          <a:xfrm>
            <a:off x="2286000" y="6323860"/>
            <a:ext cx="174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staying</a:t>
            </a:r>
            <a:r>
              <a:rPr lang="it-IT" dirty="0"/>
              <a:t> in </a:t>
            </a:r>
            <a:r>
              <a:rPr lang="it-IT" dirty="0" err="1"/>
              <a:t>Italy</a:t>
            </a:r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EF95E7A-D0D0-42AE-8CD8-C77AE9FDAC26}"/>
              </a:ext>
            </a:extLst>
          </p:cNvPr>
          <p:cNvSpPr txBox="1"/>
          <p:nvPr/>
        </p:nvSpPr>
        <p:spPr>
          <a:xfrm>
            <a:off x="5187955" y="2954950"/>
            <a:ext cx="174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going</a:t>
            </a:r>
            <a:r>
              <a:rPr lang="it-IT" dirty="0"/>
              <a:t> </a:t>
            </a:r>
            <a:r>
              <a:rPr lang="it-IT" dirty="0" err="1"/>
              <a:t>abroad</a:t>
            </a:r>
            <a:endParaRPr lang="it-IT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AF3536A-380D-4B43-8E3C-D094652958CA}"/>
              </a:ext>
            </a:extLst>
          </p:cNvPr>
          <p:cNvSpPr txBox="1"/>
          <p:nvPr/>
        </p:nvSpPr>
        <p:spPr>
          <a:xfrm>
            <a:off x="2547112" y="4936906"/>
            <a:ext cx="2729224" cy="1138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Do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agree</a:t>
            </a:r>
            <a:r>
              <a:rPr lang="it-IT" dirty="0"/>
              <a:t>?</a:t>
            </a:r>
          </a:p>
          <a:p>
            <a:r>
              <a:rPr lang="it-IT" dirty="0"/>
              <a:t>      I </a:t>
            </a:r>
            <a:r>
              <a:rPr lang="it-IT" dirty="0" err="1"/>
              <a:t>agree</a:t>
            </a:r>
            <a:r>
              <a:rPr lang="it-IT" dirty="0"/>
              <a:t> / </a:t>
            </a:r>
            <a:r>
              <a:rPr lang="it-IT" dirty="0" err="1"/>
              <a:t>don’t</a:t>
            </a:r>
            <a:r>
              <a:rPr lang="it-IT" dirty="0"/>
              <a:t> </a:t>
            </a:r>
            <a:r>
              <a:rPr lang="it-IT" dirty="0" err="1"/>
              <a:t>agree</a:t>
            </a:r>
            <a:endParaRPr lang="it-IT" dirty="0"/>
          </a:p>
          <a:p>
            <a:pPr marL="185738" algn="r"/>
            <a:r>
              <a:rPr lang="it-IT" sz="1400" dirty="0"/>
              <a:t>(with </a:t>
            </a:r>
            <a:r>
              <a:rPr lang="it-IT" sz="1400" dirty="0" err="1"/>
              <a:t>you</a:t>
            </a:r>
            <a:r>
              <a:rPr lang="it-IT" sz="1400" dirty="0"/>
              <a:t>)</a:t>
            </a:r>
          </a:p>
          <a:p>
            <a:r>
              <a:rPr lang="it-IT" strike="sngStrike" dirty="0">
                <a:solidFill>
                  <a:srgbClr val="FF0000"/>
                </a:solidFill>
              </a:rPr>
              <a:t>     </a:t>
            </a:r>
            <a:r>
              <a:rPr lang="it-IT" strike="sngStrike" dirty="0" err="1">
                <a:solidFill>
                  <a:srgbClr val="FF0000"/>
                </a:solidFill>
              </a:rPr>
              <a:t>I’m</a:t>
            </a:r>
            <a:r>
              <a:rPr lang="it-IT" strike="sngStrike" dirty="0">
                <a:solidFill>
                  <a:srgbClr val="FF0000"/>
                </a:solidFill>
              </a:rPr>
              <a:t> (</a:t>
            </a:r>
            <a:r>
              <a:rPr lang="it-IT" strike="sngStrike" dirty="0" err="1">
                <a:solidFill>
                  <a:srgbClr val="FF0000"/>
                </a:solidFill>
              </a:rPr>
              <a:t>not</a:t>
            </a:r>
            <a:r>
              <a:rPr lang="it-IT" strike="sngStrike" dirty="0">
                <a:solidFill>
                  <a:srgbClr val="FF0000"/>
                </a:solidFill>
              </a:rPr>
              <a:t>) </a:t>
            </a:r>
            <a:r>
              <a:rPr lang="it-IT" strike="sngStrike" dirty="0" err="1">
                <a:solidFill>
                  <a:srgbClr val="FF0000"/>
                </a:solidFill>
              </a:rPr>
              <a:t>agree</a:t>
            </a:r>
            <a:endParaRPr lang="it-IT" strike="sngStrike" dirty="0">
              <a:solidFill>
                <a:srgbClr val="FF0000"/>
              </a:solidFill>
            </a:endParaRPr>
          </a:p>
        </p:txBody>
      </p:sp>
      <p:pic>
        <p:nvPicPr>
          <p:cNvPr id="26" name="Immagine 25" descr="Immagine che contiene disegnando, fiocco&#10;&#10;Descrizione generata automaticamente">
            <a:extLst>
              <a:ext uri="{FF2B5EF4-FFF2-40B4-BE49-F238E27FC236}">
                <a16:creationId xmlns:a16="http://schemas.microsoft.com/office/drawing/2014/main" id="{23FBA764-F943-4DE5-BFC7-5F23AB928B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217" y="5784675"/>
            <a:ext cx="233541" cy="209465"/>
          </a:xfrm>
          <a:prstGeom prst="rect">
            <a:avLst/>
          </a:prstGeom>
        </p:spPr>
      </p:pic>
      <p:pic>
        <p:nvPicPr>
          <p:cNvPr id="28" name="Immagine 27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D56BF400-F7DC-4966-B9C4-A216340A9B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08" y="5265562"/>
            <a:ext cx="331737" cy="29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130CAA7E-F724-4A32-AE80-3AA587E3078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88421" y="282456"/>
            <a:ext cx="7886700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DISASTROUS HOLIDAYS</a:t>
            </a:r>
          </a:p>
        </p:txBody>
      </p:sp>
      <p:cxnSp>
        <p:nvCxnSpPr>
          <p:cNvPr id="5" name="Connettore 1 3">
            <a:extLst>
              <a:ext uri="{FF2B5EF4-FFF2-40B4-BE49-F238E27FC236}">
                <a16:creationId xmlns:a16="http://schemas.microsoft.com/office/drawing/2014/main" id="{76E96CA9-36C7-4250-A042-845C303369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25BE46F9-31B3-403A-B7C2-19BA5695E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47" y="858489"/>
            <a:ext cx="8603093" cy="5856487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41D790F-2163-4FB3-90A6-16667258B768}"/>
              </a:ext>
            </a:extLst>
          </p:cNvPr>
          <p:cNvSpPr/>
          <p:nvPr/>
        </p:nvSpPr>
        <p:spPr>
          <a:xfrm>
            <a:off x="6984341" y="151592"/>
            <a:ext cx="1745478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it-IT" dirty="0"/>
              <a:t>EXTRA PRACTICE</a:t>
            </a:r>
          </a:p>
        </p:txBody>
      </p:sp>
    </p:spTree>
    <p:extLst>
      <p:ext uri="{BB962C8B-B14F-4D97-AF65-F5344CB8AC3E}">
        <p14:creationId xmlns:p14="http://schemas.microsoft.com/office/powerpoint/2010/main" val="11043110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130CAA7E-F724-4A32-AE80-3AA587E3078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88421" y="282456"/>
            <a:ext cx="7886700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DISASTROUS HOLIDAYS</a:t>
            </a:r>
          </a:p>
        </p:txBody>
      </p:sp>
      <p:cxnSp>
        <p:nvCxnSpPr>
          <p:cNvPr id="5" name="Connettore 1 3">
            <a:extLst>
              <a:ext uri="{FF2B5EF4-FFF2-40B4-BE49-F238E27FC236}">
                <a16:creationId xmlns:a16="http://schemas.microsoft.com/office/drawing/2014/main" id="{76E96CA9-36C7-4250-A042-845C303369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97BF8207-1BC9-4282-B8D1-C7602D9DD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7" y="903131"/>
            <a:ext cx="8543926" cy="571987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B89F37D7-A965-4C9A-8C4A-4D6EBCA2D171}"/>
              </a:ext>
            </a:extLst>
          </p:cNvPr>
          <p:cNvSpPr/>
          <p:nvPr/>
        </p:nvSpPr>
        <p:spPr>
          <a:xfrm>
            <a:off x="6984341" y="151592"/>
            <a:ext cx="1745478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it-IT" dirty="0"/>
              <a:t>EXTRA PRACTICE</a:t>
            </a:r>
          </a:p>
        </p:txBody>
      </p:sp>
    </p:spTree>
    <p:extLst>
      <p:ext uri="{BB962C8B-B14F-4D97-AF65-F5344CB8AC3E}">
        <p14:creationId xmlns:p14="http://schemas.microsoft.com/office/powerpoint/2010/main" val="2067143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636F6E5-4284-EA22-416C-3F6D716447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093" y="681380"/>
            <a:ext cx="4214225" cy="1524132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655E2F0-BEBF-02D6-F66F-F2DDB5431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318" y="504303"/>
            <a:ext cx="3848844" cy="609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794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D0FEB5-BE40-4A3D-AFD7-DA080F3A4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20" y="1087778"/>
            <a:ext cx="8590505" cy="2541758"/>
          </a:xfrm>
        </p:spPr>
        <p:txBody>
          <a:bodyPr>
            <a:normAutofit fontScale="92500" lnSpcReduction="20000"/>
          </a:bodyPr>
          <a:lstStyle/>
          <a:p>
            <a:r>
              <a:rPr lang="it-IT" sz="2400" dirty="0" err="1"/>
              <a:t>Where</a:t>
            </a:r>
            <a:r>
              <a:rPr lang="it-IT" sz="2400" dirty="0"/>
              <a:t> </a:t>
            </a:r>
            <a:r>
              <a:rPr lang="it-IT" sz="2400" dirty="0" err="1"/>
              <a:t>did</a:t>
            </a:r>
            <a:r>
              <a:rPr lang="it-IT" sz="2400" dirty="0"/>
              <a:t> </a:t>
            </a:r>
            <a:r>
              <a:rPr lang="it-IT" sz="2400" dirty="0" err="1"/>
              <a:t>Joe</a:t>
            </a:r>
            <a:r>
              <a:rPr lang="it-IT" sz="2400" dirty="0"/>
              <a:t>/ Laura go on </a:t>
            </a:r>
            <a:r>
              <a:rPr lang="it-IT" sz="2400" dirty="0" err="1"/>
              <a:t>holiday</a:t>
            </a:r>
            <a:r>
              <a:rPr lang="it-IT" sz="2400" dirty="0"/>
              <a:t>?</a:t>
            </a:r>
          </a:p>
          <a:p>
            <a:r>
              <a:rPr lang="it-IT" sz="2400" dirty="0" err="1"/>
              <a:t>Who</a:t>
            </a:r>
            <a:r>
              <a:rPr lang="it-IT" sz="2400" dirty="0"/>
              <a:t> </a:t>
            </a:r>
            <a:r>
              <a:rPr lang="it-IT" sz="2400" dirty="0" err="1"/>
              <a:t>did</a:t>
            </a:r>
            <a:r>
              <a:rPr lang="it-IT" sz="2400" dirty="0"/>
              <a:t> he/</a:t>
            </a:r>
            <a:r>
              <a:rPr lang="it-IT" sz="2400" dirty="0" err="1"/>
              <a:t>she</a:t>
            </a:r>
            <a:r>
              <a:rPr lang="it-IT" sz="2400" dirty="0"/>
              <a:t> go with?</a:t>
            </a:r>
          </a:p>
          <a:p>
            <a:r>
              <a:rPr lang="it-IT" sz="2400" dirty="0" err="1"/>
              <a:t>Where</a:t>
            </a:r>
            <a:r>
              <a:rPr lang="it-IT" sz="2400" dirty="0"/>
              <a:t> </a:t>
            </a:r>
            <a:r>
              <a:rPr lang="it-IT" sz="2400" dirty="0" err="1"/>
              <a:t>did</a:t>
            </a:r>
            <a:r>
              <a:rPr lang="it-IT" sz="2400" dirty="0"/>
              <a:t> he/</a:t>
            </a:r>
            <a:r>
              <a:rPr lang="it-IT" sz="2400" dirty="0" err="1"/>
              <a:t>she</a:t>
            </a:r>
            <a:r>
              <a:rPr lang="it-IT" sz="2400" dirty="0"/>
              <a:t> stay?</a:t>
            </a:r>
          </a:p>
          <a:p>
            <a:r>
              <a:rPr lang="it-IT" sz="2400" dirty="0" err="1"/>
              <a:t>What</a:t>
            </a:r>
            <a:r>
              <a:rPr lang="it-IT" sz="2400" dirty="0"/>
              <a:t> </a:t>
            </a:r>
            <a:r>
              <a:rPr lang="it-IT" sz="2400" dirty="0" err="1"/>
              <a:t>was</a:t>
            </a:r>
            <a:r>
              <a:rPr lang="it-IT" sz="2400" dirty="0"/>
              <a:t> the </a:t>
            </a:r>
            <a:r>
              <a:rPr lang="it-IT" sz="2400" dirty="0" err="1"/>
              <a:t>weather</a:t>
            </a:r>
            <a:r>
              <a:rPr lang="it-IT" sz="2400" dirty="0"/>
              <a:t> </a:t>
            </a:r>
            <a:r>
              <a:rPr lang="it-IT" sz="2400" dirty="0" err="1"/>
              <a:t>like</a:t>
            </a:r>
            <a:r>
              <a:rPr lang="it-IT" sz="2400" dirty="0"/>
              <a:t>?</a:t>
            </a:r>
          </a:p>
          <a:p>
            <a:r>
              <a:rPr lang="it-IT" sz="2400" dirty="0" err="1"/>
              <a:t>Why</a:t>
            </a:r>
            <a:r>
              <a:rPr lang="it-IT" sz="2400" dirty="0"/>
              <a:t> </a:t>
            </a:r>
            <a:r>
              <a:rPr lang="it-IT" sz="2400" dirty="0" err="1"/>
              <a:t>didn’t</a:t>
            </a:r>
            <a:r>
              <a:rPr lang="it-IT" sz="2400" dirty="0"/>
              <a:t> he/</a:t>
            </a:r>
            <a:r>
              <a:rPr lang="it-IT" sz="2400" dirty="0" err="1"/>
              <a:t>she</a:t>
            </a:r>
            <a:r>
              <a:rPr lang="it-IT" sz="2400" dirty="0"/>
              <a:t> </a:t>
            </a:r>
            <a:r>
              <a:rPr lang="it-IT" sz="2400" dirty="0" err="1"/>
              <a:t>enjoy</a:t>
            </a:r>
            <a:r>
              <a:rPr lang="it-IT" sz="2400" dirty="0"/>
              <a:t> the </a:t>
            </a:r>
            <a:r>
              <a:rPr lang="it-IT" sz="2400" dirty="0" err="1"/>
              <a:t>holiday</a:t>
            </a:r>
            <a:r>
              <a:rPr lang="it-IT" sz="2400" dirty="0"/>
              <a:t>?</a:t>
            </a:r>
          </a:p>
          <a:p>
            <a:endParaRPr lang="it-IT" sz="2400" dirty="0"/>
          </a:p>
          <a:p>
            <a:pPr marL="0" indent="0">
              <a:buNone/>
            </a:pPr>
            <a:r>
              <a:rPr lang="it-IT" sz="2800" dirty="0"/>
              <a:t>LET’S LISTEN TO THE OTHER SIDE OF THE STORY…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130CAA7E-F724-4A32-AE80-3AA587E3078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88421" y="282456"/>
            <a:ext cx="7886700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DISASTROUS HOLIDAYS</a:t>
            </a:r>
          </a:p>
        </p:txBody>
      </p:sp>
      <p:cxnSp>
        <p:nvCxnSpPr>
          <p:cNvPr id="5" name="Connettore 1 3">
            <a:extLst>
              <a:ext uri="{FF2B5EF4-FFF2-40B4-BE49-F238E27FC236}">
                <a16:creationId xmlns:a16="http://schemas.microsoft.com/office/drawing/2014/main" id="{76E96CA9-36C7-4250-A042-845C303369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DCAADED-41CA-4B49-9BFA-73FA6EB49635}"/>
              </a:ext>
            </a:extLst>
          </p:cNvPr>
          <p:cNvSpPr txBox="1"/>
          <p:nvPr/>
        </p:nvSpPr>
        <p:spPr>
          <a:xfrm>
            <a:off x="388420" y="3528556"/>
            <a:ext cx="4407866" cy="304698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0070C0"/>
                </a:solidFill>
              </a:rPr>
              <a:t>What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dirty="0" err="1">
                <a:solidFill>
                  <a:srgbClr val="0070C0"/>
                </a:solidFill>
              </a:rPr>
              <a:t>does</a:t>
            </a:r>
            <a:r>
              <a:rPr lang="it-IT" sz="2400" dirty="0">
                <a:solidFill>
                  <a:srgbClr val="0070C0"/>
                </a:solidFill>
              </a:rPr>
              <a:t> Mia </a:t>
            </a:r>
            <a:r>
              <a:rPr lang="it-IT" sz="2400" dirty="0" err="1">
                <a:solidFill>
                  <a:srgbClr val="0070C0"/>
                </a:solidFill>
              </a:rPr>
              <a:t>say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dirty="0" err="1">
                <a:solidFill>
                  <a:srgbClr val="0070C0"/>
                </a:solidFill>
              </a:rPr>
              <a:t>about</a:t>
            </a:r>
            <a:r>
              <a:rPr lang="it-IT" sz="2400" dirty="0">
                <a:solidFill>
                  <a:srgbClr val="0070C0"/>
                </a:solidFill>
              </a:rPr>
              <a:t>: </a:t>
            </a:r>
            <a:r>
              <a:rPr lang="it-IT" sz="1600" dirty="0">
                <a:solidFill>
                  <a:srgbClr val="0070C0"/>
                </a:solidFill>
              </a:rPr>
              <a:t>(track 34)</a:t>
            </a:r>
            <a:endParaRPr lang="it-IT" sz="2400" dirty="0">
              <a:solidFill>
                <a:srgbClr val="0070C0"/>
              </a:solidFill>
            </a:endParaRPr>
          </a:p>
          <a:p>
            <a:pPr marL="361950" lvl="1" indent="-276225">
              <a:buFont typeface="Arial" panose="020B0604020202020204" pitchFamily="34" charset="0"/>
              <a:buChar char="•"/>
            </a:pPr>
            <a:r>
              <a:rPr lang="it-IT" sz="2400" dirty="0" err="1"/>
              <a:t>Her</a:t>
            </a:r>
            <a:r>
              <a:rPr lang="it-IT" sz="2400" dirty="0"/>
              <a:t> </a:t>
            </a:r>
            <a:r>
              <a:rPr lang="it-IT" sz="2400" dirty="0" err="1"/>
              <a:t>relationship</a:t>
            </a:r>
            <a:r>
              <a:rPr lang="it-IT" sz="2400" dirty="0"/>
              <a:t> with </a:t>
            </a:r>
            <a:r>
              <a:rPr lang="it-IT" sz="2400" dirty="0" err="1"/>
              <a:t>Joe</a:t>
            </a:r>
            <a:r>
              <a:rPr lang="it-IT" sz="2400" dirty="0"/>
              <a:t> </a:t>
            </a:r>
            <a:r>
              <a:rPr lang="it-IT" sz="2400" dirty="0" err="1"/>
              <a:t>before</a:t>
            </a:r>
            <a:r>
              <a:rPr lang="it-IT" sz="2400" dirty="0"/>
              <a:t> </a:t>
            </a:r>
            <a:r>
              <a:rPr lang="it-IT" sz="2400" dirty="0" err="1"/>
              <a:t>they</a:t>
            </a:r>
            <a:r>
              <a:rPr lang="it-IT" sz="2400" dirty="0"/>
              <a:t> </a:t>
            </a:r>
            <a:r>
              <a:rPr lang="it-IT" sz="2400" dirty="0" err="1"/>
              <a:t>went</a:t>
            </a:r>
            <a:endParaRPr lang="it-IT" sz="2400" dirty="0"/>
          </a:p>
          <a:p>
            <a:pPr marL="361950" lvl="1" indent="-276225">
              <a:buFont typeface="Arial" panose="020B0604020202020204" pitchFamily="34" charset="0"/>
              <a:buChar char="•"/>
            </a:pPr>
            <a:r>
              <a:rPr lang="it-IT" sz="2400" dirty="0"/>
              <a:t>The </a:t>
            </a:r>
            <a:r>
              <a:rPr lang="it-IT" sz="2400" dirty="0" err="1"/>
              <a:t>places</a:t>
            </a:r>
            <a:r>
              <a:rPr lang="it-IT" sz="2400" dirty="0"/>
              <a:t> </a:t>
            </a:r>
            <a:r>
              <a:rPr lang="it-IT" sz="2400" dirty="0" err="1"/>
              <a:t>where</a:t>
            </a:r>
            <a:r>
              <a:rPr lang="it-IT" sz="2400" dirty="0"/>
              <a:t> </a:t>
            </a:r>
            <a:r>
              <a:rPr lang="it-IT" sz="2400" dirty="0" err="1"/>
              <a:t>they</a:t>
            </a:r>
            <a:r>
              <a:rPr lang="it-IT" sz="2400" dirty="0"/>
              <a:t> </a:t>
            </a:r>
            <a:r>
              <a:rPr lang="it-IT" sz="2400" dirty="0" err="1"/>
              <a:t>stayed</a:t>
            </a:r>
            <a:endParaRPr lang="it-IT" sz="2400" dirty="0"/>
          </a:p>
          <a:p>
            <a:pPr marL="361950" lvl="1" indent="-276225">
              <a:buFont typeface="Arial" panose="020B0604020202020204" pitchFamily="34" charset="0"/>
              <a:buChar char="•"/>
            </a:pPr>
            <a:r>
              <a:rPr lang="it-IT" sz="2400" dirty="0" err="1"/>
              <a:t>Talking</a:t>
            </a:r>
            <a:r>
              <a:rPr lang="it-IT" sz="2400" dirty="0"/>
              <a:t> to </a:t>
            </a:r>
            <a:r>
              <a:rPr lang="it-IT" sz="2400" dirty="0" err="1"/>
              <a:t>other</a:t>
            </a:r>
            <a:r>
              <a:rPr lang="it-IT" sz="2400" dirty="0"/>
              <a:t> travellers</a:t>
            </a:r>
          </a:p>
          <a:p>
            <a:pPr marL="361950" lvl="1" indent="-276225">
              <a:buFont typeface="Arial" panose="020B0604020202020204" pitchFamily="34" charset="0"/>
              <a:buChar char="•"/>
            </a:pPr>
            <a:r>
              <a:rPr lang="it-IT" sz="2400" dirty="0" err="1"/>
              <a:t>Photos</a:t>
            </a:r>
            <a:endParaRPr lang="it-IT" sz="2400" dirty="0"/>
          </a:p>
          <a:p>
            <a:pPr marL="361950" lvl="1" indent="-276225">
              <a:buFont typeface="Arial" panose="020B0604020202020204" pitchFamily="34" charset="0"/>
              <a:buChar char="•"/>
            </a:pPr>
            <a:r>
              <a:rPr lang="it-IT" sz="2400" dirty="0" err="1"/>
              <a:t>Going</a:t>
            </a:r>
            <a:r>
              <a:rPr lang="it-IT" sz="2400" dirty="0"/>
              <a:t> on </a:t>
            </a:r>
            <a:r>
              <a:rPr lang="it-IT" sz="2400" dirty="0" err="1"/>
              <a:t>holiday</a:t>
            </a:r>
            <a:r>
              <a:rPr lang="it-IT" sz="2400" dirty="0"/>
              <a:t> with a boyfriend</a:t>
            </a:r>
            <a:endParaRPr lang="it-IT" sz="21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A9A59A8-0769-479D-89E4-AA28877A73C2}"/>
              </a:ext>
            </a:extLst>
          </p:cNvPr>
          <p:cNvSpPr txBox="1"/>
          <p:nvPr/>
        </p:nvSpPr>
        <p:spPr>
          <a:xfrm>
            <a:off x="5215068" y="3528556"/>
            <a:ext cx="3599604" cy="221599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0070C0"/>
                </a:solidFill>
              </a:rPr>
              <a:t>What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dirty="0" err="1">
                <a:solidFill>
                  <a:srgbClr val="0070C0"/>
                </a:solidFill>
              </a:rPr>
              <a:t>does</a:t>
            </a:r>
            <a:r>
              <a:rPr lang="it-IT" sz="2400" dirty="0">
                <a:solidFill>
                  <a:srgbClr val="0070C0"/>
                </a:solidFill>
              </a:rPr>
              <a:t> Linda </a:t>
            </a:r>
            <a:r>
              <a:rPr lang="it-IT" sz="2400" dirty="0" err="1">
                <a:solidFill>
                  <a:srgbClr val="0070C0"/>
                </a:solidFill>
              </a:rPr>
              <a:t>say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dirty="0" err="1">
                <a:solidFill>
                  <a:srgbClr val="0070C0"/>
                </a:solidFill>
              </a:rPr>
              <a:t>about</a:t>
            </a:r>
            <a:r>
              <a:rPr lang="it-IT" sz="2400" dirty="0">
                <a:solidFill>
                  <a:srgbClr val="0070C0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Venice</a:t>
            </a: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What</a:t>
            </a:r>
            <a:r>
              <a:rPr lang="it-IT" sz="2400" dirty="0"/>
              <a:t> </a:t>
            </a:r>
            <a:r>
              <a:rPr lang="it-IT" sz="2400" dirty="0" err="1"/>
              <a:t>they</a:t>
            </a:r>
            <a:r>
              <a:rPr lang="it-IT" sz="2400" dirty="0"/>
              <a:t> </a:t>
            </a:r>
            <a:r>
              <a:rPr lang="it-IT" sz="2400" dirty="0" err="1"/>
              <a:t>did</a:t>
            </a:r>
            <a:r>
              <a:rPr lang="it-IT" sz="2400" dirty="0"/>
              <a:t> </a:t>
            </a:r>
            <a:r>
              <a:rPr lang="it-IT" sz="2400" dirty="0" err="1"/>
              <a:t>there</a:t>
            </a: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The cost of </a:t>
            </a:r>
            <a:r>
              <a:rPr lang="it-IT" sz="2400" dirty="0" err="1"/>
              <a:t>her</a:t>
            </a:r>
            <a:r>
              <a:rPr lang="it-IT" sz="2400" dirty="0"/>
              <a:t> </a:t>
            </a:r>
            <a:r>
              <a:rPr lang="it-IT" sz="2400" dirty="0" err="1"/>
              <a:t>holiday</a:t>
            </a: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Her</a:t>
            </a:r>
            <a:r>
              <a:rPr lang="it-IT" sz="2400" dirty="0"/>
              <a:t> </a:t>
            </a:r>
            <a:r>
              <a:rPr lang="it-IT" sz="2400" dirty="0" err="1"/>
              <a:t>next</a:t>
            </a:r>
            <a:r>
              <a:rPr lang="it-IT" sz="2400" dirty="0"/>
              <a:t> </a:t>
            </a:r>
            <a:r>
              <a:rPr lang="it-IT" sz="2400" dirty="0" err="1"/>
              <a:t>holiday</a:t>
            </a:r>
            <a:endParaRPr lang="it-IT" sz="2400" dirty="0"/>
          </a:p>
          <a:p>
            <a:pPr algn="r"/>
            <a:r>
              <a:rPr lang="it-IT" sz="1600" dirty="0">
                <a:solidFill>
                  <a:srgbClr val="0070C0"/>
                </a:solidFill>
              </a:rPr>
              <a:t>(track 35)</a:t>
            </a:r>
            <a:endParaRPr lang="it-IT" sz="1600" dirty="0"/>
          </a:p>
        </p:txBody>
      </p:sp>
      <p:pic>
        <p:nvPicPr>
          <p:cNvPr id="9" name="Track34">
            <a:hlinkClick r:id="" action="ppaction://media"/>
            <a:extLst>
              <a:ext uri="{FF2B5EF4-FFF2-40B4-BE49-F238E27FC236}">
                <a16:creationId xmlns:a16="http://schemas.microsoft.com/office/drawing/2014/main" id="{7FBB8810-EBE3-497E-9CE4-4430E6F8B0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30898" y="6205210"/>
            <a:ext cx="609600" cy="609600"/>
          </a:xfrm>
          <a:prstGeom prst="rect">
            <a:avLst/>
          </a:prstGeom>
        </p:spPr>
      </p:pic>
      <p:pic>
        <p:nvPicPr>
          <p:cNvPr id="6" name="Track35">
            <a:hlinkClick r:id="" action="ppaction://media"/>
            <a:extLst>
              <a:ext uri="{FF2B5EF4-FFF2-40B4-BE49-F238E27FC236}">
                <a16:creationId xmlns:a16="http://schemas.microsoft.com/office/drawing/2014/main" id="{6EDFFD67-3F2D-4840-8153-B349C8D2287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38764" y="5629055"/>
            <a:ext cx="609600" cy="6096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52087FDB-1CF4-4CF6-B647-A840CED4A783}"/>
              </a:ext>
            </a:extLst>
          </p:cNvPr>
          <p:cNvSpPr/>
          <p:nvPr/>
        </p:nvSpPr>
        <p:spPr>
          <a:xfrm>
            <a:off x="6984341" y="151592"/>
            <a:ext cx="1745478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it-IT" dirty="0"/>
              <a:t>EXTRA PRACTICE</a:t>
            </a:r>
          </a:p>
        </p:txBody>
      </p:sp>
    </p:spTree>
    <p:extLst>
      <p:ext uri="{BB962C8B-B14F-4D97-AF65-F5344CB8AC3E}">
        <p14:creationId xmlns:p14="http://schemas.microsoft.com/office/powerpoint/2010/main" val="111783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237816D-871D-472E-A104-660AAEEED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633" y="1432290"/>
            <a:ext cx="8438188" cy="3621624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9ACA938-F994-4BEC-9FD2-A087B2C72E32}"/>
              </a:ext>
            </a:extLst>
          </p:cNvPr>
          <p:cNvSpPr txBox="1"/>
          <p:nvPr/>
        </p:nvSpPr>
        <p:spPr>
          <a:xfrm>
            <a:off x="5387545" y="6323597"/>
            <a:ext cx="3756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hlinkClick r:id="rId3"/>
              </a:rPr>
              <a:t>Indefinite </a:t>
            </a:r>
            <a:r>
              <a:rPr lang="it-IT" sz="1600" dirty="0" err="1">
                <a:hlinkClick r:id="rId3"/>
              </a:rPr>
              <a:t>pronouns</a:t>
            </a:r>
            <a:r>
              <a:rPr lang="it-IT" sz="1600" dirty="0">
                <a:hlinkClick r:id="rId3"/>
              </a:rPr>
              <a:t> </a:t>
            </a:r>
            <a:r>
              <a:rPr lang="it-IT" sz="1600" dirty="0"/>
              <a:t>(Cambridge </a:t>
            </a:r>
            <a:r>
              <a:rPr lang="it-IT" sz="1600" dirty="0" err="1"/>
              <a:t>grammar</a:t>
            </a:r>
            <a:r>
              <a:rPr lang="it-IT" sz="1600" dirty="0"/>
              <a:t>)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ED8AC35F-4741-40E1-B372-383F3A5126EF}"/>
              </a:ext>
            </a:extLst>
          </p:cNvPr>
          <p:cNvSpPr txBox="1">
            <a:spLocks/>
          </p:cNvSpPr>
          <p:nvPr/>
        </p:nvSpPr>
        <p:spPr>
          <a:xfrm>
            <a:off x="290446" y="261088"/>
            <a:ext cx="7886700" cy="724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Indefinite </a:t>
            </a:r>
            <a:r>
              <a:rPr lang="it-IT" dirty="0" err="1"/>
              <a:t>pronouns</a:t>
            </a:r>
            <a:endParaRPr lang="it-IT" dirty="0"/>
          </a:p>
        </p:txBody>
      </p:sp>
      <p:cxnSp>
        <p:nvCxnSpPr>
          <p:cNvPr id="10" name="Connettore 1 3">
            <a:extLst>
              <a:ext uri="{FF2B5EF4-FFF2-40B4-BE49-F238E27FC236}">
                <a16:creationId xmlns:a16="http://schemas.microsoft.com/office/drawing/2014/main" id="{659F1740-40D3-4E24-A43D-9070D887B00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0793" y="98942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0013254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8485140-41C4-033A-DA53-8199CD908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012" y="392167"/>
            <a:ext cx="6187976" cy="60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157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AEC237-50A4-1065-175A-D11AA34F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3A25B8C-4566-830D-EF65-D56BDEFD0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850602"/>
            <a:ext cx="8047420" cy="3833506"/>
          </a:xfrm>
        </p:spPr>
      </p:pic>
    </p:spTree>
    <p:extLst>
      <p:ext uri="{BB962C8B-B14F-4D97-AF65-F5344CB8AC3E}">
        <p14:creationId xmlns:p14="http://schemas.microsoft.com/office/powerpoint/2010/main" val="9595474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4EBCBA8-C70A-557F-1C06-8272882A1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23320" y="791517"/>
            <a:ext cx="4992130" cy="478505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5F2787D-FCC7-129C-0E84-020BA8477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657" y="5576575"/>
            <a:ext cx="2027096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987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F84E98-CB4E-8F08-066B-8DA7E2704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282" y="2697353"/>
            <a:ext cx="3943350" cy="1271143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/>
              <a:t>Thank </a:t>
            </a:r>
            <a:r>
              <a:rPr lang="it-IT" dirty="0" err="1"/>
              <a:t>you</a:t>
            </a:r>
            <a:r>
              <a:rPr lang="it-IT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94971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9C48AA3-E7AF-2D22-3181-AA389C79E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80" y="278791"/>
            <a:ext cx="4541914" cy="2293819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108D94D-7610-5C91-99FD-FC81E6298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875" y="2911500"/>
            <a:ext cx="6042745" cy="229381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A72047A-26ED-9CE2-3679-1CEC287F6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540" y="633114"/>
            <a:ext cx="3711769" cy="199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72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8BA3848-F7FE-4055-F896-DCD7944566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94004"/>
            <a:ext cx="7334770" cy="4986655"/>
          </a:xfrm>
        </p:spPr>
      </p:pic>
    </p:spTree>
    <p:extLst>
      <p:ext uri="{BB962C8B-B14F-4D97-AF65-F5344CB8AC3E}">
        <p14:creationId xmlns:p14="http://schemas.microsoft.com/office/powerpoint/2010/main" val="3869616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F4264F-2B2A-EED9-8C5E-376773B69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653561B-E451-7E32-BFAA-DA7F47ADFD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365125"/>
            <a:ext cx="7799070" cy="4684633"/>
          </a:xfrm>
        </p:spPr>
      </p:pic>
    </p:spTree>
    <p:extLst>
      <p:ext uri="{BB962C8B-B14F-4D97-AF65-F5344CB8AC3E}">
        <p14:creationId xmlns:p14="http://schemas.microsoft.com/office/powerpoint/2010/main" val="813113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18B064-B003-6934-BFBE-57442915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06B17FB-6F27-1826-7EFD-ED099D8A9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594" y="365126"/>
            <a:ext cx="7886700" cy="4905143"/>
          </a:xfrm>
        </p:spPr>
      </p:pic>
    </p:spTree>
    <p:extLst>
      <p:ext uri="{BB962C8B-B14F-4D97-AF65-F5344CB8AC3E}">
        <p14:creationId xmlns:p14="http://schemas.microsoft.com/office/powerpoint/2010/main" val="8533865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Viola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14032</TotalTime>
  <Words>1474</Words>
  <Application>Microsoft Office PowerPoint</Application>
  <PresentationFormat>Presentazione su schermo (4:3)</PresentationFormat>
  <Paragraphs>231</Paragraphs>
  <Slides>55</Slides>
  <Notes>20</Notes>
  <HiddenSlides>2</HiddenSlides>
  <MMClips>2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55</vt:i4>
      </vt:variant>
    </vt:vector>
  </HeadingPairs>
  <TitlesOfParts>
    <vt:vector size="61" baseType="lpstr">
      <vt:lpstr>Arial</vt:lpstr>
      <vt:lpstr>Calibri</vt:lpstr>
      <vt:lpstr>Calibri Light</vt:lpstr>
      <vt:lpstr>EraserDust</vt:lpstr>
      <vt:lpstr>Wingdings</vt:lpstr>
      <vt:lpstr>Tema di Office</vt:lpstr>
      <vt:lpstr>Presentazione standard di PowerPoint</vt:lpstr>
      <vt:lpstr>Presentazione standard di PowerPoint</vt:lpstr>
      <vt:lpstr>Reading and comprehension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Write an interesting story!</vt:lpstr>
      <vt:lpstr>Presentazione standard di PowerPoint</vt:lpstr>
      <vt:lpstr>Something to talk about</vt:lpstr>
      <vt:lpstr>Presentazione standard di PowerPoint</vt:lpstr>
      <vt:lpstr>Presentazione standard di PowerPoint</vt:lpstr>
      <vt:lpstr>Using the simple past for storytelling: Jack and the Beanstalk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Example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DISASTROUS HOLIDAYS</vt:lpstr>
      <vt:lpstr>DISASTROUS HOLIDAYS</vt:lpstr>
      <vt:lpstr>DISASTROUS HOLIDAYS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Sara Castagnoli</dc:creator>
  <cp:lastModifiedBy>n.moretti3@unimc.it</cp:lastModifiedBy>
  <cp:revision>274</cp:revision>
  <dcterms:created xsi:type="dcterms:W3CDTF">2018-02-22T15:29:45Z</dcterms:created>
  <dcterms:modified xsi:type="dcterms:W3CDTF">2024-04-04T17:31:20Z</dcterms:modified>
</cp:coreProperties>
</file>