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7" name="Google Shape;8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cb8dd7e46a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cb8dd7e46a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2cb8dd7e46a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" name="Google Shape;152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8" name="Google Shape;158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cbf3d627b7_0_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cbf3d627b7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g2cbf3d627b7_0_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cbf3d627b7_0_2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cbf3d627b7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2cbf3d627b7_0_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1" name="Google Shape;181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8" name="Google Shape;188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5" name="Google Shape;195;p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2" name="Google Shape;202;p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9" name="Google Shape;209;p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7" name="Google Shape;217;p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4" name="Google Shape;224;p1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9" name="Google Shape;229;p1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6" name="Google Shape;236;p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2" name="Google Shape;242;p2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8" name="Google Shape;248;p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Chiedere a qualche coppia</a:t>
            </a:r>
            <a:endParaRPr/>
          </a:p>
        </p:txBody>
      </p:sp>
      <p:sp>
        <p:nvSpPr>
          <p:cNvPr id="255" name="Google Shape;255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67" name="Google Shape;267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4" name="Google Shape;274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0" name="Google Shape;280;p2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1" name="Google Shape;101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1" name="Google Shape;291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7" name="Google Shape;297;p2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7" name="Google Shape;307;p2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2" name="Google Shape;312;p3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8" name="Google Shape;318;p3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4" name="Google Shape;324;p3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8" name="Google Shape;328;p3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2" name="Google Shape;332;p3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6" name="Google Shape;336;p3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4" name="Google Shape;344;p3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" name="Google Shape;108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6" name="Google Shape;356;p3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7" name="Google Shape;367;p3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7" name="Google Shape;377;p3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6" name="Google Shape;386;p4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4" name="Google Shape;394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t-IT"/>
              <a:t>Exercise  1b WB p.181 (3° edition)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5" name="Google Shape;395;p4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1" name="Google Shape;401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t-IT"/>
              <a:t>Exercise  1c WB p.181 (3° edition)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2" name="Google Shape;402;p4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8" name="Google Shape;408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Page 49</a:t>
            </a:r>
            <a:endParaRPr/>
          </a:p>
        </p:txBody>
      </p:sp>
      <p:sp>
        <p:nvSpPr>
          <p:cNvPr id="409" name="Google Shape;409;p4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cbf3d627b7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cbf3d627b7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g2cbf3d627b7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cbf3d627b7_0_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2cbf3d627b7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g2cbf3d627b7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0" name="Google Shape;440;p4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" name="Google Shape;115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cbf3d627b7_0_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2cbf3d627b7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g2cbf3d627b7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3" name="Google Shape;453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4" name="Google Shape;454;p4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2" name="Google Shape;462;p4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0" name="Google Shape;470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Seaside (sunbathe)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Mountains (going for walks)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tourist city (go sightseeing)</a:t>
            </a:r>
            <a:endParaRPr/>
          </a:p>
        </p:txBody>
      </p:sp>
      <p:sp>
        <p:nvSpPr>
          <p:cNvPr id="471" name="Google Shape;471;p4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Remare = </a:t>
            </a:r>
            <a:r>
              <a:rPr b="1" lang="it-IT"/>
              <a:t>row</a:t>
            </a:r>
            <a:r>
              <a:rPr lang="it-IT"/>
              <a:t>, using poles, standing at the back end of the gondola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it-IT"/>
              <a:t>Pretend</a:t>
            </a:r>
            <a:r>
              <a:rPr lang="it-IT"/>
              <a:t> to kick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Niagara falls (waterfall, North America, on the border between Canada and US)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Eiffel Tower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Going </a:t>
            </a:r>
            <a:r>
              <a:rPr b="1" lang="it-IT"/>
              <a:t>abroad</a:t>
            </a:r>
            <a:r>
              <a:rPr lang="it-IT"/>
              <a:t> – </a:t>
            </a:r>
            <a:r>
              <a:rPr b="1" lang="it-IT"/>
              <a:t>foreign</a:t>
            </a:r>
            <a:r>
              <a:rPr lang="it-IT"/>
              <a:t> countries</a:t>
            </a:r>
            <a:endParaRPr/>
          </a:p>
        </p:txBody>
      </p:sp>
      <p:sp>
        <p:nvSpPr>
          <p:cNvPr id="482" name="Google Shape;482;p4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0" name="Google Shape;500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Far questo</a:t>
            </a:r>
            <a:endParaRPr/>
          </a:p>
        </p:txBody>
      </p:sp>
      <p:sp>
        <p:nvSpPr>
          <p:cNvPr id="501" name="Google Shape;501;p4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9" name="Google Shape;509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Questo per casa</a:t>
            </a:r>
            <a:endParaRPr/>
          </a:p>
        </p:txBody>
      </p:sp>
      <p:sp>
        <p:nvSpPr>
          <p:cNvPr id="510" name="Google Shape;510;p5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8" name="Google Shape;518;p5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0" name="Google Shape;530;p5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8" name="Google Shape;538;p5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1" name="Google Shape;121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3" name="Google Shape;543;p5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9" name="Google Shape;549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0" name="Google Shape;550;p5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6" name="Google Shape;556;p5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" name="Google Shape;128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3" name="Google Shape;133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p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0" name="Google Shape;140;p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testo verticale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9" name="Google Shape;39;p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52" name="Google Shape;52;p8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54" name="Google Shape;54;p8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32.png"/><Relationship Id="rId5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Relationship Id="rId4" Type="http://schemas.openxmlformats.org/officeDocument/2006/relationships/image" Target="../media/image19.png"/><Relationship Id="rId5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Relationship Id="rId4" Type="http://schemas.openxmlformats.org/officeDocument/2006/relationships/image" Target="../media/image4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Relationship Id="rId4" Type="http://schemas.openxmlformats.org/officeDocument/2006/relationships/image" Target="../media/image82.png"/><Relationship Id="rId5" Type="http://schemas.openxmlformats.org/officeDocument/2006/relationships/image" Target="../media/image29.png"/><Relationship Id="rId6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Relationship Id="rId4" Type="http://schemas.openxmlformats.org/officeDocument/2006/relationships/image" Target="../media/image46.png"/><Relationship Id="rId5" Type="http://schemas.openxmlformats.org/officeDocument/2006/relationships/image" Target="../media/image3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Relationship Id="rId4" Type="http://schemas.openxmlformats.org/officeDocument/2006/relationships/image" Target="../media/image5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png"/><Relationship Id="rId4" Type="http://schemas.openxmlformats.org/officeDocument/2006/relationships/image" Target="../media/image60.png"/><Relationship Id="rId5" Type="http://schemas.openxmlformats.org/officeDocument/2006/relationships/image" Target="../media/image43.png"/><Relationship Id="rId6" Type="http://schemas.openxmlformats.org/officeDocument/2006/relationships/image" Target="../media/image5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learnenglishkids.britishcouncil.org/en/short-stories/jack-and-the-beanstalk" TargetMode="External"/><Relationship Id="rId4" Type="http://schemas.openxmlformats.org/officeDocument/2006/relationships/image" Target="../media/image6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www.youtube.com/watch?v=_0YJgidX38Q" TargetMode="External"/><Relationship Id="rId4" Type="http://schemas.openxmlformats.org/officeDocument/2006/relationships/hyperlink" Target="https://www.youtube.com/watch?v=_0YJgidX38Q" TargetMode="External"/><Relationship Id="rId5" Type="http://schemas.openxmlformats.org/officeDocument/2006/relationships/hyperlink" Target="https://www.youtube.com/watch?v=_0YJgidX38Q" TargetMode="External"/><Relationship Id="rId6" Type="http://schemas.openxmlformats.org/officeDocument/2006/relationships/image" Target="../media/image4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1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9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25.png"/><Relationship Id="rId5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3.png"/><Relationship Id="rId4" Type="http://schemas.openxmlformats.org/officeDocument/2006/relationships/image" Target="../media/image55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3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4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3.png"/><Relationship Id="rId4" Type="http://schemas.openxmlformats.org/officeDocument/2006/relationships/image" Target="../media/image6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7.png"/><Relationship Id="rId4" Type="http://schemas.openxmlformats.org/officeDocument/2006/relationships/image" Target="../media/image5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5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2.png"/><Relationship Id="rId4" Type="http://schemas.openxmlformats.org/officeDocument/2006/relationships/image" Target="../media/image6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6.png"/><Relationship Id="rId4" Type="http://schemas.openxmlformats.org/officeDocument/2006/relationships/image" Target="../media/image6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Relationship Id="rId3" Type="http://schemas.openxmlformats.org/officeDocument/2006/relationships/hyperlink" Target="https://www.learning-english-online.net/grammar/parts-of-speech-and-sentence-structure/adverbs/adverbs-of-time/" TargetMode="Externa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5.png"/><Relationship Id="rId4" Type="http://schemas.openxmlformats.org/officeDocument/2006/relationships/image" Target="../media/image74.png"/><Relationship Id="rId5" Type="http://schemas.openxmlformats.org/officeDocument/2006/relationships/image" Target="../media/image78.png"/><Relationship Id="rId6" Type="http://schemas.openxmlformats.org/officeDocument/2006/relationships/image" Target="../media/image96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0.png"/><Relationship Id="rId4" Type="http://schemas.openxmlformats.org/officeDocument/2006/relationships/image" Target="../media/image77.png"/><Relationship Id="rId5" Type="http://schemas.openxmlformats.org/officeDocument/2006/relationships/image" Target="../media/image72.png"/><Relationship Id="rId6" Type="http://schemas.openxmlformats.org/officeDocument/2006/relationships/image" Target="../media/image102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3.png"/><Relationship Id="rId4" Type="http://schemas.openxmlformats.org/officeDocument/2006/relationships/image" Target="../media/image87.png"/><Relationship Id="rId11" Type="http://schemas.openxmlformats.org/officeDocument/2006/relationships/image" Target="../media/image98.jpg"/><Relationship Id="rId10" Type="http://schemas.openxmlformats.org/officeDocument/2006/relationships/image" Target="../media/image88.jpg"/><Relationship Id="rId9" Type="http://schemas.openxmlformats.org/officeDocument/2006/relationships/image" Target="../media/image100.png"/><Relationship Id="rId5" Type="http://schemas.openxmlformats.org/officeDocument/2006/relationships/image" Target="../media/image94.png"/><Relationship Id="rId6" Type="http://schemas.openxmlformats.org/officeDocument/2006/relationships/image" Target="../media/image102.png"/><Relationship Id="rId7" Type="http://schemas.openxmlformats.org/officeDocument/2006/relationships/image" Target="../media/image81.png"/><Relationship Id="rId8" Type="http://schemas.openxmlformats.org/officeDocument/2006/relationships/image" Target="../media/image93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95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0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5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91.png"/><Relationship Id="rId4" Type="http://schemas.openxmlformats.org/officeDocument/2006/relationships/hyperlink" Target="https://dictionary.cambridge.org/grammar/british-grammar/pronouns-indefinite-body-one-thing-where" TargetMode="Externa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9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20.png"/><Relationship Id="rId5" Type="http://schemas.openxmlformats.org/officeDocument/2006/relationships/image" Target="../media/image16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92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99.png"/><Relationship Id="rId4" Type="http://schemas.openxmlformats.org/officeDocument/2006/relationships/image" Target="../media/image89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/>
          <p:nvPr/>
        </p:nvSpPr>
        <p:spPr>
          <a:xfrm>
            <a:off x="653197" y="1934003"/>
            <a:ext cx="7837606" cy="2164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48"/>
              <a:buFont typeface="Arial"/>
              <a:buNone/>
            </a:pPr>
            <a:r>
              <a:rPr b="1" i="0" lang="it-IT" sz="3848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LABORATORIO DI LINGUA INGLESE 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924"/>
              </a:spcBef>
              <a:spcAft>
                <a:spcPts val="0"/>
              </a:spcAft>
              <a:buClr>
                <a:srgbClr val="000000"/>
              </a:buClr>
              <a:buSzPts val="3848"/>
              <a:buFont typeface="Arial"/>
              <a:buNone/>
            </a:pPr>
            <a:r>
              <a:rPr b="1" i="0" lang="it-IT" sz="3848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week VI/VII</a:t>
            </a:r>
            <a:endParaRPr b="1" i="0" sz="3848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3"/>
          <p:cNvSpPr/>
          <p:nvPr/>
        </p:nvSpPr>
        <p:spPr>
          <a:xfrm>
            <a:off x="1097952" y="512468"/>
            <a:ext cx="6919082" cy="7939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9"/>
              <a:buFont typeface="Arial"/>
              <a:buNone/>
            </a:pPr>
            <a:r>
              <a:rPr b="1" i="0" lang="it-IT" sz="230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A.A. 2023/24, LM-85bis</a:t>
            </a:r>
            <a:endParaRPr b="1" i="0" sz="2309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(1° anno, 2° semestre)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450" y="1300163"/>
            <a:ext cx="8039100" cy="425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55" name="Google Shape;155;p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594" y="365126"/>
            <a:ext cx="7886700" cy="4905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61" name="Google Shape;161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6474" y="766445"/>
            <a:ext cx="7671051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250" y="115950"/>
            <a:ext cx="5530299" cy="508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0125" y="152400"/>
            <a:ext cx="3561475" cy="41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5325" y="4954625"/>
            <a:ext cx="4743101" cy="168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50" y="77325"/>
            <a:ext cx="4594111" cy="391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8825" y="3990575"/>
            <a:ext cx="6102599" cy="29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5261" y="152400"/>
            <a:ext cx="4176339" cy="2699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6293" y="382917"/>
            <a:ext cx="2674852" cy="573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55152" y="1284961"/>
            <a:ext cx="4672555" cy="407047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7"/>
          <p:cNvSpPr txBox="1"/>
          <p:nvPr/>
        </p:nvSpPr>
        <p:spPr>
          <a:xfrm>
            <a:off x="3855151" y="5844746"/>
            <a:ext cx="323885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Bsmar: open word preliminary pag 41 Listening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2240" y="716692"/>
            <a:ext cx="4352819" cy="2742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55059" y="3429000"/>
            <a:ext cx="3891854" cy="3215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3370" y="3855448"/>
            <a:ext cx="3825572" cy="2789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687" y="171003"/>
            <a:ext cx="5312125" cy="5513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61878" y="356354"/>
            <a:ext cx="3444538" cy="777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52309" y="1752454"/>
            <a:ext cx="3654107" cy="3353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0"/>
          <p:cNvSpPr txBox="1"/>
          <p:nvPr>
            <p:ph type="title"/>
          </p:nvPr>
        </p:nvSpPr>
        <p:spPr>
          <a:xfrm>
            <a:off x="628650" y="365127"/>
            <a:ext cx="4091631" cy="7115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05" name="Google Shape;205;p3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50" y="1800911"/>
            <a:ext cx="4709081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8650" y="1217799"/>
            <a:ext cx="4206605" cy="441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608" y="365126"/>
            <a:ext cx="6125955" cy="2034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57841" y="3429000"/>
            <a:ext cx="4579443" cy="2203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1608" y="3236378"/>
            <a:ext cx="3406435" cy="1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1608" y="5707991"/>
            <a:ext cx="4160881" cy="541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Google Shape;96;p14"/>
          <p:cNvCxnSpPr/>
          <p:nvPr/>
        </p:nvCxnSpPr>
        <p:spPr>
          <a:xfrm>
            <a:off x="782615" y="952882"/>
            <a:ext cx="7696353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7" name="Google Shape;97;p14"/>
          <p:cNvSpPr txBox="1"/>
          <p:nvPr/>
        </p:nvSpPr>
        <p:spPr>
          <a:xfrm>
            <a:off x="487680" y="287833"/>
            <a:ext cx="799128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it-IT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TODAY’S CLASS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4"/>
          <p:cNvSpPr txBox="1"/>
          <p:nvPr>
            <p:ph idx="1" type="body"/>
          </p:nvPr>
        </p:nvSpPr>
        <p:spPr>
          <a:xfrm>
            <a:off x="487680" y="1185863"/>
            <a:ext cx="8310880" cy="5127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10477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it-IT" sz="3200"/>
              <a:t>TALKING ABOUT PAST EXPERIENCES, EVENTS AND HABITS</a:t>
            </a:r>
            <a:endParaRPr/>
          </a:p>
          <a:p>
            <a:pPr indent="0" lvl="0" marL="10477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2800"/>
          </a:p>
          <a:p>
            <a:pPr indent="-457200" lvl="0" marL="56197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⮚"/>
            </a:pPr>
            <a:r>
              <a:rPr b="1" lang="it-IT" sz="2800"/>
              <a:t>GRAMMAR: PAST TENSES</a:t>
            </a:r>
            <a:endParaRPr/>
          </a:p>
          <a:p>
            <a:pPr indent="-263587" lvl="1" marL="711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93366"/>
              </a:buClr>
              <a:buSzPct val="100000"/>
              <a:buChar char="•"/>
            </a:pPr>
            <a:r>
              <a:rPr lang="it-IT" sz="2500">
                <a:solidFill>
                  <a:srgbClr val="993366"/>
                </a:solidFill>
              </a:rPr>
              <a:t>past simple, past continuous, past perfect </a:t>
            </a:r>
            <a:r>
              <a:rPr i="1" lang="it-IT" sz="2400"/>
              <a:t>(5A)</a:t>
            </a:r>
            <a:endParaRPr/>
          </a:p>
          <a:p>
            <a:pPr indent="-263525" lvl="1" marL="711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93366"/>
              </a:buClr>
              <a:buSzPct val="100000"/>
              <a:buChar char="•"/>
            </a:pPr>
            <a:r>
              <a:rPr lang="it-IT" sz="2400">
                <a:solidFill>
                  <a:srgbClr val="993366"/>
                </a:solidFill>
              </a:rPr>
              <a:t>used to </a:t>
            </a:r>
            <a:r>
              <a:rPr i="1" lang="it-IT" sz="2400"/>
              <a:t>(5B)</a:t>
            </a:r>
            <a:endParaRPr i="1" sz="2400">
              <a:solidFill>
                <a:srgbClr val="993366"/>
              </a:solidFill>
            </a:endParaRPr>
          </a:p>
          <a:p>
            <a:pPr indent="-263525" lvl="1" marL="711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93366"/>
              </a:buClr>
              <a:buSzPct val="100000"/>
              <a:buChar char="•"/>
            </a:pPr>
            <a:r>
              <a:rPr b="1" i="1" lang="it-IT" sz="2400">
                <a:solidFill>
                  <a:srgbClr val="993366"/>
                </a:solidFill>
              </a:rPr>
              <a:t>Comparatives and superlatives</a:t>
            </a:r>
            <a:endParaRPr/>
          </a:p>
          <a:p>
            <a:pPr indent="-447675" lvl="0" marL="528638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⮚"/>
            </a:pPr>
            <a:r>
              <a:rPr b="1" lang="it-IT" sz="2800"/>
              <a:t>PRONUNCIATION </a:t>
            </a:r>
            <a:endParaRPr/>
          </a:p>
          <a:p>
            <a:pPr indent="-263587" lvl="1" marL="711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i="1" lang="it-IT" sz="2500"/>
              <a:t>-ed </a:t>
            </a:r>
            <a:r>
              <a:rPr lang="it-IT" sz="2500"/>
              <a:t>endings</a:t>
            </a:r>
            <a:endParaRPr/>
          </a:p>
          <a:p>
            <a:pPr indent="-116712" lvl="1" marL="711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500"/>
          </a:p>
          <a:p>
            <a:pPr indent="-457200" lvl="0" marL="56197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⮚"/>
            </a:pPr>
            <a:r>
              <a:rPr b="1" lang="it-IT" sz="2800"/>
              <a:t>VOCABULARY</a:t>
            </a:r>
            <a:endParaRPr/>
          </a:p>
          <a:p>
            <a:pPr indent="-263587" lvl="1" marL="711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2500"/>
              <a:t>Food, holidays, travel, sports</a:t>
            </a:r>
            <a:endParaRPr i="1" sz="2400"/>
          </a:p>
          <a:p>
            <a:pPr indent="-263525" lvl="1" marL="711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2400"/>
              <a:t>prepositions </a:t>
            </a:r>
            <a:r>
              <a:rPr i="1" lang="it-IT" sz="2400"/>
              <a:t>at, in, on </a:t>
            </a:r>
            <a:r>
              <a:rPr lang="it-IT" sz="2400"/>
              <a:t>(time)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6396" y="4929014"/>
            <a:ext cx="4427604" cy="1463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181" y="0"/>
            <a:ext cx="5418290" cy="4892464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2"/>
          <p:cNvSpPr/>
          <p:nvPr/>
        </p:nvSpPr>
        <p:spPr>
          <a:xfrm>
            <a:off x="207264" y="1743456"/>
            <a:ext cx="3285744" cy="310896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49375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5550" y="361049"/>
            <a:ext cx="7552800" cy="509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2727" y="332169"/>
            <a:ext cx="4495262" cy="6193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17989" y="2240176"/>
            <a:ext cx="3558848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86575" y="4041494"/>
            <a:ext cx="3490262" cy="1295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098" y="676447"/>
            <a:ext cx="4440902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4088" y="3701627"/>
            <a:ext cx="3711262" cy="1036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6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it-IT"/>
              <a:t>Write an interesting story!</a:t>
            </a:r>
            <a:endParaRPr/>
          </a:p>
        </p:txBody>
      </p:sp>
      <p:pic>
        <p:nvPicPr>
          <p:cNvPr id="245" name="Google Shape;245;p3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8019" y="2310715"/>
            <a:ext cx="6456826" cy="2887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4191" y="1862695"/>
            <a:ext cx="4256743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14054" y="3429000"/>
            <a:ext cx="4084674" cy="1303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8"/>
          <p:cNvSpPr txBox="1"/>
          <p:nvPr>
            <p:ph type="title"/>
          </p:nvPr>
        </p:nvSpPr>
        <p:spPr>
          <a:xfrm>
            <a:off x="183807" y="80140"/>
            <a:ext cx="7886700" cy="7724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it-IT"/>
              <a:t>Something to talk about</a:t>
            </a:r>
            <a:endParaRPr/>
          </a:p>
        </p:txBody>
      </p:sp>
      <p:cxnSp>
        <p:nvCxnSpPr>
          <p:cNvPr id="258" name="Google Shape;258;p38"/>
          <p:cNvCxnSpPr/>
          <p:nvPr/>
        </p:nvCxnSpPr>
        <p:spPr>
          <a:xfrm>
            <a:off x="183807" y="852613"/>
            <a:ext cx="7696353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59" name="Google Shape;259;p38"/>
          <p:cNvPicPr preferRelativeResize="0"/>
          <p:nvPr/>
        </p:nvPicPr>
        <p:blipFill rotWithShape="1">
          <a:blip r:embed="rId3">
            <a:alphaModFix/>
          </a:blip>
          <a:srcRect b="2846" l="9874" r="8801" t="-1"/>
          <a:stretch/>
        </p:blipFill>
        <p:spPr>
          <a:xfrm>
            <a:off x="5592465" y="72738"/>
            <a:ext cx="2854411" cy="1325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8"/>
          <p:cNvPicPr preferRelativeResize="0"/>
          <p:nvPr/>
        </p:nvPicPr>
        <p:blipFill rotWithShape="1">
          <a:blip r:embed="rId4">
            <a:alphaModFix/>
          </a:blip>
          <a:srcRect b="49808" l="4372" r="0" t="2438"/>
          <a:stretch/>
        </p:blipFill>
        <p:spPr>
          <a:xfrm>
            <a:off x="667265" y="5756240"/>
            <a:ext cx="8102602" cy="78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8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2" l="4207" r="0" t="48695"/>
          <a:stretch/>
        </p:blipFill>
        <p:spPr>
          <a:xfrm>
            <a:off x="667265" y="4889609"/>
            <a:ext cx="7554907" cy="78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23323" y="1452389"/>
            <a:ext cx="5820032" cy="3358414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8"/>
          <p:cNvSpPr/>
          <p:nvPr/>
        </p:nvSpPr>
        <p:spPr>
          <a:xfrm>
            <a:off x="5865783" y="466376"/>
            <a:ext cx="1121229" cy="679821"/>
          </a:xfrm>
          <a:prstGeom prst="rect">
            <a:avLst/>
          </a:prstGeom>
          <a:solidFill>
            <a:srgbClr val="F7CDB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rgbClr val="393339"/>
                </a:solidFill>
                <a:latin typeface="Calibri"/>
                <a:ea typeface="Calibri"/>
                <a:cs typeface="Calibri"/>
                <a:sym typeface="Calibri"/>
              </a:rPr>
              <a:t>What did you do at the weekend?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9"/>
          <p:cNvSpPr txBox="1"/>
          <p:nvPr/>
        </p:nvSpPr>
        <p:spPr>
          <a:xfrm>
            <a:off x="223478" y="269061"/>
            <a:ext cx="8697044" cy="1089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it-IT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0" i="0" lang="it-IT" sz="36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PAST SIMPLE</a:t>
            </a:r>
            <a:r>
              <a:rPr b="0" i="0" lang="it-IT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stating a </a:t>
            </a:r>
            <a:r>
              <a:rPr b="0" i="0" lang="it-IT" sz="36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definite time </a:t>
            </a:r>
            <a:r>
              <a:rPr b="0" i="0" lang="it-IT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the past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9"/>
          <p:cNvSpPr txBox="1"/>
          <p:nvPr/>
        </p:nvSpPr>
        <p:spPr>
          <a:xfrm>
            <a:off x="335218" y="1627865"/>
            <a:ext cx="8282310" cy="5016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use the past simple to talk about </a:t>
            </a:r>
            <a:r>
              <a:rPr b="1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finished actions in the past</a:t>
            </a:r>
            <a:r>
              <a:rPr b="0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3619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0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you want to say that </a:t>
            </a:r>
            <a:r>
              <a:rPr b="0" i="0" lang="it-IT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an event occurred </a:t>
            </a:r>
            <a:r>
              <a:rPr b="1" i="0" lang="it-IT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at</a:t>
            </a:r>
            <a:r>
              <a:rPr b="1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it-IT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 particular time in the past: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1" marL="81121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Italian Prime Minister </a:t>
            </a:r>
            <a:r>
              <a:rPr b="1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flew</a:t>
            </a: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into New York </a:t>
            </a:r>
            <a:r>
              <a:rPr b="0" i="1" lang="it-IT" sz="20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yesterday.</a:t>
            </a:r>
            <a:endParaRPr b="0" i="1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1" marL="8112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Our teacher </a:t>
            </a:r>
            <a:r>
              <a:rPr b="1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went</a:t>
            </a: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Canada </a:t>
            </a:r>
            <a:r>
              <a:rPr b="0" i="1" lang="it-IT" sz="20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last year</a:t>
            </a: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528638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NB: a </a:t>
            </a:r>
            <a:r>
              <a:rPr b="1" i="0" lang="it-IT" sz="20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time expression is necessary</a:t>
            </a:r>
            <a:r>
              <a:rPr b="0" i="0" lang="it-IT" sz="20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to specify the particular time in the past you are referring to</a:t>
            </a:r>
            <a:r>
              <a:rPr b="0" i="0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(e.g. </a:t>
            </a: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two years ago</a:t>
            </a:r>
            <a:r>
              <a:rPr b="0" i="0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last month</a:t>
            </a:r>
            <a:r>
              <a:rPr b="0" i="0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yesterday</a:t>
            </a:r>
            <a:r>
              <a:rPr b="0" i="0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). The time reference can be established in a previous clause: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2562" lvl="1" marL="89376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house </a:t>
            </a:r>
            <a:r>
              <a:rPr b="1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was damaged </a:t>
            </a: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 fire </a:t>
            </a:r>
            <a:r>
              <a:rPr b="0" i="1" lang="it-IT" sz="20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yesterday</a:t>
            </a: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However, no-one </a:t>
            </a:r>
            <a:r>
              <a:rPr b="1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was injured</a:t>
            </a: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"/>
          <p:cNvSpPr txBox="1"/>
          <p:nvPr/>
        </p:nvSpPr>
        <p:spPr>
          <a:xfrm>
            <a:off x="223478" y="152305"/>
            <a:ext cx="8697044" cy="1089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it-IT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0" i="0" lang="it-IT" sz="36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PAST SIMPLE</a:t>
            </a:r>
            <a:r>
              <a:rPr b="0" i="0" lang="it-IT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stating a </a:t>
            </a:r>
            <a:r>
              <a:rPr b="0" i="0" lang="it-IT" sz="36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definite time </a:t>
            </a:r>
            <a:r>
              <a:rPr b="0" i="0" lang="it-IT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the past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40"/>
          <p:cNvSpPr txBox="1"/>
          <p:nvPr/>
        </p:nvSpPr>
        <p:spPr>
          <a:xfrm>
            <a:off x="223478" y="1535049"/>
            <a:ext cx="8697044" cy="4555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143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 startAt="2"/>
            </a:pPr>
            <a:r>
              <a:rPr b="0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you want to say that </a:t>
            </a:r>
            <a:r>
              <a:rPr b="1" i="0" lang="it-IT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 situation existed in the past / over a period of time </a:t>
            </a:r>
            <a:r>
              <a:rPr b="0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the past: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1" marL="811213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1" lang="it-IT" sz="20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I </a:t>
            </a:r>
            <a:r>
              <a:rPr b="1" i="1" lang="it-IT" sz="20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was</a:t>
            </a:r>
            <a:r>
              <a:rPr b="0" i="1" lang="it-IT" sz="20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kid</a:t>
            </a: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all the streets in this part of Watford </a:t>
            </a:r>
            <a:r>
              <a:rPr b="1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looked</a:t>
            </a: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alike.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1" marL="8112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 </a:t>
            </a:r>
            <a:r>
              <a:rPr b="1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lived</a:t>
            </a: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Paris </a:t>
            </a:r>
            <a:r>
              <a:rPr b="0" i="1" lang="it-IT" sz="20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during his last years</a:t>
            </a: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1" marL="8112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1" lang="it-IT" sz="20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Throughout his life </a:t>
            </a: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 </a:t>
            </a:r>
            <a:r>
              <a:rPr b="1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suffered</a:t>
            </a: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from epilepsy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3500" lvl="1" marL="8112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1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49263" lvl="0" marL="449263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 startAt="2"/>
            </a:pPr>
            <a:r>
              <a:rPr b="0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you want to talk about </a:t>
            </a:r>
            <a:r>
              <a:rPr b="0" i="0" lang="it-IT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an activity that </a:t>
            </a:r>
            <a:r>
              <a:rPr b="1" i="0" lang="it-IT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took place regularly or repeatedly in the past</a:t>
            </a:r>
            <a:r>
              <a:rPr b="0" i="0" lang="it-IT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, but that no longer occurs: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1" marL="8001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</a:t>
            </a:r>
            <a:r>
              <a:rPr b="1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walked</a:t>
            </a: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lot when I was a boy.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1" marL="8001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Each week we </a:t>
            </a:r>
            <a:r>
              <a:rPr b="1" i="0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trekked</a:t>
            </a: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the big house.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1"/>
          <p:cNvSpPr txBox="1"/>
          <p:nvPr>
            <p:ph type="title"/>
          </p:nvPr>
        </p:nvSpPr>
        <p:spPr>
          <a:xfrm>
            <a:off x="384810" y="254000"/>
            <a:ext cx="8352790" cy="854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it-IT" sz="3200">
                <a:latin typeface="Arial"/>
                <a:ea typeface="Arial"/>
                <a:cs typeface="Arial"/>
                <a:sym typeface="Arial"/>
              </a:rPr>
              <a:t>Using the simple past for </a:t>
            </a:r>
            <a:r>
              <a:rPr lang="it-IT" sz="3200">
                <a:solidFill>
                  <a:srgbClr val="993366"/>
                </a:solidFill>
                <a:latin typeface="Arial"/>
                <a:ea typeface="Arial"/>
                <a:cs typeface="Arial"/>
                <a:sym typeface="Arial"/>
              </a:rPr>
              <a:t>storytelling</a:t>
            </a:r>
            <a:r>
              <a:rPr lang="it-IT" sz="3200">
                <a:latin typeface="Arial"/>
                <a:ea typeface="Arial"/>
                <a:cs typeface="Arial"/>
                <a:sym typeface="Arial"/>
              </a:rPr>
              <a:t>: Jack and the Beanstalk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41"/>
          <p:cNvSpPr txBox="1"/>
          <p:nvPr>
            <p:ph idx="1" type="body"/>
          </p:nvPr>
        </p:nvSpPr>
        <p:spPr>
          <a:xfrm>
            <a:off x="303530" y="1232638"/>
            <a:ext cx="8515350" cy="506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IT" sz="2400"/>
              <a:t>Once upon a time there was a boy called Jack. He _____ with his mother. They ____ very poor. All they ____ was a cow.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IT" sz="2400"/>
              <a:t>One morning, Jack’s mother ____ Jack to take their cow to market and sell her. On the way, Jack ____ a man. He ____ Jack some magic beans for the cow. Jack ____ the beans and ____ back home. When Jack’s mother ____ the beans she ____ very angry. She ____ the beans out of the window.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IT" sz="2400"/>
              <a:t>The next morning, Jack ____ out of the window. There ____ a giant beanstalk. He ____ outside and ____ to climb the beanstalk. He ____ up to the sky through the clouds and ____ a beautiful castle.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IT" sz="2400"/>
              <a:t>(….)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IT" sz="2400"/>
              <a:t>With the golden eggs and the magic harp, </a:t>
            </a:r>
            <a:br>
              <a:rPr lang="it-IT" sz="2400"/>
            </a:br>
            <a:r>
              <a:rPr lang="it-IT" sz="2400"/>
              <a:t>Jack and his mother ____ happily ever after.</a:t>
            </a:r>
            <a:endParaRPr sz="2400"/>
          </a:p>
        </p:txBody>
      </p:sp>
      <p:sp>
        <p:nvSpPr>
          <p:cNvPr id="284" name="Google Shape;284;p41"/>
          <p:cNvSpPr/>
          <p:nvPr/>
        </p:nvSpPr>
        <p:spPr>
          <a:xfrm>
            <a:off x="506730" y="6419334"/>
            <a:ext cx="823087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http://learnenglishkids.britishcouncil.org/en/short-stories/jack-and-the-beanstalk</a:t>
            </a:r>
            <a:r>
              <a:rPr b="0" i="0" lang="it-I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02412" y="4856479"/>
            <a:ext cx="2775828" cy="15641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6" name="Google Shape;286;p41"/>
          <p:cNvCxnSpPr/>
          <p:nvPr/>
        </p:nvCxnSpPr>
        <p:spPr>
          <a:xfrm>
            <a:off x="506730" y="1108074"/>
            <a:ext cx="7696353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7" name="Google Shape;287;p41"/>
          <p:cNvSpPr/>
          <p:nvPr/>
        </p:nvSpPr>
        <p:spPr>
          <a:xfrm>
            <a:off x="8052419" y="681037"/>
            <a:ext cx="1091581" cy="369332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OLAT!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/>
          <p:nvPr>
            <p:ph type="title"/>
          </p:nvPr>
        </p:nvSpPr>
        <p:spPr>
          <a:xfrm>
            <a:off x="628650" y="365126"/>
            <a:ext cx="7551523" cy="8581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it-IT"/>
              <a:t>Reading and comprehension</a:t>
            </a:r>
            <a:endParaRPr/>
          </a:p>
        </p:txBody>
      </p:sp>
      <p:pic>
        <p:nvPicPr>
          <p:cNvPr id="104" name="Google Shape;104;p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8" y="1681648"/>
            <a:ext cx="5503991" cy="481122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5"/>
          <p:cNvSpPr txBox="1"/>
          <p:nvPr/>
        </p:nvSpPr>
        <p:spPr>
          <a:xfrm>
            <a:off x="902043" y="1371600"/>
            <a:ext cx="714220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text and answer the two questions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2"/>
          <p:cNvSpPr txBox="1"/>
          <p:nvPr/>
        </p:nvSpPr>
        <p:spPr>
          <a:xfrm>
            <a:off x="223478" y="152305"/>
            <a:ext cx="8697044" cy="1089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it-IT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0" i="0" lang="it-IT" sz="36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PAST SIMPLE</a:t>
            </a:r>
            <a:r>
              <a:rPr b="0" i="0" lang="it-IT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stating a </a:t>
            </a:r>
            <a:r>
              <a:rPr b="0" i="0" lang="it-IT" sz="36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definite time </a:t>
            </a:r>
            <a:r>
              <a:rPr b="0" i="0" lang="it-IT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the past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42"/>
          <p:cNvSpPr txBox="1"/>
          <p:nvPr/>
        </p:nvSpPr>
        <p:spPr>
          <a:xfrm>
            <a:off x="223478" y="1535049"/>
            <a:ext cx="8697044" cy="51706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143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 startAt="2"/>
            </a:pPr>
            <a:r>
              <a:rPr b="0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you want to say that </a:t>
            </a:r>
            <a:r>
              <a:rPr b="1" i="0" lang="it-IT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 situation existed in the past / over a period of time </a:t>
            </a:r>
            <a:r>
              <a:rPr b="0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the past: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1" marL="811213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1" lang="it-IT" sz="20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I </a:t>
            </a:r>
            <a:r>
              <a:rPr b="1" i="1" lang="it-IT" sz="20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was</a:t>
            </a:r>
            <a:r>
              <a:rPr b="0" i="1" lang="it-IT" sz="20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kid</a:t>
            </a: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all the streets in this part of Watford </a:t>
            </a:r>
            <a:r>
              <a:rPr b="1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looked</a:t>
            </a: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alike.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1" marL="8112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 </a:t>
            </a:r>
            <a:r>
              <a:rPr b="1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lived</a:t>
            </a: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Paris </a:t>
            </a:r>
            <a:r>
              <a:rPr b="0" i="1" lang="it-IT" sz="20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during his last years</a:t>
            </a: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1" marL="8112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1" lang="it-IT" sz="20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Throughout his life </a:t>
            </a: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 </a:t>
            </a:r>
            <a:r>
              <a:rPr b="1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suffered</a:t>
            </a: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from epilepsy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3500" lvl="1" marL="8112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1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49263" lvl="0" marL="449263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 startAt="2"/>
            </a:pPr>
            <a:r>
              <a:rPr b="0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you want to talk about </a:t>
            </a:r>
            <a:r>
              <a:rPr b="0" i="0" lang="it-IT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an activity that </a:t>
            </a:r>
            <a:r>
              <a:rPr b="1" i="0" lang="it-IT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took place regularly or repeatedly in the past</a:t>
            </a:r>
            <a:r>
              <a:rPr b="0" i="0" lang="it-IT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, but that no longer occurs: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1" marL="8001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</a:t>
            </a:r>
            <a:r>
              <a:rPr b="1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walked</a:t>
            </a: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lot when I was a boy.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</a:t>
            </a:r>
            <a:r>
              <a:rPr b="1" i="1" lang="it-IT" sz="2000" u="none" cap="none" strike="noStrike">
                <a:solidFill>
                  <a:srgbClr val="993366"/>
                </a:solidFill>
                <a:latin typeface="Arial"/>
                <a:ea typeface="Arial"/>
                <a:cs typeface="Arial"/>
                <a:sym typeface="Arial"/>
              </a:rPr>
              <a:t>used to walk </a:t>
            </a: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lot when I was a boy.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1" marL="8001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Each week we </a:t>
            </a:r>
            <a:r>
              <a:rPr b="1" i="0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trekked</a:t>
            </a: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the big house.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</a:t>
            </a:r>
            <a:r>
              <a:rPr b="1" i="1" lang="it-IT" sz="2000" u="none" cap="none" strike="noStrike">
                <a:solidFill>
                  <a:srgbClr val="993366"/>
                </a:solidFill>
                <a:latin typeface="Arial"/>
                <a:ea typeface="Arial"/>
                <a:cs typeface="Arial"/>
                <a:sym typeface="Arial"/>
              </a:rPr>
              <a:t>used to trek </a:t>
            </a: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the big house every week.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00" name="Google Shape;30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864" y="196532"/>
            <a:ext cx="8792272" cy="6464936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3"/>
          <p:cNvSpPr/>
          <p:nvPr/>
        </p:nvSpPr>
        <p:spPr>
          <a:xfrm>
            <a:off x="5375564" y="351271"/>
            <a:ext cx="3550949" cy="2627456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43"/>
          <p:cNvSpPr/>
          <p:nvPr/>
        </p:nvSpPr>
        <p:spPr>
          <a:xfrm>
            <a:off x="346364" y="1548622"/>
            <a:ext cx="4738254" cy="1430105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43"/>
          <p:cNvSpPr/>
          <p:nvPr/>
        </p:nvSpPr>
        <p:spPr>
          <a:xfrm>
            <a:off x="346364" y="3558009"/>
            <a:ext cx="4738254" cy="2990285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43"/>
          <p:cNvSpPr/>
          <p:nvPr/>
        </p:nvSpPr>
        <p:spPr>
          <a:xfrm>
            <a:off x="5543911" y="4200268"/>
            <a:ext cx="3214254" cy="1771042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st English - Prepare for your English exam" id="309" name="Google Shape;309;p44"/>
          <p:cNvPicPr preferRelativeResize="0"/>
          <p:nvPr/>
        </p:nvPicPr>
        <p:blipFill rotWithShape="1">
          <a:blip r:embed="rId3">
            <a:alphaModFix/>
          </a:blip>
          <a:srcRect b="4921" l="0" r="0" t="0"/>
          <a:stretch/>
        </p:blipFill>
        <p:spPr>
          <a:xfrm>
            <a:off x="1143000" y="168728"/>
            <a:ext cx="6858000" cy="6520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5"/>
          <p:cNvSpPr txBox="1"/>
          <p:nvPr/>
        </p:nvSpPr>
        <p:spPr>
          <a:xfrm>
            <a:off x="111739" y="188441"/>
            <a:ext cx="8920522" cy="6542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63525" lvl="0" marL="263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 most verbs the past simple is </a:t>
            </a:r>
            <a:r>
              <a:rPr b="1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formed by adding -ed</a:t>
            </a:r>
            <a:r>
              <a:rPr b="0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1125" lvl="0" marL="263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1125" lvl="0" marL="263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8775" lvl="0" marL="43978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93"/>
              <a:buFont typeface="Arial"/>
              <a:buNone/>
            </a:pPr>
            <a:r>
              <a:t/>
            </a:r>
            <a:endParaRPr b="0" i="0" sz="2693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8775" lvl="0" marL="43978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93"/>
              <a:buFont typeface="Arial"/>
              <a:buNone/>
            </a:pPr>
            <a:r>
              <a:t/>
            </a:r>
            <a:endParaRPr b="0" i="0" sz="2693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8775" lvl="0" marL="43978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93"/>
              <a:buFont typeface="Arial"/>
              <a:buNone/>
            </a:pPr>
            <a:r>
              <a:t/>
            </a:r>
            <a:endParaRPr b="0" i="0" sz="2693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8775" lvl="0" marL="43978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93"/>
              <a:buFont typeface="Arial"/>
              <a:buNone/>
            </a:pPr>
            <a:r>
              <a:t/>
            </a:r>
            <a:endParaRPr b="0" i="0" sz="2693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8775" lvl="0" marL="43978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93"/>
              <a:buFont typeface="Arial"/>
              <a:buNone/>
            </a:pPr>
            <a:r>
              <a:t/>
            </a:r>
            <a:endParaRPr b="0" i="0" sz="2693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8775" lvl="0" marL="43978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93"/>
              <a:buFont typeface="Arial"/>
              <a:buNone/>
            </a:pPr>
            <a:r>
              <a:t/>
            </a:r>
            <a:endParaRPr b="0" i="0" sz="2693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8775" lvl="0" marL="43978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93"/>
              <a:buFont typeface="Arial"/>
              <a:buNone/>
            </a:pPr>
            <a:r>
              <a:t/>
            </a:r>
            <a:endParaRPr b="0" i="0" sz="2693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8775" lvl="0" marL="43978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93"/>
              <a:buFont typeface="Arial"/>
              <a:buNone/>
            </a:pPr>
            <a:r>
              <a:t/>
            </a:r>
            <a:endParaRPr b="0" i="0" sz="2693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8775" lvl="0" marL="43978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93"/>
              <a:buFont typeface="Arial"/>
              <a:buNone/>
            </a:pPr>
            <a:r>
              <a:t/>
            </a:r>
            <a:endParaRPr b="0" i="0" sz="2693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8775" lvl="0" marL="43978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93"/>
              <a:buFont typeface="Arial"/>
              <a:buNone/>
            </a:pPr>
            <a:r>
              <a:t/>
            </a:r>
            <a:endParaRPr b="0" i="0" sz="2693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8775" lvl="0" marL="43978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93"/>
              <a:buFont typeface="Arial"/>
              <a:buNone/>
            </a:pPr>
            <a:r>
              <a:t/>
            </a:r>
            <a:endParaRPr b="0" i="0" sz="2693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3"/>
              <a:buFont typeface="Arial"/>
              <a:buNone/>
            </a:pPr>
            <a:r>
              <a:t/>
            </a:r>
            <a:endParaRPr b="0" i="0" sz="2693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3525" lvl="0" marL="263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But there are </a:t>
            </a:r>
            <a:r>
              <a:rPr b="1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lot of irregular verbs </a:t>
            </a:r>
            <a:r>
              <a:rPr b="0" i="1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(p.165)</a:t>
            </a:r>
            <a:endParaRPr b="0" i="1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45"/>
          <p:cNvPicPr preferRelativeResize="0"/>
          <p:nvPr/>
        </p:nvPicPr>
        <p:blipFill rotWithShape="1">
          <a:blip r:embed="rId3">
            <a:alphaModFix/>
          </a:blip>
          <a:srcRect b="0" l="0" r="0" t="7387"/>
          <a:stretch/>
        </p:blipFill>
        <p:spPr>
          <a:xfrm>
            <a:off x="520935" y="934112"/>
            <a:ext cx="8102129" cy="5051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6"/>
          <p:cNvSpPr txBox="1"/>
          <p:nvPr/>
        </p:nvSpPr>
        <p:spPr>
          <a:xfrm>
            <a:off x="111739" y="188441"/>
            <a:ext cx="8796734" cy="64940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9933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9933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9933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9933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9933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9933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9933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9933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9933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9933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9933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9933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9933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9933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9933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9933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rgbClr val="993366"/>
                </a:solidFill>
                <a:latin typeface="Arial"/>
                <a:ea typeface="Arial"/>
                <a:cs typeface="Arial"/>
                <a:sym typeface="Arial"/>
              </a:rPr>
              <a:t>(See also: </a:t>
            </a:r>
            <a:r>
              <a:rPr b="0" i="0" lang="it-IT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-</a:t>
            </a:r>
            <a:r>
              <a:rPr b="0" i="1" lang="it-IT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ed</a:t>
            </a:r>
            <a:r>
              <a:rPr b="0" i="0" lang="it-IT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 pronunciation lesson</a:t>
            </a:r>
            <a:r>
              <a:rPr b="0" i="0" lang="it-IT" sz="1800" u="none" cap="none" strike="noStrike">
                <a:solidFill>
                  <a:srgbClr val="993366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86779" y="188441"/>
            <a:ext cx="6192114" cy="6049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0"/>
          <p:cNvSpPr txBox="1"/>
          <p:nvPr/>
        </p:nvSpPr>
        <p:spPr>
          <a:xfrm>
            <a:off x="339388" y="197336"/>
            <a:ext cx="459157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it-IT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PAST SIMPLE: - and 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50"/>
          <p:cNvSpPr txBox="1"/>
          <p:nvPr/>
        </p:nvSpPr>
        <p:spPr>
          <a:xfrm>
            <a:off x="339388" y="1251917"/>
            <a:ext cx="8465224" cy="53245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39781" lvl="0" marL="43978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it-IT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use </a:t>
            </a:r>
            <a:r>
              <a:rPr b="1" i="0" lang="it-IT" sz="2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didn’t</a:t>
            </a:r>
            <a:r>
              <a:rPr b="0" i="0" lang="it-IT" sz="2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(</a:t>
            </a:r>
            <a:r>
              <a:rPr b="1" i="0" lang="it-IT" sz="2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did not) + base form </a:t>
            </a:r>
            <a:r>
              <a:rPr b="0" i="0" lang="it-IT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make </a:t>
            </a:r>
            <a:r>
              <a:rPr b="1" i="0" lang="it-IT" sz="28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negatives</a:t>
            </a:r>
            <a:r>
              <a:rPr b="0" i="0" lang="it-IT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8159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They </a:t>
            </a:r>
            <a:r>
              <a:rPr b="1" i="1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didn’t go</a:t>
            </a:r>
            <a:r>
              <a:rPr b="0" i="1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to Spain this year.</a:t>
            </a:r>
            <a:br>
              <a:rPr b="0" i="1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1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 </a:t>
            </a:r>
            <a:r>
              <a:rPr b="1" i="1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didn’t get </a:t>
            </a:r>
            <a:r>
              <a:rPr b="0" i="1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 until very late last night.</a:t>
            </a:r>
            <a:br>
              <a:rPr b="0" i="1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1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 </a:t>
            </a:r>
            <a:r>
              <a:rPr b="1" i="1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didn’t see </a:t>
            </a:r>
            <a:r>
              <a:rPr b="0" i="1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yesterday.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9781" lvl="0" marL="43978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it-IT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use </a:t>
            </a:r>
            <a:r>
              <a:rPr b="1" i="0" lang="it-IT" sz="2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did (+ subj + base form)</a:t>
            </a:r>
            <a:r>
              <a:rPr b="1" i="1" lang="it-IT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it-IT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make </a:t>
            </a:r>
            <a:r>
              <a:rPr b="1" i="0" lang="it-IT" sz="28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questions</a:t>
            </a:r>
            <a:r>
              <a:rPr b="0" i="0" lang="it-IT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88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 </a:t>
            </a:r>
            <a:r>
              <a:rPr b="1" i="1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did you meet</a:t>
            </a:r>
            <a:r>
              <a:rPr b="0" i="1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your wife?</a:t>
            </a:r>
            <a:br>
              <a:rPr b="0" i="1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1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 </a:t>
            </a:r>
            <a:r>
              <a:rPr b="1" i="1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did you go</a:t>
            </a:r>
            <a:r>
              <a:rPr b="0" i="1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for your holidays?</a:t>
            </a:r>
            <a:br>
              <a:rPr b="0" i="1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Did she play</a:t>
            </a:r>
            <a:r>
              <a:rPr b="0" i="1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tennis when she was younger?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0" name="Google Shape;340;p50"/>
          <p:cNvCxnSpPr/>
          <p:nvPr/>
        </p:nvCxnSpPr>
        <p:spPr>
          <a:xfrm>
            <a:off x="782615" y="952882"/>
            <a:ext cx="7696353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1"/>
          <p:cNvSpPr txBox="1"/>
          <p:nvPr/>
        </p:nvSpPr>
        <p:spPr>
          <a:xfrm>
            <a:off x="434446" y="303928"/>
            <a:ext cx="796511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it-IT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PAST SIMPLE AND PAST CONTINUOUS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7" name="Google Shape;347;p51"/>
          <p:cNvCxnSpPr/>
          <p:nvPr/>
        </p:nvCxnSpPr>
        <p:spPr>
          <a:xfrm>
            <a:off x="782615" y="952882"/>
            <a:ext cx="7696353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http://pl.static.z-dn.net/files/dcb/023c03739b824bdb389926169eda9e92.png" id="348" name="Google Shape;34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6138" y="1421529"/>
            <a:ext cx="4214186" cy="3286338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352"/>
              </a:srgbClr>
            </a:outerShdw>
          </a:effectLst>
        </p:spPr>
      </p:pic>
      <p:sp>
        <p:nvSpPr>
          <p:cNvPr id="349" name="Google Shape;349;p51"/>
          <p:cNvSpPr/>
          <p:nvPr/>
        </p:nvSpPr>
        <p:spPr>
          <a:xfrm>
            <a:off x="5575293" y="2480042"/>
            <a:ext cx="2803249" cy="22244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9"/>
              <a:buFont typeface="Arial"/>
              <a:buChar char="•"/>
            </a:pPr>
            <a:r>
              <a:rPr b="0" i="0" lang="it-IT" sz="230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have a coffee;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9"/>
              <a:buFont typeface="Arial"/>
              <a:buChar char="•"/>
            </a:pPr>
            <a:r>
              <a:rPr b="0" i="0" lang="it-IT" sz="230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fight;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9"/>
              <a:buFont typeface="Arial"/>
              <a:buChar char="•"/>
            </a:pPr>
            <a:r>
              <a:rPr b="0" i="0" lang="it-IT" sz="230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ride a bike;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9"/>
              <a:buFont typeface="Arial"/>
              <a:buChar char="•"/>
            </a:pPr>
            <a:r>
              <a:rPr b="0" i="0" lang="it-IT" sz="230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read;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9"/>
              <a:buFont typeface="Arial"/>
              <a:buChar char="•"/>
            </a:pPr>
            <a:r>
              <a:rPr b="0" i="0" lang="it-IT" sz="230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talk on one’s mobile phone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51"/>
          <p:cNvSpPr txBox="1"/>
          <p:nvPr/>
        </p:nvSpPr>
        <p:spPr>
          <a:xfrm>
            <a:off x="5575293" y="1353328"/>
            <a:ext cx="3151840" cy="800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9"/>
              <a:buFont typeface="Arial"/>
              <a:buNone/>
            </a:pPr>
            <a:r>
              <a:rPr b="1" i="0" lang="it-IT" sz="230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I TOOK THIS PHOTO….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51"/>
          <p:cNvSpPr/>
          <p:nvPr/>
        </p:nvSpPr>
        <p:spPr>
          <a:xfrm>
            <a:off x="1346596" y="5243349"/>
            <a:ext cx="7380537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it-IT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 want to focus on actions which were in progress in the past, you use the </a:t>
            </a:r>
            <a:r>
              <a:rPr b="1" i="0" lang="it-IT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past continuous </a:t>
            </a:r>
            <a:r>
              <a:rPr b="0" i="0" lang="it-IT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(or </a:t>
            </a:r>
            <a:r>
              <a:rPr b="0" i="1" lang="it-IT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progressive</a:t>
            </a:r>
            <a:r>
              <a:rPr b="0" i="0" lang="it-IT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b="1" i="0" lang="it-IT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51"/>
          <p:cNvSpPr/>
          <p:nvPr/>
        </p:nvSpPr>
        <p:spPr>
          <a:xfrm>
            <a:off x="353562" y="5559129"/>
            <a:ext cx="665152" cy="691978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7E609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78876" y="1977863"/>
            <a:ext cx="5165124" cy="4515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4394" y="160638"/>
            <a:ext cx="4867164" cy="2142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693900"/>
            <a:ext cx="4103469" cy="132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2"/>
          <p:cNvSpPr txBox="1"/>
          <p:nvPr/>
        </p:nvSpPr>
        <p:spPr>
          <a:xfrm>
            <a:off x="762764" y="380237"/>
            <a:ext cx="796511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it-IT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PAST CONTINUOUS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9" name="Google Shape;359;p52"/>
          <p:cNvCxnSpPr/>
          <p:nvPr/>
        </p:nvCxnSpPr>
        <p:spPr>
          <a:xfrm>
            <a:off x="782615" y="952882"/>
            <a:ext cx="7696353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60" name="Google Shape;360;p52"/>
          <p:cNvPicPr preferRelativeResize="0"/>
          <p:nvPr/>
        </p:nvPicPr>
        <p:blipFill rotWithShape="1">
          <a:blip r:embed="rId3">
            <a:alphaModFix/>
          </a:blip>
          <a:srcRect b="0" l="3368" r="0" t="38369"/>
          <a:stretch/>
        </p:blipFill>
        <p:spPr>
          <a:xfrm>
            <a:off x="129313" y="1365526"/>
            <a:ext cx="4486006" cy="2485864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52"/>
          <p:cNvSpPr/>
          <p:nvPr/>
        </p:nvSpPr>
        <p:spPr>
          <a:xfrm>
            <a:off x="4630791" y="1365526"/>
            <a:ext cx="4399366" cy="1923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To talk about an action that was </a:t>
            </a:r>
            <a:r>
              <a:rPr b="1" i="0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progress in a specific moment</a:t>
            </a:r>
            <a:r>
              <a:rPr b="0" i="0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the past</a:t>
            </a:r>
            <a:r>
              <a:rPr b="0" i="0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it-IT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«What were you doing at 10 am this morning?» </a:t>
            </a:r>
            <a:br>
              <a:rPr b="0" i="1" lang="it-IT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1" lang="it-IT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«I was having coffee with a friend»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p52"/>
          <p:cNvPicPr preferRelativeResize="0"/>
          <p:nvPr/>
        </p:nvPicPr>
        <p:blipFill rotWithShape="1">
          <a:blip r:embed="rId4">
            <a:alphaModFix/>
          </a:blip>
          <a:srcRect b="0" l="906" r="0" t="38051"/>
          <a:stretch/>
        </p:blipFill>
        <p:spPr>
          <a:xfrm>
            <a:off x="4529002" y="4414289"/>
            <a:ext cx="4399366" cy="2063474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52"/>
          <p:cNvSpPr/>
          <p:nvPr/>
        </p:nvSpPr>
        <p:spPr>
          <a:xfrm>
            <a:off x="317726" y="4632920"/>
            <a:ext cx="412496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Or, to talk about </a:t>
            </a:r>
            <a:r>
              <a:rPr b="1" i="0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two actions that were in progress at the same time in the past</a:t>
            </a:r>
            <a:r>
              <a:rPr b="0" i="0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3"/>
          <p:cNvSpPr txBox="1"/>
          <p:nvPr/>
        </p:nvSpPr>
        <p:spPr>
          <a:xfrm>
            <a:off x="762764" y="380237"/>
            <a:ext cx="796511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it-IT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PAST CONTINUOUS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0" name="Google Shape;370;p53"/>
          <p:cNvCxnSpPr/>
          <p:nvPr/>
        </p:nvCxnSpPr>
        <p:spPr>
          <a:xfrm>
            <a:off x="782615" y="952882"/>
            <a:ext cx="7696353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1" name="Google Shape;371;p53"/>
          <p:cNvSpPr/>
          <p:nvPr/>
        </p:nvSpPr>
        <p:spPr>
          <a:xfrm>
            <a:off x="281944" y="4109398"/>
            <a:ext cx="8445934" cy="2369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 startAt="2"/>
            </a:pPr>
            <a:r>
              <a:rPr b="0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talk about </a:t>
            </a:r>
            <a:r>
              <a:rPr b="1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 action that was temporary but stretched over a certain period in the past.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 was studying in London when my parents brought home a new dog, so he didn’t consider me as part of the family. </a:t>
            </a:r>
            <a:r>
              <a:rPr b="0" i="0" lang="it-IT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[= in that period]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 remember when I moved to Rome. I was dating Pauline at that time / at the time </a:t>
            </a:r>
            <a:r>
              <a:rPr b="0" i="0" lang="it-IT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[= in that period] </a:t>
            </a:r>
            <a:r>
              <a:rPr b="0" i="1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I missed her a lot.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2" name="Google Shape;372;p53"/>
          <p:cNvPicPr preferRelativeResize="0"/>
          <p:nvPr/>
        </p:nvPicPr>
        <p:blipFill rotWithShape="1">
          <a:blip r:embed="rId3">
            <a:alphaModFix/>
          </a:blip>
          <a:srcRect b="7621" l="49281" r="2" t="27596"/>
          <a:stretch/>
        </p:blipFill>
        <p:spPr>
          <a:xfrm>
            <a:off x="6008492" y="1111703"/>
            <a:ext cx="2604654" cy="2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53"/>
          <p:cNvPicPr preferRelativeResize="0"/>
          <p:nvPr/>
        </p:nvPicPr>
        <p:blipFill rotWithShape="1">
          <a:blip r:embed="rId3">
            <a:alphaModFix/>
          </a:blip>
          <a:srcRect b="26287" l="6944" r="55107" t="48999"/>
          <a:stretch/>
        </p:blipFill>
        <p:spPr>
          <a:xfrm>
            <a:off x="1556090" y="1111703"/>
            <a:ext cx="4099937" cy="1699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4"/>
          <p:cNvSpPr txBox="1"/>
          <p:nvPr/>
        </p:nvSpPr>
        <p:spPr>
          <a:xfrm>
            <a:off x="762764" y="380237"/>
            <a:ext cx="7965114" cy="5067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3"/>
              <a:buFont typeface="Arial"/>
              <a:buNone/>
            </a:pPr>
            <a:r>
              <a:rPr b="1" i="0" lang="it-IT" sz="269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PAST CONTINUOUS (with past simple)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0" name="Google Shape;380;p54"/>
          <p:cNvCxnSpPr/>
          <p:nvPr/>
        </p:nvCxnSpPr>
        <p:spPr>
          <a:xfrm>
            <a:off x="782615" y="952882"/>
            <a:ext cx="7696353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81" name="Google Shape;381;p54"/>
          <p:cNvPicPr preferRelativeResize="0"/>
          <p:nvPr/>
        </p:nvPicPr>
        <p:blipFill rotWithShape="1">
          <a:blip r:embed="rId3">
            <a:alphaModFix/>
          </a:blip>
          <a:srcRect b="0" l="547" r="2" t="38638"/>
          <a:stretch/>
        </p:blipFill>
        <p:spPr>
          <a:xfrm>
            <a:off x="925971" y="2175983"/>
            <a:ext cx="7095811" cy="3311848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54"/>
          <p:cNvSpPr/>
          <p:nvPr/>
        </p:nvSpPr>
        <p:spPr>
          <a:xfrm>
            <a:off x="375806" y="1152398"/>
            <a:ext cx="796461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 startAt="3"/>
            </a:pPr>
            <a:r>
              <a:rPr b="0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describe an activity or a situation that was interrupted by another action in the past.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54"/>
          <p:cNvSpPr txBox="1"/>
          <p:nvPr/>
        </p:nvSpPr>
        <p:spPr>
          <a:xfrm>
            <a:off x="888909" y="5487831"/>
            <a:ext cx="7712823" cy="12772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past continuous to describe the situation (or the longer action in progress)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past simple to describe the event that interrupts it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5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17"/>
              <a:buFont typeface="Arial"/>
              <a:buNone/>
            </a:pPr>
            <a:r>
              <a:rPr lang="it-IT" sz="461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Example</a:t>
            </a:r>
            <a:endParaRPr/>
          </a:p>
        </p:txBody>
      </p:sp>
      <p:sp>
        <p:nvSpPr>
          <p:cNvPr id="389" name="Google Shape;389;p55"/>
          <p:cNvSpPr txBox="1"/>
          <p:nvPr/>
        </p:nvSpPr>
        <p:spPr>
          <a:xfrm>
            <a:off x="686411" y="609296"/>
            <a:ext cx="3182381" cy="257980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9"/>
              <a:buFont typeface="Arial"/>
              <a:buNone/>
            </a:pPr>
            <a:r>
              <a:rPr b="1" i="0" lang="it-IT" sz="2309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Affirmative form</a:t>
            </a:r>
            <a:endParaRPr b="1" i="0" sz="2309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9"/>
              <a:buFont typeface="Arial"/>
              <a:buNone/>
            </a:pPr>
            <a:r>
              <a:rPr b="0" i="0" lang="it-IT" sz="230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 was reading</a:t>
            </a:r>
            <a:endParaRPr b="0" i="0" sz="2309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9"/>
              <a:buFont typeface="Arial"/>
              <a:buNone/>
            </a:pPr>
            <a:r>
              <a:rPr b="0" i="0" lang="it-IT" sz="230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were reading</a:t>
            </a:r>
            <a:endParaRPr b="0" i="0" sz="2309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9"/>
              <a:buFont typeface="Arial"/>
              <a:buNone/>
            </a:pPr>
            <a:r>
              <a:rPr b="0" i="0" lang="it-IT" sz="230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He/she/it was reading</a:t>
            </a:r>
            <a:endParaRPr b="0" i="0" sz="2309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9"/>
              <a:buFont typeface="Arial"/>
              <a:buNone/>
            </a:pPr>
            <a:r>
              <a:rPr b="0" i="0" lang="it-IT" sz="230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were reading</a:t>
            </a:r>
            <a:endParaRPr b="0" i="0" sz="2309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9"/>
              <a:buFont typeface="Arial"/>
              <a:buNone/>
            </a:pPr>
            <a:r>
              <a:rPr b="0" i="0" lang="it-IT" sz="230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were reading</a:t>
            </a:r>
            <a:endParaRPr b="0" i="0" sz="2309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9"/>
              <a:buFont typeface="Arial"/>
              <a:buNone/>
            </a:pPr>
            <a:r>
              <a:rPr b="0" i="0" lang="it-IT" sz="230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They were reading</a:t>
            </a:r>
            <a:endParaRPr b="0" i="0" sz="2309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5"/>
          <p:cNvSpPr txBox="1"/>
          <p:nvPr/>
        </p:nvSpPr>
        <p:spPr>
          <a:xfrm>
            <a:off x="5275210" y="608767"/>
            <a:ext cx="3322870" cy="257980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9"/>
              <a:buFont typeface="Arial"/>
              <a:buNone/>
            </a:pPr>
            <a:r>
              <a:rPr b="1" i="0" lang="it-IT" sz="2309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Negative form</a:t>
            </a:r>
            <a:endParaRPr b="1" i="0" sz="2309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9"/>
              <a:buFont typeface="Arial"/>
              <a:buNone/>
            </a:pPr>
            <a:r>
              <a:rPr b="0" i="0" lang="it-IT" sz="230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 wasn’t reading</a:t>
            </a:r>
            <a:endParaRPr b="0" i="0" sz="2309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9"/>
              <a:buFont typeface="Arial"/>
              <a:buNone/>
            </a:pPr>
            <a:r>
              <a:rPr b="0" i="0" lang="it-IT" sz="230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weren’t reading</a:t>
            </a:r>
            <a:endParaRPr b="0" i="0" sz="2309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9"/>
              <a:buFont typeface="Arial"/>
              <a:buNone/>
            </a:pPr>
            <a:r>
              <a:rPr b="0" i="0" lang="it-IT" sz="230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He/she/it wasn’t reading</a:t>
            </a:r>
            <a:endParaRPr b="0" i="0" sz="2309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9"/>
              <a:buFont typeface="Arial"/>
              <a:buNone/>
            </a:pPr>
            <a:r>
              <a:rPr b="0" i="0" lang="it-IT" sz="230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weren’t reading</a:t>
            </a:r>
            <a:endParaRPr b="0" i="0" sz="2309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9"/>
              <a:buFont typeface="Arial"/>
              <a:buNone/>
            </a:pPr>
            <a:r>
              <a:rPr b="0" i="0" lang="it-IT" sz="230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weren’t reading</a:t>
            </a:r>
            <a:endParaRPr b="0" i="0" sz="2309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9"/>
              <a:buFont typeface="Arial"/>
              <a:buNone/>
            </a:pPr>
            <a:r>
              <a:rPr b="0" i="0" lang="it-IT" sz="230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They weren’t reading</a:t>
            </a:r>
            <a:endParaRPr b="0" i="0" sz="2309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5"/>
          <p:cNvSpPr txBox="1"/>
          <p:nvPr/>
        </p:nvSpPr>
        <p:spPr>
          <a:xfrm>
            <a:off x="2910565" y="3913065"/>
            <a:ext cx="3322870" cy="257980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9"/>
              <a:buFont typeface="Arial"/>
              <a:buNone/>
            </a:pPr>
            <a:r>
              <a:rPr b="1" i="0" lang="it-IT" sz="2309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Interrogative form</a:t>
            </a:r>
            <a:endParaRPr b="1" i="0" sz="2309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9"/>
              <a:buFont typeface="Arial"/>
              <a:buNone/>
            </a:pPr>
            <a:r>
              <a:rPr b="0" i="0" lang="it-IT" sz="230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Was I reading?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9"/>
              <a:buFont typeface="Arial"/>
              <a:buNone/>
            </a:pPr>
            <a:r>
              <a:rPr b="0" i="0" lang="it-IT" sz="230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Were you reading?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9"/>
              <a:buFont typeface="Arial"/>
              <a:buNone/>
            </a:pPr>
            <a:r>
              <a:rPr b="0" i="0" lang="it-IT" sz="230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Was he/she/it reading?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9"/>
              <a:buFont typeface="Arial"/>
              <a:buNone/>
            </a:pPr>
            <a:r>
              <a:rPr b="0" i="0" lang="it-IT" sz="230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Were we reading?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9"/>
              <a:buFont typeface="Arial"/>
              <a:buNone/>
            </a:pPr>
            <a:r>
              <a:rPr b="0" i="0" lang="it-IT" sz="230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Were you reading?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9"/>
              <a:buFont typeface="Arial"/>
              <a:buNone/>
            </a:pPr>
            <a:r>
              <a:rPr b="0" i="0" lang="it-IT" sz="230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Were they reading?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895850" cy="652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95850" y="435634"/>
            <a:ext cx="4238625" cy="389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57"/>
          <p:cNvPicPr preferRelativeResize="0"/>
          <p:nvPr/>
        </p:nvPicPr>
        <p:blipFill rotWithShape="1">
          <a:blip r:embed="rId3">
            <a:alphaModFix/>
          </a:blip>
          <a:srcRect b="820" l="2409" r="0" t="1"/>
          <a:stretch/>
        </p:blipFill>
        <p:spPr>
          <a:xfrm>
            <a:off x="0" y="155275"/>
            <a:ext cx="4433977" cy="624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0025" y="1242787"/>
            <a:ext cx="4429125" cy="407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845" y="243564"/>
            <a:ext cx="4313294" cy="637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72185" y="2072522"/>
            <a:ext cx="3741744" cy="4541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84040" y="0"/>
            <a:ext cx="3118034" cy="1931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4" name="Google Shape;414;p58"/>
          <p:cNvCxnSpPr/>
          <p:nvPr/>
        </p:nvCxnSpPr>
        <p:spPr>
          <a:xfrm>
            <a:off x="1304818" y="2774022"/>
            <a:ext cx="606175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5" name="Google Shape;415;p58"/>
          <p:cNvCxnSpPr/>
          <p:nvPr/>
        </p:nvCxnSpPr>
        <p:spPr>
          <a:xfrm>
            <a:off x="1190090" y="2988067"/>
            <a:ext cx="1039402" cy="0"/>
          </a:xfrm>
          <a:prstGeom prst="straightConnector1">
            <a:avLst/>
          </a:prstGeom>
          <a:noFill/>
          <a:ln cap="flat" cmpd="sng" w="3810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6" name="Google Shape;416;p58"/>
          <p:cNvCxnSpPr/>
          <p:nvPr/>
        </p:nvCxnSpPr>
        <p:spPr>
          <a:xfrm>
            <a:off x="3434068" y="3005190"/>
            <a:ext cx="377644" cy="0"/>
          </a:xfrm>
          <a:prstGeom prst="straightConnector1">
            <a:avLst/>
          </a:prstGeom>
          <a:noFill/>
          <a:ln cap="flat" cmpd="sng" w="381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7" name="Google Shape;417;p58"/>
          <p:cNvCxnSpPr/>
          <p:nvPr/>
        </p:nvCxnSpPr>
        <p:spPr>
          <a:xfrm>
            <a:off x="370658" y="3229509"/>
            <a:ext cx="377644" cy="0"/>
          </a:xfrm>
          <a:prstGeom prst="straightConnector1">
            <a:avLst/>
          </a:prstGeom>
          <a:noFill/>
          <a:ln cap="flat" cmpd="sng" w="381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8" name="Google Shape;418;p58"/>
          <p:cNvCxnSpPr/>
          <p:nvPr/>
        </p:nvCxnSpPr>
        <p:spPr>
          <a:xfrm>
            <a:off x="1607905" y="3437561"/>
            <a:ext cx="606175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9" name="Google Shape;419;p58"/>
          <p:cNvCxnSpPr/>
          <p:nvPr/>
        </p:nvCxnSpPr>
        <p:spPr>
          <a:xfrm>
            <a:off x="385606" y="3650750"/>
            <a:ext cx="804484" cy="0"/>
          </a:xfrm>
          <a:prstGeom prst="straightConnector1">
            <a:avLst/>
          </a:prstGeom>
          <a:noFill/>
          <a:ln cap="flat" cmpd="sng" w="381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0" name="Google Shape;420;p58"/>
          <p:cNvCxnSpPr/>
          <p:nvPr/>
        </p:nvCxnSpPr>
        <p:spPr>
          <a:xfrm>
            <a:off x="871590" y="4075416"/>
            <a:ext cx="838201" cy="0"/>
          </a:xfrm>
          <a:prstGeom prst="straightConnector1">
            <a:avLst/>
          </a:prstGeom>
          <a:noFill/>
          <a:ln cap="flat" cmpd="sng" w="3810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1" name="Google Shape;421;p58"/>
          <p:cNvCxnSpPr/>
          <p:nvPr/>
        </p:nvCxnSpPr>
        <p:spPr>
          <a:xfrm>
            <a:off x="3016715" y="4075416"/>
            <a:ext cx="606175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2" name="Google Shape;422;p58"/>
          <p:cNvCxnSpPr/>
          <p:nvPr/>
        </p:nvCxnSpPr>
        <p:spPr>
          <a:xfrm>
            <a:off x="335774" y="4292109"/>
            <a:ext cx="342169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3" name="Google Shape;423;p58"/>
          <p:cNvCxnSpPr/>
          <p:nvPr/>
        </p:nvCxnSpPr>
        <p:spPr>
          <a:xfrm>
            <a:off x="1425008" y="4292109"/>
            <a:ext cx="804484" cy="0"/>
          </a:xfrm>
          <a:prstGeom prst="straightConnector1">
            <a:avLst/>
          </a:prstGeom>
          <a:noFill/>
          <a:ln cap="flat" cmpd="sng" w="381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114478" cy="655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9275" y="152400"/>
            <a:ext cx="3820450" cy="40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353525" cy="6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8325" y="152400"/>
            <a:ext cx="4333275" cy="5265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1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</p:txBody>
      </p:sp>
      <p:pic>
        <p:nvPicPr>
          <p:cNvPr id="443" name="Google Shape;443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601" y="1189668"/>
            <a:ext cx="6764741" cy="5267013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61"/>
          <p:cNvSpPr txBox="1"/>
          <p:nvPr/>
        </p:nvSpPr>
        <p:spPr>
          <a:xfrm>
            <a:off x="762764" y="380237"/>
            <a:ext cx="796511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it-IT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PAST PERFECT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093" y="681380"/>
            <a:ext cx="4214225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77318" y="504303"/>
            <a:ext cx="3848844" cy="6096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6296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6" name="Google Shape;456;p63"/>
          <p:cNvCxnSpPr/>
          <p:nvPr/>
        </p:nvCxnSpPr>
        <p:spPr>
          <a:xfrm>
            <a:off x="416120" y="747924"/>
            <a:ext cx="7696353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7" name="Google Shape;457;p63"/>
          <p:cNvSpPr txBox="1"/>
          <p:nvPr/>
        </p:nvSpPr>
        <p:spPr>
          <a:xfrm>
            <a:off x="416121" y="238222"/>
            <a:ext cx="6520521" cy="5039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3"/>
              <a:buFont typeface="Arial"/>
              <a:buNone/>
            </a:pPr>
            <a:r>
              <a:rPr b="1" i="0" lang="it-IT" sz="269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SPEAKING PRACTICE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63"/>
          <p:cNvSpPr/>
          <p:nvPr/>
        </p:nvSpPr>
        <p:spPr>
          <a:xfrm>
            <a:off x="312835" y="909503"/>
            <a:ext cx="8518329" cy="5693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it-IT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Interview your partner about her/his </a:t>
            </a:r>
            <a:r>
              <a:rPr b="0" i="1" lang="it-IT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0" i="1" lang="it-IT" sz="28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their</a:t>
            </a:r>
            <a:r>
              <a:rPr b="0" i="1" lang="it-IT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b="0" i="0" lang="it-IT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last holiday.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</a:t>
            </a:r>
            <a:r>
              <a:rPr b="0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/ go?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</a:t>
            </a:r>
            <a:r>
              <a:rPr b="0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/ go there?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Why</a:t>
            </a:r>
            <a:r>
              <a:rPr b="0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/ go there?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</a:t>
            </a:r>
            <a:r>
              <a:rPr b="0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/ go?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Who</a:t>
            </a:r>
            <a:r>
              <a:rPr b="0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/ go with?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/ stay?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/ the food (/weather) like?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</a:t>
            </a:r>
            <a:r>
              <a:rPr b="0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/ do during the day (/at night)?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 have a good time?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 have any problems?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/ like most?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 anything special/funny happen?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63"/>
          <p:cNvSpPr txBox="1"/>
          <p:nvPr/>
        </p:nvSpPr>
        <p:spPr>
          <a:xfrm>
            <a:off x="6507668" y="1842655"/>
            <a:ext cx="2539350" cy="36933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See: </a:t>
            </a:r>
            <a:r>
              <a:rPr b="0" i="0" lang="it-IT" sz="1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adverbs of time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25521" y="0"/>
            <a:ext cx="2423370" cy="1196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511" y="2890699"/>
            <a:ext cx="3515267" cy="3866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47223" y="2451820"/>
            <a:ext cx="3475021" cy="43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64"/>
          <p:cNvPicPr preferRelativeResize="0"/>
          <p:nvPr/>
        </p:nvPicPr>
        <p:blipFill rotWithShape="1">
          <a:blip r:embed="rId6">
            <a:alphaModFix/>
          </a:blip>
          <a:srcRect b="0" l="16010" r="8623" t="0"/>
          <a:stretch/>
        </p:blipFill>
        <p:spPr>
          <a:xfrm>
            <a:off x="3399826" y="1196444"/>
            <a:ext cx="2074759" cy="2370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3" name="Google Shape;473;p65"/>
          <p:cNvCxnSpPr/>
          <p:nvPr/>
        </p:nvCxnSpPr>
        <p:spPr>
          <a:xfrm>
            <a:off x="782615" y="952882"/>
            <a:ext cx="7696353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4" name="Google Shape;474;p65"/>
          <p:cNvSpPr txBox="1"/>
          <p:nvPr/>
        </p:nvSpPr>
        <p:spPr>
          <a:xfrm>
            <a:off x="487680" y="287833"/>
            <a:ext cx="799128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it-IT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Your perfect holiday – Do you prefer… 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5" name="Google Shape;475;p6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1217" y="1187127"/>
            <a:ext cx="4224123" cy="2600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65"/>
          <p:cNvPicPr preferRelativeResize="0"/>
          <p:nvPr/>
        </p:nvPicPr>
        <p:blipFill rotWithShape="1">
          <a:blip r:embed="rId4">
            <a:alphaModFix/>
          </a:blip>
          <a:srcRect b="0" l="6809" r="0" t="0"/>
          <a:stretch/>
        </p:blipFill>
        <p:spPr>
          <a:xfrm>
            <a:off x="1625591" y="4799564"/>
            <a:ext cx="3248599" cy="2003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65"/>
          <p:cNvPicPr preferRelativeResize="0"/>
          <p:nvPr/>
        </p:nvPicPr>
        <p:blipFill rotWithShape="1">
          <a:blip r:embed="rId5">
            <a:alphaModFix/>
          </a:blip>
          <a:srcRect b="0" l="1610" r="2638" t="1061"/>
          <a:stretch/>
        </p:blipFill>
        <p:spPr>
          <a:xfrm>
            <a:off x="218660" y="1113185"/>
            <a:ext cx="2544417" cy="5456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6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47226" y="4362951"/>
            <a:ext cx="3075626" cy="195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4" name="Google Shape;484;p66"/>
          <p:cNvCxnSpPr/>
          <p:nvPr/>
        </p:nvCxnSpPr>
        <p:spPr>
          <a:xfrm>
            <a:off x="782615" y="952882"/>
            <a:ext cx="7696353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5" name="Google Shape;485;p66"/>
          <p:cNvSpPr txBox="1"/>
          <p:nvPr/>
        </p:nvSpPr>
        <p:spPr>
          <a:xfrm>
            <a:off x="487680" y="287833"/>
            <a:ext cx="799128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it-IT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Your perfect holiday – Do you prefer… 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6" name="Google Shape;486;p6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207" y="4027756"/>
            <a:ext cx="2019052" cy="273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207" y="1059840"/>
            <a:ext cx="2517874" cy="1979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98974" y="1033158"/>
            <a:ext cx="2329030" cy="2677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05469" y="2953178"/>
            <a:ext cx="2729224" cy="1731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6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28977" y="3530960"/>
            <a:ext cx="2729224" cy="1688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66"/>
          <p:cNvPicPr preferRelativeResize="0"/>
          <p:nvPr/>
        </p:nvPicPr>
        <p:blipFill rotWithShape="1">
          <a:blip r:embed="rId8">
            <a:alphaModFix/>
          </a:blip>
          <a:srcRect b="0" l="0" r="0" t="3412"/>
          <a:stretch/>
        </p:blipFill>
        <p:spPr>
          <a:xfrm>
            <a:off x="5763770" y="5039564"/>
            <a:ext cx="3264234" cy="1731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6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131144" y="1113433"/>
            <a:ext cx="2024872" cy="1731108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66"/>
          <p:cNvSpPr txBox="1"/>
          <p:nvPr/>
        </p:nvSpPr>
        <p:spPr>
          <a:xfrm>
            <a:off x="2286000" y="6323860"/>
            <a:ext cx="174869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staying in Italy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66"/>
          <p:cNvSpPr txBox="1"/>
          <p:nvPr/>
        </p:nvSpPr>
        <p:spPr>
          <a:xfrm>
            <a:off x="5187955" y="2954950"/>
            <a:ext cx="174869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going abroad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66"/>
          <p:cNvSpPr txBox="1"/>
          <p:nvPr/>
        </p:nvSpPr>
        <p:spPr>
          <a:xfrm>
            <a:off x="2547112" y="4936906"/>
            <a:ext cx="2729224" cy="113877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you agree?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I agree / don’t agree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85738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(with you)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sng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  I’m (not) agree</a:t>
            </a:r>
            <a:endParaRPr b="0" i="0" sz="1800" u="none" cap="none" strike="sng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magine che contiene disegnando, fiocco&#10;&#10;Descrizione generata automaticamente" id="496" name="Google Shape;496;p6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573217" y="5784675"/>
            <a:ext cx="233541" cy="2094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disegnando&#10;&#10;Descrizione generata automaticamente" id="497" name="Google Shape;497;p6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579008" y="5265562"/>
            <a:ext cx="331737" cy="295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67"/>
          <p:cNvSpPr txBox="1"/>
          <p:nvPr>
            <p:ph type="title"/>
          </p:nvPr>
        </p:nvSpPr>
        <p:spPr>
          <a:xfrm>
            <a:off x="388421" y="282456"/>
            <a:ext cx="7886700" cy="5355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it-IT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DISASTROUS HOLIDAYS</a:t>
            </a:r>
            <a:endParaRPr/>
          </a:p>
        </p:txBody>
      </p:sp>
      <p:cxnSp>
        <p:nvCxnSpPr>
          <p:cNvPr id="504" name="Google Shape;504;p67"/>
          <p:cNvCxnSpPr/>
          <p:nvPr/>
        </p:nvCxnSpPr>
        <p:spPr>
          <a:xfrm>
            <a:off x="782615" y="952882"/>
            <a:ext cx="7696353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05" name="Google Shape;505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747" y="858489"/>
            <a:ext cx="8603093" cy="5856487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67"/>
          <p:cNvSpPr/>
          <p:nvPr/>
        </p:nvSpPr>
        <p:spPr>
          <a:xfrm>
            <a:off x="6984341" y="151592"/>
            <a:ext cx="1745478" cy="369332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 PRACTICE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68"/>
          <p:cNvSpPr txBox="1"/>
          <p:nvPr>
            <p:ph type="title"/>
          </p:nvPr>
        </p:nvSpPr>
        <p:spPr>
          <a:xfrm>
            <a:off x="388421" y="282456"/>
            <a:ext cx="7886700" cy="5355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it-IT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DISASTROUS HOLIDAYS</a:t>
            </a:r>
            <a:endParaRPr/>
          </a:p>
        </p:txBody>
      </p:sp>
      <p:cxnSp>
        <p:nvCxnSpPr>
          <p:cNvPr id="513" name="Google Shape;513;p68"/>
          <p:cNvCxnSpPr/>
          <p:nvPr/>
        </p:nvCxnSpPr>
        <p:spPr>
          <a:xfrm>
            <a:off x="782615" y="952882"/>
            <a:ext cx="7696353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14" name="Google Shape;514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0037" y="903131"/>
            <a:ext cx="8543926" cy="5719875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68"/>
          <p:cNvSpPr/>
          <p:nvPr/>
        </p:nvSpPr>
        <p:spPr>
          <a:xfrm>
            <a:off x="6984341" y="151592"/>
            <a:ext cx="1745478" cy="369332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 PRACTICE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69"/>
          <p:cNvSpPr txBox="1"/>
          <p:nvPr>
            <p:ph idx="1" type="body"/>
          </p:nvPr>
        </p:nvSpPr>
        <p:spPr>
          <a:xfrm>
            <a:off x="388420" y="1087778"/>
            <a:ext cx="8590505" cy="2541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1714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2400"/>
              <a:t>Where did Joe/ Laura go on holiday?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2400"/>
              <a:t>Who did he/she go with?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2400"/>
              <a:t>Where did he/she stay?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2400"/>
              <a:t>What was the weather like?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2400"/>
              <a:t>Why didn’t he/she enjoy the holiday?</a:t>
            </a:r>
            <a:endParaRPr/>
          </a:p>
          <a:p>
            <a:pPr indent="-30479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it-IT" sz="2800"/>
              <a:t>LET’S LISTEN TO THE OTHER SIDE OF THE STORY…</a:t>
            </a:r>
            <a:endParaRPr/>
          </a:p>
        </p:txBody>
      </p:sp>
      <p:sp>
        <p:nvSpPr>
          <p:cNvPr id="521" name="Google Shape;521;p69"/>
          <p:cNvSpPr txBox="1"/>
          <p:nvPr>
            <p:ph type="title"/>
          </p:nvPr>
        </p:nvSpPr>
        <p:spPr>
          <a:xfrm>
            <a:off x="388421" y="282456"/>
            <a:ext cx="7886700" cy="5355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it-IT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DISASTROUS HOLIDAYS</a:t>
            </a:r>
            <a:endParaRPr/>
          </a:p>
        </p:txBody>
      </p:sp>
      <p:cxnSp>
        <p:nvCxnSpPr>
          <p:cNvPr id="522" name="Google Shape;522;p69"/>
          <p:cNvCxnSpPr/>
          <p:nvPr/>
        </p:nvCxnSpPr>
        <p:spPr>
          <a:xfrm>
            <a:off x="782615" y="952882"/>
            <a:ext cx="7696353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3" name="Google Shape;523;p69"/>
          <p:cNvSpPr txBox="1"/>
          <p:nvPr/>
        </p:nvSpPr>
        <p:spPr>
          <a:xfrm>
            <a:off x="388420" y="3528556"/>
            <a:ext cx="4407866" cy="3046988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it-IT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What does Mia say about: </a:t>
            </a:r>
            <a:r>
              <a:rPr b="0" i="0" lang="it-IT" sz="16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(track 34)</a:t>
            </a:r>
            <a:endParaRPr b="0" i="0" sz="24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6225" lvl="1" marL="361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it-IT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 relationship with Joe before they went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6225" lvl="1" marL="361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it-IT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places where they stayed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6225" lvl="1" marL="361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it-IT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Talking to other travellers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6225" lvl="1" marL="361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it-IT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6225" lvl="1" marL="361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it-IT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Going on holiday with a boyfriend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69"/>
          <p:cNvSpPr txBox="1"/>
          <p:nvPr/>
        </p:nvSpPr>
        <p:spPr>
          <a:xfrm>
            <a:off x="5215068" y="3528556"/>
            <a:ext cx="3599604" cy="2215991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it-IT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What does Linda say about: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it-IT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Venice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it-IT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they did there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it-IT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cost of her holiday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it-IT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 next holiday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it-IT" sz="16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(track 35)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5" name="Google Shape;525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30898" y="620521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38764" y="5629055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69"/>
          <p:cNvSpPr/>
          <p:nvPr/>
        </p:nvSpPr>
        <p:spPr>
          <a:xfrm>
            <a:off x="6984341" y="151592"/>
            <a:ext cx="1745478" cy="369332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 PRACTICE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7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1633" y="1432290"/>
            <a:ext cx="8438188" cy="3621624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70"/>
          <p:cNvSpPr txBox="1"/>
          <p:nvPr/>
        </p:nvSpPr>
        <p:spPr>
          <a:xfrm>
            <a:off x="5387545" y="6323597"/>
            <a:ext cx="375645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it-IT" sz="1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Indefinite pronouns </a:t>
            </a:r>
            <a:r>
              <a:rPr b="0" i="0" lang="it-IT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(Cambridge grammar)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70"/>
          <p:cNvSpPr txBox="1"/>
          <p:nvPr/>
        </p:nvSpPr>
        <p:spPr>
          <a:xfrm>
            <a:off x="290446" y="261088"/>
            <a:ext cx="7886700" cy="724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0" i="0" lang="it-IT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Indefinite pronouns</a:t>
            </a:r>
            <a:endParaRPr b="0" i="0" sz="3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5" name="Google Shape;535;p70"/>
          <p:cNvCxnSpPr/>
          <p:nvPr/>
        </p:nvCxnSpPr>
        <p:spPr>
          <a:xfrm>
            <a:off x="480793" y="989422"/>
            <a:ext cx="7696353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8012" y="392167"/>
            <a:ext cx="6187976" cy="6073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380" y="278791"/>
            <a:ext cx="4541914" cy="2293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66875" y="2911500"/>
            <a:ext cx="6042745" cy="2293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72540" y="633114"/>
            <a:ext cx="3711769" cy="1997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72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46" name="Google Shape;546;p7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50" y="1850602"/>
            <a:ext cx="8047420" cy="3833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7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3320" y="791517"/>
            <a:ext cx="4992130" cy="4785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6657" y="5576575"/>
            <a:ext cx="2027096" cy="274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74"/>
          <p:cNvSpPr txBox="1"/>
          <p:nvPr>
            <p:ph idx="1" type="body"/>
          </p:nvPr>
        </p:nvSpPr>
        <p:spPr>
          <a:xfrm>
            <a:off x="2256282" y="2697353"/>
            <a:ext cx="3943350" cy="12711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it-IT"/>
              <a:t>Thank you!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50" y="294004"/>
            <a:ext cx="7334770" cy="4986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36" name="Google Shape;136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50" y="365125"/>
            <a:ext cx="7799070" cy="4684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43" name="Google Shape;14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6200" y="792175"/>
            <a:ext cx="7691601" cy="492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Viola">
      <a:dk1>
        <a:srgbClr val="000000"/>
      </a:dk1>
      <a:lt1>
        <a:srgbClr val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