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41"/>
  </p:notesMasterIdLst>
  <p:sldIdLst>
    <p:sldId id="256" r:id="rId2"/>
    <p:sldId id="399" r:id="rId3"/>
    <p:sldId id="383" r:id="rId4"/>
    <p:sldId id="384" r:id="rId5"/>
    <p:sldId id="385" r:id="rId6"/>
    <p:sldId id="390" r:id="rId7"/>
    <p:sldId id="392" r:id="rId8"/>
    <p:sldId id="304" r:id="rId9"/>
    <p:sldId id="393" r:id="rId10"/>
    <p:sldId id="302" r:id="rId11"/>
    <p:sldId id="303" r:id="rId12"/>
    <p:sldId id="394" r:id="rId13"/>
    <p:sldId id="413" r:id="rId14"/>
    <p:sldId id="414" r:id="rId15"/>
    <p:sldId id="395" r:id="rId16"/>
    <p:sldId id="412" r:id="rId17"/>
    <p:sldId id="372" r:id="rId18"/>
    <p:sldId id="407" r:id="rId19"/>
    <p:sldId id="410" r:id="rId20"/>
    <p:sldId id="411" r:id="rId21"/>
    <p:sldId id="416" r:id="rId22"/>
    <p:sldId id="417" r:id="rId23"/>
    <p:sldId id="418" r:id="rId24"/>
    <p:sldId id="421" r:id="rId25"/>
    <p:sldId id="425" r:id="rId26"/>
    <p:sldId id="422" r:id="rId27"/>
    <p:sldId id="423" r:id="rId28"/>
    <p:sldId id="424" r:id="rId29"/>
    <p:sldId id="419" r:id="rId30"/>
    <p:sldId id="420" r:id="rId31"/>
    <p:sldId id="415" r:id="rId32"/>
    <p:sldId id="404" r:id="rId33"/>
    <p:sldId id="408" r:id="rId34"/>
    <p:sldId id="409" r:id="rId35"/>
    <p:sldId id="427" r:id="rId36"/>
    <p:sldId id="426" r:id="rId37"/>
    <p:sldId id="405" r:id="rId38"/>
    <p:sldId id="311" r:id="rId39"/>
    <p:sldId id="309" r:id="rId4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moretti3@unimc.it" initials="n" lastIdx="2" clrIdx="0">
    <p:extLst>
      <p:ext uri="{19B8F6BF-5375-455C-9EA6-DF929625EA0E}">
        <p15:presenceInfo xmlns:p15="http://schemas.microsoft.com/office/powerpoint/2012/main" userId="S::n.moretti3@studenti.unimc.it::b5ddc661-3d69-434f-a06c-d560bbe5c26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09C3EC-9C70-4E52-9F7E-01310B1739D7}" type="datetimeFigureOut">
              <a:rPr lang="it-IT" smtClean="0"/>
              <a:t>28/02/2024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F9C19-0C88-459A-95D9-D940967D2C01}" type="slidenum">
              <a:rPr lang="it-IT" smtClean="0"/>
              <a:t>‹N›</a:t>
            </a:fld>
            <a:endParaRPr lang="it-IT"/>
          </a:p>
        </p:txBody>
      </p:sp>
    </p:spTree>
    <p:extLst>
      <p:ext uri="{BB962C8B-B14F-4D97-AF65-F5344CB8AC3E}">
        <p14:creationId xmlns:p14="http://schemas.microsoft.com/office/powerpoint/2010/main" val="379645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languagelearningbase.com/86663/list-of-adjectives-to-describe-feelings-and-emotion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3</a:t>
            </a:fld>
            <a:endParaRPr lang="it-IT"/>
          </a:p>
        </p:txBody>
      </p:sp>
    </p:spTree>
    <p:extLst>
      <p:ext uri="{BB962C8B-B14F-4D97-AF65-F5344CB8AC3E}">
        <p14:creationId xmlns:p14="http://schemas.microsoft.com/office/powerpoint/2010/main" val="812577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17</a:t>
            </a:fld>
            <a:endParaRPr lang="it-IT"/>
          </a:p>
        </p:txBody>
      </p:sp>
    </p:spTree>
    <p:extLst>
      <p:ext uri="{BB962C8B-B14F-4D97-AF65-F5344CB8AC3E}">
        <p14:creationId xmlns:p14="http://schemas.microsoft.com/office/powerpoint/2010/main" val="1843000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mn-lt"/>
                <a:ea typeface="+mn-ea"/>
                <a:cs typeface="+mn-cs"/>
              </a:rPr>
              <a:t>Probably, the person who took this photo took it because of the people. So, you should focus your description on the two people.</a:t>
            </a:r>
          </a:p>
          <a:p>
            <a:r>
              <a:rPr lang="en-US" sz="1200" b="0" i="0" kern="1200" dirty="0">
                <a:solidFill>
                  <a:schemeClr val="tx1"/>
                </a:solidFill>
                <a:effectLst/>
                <a:latin typeface="+mn-lt"/>
                <a:ea typeface="+mn-ea"/>
                <a:cs typeface="+mn-cs"/>
              </a:rPr>
              <a:t>What do they look like, and what are they doing?</a:t>
            </a:r>
          </a:p>
          <a:p>
            <a:r>
              <a:rPr lang="en-US" sz="1200" b="0" i="0" kern="1200" dirty="0">
                <a:solidFill>
                  <a:schemeClr val="tx1"/>
                </a:solidFill>
                <a:effectLst/>
                <a:latin typeface="+mn-lt"/>
                <a:ea typeface="+mn-ea"/>
                <a:cs typeface="+mn-cs"/>
              </a:rPr>
              <a:t>You could say:</a:t>
            </a:r>
          </a:p>
          <a:p>
            <a:pPr fontAlgn="base"/>
            <a:r>
              <a:rPr lang="en-US" sz="1200" b="0" i="1" kern="1200" dirty="0">
                <a:solidFill>
                  <a:schemeClr val="tx1"/>
                </a:solidFill>
                <a:effectLst/>
                <a:latin typeface="+mn-lt"/>
                <a:ea typeface="+mn-ea"/>
                <a:cs typeface="+mn-cs"/>
              </a:rPr>
              <a:t>The two people both look unhappy or irritated.</a:t>
            </a:r>
          </a:p>
          <a:p>
            <a:pPr fontAlgn="base"/>
            <a:r>
              <a:rPr lang="en-US" sz="1200" b="0" i="1" kern="1200" dirty="0">
                <a:solidFill>
                  <a:schemeClr val="tx1"/>
                </a:solidFill>
                <a:effectLst/>
                <a:latin typeface="+mn-lt"/>
                <a:ea typeface="+mn-ea"/>
                <a:cs typeface="+mn-cs"/>
              </a:rPr>
              <a:t>They’re sitting at the kitchen table together, but they aren’t talking to each other.</a:t>
            </a:r>
          </a:p>
          <a:p>
            <a:pPr fontAlgn="base"/>
            <a:r>
              <a:rPr lang="en-US" sz="1200" b="0" i="1" kern="1200" dirty="0">
                <a:solidFill>
                  <a:schemeClr val="tx1"/>
                </a:solidFill>
                <a:effectLst/>
                <a:latin typeface="+mn-lt"/>
                <a:ea typeface="+mn-ea"/>
                <a:cs typeface="+mn-cs"/>
              </a:rPr>
              <a:t>The man is staring down at the table, while the woman is stirring her tea with a spoon.</a:t>
            </a:r>
          </a:p>
          <a:p>
            <a:endParaRPr lang="it-IT" dirty="0"/>
          </a:p>
          <a:p>
            <a:r>
              <a:rPr lang="en-US" sz="1200" b="0" i="0" kern="1200" dirty="0">
                <a:solidFill>
                  <a:schemeClr val="tx1"/>
                </a:solidFill>
                <a:effectLst/>
                <a:latin typeface="+mn-lt"/>
                <a:ea typeface="+mn-ea"/>
                <a:cs typeface="+mn-cs"/>
              </a:rPr>
              <a:t>Speculating means talking about possibilities. you’re talking about possibilities and giving your opinion about the picture.</a:t>
            </a:r>
          </a:p>
          <a:p>
            <a:r>
              <a:rPr lang="en-US" sz="1200" b="0" i="0" kern="1200" dirty="0">
                <a:solidFill>
                  <a:schemeClr val="tx1"/>
                </a:solidFill>
                <a:effectLst/>
                <a:latin typeface="+mn-lt"/>
                <a:ea typeface="+mn-ea"/>
                <a:cs typeface="+mn-cs"/>
              </a:rPr>
              <a:t>I suppose…</a:t>
            </a:r>
          </a:p>
          <a:p>
            <a:r>
              <a:rPr lang="en-US" sz="1200" b="0" i="0" kern="1200" dirty="0">
                <a:solidFill>
                  <a:schemeClr val="tx1"/>
                </a:solidFill>
                <a:effectLst/>
                <a:latin typeface="+mn-lt"/>
                <a:ea typeface="+mn-ea"/>
                <a:cs typeface="+mn-cs"/>
              </a:rPr>
              <a:t>Maybe they…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Give a summary of what you see.</a:t>
            </a:r>
          </a:p>
          <a:p>
            <a:r>
              <a:rPr lang="en-US" sz="1200" b="0" i="0" kern="1200" dirty="0">
                <a:solidFill>
                  <a:schemeClr val="tx1"/>
                </a:solidFill>
                <a:effectLst/>
                <a:latin typeface="+mn-lt"/>
                <a:ea typeface="+mn-ea"/>
                <a:cs typeface="+mn-cs"/>
              </a:rPr>
              <a:t>Talk about where things are in the picture.</a:t>
            </a:r>
          </a:p>
          <a:p>
            <a:r>
              <a:rPr lang="en-US" sz="1200" b="0" i="0" kern="1200" dirty="0">
                <a:solidFill>
                  <a:schemeClr val="tx1"/>
                </a:solidFill>
                <a:effectLst/>
                <a:latin typeface="+mn-lt"/>
                <a:ea typeface="+mn-ea"/>
                <a:cs typeface="+mn-cs"/>
              </a:rPr>
              <a:t>Add details.</a:t>
            </a:r>
          </a:p>
          <a:p>
            <a:r>
              <a:rPr lang="en-US" sz="1200" b="0" i="0" kern="1200" dirty="0">
                <a:solidFill>
                  <a:schemeClr val="tx1"/>
                </a:solidFill>
                <a:effectLst/>
                <a:latin typeface="+mn-lt"/>
                <a:ea typeface="+mn-ea"/>
                <a:cs typeface="+mn-cs"/>
              </a:rPr>
              <a:t>Speculate about what’s in the picture.</a:t>
            </a:r>
          </a:p>
          <a:p>
            <a:r>
              <a:rPr lang="en-US" sz="1200" b="0" i="0" kern="1200" dirty="0">
                <a:solidFill>
                  <a:schemeClr val="tx1"/>
                </a:solidFill>
                <a:effectLst/>
                <a:latin typeface="+mn-lt"/>
                <a:ea typeface="+mn-ea"/>
                <a:cs typeface="+mn-cs"/>
              </a:rPr>
              <a:t>Speculate about the context of the picture.</a:t>
            </a: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In the picture, there are two people sitting at a table, looking unhappy. There’s a woman on the left and a man on the right. In the middle of the picture, we can see some things on the table, like cups of tea, biscuits, milk and so on. The two people look </a:t>
            </a:r>
            <a:r>
              <a:rPr lang="en-US" sz="1200" b="0" i="1" u="none" strike="noStrike" kern="1200" dirty="0">
                <a:solidFill>
                  <a:schemeClr val="tx1"/>
                </a:solidFill>
                <a:effectLst/>
                <a:latin typeface="+mn-lt"/>
                <a:ea typeface="+mn-ea"/>
                <a:cs typeface="+mn-cs"/>
                <a:hlinkClick r:id="rId3"/>
              </a:rPr>
              <a:t>sad or irritated</a:t>
            </a:r>
            <a:r>
              <a:rPr lang="en-US" sz="1200" b="0" i="1" kern="1200" dirty="0">
                <a:solidFill>
                  <a:schemeClr val="tx1"/>
                </a:solidFill>
                <a:effectLst/>
                <a:latin typeface="+mn-lt"/>
                <a:ea typeface="+mn-ea"/>
                <a:cs typeface="+mn-cs"/>
              </a:rPr>
              <a:t>, and they aren’t speaking to each other. They’re both looking down at the table. I suppose they had a fight and now they aren’t talking to each other, or they might just be bored and not have anything to talk about.</a:t>
            </a:r>
            <a:endParaRPr lang="en-US" sz="1200" b="0" i="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39</a:t>
            </a:fld>
            <a:endParaRPr lang="it-IT"/>
          </a:p>
        </p:txBody>
      </p:sp>
    </p:spTree>
    <p:extLst>
      <p:ext uri="{BB962C8B-B14F-4D97-AF65-F5344CB8AC3E}">
        <p14:creationId xmlns:p14="http://schemas.microsoft.com/office/powerpoint/2010/main" val="2700512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err="1">
                <a:solidFill>
                  <a:srgbClr val="1D2A57"/>
                </a:solidFill>
                <a:effectLst/>
                <a:latin typeface="Arial" panose="020B0604020202020204" pitchFamily="34" charset="0"/>
              </a:rPr>
              <a:t>Hormone</a:t>
            </a:r>
            <a:r>
              <a:rPr lang="it-IT" b="0" i="0" dirty="0">
                <a:solidFill>
                  <a:srgbClr val="1D2A57"/>
                </a:solidFill>
                <a:effectLst/>
                <a:latin typeface="Arial" panose="020B0604020202020204" pitchFamily="34" charset="0"/>
              </a:rPr>
              <a:t>: /ˈ</a:t>
            </a:r>
            <a:r>
              <a:rPr lang="it-IT" b="0" i="0" dirty="0" err="1">
                <a:solidFill>
                  <a:srgbClr val="1D2A57"/>
                </a:solidFill>
                <a:effectLst/>
                <a:latin typeface="Arial" panose="020B0604020202020204" pitchFamily="34" charset="0"/>
              </a:rPr>
              <a:t>hɔ</a:t>
            </a:r>
            <a:r>
              <a:rPr lang="it-IT" b="0" i="0" dirty="0">
                <a:solidFill>
                  <a:srgbClr val="1D2A57"/>
                </a:solidFill>
                <a:effectLst/>
                <a:latin typeface="Arial" panose="020B0604020202020204" pitchFamily="34" charset="0"/>
              </a:rPr>
              <a:t>ː.</a:t>
            </a:r>
            <a:r>
              <a:rPr lang="it-IT" b="0" i="0" dirty="0" err="1">
                <a:solidFill>
                  <a:srgbClr val="1D2A57"/>
                </a:solidFill>
                <a:effectLst/>
                <a:latin typeface="Arial" panose="020B0604020202020204" pitchFamily="34" charset="0"/>
              </a:rPr>
              <a:t>məʊn</a:t>
            </a:r>
            <a:r>
              <a:rPr lang="it-IT" b="0" i="0" dirty="0">
                <a:solidFill>
                  <a:srgbClr val="1D2A57"/>
                </a:solidFill>
                <a:effectLst/>
                <a:latin typeface="Arial" panose="020B0604020202020204" pitchFamily="34" charset="0"/>
              </a:rPr>
              <a:t>/</a:t>
            </a:r>
          </a:p>
          <a:p>
            <a:r>
              <a:rPr lang="it-IT" b="0" i="0" dirty="0" err="1">
                <a:solidFill>
                  <a:srgbClr val="1D2A57"/>
                </a:solidFill>
                <a:effectLst/>
                <a:latin typeface="Arial" panose="020B0604020202020204" pitchFamily="34" charset="0"/>
              </a:rPr>
              <a:t>Cortisol</a:t>
            </a:r>
            <a:r>
              <a:rPr lang="it-IT" b="0" i="0" dirty="0">
                <a:solidFill>
                  <a:srgbClr val="1D2A57"/>
                </a:solidFill>
                <a:effectLst/>
                <a:latin typeface="Arial" panose="020B0604020202020204" pitchFamily="34" charset="0"/>
              </a:rPr>
              <a:t>: /ˈkɔː.</a:t>
            </a:r>
            <a:r>
              <a:rPr lang="it-IT" b="0" i="0" dirty="0" err="1">
                <a:solidFill>
                  <a:srgbClr val="1D2A57"/>
                </a:solidFill>
                <a:effectLst/>
                <a:latin typeface="Arial" panose="020B0604020202020204" pitchFamily="34" charset="0"/>
              </a:rPr>
              <a:t>tɪ.zɒl</a:t>
            </a:r>
            <a:r>
              <a:rPr lang="it-IT" b="0" i="0" dirty="0">
                <a:solidFill>
                  <a:srgbClr val="1D2A57"/>
                </a:solidFill>
                <a:effectLst/>
                <a:latin typeface="Arial" panose="020B0604020202020204" pitchFamily="34" charset="0"/>
              </a:rPr>
              <a:t>/</a:t>
            </a:r>
          </a:p>
          <a:p>
            <a:r>
              <a:rPr lang="it-IT" b="0" i="0" dirty="0">
                <a:solidFill>
                  <a:srgbClr val="1D2A57"/>
                </a:solidFill>
                <a:effectLst/>
                <a:latin typeface="Arial" panose="020B0604020202020204" pitchFamily="34" charset="0"/>
              </a:rPr>
              <a:t>Caffeine: /ˈ</a:t>
            </a:r>
            <a:r>
              <a:rPr lang="it-IT" b="0" i="0" dirty="0" err="1">
                <a:solidFill>
                  <a:srgbClr val="1D2A57"/>
                </a:solidFill>
                <a:effectLst/>
                <a:latin typeface="Arial" panose="020B0604020202020204" pitchFamily="34" charset="0"/>
              </a:rPr>
              <a:t>kæf.iːn</a:t>
            </a:r>
            <a:r>
              <a:rPr lang="it-IT" b="0" i="0" dirty="0">
                <a:solidFill>
                  <a:srgbClr val="1D2A57"/>
                </a:solidFill>
                <a:effectLst/>
                <a:latin typeface="Arial" panose="020B0604020202020204" pitchFamily="34" charset="0"/>
              </a:rPr>
              <a:t>/</a:t>
            </a:r>
          </a:p>
          <a:p>
            <a:r>
              <a:rPr lang="it-IT" b="0" i="0" dirty="0" err="1">
                <a:solidFill>
                  <a:srgbClr val="1D2A57"/>
                </a:solidFill>
                <a:effectLst/>
                <a:latin typeface="Arial" panose="020B0604020202020204" pitchFamily="34" charset="0"/>
              </a:rPr>
              <a:t>Diabetes</a:t>
            </a:r>
            <a:r>
              <a:rPr lang="it-IT" b="0" i="0" dirty="0">
                <a:solidFill>
                  <a:srgbClr val="1D2A57"/>
                </a:solidFill>
                <a:effectLst/>
                <a:latin typeface="Arial" panose="020B0604020202020204" pitchFamily="34" charset="0"/>
              </a:rPr>
              <a:t>: /ˌdaɪ.</a:t>
            </a:r>
            <a:r>
              <a:rPr lang="it-IT" b="0" i="0" dirty="0" err="1">
                <a:solidFill>
                  <a:srgbClr val="1D2A57"/>
                </a:solidFill>
                <a:effectLst/>
                <a:latin typeface="Arial" panose="020B0604020202020204" pitchFamily="34" charset="0"/>
              </a:rPr>
              <a:t>əˈbi</a:t>
            </a:r>
            <a:r>
              <a:rPr lang="it-IT" b="0" i="0" dirty="0">
                <a:solidFill>
                  <a:srgbClr val="1D2A57"/>
                </a:solidFill>
                <a:effectLst/>
                <a:latin typeface="Arial" panose="020B0604020202020204" pitchFamily="34" charset="0"/>
              </a:rPr>
              <a:t>ː.</a:t>
            </a:r>
            <a:r>
              <a:rPr lang="it-IT" b="0" i="0" dirty="0" err="1">
                <a:solidFill>
                  <a:srgbClr val="1D2A57"/>
                </a:solidFill>
                <a:effectLst/>
                <a:latin typeface="Arial" panose="020B0604020202020204" pitchFamily="34" charset="0"/>
              </a:rPr>
              <a:t>tiːz</a:t>
            </a:r>
            <a:r>
              <a:rPr lang="it-IT" b="0" i="0" dirty="0">
                <a:solidFill>
                  <a:srgbClr val="1D2A57"/>
                </a:solidFill>
                <a:effectLst/>
                <a:latin typeface="Arial" panose="020B0604020202020204" pitchFamily="34" charset="0"/>
              </a:rPr>
              <a:t>/</a:t>
            </a:r>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4</a:t>
            </a:fld>
            <a:endParaRPr lang="it-IT"/>
          </a:p>
        </p:txBody>
      </p:sp>
    </p:spTree>
    <p:extLst>
      <p:ext uri="{BB962C8B-B14F-4D97-AF65-F5344CB8AC3E}">
        <p14:creationId xmlns:p14="http://schemas.microsoft.com/office/powerpoint/2010/main" val="3506531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Melatonin</a:t>
            </a:r>
            <a:r>
              <a:rPr lang="it-IT" dirty="0"/>
              <a:t>: </a:t>
            </a:r>
            <a:r>
              <a:rPr lang="it-IT" b="0" i="0" dirty="0">
                <a:solidFill>
                  <a:srgbClr val="1D2A57"/>
                </a:solidFill>
                <a:effectLst/>
                <a:latin typeface="Arial" panose="020B0604020202020204" pitchFamily="34" charset="0"/>
              </a:rPr>
              <a:t> /</a:t>
            </a:r>
            <a:r>
              <a:rPr lang="it-IT" b="0" i="0" dirty="0" err="1">
                <a:solidFill>
                  <a:srgbClr val="1D2A57"/>
                </a:solidFill>
                <a:effectLst/>
                <a:latin typeface="Arial" panose="020B0604020202020204" pitchFamily="34" charset="0"/>
              </a:rPr>
              <a:t>mel.ə</a:t>
            </a:r>
            <a:r>
              <a:rPr lang="it-IT" b="0" i="0" u="sng" dirty="0" err="1">
                <a:solidFill>
                  <a:srgbClr val="1D2A57"/>
                </a:solidFill>
                <a:effectLst/>
                <a:latin typeface="Arial" panose="020B0604020202020204" pitchFamily="34" charset="0"/>
              </a:rPr>
              <a:t>ˈtəʊ</a:t>
            </a:r>
            <a:r>
              <a:rPr lang="it-IT" b="0" i="0" dirty="0" err="1">
                <a:solidFill>
                  <a:srgbClr val="1D2A57"/>
                </a:solidFill>
                <a:effectLst/>
                <a:latin typeface="Arial" panose="020B0604020202020204" pitchFamily="34" charset="0"/>
              </a:rPr>
              <a:t>.nɪn</a:t>
            </a:r>
            <a:r>
              <a:rPr lang="it-IT" b="0" i="0" dirty="0">
                <a:solidFill>
                  <a:srgbClr val="1D2A57"/>
                </a:solidFill>
                <a:effectLst/>
                <a:latin typeface="Arial" panose="020B0604020202020204" pitchFamily="34" charset="0"/>
              </a:rPr>
              <a:t>/</a:t>
            </a:r>
          </a:p>
          <a:p>
            <a:r>
              <a:rPr lang="en-US" b="0" i="0" dirty="0">
                <a:solidFill>
                  <a:srgbClr val="1D2A57"/>
                </a:solidFill>
                <a:effectLst/>
                <a:latin typeface="Arial" panose="020B0604020202020204" pitchFamily="34" charset="0"/>
              </a:rPr>
              <a:t>a hormone in the body that produces changes in skin </a:t>
            </a:r>
            <a:r>
              <a:rPr lang="en-US" b="0" i="0" dirty="0" err="1">
                <a:solidFill>
                  <a:srgbClr val="1D2A57"/>
                </a:solidFill>
                <a:effectLst/>
                <a:latin typeface="Arial" panose="020B0604020202020204" pitchFamily="34" charset="0"/>
              </a:rPr>
              <a:t>colour</a:t>
            </a:r>
            <a:r>
              <a:rPr lang="en-US" b="0" i="0" dirty="0">
                <a:solidFill>
                  <a:srgbClr val="1D2A57"/>
                </a:solidFill>
                <a:effectLst/>
                <a:latin typeface="Arial" panose="020B0604020202020204" pitchFamily="34" charset="0"/>
              </a:rPr>
              <a:t> and is involved in controlling biorhythms such as our sleep pattern</a:t>
            </a:r>
            <a:endParaRPr lang="it-IT" b="0" i="0" dirty="0">
              <a:solidFill>
                <a:srgbClr val="1D2A57"/>
              </a:solidFill>
              <a:effectLst/>
              <a:latin typeface="Arial" panose="020B0604020202020204" pitchFamily="34" charset="0"/>
            </a:endParaRPr>
          </a:p>
          <a:p>
            <a:endParaRPr lang="it-IT" b="0" i="0" dirty="0">
              <a:solidFill>
                <a:srgbClr val="1D2A57"/>
              </a:solidFill>
              <a:effectLst/>
              <a:latin typeface="Arial" panose="020B0604020202020204" pitchFamily="34" charset="0"/>
            </a:endParaRPr>
          </a:p>
          <a:p>
            <a:r>
              <a:rPr lang="it-IT" b="0" i="0" dirty="0" err="1">
                <a:solidFill>
                  <a:srgbClr val="1D2A57"/>
                </a:solidFill>
                <a:effectLst/>
                <a:latin typeface="Arial" panose="020B0604020202020204" pitchFamily="34" charset="0"/>
              </a:rPr>
              <a:t>Weightlifting</a:t>
            </a:r>
            <a:r>
              <a:rPr lang="it-IT" b="0" i="0" dirty="0">
                <a:solidFill>
                  <a:srgbClr val="1D2A57"/>
                </a:solidFill>
                <a:effectLst/>
                <a:latin typeface="Arial" panose="020B0604020202020204" pitchFamily="34" charset="0"/>
              </a:rPr>
              <a:t>: /ˈ</a:t>
            </a:r>
            <a:r>
              <a:rPr lang="it-IT" b="0" i="0" dirty="0" err="1">
                <a:solidFill>
                  <a:srgbClr val="1D2A57"/>
                </a:solidFill>
                <a:effectLst/>
                <a:latin typeface="Arial" panose="020B0604020202020204" pitchFamily="34" charset="0"/>
              </a:rPr>
              <a:t>weɪ</a:t>
            </a:r>
            <a:r>
              <a:rPr lang="it-IT" b="0" i="0" u="sng" dirty="0" err="1">
                <a:solidFill>
                  <a:srgbClr val="1D2A57"/>
                </a:solidFill>
                <a:effectLst/>
                <a:latin typeface="Arial" panose="020B0604020202020204" pitchFamily="34" charset="0"/>
              </a:rPr>
              <a:t>t</a:t>
            </a:r>
            <a:r>
              <a:rPr lang="it-IT" b="0" i="0" dirty="0" err="1">
                <a:solidFill>
                  <a:srgbClr val="1D2A57"/>
                </a:solidFill>
                <a:effectLst/>
                <a:latin typeface="Arial" panose="020B0604020202020204" pitchFamily="34" charset="0"/>
              </a:rPr>
              <a:t>ˌlɪf.tɪŋ</a:t>
            </a:r>
            <a:r>
              <a:rPr lang="it-IT" b="0" i="0" dirty="0">
                <a:solidFill>
                  <a:srgbClr val="1D2A57"/>
                </a:solidFill>
                <a:effectLst/>
                <a:latin typeface="Arial" panose="020B0604020202020204" pitchFamily="34" charset="0"/>
              </a:rPr>
              <a:t>/</a:t>
            </a:r>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5</a:t>
            </a:fld>
            <a:endParaRPr lang="it-IT"/>
          </a:p>
        </p:txBody>
      </p:sp>
    </p:spTree>
    <p:extLst>
      <p:ext uri="{BB962C8B-B14F-4D97-AF65-F5344CB8AC3E}">
        <p14:creationId xmlns:p14="http://schemas.microsoft.com/office/powerpoint/2010/main" val="2773301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6</a:t>
            </a:fld>
            <a:endParaRPr lang="it-IT"/>
          </a:p>
        </p:txBody>
      </p:sp>
    </p:spTree>
    <p:extLst>
      <p:ext uri="{BB962C8B-B14F-4D97-AF65-F5344CB8AC3E}">
        <p14:creationId xmlns:p14="http://schemas.microsoft.com/office/powerpoint/2010/main" val="3852612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use the present simple to talk about things in general.</a:t>
            </a: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7</a:t>
            </a:fld>
            <a:endParaRPr lang="it-IT"/>
          </a:p>
        </p:txBody>
      </p:sp>
    </p:spTree>
    <p:extLst>
      <p:ext uri="{BB962C8B-B14F-4D97-AF65-F5344CB8AC3E}">
        <p14:creationId xmlns:p14="http://schemas.microsoft.com/office/powerpoint/2010/main" val="538288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solidFill>
                  <a:srgbClr val="1D2A57"/>
                </a:solidFill>
                <a:effectLst/>
                <a:latin typeface="Arial" panose="020B0604020202020204" pitchFamily="34" charset="0"/>
              </a:rPr>
              <a:t>FREQEUNCY ADVERBS</a:t>
            </a:r>
          </a:p>
          <a:p>
            <a:pPr algn="l"/>
            <a:r>
              <a:rPr lang="en-US" b="0" i="0" dirty="0">
                <a:solidFill>
                  <a:srgbClr val="1D2A57"/>
                </a:solidFill>
                <a:effectLst/>
                <a:latin typeface="Arial" panose="020B0604020202020204" pitchFamily="34" charset="0"/>
              </a:rPr>
              <a:t>They usually go in mid position.</a:t>
            </a:r>
          </a:p>
          <a:p>
            <a:pPr algn="l"/>
            <a:r>
              <a:rPr lang="en-US" b="0" i="0" dirty="0">
                <a:solidFill>
                  <a:srgbClr val="1D2A57"/>
                </a:solidFill>
                <a:effectLst/>
                <a:latin typeface="Arial" panose="020B0604020202020204" pitchFamily="34" charset="0"/>
              </a:rPr>
              <a:t>They sometimes go in front position. (</a:t>
            </a:r>
            <a:r>
              <a:rPr lang="en-US" b="1" i="1" dirty="0">
                <a:solidFill>
                  <a:srgbClr val="1D2A57"/>
                </a:solidFill>
                <a:effectLst/>
                <a:latin typeface="Arial" panose="020B0604020202020204" pitchFamily="34" charset="0"/>
              </a:rPr>
              <a:t>Sometimes</a:t>
            </a:r>
            <a:r>
              <a:rPr lang="en-US" b="0" i="1" dirty="0">
                <a:solidFill>
                  <a:srgbClr val="1D2A57"/>
                </a:solidFill>
                <a:effectLst/>
                <a:latin typeface="Arial" panose="020B0604020202020204" pitchFamily="34" charset="0"/>
              </a:rPr>
              <a:t> she wore a </a:t>
            </a:r>
            <a:r>
              <a:rPr lang="en-US" b="0" i="1" dirty="0" err="1">
                <a:solidFill>
                  <a:srgbClr val="1D2A57"/>
                </a:solidFill>
                <a:effectLst/>
                <a:latin typeface="Arial" panose="020B0604020202020204" pitchFamily="34" charset="0"/>
              </a:rPr>
              <a:t>woollen</a:t>
            </a:r>
            <a:r>
              <a:rPr lang="en-US" b="0" i="1" dirty="0">
                <a:solidFill>
                  <a:srgbClr val="1D2A57"/>
                </a:solidFill>
                <a:effectLst/>
                <a:latin typeface="Arial" panose="020B0604020202020204" pitchFamily="34" charset="0"/>
              </a:rPr>
              <a:t> hat.</a:t>
            </a:r>
            <a:r>
              <a:rPr lang="en-US" b="0" i="0" dirty="0">
                <a:solidFill>
                  <a:srgbClr val="1D2A57"/>
                </a:solidFill>
                <a:effectLst/>
                <a:latin typeface="Arial" panose="020B0604020202020204" pitchFamily="34" charset="0"/>
              </a:rPr>
              <a:t>)</a:t>
            </a:r>
          </a:p>
          <a:p>
            <a:pPr algn="l"/>
            <a:r>
              <a:rPr lang="en-US" b="0" i="0" dirty="0">
                <a:solidFill>
                  <a:srgbClr val="1D2A57"/>
                </a:solidFill>
                <a:effectLst/>
                <a:latin typeface="Arial" panose="020B0604020202020204" pitchFamily="34" charset="0"/>
              </a:rPr>
              <a:t>They can also go in end position. (</a:t>
            </a:r>
            <a:r>
              <a:rPr lang="en-US" b="0" i="1" dirty="0">
                <a:solidFill>
                  <a:srgbClr val="1D2A57"/>
                </a:solidFill>
                <a:effectLst/>
                <a:latin typeface="Arial" panose="020B0604020202020204" pitchFamily="34" charset="0"/>
              </a:rPr>
              <a:t>We don’t see them </a:t>
            </a:r>
            <a:r>
              <a:rPr lang="en-US" b="1" i="1" dirty="0">
                <a:solidFill>
                  <a:srgbClr val="1D2A57"/>
                </a:solidFill>
                <a:effectLst/>
                <a:latin typeface="Arial" panose="020B0604020202020204" pitchFamily="34" charset="0"/>
              </a:rPr>
              <a:t>very often</a:t>
            </a:r>
            <a:r>
              <a:rPr lang="en-US" b="0" i="1" dirty="0">
                <a:solidFill>
                  <a:srgbClr val="1D2A57"/>
                </a:solidFill>
                <a:effectLst/>
                <a:latin typeface="Arial" panose="020B0604020202020204" pitchFamily="34" charset="0"/>
              </a:rPr>
              <a:t>.</a:t>
            </a:r>
            <a:r>
              <a:rPr lang="en-US" b="0" i="0" dirty="0">
                <a:solidFill>
                  <a:srgbClr val="1D2A57"/>
                </a:solidFill>
                <a:effectLst/>
                <a:latin typeface="Arial" panose="020B0604020202020204" pitchFamily="34" charset="0"/>
              </a:rPr>
              <a:t>)</a:t>
            </a: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 inglese le espressioni di tempo vanno solitamente messe alla fine della frase.</a:t>
            </a:r>
          </a:p>
          <a:p>
            <a:r>
              <a:rPr lang="it-IT" sz="1200" kern="1200" dirty="0">
                <a:solidFill>
                  <a:schemeClr val="tx1"/>
                </a:solidFill>
                <a:effectLst/>
                <a:latin typeface="+mn-lt"/>
                <a:ea typeface="+mn-ea"/>
                <a:cs typeface="+mn-cs"/>
              </a:rPr>
              <a:t>Esempio:</a:t>
            </a:r>
          </a:p>
          <a:p>
            <a:r>
              <a:rPr lang="it-IT" sz="1200" kern="1200" dirty="0">
                <a:solidFill>
                  <a:schemeClr val="tx1"/>
                </a:solidFill>
                <a:effectLst/>
                <a:latin typeface="+mn-lt"/>
                <a:ea typeface="+mn-ea"/>
                <a:cs typeface="+mn-cs"/>
              </a:rPr>
              <a:t>Vado al cinema TUTTI I SABATI con i miei amici.</a:t>
            </a:r>
          </a:p>
          <a:p>
            <a:r>
              <a:rPr lang="en-US" sz="1200" kern="1200" dirty="0">
                <a:solidFill>
                  <a:schemeClr val="tx1"/>
                </a:solidFill>
                <a:effectLst/>
                <a:latin typeface="+mn-lt"/>
                <a:ea typeface="+mn-ea"/>
                <a:cs typeface="+mn-cs"/>
              </a:rPr>
              <a:t>b) </a:t>
            </a:r>
            <a:r>
              <a:rPr lang="en-US" sz="1200" i="1" kern="1200" dirty="0">
                <a:solidFill>
                  <a:schemeClr val="tx1"/>
                </a:solidFill>
                <a:effectLst/>
                <a:latin typeface="+mn-lt"/>
                <a:ea typeface="+mn-ea"/>
                <a:cs typeface="+mn-cs"/>
              </a:rPr>
              <a:t>I go to the cinema with my friends ON SATURDAYS</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ON SATURDAYS I go to the cinema with my friends</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Nelle frasi interrogative e negative vanno messe sempre alla fine della frase, es</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Do you go to the cinema ON SATURDAYS</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 don’t often go to the cinema ON SATURDAYS</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endParaRPr lang="it-IT" dirty="0"/>
          </a:p>
          <a:p>
            <a:r>
              <a:rPr lang="en-US" b="0" i="0" dirty="0">
                <a:solidFill>
                  <a:srgbClr val="1D2A57"/>
                </a:solidFill>
                <a:effectLst/>
                <a:latin typeface="Arial" panose="020B0604020202020204" pitchFamily="34" charset="0"/>
              </a:rPr>
              <a:t>They sometimes go in front position especially if we want to </a:t>
            </a:r>
            <a:r>
              <a:rPr lang="en-US" b="0" i="0" dirty="0" err="1">
                <a:solidFill>
                  <a:srgbClr val="1D2A57"/>
                </a:solidFill>
                <a:effectLst/>
                <a:latin typeface="Arial" panose="020B0604020202020204" pitchFamily="34" charset="0"/>
              </a:rPr>
              <a:t>emphasise</a:t>
            </a:r>
            <a:r>
              <a:rPr lang="en-US" b="0" i="0" dirty="0">
                <a:solidFill>
                  <a:srgbClr val="1D2A57"/>
                </a:solidFill>
                <a:effectLst/>
                <a:latin typeface="Arial" panose="020B0604020202020204" pitchFamily="34" charset="0"/>
              </a:rPr>
              <a:t> the adverb.</a:t>
            </a:r>
            <a:r>
              <a:rPr lang="it-IT" b="0" i="0" dirty="0">
                <a:solidFill>
                  <a:srgbClr val="1D2A57"/>
                </a:solidFill>
                <a:effectLst/>
                <a:latin typeface="Arial" panose="020B0604020202020204" pitchFamily="34" charset="0"/>
              </a:rPr>
              <a:t> </a:t>
            </a:r>
            <a:r>
              <a:rPr lang="en-US" b="1" i="1" dirty="0">
                <a:solidFill>
                  <a:srgbClr val="1D2A57"/>
                </a:solidFill>
                <a:effectLst/>
                <a:latin typeface="Arial" panose="020B0604020202020204" pitchFamily="34" charset="0"/>
              </a:rPr>
              <a:t>Today</a:t>
            </a:r>
            <a:r>
              <a:rPr lang="en-US" b="0" i="1" dirty="0">
                <a:solidFill>
                  <a:srgbClr val="1D2A57"/>
                </a:solidFill>
                <a:effectLst/>
                <a:latin typeface="Arial" panose="020B0604020202020204" pitchFamily="34" charset="0"/>
              </a:rPr>
              <a:t>, I’m going to clean the house.</a:t>
            </a: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8</a:t>
            </a:fld>
            <a:endParaRPr lang="it-IT"/>
          </a:p>
        </p:txBody>
      </p:sp>
    </p:spTree>
    <p:extLst>
      <p:ext uri="{BB962C8B-B14F-4D97-AF65-F5344CB8AC3E}">
        <p14:creationId xmlns:p14="http://schemas.microsoft.com/office/powerpoint/2010/main" val="1497770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1-2 the subject </a:t>
            </a:r>
            <a:r>
              <a:rPr lang="it-IT" dirty="0" err="1"/>
              <a:t>is</a:t>
            </a:r>
            <a:r>
              <a:rPr lang="it-IT" dirty="0"/>
              <a:t> in the middle of </a:t>
            </a:r>
            <a:r>
              <a:rPr lang="it-IT" dirty="0" err="1"/>
              <a:t>doing</a:t>
            </a:r>
            <a:r>
              <a:rPr lang="it-IT" dirty="0"/>
              <a:t> - or </a:t>
            </a:r>
            <a:r>
              <a:rPr lang="it-IT" dirty="0" err="1"/>
              <a:t>not</a:t>
            </a:r>
            <a:r>
              <a:rPr lang="it-IT" dirty="0"/>
              <a:t> </a:t>
            </a:r>
            <a:r>
              <a:rPr lang="it-IT" dirty="0" err="1"/>
              <a:t>doing</a:t>
            </a:r>
            <a:r>
              <a:rPr lang="it-IT" dirty="0"/>
              <a:t> – something </a:t>
            </a:r>
            <a:r>
              <a:rPr lang="it-IT" dirty="0" err="1"/>
              <a:t>at</a:t>
            </a:r>
            <a:r>
              <a:rPr lang="it-IT" dirty="0"/>
              <a:t> the time of speaking, and the action </a:t>
            </a:r>
            <a:r>
              <a:rPr lang="it-IT" dirty="0" err="1"/>
              <a:t>is</a:t>
            </a:r>
            <a:r>
              <a:rPr lang="it-IT" dirty="0"/>
              <a:t> </a:t>
            </a:r>
            <a:r>
              <a:rPr lang="it-IT" dirty="0" err="1"/>
              <a:t>not</a:t>
            </a:r>
            <a:r>
              <a:rPr lang="it-IT" dirty="0"/>
              <a:t> </a:t>
            </a:r>
            <a:r>
              <a:rPr lang="it-IT" dirty="0" err="1"/>
              <a:t>finished</a:t>
            </a:r>
            <a:r>
              <a:rPr lang="it-IT" dirty="0"/>
              <a:t>.</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Se il verbo deve essere messo in forma negativa o interrogativa, si fa la forma negativa o interrogativa del verbo </a:t>
            </a:r>
            <a:r>
              <a:rPr lang="it-IT" sz="1200" i="1" kern="1200" dirty="0">
                <a:solidFill>
                  <a:schemeClr val="tx1"/>
                </a:solidFill>
                <a:effectLst/>
                <a:latin typeface="+mn-lt"/>
                <a:ea typeface="+mn-ea"/>
                <a:cs typeface="+mn-cs"/>
              </a:rPr>
              <a:t>to be </a:t>
            </a:r>
            <a:r>
              <a:rPr lang="it-IT" sz="1200" kern="1200" dirty="0">
                <a:solidFill>
                  <a:schemeClr val="tx1"/>
                </a:solidFill>
                <a:effectLst/>
                <a:latin typeface="+mn-lt"/>
                <a:ea typeface="+mn-ea"/>
                <a:cs typeface="+mn-cs"/>
              </a:rPr>
              <a:t>mentre il verbo nella -</a:t>
            </a:r>
            <a:r>
              <a:rPr lang="it-IT" sz="1200" i="1" kern="1200" dirty="0" err="1">
                <a:solidFill>
                  <a:schemeClr val="tx1"/>
                </a:solidFill>
                <a:effectLst/>
                <a:latin typeface="+mn-lt"/>
                <a:ea typeface="+mn-ea"/>
                <a:cs typeface="+mn-cs"/>
              </a:rPr>
              <a:t>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form</a:t>
            </a:r>
            <a:r>
              <a:rPr lang="it-IT" sz="1200" kern="1200" dirty="0">
                <a:solidFill>
                  <a:schemeClr val="tx1"/>
                </a:solidFill>
                <a:effectLst/>
                <a:latin typeface="+mn-lt"/>
                <a:ea typeface="+mn-ea"/>
                <a:cs typeface="+mn-cs"/>
              </a:rPr>
              <a:t> rimane invariato al suo posto.</a:t>
            </a:r>
          </a:p>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9</a:t>
            </a:fld>
            <a:endParaRPr lang="it-IT"/>
          </a:p>
        </p:txBody>
      </p:sp>
    </p:spTree>
    <p:extLst>
      <p:ext uri="{BB962C8B-B14F-4D97-AF65-F5344CB8AC3E}">
        <p14:creationId xmlns:p14="http://schemas.microsoft.com/office/powerpoint/2010/main" val="1227290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cs typeface="Arial" charset="0"/>
              </a:rPr>
              <a:t>Sometimes, we use the Present Continuous to say that we are in the process of doing a longer action which is in progress; however, we might not be doing it at this exact second.</a:t>
            </a:r>
          </a:p>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10</a:t>
            </a:fld>
            <a:endParaRPr lang="it-IT"/>
          </a:p>
        </p:txBody>
      </p:sp>
    </p:spTree>
    <p:extLst>
      <p:ext uri="{BB962C8B-B14F-4D97-AF65-F5344CB8AC3E}">
        <p14:creationId xmlns:p14="http://schemas.microsoft.com/office/powerpoint/2010/main" val="3111400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Grammar</a:t>
            </a:r>
            <a:r>
              <a:rPr lang="it-IT" dirty="0"/>
              <a:t> in use p.6</a:t>
            </a:r>
          </a:p>
        </p:txBody>
      </p:sp>
      <p:sp>
        <p:nvSpPr>
          <p:cNvPr id="4" name="Segnaposto numero diapositiva 3"/>
          <p:cNvSpPr>
            <a:spLocks noGrp="1"/>
          </p:cNvSpPr>
          <p:nvPr>
            <p:ph type="sldNum" sz="quarter" idx="10"/>
          </p:nvPr>
        </p:nvSpPr>
        <p:spPr/>
        <p:txBody>
          <a:bodyPr/>
          <a:lstStyle/>
          <a:p>
            <a:fld id="{148CEE8E-B239-4CD7-ADFA-376B384A52FE}" type="slidenum">
              <a:rPr lang="it-IT" smtClean="0"/>
              <a:t>11</a:t>
            </a:fld>
            <a:endParaRPr lang="it-IT"/>
          </a:p>
        </p:txBody>
      </p:sp>
    </p:spTree>
    <p:extLst>
      <p:ext uri="{BB962C8B-B14F-4D97-AF65-F5344CB8AC3E}">
        <p14:creationId xmlns:p14="http://schemas.microsoft.com/office/powerpoint/2010/main" val="113529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1EC7C4-71B5-7405-71FB-07E36E6A1EA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92930E7-B21B-5E44-FE28-9505638BA8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AB9F758-6B0E-1AE9-D2AB-7204B29B392C}"/>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5" name="Segnaposto piè di pagina 4">
            <a:extLst>
              <a:ext uri="{FF2B5EF4-FFF2-40B4-BE49-F238E27FC236}">
                <a16:creationId xmlns:a16="http://schemas.microsoft.com/office/drawing/2014/main" id="{3BA22357-AA96-5598-8513-297AAA8CBD5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CB937245-4E87-07C8-977A-C404EA33609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4720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165CB5-4A5B-2C1D-6950-6FE0B3C337B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3C99EBA-EF86-3670-830B-B8B4322F2F4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BA4B4FA-7041-D591-E04E-AE76B896ED79}"/>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5" name="Segnaposto piè di pagina 4">
            <a:extLst>
              <a:ext uri="{FF2B5EF4-FFF2-40B4-BE49-F238E27FC236}">
                <a16:creationId xmlns:a16="http://schemas.microsoft.com/office/drawing/2014/main" id="{F592C5F8-0074-942A-BC8E-2F4937EEAC51}"/>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63225A8D-9437-A9F1-1EDE-5675D656B08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45840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4C34575-4FDA-485E-35B0-C08992CA867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9A8F41C-5737-748C-C5AC-FB32BF7AB16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7F0ED9E-E9A5-08EB-EAB7-83A5C7F184C4}"/>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5" name="Segnaposto piè di pagina 4">
            <a:extLst>
              <a:ext uri="{FF2B5EF4-FFF2-40B4-BE49-F238E27FC236}">
                <a16:creationId xmlns:a16="http://schemas.microsoft.com/office/drawing/2014/main" id="{9E3BB182-BD77-B411-22EF-A7A9124BAEB2}"/>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CF36F194-2315-ECAD-D912-A040FD5C8D6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39899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047482-D6DE-414B-A394-007B3277A61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0F45DAC-FA44-E788-6056-4009870EF89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CB133E4-C478-B55D-26DF-DBC5C50E546D}"/>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5" name="Segnaposto piè di pagina 4">
            <a:extLst>
              <a:ext uri="{FF2B5EF4-FFF2-40B4-BE49-F238E27FC236}">
                <a16:creationId xmlns:a16="http://schemas.microsoft.com/office/drawing/2014/main" id="{83F3835C-3031-DD51-6961-16CB16FE13D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D5AC8B55-748B-4C7E-B927-DA88A2CF3527}"/>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55562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001790-D4C9-2EB4-97AB-7DAFB52F50B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14AEA06-5F16-17CF-F975-C05E9CC9F1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0867652-0A91-D12F-A5D0-500F4526F8BF}"/>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5" name="Segnaposto piè di pagina 4">
            <a:extLst>
              <a:ext uri="{FF2B5EF4-FFF2-40B4-BE49-F238E27FC236}">
                <a16:creationId xmlns:a16="http://schemas.microsoft.com/office/drawing/2014/main" id="{299EBB21-0A7B-DC43-0FA5-DB14CA0E6406}"/>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415D945B-BAED-D6FF-8901-AEE18F6CDFD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69286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50B3D3-3107-ACC0-CE88-C16F83B8BAF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1C40B87-2AC3-2E6F-1861-710E231342E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F8C47EE-2958-3C5D-BD3D-51BE16191FE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86D22AE-B746-F76C-05D4-E1A3DA1E9E36}"/>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6" name="Segnaposto piè di pagina 5">
            <a:extLst>
              <a:ext uri="{FF2B5EF4-FFF2-40B4-BE49-F238E27FC236}">
                <a16:creationId xmlns:a16="http://schemas.microsoft.com/office/drawing/2014/main" id="{E4207D5C-E5E6-80E7-2817-0D6CCBDC2355}"/>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339A4D3F-350E-2F46-3638-3C0C01B64EA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9776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9080A6-81D9-DB0B-8CF7-DDF6A0487D9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6A42D31-FA8A-F666-018C-0E5A58386A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97C82CF-90FA-DB4B-A8F1-A9DFA5147CC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3DE50DC-AAE0-D951-8AAE-17599D7496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27117D5-1C12-D91C-471A-8467A69E7DC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E7EDF4C-E10E-9695-CDC1-28C952EE3DA2}"/>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8" name="Segnaposto piè di pagina 7">
            <a:extLst>
              <a:ext uri="{FF2B5EF4-FFF2-40B4-BE49-F238E27FC236}">
                <a16:creationId xmlns:a16="http://schemas.microsoft.com/office/drawing/2014/main" id="{52EFD978-9390-83D6-872A-038C56954CFF}"/>
              </a:ext>
            </a:extLst>
          </p:cNvPr>
          <p:cNvSpPr>
            <a:spLocks noGrp="1"/>
          </p:cNvSpPr>
          <p:nvPr>
            <p:ph type="ftr" sz="quarter" idx="11"/>
          </p:nvPr>
        </p:nvSpPr>
        <p:spPr/>
        <p:txBody>
          <a:bodyPr/>
          <a:lstStyle/>
          <a:p>
            <a:endParaRPr lang="en-US" dirty="0"/>
          </a:p>
        </p:txBody>
      </p:sp>
      <p:sp>
        <p:nvSpPr>
          <p:cNvPr id="9" name="Segnaposto numero diapositiva 8">
            <a:extLst>
              <a:ext uri="{FF2B5EF4-FFF2-40B4-BE49-F238E27FC236}">
                <a16:creationId xmlns:a16="http://schemas.microsoft.com/office/drawing/2014/main" id="{310B7D79-5B71-144E-B5AE-ECA58DE35F3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9869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E8EE39-B08F-02A6-B038-9F4954EF108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867F1A8-0258-5BC7-606B-8A6E6C377AB7}"/>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4" name="Segnaposto piè di pagina 3">
            <a:extLst>
              <a:ext uri="{FF2B5EF4-FFF2-40B4-BE49-F238E27FC236}">
                <a16:creationId xmlns:a16="http://schemas.microsoft.com/office/drawing/2014/main" id="{B3D45DDC-F2CE-CAE1-8E33-667A02850AC3}"/>
              </a:ext>
            </a:extLst>
          </p:cNvPr>
          <p:cNvSpPr>
            <a:spLocks noGrp="1"/>
          </p:cNvSpPr>
          <p:nvPr>
            <p:ph type="ftr" sz="quarter" idx="11"/>
          </p:nvPr>
        </p:nvSpPr>
        <p:spPr/>
        <p:txBody>
          <a:bodyPr/>
          <a:lstStyle/>
          <a:p>
            <a:endParaRPr lang="en-US" dirty="0"/>
          </a:p>
        </p:txBody>
      </p:sp>
      <p:sp>
        <p:nvSpPr>
          <p:cNvPr id="5" name="Segnaposto numero diapositiva 4">
            <a:extLst>
              <a:ext uri="{FF2B5EF4-FFF2-40B4-BE49-F238E27FC236}">
                <a16:creationId xmlns:a16="http://schemas.microsoft.com/office/drawing/2014/main" id="{1CAA1526-958B-FBA5-BB4D-31BF899B5F3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5106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997C855-9E9C-A6D1-3415-FEFE56B56A39}"/>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3" name="Segnaposto piè di pagina 2">
            <a:extLst>
              <a:ext uri="{FF2B5EF4-FFF2-40B4-BE49-F238E27FC236}">
                <a16:creationId xmlns:a16="http://schemas.microsoft.com/office/drawing/2014/main" id="{F4508381-5EF9-026E-2CCF-30DDBAF769C5}"/>
              </a:ext>
            </a:extLst>
          </p:cNvPr>
          <p:cNvSpPr>
            <a:spLocks noGrp="1"/>
          </p:cNvSpPr>
          <p:nvPr>
            <p:ph type="ftr" sz="quarter" idx="11"/>
          </p:nvPr>
        </p:nvSpPr>
        <p:spPr/>
        <p:txBody>
          <a:bodyPr/>
          <a:lstStyle/>
          <a:p>
            <a:endParaRPr lang="en-US" dirty="0"/>
          </a:p>
        </p:txBody>
      </p:sp>
      <p:sp>
        <p:nvSpPr>
          <p:cNvPr id="4" name="Segnaposto numero diapositiva 3">
            <a:extLst>
              <a:ext uri="{FF2B5EF4-FFF2-40B4-BE49-F238E27FC236}">
                <a16:creationId xmlns:a16="http://schemas.microsoft.com/office/drawing/2014/main" id="{436BAA41-5C4B-F5B5-1E05-84DA2E99548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43826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8D4F90-8A16-94A9-F7EB-691A75C44C9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15DB828-56D4-78E8-F7B0-4012BD12F4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9259F90-FEF4-639D-63A3-493028D300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CFAF7F5-3F4F-B8CE-F6A4-10CC297EC9BF}"/>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6" name="Segnaposto piè di pagina 5">
            <a:extLst>
              <a:ext uri="{FF2B5EF4-FFF2-40B4-BE49-F238E27FC236}">
                <a16:creationId xmlns:a16="http://schemas.microsoft.com/office/drawing/2014/main" id="{0A39A03F-5954-237D-44A4-4AF657A5DCF2}"/>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C7611D35-D95A-E084-671A-63162EFADED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46745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92E424-5DD5-ED9D-D964-DC0CDD733B8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68ECC8F-78FB-86FA-AE55-5DEC67343F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D42534E-86C4-47D9-B331-B471EDFCD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65ECA99-88B9-C68B-0512-DBB21E96083E}"/>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6" name="Segnaposto piè di pagina 5">
            <a:extLst>
              <a:ext uri="{FF2B5EF4-FFF2-40B4-BE49-F238E27FC236}">
                <a16:creationId xmlns:a16="http://schemas.microsoft.com/office/drawing/2014/main" id="{2A6FE72B-8F23-1481-EC3B-43E73692AAD1}"/>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15A31ED7-B3FA-6C8A-1B70-2AE0E07942C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4303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2AA9D72-2D09-1F57-614C-5F5E3E197A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E423F9F-B252-CCD1-9AB4-12532F0A7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67DD47-F2CC-0345-19FB-CCE60CD86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2/28/2024</a:t>
            </a:fld>
            <a:endParaRPr lang="en-US" dirty="0"/>
          </a:p>
        </p:txBody>
      </p:sp>
      <p:sp>
        <p:nvSpPr>
          <p:cNvPr id="5" name="Segnaposto piè di pagina 4">
            <a:extLst>
              <a:ext uri="{FF2B5EF4-FFF2-40B4-BE49-F238E27FC236}">
                <a16:creationId xmlns:a16="http://schemas.microsoft.com/office/drawing/2014/main" id="{1D53E285-DF3B-6C35-5334-461E5EA954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a:extLst>
              <a:ext uri="{FF2B5EF4-FFF2-40B4-BE49-F238E27FC236}">
                <a16:creationId xmlns:a16="http://schemas.microsoft.com/office/drawing/2014/main" id="{0851E526-2E44-475C-18B3-5591CA2C20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834741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dictionary.cambridge.org/dictionary/english/bananas" TargetMode="External"/><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hyperlink" Target="https://dictionary.cambridge.org/dictionary/english/news" TargetMode="External"/><Relationship Id="rId4" Type="http://schemas.openxmlformats.org/officeDocument/2006/relationships/image" Target="../media/image28.png"/><Relationship Id="rId9" Type="http://schemas.openxmlformats.org/officeDocument/2006/relationships/hyperlink" Target="https://dictionary.cambridge.org/dictionary/english/tell"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dictionary.cambridge.org/dictionary/english/tim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411092-D1C4-1B83-743A-766C3984A1BF}"/>
              </a:ext>
            </a:extLst>
          </p:cNvPr>
          <p:cNvSpPr>
            <a:spLocks noGrp="1"/>
          </p:cNvSpPr>
          <p:nvPr>
            <p:ph type="ctrTitle"/>
          </p:nvPr>
        </p:nvSpPr>
        <p:spPr>
          <a:xfrm>
            <a:off x="-141632" y="696741"/>
            <a:ext cx="8249934" cy="3903251"/>
          </a:xfrm>
        </p:spPr>
        <p:txBody>
          <a:bodyPr>
            <a:normAutofit/>
          </a:bodyPr>
          <a:lstStyle/>
          <a:p>
            <a:pPr algn="ctr"/>
            <a:r>
              <a:rPr lang="it-IT" dirty="0"/>
              <a:t>UNIMC </a:t>
            </a:r>
            <a:br>
              <a:rPr lang="it-IT" dirty="0"/>
            </a:br>
            <a:r>
              <a:rPr lang="it-IT" dirty="0"/>
              <a:t>LABORATORIO INGLESE I</a:t>
            </a:r>
            <a:br>
              <a:rPr lang="it-IT" dirty="0"/>
            </a:br>
            <a:endParaRPr lang="it-IT" dirty="0"/>
          </a:p>
        </p:txBody>
      </p:sp>
      <p:sp>
        <p:nvSpPr>
          <p:cNvPr id="3" name="Sottotitolo 2">
            <a:extLst>
              <a:ext uri="{FF2B5EF4-FFF2-40B4-BE49-F238E27FC236}">
                <a16:creationId xmlns:a16="http://schemas.microsoft.com/office/drawing/2014/main" id="{D62DA719-C0BF-6171-2E51-814F297853FB}"/>
              </a:ext>
            </a:extLst>
          </p:cNvPr>
          <p:cNvSpPr>
            <a:spLocks noGrp="1"/>
          </p:cNvSpPr>
          <p:nvPr>
            <p:ph type="subTitle" idx="1"/>
          </p:nvPr>
        </p:nvSpPr>
        <p:spPr>
          <a:xfrm>
            <a:off x="7962005" y="252768"/>
            <a:ext cx="3808817" cy="1143769"/>
          </a:xfrm>
        </p:spPr>
        <p:txBody>
          <a:bodyPr/>
          <a:lstStyle/>
          <a:p>
            <a:r>
              <a:rPr lang="it-IT" dirty="0">
                <a:solidFill>
                  <a:schemeClr val="tx1"/>
                </a:solidFill>
              </a:rPr>
              <a:t>A.A.  2023/2024, LM85-BIS</a:t>
            </a:r>
          </a:p>
          <a:p>
            <a:r>
              <a:rPr lang="it-IT" dirty="0">
                <a:solidFill>
                  <a:schemeClr val="tx1"/>
                </a:solidFill>
              </a:rPr>
              <a:t>(1° ANNO, 2° SEMESTRE)</a:t>
            </a:r>
          </a:p>
        </p:txBody>
      </p:sp>
      <p:sp>
        <p:nvSpPr>
          <p:cNvPr id="4" name="CasellaDiTesto 3">
            <a:extLst>
              <a:ext uri="{FF2B5EF4-FFF2-40B4-BE49-F238E27FC236}">
                <a16:creationId xmlns:a16="http://schemas.microsoft.com/office/drawing/2014/main" id="{3E0C39DF-84C2-E14F-2996-C7465F1451F9}"/>
              </a:ext>
            </a:extLst>
          </p:cNvPr>
          <p:cNvSpPr txBox="1"/>
          <p:nvPr/>
        </p:nvSpPr>
        <p:spPr>
          <a:xfrm>
            <a:off x="1296785" y="4045172"/>
            <a:ext cx="4799215" cy="646331"/>
          </a:xfrm>
          <a:prstGeom prst="rect">
            <a:avLst/>
          </a:prstGeom>
          <a:noFill/>
        </p:spPr>
        <p:txBody>
          <a:bodyPr wrap="square" rtlCol="0">
            <a:spAutoFit/>
          </a:bodyPr>
          <a:lstStyle/>
          <a:p>
            <a:pPr algn="ctr"/>
            <a:r>
              <a:rPr lang="it-IT" dirty="0"/>
              <a:t>Prof.ssa Nicoletta Moretti</a:t>
            </a:r>
          </a:p>
          <a:p>
            <a:pPr algn="ctr"/>
            <a:r>
              <a:rPr lang="it-IT" dirty="0"/>
              <a:t>Nicoletta.moretti3@unimc.it</a:t>
            </a:r>
          </a:p>
        </p:txBody>
      </p:sp>
    </p:spTree>
    <p:extLst>
      <p:ext uri="{BB962C8B-B14F-4D97-AF65-F5344CB8AC3E}">
        <p14:creationId xmlns:p14="http://schemas.microsoft.com/office/powerpoint/2010/main" val="360806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a:extLst>
              <a:ext uri="{FF2B5EF4-FFF2-40B4-BE49-F238E27FC236}">
                <a16:creationId xmlns:a16="http://schemas.microsoft.com/office/drawing/2014/main" id="{E8DC6F2B-178B-494D-83B2-A04B2AE2977A}"/>
              </a:ext>
            </a:extLst>
          </p:cNvPr>
          <p:cNvSpPr txBox="1">
            <a:spLocks noChangeArrowheads="1"/>
          </p:cNvSpPr>
          <p:nvPr/>
        </p:nvSpPr>
        <p:spPr bwMode="auto">
          <a:xfrm>
            <a:off x="2037854" y="267378"/>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PRESENT CONTINUOUS</a:t>
            </a:r>
          </a:p>
        </p:txBody>
      </p:sp>
      <p:cxnSp>
        <p:nvCxnSpPr>
          <p:cNvPr id="6149" name="Connettore 1 3">
            <a:extLst>
              <a:ext uri="{FF2B5EF4-FFF2-40B4-BE49-F238E27FC236}">
                <a16:creationId xmlns:a16="http://schemas.microsoft.com/office/drawing/2014/main" id="{B350B728-BA09-404F-B796-622FD35094FD}"/>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1" name="Rettangolo 4">
            <a:extLst>
              <a:ext uri="{FF2B5EF4-FFF2-40B4-BE49-F238E27FC236}">
                <a16:creationId xmlns:a16="http://schemas.microsoft.com/office/drawing/2014/main" id="{223C6D44-0EDB-4CBB-AE13-DFA4EE7663F0}"/>
              </a:ext>
            </a:extLst>
          </p:cNvPr>
          <p:cNvSpPr>
            <a:spLocks noChangeArrowheads="1"/>
          </p:cNvSpPr>
          <p:nvPr/>
        </p:nvSpPr>
        <p:spPr bwMode="auto">
          <a:xfrm>
            <a:off x="1747752" y="2390072"/>
            <a:ext cx="8802670"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300" b="1" dirty="0">
                <a:solidFill>
                  <a:srgbClr val="993366"/>
                </a:solidFill>
              </a:rPr>
              <a:t>Something happening (or true) in a period around now</a:t>
            </a:r>
            <a:endParaRPr lang="en-US" altLang="it-IT" sz="2300" dirty="0"/>
          </a:p>
          <a:p>
            <a:pPr marL="266700" indent="-266700">
              <a:spcBef>
                <a:spcPts val="600"/>
              </a:spcBef>
              <a:buFont typeface="Arial" panose="020B0604020202020204" pitchFamily="34" charset="0"/>
              <a:buChar char="•"/>
            </a:pPr>
            <a:r>
              <a:rPr lang="en-US" altLang="it-IT" sz="2300" i="1" dirty="0"/>
              <a:t>(talking on the phone) </a:t>
            </a:r>
            <a:r>
              <a:rPr lang="en-US" altLang="it-IT" sz="2300" b="1" dirty="0"/>
              <a:t>I'm reading </a:t>
            </a:r>
            <a:r>
              <a:rPr lang="en-US" altLang="it-IT" sz="2300" dirty="0"/>
              <a:t>a really good book about…</a:t>
            </a:r>
          </a:p>
          <a:p>
            <a:pPr marL="266700" indent="-266700">
              <a:buFont typeface="Arial" panose="020B0604020202020204" pitchFamily="34" charset="0"/>
              <a:buChar char="•"/>
            </a:pPr>
            <a:r>
              <a:rPr lang="en-US" altLang="it-IT" sz="2300" b="1" dirty="0"/>
              <a:t>You are studying</a:t>
            </a:r>
            <a:r>
              <a:rPr lang="en-US" altLang="it-IT" sz="2300" dirty="0"/>
              <a:t> to become teachers.</a:t>
            </a:r>
          </a:p>
          <a:p>
            <a:pPr marL="266700" indent="-266700">
              <a:buFont typeface="Arial" panose="020B0604020202020204" pitchFamily="34" charset="0"/>
              <a:buChar char="•"/>
            </a:pPr>
            <a:r>
              <a:rPr lang="en-US" altLang="it-IT" sz="2300" dirty="0"/>
              <a:t>Kate wants to work in Italy, so </a:t>
            </a:r>
            <a:r>
              <a:rPr lang="en-US" altLang="it-IT" sz="2300" b="1" dirty="0"/>
              <a:t>she’s learning</a:t>
            </a:r>
            <a:r>
              <a:rPr lang="en-US" altLang="it-IT" sz="2300" dirty="0"/>
              <a:t> Italian.</a:t>
            </a:r>
          </a:p>
          <a:p>
            <a:pPr marL="266700" indent="-266700">
              <a:buFont typeface="Arial" panose="020B0604020202020204" pitchFamily="34" charset="0"/>
              <a:buChar char="•"/>
            </a:pPr>
            <a:r>
              <a:rPr lang="en-US" altLang="it-IT" sz="2300" b="1" dirty="0"/>
              <a:t>You’re working</a:t>
            </a:r>
            <a:r>
              <a:rPr lang="en-US" altLang="it-IT" sz="2300" dirty="0"/>
              <a:t> very hard today. – Yes, I have a lot to do.</a:t>
            </a:r>
          </a:p>
          <a:p>
            <a:pPr marL="266700" indent="-266700">
              <a:buFont typeface="Arial" panose="020B0604020202020204" pitchFamily="34" charset="0"/>
              <a:buChar char="•"/>
            </a:pPr>
            <a:r>
              <a:rPr lang="en-US" sz="2300" b="1" dirty="0">
                <a:latin typeface="Arial" charset="0"/>
                <a:cs typeface="Arial" charset="0"/>
              </a:rPr>
              <a:t>Are</a:t>
            </a:r>
            <a:r>
              <a:rPr lang="en-US" sz="2300" dirty="0">
                <a:latin typeface="Arial" charset="0"/>
                <a:cs typeface="Arial" charset="0"/>
              </a:rPr>
              <a:t> you </a:t>
            </a:r>
            <a:r>
              <a:rPr lang="en-US" sz="2300" b="1" dirty="0">
                <a:latin typeface="Arial" charset="0"/>
                <a:cs typeface="Arial" charset="0"/>
              </a:rPr>
              <a:t>working</a:t>
            </a:r>
            <a:r>
              <a:rPr lang="en-US" sz="2300" dirty="0">
                <a:latin typeface="Arial" charset="0"/>
                <a:cs typeface="Arial" charset="0"/>
              </a:rPr>
              <a:t> on any special projects at work?</a:t>
            </a:r>
            <a:endParaRPr lang="en-US" altLang="it-IT" sz="2300" dirty="0"/>
          </a:p>
          <a:p>
            <a:endParaRPr lang="en-US" altLang="it-IT" sz="2300" dirty="0"/>
          </a:p>
          <a:p>
            <a:pPr marL="342900" indent="-342900">
              <a:buFont typeface="Arial" panose="020B0604020202020204" pitchFamily="34" charset="0"/>
              <a:buChar char="•"/>
            </a:pPr>
            <a:r>
              <a:rPr lang="en-US" altLang="it-IT" sz="2300" b="1" dirty="0"/>
              <a:t>Is </a:t>
            </a:r>
            <a:r>
              <a:rPr lang="en-US" altLang="it-IT" sz="2300" dirty="0"/>
              <a:t>your English </a:t>
            </a:r>
            <a:r>
              <a:rPr lang="en-US" altLang="it-IT" sz="2300" b="1" dirty="0"/>
              <a:t>getting</a:t>
            </a:r>
            <a:r>
              <a:rPr lang="en-US" altLang="it-IT" sz="2300" dirty="0"/>
              <a:t> better now that you’re studying harder?</a:t>
            </a:r>
          </a:p>
          <a:p>
            <a:pPr marL="342900" indent="-342900">
              <a:buFont typeface="Arial" panose="020B0604020202020204" pitchFamily="34" charset="0"/>
              <a:buChar char="•"/>
            </a:pPr>
            <a:r>
              <a:rPr lang="en-US" altLang="it-IT" sz="2300" dirty="0"/>
              <a:t>The population of the world </a:t>
            </a:r>
            <a:r>
              <a:rPr lang="en-US" altLang="it-IT" sz="2300" b="1" dirty="0"/>
              <a:t>is increasing </a:t>
            </a:r>
            <a:r>
              <a:rPr lang="en-US" altLang="it-IT" sz="2300" dirty="0"/>
              <a:t>very fast.</a:t>
            </a:r>
          </a:p>
          <a:p>
            <a:pPr marL="342900" indent="-342900">
              <a:buFont typeface="Arial" panose="020B0604020202020204" pitchFamily="34" charset="0"/>
              <a:buChar char="•"/>
            </a:pPr>
            <a:r>
              <a:rPr lang="en-US" altLang="it-IT" sz="2300" dirty="0"/>
              <a:t>At first I didn't like my job, but </a:t>
            </a:r>
            <a:r>
              <a:rPr lang="en-US" altLang="it-IT" sz="2300" b="1" dirty="0"/>
              <a:t>I'm beginning </a:t>
            </a:r>
            <a:r>
              <a:rPr lang="en-US" altLang="it-IT" sz="2300" dirty="0"/>
              <a:t>to enjoy it now.</a:t>
            </a:r>
          </a:p>
        </p:txBody>
      </p:sp>
      <p:sp>
        <p:nvSpPr>
          <p:cNvPr id="2" name="Rettangolo 1">
            <a:extLst>
              <a:ext uri="{FF2B5EF4-FFF2-40B4-BE49-F238E27FC236}">
                <a16:creationId xmlns:a16="http://schemas.microsoft.com/office/drawing/2014/main" id="{10DDDB17-6FD8-4CFB-B2E0-DBCDA213CDE3}"/>
              </a:ext>
            </a:extLst>
          </p:cNvPr>
          <p:cNvSpPr/>
          <p:nvPr/>
        </p:nvSpPr>
        <p:spPr>
          <a:xfrm>
            <a:off x="1865330" y="1255980"/>
            <a:ext cx="8802670" cy="830997"/>
          </a:xfrm>
          <a:prstGeom prst="rect">
            <a:avLst/>
          </a:prstGeom>
        </p:spPr>
        <p:txBody>
          <a:bodyPr wrap="square">
            <a:spAutoFit/>
          </a:bodyPr>
          <a:lstStyle/>
          <a:p>
            <a:r>
              <a:rPr lang="en-US" sz="2400" b="1" u="sng" dirty="0">
                <a:solidFill>
                  <a:srgbClr val="993366"/>
                </a:solidFill>
                <a:latin typeface="Arial" panose="020B0604020202020204" pitchFamily="34" charset="0"/>
                <a:cs typeface="Arial" panose="020B0604020202020204" pitchFamily="34" charset="0"/>
              </a:rPr>
              <a:t>NOW</a:t>
            </a:r>
            <a:r>
              <a:rPr lang="en-US" sz="2400" b="1" dirty="0">
                <a:solidFill>
                  <a:srgbClr val="993366"/>
                </a:solidFill>
                <a:latin typeface="Arial" panose="020B0604020202020204" pitchFamily="34" charset="0"/>
                <a:cs typeface="Arial" panose="020B0604020202020204" pitchFamily="34" charset="0"/>
              </a:rPr>
              <a:t> = this second, today, this month, this year, this century… (</a:t>
            </a:r>
            <a:r>
              <a:rPr lang="en-US" sz="2400" b="1" dirty="0">
                <a:solidFill>
                  <a:srgbClr val="993366"/>
                </a:solidFill>
                <a:latin typeface="Arial" panose="020B0604020202020204" pitchFamily="34" charset="0"/>
                <a:cs typeface="Arial" panose="020B0604020202020204" pitchFamily="34" charset="0"/>
                <a:sym typeface="Wingdings" panose="05000000000000000000" pitchFamily="2" charset="2"/>
              </a:rPr>
              <a:t> longer actions in progress now)</a:t>
            </a:r>
            <a:endParaRPr lang="it-IT" sz="2400" b="1" dirty="0">
              <a:solidFill>
                <a:srgbClr val="9933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1472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15EAF1A7-19D6-478F-A21E-81687C46DE55}"/>
              </a:ext>
            </a:extLst>
          </p:cNvPr>
          <p:cNvPicPr>
            <a:picLocks noGrp="1" noChangeAspect="1"/>
          </p:cNvPicPr>
          <p:nvPr>
            <p:ph idx="1"/>
          </p:nvPr>
        </p:nvPicPr>
        <p:blipFill>
          <a:blip r:embed="rId3"/>
          <a:stretch>
            <a:fillRect/>
          </a:stretch>
        </p:blipFill>
        <p:spPr>
          <a:xfrm>
            <a:off x="1819275" y="548640"/>
            <a:ext cx="8553450" cy="6309360"/>
          </a:xfrm>
          <a:prstGeom prst="rect">
            <a:avLst/>
          </a:prstGeom>
        </p:spPr>
      </p:pic>
      <p:sp>
        <p:nvSpPr>
          <p:cNvPr id="2" name="Rettangolo 1">
            <a:extLst>
              <a:ext uri="{FF2B5EF4-FFF2-40B4-BE49-F238E27FC236}">
                <a16:creationId xmlns:a16="http://schemas.microsoft.com/office/drawing/2014/main" id="{48E6BF6E-FAE2-4614-8F14-FCEC2CA28948}"/>
              </a:ext>
            </a:extLst>
          </p:cNvPr>
          <p:cNvSpPr/>
          <p:nvPr/>
        </p:nvSpPr>
        <p:spPr>
          <a:xfrm>
            <a:off x="2255520" y="60960"/>
            <a:ext cx="7884160" cy="46736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SAME VERBS - DIFFERENT TENSE, DIFFERENT MEANING</a:t>
            </a:r>
          </a:p>
        </p:txBody>
      </p:sp>
    </p:spTree>
    <p:extLst>
      <p:ext uri="{BB962C8B-B14F-4D97-AF65-F5344CB8AC3E}">
        <p14:creationId xmlns:p14="http://schemas.microsoft.com/office/powerpoint/2010/main" val="2128790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7" name="Connettore 1 3">
            <a:extLst>
              <a:ext uri="{FF2B5EF4-FFF2-40B4-BE49-F238E27FC236}">
                <a16:creationId xmlns:a16="http://schemas.microsoft.com/office/drawing/2014/main" id="{BE15B4E2-5969-493C-AB26-FB52581B6854}"/>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3319" name="Rettangolo 3">
            <a:extLst>
              <a:ext uri="{FF2B5EF4-FFF2-40B4-BE49-F238E27FC236}">
                <a16:creationId xmlns:a16="http://schemas.microsoft.com/office/drawing/2014/main" id="{65B0FE25-A347-4347-98BD-B079B6189B01}"/>
              </a:ext>
            </a:extLst>
          </p:cNvPr>
          <p:cNvSpPr>
            <a:spLocks noChangeArrowheads="1"/>
          </p:cNvSpPr>
          <p:nvPr/>
        </p:nvSpPr>
        <p:spPr bwMode="auto">
          <a:xfrm>
            <a:off x="1886484" y="1032991"/>
            <a:ext cx="8375116" cy="552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90000"/>
              </a:lnSpc>
              <a:spcBef>
                <a:spcPts val="600"/>
              </a:spcBef>
            </a:pPr>
            <a:r>
              <a:rPr lang="en-US" altLang="it-IT" sz="2400" dirty="0">
                <a:latin typeface="+mn-lt"/>
              </a:rPr>
              <a:t>There are verbs you don’t </a:t>
            </a:r>
            <a:r>
              <a:rPr lang="en-US" altLang="it-IT" sz="2400" i="1" u="sng" dirty="0">
                <a:latin typeface="+mn-lt"/>
              </a:rPr>
              <a:t>normally</a:t>
            </a:r>
            <a:r>
              <a:rPr lang="en-US" altLang="it-IT" sz="2400" dirty="0">
                <a:latin typeface="+mn-lt"/>
              </a:rPr>
              <a:t> use in the present continuous: usually these are things you cannot see somebody doing. E.g.:</a:t>
            </a:r>
            <a:endParaRPr lang="en-US" altLang="it-IT" sz="2400" b="1" dirty="0">
              <a:latin typeface="+mn-lt"/>
            </a:endParaRPr>
          </a:p>
          <a:p>
            <a:pPr algn="just">
              <a:lnSpc>
                <a:spcPct val="90000"/>
              </a:lnSpc>
              <a:spcBef>
                <a:spcPts val="1200"/>
              </a:spcBef>
            </a:pPr>
            <a:r>
              <a:rPr lang="en-US" altLang="it-IT" sz="2400" b="1" dirty="0">
                <a:latin typeface="+mn-lt"/>
              </a:rPr>
              <a:t>Abstract Verbs</a:t>
            </a:r>
          </a:p>
          <a:p>
            <a:pPr algn="just">
              <a:lnSpc>
                <a:spcPct val="90000"/>
              </a:lnSpc>
              <a:spcBef>
                <a:spcPts val="600"/>
              </a:spcBef>
            </a:pPr>
            <a:r>
              <a:rPr lang="en-US" altLang="it-IT" sz="2400" dirty="0">
                <a:latin typeface="+mn-lt"/>
              </a:rPr>
              <a:t>to be, to want, to cost, to seem, to need, to care, to contain, to consist, to know, to </a:t>
            </a:r>
            <a:r>
              <a:rPr lang="en-US" altLang="it-IT" sz="2400" dirty="0" err="1">
                <a:latin typeface="+mn-lt"/>
              </a:rPr>
              <a:t>realise</a:t>
            </a:r>
            <a:r>
              <a:rPr lang="en-US" altLang="it-IT" sz="2400" dirty="0">
                <a:latin typeface="+mn-lt"/>
              </a:rPr>
              <a:t>, to suppose, to mean, to understand, to believe, to agree, to forget, to remember, to exist…</a:t>
            </a:r>
            <a:endParaRPr lang="en-US" altLang="it-IT" sz="2400" b="1" dirty="0">
              <a:latin typeface="+mn-lt"/>
            </a:endParaRPr>
          </a:p>
          <a:p>
            <a:pPr algn="just">
              <a:lnSpc>
                <a:spcPct val="90000"/>
              </a:lnSpc>
              <a:spcBef>
                <a:spcPts val="1200"/>
              </a:spcBef>
            </a:pPr>
            <a:r>
              <a:rPr lang="en-US" altLang="it-IT" sz="2400" b="1" dirty="0">
                <a:latin typeface="+mn-lt"/>
              </a:rPr>
              <a:t>Possession Verbs: </a:t>
            </a:r>
            <a:r>
              <a:rPr lang="en-US" altLang="it-IT" sz="2400" dirty="0">
                <a:latin typeface="+mn-lt"/>
              </a:rPr>
              <a:t>to possess, to own, to belong...</a:t>
            </a:r>
            <a:endParaRPr lang="en-US" altLang="it-IT" sz="2400" b="1" dirty="0">
              <a:latin typeface="+mn-lt"/>
            </a:endParaRPr>
          </a:p>
          <a:p>
            <a:pPr algn="just">
              <a:lnSpc>
                <a:spcPct val="90000"/>
              </a:lnSpc>
              <a:spcBef>
                <a:spcPts val="1200"/>
              </a:spcBef>
            </a:pPr>
            <a:r>
              <a:rPr lang="en-US" altLang="it-IT" sz="2400" b="1" dirty="0">
                <a:latin typeface="+mn-lt"/>
              </a:rPr>
              <a:t>Emotion Verbs: </a:t>
            </a:r>
            <a:r>
              <a:rPr lang="en-US" altLang="it-IT" sz="2400" dirty="0">
                <a:latin typeface="+mn-lt"/>
              </a:rPr>
              <a:t>to feel, to like, to love, to hate, to prefer, to dislike, to fear, to envy, to mind...</a:t>
            </a:r>
          </a:p>
          <a:p>
            <a:pPr algn="just">
              <a:lnSpc>
                <a:spcPct val="90000"/>
              </a:lnSpc>
              <a:spcBef>
                <a:spcPts val="1200"/>
              </a:spcBef>
            </a:pPr>
            <a:r>
              <a:rPr lang="en-US" altLang="it-IT" sz="2400" b="1" dirty="0">
                <a:latin typeface="+mn-lt"/>
              </a:rPr>
              <a:t>Perception Verbs: </a:t>
            </a:r>
            <a:r>
              <a:rPr lang="en-US" altLang="it-IT" sz="2400" dirty="0">
                <a:latin typeface="+mn-lt"/>
              </a:rPr>
              <a:t>to see, to hear, to smell</a:t>
            </a:r>
            <a:endParaRPr lang="en-US" altLang="it-IT" sz="2000" dirty="0">
              <a:latin typeface="+mn-lt"/>
            </a:endParaRPr>
          </a:p>
          <a:p>
            <a:pPr algn="just">
              <a:lnSpc>
                <a:spcPct val="90000"/>
              </a:lnSpc>
              <a:spcBef>
                <a:spcPts val="600"/>
              </a:spcBef>
            </a:pPr>
            <a:endParaRPr lang="en-US" altLang="it-IT" sz="2000" dirty="0">
              <a:latin typeface="+mn-lt"/>
            </a:endParaRPr>
          </a:p>
          <a:p>
            <a:pPr algn="just">
              <a:lnSpc>
                <a:spcPct val="90000"/>
              </a:lnSpc>
              <a:spcBef>
                <a:spcPts val="600"/>
              </a:spcBef>
            </a:pPr>
            <a:r>
              <a:rPr lang="en-US" altLang="it-IT" sz="2000" dirty="0">
                <a:latin typeface="+mn-lt"/>
              </a:rPr>
              <a:t>Examples:</a:t>
            </a:r>
          </a:p>
          <a:p>
            <a:pPr algn="just">
              <a:lnSpc>
                <a:spcPct val="90000"/>
              </a:lnSpc>
              <a:spcBef>
                <a:spcPts val="600"/>
              </a:spcBef>
            </a:pPr>
            <a:r>
              <a:rPr lang="en-US" altLang="it-IT" sz="2000" dirty="0">
                <a:latin typeface="+mn-lt"/>
              </a:rPr>
              <a:t>He </a:t>
            </a:r>
            <a:r>
              <a:rPr lang="en-US" altLang="it-IT" sz="2000" b="1" dirty="0">
                <a:latin typeface="+mn-lt"/>
              </a:rPr>
              <a:t>is needing</a:t>
            </a:r>
            <a:r>
              <a:rPr lang="en-US" altLang="it-IT" sz="2000" dirty="0">
                <a:latin typeface="+mn-lt"/>
              </a:rPr>
              <a:t> help now. </a:t>
            </a:r>
            <a:r>
              <a:rPr lang="en-US" altLang="it-IT" sz="2000" b="1" i="1" dirty="0">
                <a:solidFill>
                  <a:srgbClr val="FF0000"/>
                </a:solidFill>
                <a:latin typeface="+mn-lt"/>
              </a:rPr>
              <a:t>Not Correct </a:t>
            </a:r>
            <a:r>
              <a:rPr lang="en-US" altLang="it-IT" sz="2000" u="sng" dirty="0">
                <a:latin typeface="+mn-lt"/>
              </a:rPr>
              <a:t>vs</a:t>
            </a:r>
            <a:r>
              <a:rPr lang="en-US" altLang="it-IT" sz="2000" dirty="0">
                <a:effectLst>
                  <a:outerShdw blurRad="38100" dist="38100" dir="2700000" algn="tl">
                    <a:srgbClr val="000000">
                      <a:alpha val="43137"/>
                    </a:srgbClr>
                  </a:outerShdw>
                </a:effectLst>
                <a:latin typeface="+mn-lt"/>
              </a:rPr>
              <a:t>. </a:t>
            </a:r>
            <a:r>
              <a:rPr lang="en-US" altLang="it-IT" sz="2000" dirty="0">
                <a:latin typeface="+mn-lt"/>
              </a:rPr>
              <a:t>He </a:t>
            </a:r>
            <a:r>
              <a:rPr lang="en-US" altLang="it-IT" sz="2000" b="1" dirty="0">
                <a:latin typeface="+mn-lt"/>
              </a:rPr>
              <a:t>needs</a:t>
            </a:r>
            <a:r>
              <a:rPr lang="en-US" altLang="it-IT" sz="2000" dirty="0">
                <a:latin typeface="+mn-lt"/>
              </a:rPr>
              <a:t> help now. </a:t>
            </a:r>
            <a:r>
              <a:rPr lang="en-US" altLang="it-IT" sz="2000" b="1" i="1" dirty="0">
                <a:solidFill>
                  <a:srgbClr val="00B050"/>
                </a:solidFill>
                <a:latin typeface="+mn-lt"/>
              </a:rPr>
              <a:t>Correct</a:t>
            </a:r>
            <a:endParaRPr lang="en-US" altLang="it-IT" sz="2000" dirty="0">
              <a:solidFill>
                <a:srgbClr val="00B050"/>
              </a:solidFill>
              <a:latin typeface="+mn-lt"/>
            </a:endParaRPr>
          </a:p>
          <a:p>
            <a:pPr algn="just">
              <a:lnSpc>
                <a:spcPct val="90000"/>
              </a:lnSpc>
              <a:spcBef>
                <a:spcPts val="600"/>
              </a:spcBef>
            </a:pPr>
            <a:r>
              <a:rPr lang="en-US" altLang="it-IT" sz="2000" dirty="0">
                <a:latin typeface="+mn-lt"/>
              </a:rPr>
              <a:t>He </a:t>
            </a:r>
            <a:r>
              <a:rPr lang="en-US" altLang="it-IT" sz="2000" b="1" dirty="0">
                <a:latin typeface="+mn-lt"/>
              </a:rPr>
              <a:t>is wanting</a:t>
            </a:r>
            <a:r>
              <a:rPr lang="en-US" altLang="it-IT" sz="2000" dirty="0">
                <a:latin typeface="+mn-lt"/>
              </a:rPr>
              <a:t> a drink now. </a:t>
            </a:r>
            <a:r>
              <a:rPr lang="en-US" altLang="it-IT" sz="2000" b="1" i="1" dirty="0">
                <a:solidFill>
                  <a:srgbClr val="FF0000"/>
                </a:solidFill>
                <a:latin typeface="+mn-lt"/>
              </a:rPr>
              <a:t>Not Correct </a:t>
            </a:r>
            <a:r>
              <a:rPr lang="en-US" altLang="it-IT" sz="2000" u="sng" dirty="0">
                <a:latin typeface="+mn-lt"/>
              </a:rPr>
              <a:t>vs.</a:t>
            </a:r>
            <a:r>
              <a:rPr lang="en-US" altLang="it-IT" sz="2000" b="1" i="1" dirty="0">
                <a:solidFill>
                  <a:srgbClr val="FF0000"/>
                </a:solidFill>
                <a:latin typeface="+mn-lt"/>
              </a:rPr>
              <a:t> </a:t>
            </a:r>
            <a:r>
              <a:rPr lang="en-US" altLang="it-IT" sz="2000" dirty="0">
                <a:latin typeface="+mn-lt"/>
              </a:rPr>
              <a:t>He </a:t>
            </a:r>
            <a:r>
              <a:rPr lang="en-US" altLang="it-IT" sz="2000" b="1" dirty="0">
                <a:latin typeface="+mn-lt"/>
              </a:rPr>
              <a:t>wants</a:t>
            </a:r>
            <a:r>
              <a:rPr lang="en-US" altLang="it-IT" sz="2000" dirty="0">
                <a:latin typeface="+mn-lt"/>
              </a:rPr>
              <a:t> a drink now. </a:t>
            </a:r>
            <a:r>
              <a:rPr lang="en-US" altLang="it-IT" sz="2000" b="1" i="1" dirty="0">
                <a:solidFill>
                  <a:srgbClr val="00B050"/>
                </a:solidFill>
                <a:latin typeface="+mn-lt"/>
              </a:rPr>
              <a:t>Correct</a:t>
            </a:r>
            <a:endParaRPr lang="en-US" altLang="it-IT" sz="2000" dirty="0">
              <a:solidFill>
                <a:srgbClr val="00B050"/>
              </a:solidFill>
              <a:latin typeface="+mn-lt"/>
            </a:endParaRPr>
          </a:p>
        </p:txBody>
      </p:sp>
      <p:sp>
        <p:nvSpPr>
          <p:cNvPr id="8" name="Text Box 6">
            <a:extLst>
              <a:ext uri="{FF2B5EF4-FFF2-40B4-BE49-F238E27FC236}">
                <a16:creationId xmlns:a16="http://schemas.microsoft.com/office/drawing/2014/main" id="{638719CC-9415-4153-922F-6164543D57D8}"/>
              </a:ext>
            </a:extLst>
          </p:cNvPr>
          <p:cNvSpPr txBox="1">
            <a:spLocks noChangeArrowheads="1"/>
          </p:cNvSpPr>
          <p:nvPr/>
        </p:nvSpPr>
        <p:spPr bwMode="auto">
          <a:xfrm>
            <a:off x="1886484" y="293784"/>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NB: NON-CONTINUOUS VERBS!</a:t>
            </a:r>
          </a:p>
        </p:txBody>
      </p:sp>
    </p:spTree>
    <p:extLst>
      <p:ext uri="{BB962C8B-B14F-4D97-AF65-F5344CB8AC3E}">
        <p14:creationId xmlns:p14="http://schemas.microsoft.com/office/powerpoint/2010/main" val="3377490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756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808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a:extLst>
              <a:ext uri="{FF2B5EF4-FFF2-40B4-BE49-F238E27FC236}">
                <a16:creationId xmlns:a16="http://schemas.microsoft.com/office/drawing/2014/main" id="{E5D5EC98-E9F8-45A0-8BB6-2CA07D4F58B2}"/>
              </a:ext>
            </a:extLst>
          </p:cNvPr>
          <p:cNvSpPr txBox="1">
            <a:spLocks noChangeArrowheads="1"/>
          </p:cNvSpPr>
          <p:nvPr/>
        </p:nvSpPr>
        <p:spPr bwMode="auto">
          <a:xfrm>
            <a:off x="2037854" y="300797"/>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PRESENT CONTINUOUS + ALWAYS</a:t>
            </a:r>
          </a:p>
        </p:txBody>
      </p:sp>
      <p:cxnSp>
        <p:nvCxnSpPr>
          <p:cNvPr id="12293" name="Connettore 1 3">
            <a:extLst>
              <a:ext uri="{FF2B5EF4-FFF2-40B4-BE49-F238E27FC236}">
                <a16:creationId xmlns:a16="http://schemas.microsoft.com/office/drawing/2014/main" id="{64566200-C098-4FC8-B6FD-D0725EE3E98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2295" name="Rettangolo 1">
            <a:extLst>
              <a:ext uri="{FF2B5EF4-FFF2-40B4-BE49-F238E27FC236}">
                <a16:creationId xmlns:a16="http://schemas.microsoft.com/office/drawing/2014/main" id="{96DF2E22-7379-40D0-AB34-D5A7BC05EA69}"/>
              </a:ext>
            </a:extLst>
          </p:cNvPr>
          <p:cNvSpPr>
            <a:spLocks noChangeArrowheads="1"/>
          </p:cNvSpPr>
          <p:nvPr/>
        </p:nvSpPr>
        <p:spPr bwMode="auto">
          <a:xfrm>
            <a:off x="2022087" y="1228398"/>
            <a:ext cx="8147826"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200" dirty="0"/>
              <a:t>The Present Continuous with words such as "</a:t>
            </a:r>
            <a:r>
              <a:rPr lang="en-US" altLang="it-IT" sz="2200" i="1" dirty="0"/>
              <a:t>always</a:t>
            </a:r>
            <a:r>
              <a:rPr lang="en-US" altLang="it-IT" sz="2200" dirty="0"/>
              <a:t>" or "</a:t>
            </a:r>
            <a:r>
              <a:rPr lang="en-US" altLang="it-IT" sz="2200" i="1" dirty="0"/>
              <a:t>constantly</a:t>
            </a:r>
            <a:r>
              <a:rPr lang="en-US" altLang="it-IT" sz="2200" dirty="0"/>
              <a:t>" expresses the idea that something irritating often happens. </a:t>
            </a:r>
          </a:p>
          <a:p>
            <a:pPr lvl="1"/>
            <a:r>
              <a:rPr lang="en-US" altLang="it-IT" sz="2200" dirty="0">
                <a:sym typeface="Wingdings" panose="05000000000000000000" pitchFamily="2" charset="2"/>
              </a:rPr>
              <a:t> </a:t>
            </a:r>
            <a:r>
              <a:rPr lang="en-US" altLang="it-IT" sz="2200" dirty="0"/>
              <a:t>the meaning is like Simple Present, but with a negative connotation. </a:t>
            </a:r>
          </a:p>
          <a:p>
            <a:endParaRPr lang="en-US" altLang="it-IT" sz="2200" dirty="0"/>
          </a:p>
          <a:p>
            <a:r>
              <a:rPr lang="en-US" altLang="it-IT" sz="2200" dirty="0"/>
              <a:t>Examples:</a:t>
            </a:r>
          </a:p>
          <a:p>
            <a:r>
              <a:rPr lang="en-US" altLang="it-IT" sz="2200" dirty="0"/>
              <a:t>She </a:t>
            </a:r>
            <a:r>
              <a:rPr lang="en-US" altLang="it-IT" sz="2200" b="1" dirty="0"/>
              <a:t>is ALWAYS coming</a:t>
            </a:r>
            <a:r>
              <a:rPr lang="en-US" altLang="it-IT" sz="2200" dirty="0"/>
              <a:t> to class late.</a:t>
            </a:r>
          </a:p>
          <a:p>
            <a:r>
              <a:rPr lang="en-US" altLang="it-IT" sz="2200" b="1" dirty="0"/>
              <a:t>I’m ALWAYS losing </a:t>
            </a:r>
            <a:r>
              <a:rPr lang="en-US" altLang="it-IT" sz="2200" dirty="0"/>
              <a:t>my keys.</a:t>
            </a:r>
          </a:p>
          <a:p>
            <a:r>
              <a:rPr lang="en-US" altLang="it-IT" sz="2200" dirty="0"/>
              <a:t>He </a:t>
            </a:r>
            <a:r>
              <a:rPr lang="en-US" altLang="it-IT" sz="2200" b="1" dirty="0"/>
              <a:t>is CONSTANTLY talking</a:t>
            </a:r>
            <a:r>
              <a:rPr lang="en-US" altLang="it-IT" sz="2200" dirty="0"/>
              <a:t>. I wish he would shut up.</a:t>
            </a:r>
          </a:p>
          <a:p>
            <a:r>
              <a:rPr lang="en-US" altLang="it-IT" sz="2200" dirty="0"/>
              <a:t>I don't like them because they </a:t>
            </a:r>
            <a:r>
              <a:rPr lang="en-US" altLang="it-IT" sz="2200" b="1" dirty="0"/>
              <a:t>are ALWAYS complaining</a:t>
            </a:r>
            <a:r>
              <a:rPr lang="en-US" altLang="it-IT" sz="2200" dirty="0"/>
              <a:t>.</a:t>
            </a:r>
          </a:p>
        </p:txBody>
      </p:sp>
      <p:sp>
        <p:nvSpPr>
          <p:cNvPr id="2" name="Rettangolo 1">
            <a:extLst>
              <a:ext uri="{FF2B5EF4-FFF2-40B4-BE49-F238E27FC236}">
                <a16:creationId xmlns:a16="http://schemas.microsoft.com/office/drawing/2014/main" id="{1A04734C-5E79-4BD8-BBD4-02C3C077424C}"/>
              </a:ext>
            </a:extLst>
          </p:cNvPr>
          <p:cNvSpPr/>
          <p:nvPr/>
        </p:nvSpPr>
        <p:spPr>
          <a:xfrm>
            <a:off x="3676651" y="5726207"/>
            <a:ext cx="6781801" cy="830997"/>
          </a:xfrm>
          <a:prstGeom prst="rect">
            <a:avLst/>
          </a:prstGeom>
          <a:ln>
            <a:solidFill>
              <a:srgbClr val="993366"/>
            </a:solidFill>
          </a:ln>
        </p:spPr>
        <p:txBody>
          <a:bodyPr wrap="square">
            <a:spAutoFit/>
          </a:bodyPr>
          <a:lstStyle/>
          <a:p>
            <a:pPr algn="ctr"/>
            <a:r>
              <a:rPr lang="en-US" altLang="it-IT" sz="2400" dirty="0">
                <a:solidFill>
                  <a:srgbClr val="993366"/>
                </a:solidFill>
              </a:rPr>
              <a:t>Remember to put the words "always" or "constantly" between "be" and "</a:t>
            </a:r>
            <a:r>
              <a:rPr lang="en-US" altLang="it-IT" sz="2400" dirty="0" err="1">
                <a:solidFill>
                  <a:srgbClr val="993366"/>
                </a:solidFill>
              </a:rPr>
              <a:t>verb</a:t>
            </a:r>
            <a:r>
              <a:rPr lang="en-US" altLang="it-IT" sz="2400" i="1" dirty="0" err="1">
                <a:solidFill>
                  <a:srgbClr val="993366"/>
                </a:solidFill>
              </a:rPr>
              <a:t>+ing</a:t>
            </a:r>
            <a:r>
              <a:rPr lang="en-US" altLang="it-IT" sz="2400" dirty="0">
                <a:solidFill>
                  <a:srgbClr val="993366"/>
                </a:solidFill>
              </a:rPr>
              <a:t>”</a:t>
            </a:r>
          </a:p>
        </p:txBody>
      </p:sp>
    </p:spTree>
    <p:extLst>
      <p:ext uri="{BB962C8B-B14F-4D97-AF65-F5344CB8AC3E}">
        <p14:creationId xmlns:p14="http://schemas.microsoft.com/office/powerpoint/2010/main" val="407880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356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2011680" y="287834"/>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defRPr/>
            </a:pPr>
            <a:r>
              <a:rPr lang="en-US" sz="3200" dirty="0"/>
              <a:t>Present tenses: ex. 1C-b p. 127</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2011680" y="1918022"/>
            <a:ext cx="7991288" cy="5365819"/>
          </a:xfrm>
        </p:spPr>
        <p:txBody>
          <a:bodyPr>
            <a:normAutofit/>
          </a:bodyPr>
          <a:lstStyle/>
          <a:p>
            <a:pPr marL="0" indent="0">
              <a:buNone/>
            </a:pPr>
            <a:r>
              <a:rPr lang="en-US" sz="2400" dirty="0"/>
              <a:t>127</a:t>
            </a:r>
          </a:p>
          <a:p>
            <a:pPr marL="0" indent="0">
              <a:buNone/>
            </a:pPr>
            <a:endParaRPr lang="en-US" sz="3200" b="1" dirty="0"/>
          </a:p>
        </p:txBody>
      </p:sp>
      <p:sp>
        <p:nvSpPr>
          <p:cNvPr id="11" name="CasellaDiTesto 10">
            <a:extLst>
              <a:ext uri="{FF2B5EF4-FFF2-40B4-BE49-F238E27FC236}">
                <a16:creationId xmlns:a16="http://schemas.microsoft.com/office/drawing/2014/main" id="{B8EFB8E3-1DBB-408E-8782-DCF5C1934F91}"/>
              </a:ext>
            </a:extLst>
          </p:cNvPr>
          <p:cNvSpPr txBox="1"/>
          <p:nvPr/>
        </p:nvSpPr>
        <p:spPr>
          <a:xfrm>
            <a:off x="9857329" y="247696"/>
            <a:ext cx="645982" cy="584775"/>
          </a:xfrm>
          <a:prstGeom prst="rect">
            <a:avLst/>
          </a:prstGeom>
          <a:noFill/>
          <a:ln w="38100">
            <a:solidFill>
              <a:srgbClr val="993366"/>
            </a:solidFill>
          </a:ln>
        </p:spPr>
        <p:txBody>
          <a:bodyPr wrap="square" rtlCol="0">
            <a:spAutoFit/>
          </a:bodyPr>
          <a:lstStyle/>
          <a:p>
            <a:r>
              <a:rPr lang="it-IT" sz="3200" dirty="0"/>
              <a:t>1C</a:t>
            </a:r>
            <a:endParaRPr lang="it-IT" sz="2100" dirty="0"/>
          </a:p>
        </p:txBody>
      </p:sp>
      <p:pic>
        <p:nvPicPr>
          <p:cNvPr id="2" name="Immagine 1">
            <a:extLst>
              <a:ext uri="{FF2B5EF4-FFF2-40B4-BE49-F238E27FC236}">
                <a16:creationId xmlns:a16="http://schemas.microsoft.com/office/drawing/2014/main" id="{2115A091-2632-4CD3-B074-6E67E3F99522}"/>
              </a:ext>
            </a:extLst>
          </p:cNvPr>
          <p:cNvPicPr>
            <a:picLocks noChangeAspect="1"/>
          </p:cNvPicPr>
          <p:nvPr/>
        </p:nvPicPr>
        <p:blipFill>
          <a:blip r:embed="rId3"/>
          <a:stretch>
            <a:fillRect/>
          </a:stretch>
        </p:blipFill>
        <p:spPr>
          <a:xfrm>
            <a:off x="2011680" y="1104553"/>
            <a:ext cx="8168640" cy="5590650"/>
          </a:xfrm>
          <a:prstGeom prst="rect">
            <a:avLst/>
          </a:prstGeom>
        </p:spPr>
      </p:pic>
    </p:spTree>
    <p:extLst>
      <p:ext uri="{BB962C8B-B14F-4D97-AF65-F5344CB8AC3E}">
        <p14:creationId xmlns:p14="http://schemas.microsoft.com/office/powerpoint/2010/main" val="2354510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707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05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9C3BC69-CE56-4883-C762-73FE2D131B3B}"/>
              </a:ext>
            </a:extLst>
          </p:cNvPr>
          <p:cNvSpPr txBox="1"/>
          <p:nvPr/>
        </p:nvSpPr>
        <p:spPr>
          <a:xfrm>
            <a:off x="457200" y="559837"/>
            <a:ext cx="10422294" cy="5909310"/>
          </a:xfrm>
          <a:prstGeom prst="rect">
            <a:avLst/>
          </a:prstGeom>
          <a:noFill/>
        </p:spPr>
        <p:txBody>
          <a:bodyPr wrap="square" rtlCol="0">
            <a:spAutoFit/>
          </a:bodyPr>
          <a:lstStyle/>
          <a:p>
            <a:r>
              <a:rPr lang="it-IT" sz="4000"/>
              <a:t>Lesson II</a:t>
            </a:r>
            <a:endParaRPr lang="it-IT" sz="4000" dirty="0"/>
          </a:p>
          <a:p>
            <a:endParaRPr lang="it-IT" sz="4000" dirty="0"/>
          </a:p>
          <a:p>
            <a:r>
              <a:rPr lang="it-IT" sz="4000" dirty="0"/>
              <a:t>AIMS : AT THE END OF THE LESSON YOU WILL BE ABLE TO </a:t>
            </a:r>
          </a:p>
          <a:p>
            <a:pPr marL="571500" indent="-571500">
              <a:buFont typeface="Arial" panose="020B0604020202020204" pitchFamily="34" charset="0"/>
              <a:buChar char="•"/>
            </a:pPr>
            <a:r>
              <a:rPr lang="it-IT" sz="4000" dirty="0"/>
              <a:t>USE THE PRESENT SIMPLE AND THE PRESENT CONTINUOUS </a:t>
            </a:r>
          </a:p>
          <a:p>
            <a:pPr marL="571500" indent="-571500">
              <a:buFont typeface="Arial" panose="020B0604020202020204" pitchFamily="34" charset="0"/>
              <a:buChar char="•"/>
            </a:pPr>
            <a:r>
              <a:rPr lang="it-IT" sz="4000" dirty="0"/>
              <a:t>TO USE ADVERBS OF FREQUENCY </a:t>
            </a:r>
          </a:p>
          <a:p>
            <a:pPr marL="571500" indent="-571500">
              <a:buFont typeface="Arial" panose="020B0604020202020204" pitchFamily="34" charset="0"/>
              <a:buChar char="•"/>
            </a:pPr>
            <a:r>
              <a:rPr lang="it-IT" sz="4000" dirty="0"/>
              <a:t>TO DESCRIBE PICTURES USING PRESENT CONTINUOUS</a:t>
            </a:r>
          </a:p>
          <a:p>
            <a:endParaRPr lang="it-IT" dirty="0"/>
          </a:p>
        </p:txBody>
      </p:sp>
    </p:spTree>
    <p:extLst>
      <p:ext uri="{BB962C8B-B14F-4D97-AF65-F5344CB8AC3E}">
        <p14:creationId xmlns:p14="http://schemas.microsoft.com/office/powerpoint/2010/main" val="4057347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131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499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295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959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0C7018F-6268-501B-DAA4-8F91475693E7}"/>
              </a:ext>
            </a:extLst>
          </p:cNvPr>
          <p:cNvPicPr>
            <a:picLocks noChangeAspect="1"/>
          </p:cNvPicPr>
          <p:nvPr/>
        </p:nvPicPr>
        <p:blipFill>
          <a:blip r:embed="rId2"/>
          <a:stretch>
            <a:fillRect/>
          </a:stretch>
        </p:blipFill>
        <p:spPr>
          <a:xfrm>
            <a:off x="223935" y="398912"/>
            <a:ext cx="5081019" cy="6060175"/>
          </a:xfrm>
          <a:prstGeom prst="rect">
            <a:avLst/>
          </a:prstGeom>
        </p:spPr>
      </p:pic>
    </p:spTree>
    <p:extLst>
      <p:ext uri="{BB962C8B-B14F-4D97-AF65-F5344CB8AC3E}">
        <p14:creationId xmlns:p14="http://schemas.microsoft.com/office/powerpoint/2010/main" val="3271912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3B4AA2-0DCA-E419-389E-58881316553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5740" y="429664"/>
            <a:ext cx="8926256" cy="5775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182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D3F177-EE23-6D2C-2D66-6C8E3B3F8265}"/>
              </a:ext>
            </a:extLst>
          </p:cNvPr>
          <p:cNvSpPr>
            <a:spLocks noGrp="1"/>
          </p:cNvSpPr>
          <p:nvPr>
            <p:ph type="title"/>
          </p:nvPr>
        </p:nvSpPr>
        <p:spPr>
          <a:xfrm>
            <a:off x="1436914" y="365125"/>
            <a:ext cx="9916886" cy="1325563"/>
          </a:xfrm>
        </p:spPr>
        <p:txBody>
          <a:bodyPr>
            <a:normAutofit/>
          </a:bodyPr>
          <a:lstStyle/>
          <a:p>
            <a:pPr algn="ctr"/>
            <a:r>
              <a:rPr lang="it-IT" sz="6600" dirty="0"/>
              <a:t>IDIOMS </a:t>
            </a:r>
            <a:r>
              <a:rPr lang="it-IT" dirty="0"/>
              <a:t>/ˈ</a:t>
            </a:r>
            <a:r>
              <a:rPr lang="it-IT" dirty="0" err="1"/>
              <a:t>ɪd.i.əm</a:t>
            </a:r>
            <a:r>
              <a:rPr lang="it-IT" dirty="0"/>
              <a:t>/</a:t>
            </a:r>
            <a:endParaRPr lang="it-IT" sz="6600" dirty="0"/>
          </a:p>
        </p:txBody>
      </p:sp>
      <p:sp>
        <p:nvSpPr>
          <p:cNvPr id="3" name="Segnaposto contenuto 2">
            <a:extLst>
              <a:ext uri="{FF2B5EF4-FFF2-40B4-BE49-F238E27FC236}">
                <a16:creationId xmlns:a16="http://schemas.microsoft.com/office/drawing/2014/main" id="{C3BF2C7B-D78A-7F69-2F12-5079BFCD5A76}"/>
              </a:ext>
            </a:extLst>
          </p:cNvPr>
          <p:cNvSpPr>
            <a:spLocks noGrp="1"/>
          </p:cNvSpPr>
          <p:nvPr>
            <p:ph idx="1"/>
          </p:nvPr>
        </p:nvSpPr>
        <p:spPr>
          <a:xfrm>
            <a:off x="462259" y="365125"/>
            <a:ext cx="4816151" cy="3427510"/>
          </a:xfrm>
        </p:spPr>
        <p:txBody>
          <a:bodyPr>
            <a:normAutofit/>
          </a:bodyPr>
          <a:lstStyle/>
          <a:p>
            <a:r>
              <a:rPr lang="it-IT" dirty="0"/>
              <a:t>EASY AS A PIE</a:t>
            </a:r>
          </a:p>
          <a:p>
            <a:pPr marL="0" indent="0">
              <a:buNone/>
            </a:pPr>
            <a:r>
              <a:rPr lang="it-IT" dirty="0"/>
              <a:t>(FACILE COME BERE UN BICCHIER D’ACQUA)</a:t>
            </a:r>
          </a:p>
          <a:p>
            <a:r>
              <a:rPr lang="it-IT" dirty="0"/>
              <a:t>THE CREAM OF THE CROP</a:t>
            </a:r>
          </a:p>
          <a:p>
            <a:pPr marL="0" indent="0">
              <a:buNone/>
            </a:pPr>
            <a:r>
              <a:rPr lang="it-IT" dirty="0"/>
              <a:t>(IL FIORE ALL’OCCHIELLO)</a:t>
            </a:r>
          </a:p>
          <a:p>
            <a:r>
              <a:rPr lang="it-IT" dirty="0"/>
              <a:t>THE ICING ON THE CAKE	</a:t>
            </a:r>
          </a:p>
          <a:p>
            <a:pPr marL="0" indent="0">
              <a:buNone/>
            </a:pPr>
            <a:r>
              <a:rPr lang="it-IT" dirty="0"/>
              <a:t>(LA CILIEGINA SULLA TORTA)</a:t>
            </a:r>
          </a:p>
        </p:txBody>
      </p:sp>
      <p:pic>
        <p:nvPicPr>
          <p:cNvPr id="9" name="Immagine 8">
            <a:extLst>
              <a:ext uri="{FF2B5EF4-FFF2-40B4-BE49-F238E27FC236}">
                <a16:creationId xmlns:a16="http://schemas.microsoft.com/office/drawing/2014/main" id="{5CF123EC-B6E6-581A-3CA7-E5CB825A72B0}"/>
              </a:ext>
            </a:extLst>
          </p:cNvPr>
          <p:cNvPicPr>
            <a:picLocks noChangeAspect="1"/>
          </p:cNvPicPr>
          <p:nvPr/>
        </p:nvPicPr>
        <p:blipFill>
          <a:blip r:embed="rId2"/>
          <a:stretch>
            <a:fillRect/>
          </a:stretch>
        </p:blipFill>
        <p:spPr>
          <a:xfrm>
            <a:off x="9230010" y="263105"/>
            <a:ext cx="2961990" cy="4200766"/>
          </a:xfrm>
          <a:prstGeom prst="rect">
            <a:avLst/>
          </a:prstGeom>
        </p:spPr>
      </p:pic>
      <p:pic>
        <p:nvPicPr>
          <p:cNvPr id="11" name="Immagine 10">
            <a:extLst>
              <a:ext uri="{FF2B5EF4-FFF2-40B4-BE49-F238E27FC236}">
                <a16:creationId xmlns:a16="http://schemas.microsoft.com/office/drawing/2014/main" id="{7FAEE368-3FD5-BD29-8674-71382602124C}"/>
              </a:ext>
            </a:extLst>
          </p:cNvPr>
          <p:cNvPicPr>
            <a:picLocks noChangeAspect="1"/>
          </p:cNvPicPr>
          <p:nvPr/>
        </p:nvPicPr>
        <p:blipFill>
          <a:blip r:embed="rId3"/>
          <a:stretch>
            <a:fillRect/>
          </a:stretch>
        </p:blipFill>
        <p:spPr>
          <a:xfrm>
            <a:off x="6096000" y="1380733"/>
            <a:ext cx="3201671" cy="5112142"/>
          </a:xfrm>
          <a:prstGeom prst="rect">
            <a:avLst/>
          </a:prstGeom>
        </p:spPr>
      </p:pic>
      <p:pic>
        <p:nvPicPr>
          <p:cNvPr id="13" name="Immagine 12">
            <a:extLst>
              <a:ext uri="{FF2B5EF4-FFF2-40B4-BE49-F238E27FC236}">
                <a16:creationId xmlns:a16="http://schemas.microsoft.com/office/drawing/2014/main" id="{87224CCA-BD3C-E62D-A39E-D29F56C1FDF8}"/>
              </a:ext>
            </a:extLst>
          </p:cNvPr>
          <p:cNvPicPr>
            <a:picLocks noChangeAspect="1"/>
          </p:cNvPicPr>
          <p:nvPr/>
        </p:nvPicPr>
        <p:blipFill>
          <a:blip r:embed="rId4"/>
          <a:stretch>
            <a:fillRect/>
          </a:stretch>
        </p:blipFill>
        <p:spPr>
          <a:xfrm>
            <a:off x="671804" y="3792635"/>
            <a:ext cx="5498221" cy="2871022"/>
          </a:xfrm>
          <a:prstGeom prst="rect">
            <a:avLst/>
          </a:prstGeom>
        </p:spPr>
      </p:pic>
    </p:spTree>
    <p:extLst>
      <p:ext uri="{BB962C8B-B14F-4D97-AF65-F5344CB8AC3E}">
        <p14:creationId xmlns:p14="http://schemas.microsoft.com/office/powerpoint/2010/main" val="133664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fade">
                                      <p:cBhvr>
                                        <p:cTn id="55" dur="1000"/>
                                        <p:tgtEl>
                                          <p:spTgt spid="3">
                                            <p:txEl>
                                              <p:pRg st="5" end="5"/>
                                            </p:txEl>
                                          </p:spTgt>
                                        </p:tgtEl>
                                      </p:cBhvr>
                                    </p:animEffect>
                                    <p:anim calcmode="lin" valueType="num">
                                      <p:cBhvr>
                                        <p:cTn id="5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11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2B9114A-F3BF-A021-65A8-D9692E795F90}"/>
              </a:ext>
            </a:extLst>
          </p:cNvPr>
          <p:cNvPicPr>
            <a:picLocks noChangeAspect="1"/>
          </p:cNvPicPr>
          <p:nvPr/>
        </p:nvPicPr>
        <p:blipFill>
          <a:blip r:embed="rId2"/>
          <a:stretch>
            <a:fillRect/>
          </a:stretch>
        </p:blipFill>
        <p:spPr>
          <a:xfrm>
            <a:off x="596340" y="70066"/>
            <a:ext cx="4639775" cy="1747949"/>
          </a:xfrm>
          <a:prstGeom prst="rect">
            <a:avLst/>
          </a:prstGeom>
        </p:spPr>
      </p:pic>
      <p:pic>
        <p:nvPicPr>
          <p:cNvPr id="7" name="Immagine 6">
            <a:extLst>
              <a:ext uri="{FF2B5EF4-FFF2-40B4-BE49-F238E27FC236}">
                <a16:creationId xmlns:a16="http://schemas.microsoft.com/office/drawing/2014/main" id="{4B2356E0-E4E9-2733-C0B8-8FA03E5A2FDB}"/>
              </a:ext>
            </a:extLst>
          </p:cNvPr>
          <p:cNvPicPr>
            <a:picLocks noChangeAspect="1"/>
          </p:cNvPicPr>
          <p:nvPr/>
        </p:nvPicPr>
        <p:blipFill>
          <a:blip r:embed="rId3"/>
          <a:stretch>
            <a:fillRect/>
          </a:stretch>
        </p:blipFill>
        <p:spPr>
          <a:xfrm>
            <a:off x="6162555" y="1849414"/>
            <a:ext cx="4747671" cy="1409822"/>
          </a:xfrm>
          <a:prstGeom prst="rect">
            <a:avLst/>
          </a:prstGeom>
        </p:spPr>
      </p:pic>
      <p:pic>
        <p:nvPicPr>
          <p:cNvPr id="11" name="Immagine 10">
            <a:extLst>
              <a:ext uri="{FF2B5EF4-FFF2-40B4-BE49-F238E27FC236}">
                <a16:creationId xmlns:a16="http://schemas.microsoft.com/office/drawing/2014/main" id="{D7EFF3BE-36F1-B660-0F2D-E66C17954BBA}"/>
              </a:ext>
            </a:extLst>
          </p:cNvPr>
          <p:cNvPicPr>
            <a:picLocks noChangeAspect="1"/>
          </p:cNvPicPr>
          <p:nvPr/>
        </p:nvPicPr>
        <p:blipFill>
          <a:blip r:embed="rId4"/>
          <a:stretch>
            <a:fillRect/>
          </a:stretch>
        </p:blipFill>
        <p:spPr>
          <a:xfrm>
            <a:off x="401879" y="2024689"/>
            <a:ext cx="4427604" cy="1234547"/>
          </a:xfrm>
          <a:prstGeom prst="rect">
            <a:avLst/>
          </a:prstGeom>
        </p:spPr>
      </p:pic>
      <p:pic>
        <p:nvPicPr>
          <p:cNvPr id="13" name="Immagine 12">
            <a:extLst>
              <a:ext uri="{FF2B5EF4-FFF2-40B4-BE49-F238E27FC236}">
                <a16:creationId xmlns:a16="http://schemas.microsoft.com/office/drawing/2014/main" id="{2A7B9D5B-4735-BCAF-9471-1ECB32FC44AF}"/>
              </a:ext>
            </a:extLst>
          </p:cNvPr>
          <p:cNvPicPr>
            <a:picLocks noChangeAspect="1"/>
          </p:cNvPicPr>
          <p:nvPr/>
        </p:nvPicPr>
        <p:blipFill>
          <a:blip r:embed="rId5"/>
          <a:stretch>
            <a:fillRect/>
          </a:stretch>
        </p:blipFill>
        <p:spPr>
          <a:xfrm>
            <a:off x="725328" y="5028745"/>
            <a:ext cx="4601794" cy="1281928"/>
          </a:xfrm>
          <a:prstGeom prst="rect">
            <a:avLst/>
          </a:prstGeom>
        </p:spPr>
      </p:pic>
      <p:pic>
        <p:nvPicPr>
          <p:cNvPr id="15" name="Immagine 14">
            <a:extLst>
              <a:ext uri="{FF2B5EF4-FFF2-40B4-BE49-F238E27FC236}">
                <a16:creationId xmlns:a16="http://schemas.microsoft.com/office/drawing/2014/main" id="{754E7A10-F639-D17E-0197-EC5DE46BB4EE}"/>
              </a:ext>
            </a:extLst>
          </p:cNvPr>
          <p:cNvPicPr>
            <a:picLocks noChangeAspect="1"/>
          </p:cNvPicPr>
          <p:nvPr/>
        </p:nvPicPr>
        <p:blipFill>
          <a:blip r:embed="rId6"/>
          <a:stretch>
            <a:fillRect/>
          </a:stretch>
        </p:blipFill>
        <p:spPr>
          <a:xfrm>
            <a:off x="800272" y="3262086"/>
            <a:ext cx="4148184" cy="1469987"/>
          </a:xfrm>
          <a:prstGeom prst="rect">
            <a:avLst/>
          </a:prstGeom>
        </p:spPr>
      </p:pic>
      <p:pic>
        <p:nvPicPr>
          <p:cNvPr id="17" name="Immagine 16">
            <a:extLst>
              <a:ext uri="{FF2B5EF4-FFF2-40B4-BE49-F238E27FC236}">
                <a16:creationId xmlns:a16="http://schemas.microsoft.com/office/drawing/2014/main" id="{A416031F-635D-CBAD-4EEF-641FE0F3D0B2}"/>
              </a:ext>
            </a:extLst>
          </p:cNvPr>
          <p:cNvPicPr>
            <a:picLocks noChangeAspect="1"/>
          </p:cNvPicPr>
          <p:nvPr/>
        </p:nvPicPr>
        <p:blipFill>
          <a:blip r:embed="rId7"/>
          <a:stretch>
            <a:fillRect/>
          </a:stretch>
        </p:blipFill>
        <p:spPr>
          <a:xfrm>
            <a:off x="5865487" y="70066"/>
            <a:ext cx="5601185" cy="1722269"/>
          </a:xfrm>
          <a:prstGeom prst="rect">
            <a:avLst/>
          </a:prstGeom>
        </p:spPr>
      </p:pic>
      <p:sp>
        <p:nvSpPr>
          <p:cNvPr id="21" name="CasellaDiTesto 20">
            <a:extLst>
              <a:ext uri="{FF2B5EF4-FFF2-40B4-BE49-F238E27FC236}">
                <a16:creationId xmlns:a16="http://schemas.microsoft.com/office/drawing/2014/main" id="{68A8D793-0E76-DCC9-7949-11674876631E}"/>
              </a:ext>
            </a:extLst>
          </p:cNvPr>
          <p:cNvSpPr txBox="1"/>
          <p:nvPr/>
        </p:nvSpPr>
        <p:spPr>
          <a:xfrm>
            <a:off x="5699451" y="5254210"/>
            <a:ext cx="6165978" cy="830997"/>
          </a:xfrm>
          <a:prstGeom prst="rect">
            <a:avLst/>
          </a:prstGeom>
          <a:noFill/>
        </p:spPr>
        <p:txBody>
          <a:bodyPr wrap="square">
            <a:spAutoFit/>
          </a:bodyPr>
          <a:lstStyle/>
          <a:p>
            <a:r>
              <a:rPr lang="en-US" sz="2400" i="1" dirty="0">
                <a:solidFill>
                  <a:srgbClr val="1D2A57"/>
                </a:solidFill>
                <a:latin typeface="Arial" panose="020B0604020202020204" pitchFamily="34" charset="0"/>
              </a:rPr>
              <a:t>She</a:t>
            </a:r>
            <a:r>
              <a:rPr lang="en-US" sz="2400" i="1" dirty="0">
                <a:solidFill>
                  <a:srgbClr val="1D2A57"/>
                </a:solidFill>
                <a:latin typeface="Arial" panose="020B0604020202020204" pitchFamily="34" charset="0"/>
                <a:hlinkClick r:id="rId8" tooltip="bananas">
                  <a:extLst>
                    <a:ext uri="{A12FA001-AC4F-418D-AE19-62706E023703}">
                      <ahyp:hlinkClr xmlns:ahyp="http://schemas.microsoft.com/office/drawing/2018/hyperlinkcolor" val="tx"/>
                    </a:ext>
                  </a:extLst>
                </a:hlinkClick>
              </a:rPr>
              <a:t>’</a:t>
            </a:r>
            <a:r>
              <a:rPr lang="en-US" sz="2400" i="1" dirty="0">
                <a:solidFill>
                  <a:srgbClr val="1D2A57"/>
                </a:solidFill>
                <a:latin typeface="Arial" panose="020B0604020202020204" pitchFamily="34" charset="0"/>
              </a:rPr>
              <a:t>ll go </a:t>
            </a:r>
            <a:r>
              <a:rPr lang="en-US" sz="2400" i="1" dirty="0">
                <a:solidFill>
                  <a:srgbClr val="1D2A57"/>
                </a:solidFill>
                <a:latin typeface="Arial" panose="020B0604020202020204" pitchFamily="34" charset="0"/>
                <a:hlinkClick r:id="rId8" tooltip="bananas">
                  <a:extLst>
                    <a:ext uri="{A12FA001-AC4F-418D-AE19-62706E023703}">
                      <ahyp:hlinkClr xmlns:ahyp="http://schemas.microsoft.com/office/drawing/2018/hyperlinkcolor" val="tx"/>
                    </a:ext>
                  </a:extLst>
                </a:hlinkClick>
              </a:rPr>
              <a:t>bananas</a:t>
            </a:r>
            <a:r>
              <a:rPr lang="en-US" sz="2400" i="1" dirty="0">
                <a:solidFill>
                  <a:srgbClr val="1D2A57"/>
                </a:solidFill>
                <a:latin typeface="Arial" panose="020B0604020202020204" pitchFamily="34" charset="0"/>
              </a:rPr>
              <a:t> when you </a:t>
            </a:r>
            <a:r>
              <a:rPr lang="en-US" sz="2400" i="1" dirty="0">
                <a:solidFill>
                  <a:srgbClr val="1D2A57"/>
                </a:solidFill>
                <a:latin typeface="Arial" panose="020B0604020202020204" pitchFamily="34" charset="0"/>
                <a:hlinkClick r:id="rId9" tooltip="tell">
                  <a:extLst>
                    <a:ext uri="{A12FA001-AC4F-418D-AE19-62706E023703}">
                      <ahyp:hlinkClr xmlns:ahyp="http://schemas.microsoft.com/office/drawing/2018/hyperlinkcolor" val="tx"/>
                    </a:ext>
                  </a:extLst>
                </a:hlinkClick>
              </a:rPr>
              <a:t>tell</a:t>
            </a:r>
            <a:r>
              <a:rPr lang="en-US" sz="2400" i="1" dirty="0">
                <a:solidFill>
                  <a:srgbClr val="1D2A57"/>
                </a:solidFill>
                <a:latin typeface="Arial" panose="020B0604020202020204" pitchFamily="34" charset="0"/>
              </a:rPr>
              <a:t> her the </a:t>
            </a:r>
            <a:r>
              <a:rPr lang="en-US" sz="2400" i="1" dirty="0">
                <a:solidFill>
                  <a:srgbClr val="1D2A57"/>
                </a:solidFill>
                <a:latin typeface="Arial" panose="020B0604020202020204" pitchFamily="34" charset="0"/>
                <a:hlinkClick r:id="rId10" tooltip="news">
                  <a:extLst>
                    <a:ext uri="{A12FA001-AC4F-418D-AE19-62706E023703}">
                      <ahyp:hlinkClr xmlns:ahyp="http://schemas.microsoft.com/office/drawing/2018/hyperlinkcolor" val="tx"/>
                    </a:ext>
                  </a:extLst>
                </a:hlinkClick>
              </a:rPr>
              <a:t>news</a:t>
            </a:r>
            <a:r>
              <a:rPr lang="en-US" sz="2400" i="1" dirty="0">
                <a:solidFill>
                  <a:srgbClr val="1D2A57"/>
                </a:solidFill>
                <a:latin typeface="Arial" panose="020B0604020202020204" pitchFamily="34" charset="0"/>
              </a:rPr>
              <a:t>.</a:t>
            </a:r>
            <a:endParaRPr lang="it-IT" sz="2400" i="1" dirty="0">
              <a:solidFill>
                <a:srgbClr val="1D2A57"/>
              </a:solidFill>
              <a:latin typeface="Arial" panose="020B0604020202020204" pitchFamily="34" charset="0"/>
            </a:endParaRPr>
          </a:p>
        </p:txBody>
      </p:sp>
      <p:sp>
        <p:nvSpPr>
          <p:cNvPr id="23" name="CasellaDiTesto 22">
            <a:extLst>
              <a:ext uri="{FF2B5EF4-FFF2-40B4-BE49-F238E27FC236}">
                <a16:creationId xmlns:a16="http://schemas.microsoft.com/office/drawing/2014/main" id="{E8A1D407-1E4F-A26F-5241-ABA0A94BFA1B}"/>
              </a:ext>
            </a:extLst>
          </p:cNvPr>
          <p:cNvSpPr txBox="1"/>
          <p:nvPr/>
        </p:nvSpPr>
        <p:spPr>
          <a:xfrm>
            <a:off x="5617302" y="3833476"/>
            <a:ext cx="6097554" cy="954107"/>
          </a:xfrm>
          <a:prstGeom prst="rect">
            <a:avLst/>
          </a:prstGeom>
          <a:noFill/>
        </p:spPr>
        <p:txBody>
          <a:bodyPr wrap="square">
            <a:spAutoFit/>
          </a:bodyPr>
          <a:lstStyle/>
          <a:p>
            <a:r>
              <a:rPr lang="en-US" sz="2800" b="0" i="1" dirty="0">
                <a:solidFill>
                  <a:srgbClr val="1D2A57"/>
                </a:solidFill>
                <a:effectLst/>
                <a:latin typeface="Arial" panose="020B0604020202020204" pitchFamily="34" charset="0"/>
              </a:rPr>
              <a:t>She’ll </a:t>
            </a:r>
            <a:r>
              <a:rPr lang="en-US" sz="2800" i="1" dirty="0">
                <a:solidFill>
                  <a:srgbClr val="1D2A57"/>
                </a:solidFill>
                <a:latin typeface="Arial" panose="020B0604020202020204" pitchFamily="34" charset="0"/>
              </a:rPr>
              <a:t>…</a:t>
            </a:r>
            <a:r>
              <a:rPr lang="en-US" sz="2800" b="0" i="1" dirty="0">
                <a:solidFill>
                  <a:srgbClr val="1D2A57"/>
                </a:solidFill>
                <a:effectLst/>
                <a:latin typeface="Arial" panose="020B0604020202020204" pitchFamily="34" charset="0"/>
              </a:rPr>
              <a:t>………. when you </a:t>
            </a:r>
            <a:r>
              <a:rPr lang="en-US" sz="2800" i="1" dirty="0">
                <a:solidFill>
                  <a:srgbClr val="1D2A57"/>
                </a:solidFill>
                <a:latin typeface="Arial" panose="020B0604020202020204" pitchFamily="34" charset="0"/>
                <a:hlinkClick r:id="rId9" tooltip="tell">
                  <a:extLst>
                    <a:ext uri="{A12FA001-AC4F-418D-AE19-62706E023703}">
                      <ahyp:hlinkClr xmlns:ahyp="http://schemas.microsoft.com/office/drawing/2018/hyperlinkcolor" val="tx"/>
                    </a:ext>
                  </a:extLst>
                </a:hlinkClick>
              </a:rPr>
              <a:t>tell</a:t>
            </a:r>
            <a:r>
              <a:rPr lang="en-US" sz="2800" i="1" dirty="0">
                <a:solidFill>
                  <a:srgbClr val="1D2A57"/>
                </a:solidFill>
                <a:latin typeface="Arial" panose="020B0604020202020204" pitchFamily="34" charset="0"/>
              </a:rPr>
              <a:t> her the </a:t>
            </a:r>
            <a:r>
              <a:rPr lang="en-US" sz="2800" i="1" dirty="0">
                <a:solidFill>
                  <a:srgbClr val="1D2A57"/>
                </a:solidFill>
                <a:latin typeface="Arial" panose="020B0604020202020204" pitchFamily="34" charset="0"/>
                <a:hlinkClick r:id="rId10" tooltip="news">
                  <a:extLst>
                    <a:ext uri="{A12FA001-AC4F-418D-AE19-62706E023703}">
                      <ahyp:hlinkClr xmlns:ahyp="http://schemas.microsoft.com/office/drawing/2018/hyperlinkcolor" val="tx"/>
                    </a:ext>
                  </a:extLst>
                </a:hlinkClick>
              </a:rPr>
              <a:t>news</a:t>
            </a:r>
            <a:r>
              <a:rPr lang="en-US" sz="2800" i="1" dirty="0">
                <a:solidFill>
                  <a:srgbClr val="1D2A57"/>
                </a:solidFill>
                <a:latin typeface="Arial" panose="020B0604020202020204" pitchFamily="34" charset="0"/>
              </a:rPr>
              <a:t>.</a:t>
            </a:r>
            <a:endParaRPr lang="it-IT" sz="2800" i="1" dirty="0">
              <a:solidFill>
                <a:srgbClr val="1D2A57"/>
              </a:solidFill>
              <a:latin typeface="Arial" panose="020B0604020202020204" pitchFamily="34" charset="0"/>
            </a:endParaRPr>
          </a:p>
        </p:txBody>
      </p:sp>
    </p:spTree>
    <p:extLst>
      <p:ext uri="{BB962C8B-B14F-4D97-AF65-F5344CB8AC3E}">
        <p14:creationId xmlns:p14="http://schemas.microsoft.com/office/powerpoint/2010/main" val="137736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618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29F7F9A-07B3-49B7-889D-F45B7643B675}"/>
              </a:ext>
            </a:extLst>
          </p:cNvPr>
          <p:cNvPicPr>
            <a:picLocks noChangeAspect="1"/>
          </p:cNvPicPr>
          <p:nvPr/>
        </p:nvPicPr>
        <p:blipFill rotWithShape="1">
          <a:blip r:embed="rId3"/>
          <a:srcRect l="-135" t="-135" r="7627" b="135"/>
          <a:stretch/>
        </p:blipFill>
        <p:spPr>
          <a:xfrm>
            <a:off x="4654515" y="438538"/>
            <a:ext cx="6681271" cy="5663682"/>
          </a:xfrm>
          <a:prstGeom prst="rect">
            <a:avLst/>
          </a:prstGeom>
        </p:spPr>
      </p:pic>
      <p:cxnSp>
        <p:nvCxnSpPr>
          <p:cNvPr id="5" name="Connettore diritto 4">
            <a:extLst>
              <a:ext uri="{FF2B5EF4-FFF2-40B4-BE49-F238E27FC236}">
                <a16:creationId xmlns:a16="http://schemas.microsoft.com/office/drawing/2014/main" id="{86E75878-4923-4857-A996-BBCB18622CD0}"/>
              </a:ext>
            </a:extLst>
          </p:cNvPr>
          <p:cNvCxnSpPr/>
          <p:nvPr/>
        </p:nvCxnSpPr>
        <p:spPr>
          <a:xfrm>
            <a:off x="8339139" y="2621320"/>
            <a:ext cx="942975"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EA23497A-9F41-46DA-B343-F258664E6EB7}"/>
              </a:ext>
            </a:extLst>
          </p:cNvPr>
          <p:cNvCxnSpPr>
            <a:cxnSpLocks/>
          </p:cNvCxnSpPr>
          <p:nvPr/>
        </p:nvCxnSpPr>
        <p:spPr>
          <a:xfrm>
            <a:off x="9993086" y="2888603"/>
            <a:ext cx="877077"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3E939F8-5167-C56F-B224-D136763C3DEA}"/>
              </a:ext>
            </a:extLst>
          </p:cNvPr>
          <p:cNvSpPr>
            <a:spLocks noChangeArrowheads="1"/>
          </p:cNvSpPr>
          <p:nvPr/>
        </p:nvSpPr>
        <p:spPr bwMode="auto">
          <a:xfrm>
            <a:off x="0" y="458284"/>
            <a:ext cx="465451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err="1">
                <a:ln>
                  <a:noFill/>
                </a:ln>
                <a:effectLst/>
                <a:latin typeface="Arial" panose="020B0604020202020204" pitchFamily="34" charset="0"/>
                <a:cs typeface="Arial" panose="020B0604020202020204" pitchFamily="34" charset="0"/>
              </a:rPr>
              <a:t>When</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effectLst/>
                <a:latin typeface="Arial" panose="020B0604020202020204" pitchFamily="34" charset="0"/>
                <a:cs typeface="Arial" panose="020B0604020202020204" pitchFamily="34" charset="0"/>
              </a:rPr>
              <a:t>we</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use </a:t>
            </a:r>
            <a:r>
              <a:rPr kumimoji="0" lang="it-IT" altLang="it-IT" sz="2000" b="0" i="1" u="none" strike="noStrike" cap="none" normalizeH="0" baseline="0" dirty="0" err="1">
                <a:ln>
                  <a:noFill/>
                </a:ln>
                <a:effectLst/>
                <a:latin typeface="Arial" panose="020B0604020202020204" pitchFamily="34" charset="0"/>
                <a:cs typeface="Arial" panose="020B0604020202020204" pitchFamily="34" charset="0"/>
              </a:rPr>
              <a:t>most</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1" i="0" u="none" strike="noStrike" cap="none" normalizeH="0" baseline="0" dirty="0" err="1">
                <a:ln>
                  <a:noFill/>
                </a:ln>
                <a:effectLst/>
                <a:latin typeface="Arial" panose="020B0604020202020204" pitchFamily="34" charset="0"/>
                <a:cs typeface="Arial" panose="020B0604020202020204" pitchFamily="34" charset="0"/>
              </a:rPr>
              <a:t>before</a:t>
            </a:r>
            <a:r>
              <a:rPr kumimoji="0" lang="it-IT" altLang="it-IT" sz="2000" b="1"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effectLst/>
                <a:latin typeface="Arial" panose="020B0604020202020204" pitchFamily="34" charset="0"/>
                <a:cs typeface="Arial" panose="020B0604020202020204" pitchFamily="34" charset="0"/>
              </a:rPr>
              <a:t>articles</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1" u="none" strike="noStrike" cap="none" normalizeH="0" baseline="0" dirty="0">
                <a:ln>
                  <a:noFill/>
                </a:ln>
                <a:effectLst/>
                <a:latin typeface="Arial" panose="020B0604020202020204" pitchFamily="34" charset="0"/>
                <a:cs typeface="Arial" panose="020B0604020202020204" pitchFamily="34" charset="0"/>
              </a:rPr>
              <a:t>a/an, the</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effectLst/>
                <a:latin typeface="Arial" panose="020B0604020202020204" pitchFamily="34" charset="0"/>
                <a:cs typeface="Arial" panose="020B0604020202020204" pitchFamily="34" charset="0"/>
              </a:rPr>
              <a:t>demonstratives</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cs typeface="Arial" panose="020B0604020202020204" pitchFamily="34" charset="0"/>
              </a:rPr>
              <a:t>this</a:t>
            </a:r>
            <a:r>
              <a:rPr kumimoji="0" lang="it-IT" altLang="it-IT" sz="2000" b="0" i="1"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cs typeface="Arial" panose="020B0604020202020204" pitchFamily="34" charset="0"/>
              </a:rPr>
              <a:t>that</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effectLst/>
                <a:latin typeface="Arial" panose="020B0604020202020204" pitchFamily="34" charset="0"/>
                <a:cs typeface="Arial" panose="020B0604020202020204" pitchFamily="34" charset="0"/>
              </a:rPr>
              <a:t>possessives</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cs typeface="Arial" panose="020B0604020202020204" pitchFamily="34" charset="0"/>
              </a:rPr>
              <a:t>my</a:t>
            </a:r>
            <a:r>
              <a:rPr kumimoji="0" lang="it-IT" altLang="it-IT" sz="2000" b="0" i="1"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cs typeface="Arial" panose="020B0604020202020204" pitchFamily="34" charset="0"/>
              </a:rPr>
              <a:t>your</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or </a:t>
            </a:r>
            <a:r>
              <a:rPr kumimoji="0" lang="it-IT" altLang="it-IT" sz="2000" b="0" i="0" u="none" strike="noStrike" cap="none" normalizeH="0" baseline="0" dirty="0" err="1">
                <a:ln>
                  <a:noFill/>
                </a:ln>
                <a:effectLst/>
                <a:latin typeface="Arial" panose="020B0604020202020204" pitchFamily="34" charset="0"/>
                <a:cs typeface="Arial" panose="020B0604020202020204" pitchFamily="34" charset="0"/>
              </a:rPr>
              <a:t>pronouns</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cs typeface="Arial" panose="020B0604020202020204" pitchFamily="34" charset="0"/>
              </a:rPr>
              <a:t>him</a:t>
            </a:r>
            <a:r>
              <a:rPr kumimoji="0" lang="it-IT" altLang="it-IT" sz="2000" b="0" i="1"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cs typeface="Arial" panose="020B0604020202020204" pitchFamily="34" charset="0"/>
              </a:rPr>
              <a:t>them</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effectLst/>
                <a:latin typeface="Arial" panose="020B0604020202020204" pitchFamily="34" charset="0"/>
                <a:cs typeface="Arial" panose="020B0604020202020204" pitchFamily="34" charset="0"/>
              </a:rPr>
              <a:t>we</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effectLst/>
                <a:latin typeface="Arial" panose="020B0604020202020204" pitchFamily="34" charset="0"/>
                <a:cs typeface="Arial" panose="020B0604020202020204" pitchFamily="34" charset="0"/>
              </a:rPr>
              <a:t>need</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1" i="1" u="none" strike="noStrike" cap="none" normalizeH="0" baseline="0" dirty="0">
                <a:ln>
                  <a:noFill/>
                </a:ln>
                <a:effectLst/>
                <a:latin typeface="Arial" panose="020B0604020202020204" pitchFamily="34" charset="0"/>
                <a:cs typeface="Arial" panose="020B0604020202020204" pitchFamily="34" charset="0"/>
              </a:rPr>
              <a:t>of</a:t>
            </a:r>
            <a:r>
              <a:rPr kumimoji="0" lang="it-IT" altLang="it-IT" sz="2000" b="1" i="0" u="none" strike="noStrike" cap="none" normalizeH="0" baseline="0" dirty="0">
                <a:ln>
                  <a:noFill/>
                </a:ln>
                <a:effectLst/>
                <a:latin typeface="Arial" panose="020B0604020202020204" pitchFamily="34" charset="0"/>
                <a:cs typeface="Arial" panose="020B0604020202020204" pitchFamily="34" charset="0"/>
              </a:rPr>
              <a:t>:</a:t>
            </a:r>
            <a:endParaRPr kumimoji="0" lang="it-IT" altLang="it-IT"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0" i="1" u="none" strike="noStrike" cap="none" normalizeH="0" baseline="0" dirty="0">
                <a:ln>
                  <a:noFill/>
                </a:ln>
                <a:effectLst/>
                <a:latin typeface="Arial" panose="020B0604020202020204" pitchFamily="34" charset="0"/>
              </a:rPr>
              <a:t> the information </a:t>
            </a:r>
            <a:r>
              <a:rPr kumimoji="0" lang="it-IT" altLang="it-IT" sz="2000" b="0" i="1" u="none" strike="noStrike" cap="none" normalizeH="0" baseline="0" dirty="0" err="1">
                <a:ln>
                  <a:noFill/>
                </a:ln>
                <a:effectLst/>
                <a:latin typeface="Arial" panose="020B0604020202020204" pitchFamily="34" charset="0"/>
              </a:rPr>
              <a:t>was</a:t>
            </a:r>
            <a:r>
              <a:rPr kumimoji="0" lang="it-IT" altLang="it-IT" sz="2000" b="0" i="1" u="none" strike="noStrike" cap="none" normalizeH="0" baseline="0" dirty="0">
                <a:ln>
                  <a:noFill/>
                </a:ln>
                <a:effectLst/>
                <a:latin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rPr>
              <a:t>useful</a:t>
            </a:r>
            <a:r>
              <a:rPr kumimoji="0" lang="it-IT" altLang="it-IT" sz="2000" b="0" i="1" u="none" strike="noStrike" cap="none" normalizeH="0" baseline="0" dirty="0">
                <a:ln>
                  <a:noFill/>
                </a:ln>
                <a:effectLst/>
                <a:latin typeface="Arial" panose="020B0604020202020204" pitchFamily="34" charset="0"/>
              </a:rPr>
              <a:t>. Some of </a:t>
            </a:r>
            <a:r>
              <a:rPr kumimoji="0" lang="it-IT" altLang="it-IT" sz="2000" b="0" i="1" u="none" strike="noStrike" cap="none" normalizeH="0" baseline="0" dirty="0" err="1">
                <a:ln>
                  <a:noFill/>
                </a:ln>
                <a:effectLst/>
                <a:latin typeface="Arial" panose="020B0604020202020204" pitchFamily="34" charset="0"/>
              </a:rPr>
              <a:t>it</a:t>
            </a:r>
            <a:r>
              <a:rPr kumimoji="0" lang="it-IT" altLang="it-IT" sz="2000" b="0" i="1" u="none" strike="noStrike" cap="none" normalizeH="0" baseline="0" dirty="0">
                <a:ln>
                  <a:noFill/>
                </a:ln>
                <a:effectLst/>
                <a:latin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rPr>
              <a:t>wasn’t</a:t>
            </a:r>
            <a:r>
              <a:rPr kumimoji="0" lang="it-IT" altLang="it-IT" sz="2000" b="0" i="1" u="none" strike="noStrike" cap="none" normalizeH="0" baseline="0" dirty="0">
                <a:ln>
                  <a:noFill/>
                </a:ln>
                <a:effectLst/>
                <a:latin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rPr>
              <a:t>relevant</a:t>
            </a:r>
            <a:r>
              <a:rPr kumimoji="0" lang="it-IT" altLang="it-IT" sz="2000" b="0" i="1" u="none" strike="noStrike" cap="none" normalizeH="0" baseline="0" dirty="0">
                <a:ln>
                  <a:noFill/>
                </a:ln>
                <a:effectLst/>
                <a:latin typeface="Arial" panose="020B0604020202020204" pitchFamily="34" charset="0"/>
              </a:rPr>
              <a:t>.</a:t>
            </a:r>
            <a:endParaRPr kumimoji="0" lang="it-IT" altLang="it-IT"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a:ln>
                  <a:noFill/>
                </a:ln>
                <a:effectLst/>
                <a:latin typeface="Arial" panose="020B0604020202020204" pitchFamily="34" charset="0"/>
              </a:rPr>
              <a:t>Not: </a:t>
            </a:r>
            <a:r>
              <a:rPr kumimoji="0" lang="it-IT" altLang="it-IT" sz="2000" b="1" i="0" u="none" strike="noStrike" cap="none" normalizeH="0" baseline="0" dirty="0" err="1">
                <a:ln>
                  <a:noFill/>
                </a:ln>
                <a:effectLst/>
                <a:latin typeface="Arial" panose="020B0604020202020204" pitchFamily="34" charset="0"/>
              </a:rPr>
              <a:t>Most</a:t>
            </a:r>
            <a:r>
              <a:rPr kumimoji="0" lang="it-IT" altLang="it-IT" sz="2000" b="1" i="0" u="none" strike="noStrike" cap="none" normalizeH="0" baseline="0" dirty="0">
                <a:ln>
                  <a:noFill/>
                </a:ln>
                <a:effectLst/>
                <a:latin typeface="Arial" panose="020B0604020202020204" pitchFamily="34" charset="0"/>
              </a:rPr>
              <a:t> of the information </a:t>
            </a:r>
            <a:r>
              <a:rPr kumimoji="0" lang="it-IT" altLang="it-IT" sz="2000" b="0" i="0" u="none" strike="noStrike" cap="none" normalizeH="0" baseline="0" dirty="0">
                <a:ln>
                  <a:noFill/>
                </a:ln>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0" i="1" u="none" strike="noStrike" cap="none" normalizeH="0" baseline="0" dirty="0" err="1">
                <a:ln>
                  <a:noFill/>
                </a:ln>
                <a:effectLst/>
                <a:latin typeface="Arial" panose="020B0604020202020204" pitchFamily="34" charset="0"/>
              </a:rPr>
              <a:t>They</a:t>
            </a:r>
            <a:r>
              <a:rPr kumimoji="0" lang="it-IT" altLang="it-IT" sz="2000" b="0" i="1" u="none" strike="noStrike" cap="none" normalizeH="0" baseline="0" dirty="0">
                <a:ln>
                  <a:noFill/>
                </a:ln>
                <a:effectLst/>
                <a:latin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rPr>
              <a:t>sold</a:t>
            </a:r>
            <a:r>
              <a:rPr kumimoji="0" lang="it-IT" altLang="it-IT" sz="2000" b="0" i="1" u="none" strike="noStrike" cap="none" normalizeH="0" baseline="0" dirty="0">
                <a:ln>
                  <a:noFill/>
                </a:ln>
                <a:effectLst/>
                <a:latin typeface="Arial" panose="020B0604020202020204" pitchFamily="34" charset="0"/>
              </a:rPr>
              <a:t> </a:t>
            </a:r>
            <a:r>
              <a:rPr kumimoji="0" lang="it-IT" altLang="it-IT" sz="2000" b="1" i="1" u="none" strike="noStrike" cap="none" normalizeH="0" baseline="0" dirty="0" err="1">
                <a:ln>
                  <a:noFill/>
                </a:ln>
                <a:effectLst/>
                <a:latin typeface="Arial" panose="020B0604020202020204" pitchFamily="34" charset="0"/>
              </a:rPr>
              <a:t>most</a:t>
            </a:r>
            <a:r>
              <a:rPr kumimoji="0" lang="it-IT" altLang="it-IT" sz="2000" b="1" i="1" u="none" strike="noStrike" cap="none" normalizeH="0" baseline="0" dirty="0">
                <a:ln>
                  <a:noFill/>
                </a:ln>
                <a:effectLst/>
                <a:latin typeface="Arial" panose="020B0604020202020204" pitchFamily="34" charset="0"/>
              </a:rPr>
              <a:t> of </a:t>
            </a:r>
            <a:endParaRPr kumimoji="0" lang="it-IT" altLang="it-IT" sz="20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1" i="1" u="none" strike="noStrike" cap="none" normalizeH="0" baseline="0" dirty="0">
                <a:ln>
                  <a:noFill/>
                </a:ln>
                <a:effectLst/>
                <a:latin typeface="Arial" panose="020B0604020202020204" pitchFamily="34" charset="0"/>
              </a:rPr>
              <a:t> </a:t>
            </a:r>
            <a:r>
              <a:rPr kumimoji="0" lang="it-IT" altLang="it-IT" sz="2000" b="1" i="1" u="none" strike="noStrike" cap="none" normalizeH="0" baseline="0" dirty="0" err="1">
                <a:ln>
                  <a:noFill/>
                </a:ln>
                <a:effectLst/>
                <a:latin typeface="Arial" panose="020B0604020202020204" pitchFamily="34" charset="0"/>
              </a:rPr>
              <a:t>their</a:t>
            </a:r>
            <a:r>
              <a:rPr kumimoji="0" lang="it-IT" altLang="it-IT" sz="2000" b="1" i="1" u="none" strike="noStrike" cap="none" normalizeH="0" baseline="0" dirty="0">
                <a:ln>
                  <a:noFill/>
                </a:ln>
                <a:effectLst/>
                <a:latin typeface="Arial" panose="020B0604020202020204" pitchFamily="34" charset="0"/>
              </a:rPr>
              <a:t> </a:t>
            </a:r>
            <a:r>
              <a:rPr kumimoji="0" lang="it-IT" altLang="it-IT" sz="2000" b="1" i="1" u="none" strike="noStrike" cap="none" normalizeH="0" baseline="0" dirty="0" err="1">
                <a:ln>
                  <a:noFill/>
                </a:ln>
                <a:effectLst/>
                <a:latin typeface="Arial" panose="020B0604020202020204" pitchFamily="34" charset="0"/>
              </a:rPr>
              <a:t>apartments</a:t>
            </a:r>
            <a:r>
              <a:rPr kumimoji="0" lang="it-IT" altLang="it-IT" sz="2000" b="1" i="1" u="none" strike="noStrike" cap="none" normalizeH="0" baseline="0" dirty="0">
                <a:ln>
                  <a:noFill/>
                </a:ln>
                <a:effectLst/>
                <a:latin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rPr>
              <a:t>quite</a:t>
            </a:r>
            <a:r>
              <a:rPr kumimoji="0" lang="it-IT" altLang="it-IT" sz="2000" b="0" i="1" u="none" strike="noStrike" cap="none" normalizeH="0" baseline="0" dirty="0">
                <a:ln>
                  <a:noFill/>
                </a:ln>
                <a:effectLst/>
                <a:latin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rPr>
              <a:t>quickly</a:t>
            </a:r>
            <a:r>
              <a:rPr kumimoji="0" lang="it-IT" altLang="it-IT" sz="2000" b="0" i="1" u="none" strike="noStrike" cap="none" normalizeH="0" baseline="0" dirty="0">
                <a:ln>
                  <a:noFill/>
                </a:ln>
                <a:effectLst/>
                <a:latin typeface="Arial" panose="020B0604020202020204" pitchFamily="34" charset="0"/>
              </a:rPr>
              <a:t>.</a:t>
            </a:r>
            <a:endParaRPr kumimoji="0" lang="it-IT" altLang="it-IT" sz="2000" b="0" i="0" u="none" strike="noStrike" cap="none" normalizeH="0" baseline="0" dirty="0">
              <a:ln>
                <a:noFill/>
              </a:ln>
              <a:effectLst/>
              <a:latin typeface="Arial" panose="020B0604020202020204" pitchFamily="34" charset="0"/>
            </a:endParaRPr>
          </a:p>
        </p:txBody>
      </p:sp>
      <p:sp>
        <p:nvSpPr>
          <p:cNvPr id="10" name="Rectangle 3">
            <a:extLst>
              <a:ext uri="{FF2B5EF4-FFF2-40B4-BE49-F238E27FC236}">
                <a16:creationId xmlns:a16="http://schemas.microsoft.com/office/drawing/2014/main" id="{CE1C64E6-9E4D-3870-3263-2B12E0EC88EE}"/>
              </a:ext>
            </a:extLst>
          </p:cNvPr>
          <p:cNvSpPr>
            <a:spLocks noChangeArrowheads="1"/>
          </p:cNvSpPr>
          <p:nvPr/>
        </p:nvSpPr>
        <p:spPr bwMode="auto">
          <a:xfrm>
            <a:off x="1" y="3603891"/>
            <a:ext cx="472129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1" i="0" u="none" strike="noStrike" cap="none" normalizeH="0" baseline="0" dirty="0">
                <a:ln>
                  <a:noFill/>
                </a:ln>
                <a:solidFill>
                  <a:srgbClr val="1D2A57"/>
                </a:solidFill>
                <a:effectLst/>
                <a:latin typeface="Arial" panose="020B0604020202020204" pitchFamily="34" charset="0"/>
                <a:cs typeface="Arial" panose="020B0604020202020204" pitchFamily="34" charset="0"/>
              </a:rPr>
              <a:t>Warning:</a:t>
            </a:r>
            <a:endParaRPr kumimoji="0" lang="it-IT" altLang="it-IT"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When</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there</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is</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no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article</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demonstrative</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or possessive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pronoun</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we</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don’t</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usually</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use </a:t>
            </a:r>
            <a:r>
              <a:rPr kumimoji="0" lang="it-IT" altLang="it-IT" sz="2000" b="0" i="1" u="none" strike="noStrike" cap="none" normalizeH="0" baseline="0" dirty="0">
                <a:ln>
                  <a:noFill/>
                </a:ln>
                <a:solidFill>
                  <a:srgbClr val="1D2A57"/>
                </a:solidFill>
                <a:effectLst/>
                <a:latin typeface="Arial" panose="020B0604020202020204" pitchFamily="34" charset="0"/>
                <a:cs typeface="Arial" panose="020B0604020202020204" pitchFamily="34" charset="0"/>
              </a:rPr>
              <a:t>of</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0" i="1" u="none" strike="noStrike" cap="none" normalizeH="0" baseline="0" dirty="0" err="1">
                <a:ln>
                  <a:noFill/>
                </a:ln>
                <a:solidFill>
                  <a:srgbClr val="1D2A57"/>
                </a:solidFill>
                <a:effectLst/>
                <a:latin typeface="Arial" panose="020B0604020202020204" pitchFamily="34" charset="0"/>
                <a:cs typeface="Arial" panose="020B0604020202020204" pitchFamily="34" charset="0"/>
              </a:rPr>
              <a:t>There</a:t>
            </a:r>
            <a:r>
              <a:rPr kumimoji="0" lang="it-IT" altLang="it-IT" sz="2000" b="0" i="1"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solidFill>
                  <a:srgbClr val="1D2A57"/>
                </a:solidFill>
                <a:effectLst/>
                <a:latin typeface="Arial" panose="020B0604020202020204" pitchFamily="34" charset="0"/>
                <a:cs typeface="Arial" panose="020B0604020202020204" pitchFamily="34" charset="0"/>
              </a:rPr>
              <a:t>hasn’t</a:t>
            </a:r>
            <a:r>
              <a:rPr kumimoji="0" lang="it-IT" altLang="it-IT" sz="2000" b="0" i="1"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solidFill>
                  <a:srgbClr val="1D2A57"/>
                </a:solidFill>
                <a:effectLst/>
                <a:latin typeface="Arial" panose="020B0604020202020204" pitchFamily="34" charset="0"/>
                <a:cs typeface="Arial" panose="020B0604020202020204" pitchFamily="34" charset="0"/>
              </a:rPr>
              <a:t>been</a:t>
            </a:r>
            <a:r>
              <a:rPr kumimoji="0" lang="it-IT" altLang="it-IT" sz="2000" b="0" i="1"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solidFill>
                  <a:srgbClr val="1D2A57"/>
                </a:solidFill>
                <a:effectLst/>
                <a:latin typeface="Arial" panose="020B0604020202020204" pitchFamily="34" charset="0"/>
                <a:cs typeface="Arial" panose="020B0604020202020204" pitchFamily="34" charset="0"/>
              </a:rPr>
              <a:t>much</a:t>
            </a:r>
            <a:r>
              <a:rPr kumimoji="0" lang="it-IT" altLang="it-IT" sz="2000" b="0" i="1"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solidFill>
                  <a:srgbClr val="1D2A57"/>
                </a:solidFill>
                <a:effectLst/>
                <a:latin typeface="Arial" panose="020B0604020202020204" pitchFamily="34" charset="0"/>
                <a:cs typeface="Arial" panose="020B0604020202020204" pitchFamily="34" charset="0"/>
              </a:rPr>
              <a:t>rain</a:t>
            </a:r>
            <a:r>
              <a:rPr kumimoji="0" lang="it-IT" altLang="it-IT" sz="2000" b="0" i="1"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endParaRPr kumimoji="0" lang="it-IT" altLang="it-IT" sz="2000" b="1" i="0" u="none" strike="noStrike" cap="none" normalizeH="0" baseline="0" dirty="0">
              <a:ln>
                <a:noFill/>
              </a:ln>
              <a:solidFill>
                <a:schemeClr val="tx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0" i="1"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1"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Most</a:t>
            </a:r>
            <a:r>
              <a:rPr kumimoji="0" lang="it-IT" altLang="it-IT" sz="2000" b="1" i="0" u="none" strike="noStrike" cap="none" normalizeH="0" baseline="0" dirty="0">
                <a:ln>
                  <a:noFill/>
                </a:ln>
                <a:solidFill>
                  <a:srgbClr val="1D2A57"/>
                </a:solidFill>
                <a:effectLst/>
                <a:latin typeface="Arial" panose="020B0604020202020204" pitchFamily="34" charset="0"/>
                <a:cs typeface="Arial" panose="020B0604020202020204" pitchFamily="34" charset="0"/>
              </a:rPr>
              <a:t> of </a:t>
            </a:r>
            <a:r>
              <a:rPr kumimoji="0" lang="it-IT" altLang="it-IT" sz="2000" b="1"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rivers</a:t>
            </a:r>
            <a:r>
              <a:rPr kumimoji="0" lang="it-IT" altLang="it-IT" sz="2000" b="1"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are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below</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their</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normal</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levels</a:t>
            </a:r>
            <a:r>
              <a:rPr kumimoji="0" lang="it-IT" altLang="it-IT" sz="12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3" name="CasellaDiTesto 12">
            <a:extLst>
              <a:ext uri="{FF2B5EF4-FFF2-40B4-BE49-F238E27FC236}">
                <a16:creationId xmlns:a16="http://schemas.microsoft.com/office/drawing/2014/main" id="{A40D60E5-BDE6-251C-2378-AF92F58CB21C}"/>
              </a:ext>
            </a:extLst>
          </p:cNvPr>
          <p:cNvSpPr txBox="1"/>
          <p:nvPr/>
        </p:nvSpPr>
        <p:spPr>
          <a:xfrm>
            <a:off x="10996127" y="2621320"/>
            <a:ext cx="1195873" cy="646331"/>
          </a:xfrm>
          <a:prstGeom prst="rect">
            <a:avLst/>
          </a:prstGeom>
          <a:noFill/>
        </p:spPr>
        <p:txBody>
          <a:bodyPr wrap="square">
            <a:spAutoFit/>
          </a:bodyPr>
          <a:lstStyle/>
          <a:p>
            <a:r>
              <a:rPr lang="it-IT" b="1" i="0" dirty="0" err="1">
                <a:solidFill>
                  <a:srgbClr val="1D2A57"/>
                </a:solidFill>
                <a:effectLst/>
                <a:latin typeface="Arial" panose="020B0604020202020204" pitchFamily="34" charset="0"/>
              </a:rPr>
              <a:t>every</a:t>
            </a:r>
            <a:r>
              <a:rPr lang="it-IT" b="1" i="0" dirty="0">
                <a:solidFill>
                  <a:srgbClr val="1D2A57"/>
                </a:solidFill>
                <a:effectLst/>
                <a:latin typeface="Arial" panose="020B0604020202020204" pitchFamily="34" charset="0"/>
              </a:rPr>
              <a:t> or</a:t>
            </a:r>
          </a:p>
          <a:p>
            <a:r>
              <a:rPr lang="it-IT" b="1" i="0" dirty="0">
                <a:solidFill>
                  <a:srgbClr val="1D2A57"/>
                </a:solidFill>
                <a:effectLst/>
                <a:latin typeface="Arial" panose="020B0604020202020204" pitchFamily="34" charset="0"/>
              </a:rPr>
              <a:t> </a:t>
            </a:r>
            <a:r>
              <a:rPr lang="it-IT" b="1" i="0" dirty="0" err="1">
                <a:solidFill>
                  <a:srgbClr val="1D2A57"/>
                </a:solidFill>
                <a:effectLst/>
                <a:latin typeface="Arial" panose="020B0604020202020204" pitchFamily="34" charset="0"/>
              </a:rPr>
              <a:t>any</a:t>
            </a:r>
            <a:r>
              <a:rPr lang="it-IT" b="1" i="0" dirty="0">
                <a:solidFill>
                  <a:srgbClr val="1D2A57"/>
                </a:solidFill>
                <a:effectLst/>
                <a:latin typeface="Arial" panose="020B0604020202020204" pitchFamily="34" charset="0"/>
              </a:rPr>
              <a:t> </a:t>
            </a:r>
            <a:r>
              <a:rPr lang="it-IT" b="1" i="0" u="none" strike="noStrike" dirty="0">
                <a:solidFill>
                  <a:srgbClr val="1D2A57"/>
                </a:solidFill>
                <a:effectLst/>
                <a:latin typeface="Arial" panose="020B0604020202020204" pitchFamily="34" charset="0"/>
                <a:hlinkClick r:id="rId4" tooltip="time"/>
              </a:rPr>
              <a:t>time</a:t>
            </a:r>
            <a:endParaRPr lang="it-IT" dirty="0"/>
          </a:p>
        </p:txBody>
      </p:sp>
    </p:spTree>
    <p:extLst>
      <p:ext uri="{BB962C8B-B14F-4D97-AF65-F5344CB8AC3E}">
        <p14:creationId xmlns:p14="http://schemas.microsoft.com/office/powerpoint/2010/main" val="52861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BEBA8DB-934D-31B5-6C05-D474E167F48B}"/>
              </a:ext>
            </a:extLst>
          </p:cNvPr>
          <p:cNvPicPr>
            <a:picLocks noChangeAspect="1"/>
          </p:cNvPicPr>
          <p:nvPr/>
        </p:nvPicPr>
        <p:blipFill>
          <a:blip r:embed="rId2"/>
          <a:stretch>
            <a:fillRect/>
          </a:stretch>
        </p:blipFill>
        <p:spPr>
          <a:xfrm>
            <a:off x="196645" y="0"/>
            <a:ext cx="4283452" cy="6801490"/>
          </a:xfrm>
          <a:prstGeom prst="rect">
            <a:avLst/>
          </a:prstGeom>
        </p:spPr>
      </p:pic>
      <p:pic>
        <p:nvPicPr>
          <p:cNvPr id="7" name="Immagine 6">
            <a:extLst>
              <a:ext uri="{FF2B5EF4-FFF2-40B4-BE49-F238E27FC236}">
                <a16:creationId xmlns:a16="http://schemas.microsoft.com/office/drawing/2014/main" id="{E0371B58-545B-264C-BAF5-A190BC2B83AA}"/>
              </a:ext>
            </a:extLst>
          </p:cNvPr>
          <p:cNvPicPr>
            <a:picLocks noChangeAspect="1"/>
          </p:cNvPicPr>
          <p:nvPr/>
        </p:nvPicPr>
        <p:blipFill>
          <a:blip r:embed="rId3"/>
          <a:stretch>
            <a:fillRect/>
          </a:stretch>
        </p:blipFill>
        <p:spPr>
          <a:xfrm>
            <a:off x="5797782" y="363794"/>
            <a:ext cx="4565418" cy="5574890"/>
          </a:xfrm>
          <a:prstGeom prst="rect">
            <a:avLst/>
          </a:prstGeom>
        </p:spPr>
      </p:pic>
    </p:spTree>
    <p:extLst>
      <p:ext uri="{BB962C8B-B14F-4D97-AF65-F5344CB8AC3E}">
        <p14:creationId xmlns:p14="http://schemas.microsoft.com/office/powerpoint/2010/main" val="2880873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950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686D94-B997-D4A3-D880-F23E4DA4F8FF}"/>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AF0632F-376A-0B8A-0828-5A45B5550EC7}"/>
              </a:ext>
            </a:extLst>
          </p:cNvPr>
          <p:cNvSpPr>
            <a:spLocks noGrp="1"/>
          </p:cNvSpPr>
          <p:nvPr>
            <p:ph idx="1"/>
          </p:nvPr>
        </p:nvSpPr>
        <p:spPr/>
        <p:txBody>
          <a:bodyPr/>
          <a:lstStyle/>
          <a:p>
            <a:r>
              <a:rPr lang="it-IT" dirty="0"/>
              <a:t>REMEMBER:</a:t>
            </a:r>
          </a:p>
          <a:p>
            <a:pPr marL="0" indent="0">
              <a:buNone/>
            </a:pPr>
            <a:r>
              <a:rPr lang="it-IT" dirty="0"/>
              <a:t>THIRD PERSON ENDING IN –S </a:t>
            </a:r>
          </a:p>
          <a:p>
            <a:r>
              <a:rPr lang="it-IT" dirty="0"/>
              <a:t>/s/ for </a:t>
            </a:r>
            <a:r>
              <a:rPr lang="it-IT" dirty="0" err="1"/>
              <a:t>verbs</a:t>
            </a:r>
            <a:r>
              <a:rPr lang="it-IT" dirty="0"/>
              <a:t> </a:t>
            </a:r>
            <a:r>
              <a:rPr lang="it-IT" dirty="0" err="1"/>
              <a:t>ending</a:t>
            </a:r>
            <a:r>
              <a:rPr lang="it-IT" dirty="0"/>
              <a:t> in an </a:t>
            </a:r>
            <a:r>
              <a:rPr lang="it-IT" dirty="0" err="1"/>
              <a:t>unvoiced</a:t>
            </a:r>
            <a:r>
              <a:rPr lang="it-IT" dirty="0"/>
              <a:t> </a:t>
            </a:r>
            <a:r>
              <a:rPr lang="it-IT" dirty="0" err="1"/>
              <a:t>consonant</a:t>
            </a:r>
            <a:r>
              <a:rPr lang="it-IT" dirty="0"/>
              <a:t> (e.g. </a:t>
            </a:r>
            <a:r>
              <a:rPr lang="it-IT" dirty="0" err="1"/>
              <a:t>cooks</a:t>
            </a:r>
            <a:r>
              <a:rPr lang="it-IT" dirty="0"/>
              <a:t>, </a:t>
            </a:r>
            <a:r>
              <a:rPr lang="it-IT" dirty="0" err="1"/>
              <a:t>eats</a:t>
            </a:r>
            <a:r>
              <a:rPr lang="it-IT" dirty="0"/>
              <a:t>)</a:t>
            </a:r>
          </a:p>
          <a:p>
            <a:r>
              <a:rPr lang="it-IT" dirty="0"/>
              <a:t>/z/ </a:t>
            </a:r>
            <a:r>
              <a:rPr lang="it-IT" dirty="0" err="1"/>
              <a:t>verbs</a:t>
            </a:r>
            <a:r>
              <a:rPr lang="it-IT" dirty="0"/>
              <a:t> </a:t>
            </a:r>
            <a:r>
              <a:rPr lang="it-IT" dirty="0" err="1"/>
              <a:t>ending</a:t>
            </a:r>
            <a:r>
              <a:rPr lang="it-IT" dirty="0"/>
              <a:t> in a </a:t>
            </a:r>
            <a:r>
              <a:rPr lang="it-IT" dirty="0" err="1"/>
              <a:t>vowel</a:t>
            </a:r>
            <a:r>
              <a:rPr lang="it-IT" dirty="0"/>
              <a:t> sound or </a:t>
            </a:r>
            <a:r>
              <a:rPr lang="it-IT" dirty="0" err="1"/>
              <a:t>voiced</a:t>
            </a:r>
            <a:r>
              <a:rPr lang="it-IT" dirty="0"/>
              <a:t> </a:t>
            </a:r>
            <a:r>
              <a:rPr lang="it-IT" dirty="0" err="1"/>
              <a:t>consonant</a:t>
            </a:r>
            <a:r>
              <a:rPr lang="it-IT" dirty="0"/>
              <a:t>, (e.g. </a:t>
            </a:r>
            <a:r>
              <a:rPr lang="it-IT" dirty="0" err="1"/>
              <a:t>watches</a:t>
            </a:r>
            <a:r>
              <a:rPr lang="it-IT" dirty="0"/>
              <a:t>, finishes)</a:t>
            </a:r>
          </a:p>
          <a:p>
            <a:r>
              <a:rPr lang="it-IT" dirty="0">
                <a:solidFill>
                  <a:srgbClr val="FF0000"/>
                </a:solidFill>
              </a:rPr>
              <a:t>IRREGULAR PRONOUNCIATION</a:t>
            </a:r>
            <a:r>
              <a:rPr lang="it-IT" dirty="0"/>
              <a:t>: </a:t>
            </a:r>
          </a:p>
          <a:p>
            <a:r>
              <a:rPr lang="it-IT" dirty="0"/>
              <a:t>HE,SHE,IT SAYS /</a:t>
            </a:r>
            <a:r>
              <a:rPr lang="it-IT" dirty="0" err="1"/>
              <a:t>sez</a:t>
            </a:r>
            <a:r>
              <a:rPr lang="it-IT" dirty="0"/>
              <a:t>/</a:t>
            </a:r>
          </a:p>
          <a:p>
            <a:r>
              <a:rPr lang="it-IT" dirty="0"/>
              <a:t>DOES /</a:t>
            </a:r>
            <a:r>
              <a:rPr lang="it-IT" dirty="0" err="1"/>
              <a:t>d˄s</a:t>
            </a:r>
            <a:r>
              <a:rPr lang="it-IT" dirty="0"/>
              <a:t>/</a:t>
            </a:r>
          </a:p>
        </p:txBody>
      </p:sp>
    </p:spTree>
    <p:extLst>
      <p:ext uri="{BB962C8B-B14F-4D97-AF65-F5344CB8AC3E}">
        <p14:creationId xmlns:p14="http://schemas.microsoft.com/office/powerpoint/2010/main" val="123606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230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154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75315CA-2D67-409C-21B7-E3EF14F9A4CF}"/>
              </a:ext>
            </a:extLst>
          </p:cNvPr>
          <p:cNvPicPr>
            <a:picLocks noChangeAspect="1"/>
          </p:cNvPicPr>
          <p:nvPr/>
        </p:nvPicPr>
        <p:blipFill>
          <a:blip r:embed="rId2"/>
          <a:stretch>
            <a:fillRect/>
          </a:stretch>
        </p:blipFill>
        <p:spPr>
          <a:xfrm>
            <a:off x="879636" y="580025"/>
            <a:ext cx="10579371" cy="5697950"/>
          </a:xfrm>
          <a:prstGeom prst="rect">
            <a:avLst/>
          </a:prstGeom>
        </p:spPr>
      </p:pic>
    </p:spTree>
    <p:extLst>
      <p:ext uri="{BB962C8B-B14F-4D97-AF65-F5344CB8AC3E}">
        <p14:creationId xmlns:p14="http://schemas.microsoft.com/office/powerpoint/2010/main" val="3029598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a:extLst>
              <a:ext uri="{FF2B5EF4-FFF2-40B4-BE49-F238E27FC236}">
                <a16:creationId xmlns:a16="http://schemas.microsoft.com/office/drawing/2014/main" id="{4AF90A81-DCF3-25F8-2B9F-6A91161A6CC1}"/>
              </a:ext>
            </a:extLst>
          </p:cNvPr>
          <p:cNvSpPr>
            <a:spLocks noGrp="1"/>
          </p:cNvSpPr>
          <p:nvPr>
            <p:ph idx="1"/>
          </p:nvPr>
        </p:nvSpPr>
        <p:spPr>
          <a:xfrm>
            <a:off x="838200" y="1825625"/>
            <a:ext cx="7717971" cy="4351338"/>
          </a:xfrm>
        </p:spPr>
        <p:txBody>
          <a:bodyPr>
            <a:normAutofit fontScale="85000" lnSpcReduction="20000"/>
          </a:bodyPr>
          <a:lstStyle/>
          <a:p>
            <a:pPr algn="just"/>
            <a:r>
              <a:rPr lang="it-IT" sz="2800" dirty="0" err="1"/>
              <a:t>This</a:t>
            </a:r>
            <a:r>
              <a:rPr lang="it-IT" sz="2800" dirty="0"/>
              <a:t> picture shows a group of 6 people </a:t>
            </a:r>
            <a:r>
              <a:rPr lang="it-IT" sz="2800" dirty="0" err="1"/>
              <a:t>posing</a:t>
            </a:r>
            <a:r>
              <a:rPr lang="it-IT" sz="2800" dirty="0"/>
              <a:t> for a photo. </a:t>
            </a:r>
          </a:p>
          <a:p>
            <a:pPr algn="just"/>
            <a:r>
              <a:rPr lang="it-IT" sz="2800" dirty="0" err="1"/>
              <a:t>They</a:t>
            </a:r>
            <a:r>
              <a:rPr lang="it-IT" sz="2800" dirty="0"/>
              <a:t> look like a family, on the </a:t>
            </a:r>
            <a:r>
              <a:rPr lang="it-IT" sz="2800" dirty="0" err="1"/>
              <a:t>left</a:t>
            </a:r>
            <a:r>
              <a:rPr lang="it-IT" sz="2800" dirty="0"/>
              <a:t> </a:t>
            </a:r>
            <a:r>
              <a:rPr lang="it-IT" sz="2800" dirty="0" err="1"/>
              <a:t>there</a:t>
            </a:r>
            <a:r>
              <a:rPr lang="it-IT" sz="2800" dirty="0"/>
              <a:t> </a:t>
            </a:r>
            <a:r>
              <a:rPr lang="it-IT" sz="2800" dirty="0" err="1"/>
              <a:t>is</a:t>
            </a:r>
            <a:r>
              <a:rPr lang="it-IT" sz="2800" dirty="0"/>
              <a:t> a </a:t>
            </a:r>
            <a:r>
              <a:rPr lang="it-IT" sz="2800" dirty="0" err="1"/>
              <a:t>young</a:t>
            </a:r>
            <a:r>
              <a:rPr lang="it-IT" sz="2800" dirty="0"/>
              <a:t> boy and </a:t>
            </a:r>
            <a:r>
              <a:rPr lang="it-IT" sz="2800" dirty="0" err="1"/>
              <a:t>behind</a:t>
            </a:r>
            <a:r>
              <a:rPr lang="it-IT" sz="2800" dirty="0"/>
              <a:t> </a:t>
            </a:r>
            <a:r>
              <a:rPr lang="it-IT" sz="2800" dirty="0" err="1"/>
              <a:t>him</a:t>
            </a:r>
            <a:r>
              <a:rPr lang="it-IT" sz="2800" dirty="0"/>
              <a:t> </a:t>
            </a:r>
            <a:r>
              <a:rPr lang="it-IT" sz="2800" dirty="0" err="1"/>
              <a:t>there</a:t>
            </a:r>
            <a:r>
              <a:rPr lang="it-IT" sz="2800" dirty="0"/>
              <a:t> </a:t>
            </a:r>
            <a:r>
              <a:rPr lang="it-IT" sz="2800" dirty="0" err="1"/>
              <a:t>is</a:t>
            </a:r>
            <a:r>
              <a:rPr lang="it-IT" sz="2800" dirty="0"/>
              <a:t> a an </a:t>
            </a:r>
            <a:r>
              <a:rPr lang="it-IT" sz="2800" dirty="0" err="1"/>
              <a:t>old</a:t>
            </a:r>
            <a:r>
              <a:rPr lang="it-IT" sz="2800" dirty="0"/>
              <a:t> lady, </a:t>
            </a:r>
            <a:r>
              <a:rPr lang="it-IT" sz="2800" dirty="0" err="1"/>
              <a:t>who</a:t>
            </a:r>
            <a:r>
              <a:rPr lang="it-IT" sz="2800" dirty="0"/>
              <a:t> </a:t>
            </a:r>
            <a:r>
              <a:rPr lang="it-IT" sz="2800" dirty="0" err="1"/>
              <a:t>may</a:t>
            </a:r>
            <a:r>
              <a:rPr lang="it-IT" sz="2800" dirty="0"/>
              <a:t> be </a:t>
            </a:r>
            <a:r>
              <a:rPr lang="it-IT" sz="2800" dirty="0" err="1"/>
              <a:t>his</a:t>
            </a:r>
            <a:r>
              <a:rPr lang="it-IT" sz="2800" dirty="0"/>
              <a:t> </a:t>
            </a:r>
            <a:r>
              <a:rPr lang="it-IT" sz="2800" dirty="0" err="1"/>
              <a:t>grandma</a:t>
            </a:r>
            <a:r>
              <a:rPr lang="it-IT" sz="2800" dirty="0"/>
              <a:t>. </a:t>
            </a:r>
            <a:r>
              <a:rPr lang="it-IT" sz="2800" dirty="0" err="1"/>
              <a:t>Between</a:t>
            </a:r>
            <a:r>
              <a:rPr lang="it-IT" sz="2800" dirty="0"/>
              <a:t> the boy and the lady </a:t>
            </a:r>
            <a:r>
              <a:rPr lang="it-IT" sz="2800" dirty="0" err="1"/>
              <a:t>there</a:t>
            </a:r>
            <a:r>
              <a:rPr lang="it-IT" sz="2800" dirty="0"/>
              <a:t> </a:t>
            </a:r>
            <a:r>
              <a:rPr lang="it-IT" sz="2800" dirty="0" err="1"/>
              <a:t>is</a:t>
            </a:r>
            <a:r>
              <a:rPr lang="it-IT" sz="2800" dirty="0"/>
              <a:t> a middle-</a:t>
            </a:r>
            <a:r>
              <a:rPr lang="it-IT" sz="2800" dirty="0" err="1"/>
              <a:t>aged</a:t>
            </a:r>
            <a:r>
              <a:rPr lang="it-IT" sz="2800" dirty="0"/>
              <a:t> man, </a:t>
            </a:r>
            <a:r>
              <a:rPr lang="it-IT" sz="2800" dirty="0" err="1"/>
              <a:t>who</a:t>
            </a:r>
            <a:r>
              <a:rPr lang="it-IT" sz="2800" dirty="0"/>
              <a:t> </a:t>
            </a:r>
            <a:r>
              <a:rPr lang="it-IT" sz="2800" dirty="0" err="1"/>
              <a:t>is</a:t>
            </a:r>
            <a:r>
              <a:rPr lang="it-IT" sz="2800" dirty="0"/>
              <a:t> </a:t>
            </a:r>
            <a:r>
              <a:rPr lang="it-IT" sz="2800" dirty="0" err="1"/>
              <a:t>probably</a:t>
            </a:r>
            <a:r>
              <a:rPr lang="it-IT" sz="2800" dirty="0"/>
              <a:t> the </a:t>
            </a:r>
            <a:r>
              <a:rPr lang="it-IT" sz="2800" dirty="0" err="1"/>
              <a:t>boy’s</a:t>
            </a:r>
            <a:r>
              <a:rPr lang="it-IT" sz="2800" dirty="0"/>
              <a:t> </a:t>
            </a:r>
            <a:r>
              <a:rPr lang="it-IT" sz="2800" dirty="0" err="1"/>
              <a:t>father</a:t>
            </a:r>
            <a:r>
              <a:rPr lang="it-IT" sz="2800" dirty="0"/>
              <a:t>.</a:t>
            </a:r>
          </a:p>
          <a:p>
            <a:pPr algn="just"/>
            <a:r>
              <a:rPr lang="it-IT" sz="2800" dirty="0"/>
              <a:t>On the </a:t>
            </a:r>
            <a:r>
              <a:rPr lang="it-IT" sz="2800" dirty="0" err="1"/>
              <a:t>right</a:t>
            </a:r>
            <a:r>
              <a:rPr lang="it-IT" sz="2800" dirty="0"/>
              <a:t> </a:t>
            </a:r>
            <a:r>
              <a:rPr lang="it-IT" sz="2800" dirty="0" err="1"/>
              <a:t>there</a:t>
            </a:r>
            <a:r>
              <a:rPr lang="it-IT" sz="2800" dirty="0"/>
              <a:t> </a:t>
            </a:r>
            <a:r>
              <a:rPr lang="it-IT" sz="2800" dirty="0" err="1"/>
              <a:t>is</a:t>
            </a:r>
            <a:r>
              <a:rPr lang="it-IT" sz="2800" dirty="0"/>
              <a:t> a </a:t>
            </a:r>
            <a:r>
              <a:rPr lang="it-IT" sz="2800" dirty="0" err="1"/>
              <a:t>young</a:t>
            </a:r>
            <a:r>
              <a:rPr lang="it-IT" sz="2800" dirty="0"/>
              <a:t> girl, </a:t>
            </a:r>
            <a:r>
              <a:rPr lang="it-IT" sz="2800" dirty="0" err="1"/>
              <a:t>she</a:t>
            </a:r>
            <a:r>
              <a:rPr lang="it-IT" sz="2800" dirty="0"/>
              <a:t> </a:t>
            </a:r>
            <a:r>
              <a:rPr lang="it-IT" sz="2800" dirty="0" err="1"/>
              <a:t>may</a:t>
            </a:r>
            <a:r>
              <a:rPr lang="it-IT" sz="2800" dirty="0"/>
              <a:t> be 10 </a:t>
            </a:r>
            <a:r>
              <a:rPr lang="it-IT" sz="2800" dirty="0" err="1"/>
              <a:t>years</a:t>
            </a:r>
            <a:r>
              <a:rPr lang="it-IT" sz="2800" dirty="0"/>
              <a:t> </a:t>
            </a:r>
            <a:r>
              <a:rPr lang="it-IT" sz="2800" dirty="0" err="1"/>
              <a:t>old</a:t>
            </a:r>
            <a:r>
              <a:rPr lang="it-IT" sz="2800" dirty="0"/>
              <a:t> and </a:t>
            </a:r>
            <a:r>
              <a:rPr lang="it-IT" sz="2800" dirty="0" err="1"/>
              <a:t>behind</a:t>
            </a:r>
            <a:r>
              <a:rPr lang="it-IT" sz="2800" dirty="0"/>
              <a:t> </a:t>
            </a:r>
            <a:r>
              <a:rPr lang="it-IT" sz="2800" dirty="0" err="1"/>
              <a:t>her</a:t>
            </a:r>
            <a:r>
              <a:rPr lang="it-IT" sz="2800" dirty="0"/>
              <a:t> </a:t>
            </a:r>
            <a:r>
              <a:rPr lang="it-IT" sz="2800" dirty="0" err="1"/>
              <a:t>there</a:t>
            </a:r>
            <a:r>
              <a:rPr lang="it-IT" sz="2800" dirty="0"/>
              <a:t> </a:t>
            </a:r>
            <a:r>
              <a:rPr lang="it-IT" sz="2800" dirty="0" err="1"/>
              <a:t>is</a:t>
            </a:r>
            <a:r>
              <a:rPr lang="it-IT" sz="2800" dirty="0"/>
              <a:t> an </a:t>
            </a:r>
            <a:r>
              <a:rPr lang="it-IT" sz="2800" dirty="0" err="1"/>
              <a:t>old</a:t>
            </a:r>
            <a:r>
              <a:rPr lang="it-IT" sz="2800" dirty="0"/>
              <a:t> man </a:t>
            </a:r>
            <a:r>
              <a:rPr lang="it-IT" sz="2800" dirty="0" err="1"/>
              <a:t>who</a:t>
            </a:r>
            <a:r>
              <a:rPr lang="it-IT" sz="2800" dirty="0"/>
              <a:t> </a:t>
            </a:r>
            <a:r>
              <a:rPr lang="it-IT" sz="2800" dirty="0" err="1"/>
              <a:t>is</a:t>
            </a:r>
            <a:r>
              <a:rPr lang="it-IT" sz="2800" dirty="0"/>
              <a:t> </a:t>
            </a:r>
            <a:r>
              <a:rPr lang="it-IT" sz="2800" dirty="0" err="1"/>
              <a:t>smiling</a:t>
            </a:r>
            <a:r>
              <a:rPr lang="it-IT" sz="2800" dirty="0"/>
              <a:t> and looks to be </a:t>
            </a:r>
            <a:r>
              <a:rPr lang="it-IT" sz="2800" dirty="0" err="1"/>
              <a:t>is</a:t>
            </a:r>
            <a:r>
              <a:rPr lang="it-IT" sz="2800" dirty="0"/>
              <a:t> </a:t>
            </a:r>
            <a:r>
              <a:rPr lang="it-IT" sz="2800" dirty="0" err="1"/>
              <a:t>grandpa</a:t>
            </a:r>
            <a:r>
              <a:rPr lang="it-IT" sz="2800" dirty="0"/>
              <a:t>. </a:t>
            </a:r>
            <a:r>
              <a:rPr lang="it-IT" sz="2800" dirty="0" err="1"/>
              <a:t>They</a:t>
            </a:r>
            <a:r>
              <a:rPr lang="it-IT" sz="2800" dirty="0"/>
              <a:t> are </a:t>
            </a:r>
            <a:r>
              <a:rPr lang="it-IT" sz="2800" dirty="0" err="1"/>
              <a:t>smiling</a:t>
            </a:r>
            <a:r>
              <a:rPr lang="it-IT" sz="2800" dirty="0"/>
              <a:t> and look </a:t>
            </a:r>
            <a:r>
              <a:rPr lang="it-IT" sz="2800" dirty="0" err="1"/>
              <a:t>very</a:t>
            </a:r>
            <a:r>
              <a:rPr lang="it-IT" sz="2800" dirty="0"/>
              <a:t> happy. In the background </a:t>
            </a:r>
            <a:r>
              <a:rPr lang="it-IT" sz="2800" dirty="0" err="1"/>
              <a:t>there</a:t>
            </a:r>
            <a:r>
              <a:rPr lang="it-IT" sz="2800" dirty="0"/>
              <a:t> </a:t>
            </a:r>
            <a:r>
              <a:rPr lang="it-IT" sz="2800" dirty="0" err="1"/>
              <a:t>is</a:t>
            </a:r>
            <a:r>
              <a:rPr lang="it-IT" sz="2800" dirty="0"/>
              <a:t> a big door o window and I </a:t>
            </a:r>
            <a:r>
              <a:rPr lang="it-IT" sz="2800" dirty="0" err="1"/>
              <a:t>think</a:t>
            </a:r>
            <a:r>
              <a:rPr lang="it-IT" sz="2800" dirty="0"/>
              <a:t> </a:t>
            </a:r>
            <a:r>
              <a:rPr lang="it-IT" sz="2800" dirty="0" err="1"/>
              <a:t>they</a:t>
            </a:r>
            <a:r>
              <a:rPr lang="it-IT" sz="2800" dirty="0"/>
              <a:t> are </a:t>
            </a:r>
            <a:r>
              <a:rPr lang="it-IT" sz="2800" dirty="0" err="1"/>
              <a:t>all</a:t>
            </a:r>
            <a:r>
              <a:rPr lang="it-IT" sz="2800" dirty="0"/>
              <a:t> in the living room </a:t>
            </a:r>
            <a:r>
              <a:rPr lang="it-IT" sz="2800" dirty="0" err="1"/>
              <a:t>that</a:t>
            </a:r>
            <a:r>
              <a:rPr lang="it-IT" sz="2800" dirty="0"/>
              <a:t> </a:t>
            </a:r>
            <a:r>
              <a:rPr lang="it-IT" sz="2800" dirty="0" err="1"/>
              <a:t>is</a:t>
            </a:r>
            <a:r>
              <a:rPr lang="it-IT" sz="2800" dirty="0"/>
              <a:t> </a:t>
            </a:r>
            <a:r>
              <a:rPr lang="it-IT" sz="2800" dirty="0" err="1"/>
              <a:t>very</a:t>
            </a:r>
            <a:r>
              <a:rPr lang="it-IT" sz="2800" dirty="0"/>
              <a:t> </a:t>
            </a:r>
            <a:r>
              <a:rPr lang="it-IT" sz="2800" dirty="0" err="1"/>
              <a:t>bright</a:t>
            </a:r>
            <a:r>
              <a:rPr lang="it-IT" sz="2800" dirty="0"/>
              <a:t>. </a:t>
            </a:r>
            <a:r>
              <a:rPr lang="it-IT" sz="2800" dirty="0" err="1"/>
              <a:t>It</a:t>
            </a:r>
            <a:r>
              <a:rPr lang="it-IT" sz="2800" dirty="0"/>
              <a:t> must be </a:t>
            </a:r>
            <a:r>
              <a:rPr lang="it-IT" sz="2800" dirty="0" err="1"/>
              <a:t>summer</a:t>
            </a:r>
            <a:r>
              <a:rPr lang="it-IT" sz="2800" dirty="0"/>
              <a:t> </a:t>
            </a:r>
            <a:r>
              <a:rPr lang="it-IT" sz="2800" dirty="0" err="1"/>
              <a:t>because</a:t>
            </a:r>
            <a:r>
              <a:rPr lang="it-IT" sz="2800" dirty="0"/>
              <a:t> </a:t>
            </a:r>
            <a:r>
              <a:rPr lang="it-IT" sz="2800" dirty="0" err="1"/>
              <a:t>they</a:t>
            </a:r>
            <a:r>
              <a:rPr lang="it-IT" sz="2800" dirty="0"/>
              <a:t> are </a:t>
            </a:r>
            <a:r>
              <a:rPr lang="it-IT" sz="2800" dirty="0" err="1"/>
              <a:t>wearing</a:t>
            </a:r>
            <a:r>
              <a:rPr lang="it-IT" sz="2800" dirty="0"/>
              <a:t> short-sleeve shirts.</a:t>
            </a:r>
          </a:p>
          <a:p>
            <a:pPr algn="just"/>
            <a:r>
              <a:rPr lang="it-IT" sz="2800" dirty="0"/>
              <a:t>I </a:t>
            </a:r>
            <a:r>
              <a:rPr lang="it-IT" sz="2800" dirty="0" err="1"/>
              <a:t>think</a:t>
            </a:r>
            <a:r>
              <a:rPr lang="it-IT" sz="2800" dirty="0"/>
              <a:t> </a:t>
            </a:r>
            <a:r>
              <a:rPr lang="it-IT" sz="2800" dirty="0" err="1"/>
              <a:t>they</a:t>
            </a:r>
            <a:r>
              <a:rPr lang="it-IT" sz="2800" dirty="0"/>
              <a:t> are </a:t>
            </a:r>
            <a:r>
              <a:rPr lang="it-IT" sz="2800" dirty="0" err="1"/>
              <a:t>posing</a:t>
            </a:r>
            <a:r>
              <a:rPr lang="it-IT" sz="2800" dirty="0"/>
              <a:t> to </a:t>
            </a:r>
            <a:r>
              <a:rPr lang="it-IT" sz="2800" dirty="0" err="1"/>
              <a:t>have</a:t>
            </a:r>
            <a:r>
              <a:rPr lang="it-IT" sz="2800" dirty="0"/>
              <a:t> a picture of the happy moment and </a:t>
            </a:r>
            <a:r>
              <a:rPr lang="it-IT" sz="2800" dirty="0" err="1"/>
              <a:t>maybe</a:t>
            </a:r>
            <a:r>
              <a:rPr lang="it-IT" sz="2800" dirty="0"/>
              <a:t> </a:t>
            </a:r>
            <a:r>
              <a:rPr lang="it-IT" sz="2800" dirty="0" err="1"/>
              <a:t>they</a:t>
            </a:r>
            <a:r>
              <a:rPr lang="it-IT" sz="2800" dirty="0"/>
              <a:t> </a:t>
            </a:r>
            <a:r>
              <a:rPr lang="it-IT" sz="2800" dirty="0" err="1"/>
              <a:t>have</a:t>
            </a:r>
            <a:r>
              <a:rPr lang="it-IT" sz="2800" dirty="0"/>
              <a:t> just </a:t>
            </a:r>
            <a:r>
              <a:rPr lang="it-IT" sz="2800" dirty="0" err="1"/>
              <a:t>celebrated</a:t>
            </a:r>
            <a:r>
              <a:rPr lang="it-IT" sz="2800" dirty="0"/>
              <a:t> a </a:t>
            </a:r>
            <a:r>
              <a:rPr lang="it-IT" sz="2800" dirty="0" err="1"/>
              <a:t>birthday</a:t>
            </a:r>
            <a:r>
              <a:rPr lang="it-IT" sz="2800" dirty="0"/>
              <a:t> or an </a:t>
            </a:r>
            <a:r>
              <a:rPr lang="it-IT" sz="2800" dirty="0" err="1"/>
              <a:t>anniversary</a:t>
            </a:r>
            <a:r>
              <a:rPr lang="it-IT" sz="2800" dirty="0"/>
              <a:t>. </a:t>
            </a:r>
          </a:p>
          <a:p>
            <a:endParaRPr lang="it-IT" dirty="0"/>
          </a:p>
        </p:txBody>
      </p:sp>
      <p:pic>
        <p:nvPicPr>
          <p:cNvPr id="8" name="Immagine 7">
            <a:extLst>
              <a:ext uri="{FF2B5EF4-FFF2-40B4-BE49-F238E27FC236}">
                <a16:creationId xmlns:a16="http://schemas.microsoft.com/office/drawing/2014/main" id="{6FE483DA-B199-D1CC-9147-8E60D68DA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6211" y="175268"/>
            <a:ext cx="2900516" cy="2341976"/>
          </a:xfrm>
          <a:prstGeom prst="rect">
            <a:avLst/>
          </a:prstGeom>
        </p:spPr>
      </p:pic>
      <p:sp>
        <p:nvSpPr>
          <p:cNvPr id="10" name="CasellaDiTesto 9">
            <a:extLst>
              <a:ext uri="{FF2B5EF4-FFF2-40B4-BE49-F238E27FC236}">
                <a16:creationId xmlns:a16="http://schemas.microsoft.com/office/drawing/2014/main" id="{A115D005-C34F-1791-2E52-6AAD73B2517A}"/>
              </a:ext>
            </a:extLst>
          </p:cNvPr>
          <p:cNvSpPr txBox="1"/>
          <p:nvPr/>
        </p:nvSpPr>
        <p:spPr>
          <a:xfrm>
            <a:off x="1648408" y="846366"/>
            <a:ext cx="6097554" cy="523220"/>
          </a:xfrm>
          <a:prstGeom prst="rect">
            <a:avLst/>
          </a:prstGeom>
          <a:noFill/>
        </p:spPr>
        <p:txBody>
          <a:bodyPr wrap="square">
            <a:spAutoFit/>
          </a:bodyPr>
          <a:lstStyle/>
          <a:p>
            <a:pPr algn="ctr"/>
            <a:r>
              <a:rPr lang="it-IT" sz="2800" dirty="0"/>
              <a:t>SAMPLE OF A PHOTO DESCRIPTION</a:t>
            </a:r>
          </a:p>
        </p:txBody>
      </p:sp>
    </p:spTree>
    <p:extLst>
      <p:ext uri="{BB962C8B-B14F-4D97-AF65-F5344CB8AC3E}">
        <p14:creationId xmlns:p14="http://schemas.microsoft.com/office/powerpoint/2010/main" val="2095553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D0AE1B-E8B2-BA64-CA29-653DD8F90BB1}"/>
              </a:ext>
            </a:extLst>
          </p:cNvPr>
          <p:cNvSpPr>
            <a:spLocks noGrp="1"/>
          </p:cNvSpPr>
          <p:nvPr>
            <p:ph type="title"/>
          </p:nvPr>
        </p:nvSpPr>
        <p:spPr>
          <a:xfrm>
            <a:off x="269596" y="150522"/>
            <a:ext cx="11149518" cy="704918"/>
          </a:xfrm>
        </p:spPr>
        <p:txBody>
          <a:bodyPr>
            <a:normAutofit fontScale="90000"/>
          </a:bodyPr>
          <a:lstStyle/>
          <a:p>
            <a:r>
              <a:rPr lang="it-IT" dirty="0"/>
              <a:t>SPEAKING ACTIVITY: DESCRIBE THE PICTURE BELOW</a:t>
            </a:r>
          </a:p>
        </p:txBody>
      </p:sp>
      <p:pic>
        <p:nvPicPr>
          <p:cNvPr id="4" name="Picture 2" descr="Friends cooking - how to describe a picture">
            <a:extLst>
              <a:ext uri="{FF2B5EF4-FFF2-40B4-BE49-F238E27FC236}">
                <a16:creationId xmlns:a16="http://schemas.microsoft.com/office/drawing/2014/main" id="{3F592E12-73E6-BFBC-D397-7D5A6DFA17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32464" y="1377755"/>
            <a:ext cx="6523821"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909F95B7-62BD-E995-1AC6-8AD32D626F51}"/>
              </a:ext>
            </a:extLst>
          </p:cNvPr>
          <p:cNvSpPr txBox="1"/>
          <p:nvPr/>
        </p:nvSpPr>
        <p:spPr>
          <a:xfrm>
            <a:off x="204281" y="855440"/>
            <a:ext cx="2641555" cy="5909310"/>
          </a:xfrm>
          <a:prstGeom prst="rect">
            <a:avLst/>
          </a:prstGeom>
          <a:noFill/>
        </p:spPr>
        <p:txBody>
          <a:bodyPr wrap="square" rtlCol="0">
            <a:spAutoFit/>
          </a:bodyPr>
          <a:lstStyle/>
          <a:p>
            <a:r>
              <a:rPr lang="it-IT" dirty="0"/>
              <a:t>How </a:t>
            </a:r>
            <a:r>
              <a:rPr lang="it-IT" dirty="0" err="1"/>
              <a:t>many</a:t>
            </a:r>
            <a:r>
              <a:rPr lang="it-IT" dirty="0"/>
              <a:t> people are </a:t>
            </a:r>
            <a:r>
              <a:rPr lang="it-IT" dirty="0" err="1"/>
              <a:t>there</a:t>
            </a:r>
            <a:r>
              <a:rPr lang="it-IT" dirty="0"/>
              <a:t>?</a:t>
            </a:r>
          </a:p>
          <a:p>
            <a:r>
              <a:rPr lang="it-IT" dirty="0" err="1"/>
              <a:t>What</a:t>
            </a:r>
            <a:r>
              <a:rPr lang="it-IT" dirty="0"/>
              <a:t> are </a:t>
            </a:r>
            <a:r>
              <a:rPr lang="it-IT" dirty="0" err="1"/>
              <a:t>they</a:t>
            </a:r>
            <a:r>
              <a:rPr lang="it-IT" dirty="0"/>
              <a:t> </a:t>
            </a:r>
            <a:r>
              <a:rPr lang="it-IT" dirty="0" err="1"/>
              <a:t>doing</a:t>
            </a:r>
            <a:r>
              <a:rPr lang="it-IT" dirty="0"/>
              <a:t>?</a:t>
            </a:r>
          </a:p>
          <a:p>
            <a:r>
              <a:rPr lang="it-IT" dirty="0" err="1"/>
              <a:t>Where</a:t>
            </a:r>
            <a:r>
              <a:rPr lang="it-IT" dirty="0"/>
              <a:t> are </a:t>
            </a:r>
            <a:r>
              <a:rPr lang="it-IT" dirty="0" err="1"/>
              <a:t>they</a:t>
            </a:r>
            <a:r>
              <a:rPr lang="it-IT" dirty="0"/>
              <a:t>?</a:t>
            </a:r>
          </a:p>
          <a:p>
            <a:r>
              <a:rPr lang="it-IT" dirty="0" err="1"/>
              <a:t>What</a:t>
            </a:r>
            <a:r>
              <a:rPr lang="it-IT" dirty="0"/>
              <a:t> do </a:t>
            </a:r>
            <a:r>
              <a:rPr lang="it-IT" dirty="0" err="1"/>
              <a:t>you</a:t>
            </a:r>
            <a:r>
              <a:rPr lang="it-IT" dirty="0"/>
              <a:t> </a:t>
            </a:r>
            <a:r>
              <a:rPr lang="it-IT" dirty="0" err="1"/>
              <a:t>see</a:t>
            </a:r>
            <a:r>
              <a:rPr lang="it-IT" dirty="0"/>
              <a:t> in the </a:t>
            </a:r>
            <a:r>
              <a:rPr lang="it-IT" dirty="0" err="1"/>
              <a:t>forground</a:t>
            </a:r>
            <a:r>
              <a:rPr lang="it-IT" dirty="0"/>
              <a:t>?</a:t>
            </a:r>
          </a:p>
          <a:p>
            <a:r>
              <a:rPr lang="it-IT" dirty="0" err="1"/>
              <a:t>What</a:t>
            </a:r>
            <a:r>
              <a:rPr lang="it-IT" dirty="0"/>
              <a:t> do </a:t>
            </a:r>
            <a:r>
              <a:rPr lang="it-IT" dirty="0" err="1"/>
              <a:t>you</a:t>
            </a:r>
            <a:r>
              <a:rPr lang="it-IT" dirty="0"/>
              <a:t> </a:t>
            </a:r>
            <a:r>
              <a:rPr lang="it-IT" dirty="0" err="1"/>
              <a:t>see</a:t>
            </a:r>
            <a:r>
              <a:rPr lang="it-IT" dirty="0"/>
              <a:t> in the background?</a:t>
            </a:r>
          </a:p>
          <a:p>
            <a:r>
              <a:rPr lang="it-IT" dirty="0"/>
              <a:t>Speculate </a:t>
            </a:r>
            <a:r>
              <a:rPr lang="it-IT" dirty="0" err="1"/>
              <a:t>about</a:t>
            </a:r>
            <a:r>
              <a:rPr lang="it-IT" dirty="0"/>
              <a:t> the </a:t>
            </a:r>
            <a:r>
              <a:rPr lang="it-IT" dirty="0" err="1"/>
              <a:t>weather</a:t>
            </a:r>
            <a:r>
              <a:rPr lang="it-IT" dirty="0"/>
              <a:t>/season/part of the day (</a:t>
            </a:r>
            <a:r>
              <a:rPr lang="it-IT" dirty="0" err="1"/>
              <a:t>morning</a:t>
            </a:r>
            <a:r>
              <a:rPr lang="it-IT" dirty="0"/>
              <a:t>/</a:t>
            </a:r>
            <a:r>
              <a:rPr lang="it-IT" dirty="0" err="1"/>
              <a:t>evening</a:t>
            </a:r>
            <a:r>
              <a:rPr lang="it-IT" dirty="0"/>
              <a:t>…)</a:t>
            </a:r>
          </a:p>
          <a:p>
            <a:r>
              <a:rPr lang="it-IT" dirty="0" err="1"/>
              <a:t>What</a:t>
            </a:r>
            <a:r>
              <a:rPr lang="it-IT" dirty="0"/>
              <a:t> are </a:t>
            </a:r>
            <a:r>
              <a:rPr lang="it-IT" dirty="0" err="1"/>
              <a:t>they</a:t>
            </a:r>
            <a:r>
              <a:rPr lang="it-IT" dirty="0"/>
              <a:t> </a:t>
            </a:r>
            <a:r>
              <a:rPr lang="it-IT" dirty="0" err="1"/>
              <a:t>wearing</a:t>
            </a:r>
            <a:r>
              <a:rPr lang="it-IT" dirty="0"/>
              <a:t>?</a:t>
            </a:r>
          </a:p>
          <a:p>
            <a:r>
              <a:rPr lang="it-IT" dirty="0"/>
              <a:t>Speculate </a:t>
            </a:r>
            <a:r>
              <a:rPr lang="it-IT" dirty="0" err="1"/>
              <a:t>about</a:t>
            </a:r>
            <a:r>
              <a:rPr lang="it-IT" dirty="0"/>
              <a:t> the </a:t>
            </a:r>
            <a:r>
              <a:rPr lang="it-IT" dirty="0" err="1"/>
              <a:t>reasons</a:t>
            </a:r>
            <a:r>
              <a:rPr lang="it-IT" dirty="0"/>
              <a:t> of </a:t>
            </a:r>
            <a:r>
              <a:rPr lang="it-IT" dirty="0" err="1"/>
              <a:t>their</a:t>
            </a:r>
            <a:r>
              <a:rPr lang="it-IT" dirty="0"/>
              <a:t> actions (</a:t>
            </a:r>
            <a:r>
              <a:rPr lang="it-IT" dirty="0" err="1"/>
              <a:t>why</a:t>
            </a:r>
            <a:r>
              <a:rPr lang="it-IT" dirty="0"/>
              <a:t> are </a:t>
            </a:r>
            <a:r>
              <a:rPr lang="it-IT" dirty="0" err="1"/>
              <a:t>they</a:t>
            </a:r>
            <a:r>
              <a:rPr lang="it-IT" dirty="0"/>
              <a:t> </a:t>
            </a:r>
            <a:r>
              <a:rPr lang="it-IT" dirty="0" err="1"/>
              <a:t>cooking</a:t>
            </a:r>
            <a:r>
              <a:rPr lang="it-IT" dirty="0"/>
              <a:t>? Who are </a:t>
            </a:r>
            <a:r>
              <a:rPr lang="it-IT" dirty="0" err="1"/>
              <a:t>they</a:t>
            </a:r>
            <a:r>
              <a:rPr lang="it-IT" dirty="0"/>
              <a:t> </a:t>
            </a:r>
            <a:r>
              <a:rPr lang="it-IT" dirty="0" err="1"/>
              <a:t>cooking</a:t>
            </a:r>
            <a:r>
              <a:rPr lang="it-IT" dirty="0"/>
              <a:t> for?...</a:t>
            </a:r>
          </a:p>
          <a:p>
            <a:r>
              <a:rPr lang="it-IT" dirty="0"/>
              <a:t>How are </a:t>
            </a:r>
            <a:r>
              <a:rPr lang="it-IT" dirty="0" err="1"/>
              <a:t>they</a:t>
            </a:r>
            <a:r>
              <a:rPr lang="it-IT" dirty="0"/>
              <a:t> feeling? Are </a:t>
            </a:r>
            <a:r>
              <a:rPr lang="it-IT" dirty="0" err="1"/>
              <a:t>they</a:t>
            </a:r>
            <a:r>
              <a:rPr lang="it-IT" dirty="0"/>
              <a:t> happy/</a:t>
            </a:r>
            <a:r>
              <a:rPr lang="it-IT" dirty="0" err="1"/>
              <a:t>sad</a:t>
            </a:r>
            <a:r>
              <a:rPr lang="it-IT" dirty="0"/>
              <a:t>/</a:t>
            </a:r>
            <a:r>
              <a:rPr lang="it-IT" dirty="0" err="1"/>
              <a:t>worried</a:t>
            </a:r>
            <a:r>
              <a:rPr lang="it-IT" dirty="0"/>
              <a:t>?</a:t>
            </a:r>
          </a:p>
          <a:p>
            <a:endParaRPr lang="it-IT" dirty="0"/>
          </a:p>
        </p:txBody>
      </p:sp>
    </p:spTree>
    <p:extLst>
      <p:ext uri="{BB962C8B-B14F-4D97-AF65-F5344CB8AC3E}">
        <p14:creationId xmlns:p14="http://schemas.microsoft.com/office/powerpoint/2010/main" val="2348139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English Greetings - Ways to Ask and Answer 'How are you?' - friends talking in a cafe image">
            <a:extLst>
              <a:ext uri="{FF2B5EF4-FFF2-40B4-BE49-F238E27FC236}">
                <a16:creationId xmlns:a16="http://schemas.microsoft.com/office/drawing/2014/main" id="{2D027F3F-BA15-4630-AE09-E58F253216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7328" y="178318"/>
            <a:ext cx="9077344" cy="650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40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ouple arguing in kitchen - how to describe what you see in a picture">
            <a:extLst>
              <a:ext uri="{FF2B5EF4-FFF2-40B4-BE49-F238E27FC236}">
                <a16:creationId xmlns:a16="http://schemas.microsoft.com/office/drawing/2014/main" id="{A928B91E-9E7E-4AB3-A2AB-BE674543F0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958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01DAF49-F224-4FB2-B5B2-227FA920DA69}"/>
              </a:ext>
            </a:extLst>
          </p:cNvPr>
          <p:cNvPicPr>
            <a:picLocks noChangeAspect="1"/>
          </p:cNvPicPr>
          <p:nvPr/>
        </p:nvPicPr>
        <p:blipFill>
          <a:blip r:embed="rId3"/>
          <a:stretch>
            <a:fillRect/>
          </a:stretch>
        </p:blipFill>
        <p:spPr>
          <a:xfrm>
            <a:off x="1807781" y="142058"/>
            <a:ext cx="7914288" cy="6573885"/>
          </a:xfrm>
          <a:prstGeom prst="rect">
            <a:avLst/>
          </a:prstGeom>
        </p:spPr>
      </p:pic>
    </p:spTree>
    <p:extLst>
      <p:ext uri="{BB962C8B-B14F-4D97-AF65-F5344CB8AC3E}">
        <p14:creationId xmlns:p14="http://schemas.microsoft.com/office/powerpoint/2010/main" val="1974283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88C3BA-E611-41D2-9D29-F5059F1126E7}"/>
              </a:ext>
            </a:extLst>
          </p:cNvPr>
          <p:cNvPicPr>
            <a:picLocks noChangeAspect="1"/>
          </p:cNvPicPr>
          <p:nvPr/>
        </p:nvPicPr>
        <p:blipFill>
          <a:blip r:embed="rId3"/>
          <a:stretch>
            <a:fillRect/>
          </a:stretch>
        </p:blipFill>
        <p:spPr>
          <a:xfrm>
            <a:off x="1779347" y="501302"/>
            <a:ext cx="8633306" cy="5855397"/>
          </a:xfrm>
          <a:prstGeom prst="rect">
            <a:avLst/>
          </a:prstGeom>
        </p:spPr>
      </p:pic>
    </p:spTree>
    <p:extLst>
      <p:ext uri="{BB962C8B-B14F-4D97-AF65-F5344CB8AC3E}">
        <p14:creationId xmlns:p14="http://schemas.microsoft.com/office/powerpoint/2010/main" val="1298138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C8920821-0ABE-4FE4-A447-59B6A555C029}"/>
              </a:ext>
            </a:extLst>
          </p:cNvPr>
          <p:cNvPicPr>
            <a:picLocks noChangeAspect="1"/>
          </p:cNvPicPr>
          <p:nvPr/>
        </p:nvPicPr>
        <p:blipFill>
          <a:blip r:embed="rId3"/>
          <a:stretch>
            <a:fillRect/>
          </a:stretch>
        </p:blipFill>
        <p:spPr>
          <a:xfrm>
            <a:off x="979714" y="710012"/>
            <a:ext cx="5832735" cy="4637024"/>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491046D3-417D-46E1-8652-248896C09506}"/>
              </a:ext>
            </a:extLst>
          </p:cNvPr>
          <p:cNvPicPr>
            <a:picLocks noChangeAspect="1"/>
          </p:cNvPicPr>
          <p:nvPr/>
        </p:nvPicPr>
        <p:blipFill>
          <a:blip r:embed="rId4"/>
          <a:stretch>
            <a:fillRect/>
          </a:stretch>
        </p:blipFill>
        <p:spPr>
          <a:xfrm>
            <a:off x="7295905" y="992248"/>
            <a:ext cx="3962200" cy="2436752"/>
          </a:xfrm>
          <a:prstGeom prst="rect">
            <a:avLst/>
          </a:prstGeom>
        </p:spPr>
      </p:pic>
      <p:pic>
        <p:nvPicPr>
          <p:cNvPr id="5" name="Immagine 4" descr="Immagine che contiene testo&#10;&#10;Descrizione generata automaticamente">
            <a:extLst>
              <a:ext uri="{FF2B5EF4-FFF2-40B4-BE49-F238E27FC236}">
                <a16:creationId xmlns:a16="http://schemas.microsoft.com/office/drawing/2014/main" id="{6D430A88-350C-4DE0-A3B5-E60592889D50}"/>
              </a:ext>
            </a:extLst>
          </p:cNvPr>
          <p:cNvPicPr>
            <a:picLocks noChangeAspect="1"/>
          </p:cNvPicPr>
          <p:nvPr/>
        </p:nvPicPr>
        <p:blipFill rotWithShape="1">
          <a:blip r:embed="rId5"/>
          <a:srcRect t="6767"/>
          <a:stretch/>
        </p:blipFill>
        <p:spPr>
          <a:xfrm>
            <a:off x="7295905" y="4431421"/>
            <a:ext cx="4468541" cy="1708122"/>
          </a:xfrm>
          <a:prstGeom prst="rect">
            <a:avLst/>
          </a:prstGeom>
        </p:spPr>
      </p:pic>
    </p:spTree>
    <p:extLst>
      <p:ext uri="{BB962C8B-B14F-4D97-AF65-F5344CB8AC3E}">
        <p14:creationId xmlns:p14="http://schemas.microsoft.com/office/powerpoint/2010/main" val="1262683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a:extLst>
              <a:ext uri="{FF2B5EF4-FFF2-40B4-BE49-F238E27FC236}">
                <a16:creationId xmlns:a16="http://schemas.microsoft.com/office/drawing/2014/main" id="{BB970024-2627-4FE3-AD5B-0C3B3411A793}"/>
              </a:ext>
            </a:extLst>
          </p:cNvPr>
          <p:cNvSpPr txBox="1">
            <a:spLocks noChangeArrowheads="1"/>
          </p:cNvSpPr>
          <p:nvPr/>
        </p:nvSpPr>
        <p:spPr bwMode="auto">
          <a:xfrm>
            <a:off x="1854606" y="288613"/>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PRESENT SIMPLE</a:t>
            </a:r>
          </a:p>
        </p:txBody>
      </p:sp>
      <p:cxnSp>
        <p:nvCxnSpPr>
          <p:cNvPr id="8197" name="Connettore 1 3">
            <a:extLst>
              <a:ext uri="{FF2B5EF4-FFF2-40B4-BE49-F238E27FC236}">
                <a16:creationId xmlns:a16="http://schemas.microsoft.com/office/drawing/2014/main" id="{43339B1E-18F7-40A3-8B70-7206710B6EFF}"/>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2" name="Immagine 1">
            <a:extLst>
              <a:ext uri="{FF2B5EF4-FFF2-40B4-BE49-F238E27FC236}">
                <a16:creationId xmlns:a16="http://schemas.microsoft.com/office/drawing/2014/main" id="{12008D31-534F-4161-8005-8910A421BE4D}"/>
              </a:ext>
            </a:extLst>
          </p:cNvPr>
          <p:cNvPicPr>
            <a:picLocks noChangeAspect="1"/>
          </p:cNvPicPr>
          <p:nvPr/>
        </p:nvPicPr>
        <p:blipFill>
          <a:blip r:embed="rId3"/>
          <a:stretch>
            <a:fillRect/>
          </a:stretch>
        </p:blipFill>
        <p:spPr>
          <a:xfrm>
            <a:off x="1789192" y="1009689"/>
            <a:ext cx="8650209" cy="2630131"/>
          </a:xfrm>
          <a:prstGeom prst="rect">
            <a:avLst/>
          </a:prstGeom>
        </p:spPr>
      </p:pic>
      <p:sp>
        <p:nvSpPr>
          <p:cNvPr id="8200" name="Text Box 13">
            <a:extLst>
              <a:ext uri="{FF2B5EF4-FFF2-40B4-BE49-F238E27FC236}">
                <a16:creationId xmlns:a16="http://schemas.microsoft.com/office/drawing/2014/main" id="{06063EF9-CD33-4A6C-9638-C18B08458ECA}"/>
              </a:ext>
            </a:extLst>
          </p:cNvPr>
          <p:cNvSpPr txBox="1">
            <a:spLocks noChangeArrowheads="1"/>
          </p:cNvSpPr>
          <p:nvPr/>
        </p:nvSpPr>
        <p:spPr bwMode="auto">
          <a:xfrm>
            <a:off x="5420279" y="2219003"/>
            <a:ext cx="4982531" cy="921150"/>
          </a:xfrm>
          <a:prstGeom prst="rect">
            <a:avLst/>
          </a:prstGeom>
          <a:solidFill>
            <a:schemeClr val="bg1"/>
          </a:solidFill>
          <a:ln w="38100">
            <a:solidFill>
              <a:srgbClr val="FF6600"/>
            </a:solidFill>
            <a:miter lim="800000"/>
            <a:headEnd/>
            <a:tailEnd/>
          </a:ln>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ts val="1800"/>
              </a:spcBef>
              <a:spcAft>
                <a:spcPts val="1800"/>
              </a:spcAft>
            </a:pPr>
            <a:r>
              <a:rPr lang="it-IT" altLang="it-IT" sz="2693" b="1" dirty="0"/>
              <a:t>HABITUAL / PERMANENT ACTIONS</a:t>
            </a:r>
          </a:p>
        </p:txBody>
      </p:sp>
      <p:pic>
        <p:nvPicPr>
          <p:cNvPr id="8199" name="Immagine 7">
            <a:extLst>
              <a:ext uri="{FF2B5EF4-FFF2-40B4-BE49-F238E27FC236}">
                <a16:creationId xmlns:a16="http://schemas.microsoft.com/office/drawing/2014/main" id="{455B1231-2556-4274-94D2-816D84A80DAC}"/>
              </a:ext>
            </a:extLst>
          </p:cNvPr>
          <p:cNvPicPr>
            <a:picLocks noChangeAspect="1"/>
          </p:cNvPicPr>
          <p:nvPr/>
        </p:nvPicPr>
        <p:blipFill>
          <a:blip r:embed="rId4">
            <a:extLst>
              <a:ext uri="{28A0092B-C50C-407E-A947-70E740481C1C}">
                <a14:useLocalDpi xmlns:a14="http://schemas.microsoft.com/office/drawing/2010/main" val="0"/>
              </a:ext>
            </a:extLst>
          </a:blip>
          <a:srcRect l="27982" t="55167" r="39050" b="29457"/>
          <a:stretch>
            <a:fillRect/>
          </a:stretch>
        </p:blipFill>
        <p:spPr bwMode="auto">
          <a:xfrm>
            <a:off x="5379812" y="3140153"/>
            <a:ext cx="5288188" cy="138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ttore 2 10">
            <a:extLst>
              <a:ext uri="{FF2B5EF4-FFF2-40B4-BE49-F238E27FC236}">
                <a16:creationId xmlns:a16="http://schemas.microsoft.com/office/drawing/2014/main" id="{59A8E9AB-5426-46F0-87D7-71AD98DBC63C}"/>
              </a:ext>
            </a:extLst>
          </p:cNvPr>
          <p:cNvCxnSpPr>
            <a:cxnSpLocks/>
          </p:cNvCxnSpPr>
          <p:nvPr/>
        </p:nvCxnSpPr>
        <p:spPr>
          <a:xfrm flipH="1" flipV="1">
            <a:off x="6567736" y="3480330"/>
            <a:ext cx="2738825" cy="26937"/>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Rettangolo 4">
            <a:extLst>
              <a:ext uri="{FF2B5EF4-FFF2-40B4-BE49-F238E27FC236}">
                <a16:creationId xmlns:a16="http://schemas.microsoft.com/office/drawing/2014/main" id="{09E88997-E1FB-48C1-A076-F8707C06092D}"/>
              </a:ext>
            </a:extLst>
          </p:cNvPr>
          <p:cNvSpPr/>
          <p:nvPr/>
        </p:nvSpPr>
        <p:spPr>
          <a:xfrm>
            <a:off x="1726191" y="4364415"/>
            <a:ext cx="8776209" cy="2446824"/>
          </a:xfrm>
          <a:prstGeom prst="rect">
            <a:avLst/>
          </a:prstGeom>
        </p:spPr>
        <p:txBody>
          <a:bodyPr wrap="square">
            <a:spAutoFit/>
          </a:bodyPr>
          <a:lstStyle/>
          <a:p>
            <a:r>
              <a:rPr lang="en-US" sz="2400" b="1" dirty="0">
                <a:solidFill>
                  <a:srgbClr val="993366"/>
                </a:solidFill>
              </a:rPr>
              <a:t>To say that</a:t>
            </a:r>
            <a:r>
              <a:rPr lang="en-US" sz="2400" dirty="0">
                <a:solidFill>
                  <a:srgbClr val="993366"/>
                </a:solidFill>
              </a:rPr>
              <a:t> </a:t>
            </a:r>
            <a:r>
              <a:rPr lang="en-US" sz="2400" b="1" dirty="0">
                <a:solidFill>
                  <a:srgbClr val="993366"/>
                </a:solidFill>
              </a:rPr>
              <a:t>something is true in general, or that something happens all the time or repeatedly (and how often we do things)</a:t>
            </a:r>
            <a:r>
              <a:rPr lang="en-US" sz="2400" dirty="0">
                <a:solidFill>
                  <a:srgbClr val="993366"/>
                </a:solidFill>
              </a:rPr>
              <a:t>:</a:t>
            </a:r>
          </a:p>
          <a:p>
            <a:pPr marL="285750" indent="-285750">
              <a:buFont typeface="Arial" panose="020B0604020202020204" pitchFamily="34" charset="0"/>
              <a:buChar char="•"/>
            </a:pPr>
            <a:r>
              <a:rPr lang="en-US" sz="2100" dirty="0">
                <a:cs typeface="Arial" panose="020B0604020202020204" pitchFamily="34" charset="0"/>
              </a:rPr>
              <a:t>The cafe </a:t>
            </a:r>
            <a:r>
              <a:rPr lang="en-US" sz="2100" b="1" dirty="0">
                <a:cs typeface="Arial" panose="020B0604020202020204" pitchFamily="34" charset="0"/>
              </a:rPr>
              <a:t>opens </a:t>
            </a:r>
            <a:r>
              <a:rPr lang="en-US" sz="2100" dirty="0">
                <a:cs typeface="Arial" panose="020B0604020202020204" pitchFamily="34" charset="0"/>
              </a:rPr>
              <a:t>at 7.30 </a:t>
            </a:r>
            <a:r>
              <a:rPr lang="en-US" sz="2100" u="sng" dirty="0">
                <a:cs typeface="Arial" panose="020B0604020202020204" pitchFamily="34" charset="0"/>
              </a:rPr>
              <a:t>in the morning </a:t>
            </a:r>
            <a:r>
              <a:rPr lang="en-US" sz="2100" dirty="0">
                <a:cs typeface="Arial" panose="020B0604020202020204" pitchFamily="34" charset="0"/>
              </a:rPr>
              <a:t>/ I </a:t>
            </a:r>
            <a:r>
              <a:rPr lang="en-US" sz="2100" b="1" dirty="0">
                <a:cs typeface="Arial" panose="020B0604020202020204" pitchFamily="34" charset="0"/>
              </a:rPr>
              <a:t>get up </a:t>
            </a:r>
            <a:r>
              <a:rPr lang="en-US" sz="2100" dirty="0">
                <a:cs typeface="Arial" panose="020B0604020202020204" pitchFamily="34" charset="0"/>
              </a:rPr>
              <a:t>at 8 o'clock </a:t>
            </a:r>
            <a:r>
              <a:rPr lang="en-US" sz="2100" u="sng" dirty="0">
                <a:cs typeface="Arial" panose="020B0604020202020204" pitchFamily="34" charset="0"/>
              </a:rPr>
              <a:t>every morning.</a:t>
            </a:r>
          </a:p>
          <a:p>
            <a:pPr marL="285750" indent="-285750">
              <a:buFont typeface="Arial" panose="020B0604020202020204" pitchFamily="34" charset="0"/>
              <a:buChar char="•"/>
            </a:pPr>
            <a:r>
              <a:rPr lang="en-US" sz="2100" dirty="0">
                <a:cs typeface="Arial" panose="020B0604020202020204" pitchFamily="34" charset="0"/>
              </a:rPr>
              <a:t>We </a:t>
            </a:r>
            <a:r>
              <a:rPr lang="en-US" sz="2100" u="sng" dirty="0">
                <a:cs typeface="Arial" panose="020B0604020202020204" pitchFamily="34" charset="0"/>
              </a:rPr>
              <a:t>usually</a:t>
            </a:r>
            <a:r>
              <a:rPr lang="en-US" sz="2100" dirty="0">
                <a:cs typeface="Arial" panose="020B0604020202020204" pitchFamily="34" charset="0"/>
              </a:rPr>
              <a:t> </a:t>
            </a:r>
            <a:r>
              <a:rPr lang="en-US" sz="2100" b="1" dirty="0">
                <a:cs typeface="Arial" panose="020B0604020202020204" pitchFamily="34" charset="0"/>
              </a:rPr>
              <a:t>go </a:t>
            </a:r>
            <a:r>
              <a:rPr lang="en-US" sz="2100" dirty="0">
                <a:cs typeface="Arial" panose="020B0604020202020204" pitchFamily="34" charset="0"/>
              </a:rPr>
              <a:t>home </a:t>
            </a:r>
            <a:r>
              <a:rPr lang="en-US" sz="2100" u="sng" dirty="0">
                <a:cs typeface="Arial" panose="020B0604020202020204" pitchFamily="34" charset="0"/>
              </a:rPr>
              <a:t>at weekends </a:t>
            </a:r>
            <a:r>
              <a:rPr lang="en-US" sz="2100" dirty="0">
                <a:cs typeface="Arial" panose="020B0604020202020204" pitchFamily="34" charset="0"/>
              </a:rPr>
              <a:t>/ We </a:t>
            </a:r>
            <a:r>
              <a:rPr lang="en-US" sz="2100" b="1" dirty="0">
                <a:cs typeface="Arial" panose="020B0604020202020204" pitchFamily="34" charset="0"/>
              </a:rPr>
              <a:t>don’t go </a:t>
            </a:r>
            <a:r>
              <a:rPr lang="en-US" sz="2100" dirty="0">
                <a:cs typeface="Arial" panose="020B0604020202020204" pitchFamily="34" charset="0"/>
              </a:rPr>
              <a:t>abroad </a:t>
            </a:r>
            <a:r>
              <a:rPr lang="en-US" sz="2100" u="sng" dirty="0">
                <a:cs typeface="Arial" panose="020B0604020202020204" pitchFamily="34" charset="0"/>
              </a:rPr>
              <a:t>very often.</a:t>
            </a:r>
          </a:p>
          <a:p>
            <a:pPr marL="285750" indent="-285750">
              <a:buFont typeface="Arial" panose="020B0604020202020204" pitchFamily="34" charset="0"/>
              <a:buChar char="•"/>
            </a:pPr>
            <a:r>
              <a:rPr lang="en-US" sz="2100" dirty="0">
                <a:cs typeface="Arial" panose="020B0604020202020204" pitchFamily="34" charset="0"/>
              </a:rPr>
              <a:t>Nurses </a:t>
            </a:r>
            <a:r>
              <a:rPr lang="en-US" sz="2100" b="1" dirty="0">
                <a:cs typeface="Arial" panose="020B0604020202020204" pitchFamily="34" charset="0"/>
              </a:rPr>
              <a:t>look </a:t>
            </a:r>
            <a:r>
              <a:rPr lang="en-US" sz="2100" dirty="0">
                <a:cs typeface="Arial" panose="020B0604020202020204" pitchFamily="34" charset="0"/>
              </a:rPr>
              <a:t>after patients in hospitals. / The Earth </a:t>
            </a:r>
            <a:r>
              <a:rPr lang="en-US" sz="2100" b="1" dirty="0">
                <a:cs typeface="Arial" panose="020B0604020202020204" pitchFamily="34" charset="0"/>
              </a:rPr>
              <a:t>goes</a:t>
            </a:r>
            <a:r>
              <a:rPr lang="en-US" sz="2100" dirty="0">
                <a:cs typeface="Arial" panose="020B0604020202020204" pitchFamily="34" charset="0"/>
              </a:rPr>
              <a:t> round the Sun / Rice </a:t>
            </a:r>
            <a:r>
              <a:rPr lang="en-US" sz="2100" b="1" dirty="0">
                <a:cs typeface="Arial" panose="020B0604020202020204" pitchFamily="34" charset="0"/>
              </a:rPr>
              <a:t>doesn’t grow </a:t>
            </a:r>
            <a:r>
              <a:rPr lang="en-US" sz="2100" dirty="0">
                <a:cs typeface="Arial" panose="020B0604020202020204" pitchFamily="34" charset="0"/>
              </a:rPr>
              <a:t>in cold climates.</a:t>
            </a:r>
          </a:p>
          <a:p>
            <a:pPr marL="285750" indent="-285750">
              <a:buFont typeface="Arial" panose="020B0604020202020204" pitchFamily="34" charset="0"/>
              <a:buChar char="•"/>
            </a:pPr>
            <a:r>
              <a:rPr lang="en-US" sz="2100" dirty="0">
                <a:cs typeface="Arial" panose="020B0604020202020204" pitchFamily="34" charset="0"/>
              </a:rPr>
              <a:t>What </a:t>
            </a:r>
            <a:r>
              <a:rPr lang="en-US" sz="2100" b="1" dirty="0">
                <a:cs typeface="Arial" panose="020B0604020202020204" pitchFamily="34" charset="0"/>
              </a:rPr>
              <a:t>does </a:t>
            </a:r>
            <a:r>
              <a:rPr lang="en-US" sz="2100" dirty="0">
                <a:cs typeface="Arial" panose="020B0604020202020204" pitchFamily="34" charset="0"/>
              </a:rPr>
              <a:t>this word </a:t>
            </a:r>
            <a:r>
              <a:rPr lang="en-US" sz="2100" b="1" dirty="0">
                <a:cs typeface="Arial" panose="020B0604020202020204" pitchFamily="34" charset="0"/>
              </a:rPr>
              <a:t>mean?</a:t>
            </a:r>
            <a:r>
              <a:rPr lang="en-US" sz="2100" dirty="0">
                <a:cs typeface="Arial" panose="020B0604020202020204" pitchFamily="34" charset="0"/>
              </a:rPr>
              <a:t> / Where </a:t>
            </a:r>
            <a:r>
              <a:rPr lang="en-US" sz="2100" b="1" dirty="0">
                <a:cs typeface="Arial" panose="020B0604020202020204" pitchFamily="34" charset="0"/>
              </a:rPr>
              <a:t>do</a:t>
            </a:r>
            <a:r>
              <a:rPr lang="en-US" sz="2100" dirty="0">
                <a:cs typeface="Arial" panose="020B0604020202020204" pitchFamily="34" charset="0"/>
              </a:rPr>
              <a:t> they </a:t>
            </a:r>
            <a:r>
              <a:rPr lang="en-US" sz="2100" b="1" dirty="0">
                <a:cs typeface="Arial" panose="020B0604020202020204" pitchFamily="34" charset="0"/>
              </a:rPr>
              <a:t>live</a:t>
            </a:r>
            <a:r>
              <a:rPr lang="en-US" sz="2100" dirty="0">
                <a:cs typeface="Arial" panose="020B0604020202020204" pitchFamily="34" charset="0"/>
              </a:rPr>
              <a:t>?</a:t>
            </a:r>
          </a:p>
        </p:txBody>
      </p:sp>
    </p:spTree>
    <p:extLst>
      <p:ext uri="{BB962C8B-B14F-4D97-AF65-F5344CB8AC3E}">
        <p14:creationId xmlns:p14="http://schemas.microsoft.com/office/powerpoint/2010/main" val="281376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864B3E4A-E591-475E-A0F9-6AF060FE2AAC}"/>
              </a:ext>
            </a:extLst>
          </p:cNvPr>
          <p:cNvGraphicFramePr>
            <a:graphicFrameLocks noGrp="1"/>
          </p:cNvGraphicFramePr>
          <p:nvPr>
            <p:ph idx="1"/>
          </p:nvPr>
        </p:nvGraphicFramePr>
        <p:xfrm>
          <a:off x="8249920" y="1493202"/>
          <a:ext cx="2241550" cy="5216398"/>
        </p:xfrm>
        <a:graphic>
          <a:graphicData uri="http://schemas.openxmlformats.org/drawingml/2006/table">
            <a:tbl>
              <a:tblPr firstCol="1" bandRow="1">
                <a:tableStyleId>{5C22544A-7EE6-4342-B048-85BDC9FD1C3A}</a:tableStyleId>
              </a:tblPr>
              <a:tblGrid>
                <a:gridCol w="2241550">
                  <a:extLst>
                    <a:ext uri="{9D8B030D-6E8A-4147-A177-3AD203B41FA5}">
                      <a16:colId xmlns:a16="http://schemas.microsoft.com/office/drawing/2014/main" val="4062617765"/>
                    </a:ext>
                  </a:extLst>
                </a:gridCol>
              </a:tblGrid>
              <a:tr h="332828">
                <a:tc>
                  <a:txBody>
                    <a:bodyPr/>
                    <a:lstStyle/>
                    <a:p>
                      <a:pPr>
                        <a:lnSpc>
                          <a:spcPct val="115000"/>
                        </a:lnSpc>
                        <a:spcAft>
                          <a:spcPts val="1000"/>
                        </a:spcAft>
                      </a:pPr>
                      <a:r>
                        <a:rPr lang="it-IT" sz="2200" dirty="0">
                          <a:effectLst/>
                        </a:rPr>
                        <a:t>in the </a:t>
                      </a:r>
                      <a:r>
                        <a:rPr lang="it-IT" sz="2200" dirty="0" err="1">
                          <a:effectLst/>
                        </a:rPr>
                        <a:t>morning</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748362139"/>
                  </a:ext>
                </a:extLst>
              </a:tr>
              <a:tr h="332828">
                <a:tc>
                  <a:txBody>
                    <a:bodyPr/>
                    <a:lstStyle/>
                    <a:p>
                      <a:pPr>
                        <a:lnSpc>
                          <a:spcPct val="115000"/>
                        </a:lnSpc>
                        <a:spcAft>
                          <a:spcPts val="1000"/>
                        </a:spcAft>
                      </a:pPr>
                      <a:r>
                        <a:rPr lang="it-IT" sz="2200" dirty="0">
                          <a:effectLst/>
                        </a:rPr>
                        <a:t>in the </a:t>
                      </a:r>
                      <a:r>
                        <a:rPr lang="it-IT" sz="2200" dirty="0" err="1">
                          <a:effectLst/>
                        </a:rPr>
                        <a:t>afternoon</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2885138667"/>
                  </a:ext>
                </a:extLst>
              </a:tr>
              <a:tr h="332828">
                <a:tc>
                  <a:txBody>
                    <a:bodyPr/>
                    <a:lstStyle/>
                    <a:p>
                      <a:pPr>
                        <a:lnSpc>
                          <a:spcPct val="115000"/>
                        </a:lnSpc>
                        <a:spcAft>
                          <a:spcPts val="1000"/>
                        </a:spcAft>
                      </a:pPr>
                      <a:r>
                        <a:rPr lang="it-IT" sz="2200" dirty="0">
                          <a:effectLst/>
                        </a:rPr>
                        <a:t>in the </a:t>
                      </a:r>
                      <a:r>
                        <a:rPr lang="it-IT" sz="2200" dirty="0" err="1">
                          <a:effectLst/>
                        </a:rPr>
                        <a:t>evening</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574371139"/>
                  </a:ext>
                </a:extLst>
              </a:tr>
              <a:tr h="332828">
                <a:tc>
                  <a:txBody>
                    <a:bodyPr/>
                    <a:lstStyle/>
                    <a:p>
                      <a:pPr>
                        <a:lnSpc>
                          <a:spcPct val="115000"/>
                        </a:lnSpc>
                        <a:spcAft>
                          <a:spcPts val="1000"/>
                        </a:spcAft>
                      </a:pPr>
                      <a:r>
                        <a:rPr lang="it-IT" sz="2200" dirty="0" err="1">
                          <a:effectLst/>
                        </a:rPr>
                        <a:t>at</a:t>
                      </a:r>
                      <a:r>
                        <a:rPr lang="it-IT" sz="2200" dirty="0">
                          <a:effectLst/>
                        </a:rPr>
                        <a:t> night</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876059181"/>
                  </a:ext>
                </a:extLst>
              </a:tr>
              <a:tr h="332828">
                <a:tc>
                  <a:txBody>
                    <a:bodyPr/>
                    <a:lstStyle/>
                    <a:p>
                      <a:pPr>
                        <a:lnSpc>
                          <a:spcPct val="115000"/>
                        </a:lnSpc>
                        <a:spcAft>
                          <a:spcPts val="1000"/>
                        </a:spcAft>
                      </a:pPr>
                      <a:r>
                        <a:rPr lang="it-IT" sz="2200" dirty="0" err="1">
                          <a:effectLst/>
                        </a:rPr>
                        <a:t>every</a:t>
                      </a:r>
                      <a:r>
                        <a:rPr lang="it-IT" sz="2200" dirty="0">
                          <a:effectLst/>
                        </a:rPr>
                        <a:t> day</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676746475"/>
                  </a:ext>
                </a:extLst>
              </a:tr>
              <a:tr h="370871">
                <a:tc>
                  <a:txBody>
                    <a:bodyPr/>
                    <a:lstStyle/>
                    <a:p>
                      <a:pPr>
                        <a:lnSpc>
                          <a:spcPct val="115000"/>
                        </a:lnSpc>
                        <a:spcAft>
                          <a:spcPts val="1000"/>
                        </a:spcAft>
                      </a:pPr>
                      <a:r>
                        <a:rPr lang="it-IT" sz="2200" dirty="0" err="1">
                          <a:effectLst/>
                        </a:rPr>
                        <a:t>every</a:t>
                      </a:r>
                      <a:r>
                        <a:rPr lang="it-IT" sz="2200" dirty="0">
                          <a:effectLst/>
                        </a:rPr>
                        <a:t> </a:t>
                      </a:r>
                      <a:r>
                        <a:rPr lang="it-IT" sz="2200" dirty="0" err="1">
                          <a:effectLst/>
                        </a:rPr>
                        <a:t>Monday</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959373623"/>
                  </a:ext>
                </a:extLst>
              </a:tr>
              <a:tr h="332828">
                <a:tc>
                  <a:txBody>
                    <a:bodyPr/>
                    <a:lstStyle/>
                    <a:p>
                      <a:pPr>
                        <a:lnSpc>
                          <a:spcPct val="115000"/>
                        </a:lnSpc>
                        <a:spcAft>
                          <a:spcPts val="1000"/>
                        </a:spcAft>
                      </a:pPr>
                      <a:r>
                        <a:rPr lang="it-IT" sz="2200" dirty="0">
                          <a:effectLst/>
                        </a:rPr>
                        <a:t>on </a:t>
                      </a:r>
                      <a:r>
                        <a:rPr lang="it-IT" sz="2200" dirty="0" err="1">
                          <a:effectLst/>
                        </a:rPr>
                        <a:t>Mondays</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039909851"/>
                  </a:ext>
                </a:extLst>
              </a:tr>
              <a:tr h="577137">
                <a:tc>
                  <a:txBody>
                    <a:bodyPr/>
                    <a:lstStyle/>
                    <a:p>
                      <a:pPr>
                        <a:lnSpc>
                          <a:spcPct val="115000"/>
                        </a:lnSpc>
                        <a:spcAft>
                          <a:spcPts val="1000"/>
                        </a:spcAft>
                      </a:pPr>
                      <a:r>
                        <a:rPr lang="en-US" sz="2200" dirty="0">
                          <a:effectLst/>
                        </a:rPr>
                        <a:t>at weekends</a:t>
                      </a:r>
                      <a:br>
                        <a:rPr lang="en-US" sz="2200" dirty="0">
                          <a:effectLst/>
                        </a:rPr>
                      </a:br>
                      <a:r>
                        <a:rPr lang="en-US" sz="2200" dirty="0">
                          <a:effectLst/>
                        </a:rPr>
                        <a:t>at the weekend</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831206840"/>
                  </a:ext>
                </a:extLst>
              </a:tr>
              <a:tr h="332828">
                <a:tc>
                  <a:txBody>
                    <a:bodyPr/>
                    <a:lstStyle/>
                    <a:p>
                      <a:pPr>
                        <a:lnSpc>
                          <a:spcPct val="115000"/>
                        </a:lnSpc>
                        <a:spcAft>
                          <a:spcPts val="1000"/>
                        </a:spcAft>
                      </a:pPr>
                      <a:r>
                        <a:rPr lang="it-IT" sz="2200" dirty="0">
                          <a:effectLst/>
                        </a:rPr>
                        <a:t>once a week</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45744704"/>
                  </a:ext>
                </a:extLst>
              </a:tr>
              <a:tr h="332828">
                <a:tc>
                  <a:txBody>
                    <a:bodyPr/>
                    <a:lstStyle/>
                    <a:p>
                      <a:pPr>
                        <a:lnSpc>
                          <a:spcPct val="115000"/>
                        </a:lnSpc>
                        <a:spcAft>
                          <a:spcPts val="1000"/>
                        </a:spcAft>
                      </a:pPr>
                      <a:r>
                        <a:rPr lang="it-IT" sz="2200" dirty="0" err="1">
                          <a:effectLst/>
                        </a:rPr>
                        <a:t>twice</a:t>
                      </a:r>
                      <a:r>
                        <a:rPr lang="it-IT" sz="2200" dirty="0">
                          <a:effectLst/>
                        </a:rPr>
                        <a:t> a month</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2732047416"/>
                  </a:ext>
                </a:extLst>
              </a:tr>
              <a:tr h="332828">
                <a:tc>
                  <a:txBody>
                    <a:bodyPr/>
                    <a:lstStyle/>
                    <a:p>
                      <a:pPr>
                        <a:lnSpc>
                          <a:spcPct val="115000"/>
                        </a:lnSpc>
                        <a:spcAft>
                          <a:spcPts val="1000"/>
                        </a:spcAft>
                      </a:pPr>
                      <a:r>
                        <a:rPr lang="it-IT" sz="2200" dirty="0" err="1">
                          <a:effectLst/>
                        </a:rPr>
                        <a:t>three</a:t>
                      </a:r>
                      <a:r>
                        <a:rPr lang="it-IT" sz="2200" dirty="0">
                          <a:effectLst/>
                        </a:rPr>
                        <a:t> </a:t>
                      </a:r>
                      <a:r>
                        <a:rPr lang="it-IT" sz="2200" dirty="0" err="1">
                          <a:effectLst/>
                        </a:rPr>
                        <a:t>times</a:t>
                      </a:r>
                      <a:r>
                        <a:rPr lang="it-IT" sz="2200" dirty="0">
                          <a:effectLst/>
                        </a:rPr>
                        <a:t> a </a:t>
                      </a:r>
                      <a:r>
                        <a:rPr lang="it-IT" sz="2200" dirty="0" err="1">
                          <a:effectLst/>
                        </a:rPr>
                        <a:t>year</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76213976"/>
                  </a:ext>
                </a:extLst>
              </a:tr>
            </a:tbl>
          </a:graphicData>
        </a:graphic>
      </p:graphicFrame>
      <p:graphicFrame>
        <p:nvGraphicFramePr>
          <p:cNvPr id="5" name="Tabella 4">
            <a:extLst>
              <a:ext uri="{FF2B5EF4-FFF2-40B4-BE49-F238E27FC236}">
                <a16:creationId xmlns:a16="http://schemas.microsoft.com/office/drawing/2014/main" id="{2547E225-95C7-4B69-93EF-44CF86488629}"/>
              </a:ext>
            </a:extLst>
          </p:cNvPr>
          <p:cNvGraphicFramePr>
            <a:graphicFrameLocks noGrp="1"/>
          </p:cNvGraphicFramePr>
          <p:nvPr/>
        </p:nvGraphicFramePr>
        <p:xfrm>
          <a:off x="1802130" y="148400"/>
          <a:ext cx="5920740" cy="5141598"/>
        </p:xfrm>
        <a:graphic>
          <a:graphicData uri="http://schemas.openxmlformats.org/drawingml/2006/table">
            <a:tbl>
              <a:tblPr firstCol="1" bandRow="1">
                <a:tableStyleId>{5C22544A-7EE6-4342-B048-85BDC9FD1C3A}</a:tableStyleId>
              </a:tblPr>
              <a:tblGrid>
                <a:gridCol w="1598601">
                  <a:extLst>
                    <a:ext uri="{9D8B030D-6E8A-4147-A177-3AD203B41FA5}">
                      <a16:colId xmlns:a16="http://schemas.microsoft.com/office/drawing/2014/main" val="3121843865"/>
                    </a:ext>
                  </a:extLst>
                </a:gridCol>
                <a:gridCol w="4322139">
                  <a:extLst>
                    <a:ext uri="{9D8B030D-6E8A-4147-A177-3AD203B41FA5}">
                      <a16:colId xmlns:a16="http://schemas.microsoft.com/office/drawing/2014/main" val="2657801080"/>
                    </a:ext>
                  </a:extLst>
                </a:gridCol>
              </a:tblGrid>
              <a:tr h="0">
                <a:tc>
                  <a:txBody>
                    <a:bodyPr/>
                    <a:lstStyle/>
                    <a:p>
                      <a:pPr>
                        <a:lnSpc>
                          <a:spcPct val="115000"/>
                        </a:lnSpc>
                        <a:spcAft>
                          <a:spcPts val="1000"/>
                        </a:spcAft>
                      </a:pPr>
                      <a:r>
                        <a:rPr lang="it-IT" sz="2200">
                          <a:effectLst/>
                        </a:rPr>
                        <a:t>always</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sempre</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919412576"/>
                  </a:ext>
                </a:extLst>
              </a:tr>
              <a:tr h="508826">
                <a:tc>
                  <a:txBody>
                    <a:bodyPr/>
                    <a:lstStyle/>
                    <a:p>
                      <a:pPr>
                        <a:lnSpc>
                          <a:spcPct val="115000"/>
                        </a:lnSpc>
                        <a:spcAft>
                          <a:spcPts val="1000"/>
                        </a:spcAft>
                      </a:pPr>
                      <a:r>
                        <a:rPr lang="it-IT" sz="2200">
                          <a:effectLst/>
                        </a:rPr>
                        <a:t>usually</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di solito</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128931892"/>
                  </a:ext>
                </a:extLst>
              </a:tr>
              <a:tr h="508826">
                <a:tc>
                  <a:txBody>
                    <a:bodyPr/>
                    <a:lstStyle/>
                    <a:p>
                      <a:pPr>
                        <a:lnSpc>
                          <a:spcPct val="115000"/>
                        </a:lnSpc>
                        <a:spcAft>
                          <a:spcPts val="1000"/>
                        </a:spcAft>
                      </a:pPr>
                      <a:r>
                        <a:rPr lang="it-IT" sz="2200" dirty="0" err="1">
                          <a:effectLst/>
                        </a:rPr>
                        <a:t>often</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spesso</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938999023"/>
                  </a:ext>
                </a:extLst>
              </a:tr>
              <a:tr h="508826">
                <a:tc>
                  <a:txBody>
                    <a:bodyPr/>
                    <a:lstStyle/>
                    <a:p>
                      <a:pPr>
                        <a:lnSpc>
                          <a:spcPct val="115000"/>
                        </a:lnSpc>
                        <a:spcAft>
                          <a:spcPts val="1000"/>
                        </a:spcAft>
                      </a:pPr>
                      <a:r>
                        <a:rPr lang="it-IT" sz="2200">
                          <a:effectLst/>
                        </a:rPr>
                        <a:t>sometimes</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qualche volta</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665759378"/>
                  </a:ext>
                </a:extLst>
              </a:tr>
              <a:tr h="508826">
                <a:tc>
                  <a:txBody>
                    <a:bodyPr/>
                    <a:lstStyle/>
                    <a:p>
                      <a:pPr>
                        <a:lnSpc>
                          <a:spcPct val="115000"/>
                        </a:lnSpc>
                        <a:spcAft>
                          <a:spcPts val="1000"/>
                        </a:spcAft>
                      </a:pPr>
                      <a:r>
                        <a:rPr lang="it-IT" sz="2200">
                          <a:effectLst/>
                        </a:rPr>
                        <a:t>seldom</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ogni tanto</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296878750"/>
                  </a:ext>
                </a:extLst>
              </a:tr>
              <a:tr h="508826">
                <a:tc>
                  <a:txBody>
                    <a:bodyPr/>
                    <a:lstStyle/>
                    <a:p>
                      <a:pPr>
                        <a:lnSpc>
                          <a:spcPct val="115000"/>
                        </a:lnSpc>
                        <a:spcAft>
                          <a:spcPts val="1000"/>
                        </a:spcAft>
                      </a:pPr>
                      <a:r>
                        <a:rPr lang="it-IT" sz="2200">
                          <a:effectLst/>
                        </a:rPr>
                        <a:t>rarely</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raramente</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687104574"/>
                  </a:ext>
                </a:extLst>
              </a:tr>
              <a:tr h="747514">
                <a:tc>
                  <a:txBody>
                    <a:bodyPr/>
                    <a:lstStyle/>
                    <a:p>
                      <a:pPr>
                        <a:lnSpc>
                          <a:spcPct val="115000"/>
                        </a:lnSpc>
                        <a:spcAft>
                          <a:spcPts val="1000"/>
                        </a:spcAft>
                      </a:pPr>
                      <a:r>
                        <a:rPr lang="it-IT" sz="2200">
                          <a:effectLst/>
                        </a:rPr>
                        <a:t>hardly ever</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quasi mai (+ verbo nella forma affermativa)</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995064951"/>
                  </a:ext>
                </a:extLst>
              </a:tr>
              <a:tr h="508826">
                <a:tc>
                  <a:txBody>
                    <a:bodyPr/>
                    <a:lstStyle/>
                    <a:p>
                      <a:pPr>
                        <a:lnSpc>
                          <a:spcPct val="115000"/>
                        </a:lnSpc>
                        <a:spcAft>
                          <a:spcPts val="1000"/>
                        </a:spcAft>
                      </a:pPr>
                      <a:r>
                        <a:rPr lang="it-IT" sz="2200">
                          <a:effectLst/>
                        </a:rPr>
                        <a:t>never</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mai ( + verbo nella forma affermativa)</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340223342"/>
                  </a:ext>
                </a:extLst>
              </a:tr>
              <a:tr h="508826">
                <a:tc>
                  <a:txBody>
                    <a:bodyPr/>
                    <a:lstStyle/>
                    <a:p>
                      <a:pPr>
                        <a:lnSpc>
                          <a:spcPct val="115000"/>
                        </a:lnSpc>
                        <a:spcAft>
                          <a:spcPts val="1000"/>
                        </a:spcAft>
                      </a:pPr>
                      <a:r>
                        <a:rPr lang="it-IT" sz="2200" dirty="0" err="1">
                          <a:effectLst/>
                        </a:rPr>
                        <a:t>ever</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mai (nelle frasi interrogative)</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071239589"/>
                  </a:ext>
                </a:extLst>
              </a:tr>
            </a:tbl>
          </a:graphicData>
        </a:graphic>
      </p:graphicFrame>
      <p:sp>
        <p:nvSpPr>
          <p:cNvPr id="6" name="Freccia a pentagono 5">
            <a:extLst>
              <a:ext uri="{FF2B5EF4-FFF2-40B4-BE49-F238E27FC236}">
                <a16:creationId xmlns:a16="http://schemas.microsoft.com/office/drawing/2014/main" id="{8F235DC9-C5D8-4ED9-8BAE-668A98700CF9}"/>
              </a:ext>
            </a:extLst>
          </p:cNvPr>
          <p:cNvSpPr/>
          <p:nvPr/>
        </p:nvSpPr>
        <p:spPr>
          <a:xfrm>
            <a:off x="3071446" y="6154618"/>
            <a:ext cx="5129454" cy="660492"/>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rPr>
              <a:t>Usually</a:t>
            </a:r>
            <a:r>
              <a:rPr lang="it-IT" sz="2400" dirty="0">
                <a:solidFill>
                  <a:schemeClr val="tx1"/>
                </a:solidFill>
              </a:rPr>
              <a:t> </a:t>
            </a:r>
            <a:r>
              <a:rPr lang="it-IT" sz="2400" dirty="0" err="1">
                <a:solidFill>
                  <a:schemeClr val="tx1"/>
                </a:solidFill>
              </a:rPr>
              <a:t>at</a:t>
            </a:r>
            <a:r>
              <a:rPr lang="it-IT" sz="2400" dirty="0">
                <a:solidFill>
                  <a:schemeClr val="tx1"/>
                </a:solidFill>
              </a:rPr>
              <a:t> the end of </a:t>
            </a:r>
            <a:r>
              <a:rPr lang="it-IT" sz="2400" dirty="0" err="1">
                <a:solidFill>
                  <a:schemeClr val="tx1"/>
                </a:solidFill>
              </a:rPr>
              <a:t>sentences</a:t>
            </a:r>
            <a:endParaRPr lang="it-IT" sz="2400" dirty="0">
              <a:solidFill>
                <a:schemeClr val="tx1"/>
              </a:solidFill>
            </a:endParaRPr>
          </a:p>
          <a:p>
            <a:pPr algn="ctr"/>
            <a:r>
              <a:rPr lang="it-IT" dirty="0">
                <a:solidFill>
                  <a:schemeClr val="tx1"/>
                </a:solidFill>
              </a:rPr>
              <a:t>(can be </a:t>
            </a:r>
            <a:r>
              <a:rPr lang="it-IT" dirty="0" err="1">
                <a:solidFill>
                  <a:schemeClr val="tx1"/>
                </a:solidFill>
              </a:rPr>
              <a:t>at</a:t>
            </a:r>
            <a:r>
              <a:rPr lang="it-IT" dirty="0">
                <a:solidFill>
                  <a:schemeClr val="tx1"/>
                </a:solidFill>
              </a:rPr>
              <a:t> the beginning in affirmative </a:t>
            </a:r>
            <a:r>
              <a:rPr lang="it-IT" dirty="0" err="1">
                <a:solidFill>
                  <a:schemeClr val="tx1"/>
                </a:solidFill>
              </a:rPr>
              <a:t>sentences</a:t>
            </a:r>
            <a:r>
              <a:rPr lang="it-IT" dirty="0">
                <a:solidFill>
                  <a:schemeClr val="tx1"/>
                </a:solidFill>
              </a:rPr>
              <a:t>)</a:t>
            </a:r>
          </a:p>
        </p:txBody>
      </p:sp>
      <p:sp>
        <p:nvSpPr>
          <p:cNvPr id="2" name="Rettangolo 1">
            <a:extLst>
              <a:ext uri="{FF2B5EF4-FFF2-40B4-BE49-F238E27FC236}">
                <a16:creationId xmlns:a16="http://schemas.microsoft.com/office/drawing/2014/main" id="{C4154FE0-D09D-4833-AA80-6354E94EF84A}"/>
              </a:ext>
            </a:extLst>
          </p:cNvPr>
          <p:cNvSpPr/>
          <p:nvPr/>
        </p:nvSpPr>
        <p:spPr>
          <a:xfrm>
            <a:off x="8006714" y="148400"/>
            <a:ext cx="2580006" cy="96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solidFill>
                  <a:schemeClr val="tx1"/>
                </a:solidFill>
              </a:rPr>
              <a:t>TIME EXPRESSIONS</a:t>
            </a:r>
          </a:p>
        </p:txBody>
      </p:sp>
      <p:sp>
        <p:nvSpPr>
          <p:cNvPr id="3" name="Callout: freccia in su 2">
            <a:extLst>
              <a:ext uri="{FF2B5EF4-FFF2-40B4-BE49-F238E27FC236}">
                <a16:creationId xmlns:a16="http://schemas.microsoft.com/office/drawing/2014/main" id="{403D8704-AEEA-489B-B751-945D08B43CDE}"/>
              </a:ext>
            </a:extLst>
          </p:cNvPr>
          <p:cNvSpPr/>
          <p:nvPr/>
        </p:nvSpPr>
        <p:spPr>
          <a:xfrm>
            <a:off x="1946031" y="5289998"/>
            <a:ext cx="4572000" cy="660492"/>
          </a:xfrm>
          <a:prstGeom prst="upArrowCallout">
            <a:avLst>
              <a:gd name="adj1" fmla="val 50000"/>
              <a:gd name="adj2" fmla="val 25000"/>
              <a:gd name="adj3" fmla="val 25000"/>
              <a:gd name="adj4" fmla="val 6497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solidFill>
                  <a:schemeClr val="tx1"/>
                </a:solidFill>
              </a:rPr>
              <a:t>FREQUENCY ADVERBS: S + AVV + V</a:t>
            </a:r>
            <a:r>
              <a:rPr lang="it-IT" sz="2000" dirty="0"/>
              <a:t>SS</a:t>
            </a:r>
          </a:p>
        </p:txBody>
      </p:sp>
    </p:spTree>
    <p:extLst>
      <p:ext uri="{BB962C8B-B14F-4D97-AF65-F5344CB8AC3E}">
        <p14:creationId xmlns:p14="http://schemas.microsoft.com/office/powerpoint/2010/main" val="114656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a:extLst>
              <a:ext uri="{FF2B5EF4-FFF2-40B4-BE49-F238E27FC236}">
                <a16:creationId xmlns:a16="http://schemas.microsoft.com/office/drawing/2014/main" id="{E8DC6F2B-178B-494D-83B2-A04B2AE2977A}"/>
              </a:ext>
            </a:extLst>
          </p:cNvPr>
          <p:cNvSpPr txBox="1">
            <a:spLocks noChangeArrowheads="1"/>
          </p:cNvSpPr>
          <p:nvPr/>
        </p:nvSpPr>
        <p:spPr bwMode="auto">
          <a:xfrm>
            <a:off x="2286764" y="380237"/>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PRESENT CONTINUOUS</a:t>
            </a:r>
          </a:p>
        </p:txBody>
      </p:sp>
      <p:cxnSp>
        <p:nvCxnSpPr>
          <p:cNvPr id="6149" name="Connettore 1 3">
            <a:extLst>
              <a:ext uri="{FF2B5EF4-FFF2-40B4-BE49-F238E27FC236}">
                <a16:creationId xmlns:a16="http://schemas.microsoft.com/office/drawing/2014/main" id="{B350B728-BA09-404F-B796-622FD35094FD}"/>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150" name="Rettangolo 4">
            <a:extLst>
              <a:ext uri="{FF2B5EF4-FFF2-40B4-BE49-F238E27FC236}">
                <a16:creationId xmlns:a16="http://schemas.microsoft.com/office/drawing/2014/main" id="{B8A7F296-E99C-4101-8CE6-3E9EED9D548A}"/>
              </a:ext>
            </a:extLst>
          </p:cNvPr>
          <p:cNvSpPr>
            <a:spLocks noChangeArrowheads="1"/>
          </p:cNvSpPr>
          <p:nvPr/>
        </p:nvSpPr>
        <p:spPr bwMode="auto">
          <a:xfrm>
            <a:off x="2072996" y="4503201"/>
            <a:ext cx="83926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400" b="1" dirty="0">
                <a:solidFill>
                  <a:srgbClr val="993366"/>
                </a:solidFill>
              </a:rPr>
              <a:t>simple present TO BE + present participle (base +</a:t>
            </a:r>
            <a:r>
              <a:rPr lang="en-US" altLang="it-IT" sz="2400" b="1" i="1" dirty="0" err="1">
                <a:solidFill>
                  <a:srgbClr val="993366"/>
                </a:solidFill>
              </a:rPr>
              <a:t>ing</a:t>
            </a:r>
            <a:r>
              <a:rPr lang="en-US" altLang="it-IT" sz="2400" b="1" dirty="0">
                <a:solidFill>
                  <a:srgbClr val="993366"/>
                </a:solidFill>
              </a:rPr>
              <a:t>)</a:t>
            </a:r>
            <a:endParaRPr lang="en-US" altLang="it-IT" sz="2400" dirty="0">
              <a:solidFill>
                <a:srgbClr val="993366"/>
              </a:solidFill>
            </a:endParaRPr>
          </a:p>
          <a:p>
            <a:endParaRPr lang="en-US" altLang="it-IT" sz="2400" dirty="0"/>
          </a:p>
          <a:p>
            <a:r>
              <a:rPr lang="en-US" altLang="it-IT" sz="2400" i="1" dirty="0"/>
              <a:t>Affirmative:</a:t>
            </a:r>
            <a:r>
              <a:rPr lang="en-US" altLang="it-IT" sz="2400" dirty="0"/>
              <a:t> You </a:t>
            </a:r>
            <a:r>
              <a:rPr lang="en-US" altLang="it-IT" sz="2400" b="1" dirty="0"/>
              <a:t>are watching</a:t>
            </a:r>
            <a:r>
              <a:rPr lang="en-US" altLang="it-IT" sz="2400" dirty="0"/>
              <a:t> TV.</a:t>
            </a:r>
          </a:p>
          <a:p>
            <a:r>
              <a:rPr lang="en-US" altLang="it-IT" sz="2400" i="1" dirty="0"/>
              <a:t>Interrogative:</a:t>
            </a:r>
            <a:r>
              <a:rPr lang="en-US" altLang="it-IT" sz="2400" b="1" dirty="0"/>
              <a:t> Are</a:t>
            </a:r>
            <a:r>
              <a:rPr lang="en-US" altLang="it-IT" sz="2400" dirty="0"/>
              <a:t> you </a:t>
            </a:r>
            <a:r>
              <a:rPr lang="en-US" altLang="it-IT" sz="2400" b="1" dirty="0"/>
              <a:t>watching</a:t>
            </a:r>
            <a:r>
              <a:rPr lang="en-US" altLang="it-IT" sz="2400" dirty="0"/>
              <a:t> TV?</a:t>
            </a:r>
          </a:p>
          <a:p>
            <a:r>
              <a:rPr lang="en-US" altLang="it-IT" sz="2400" i="1" dirty="0"/>
              <a:t>Negative:</a:t>
            </a:r>
            <a:r>
              <a:rPr lang="en-US" altLang="it-IT" sz="2400" dirty="0"/>
              <a:t> You </a:t>
            </a:r>
            <a:r>
              <a:rPr lang="en-US" altLang="it-IT" sz="2400" b="1" dirty="0"/>
              <a:t>are not watching</a:t>
            </a:r>
            <a:r>
              <a:rPr lang="en-US" altLang="it-IT" sz="2400" dirty="0"/>
              <a:t> TV.</a:t>
            </a:r>
            <a:endParaRPr lang="en-US" altLang="it-IT" sz="1731" dirty="0"/>
          </a:p>
        </p:txBody>
      </p:sp>
      <p:pic>
        <p:nvPicPr>
          <p:cNvPr id="6151" name="Immagine 20">
            <a:extLst>
              <a:ext uri="{FF2B5EF4-FFF2-40B4-BE49-F238E27FC236}">
                <a16:creationId xmlns:a16="http://schemas.microsoft.com/office/drawing/2014/main" id="{C7C2CA98-E948-4684-AB2E-7253D3C1137A}"/>
              </a:ext>
            </a:extLst>
          </p:cNvPr>
          <p:cNvPicPr>
            <a:picLocks noChangeAspect="1"/>
          </p:cNvPicPr>
          <p:nvPr/>
        </p:nvPicPr>
        <p:blipFill>
          <a:blip r:embed="rId3">
            <a:extLst>
              <a:ext uri="{28A0092B-C50C-407E-A947-70E740481C1C}">
                <a14:useLocalDpi xmlns:a14="http://schemas.microsoft.com/office/drawing/2010/main" val="0"/>
              </a:ext>
            </a:extLst>
          </a:blip>
          <a:srcRect l="27982" t="55167" r="39050" b="29457"/>
          <a:stretch>
            <a:fillRect/>
          </a:stretch>
        </p:blipFill>
        <p:spPr bwMode="auto">
          <a:xfrm>
            <a:off x="1707287" y="2816362"/>
            <a:ext cx="5288188" cy="138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13">
            <a:extLst>
              <a:ext uri="{FF2B5EF4-FFF2-40B4-BE49-F238E27FC236}">
                <a16:creationId xmlns:a16="http://schemas.microsoft.com/office/drawing/2014/main" id="{BD6D23B4-7691-49CD-B4DC-39D302F150E7}"/>
              </a:ext>
            </a:extLst>
          </p:cNvPr>
          <p:cNvSpPr txBox="1">
            <a:spLocks noChangeArrowheads="1"/>
          </p:cNvSpPr>
          <p:nvPr/>
        </p:nvSpPr>
        <p:spPr bwMode="auto">
          <a:xfrm>
            <a:off x="6995475" y="3053129"/>
            <a:ext cx="3489238" cy="917759"/>
          </a:xfrm>
          <a:prstGeom prst="rect">
            <a:avLst/>
          </a:prstGeom>
          <a:noFill/>
          <a:ln w="381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altLang="it-IT" sz="2693" b="1" dirty="0"/>
              <a:t>ACTIONS TAKING PLACE </a:t>
            </a:r>
            <a:r>
              <a:rPr lang="it-IT" altLang="it-IT" sz="2693" b="1" u="sng" dirty="0"/>
              <a:t>NOW</a:t>
            </a:r>
          </a:p>
        </p:txBody>
      </p:sp>
      <p:cxnSp>
        <p:nvCxnSpPr>
          <p:cNvPr id="3" name="Connettore 2 2">
            <a:extLst>
              <a:ext uri="{FF2B5EF4-FFF2-40B4-BE49-F238E27FC236}">
                <a16:creationId xmlns:a16="http://schemas.microsoft.com/office/drawing/2014/main" id="{1CD3D36D-3E22-42A4-87C4-C099720E7EAF}"/>
              </a:ext>
            </a:extLst>
          </p:cNvPr>
          <p:cNvCxnSpPr>
            <a:cxnSpLocks/>
          </p:cNvCxnSpPr>
          <p:nvPr/>
        </p:nvCxnSpPr>
        <p:spPr>
          <a:xfrm>
            <a:off x="2702561" y="2816362"/>
            <a:ext cx="1470365" cy="23676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B2819B73-D12B-4EFC-8439-5C515EBC1D89}"/>
              </a:ext>
            </a:extLst>
          </p:cNvPr>
          <p:cNvSpPr/>
          <p:nvPr/>
        </p:nvSpPr>
        <p:spPr>
          <a:xfrm>
            <a:off x="1899675" y="1120702"/>
            <a:ext cx="8392650" cy="1461939"/>
          </a:xfrm>
          <a:prstGeom prst="rect">
            <a:avLst/>
          </a:prstGeom>
        </p:spPr>
        <p:txBody>
          <a:bodyPr wrap="square">
            <a:spAutoFit/>
          </a:bodyPr>
          <a:lstStyle/>
          <a:p>
            <a:pPr>
              <a:spcAft>
                <a:spcPts val="600"/>
              </a:spcAft>
            </a:pPr>
            <a:r>
              <a:rPr lang="en-US" altLang="it-IT" sz="2800" b="1" dirty="0">
                <a:solidFill>
                  <a:srgbClr val="993366"/>
                </a:solidFill>
              </a:rPr>
              <a:t>Something happening (or true) at the time of speaking</a:t>
            </a:r>
          </a:p>
          <a:p>
            <a:pPr marL="266700" indent="-266700">
              <a:buFont typeface="Arial" panose="020B0604020202020204" pitchFamily="34" charset="0"/>
              <a:buChar char="•"/>
            </a:pPr>
            <a:r>
              <a:rPr lang="en-US" altLang="it-IT" sz="2800" dirty="0"/>
              <a:t>John is in his car. He </a:t>
            </a:r>
            <a:r>
              <a:rPr lang="en-US" altLang="it-IT" sz="2800" b="1" dirty="0"/>
              <a:t>is driving</a:t>
            </a:r>
            <a:r>
              <a:rPr lang="en-US" altLang="it-IT" sz="2800" dirty="0"/>
              <a:t> to work.</a:t>
            </a:r>
          </a:p>
          <a:p>
            <a:pPr marL="266700" indent="-266700">
              <a:buFont typeface="Arial" panose="020B0604020202020204" pitchFamily="34" charset="0"/>
              <a:buChar char="•"/>
            </a:pPr>
            <a:r>
              <a:rPr lang="en-US" altLang="it-IT" sz="2800" dirty="0"/>
              <a:t>Let's go out now. </a:t>
            </a:r>
            <a:r>
              <a:rPr lang="en-US" altLang="it-IT" sz="2800" b="1" dirty="0" err="1"/>
              <a:t>lt</a:t>
            </a:r>
            <a:r>
              <a:rPr lang="en-US" altLang="it-IT" sz="2800" b="1" dirty="0"/>
              <a:t> isn't raining </a:t>
            </a:r>
            <a:r>
              <a:rPr lang="en-US" altLang="it-IT" sz="2800" dirty="0"/>
              <a:t>any more.</a:t>
            </a:r>
          </a:p>
        </p:txBody>
      </p:sp>
    </p:spTree>
    <p:extLst>
      <p:ext uri="{BB962C8B-B14F-4D97-AF65-F5344CB8AC3E}">
        <p14:creationId xmlns:p14="http://schemas.microsoft.com/office/powerpoint/2010/main" val="169116267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1798</TotalTime>
  <Words>1884</Words>
  <Application>Microsoft Office PowerPoint</Application>
  <PresentationFormat>Widescreen</PresentationFormat>
  <Paragraphs>200</Paragraphs>
  <Slides>39</Slides>
  <Notes>11</Notes>
  <HiddenSlides>3</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39</vt:i4>
      </vt:variant>
    </vt:vector>
  </HeadingPairs>
  <TitlesOfParts>
    <vt:vector size="44" baseType="lpstr">
      <vt:lpstr>Arial</vt:lpstr>
      <vt:lpstr>Calibri</vt:lpstr>
      <vt:lpstr>Calibri Light</vt:lpstr>
      <vt:lpstr>Wingdings</vt:lpstr>
      <vt:lpstr>Tema di Office</vt:lpstr>
      <vt:lpstr>UNIMC  LABORATORIO INGLESE 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IDIOMS /ˈɪd.i.əm/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SPEAKING ACTIVITY: DESCRIBE THE PICTURE BELOW</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UNIMC  LABORATORIO INGLESE I</dc:title>
  <dc:creator>n.moretti3@unimc.it</dc:creator>
  <cp:lastModifiedBy>n.moretti3@unimc.it</cp:lastModifiedBy>
  <cp:revision>21</cp:revision>
  <dcterms:created xsi:type="dcterms:W3CDTF">2023-01-26T11:43:10Z</dcterms:created>
  <dcterms:modified xsi:type="dcterms:W3CDTF">2024-02-28T19:29:10Z</dcterms:modified>
</cp:coreProperties>
</file>