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0" r:id="rId3"/>
    <p:sldId id="299" r:id="rId4"/>
    <p:sldId id="300" r:id="rId5"/>
    <p:sldId id="320" r:id="rId6"/>
    <p:sldId id="301" r:id="rId7"/>
    <p:sldId id="306" r:id="rId8"/>
    <p:sldId id="307" r:id="rId9"/>
    <p:sldId id="308" r:id="rId10"/>
    <p:sldId id="311" r:id="rId11"/>
    <p:sldId id="303" r:id="rId12"/>
    <p:sldId id="305" r:id="rId13"/>
    <p:sldId id="310" r:id="rId14"/>
    <p:sldId id="312" r:id="rId15"/>
    <p:sldId id="313" r:id="rId16"/>
    <p:sldId id="314" r:id="rId17"/>
    <p:sldId id="315" r:id="rId18"/>
    <p:sldId id="316" r:id="rId19"/>
    <p:sldId id="317" r:id="rId20"/>
    <p:sldId id="318" r:id="rId21"/>
    <p:sldId id="319" r:id="rId22"/>
    <p:sldId id="298"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76" d="100"/>
          <a:sy n="76" d="100"/>
        </p:scale>
        <p:origin x="84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07F5A-4795-491B-81FB-D94CF7775276}" type="datetimeFigureOut">
              <a:rPr lang="it-IT" smtClean="0"/>
              <a:t>14/11/2024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D46DB-5EF7-4402-ADC6-42C7576FEAD7}" type="slidenum">
              <a:rPr lang="it-IT" smtClean="0"/>
              <a:t>‹N›</a:t>
            </a:fld>
            <a:endParaRPr lang="it-IT"/>
          </a:p>
        </p:txBody>
      </p:sp>
    </p:spTree>
    <p:extLst>
      <p:ext uri="{BB962C8B-B14F-4D97-AF65-F5344CB8AC3E}">
        <p14:creationId xmlns:p14="http://schemas.microsoft.com/office/powerpoint/2010/main" val="394552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 418 Zanichelli</a:t>
            </a:r>
          </a:p>
        </p:txBody>
      </p:sp>
      <p:sp>
        <p:nvSpPr>
          <p:cNvPr id="4" name="Segnaposto numero diapositiva 3"/>
          <p:cNvSpPr>
            <a:spLocks noGrp="1"/>
          </p:cNvSpPr>
          <p:nvPr>
            <p:ph type="sldNum" sz="quarter" idx="5"/>
          </p:nvPr>
        </p:nvSpPr>
        <p:spPr/>
        <p:txBody>
          <a:bodyPr/>
          <a:lstStyle/>
          <a:p>
            <a:fld id="{F8BD46DB-5EF7-4402-ADC6-42C7576FEAD7}" type="slidenum">
              <a:rPr lang="it-IT" smtClean="0"/>
              <a:t>11</a:t>
            </a:fld>
            <a:endParaRPr lang="it-IT"/>
          </a:p>
        </p:txBody>
      </p:sp>
    </p:spTree>
    <p:extLst>
      <p:ext uri="{BB962C8B-B14F-4D97-AF65-F5344CB8AC3E}">
        <p14:creationId xmlns:p14="http://schemas.microsoft.com/office/powerpoint/2010/main" val="344194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Adattato da https://learnenglish.britishcouncil.org/grammar/b1-b2-grammar/reported-speech-statements</a:t>
            </a:r>
          </a:p>
          <a:p>
            <a:r>
              <a:rPr lang="it-IT" dirty="0"/>
              <a:t>His best friends / </a:t>
            </a:r>
            <a:r>
              <a:rPr lang="it-IT" dirty="0" err="1"/>
              <a:t>Had</a:t>
            </a:r>
            <a:r>
              <a:rPr lang="it-IT" dirty="0"/>
              <a:t> </a:t>
            </a:r>
            <a:r>
              <a:rPr lang="it-IT" dirty="0" err="1"/>
              <a:t>become</a:t>
            </a:r>
            <a:r>
              <a:rPr lang="it-IT" dirty="0"/>
              <a:t>; </a:t>
            </a:r>
            <a:r>
              <a:rPr lang="it-IT" dirty="0" err="1"/>
              <a:t>had</a:t>
            </a:r>
            <a:r>
              <a:rPr lang="it-IT" dirty="0"/>
              <a:t> </a:t>
            </a:r>
            <a:r>
              <a:rPr lang="it-IT" dirty="0" err="1"/>
              <a:t>lived</a:t>
            </a:r>
            <a:r>
              <a:rPr lang="it-IT" dirty="0"/>
              <a:t>; </a:t>
            </a:r>
            <a:r>
              <a:rPr lang="it-IT" dirty="0" err="1"/>
              <a:t>it</a:t>
            </a:r>
            <a:r>
              <a:rPr lang="it-IT" dirty="0"/>
              <a:t> </a:t>
            </a:r>
            <a:r>
              <a:rPr lang="it-IT" dirty="0" err="1"/>
              <a:t>took</a:t>
            </a:r>
            <a:r>
              <a:rPr lang="it-IT" dirty="0"/>
              <a:t> </a:t>
            </a:r>
            <a:r>
              <a:rPr lang="it-IT" dirty="0" err="1"/>
              <a:t>her</a:t>
            </a:r>
            <a:r>
              <a:rPr lang="it-IT" dirty="0"/>
              <a:t>…; </a:t>
            </a:r>
            <a:r>
              <a:rPr lang="it-IT" dirty="0" err="1"/>
              <a:t>was</a:t>
            </a:r>
            <a:r>
              <a:rPr lang="it-IT" dirty="0"/>
              <a:t> just </a:t>
            </a:r>
            <a:r>
              <a:rPr lang="it-IT" dirty="0" err="1"/>
              <a:t>leaving</a:t>
            </a:r>
            <a:r>
              <a:rPr lang="it-IT" dirty="0"/>
              <a:t>; </a:t>
            </a:r>
            <a:r>
              <a:rPr lang="it-IT" dirty="0" err="1"/>
              <a:t>had</a:t>
            </a:r>
            <a:r>
              <a:rPr lang="it-IT" dirty="0"/>
              <a:t> </a:t>
            </a:r>
            <a:r>
              <a:rPr lang="it-IT" dirty="0" err="1"/>
              <a:t>told</a:t>
            </a:r>
            <a:r>
              <a:rPr lang="it-IT" dirty="0"/>
              <a:t> </a:t>
            </a:r>
            <a:r>
              <a:rPr lang="it-IT" dirty="0" err="1"/>
              <a:t>Dom</a:t>
            </a:r>
            <a:r>
              <a:rPr lang="it-IT" dirty="0"/>
              <a:t> to email </a:t>
            </a:r>
            <a:r>
              <a:rPr lang="it-IT" dirty="0" err="1"/>
              <a:t>his</a:t>
            </a:r>
            <a:r>
              <a:rPr lang="it-IT" dirty="0"/>
              <a:t> </a:t>
            </a:r>
            <a:r>
              <a:rPr lang="it-IT" dirty="0" err="1"/>
              <a:t>colleague</a:t>
            </a:r>
            <a:r>
              <a:rPr lang="it-IT" dirty="0"/>
              <a:t> </a:t>
            </a:r>
            <a:r>
              <a:rPr lang="it-IT" dirty="0" err="1"/>
              <a:t>three</a:t>
            </a:r>
            <a:r>
              <a:rPr lang="it-IT" dirty="0"/>
              <a:t> days </a:t>
            </a:r>
            <a:r>
              <a:rPr lang="it-IT" dirty="0" err="1"/>
              <a:t>before</a:t>
            </a:r>
            <a:r>
              <a:rPr lang="it-IT" dirty="0"/>
              <a:t>; </a:t>
            </a:r>
            <a:r>
              <a:rPr lang="it-IT" dirty="0" err="1"/>
              <a:t>would</a:t>
            </a:r>
            <a:r>
              <a:rPr lang="it-IT" dirty="0"/>
              <a:t> </a:t>
            </a:r>
            <a:r>
              <a:rPr lang="it-IT" dirty="0" err="1"/>
              <a:t>leave</a:t>
            </a:r>
            <a:r>
              <a:rPr lang="it-IT" dirty="0"/>
              <a:t> for France the following/</a:t>
            </a:r>
            <a:r>
              <a:rPr lang="it-IT" dirty="0" err="1"/>
              <a:t>next</a:t>
            </a:r>
            <a:r>
              <a:rPr lang="it-IT" dirty="0"/>
              <a:t> week; </a:t>
            </a:r>
            <a:r>
              <a:rPr lang="it-IT" dirty="0" err="1"/>
              <a:t>her</a:t>
            </a:r>
            <a:r>
              <a:rPr lang="it-IT" dirty="0"/>
              <a:t> </a:t>
            </a:r>
            <a:r>
              <a:rPr lang="it-IT" dirty="0" err="1"/>
              <a:t>brother</a:t>
            </a:r>
            <a:r>
              <a:rPr lang="it-IT" dirty="0"/>
              <a:t> </a:t>
            </a:r>
            <a:r>
              <a:rPr lang="it-IT" dirty="0" err="1"/>
              <a:t>would</a:t>
            </a:r>
            <a:r>
              <a:rPr lang="it-IT" dirty="0"/>
              <a:t> call </a:t>
            </a:r>
            <a:r>
              <a:rPr lang="it-IT" dirty="0" err="1"/>
              <a:t>you</a:t>
            </a:r>
            <a:r>
              <a:rPr lang="it-IT" dirty="0"/>
              <a:t>/me the following/</a:t>
            </a:r>
            <a:r>
              <a:rPr lang="it-IT" dirty="0" err="1"/>
              <a:t>next</a:t>
            </a:r>
            <a:r>
              <a:rPr lang="it-IT" dirty="0"/>
              <a:t> day; to open; </a:t>
            </a:r>
            <a:r>
              <a:rPr lang="it-IT" dirty="0" err="1"/>
              <a:t>if</a:t>
            </a:r>
            <a:r>
              <a:rPr lang="it-IT" dirty="0"/>
              <a:t> </a:t>
            </a:r>
            <a:r>
              <a:rPr lang="it-IT" dirty="0" err="1"/>
              <a:t>she</a:t>
            </a:r>
            <a:r>
              <a:rPr lang="it-IT" dirty="0"/>
              <a:t> </a:t>
            </a:r>
            <a:r>
              <a:rPr lang="it-IT" dirty="0" err="1"/>
              <a:t>worked</a:t>
            </a:r>
            <a:r>
              <a:rPr lang="it-IT" dirty="0"/>
              <a:t>; </a:t>
            </a:r>
            <a:r>
              <a:rPr lang="it-IT" dirty="0" err="1"/>
              <a:t>that</a:t>
            </a:r>
            <a:r>
              <a:rPr lang="it-IT" dirty="0"/>
              <a:t> Louis </a:t>
            </a:r>
            <a:r>
              <a:rPr lang="it-IT" dirty="0" err="1"/>
              <a:t>could</a:t>
            </a:r>
            <a:r>
              <a:rPr lang="it-IT" dirty="0"/>
              <a:t> drive </a:t>
            </a:r>
            <a:r>
              <a:rPr lang="it-IT" dirty="0" err="1"/>
              <a:t>very</a:t>
            </a:r>
            <a:r>
              <a:rPr lang="it-IT" dirty="0"/>
              <a:t> </a:t>
            </a:r>
            <a:r>
              <a:rPr lang="it-IT" dirty="0" err="1"/>
              <a:t>well</a:t>
            </a:r>
            <a:endParaRPr lang="it-IT" dirty="0"/>
          </a:p>
        </p:txBody>
      </p:sp>
      <p:sp>
        <p:nvSpPr>
          <p:cNvPr id="4" name="Segnaposto numero diapositiva 3"/>
          <p:cNvSpPr>
            <a:spLocks noGrp="1"/>
          </p:cNvSpPr>
          <p:nvPr>
            <p:ph type="sldNum" sz="quarter" idx="5"/>
          </p:nvPr>
        </p:nvSpPr>
        <p:spPr/>
        <p:txBody>
          <a:bodyPr/>
          <a:lstStyle/>
          <a:p>
            <a:fld id="{F8BD46DB-5EF7-4402-ADC6-42C7576FEAD7}" type="slidenum">
              <a:rPr lang="it-IT" smtClean="0"/>
              <a:t>12</a:t>
            </a:fld>
            <a:endParaRPr lang="it-IT"/>
          </a:p>
        </p:txBody>
      </p:sp>
    </p:spTree>
    <p:extLst>
      <p:ext uri="{BB962C8B-B14F-4D97-AF65-F5344CB8AC3E}">
        <p14:creationId xmlns:p14="http://schemas.microsoft.com/office/powerpoint/2010/main" val="670920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Adattato da Zanichelli p. 419. Fare attenzione a </a:t>
            </a:r>
            <a:r>
              <a:rPr lang="it-IT" dirty="0" err="1"/>
              <a:t>this</a:t>
            </a:r>
            <a:r>
              <a:rPr lang="it-IT" dirty="0"/>
              <a:t> </a:t>
            </a:r>
            <a:r>
              <a:rPr lang="it-IT" dirty="0" err="1"/>
              <a:t>that</a:t>
            </a:r>
            <a:r>
              <a:rPr lang="it-IT" dirty="0"/>
              <a:t>. quelle aggiunte: </a:t>
            </a:r>
            <a:r>
              <a:rPr lang="it-IT" dirty="0" err="1"/>
              <a:t>she</a:t>
            </a:r>
            <a:r>
              <a:rPr lang="it-IT" dirty="0"/>
              <a:t> </a:t>
            </a:r>
            <a:r>
              <a:rPr lang="it-IT" dirty="0" err="1"/>
              <a:t>would</a:t>
            </a:r>
            <a:r>
              <a:rPr lang="it-IT" dirty="0"/>
              <a:t> </a:t>
            </a:r>
            <a:r>
              <a:rPr lang="it-IT" dirty="0" err="1"/>
              <a:t>become</a:t>
            </a:r>
            <a:r>
              <a:rPr lang="it-IT" dirty="0"/>
              <a:t>; </a:t>
            </a:r>
            <a:r>
              <a:rPr lang="it-IT" dirty="0" err="1"/>
              <a:t>they</a:t>
            </a:r>
            <a:r>
              <a:rPr lang="it-IT" dirty="0"/>
              <a:t> </a:t>
            </a:r>
            <a:r>
              <a:rPr lang="it-IT" dirty="0" err="1"/>
              <a:t>had</a:t>
            </a:r>
            <a:r>
              <a:rPr lang="it-IT" dirty="0"/>
              <a:t> </a:t>
            </a:r>
            <a:r>
              <a:rPr lang="it-IT" dirty="0" err="1"/>
              <a:t>been</a:t>
            </a:r>
            <a:r>
              <a:rPr lang="it-IT" dirty="0"/>
              <a:t> </a:t>
            </a:r>
            <a:r>
              <a:rPr lang="it-IT" dirty="0" err="1"/>
              <a:t>waiting</a:t>
            </a:r>
            <a:r>
              <a:rPr lang="it-IT" dirty="0"/>
              <a:t> for me; </a:t>
            </a:r>
            <a:r>
              <a:rPr lang="it-IT" dirty="0" err="1"/>
              <a:t>if</a:t>
            </a:r>
            <a:r>
              <a:rPr lang="it-IT" dirty="0"/>
              <a:t> he </a:t>
            </a:r>
            <a:r>
              <a:rPr lang="it-IT" dirty="0" err="1"/>
              <a:t>would</a:t>
            </a:r>
            <a:r>
              <a:rPr lang="it-IT" dirty="0"/>
              <a:t> finish </a:t>
            </a:r>
            <a:r>
              <a:rPr lang="it-IT" dirty="0" err="1"/>
              <a:t>his</a:t>
            </a:r>
            <a:r>
              <a:rPr lang="it-IT" dirty="0"/>
              <a:t> report; </a:t>
            </a:r>
            <a:r>
              <a:rPr lang="it-IT" dirty="0" err="1"/>
              <a:t>what</a:t>
            </a:r>
            <a:r>
              <a:rPr lang="it-IT" dirty="0"/>
              <a:t> </a:t>
            </a:r>
            <a:r>
              <a:rPr lang="it-IT" dirty="0" err="1"/>
              <a:t>she</a:t>
            </a:r>
            <a:r>
              <a:rPr lang="it-IT" dirty="0"/>
              <a:t> </a:t>
            </a:r>
            <a:r>
              <a:rPr lang="it-IT" dirty="0" err="1"/>
              <a:t>should</a:t>
            </a:r>
            <a:r>
              <a:rPr lang="it-IT" dirty="0"/>
              <a:t> do to help </a:t>
            </a:r>
            <a:r>
              <a:rPr lang="it-IT" dirty="0" err="1"/>
              <a:t>him</a:t>
            </a:r>
            <a:endParaRPr lang="it-IT" dirty="0"/>
          </a:p>
        </p:txBody>
      </p:sp>
      <p:sp>
        <p:nvSpPr>
          <p:cNvPr id="4" name="Segnaposto numero diapositiva 3"/>
          <p:cNvSpPr>
            <a:spLocks noGrp="1"/>
          </p:cNvSpPr>
          <p:nvPr>
            <p:ph type="sldNum" sz="quarter" idx="5"/>
          </p:nvPr>
        </p:nvSpPr>
        <p:spPr/>
        <p:txBody>
          <a:bodyPr/>
          <a:lstStyle/>
          <a:p>
            <a:fld id="{F8BD46DB-5EF7-4402-ADC6-42C7576FEAD7}" type="slidenum">
              <a:rPr lang="it-IT" smtClean="0"/>
              <a:t>13</a:t>
            </a:fld>
            <a:endParaRPr lang="it-IT"/>
          </a:p>
        </p:txBody>
      </p:sp>
    </p:spTree>
    <p:extLst>
      <p:ext uri="{BB962C8B-B14F-4D97-AF65-F5344CB8AC3E}">
        <p14:creationId xmlns:p14="http://schemas.microsoft.com/office/powerpoint/2010/main" val="729523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 81. </a:t>
            </a:r>
          </a:p>
        </p:txBody>
      </p:sp>
      <p:sp>
        <p:nvSpPr>
          <p:cNvPr id="4" name="Segnaposto numero diapositiva 3"/>
          <p:cNvSpPr>
            <a:spLocks noGrp="1"/>
          </p:cNvSpPr>
          <p:nvPr>
            <p:ph type="sldNum" sz="quarter" idx="5"/>
          </p:nvPr>
        </p:nvSpPr>
        <p:spPr/>
        <p:txBody>
          <a:bodyPr/>
          <a:lstStyle/>
          <a:p>
            <a:fld id="{F8BD46DB-5EF7-4402-ADC6-42C7576FEAD7}" type="slidenum">
              <a:rPr lang="it-IT" smtClean="0"/>
              <a:t>14</a:t>
            </a:fld>
            <a:endParaRPr lang="it-IT"/>
          </a:p>
        </p:txBody>
      </p:sp>
    </p:spTree>
    <p:extLst>
      <p:ext uri="{BB962C8B-B14F-4D97-AF65-F5344CB8AC3E}">
        <p14:creationId xmlns:p14="http://schemas.microsoft.com/office/powerpoint/2010/main" val="1585850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 147 e 81.</a:t>
            </a:r>
          </a:p>
          <a:p>
            <a:pPr algn="l"/>
            <a:r>
              <a:rPr lang="en-US" b="0" i="0" dirty="0">
                <a:solidFill>
                  <a:srgbClr val="666666"/>
                </a:solidFill>
                <a:effectLst/>
                <a:highlight>
                  <a:srgbClr val="FFFFFF"/>
                </a:highlight>
                <a:latin typeface="Roboto" panose="02000000000000000000" pitchFamily="2" charset="0"/>
              </a:rPr>
              <a:t>ESERCIZIO B: To suggest: in relation to giving advice, means to propose something or someone for consideration. To recommend: in relation to giving advice, means to propose something or someone as a preferred course of action. </a:t>
            </a:r>
            <a:r>
              <a:rPr lang="en-US" b="0" i="0" dirty="0" err="1">
                <a:solidFill>
                  <a:srgbClr val="666666"/>
                </a:solidFill>
                <a:effectLst/>
                <a:highlight>
                  <a:srgbClr val="FFFFFF"/>
                </a:highlight>
                <a:latin typeface="Roboto" panose="02000000000000000000" pitchFamily="2" charset="0"/>
              </a:rPr>
              <a:t>Alla</a:t>
            </a:r>
            <a:r>
              <a:rPr lang="en-US" b="0" i="0" dirty="0">
                <a:solidFill>
                  <a:srgbClr val="666666"/>
                </a:solidFill>
                <a:effectLst/>
                <a:highlight>
                  <a:srgbClr val="FFFFFF"/>
                </a:highlight>
                <a:latin typeface="Roboto" panose="02000000000000000000" pitchFamily="2" charset="0"/>
              </a:rPr>
              <a:t> </a:t>
            </a:r>
            <a:r>
              <a:rPr lang="en-US" b="0" i="0" dirty="0" err="1">
                <a:solidFill>
                  <a:srgbClr val="666666"/>
                </a:solidFill>
                <a:effectLst/>
                <a:highlight>
                  <a:srgbClr val="FFFFFF"/>
                </a:highlight>
                <a:latin typeface="Roboto" panose="02000000000000000000" pitchFamily="2" charset="0"/>
              </a:rPr>
              <a:t>numero</a:t>
            </a:r>
            <a:r>
              <a:rPr lang="en-US" b="0" i="0" dirty="0">
                <a:solidFill>
                  <a:srgbClr val="666666"/>
                </a:solidFill>
                <a:effectLst/>
                <a:highlight>
                  <a:srgbClr val="FFFFFF"/>
                </a:highlight>
                <a:latin typeface="Roboto" panose="02000000000000000000" pitchFamily="2" charset="0"/>
              </a:rPr>
              <a:t> 5 INVITED è </a:t>
            </a:r>
            <a:r>
              <a:rPr lang="en-US" b="0" i="0" dirty="0" err="1">
                <a:solidFill>
                  <a:srgbClr val="666666"/>
                </a:solidFill>
                <a:effectLst/>
                <a:highlight>
                  <a:srgbClr val="FFFFFF"/>
                </a:highlight>
                <a:latin typeface="Roboto" panose="02000000000000000000" pitchFamily="2" charset="0"/>
              </a:rPr>
              <a:t>più</a:t>
            </a:r>
            <a:r>
              <a:rPr lang="en-US" b="0" i="0" dirty="0">
                <a:solidFill>
                  <a:srgbClr val="666666"/>
                </a:solidFill>
                <a:effectLst/>
                <a:highlight>
                  <a:srgbClr val="FFFFFF"/>
                </a:highlight>
                <a:latin typeface="Roboto" panose="02000000000000000000" pitchFamily="2" charset="0"/>
              </a:rPr>
              <a:t> specific di ASKED</a:t>
            </a:r>
          </a:p>
          <a:p>
            <a:endParaRPr lang="it-IT" dirty="0"/>
          </a:p>
        </p:txBody>
      </p:sp>
      <p:sp>
        <p:nvSpPr>
          <p:cNvPr id="4" name="Segnaposto numero diapositiva 3"/>
          <p:cNvSpPr>
            <a:spLocks noGrp="1"/>
          </p:cNvSpPr>
          <p:nvPr>
            <p:ph type="sldNum" sz="quarter" idx="5"/>
          </p:nvPr>
        </p:nvSpPr>
        <p:spPr/>
        <p:txBody>
          <a:bodyPr/>
          <a:lstStyle/>
          <a:p>
            <a:fld id="{F8BD46DB-5EF7-4402-ADC6-42C7576FEAD7}" type="slidenum">
              <a:rPr lang="it-IT" smtClean="0"/>
              <a:t>16</a:t>
            </a:fld>
            <a:endParaRPr lang="it-IT"/>
          </a:p>
        </p:txBody>
      </p:sp>
    </p:spTree>
    <p:extLst>
      <p:ext uri="{BB962C8B-B14F-4D97-AF65-F5344CB8AC3E}">
        <p14:creationId xmlns:p14="http://schemas.microsoft.com/office/powerpoint/2010/main" val="2205826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 82 e 161. </a:t>
            </a:r>
            <a:r>
              <a:rPr lang="it-IT" dirty="0" err="1"/>
              <a:t>Categories</a:t>
            </a:r>
            <a:r>
              <a:rPr lang="it-IT" dirty="0"/>
              <a:t> nel senso di generi mediali (es. cronaca). https://www.nytimes.com/2024/08/23/us/politics/harris-dnc-momentum.html</a:t>
            </a:r>
          </a:p>
        </p:txBody>
      </p:sp>
      <p:sp>
        <p:nvSpPr>
          <p:cNvPr id="4" name="Segnaposto numero diapositiva 3"/>
          <p:cNvSpPr>
            <a:spLocks noGrp="1"/>
          </p:cNvSpPr>
          <p:nvPr>
            <p:ph type="sldNum" sz="quarter" idx="5"/>
          </p:nvPr>
        </p:nvSpPr>
        <p:spPr/>
        <p:txBody>
          <a:bodyPr/>
          <a:lstStyle/>
          <a:p>
            <a:fld id="{F8BD46DB-5EF7-4402-ADC6-42C7576FEAD7}" type="slidenum">
              <a:rPr lang="it-IT" smtClean="0"/>
              <a:t>17</a:t>
            </a:fld>
            <a:endParaRPr lang="it-IT"/>
          </a:p>
        </p:txBody>
      </p:sp>
    </p:spTree>
    <p:extLst>
      <p:ext uri="{BB962C8B-B14F-4D97-AF65-F5344CB8AC3E}">
        <p14:creationId xmlns:p14="http://schemas.microsoft.com/office/powerpoint/2010/main" val="31064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 161. Se viene fuori: </a:t>
            </a:r>
            <a:r>
              <a:rPr lang="it-IT" dirty="0" err="1"/>
              <a:t>host</a:t>
            </a:r>
            <a:r>
              <a:rPr lang="it-IT" dirty="0"/>
              <a:t>: a </a:t>
            </a:r>
            <a:r>
              <a:rPr lang="it-IT" dirty="0" err="1"/>
              <a:t>person</a:t>
            </a:r>
            <a:r>
              <a:rPr lang="it-IT" dirty="0"/>
              <a:t> </a:t>
            </a:r>
            <a:r>
              <a:rPr lang="it-IT" dirty="0" err="1"/>
              <a:t>who</a:t>
            </a:r>
            <a:r>
              <a:rPr lang="it-IT" dirty="0"/>
              <a:t> </a:t>
            </a:r>
            <a:r>
              <a:rPr lang="it-IT" dirty="0" err="1"/>
              <a:t>introduces</a:t>
            </a:r>
            <a:r>
              <a:rPr lang="it-IT" dirty="0"/>
              <a:t> guests and performers in a TV / radio show (es. </a:t>
            </a:r>
            <a:r>
              <a:rPr lang="it-IT" dirty="0" err="1"/>
              <a:t>talkshows</a:t>
            </a:r>
            <a:r>
              <a:rPr lang="it-IT" dirty="0"/>
              <a:t>); </a:t>
            </a:r>
            <a:r>
              <a:rPr lang="it-IT" dirty="0" err="1"/>
              <a:t>presenter</a:t>
            </a:r>
            <a:r>
              <a:rPr lang="it-IT" dirty="0"/>
              <a:t> (es. quiz)</a:t>
            </a:r>
          </a:p>
        </p:txBody>
      </p:sp>
      <p:sp>
        <p:nvSpPr>
          <p:cNvPr id="4" name="Segnaposto numero diapositiva 3"/>
          <p:cNvSpPr>
            <a:spLocks noGrp="1"/>
          </p:cNvSpPr>
          <p:nvPr>
            <p:ph type="sldNum" sz="quarter" idx="5"/>
          </p:nvPr>
        </p:nvSpPr>
        <p:spPr/>
        <p:txBody>
          <a:bodyPr/>
          <a:lstStyle/>
          <a:p>
            <a:fld id="{F8BD46DB-5EF7-4402-ADC6-42C7576FEAD7}" type="slidenum">
              <a:rPr lang="it-IT" smtClean="0"/>
              <a:t>18</a:t>
            </a:fld>
            <a:endParaRPr lang="it-IT"/>
          </a:p>
        </p:txBody>
      </p:sp>
    </p:spTree>
    <p:extLst>
      <p:ext uri="{BB962C8B-B14F-4D97-AF65-F5344CB8AC3E}">
        <p14:creationId xmlns:p14="http://schemas.microsoft.com/office/powerpoint/2010/main" val="2389874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Adattato da scheda A42 Zanichelli. Media outlet = media, (se si parla di TV) emittente; news outlet = organo di stampa https://dictionary.cambridge.org/it/dizionario/inglese/outlet </a:t>
            </a:r>
          </a:p>
        </p:txBody>
      </p:sp>
      <p:sp>
        <p:nvSpPr>
          <p:cNvPr id="4" name="Segnaposto numero diapositiva 3"/>
          <p:cNvSpPr>
            <a:spLocks noGrp="1"/>
          </p:cNvSpPr>
          <p:nvPr>
            <p:ph type="sldNum" sz="quarter" idx="5"/>
          </p:nvPr>
        </p:nvSpPr>
        <p:spPr/>
        <p:txBody>
          <a:bodyPr/>
          <a:lstStyle/>
          <a:p>
            <a:fld id="{F8BD46DB-5EF7-4402-ADC6-42C7576FEAD7}" type="slidenum">
              <a:rPr lang="it-IT" smtClean="0"/>
              <a:t>19</a:t>
            </a:fld>
            <a:endParaRPr lang="it-IT"/>
          </a:p>
        </p:txBody>
      </p:sp>
    </p:spTree>
    <p:extLst>
      <p:ext uri="{BB962C8B-B14F-4D97-AF65-F5344CB8AC3E}">
        <p14:creationId xmlns:p14="http://schemas.microsoft.com/office/powerpoint/2010/main" val="117747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 83</a:t>
            </a:r>
          </a:p>
        </p:txBody>
      </p:sp>
      <p:sp>
        <p:nvSpPr>
          <p:cNvPr id="4" name="Segnaposto numero diapositiva 3"/>
          <p:cNvSpPr>
            <a:spLocks noGrp="1"/>
          </p:cNvSpPr>
          <p:nvPr>
            <p:ph type="sldNum" sz="quarter" idx="5"/>
          </p:nvPr>
        </p:nvSpPr>
        <p:spPr/>
        <p:txBody>
          <a:bodyPr/>
          <a:lstStyle/>
          <a:p>
            <a:fld id="{F8BD46DB-5EF7-4402-ADC6-42C7576FEAD7}" type="slidenum">
              <a:rPr lang="it-IT" smtClean="0"/>
              <a:t>20</a:t>
            </a:fld>
            <a:endParaRPr lang="it-IT"/>
          </a:p>
        </p:txBody>
      </p:sp>
    </p:spTree>
    <p:extLst>
      <p:ext uri="{BB962C8B-B14F-4D97-AF65-F5344CB8AC3E}">
        <p14:creationId xmlns:p14="http://schemas.microsoft.com/office/powerpoint/2010/main" val="3749313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f097776f0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f097776f03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g2f097776f03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 82 + https://www.nbcnews.com/sports/olympics/noah-lyles-race-tyreek-hill-rcna167457</a:t>
            </a:r>
          </a:p>
        </p:txBody>
      </p:sp>
      <p:sp>
        <p:nvSpPr>
          <p:cNvPr id="4" name="Segnaposto numero diapositiva 3"/>
          <p:cNvSpPr>
            <a:spLocks noGrp="1"/>
          </p:cNvSpPr>
          <p:nvPr>
            <p:ph type="sldNum" sz="quarter" idx="5"/>
          </p:nvPr>
        </p:nvSpPr>
        <p:spPr/>
        <p:txBody>
          <a:bodyPr/>
          <a:lstStyle/>
          <a:p>
            <a:fld id="{F8BD46DB-5EF7-4402-ADC6-42C7576FEAD7}" type="slidenum">
              <a:rPr lang="it-IT" smtClean="0"/>
              <a:t>3</a:t>
            </a:fld>
            <a:endParaRPr lang="it-IT"/>
          </a:p>
        </p:txBody>
      </p:sp>
    </p:spTree>
    <p:extLst>
      <p:ext uri="{BB962C8B-B14F-4D97-AF65-F5344CB8AC3E}">
        <p14:creationId xmlns:p14="http://schemas.microsoft.com/office/powerpoint/2010/main" val="408158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Never</a:t>
            </a:r>
            <a:r>
              <a:rPr lang="it-IT" dirty="0"/>
              <a:t> </a:t>
            </a:r>
            <a:r>
              <a:rPr lang="it-IT" dirty="0" err="1"/>
              <a:t>say</a:t>
            </a:r>
            <a:r>
              <a:rPr lang="it-IT" dirty="0"/>
              <a:t> </a:t>
            </a:r>
            <a:r>
              <a:rPr lang="it-IT" dirty="0" err="1"/>
              <a:t>never</a:t>
            </a:r>
            <a:r>
              <a:rPr lang="it-IT" dirty="0"/>
              <a:t>. Notare le differenze opposte tra i due verbi</a:t>
            </a:r>
          </a:p>
        </p:txBody>
      </p:sp>
      <p:sp>
        <p:nvSpPr>
          <p:cNvPr id="4" name="Segnaposto numero diapositiva 3"/>
          <p:cNvSpPr>
            <a:spLocks noGrp="1"/>
          </p:cNvSpPr>
          <p:nvPr>
            <p:ph type="sldNum" sz="quarter" idx="5"/>
          </p:nvPr>
        </p:nvSpPr>
        <p:spPr/>
        <p:txBody>
          <a:bodyPr/>
          <a:lstStyle/>
          <a:p>
            <a:fld id="{F8BD46DB-5EF7-4402-ADC6-42C7576FEAD7}" type="slidenum">
              <a:rPr lang="it-IT" smtClean="0"/>
              <a:t>4</a:t>
            </a:fld>
            <a:endParaRPr lang="it-IT"/>
          </a:p>
        </p:txBody>
      </p:sp>
    </p:spTree>
    <p:extLst>
      <p:ext uri="{BB962C8B-B14F-4D97-AF65-F5344CB8AC3E}">
        <p14:creationId xmlns:p14="http://schemas.microsoft.com/office/powerpoint/2010/main" val="197411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Zanichelli p. 414</a:t>
            </a:r>
          </a:p>
        </p:txBody>
      </p:sp>
      <p:sp>
        <p:nvSpPr>
          <p:cNvPr id="4" name="Segnaposto numero diapositiva 3"/>
          <p:cNvSpPr>
            <a:spLocks noGrp="1"/>
          </p:cNvSpPr>
          <p:nvPr>
            <p:ph type="sldNum" sz="quarter" idx="5"/>
          </p:nvPr>
        </p:nvSpPr>
        <p:spPr/>
        <p:txBody>
          <a:bodyPr/>
          <a:lstStyle/>
          <a:p>
            <a:fld id="{F8BD46DB-5EF7-4402-ADC6-42C7576FEAD7}" type="slidenum">
              <a:rPr lang="it-IT" smtClean="0"/>
              <a:t>6</a:t>
            </a:fld>
            <a:endParaRPr lang="it-IT"/>
          </a:p>
        </p:txBody>
      </p:sp>
    </p:spTree>
    <p:extLst>
      <p:ext uri="{BB962C8B-B14F-4D97-AF65-F5344CB8AC3E}">
        <p14:creationId xmlns:p14="http://schemas.microsoft.com/office/powerpoint/2010/main" val="423544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Adattato da https://learnenglish.britishcouncil.org/grammar/b1-b2-grammar/reported-speech-statements</a:t>
            </a:r>
          </a:p>
        </p:txBody>
      </p:sp>
      <p:sp>
        <p:nvSpPr>
          <p:cNvPr id="4" name="Segnaposto numero diapositiva 3"/>
          <p:cNvSpPr>
            <a:spLocks noGrp="1"/>
          </p:cNvSpPr>
          <p:nvPr>
            <p:ph type="sldNum" sz="quarter" idx="5"/>
          </p:nvPr>
        </p:nvSpPr>
        <p:spPr/>
        <p:txBody>
          <a:bodyPr/>
          <a:lstStyle/>
          <a:p>
            <a:fld id="{F8BD46DB-5EF7-4402-ADC6-42C7576FEAD7}" type="slidenum">
              <a:rPr lang="it-IT" smtClean="0"/>
              <a:t>7</a:t>
            </a:fld>
            <a:endParaRPr lang="it-IT"/>
          </a:p>
        </p:txBody>
      </p:sp>
    </p:spTree>
    <p:extLst>
      <p:ext uri="{BB962C8B-B14F-4D97-AF65-F5344CB8AC3E}">
        <p14:creationId xmlns:p14="http://schemas.microsoft.com/office/powerpoint/2010/main" val="1231886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PAST PERFECT non cambia perché non si può andare indietro più di così. Attenzione alle domande / risposte: NO inversione soggetto / verbo</a:t>
            </a:r>
          </a:p>
        </p:txBody>
      </p:sp>
      <p:sp>
        <p:nvSpPr>
          <p:cNvPr id="4" name="Segnaposto numero diapositiva 3"/>
          <p:cNvSpPr>
            <a:spLocks noGrp="1"/>
          </p:cNvSpPr>
          <p:nvPr>
            <p:ph type="sldNum" sz="quarter" idx="5"/>
          </p:nvPr>
        </p:nvSpPr>
        <p:spPr/>
        <p:txBody>
          <a:bodyPr/>
          <a:lstStyle/>
          <a:p>
            <a:fld id="{F8BD46DB-5EF7-4402-ADC6-42C7576FEAD7}" type="slidenum">
              <a:rPr lang="it-IT" smtClean="0"/>
              <a:t>8</a:t>
            </a:fld>
            <a:endParaRPr lang="it-IT"/>
          </a:p>
        </p:txBody>
      </p:sp>
    </p:spTree>
    <p:extLst>
      <p:ext uri="{BB962C8B-B14F-4D97-AF65-F5344CB8AC3E}">
        <p14:creationId xmlns:p14="http://schemas.microsoft.com/office/powerpoint/2010/main" val="2534320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https://www.britishcouncil.it/blog/discorso-indiretto-in-inglese</a:t>
            </a:r>
          </a:p>
        </p:txBody>
      </p:sp>
      <p:sp>
        <p:nvSpPr>
          <p:cNvPr id="4" name="Segnaposto numero diapositiva 3"/>
          <p:cNvSpPr>
            <a:spLocks noGrp="1"/>
          </p:cNvSpPr>
          <p:nvPr>
            <p:ph type="sldNum" sz="quarter" idx="5"/>
          </p:nvPr>
        </p:nvSpPr>
        <p:spPr/>
        <p:txBody>
          <a:bodyPr/>
          <a:lstStyle/>
          <a:p>
            <a:fld id="{F8BD46DB-5EF7-4402-ADC6-42C7576FEAD7}" type="slidenum">
              <a:rPr lang="it-IT" smtClean="0"/>
              <a:t>9</a:t>
            </a:fld>
            <a:endParaRPr lang="it-IT"/>
          </a:p>
        </p:txBody>
      </p:sp>
    </p:spTree>
    <p:extLst>
      <p:ext uri="{BB962C8B-B14F-4D97-AF65-F5344CB8AC3E}">
        <p14:creationId xmlns:p14="http://schemas.microsoft.com/office/powerpoint/2010/main" val="251878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Alcuni modali cambiano</a:t>
            </a:r>
          </a:p>
        </p:txBody>
      </p:sp>
      <p:sp>
        <p:nvSpPr>
          <p:cNvPr id="4" name="Segnaposto numero diapositiva 3"/>
          <p:cNvSpPr>
            <a:spLocks noGrp="1"/>
          </p:cNvSpPr>
          <p:nvPr>
            <p:ph type="sldNum" sz="quarter" idx="5"/>
          </p:nvPr>
        </p:nvSpPr>
        <p:spPr/>
        <p:txBody>
          <a:bodyPr/>
          <a:lstStyle/>
          <a:p>
            <a:fld id="{F8BD46DB-5EF7-4402-ADC6-42C7576FEAD7}" type="slidenum">
              <a:rPr lang="it-IT" smtClean="0"/>
              <a:t>10</a:t>
            </a:fld>
            <a:endParaRPr lang="it-IT"/>
          </a:p>
        </p:txBody>
      </p:sp>
    </p:spTree>
    <p:extLst>
      <p:ext uri="{BB962C8B-B14F-4D97-AF65-F5344CB8AC3E}">
        <p14:creationId xmlns:p14="http://schemas.microsoft.com/office/powerpoint/2010/main" val="3459203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85382E-5159-2F16-570D-0A79637A2B7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D22D81C-6A78-B44C-2E6F-5197EA0EF2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315B5C6-7A97-EE92-9B4E-9D2E56E682ED}"/>
              </a:ext>
            </a:extLst>
          </p:cNvPr>
          <p:cNvSpPr>
            <a:spLocks noGrp="1"/>
          </p:cNvSpPr>
          <p:nvPr>
            <p:ph type="dt" sz="half" idx="10"/>
          </p:nvPr>
        </p:nvSpPr>
        <p:spPr/>
        <p:txBody>
          <a:bodyPr/>
          <a:lstStyle/>
          <a:p>
            <a:fld id="{795C2057-75FE-4EAC-9AD4-727D30F0AF16}" type="datetimeFigureOut">
              <a:rPr lang="it-IT" smtClean="0"/>
              <a:t>14/11/2024</a:t>
            </a:fld>
            <a:endParaRPr lang="it-IT"/>
          </a:p>
        </p:txBody>
      </p:sp>
      <p:sp>
        <p:nvSpPr>
          <p:cNvPr id="5" name="Segnaposto piè di pagina 4">
            <a:extLst>
              <a:ext uri="{FF2B5EF4-FFF2-40B4-BE49-F238E27FC236}">
                <a16:creationId xmlns:a16="http://schemas.microsoft.com/office/drawing/2014/main" id="{710C9A80-7A4F-37E2-61EF-EA645CFBDA2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E7CB7EF-33D4-31DB-04B2-F6C47E88CD6C}"/>
              </a:ext>
            </a:extLst>
          </p:cNvPr>
          <p:cNvSpPr>
            <a:spLocks noGrp="1"/>
          </p:cNvSpPr>
          <p:nvPr>
            <p:ph type="sldNum" sz="quarter" idx="12"/>
          </p:nvPr>
        </p:nvSpPr>
        <p:spPr/>
        <p:txBody>
          <a:bodyPr/>
          <a:lstStyle/>
          <a:p>
            <a:fld id="{09959DAF-10C8-431C-BFB0-7DE309AB4406}" type="slidenum">
              <a:rPr lang="it-IT" smtClean="0"/>
              <a:t>‹N›</a:t>
            </a:fld>
            <a:endParaRPr lang="it-IT"/>
          </a:p>
        </p:txBody>
      </p:sp>
    </p:spTree>
    <p:extLst>
      <p:ext uri="{BB962C8B-B14F-4D97-AF65-F5344CB8AC3E}">
        <p14:creationId xmlns:p14="http://schemas.microsoft.com/office/powerpoint/2010/main" val="196980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C31811-E269-481A-E08D-943A161D1D5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7C34467-5910-CC37-4FCB-1C8E62A70D1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1621CF6-1401-413E-0C2D-815E1EF7AF21}"/>
              </a:ext>
            </a:extLst>
          </p:cNvPr>
          <p:cNvSpPr>
            <a:spLocks noGrp="1"/>
          </p:cNvSpPr>
          <p:nvPr>
            <p:ph type="dt" sz="half" idx="10"/>
          </p:nvPr>
        </p:nvSpPr>
        <p:spPr/>
        <p:txBody>
          <a:bodyPr/>
          <a:lstStyle/>
          <a:p>
            <a:fld id="{795C2057-75FE-4EAC-9AD4-727D30F0AF16}" type="datetimeFigureOut">
              <a:rPr lang="it-IT" smtClean="0"/>
              <a:t>14/11/2024</a:t>
            </a:fld>
            <a:endParaRPr lang="it-IT"/>
          </a:p>
        </p:txBody>
      </p:sp>
      <p:sp>
        <p:nvSpPr>
          <p:cNvPr id="5" name="Segnaposto piè di pagina 4">
            <a:extLst>
              <a:ext uri="{FF2B5EF4-FFF2-40B4-BE49-F238E27FC236}">
                <a16:creationId xmlns:a16="http://schemas.microsoft.com/office/drawing/2014/main" id="{6B6B0B67-28A8-5EAA-5445-34EFF6F6073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978CFC3-827A-03F9-0254-64201E1DBA3C}"/>
              </a:ext>
            </a:extLst>
          </p:cNvPr>
          <p:cNvSpPr>
            <a:spLocks noGrp="1"/>
          </p:cNvSpPr>
          <p:nvPr>
            <p:ph type="sldNum" sz="quarter" idx="12"/>
          </p:nvPr>
        </p:nvSpPr>
        <p:spPr/>
        <p:txBody>
          <a:bodyPr/>
          <a:lstStyle/>
          <a:p>
            <a:fld id="{09959DAF-10C8-431C-BFB0-7DE309AB4406}" type="slidenum">
              <a:rPr lang="it-IT" smtClean="0"/>
              <a:t>‹N›</a:t>
            </a:fld>
            <a:endParaRPr lang="it-IT"/>
          </a:p>
        </p:txBody>
      </p:sp>
    </p:spTree>
    <p:extLst>
      <p:ext uri="{BB962C8B-B14F-4D97-AF65-F5344CB8AC3E}">
        <p14:creationId xmlns:p14="http://schemas.microsoft.com/office/powerpoint/2010/main" val="340892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98AA0D-E8F4-4D79-E3A7-2B329E61B52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F627981-7DF6-7EB5-26B7-6D0839A0962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F14E302-233F-2726-5680-11D51843A1CA}"/>
              </a:ext>
            </a:extLst>
          </p:cNvPr>
          <p:cNvSpPr>
            <a:spLocks noGrp="1"/>
          </p:cNvSpPr>
          <p:nvPr>
            <p:ph type="dt" sz="half" idx="10"/>
          </p:nvPr>
        </p:nvSpPr>
        <p:spPr/>
        <p:txBody>
          <a:bodyPr/>
          <a:lstStyle/>
          <a:p>
            <a:fld id="{795C2057-75FE-4EAC-9AD4-727D30F0AF16}" type="datetimeFigureOut">
              <a:rPr lang="it-IT" smtClean="0"/>
              <a:t>14/11/2024</a:t>
            </a:fld>
            <a:endParaRPr lang="it-IT"/>
          </a:p>
        </p:txBody>
      </p:sp>
      <p:sp>
        <p:nvSpPr>
          <p:cNvPr id="5" name="Segnaposto piè di pagina 4">
            <a:extLst>
              <a:ext uri="{FF2B5EF4-FFF2-40B4-BE49-F238E27FC236}">
                <a16:creationId xmlns:a16="http://schemas.microsoft.com/office/drawing/2014/main" id="{5F12CB5F-44D2-199C-5372-46338315BB6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66CD908-68ED-331E-2FC5-AE3C60CB58C6}"/>
              </a:ext>
            </a:extLst>
          </p:cNvPr>
          <p:cNvSpPr>
            <a:spLocks noGrp="1"/>
          </p:cNvSpPr>
          <p:nvPr>
            <p:ph type="sldNum" sz="quarter" idx="12"/>
          </p:nvPr>
        </p:nvSpPr>
        <p:spPr/>
        <p:txBody>
          <a:bodyPr/>
          <a:lstStyle/>
          <a:p>
            <a:fld id="{09959DAF-10C8-431C-BFB0-7DE309AB4406}" type="slidenum">
              <a:rPr lang="it-IT" smtClean="0"/>
              <a:t>‹N›</a:t>
            </a:fld>
            <a:endParaRPr lang="it-IT"/>
          </a:p>
        </p:txBody>
      </p:sp>
    </p:spTree>
    <p:extLst>
      <p:ext uri="{BB962C8B-B14F-4D97-AF65-F5344CB8AC3E}">
        <p14:creationId xmlns:p14="http://schemas.microsoft.com/office/powerpoint/2010/main" val="136580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5C0896-E156-A814-31F4-F959EAB6200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6824BCE-5FA1-736D-6518-BF797839CEA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4FBA8C8-FF2A-939F-258E-9909FED8BAAB}"/>
              </a:ext>
            </a:extLst>
          </p:cNvPr>
          <p:cNvSpPr>
            <a:spLocks noGrp="1"/>
          </p:cNvSpPr>
          <p:nvPr>
            <p:ph type="dt" sz="half" idx="10"/>
          </p:nvPr>
        </p:nvSpPr>
        <p:spPr/>
        <p:txBody>
          <a:bodyPr/>
          <a:lstStyle/>
          <a:p>
            <a:fld id="{795C2057-75FE-4EAC-9AD4-727D30F0AF16}" type="datetimeFigureOut">
              <a:rPr lang="it-IT" smtClean="0"/>
              <a:t>14/11/2024</a:t>
            </a:fld>
            <a:endParaRPr lang="it-IT"/>
          </a:p>
        </p:txBody>
      </p:sp>
      <p:sp>
        <p:nvSpPr>
          <p:cNvPr id="5" name="Segnaposto piè di pagina 4">
            <a:extLst>
              <a:ext uri="{FF2B5EF4-FFF2-40B4-BE49-F238E27FC236}">
                <a16:creationId xmlns:a16="http://schemas.microsoft.com/office/drawing/2014/main" id="{82213A4E-138C-D5F6-7988-79AFDB09FC3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6A72C9-B411-3363-A7D8-72A2A7BA3B1F}"/>
              </a:ext>
            </a:extLst>
          </p:cNvPr>
          <p:cNvSpPr>
            <a:spLocks noGrp="1"/>
          </p:cNvSpPr>
          <p:nvPr>
            <p:ph type="sldNum" sz="quarter" idx="12"/>
          </p:nvPr>
        </p:nvSpPr>
        <p:spPr/>
        <p:txBody>
          <a:bodyPr/>
          <a:lstStyle/>
          <a:p>
            <a:fld id="{09959DAF-10C8-431C-BFB0-7DE309AB4406}" type="slidenum">
              <a:rPr lang="it-IT" smtClean="0"/>
              <a:t>‹N›</a:t>
            </a:fld>
            <a:endParaRPr lang="it-IT"/>
          </a:p>
        </p:txBody>
      </p:sp>
    </p:spTree>
    <p:extLst>
      <p:ext uri="{BB962C8B-B14F-4D97-AF65-F5344CB8AC3E}">
        <p14:creationId xmlns:p14="http://schemas.microsoft.com/office/powerpoint/2010/main" val="3900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EEC53C-6C92-7728-E3D8-CD12545A717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C8587A9-4664-4B3F-1D62-B96653C45B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A1D60B0-50EC-13BB-0A84-4F931373802E}"/>
              </a:ext>
            </a:extLst>
          </p:cNvPr>
          <p:cNvSpPr>
            <a:spLocks noGrp="1"/>
          </p:cNvSpPr>
          <p:nvPr>
            <p:ph type="dt" sz="half" idx="10"/>
          </p:nvPr>
        </p:nvSpPr>
        <p:spPr/>
        <p:txBody>
          <a:bodyPr/>
          <a:lstStyle/>
          <a:p>
            <a:fld id="{795C2057-75FE-4EAC-9AD4-727D30F0AF16}" type="datetimeFigureOut">
              <a:rPr lang="it-IT" smtClean="0"/>
              <a:t>14/11/2024</a:t>
            </a:fld>
            <a:endParaRPr lang="it-IT"/>
          </a:p>
        </p:txBody>
      </p:sp>
      <p:sp>
        <p:nvSpPr>
          <p:cNvPr id="5" name="Segnaposto piè di pagina 4">
            <a:extLst>
              <a:ext uri="{FF2B5EF4-FFF2-40B4-BE49-F238E27FC236}">
                <a16:creationId xmlns:a16="http://schemas.microsoft.com/office/drawing/2014/main" id="{4511C7D3-5B67-42AC-1AD4-381E206335E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3C7ECA4-917B-DF6B-DF02-98B8841220F1}"/>
              </a:ext>
            </a:extLst>
          </p:cNvPr>
          <p:cNvSpPr>
            <a:spLocks noGrp="1"/>
          </p:cNvSpPr>
          <p:nvPr>
            <p:ph type="sldNum" sz="quarter" idx="12"/>
          </p:nvPr>
        </p:nvSpPr>
        <p:spPr/>
        <p:txBody>
          <a:bodyPr/>
          <a:lstStyle/>
          <a:p>
            <a:fld id="{09959DAF-10C8-431C-BFB0-7DE309AB4406}" type="slidenum">
              <a:rPr lang="it-IT" smtClean="0"/>
              <a:t>‹N›</a:t>
            </a:fld>
            <a:endParaRPr lang="it-IT"/>
          </a:p>
        </p:txBody>
      </p:sp>
    </p:spTree>
    <p:extLst>
      <p:ext uri="{BB962C8B-B14F-4D97-AF65-F5344CB8AC3E}">
        <p14:creationId xmlns:p14="http://schemas.microsoft.com/office/powerpoint/2010/main" val="41935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CB50D6-AACE-D4F8-D59F-9D379879C3E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4339A7D-1C55-7F5D-026B-8054EAFB94C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7D66CDA-270B-F016-8699-7279C8EC11A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C740575-F18E-8180-E76E-5529AD7A4FB5}"/>
              </a:ext>
            </a:extLst>
          </p:cNvPr>
          <p:cNvSpPr>
            <a:spLocks noGrp="1"/>
          </p:cNvSpPr>
          <p:nvPr>
            <p:ph type="dt" sz="half" idx="10"/>
          </p:nvPr>
        </p:nvSpPr>
        <p:spPr/>
        <p:txBody>
          <a:bodyPr/>
          <a:lstStyle/>
          <a:p>
            <a:fld id="{795C2057-75FE-4EAC-9AD4-727D30F0AF16}" type="datetimeFigureOut">
              <a:rPr lang="it-IT" smtClean="0"/>
              <a:t>14/11/2024</a:t>
            </a:fld>
            <a:endParaRPr lang="it-IT"/>
          </a:p>
        </p:txBody>
      </p:sp>
      <p:sp>
        <p:nvSpPr>
          <p:cNvPr id="6" name="Segnaposto piè di pagina 5">
            <a:extLst>
              <a:ext uri="{FF2B5EF4-FFF2-40B4-BE49-F238E27FC236}">
                <a16:creationId xmlns:a16="http://schemas.microsoft.com/office/drawing/2014/main" id="{D74DC111-08B4-AAC9-FEA1-1A0465F1435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E5FE5CA-51B6-1708-B06C-E56C1AEBC84E}"/>
              </a:ext>
            </a:extLst>
          </p:cNvPr>
          <p:cNvSpPr>
            <a:spLocks noGrp="1"/>
          </p:cNvSpPr>
          <p:nvPr>
            <p:ph type="sldNum" sz="quarter" idx="12"/>
          </p:nvPr>
        </p:nvSpPr>
        <p:spPr/>
        <p:txBody>
          <a:bodyPr/>
          <a:lstStyle/>
          <a:p>
            <a:fld id="{09959DAF-10C8-431C-BFB0-7DE309AB4406}" type="slidenum">
              <a:rPr lang="it-IT" smtClean="0"/>
              <a:t>‹N›</a:t>
            </a:fld>
            <a:endParaRPr lang="it-IT"/>
          </a:p>
        </p:txBody>
      </p:sp>
    </p:spTree>
    <p:extLst>
      <p:ext uri="{BB962C8B-B14F-4D97-AF65-F5344CB8AC3E}">
        <p14:creationId xmlns:p14="http://schemas.microsoft.com/office/powerpoint/2010/main" val="341702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8C36F0-429C-F891-10DA-791618AFC75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D419F4C-473C-2939-CC50-AF5A08993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1539F54-B03C-66E4-9C42-B025AE6C658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B021193-4817-2A1C-5B6C-880DAD4A5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467FF43-FF13-0CB2-A6D3-3A974FEA759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32AA601-49D1-F86D-6D91-1338BDBBAF7F}"/>
              </a:ext>
            </a:extLst>
          </p:cNvPr>
          <p:cNvSpPr>
            <a:spLocks noGrp="1"/>
          </p:cNvSpPr>
          <p:nvPr>
            <p:ph type="dt" sz="half" idx="10"/>
          </p:nvPr>
        </p:nvSpPr>
        <p:spPr/>
        <p:txBody>
          <a:bodyPr/>
          <a:lstStyle/>
          <a:p>
            <a:fld id="{795C2057-75FE-4EAC-9AD4-727D30F0AF16}" type="datetimeFigureOut">
              <a:rPr lang="it-IT" smtClean="0"/>
              <a:t>14/11/2024</a:t>
            </a:fld>
            <a:endParaRPr lang="it-IT"/>
          </a:p>
        </p:txBody>
      </p:sp>
      <p:sp>
        <p:nvSpPr>
          <p:cNvPr id="8" name="Segnaposto piè di pagina 7">
            <a:extLst>
              <a:ext uri="{FF2B5EF4-FFF2-40B4-BE49-F238E27FC236}">
                <a16:creationId xmlns:a16="http://schemas.microsoft.com/office/drawing/2014/main" id="{A8F93136-98F5-6544-EA19-B315D4471B4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7EBB3A7-9FCF-200D-7000-B0CA7ECB0DB4}"/>
              </a:ext>
            </a:extLst>
          </p:cNvPr>
          <p:cNvSpPr>
            <a:spLocks noGrp="1"/>
          </p:cNvSpPr>
          <p:nvPr>
            <p:ph type="sldNum" sz="quarter" idx="12"/>
          </p:nvPr>
        </p:nvSpPr>
        <p:spPr/>
        <p:txBody>
          <a:bodyPr/>
          <a:lstStyle/>
          <a:p>
            <a:fld id="{09959DAF-10C8-431C-BFB0-7DE309AB4406}" type="slidenum">
              <a:rPr lang="it-IT" smtClean="0"/>
              <a:t>‹N›</a:t>
            </a:fld>
            <a:endParaRPr lang="it-IT"/>
          </a:p>
        </p:txBody>
      </p:sp>
    </p:spTree>
    <p:extLst>
      <p:ext uri="{BB962C8B-B14F-4D97-AF65-F5344CB8AC3E}">
        <p14:creationId xmlns:p14="http://schemas.microsoft.com/office/powerpoint/2010/main" val="152592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98798A-D5C7-2328-37C3-B66F0B03198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1893BCC-BE30-6545-FE7F-6005B9410AC7}"/>
              </a:ext>
            </a:extLst>
          </p:cNvPr>
          <p:cNvSpPr>
            <a:spLocks noGrp="1"/>
          </p:cNvSpPr>
          <p:nvPr>
            <p:ph type="dt" sz="half" idx="10"/>
          </p:nvPr>
        </p:nvSpPr>
        <p:spPr/>
        <p:txBody>
          <a:bodyPr/>
          <a:lstStyle/>
          <a:p>
            <a:fld id="{795C2057-75FE-4EAC-9AD4-727D30F0AF16}" type="datetimeFigureOut">
              <a:rPr lang="it-IT" smtClean="0"/>
              <a:t>14/11/2024</a:t>
            </a:fld>
            <a:endParaRPr lang="it-IT"/>
          </a:p>
        </p:txBody>
      </p:sp>
      <p:sp>
        <p:nvSpPr>
          <p:cNvPr id="4" name="Segnaposto piè di pagina 3">
            <a:extLst>
              <a:ext uri="{FF2B5EF4-FFF2-40B4-BE49-F238E27FC236}">
                <a16:creationId xmlns:a16="http://schemas.microsoft.com/office/drawing/2014/main" id="{7E9AA9B3-87E4-DBB8-90CE-3D33E4F7B10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81F80EB-7FD6-3D76-D821-CFA499053C52}"/>
              </a:ext>
            </a:extLst>
          </p:cNvPr>
          <p:cNvSpPr>
            <a:spLocks noGrp="1"/>
          </p:cNvSpPr>
          <p:nvPr>
            <p:ph type="sldNum" sz="quarter" idx="12"/>
          </p:nvPr>
        </p:nvSpPr>
        <p:spPr/>
        <p:txBody>
          <a:bodyPr/>
          <a:lstStyle/>
          <a:p>
            <a:fld id="{09959DAF-10C8-431C-BFB0-7DE309AB4406}" type="slidenum">
              <a:rPr lang="it-IT" smtClean="0"/>
              <a:t>‹N›</a:t>
            </a:fld>
            <a:endParaRPr lang="it-IT"/>
          </a:p>
        </p:txBody>
      </p:sp>
    </p:spTree>
    <p:extLst>
      <p:ext uri="{BB962C8B-B14F-4D97-AF65-F5344CB8AC3E}">
        <p14:creationId xmlns:p14="http://schemas.microsoft.com/office/powerpoint/2010/main" val="227731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234F799-27E8-3E87-8423-9F81DA88EC65}"/>
              </a:ext>
            </a:extLst>
          </p:cNvPr>
          <p:cNvSpPr>
            <a:spLocks noGrp="1"/>
          </p:cNvSpPr>
          <p:nvPr>
            <p:ph type="dt" sz="half" idx="10"/>
          </p:nvPr>
        </p:nvSpPr>
        <p:spPr/>
        <p:txBody>
          <a:bodyPr/>
          <a:lstStyle/>
          <a:p>
            <a:fld id="{795C2057-75FE-4EAC-9AD4-727D30F0AF16}" type="datetimeFigureOut">
              <a:rPr lang="it-IT" smtClean="0"/>
              <a:t>14/11/2024</a:t>
            </a:fld>
            <a:endParaRPr lang="it-IT"/>
          </a:p>
        </p:txBody>
      </p:sp>
      <p:sp>
        <p:nvSpPr>
          <p:cNvPr id="3" name="Segnaposto piè di pagina 2">
            <a:extLst>
              <a:ext uri="{FF2B5EF4-FFF2-40B4-BE49-F238E27FC236}">
                <a16:creationId xmlns:a16="http://schemas.microsoft.com/office/drawing/2014/main" id="{BC11E377-DEDA-6A86-DF47-A86A00E0F24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75CB56E-2F26-A54B-3A70-C4F537D4BC02}"/>
              </a:ext>
            </a:extLst>
          </p:cNvPr>
          <p:cNvSpPr>
            <a:spLocks noGrp="1"/>
          </p:cNvSpPr>
          <p:nvPr>
            <p:ph type="sldNum" sz="quarter" idx="12"/>
          </p:nvPr>
        </p:nvSpPr>
        <p:spPr/>
        <p:txBody>
          <a:bodyPr/>
          <a:lstStyle/>
          <a:p>
            <a:fld id="{09959DAF-10C8-431C-BFB0-7DE309AB4406}" type="slidenum">
              <a:rPr lang="it-IT" smtClean="0"/>
              <a:t>‹N›</a:t>
            </a:fld>
            <a:endParaRPr lang="it-IT"/>
          </a:p>
        </p:txBody>
      </p:sp>
    </p:spTree>
    <p:extLst>
      <p:ext uri="{BB962C8B-B14F-4D97-AF65-F5344CB8AC3E}">
        <p14:creationId xmlns:p14="http://schemas.microsoft.com/office/powerpoint/2010/main" val="58614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229379-DC0A-200D-10DB-9B1644DE0AF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E5903C6-29E8-BFCF-B85C-1633871280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FE65CEB-2E6F-7E5D-E4E1-6AF1A0293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2A70DE3-BAC4-9B2D-92F4-D7EA0E40383C}"/>
              </a:ext>
            </a:extLst>
          </p:cNvPr>
          <p:cNvSpPr>
            <a:spLocks noGrp="1"/>
          </p:cNvSpPr>
          <p:nvPr>
            <p:ph type="dt" sz="half" idx="10"/>
          </p:nvPr>
        </p:nvSpPr>
        <p:spPr/>
        <p:txBody>
          <a:bodyPr/>
          <a:lstStyle/>
          <a:p>
            <a:fld id="{795C2057-75FE-4EAC-9AD4-727D30F0AF16}" type="datetimeFigureOut">
              <a:rPr lang="it-IT" smtClean="0"/>
              <a:t>14/11/2024</a:t>
            </a:fld>
            <a:endParaRPr lang="it-IT"/>
          </a:p>
        </p:txBody>
      </p:sp>
      <p:sp>
        <p:nvSpPr>
          <p:cNvPr id="6" name="Segnaposto piè di pagina 5">
            <a:extLst>
              <a:ext uri="{FF2B5EF4-FFF2-40B4-BE49-F238E27FC236}">
                <a16:creationId xmlns:a16="http://schemas.microsoft.com/office/drawing/2014/main" id="{8656D2B8-FE19-414D-E9A1-986D47F5B99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90A2108-7C80-659D-B6E4-8C587E69460A}"/>
              </a:ext>
            </a:extLst>
          </p:cNvPr>
          <p:cNvSpPr>
            <a:spLocks noGrp="1"/>
          </p:cNvSpPr>
          <p:nvPr>
            <p:ph type="sldNum" sz="quarter" idx="12"/>
          </p:nvPr>
        </p:nvSpPr>
        <p:spPr/>
        <p:txBody>
          <a:bodyPr/>
          <a:lstStyle/>
          <a:p>
            <a:fld id="{09959DAF-10C8-431C-BFB0-7DE309AB4406}" type="slidenum">
              <a:rPr lang="it-IT" smtClean="0"/>
              <a:t>‹N›</a:t>
            </a:fld>
            <a:endParaRPr lang="it-IT"/>
          </a:p>
        </p:txBody>
      </p:sp>
    </p:spTree>
    <p:extLst>
      <p:ext uri="{BB962C8B-B14F-4D97-AF65-F5344CB8AC3E}">
        <p14:creationId xmlns:p14="http://schemas.microsoft.com/office/powerpoint/2010/main" val="253590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641EF2-DB24-EA48-B9EC-FC637FE5250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7D3C94F-1E34-6AD1-C6B4-7A90510462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8550893-4265-3C0F-A3C3-7E338BD25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DD55832-10A1-1FEE-3257-CE118A82D461}"/>
              </a:ext>
            </a:extLst>
          </p:cNvPr>
          <p:cNvSpPr>
            <a:spLocks noGrp="1"/>
          </p:cNvSpPr>
          <p:nvPr>
            <p:ph type="dt" sz="half" idx="10"/>
          </p:nvPr>
        </p:nvSpPr>
        <p:spPr/>
        <p:txBody>
          <a:bodyPr/>
          <a:lstStyle/>
          <a:p>
            <a:fld id="{795C2057-75FE-4EAC-9AD4-727D30F0AF16}" type="datetimeFigureOut">
              <a:rPr lang="it-IT" smtClean="0"/>
              <a:t>14/11/2024</a:t>
            </a:fld>
            <a:endParaRPr lang="it-IT"/>
          </a:p>
        </p:txBody>
      </p:sp>
      <p:sp>
        <p:nvSpPr>
          <p:cNvPr id="6" name="Segnaposto piè di pagina 5">
            <a:extLst>
              <a:ext uri="{FF2B5EF4-FFF2-40B4-BE49-F238E27FC236}">
                <a16:creationId xmlns:a16="http://schemas.microsoft.com/office/drawing/2014/main" id="{40877611-A9BE-29C0-1BED-D6A7B945F17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CE105D5-ADBB-8F28-8DF9-4189B7F832A7}"/>
              </a:ext>
            </a:extLst>
          </p:cNvPr>
          <p:cNvSpPr>
            <a:spLocks noGrp="1"/>
          </p:cNvSpPr>
          <p:nvPr>
            <p:ph type="sldNum" sz="quarter" idx="12"/>
          </p:nvPr>
        </p:nvSpPr>
        <p:spPr/>
        <p:txBody>
          <a:bodyPr/>
          <a:lstStyle/>
          <a:p>
            <a:fld id="{09959DAF-10C8-431C-BFB0-7DE309AB4406}" type="slidenum">
              <a:rPr lang="it-IT" smtClean="0"/>
              <a:t>‹N›</a:t>
            </a:fld>
            <a:endParaRPr lang="it-IT"/>
          </a:p>
        </p:txBody>
      </p:sp>
    </p:spTree>
    <p:extLst>
      <p:ext uri="{BB962C8B-B14F-4D97-AF65-F5344CB8AC3E}">
        <p14:creationId xmlns:p14="http://schemas.microsoft.com/office/powerpoint/2010/main" val="338785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F2A2E12-4459-4D41-7445-695C3CFA9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8B79100-68EF-242A-8A16-32D4F80C4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C3959C-0E81-C427-789C-BEF6C17661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5C2057-75FE-4EAC-9AD4-727D30F0AF16}" type="datetimeFigureOut">
              <a:rPr lang="it-IT" smtClean="0"/>
              <a:t>14/11/2024</a:t>
            </a:fld>
            <a:endParaRPr lang="it-IT"/>
          </a:p>
        </p:txBody>
      </p:sp>
      <p:sp>
        <p:nvSpPr>
          <p:cNvPr id="5" name="Segnaposto piè di pagina 4">
            <a:extLst>
              <a:ext uri="{FF2B5EF4-FFF2-40B4-BE49-F238E27FC236}">
                <a16:creationId xmlns:a16="http://schemas.microsoft.com/office/drawing/2014/main" id="{62038D5F-06A9-7174-BB58-DB70F26AB5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4BD738A7-83F7-6DE1-CA54-A9B69E68DD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959DAF-10C8-431C-BFB0-7DE309AB4406}" type="slidenum">
              <a:rPr lang="it-IT" smtClean="0"/>
              <a:t>‹N›</a:t>
            </a:fld>
            <a:endParaRPr lang="it-IT"/>
          </a:p>
        </p:txBody>
      </p:sp>
    </p:spTree>
    <p:extLst>
      <p:ext uri="{BB962C8B-B14F-4D97-AF65-F5344CB8AC3E}">
        <p14:creationId xmlns:p14="http://schemas.microsoft.com/office/powerpoint/2010/main" val="2632870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469453" y="685855"/>
            <a:ext cx="8249934" cy="390325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a:t> </a:t>
            </a:r>
            <a:br>
              <a:rPr lang="it-IT" dirty="0"/>
            </a:br>
            <a:r>
              <a:rPr lang="it-IT" dirty="0"/>
              <a:t>LABORATORIO INGLESE III</a:t>
            </a:r>
            <a:br>
              <a:rPr lang="it-IT" dirty="0"/>
            </a:br>
            <a:endParaRPr dirty="0"/>
          </a:p>
        </p:txBody>
      </p:sp>
      <p:sp>
        <p:nvSpPr>
          <p:cNvPr id="89" name="Google Shape;89;p1"/>
          <p:cNvSpPr txBox="1">
            <a:spLocks noGrp="1"/>
          </p:cNvSpPr>
          <p:nvPr>
            <p:ph type="subTitle" idx="1"/>
          </p:nvPr>
        </p:nvSpPr>
        <p:spPr>
          <a:xfrm>
            <a:off x="7962005" y="252768"/>
            <a:ext cx="3808817" cy="1143769"/>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dk1"/>
              </a:buClr>
              <a:buSzPts val="2400"/>
              <a:buNone/>
            </a:pPr>
            <a:r>
              <a:rPr lang="it-IT" dirty="0">
                <a:solidFill>
                  <a:schemeClr val="dk1"/>
                </a:solidFill>
              </a:rPr>
              <a:t>A.A.  202</a:t>
            </a:r>
            <a:r>
              <a:rPr lang="it-IT" dirty="0"/>
              <a:t>4</a:t>
            </a:r>
            <a:r>
              <a:rPr lang="it-IT" dirty="0">
                <a:solidFill>
                  <a:schemeClr val="dk1"/>
                </a:solidFill>
              </a:rPr>
              <a:t>/202</a:t>
            </a:r>
            <a:r>
              <a:rPr lang="it-IT" dirty="0"/>
              <a:t>5</a:t>
            </a:r>
            <a:r>
              <a:rPr lang="it-IT" dirty="0">
                <a:solidFill>
                  <a:schemeClr val="dk1"/>
                </a:solidFill>
              </a:rPr>
              <a:t>, LM85-BIS</a:t>
            </a:r>
            <a:endParaRPr dirty="0"/>
          </a:p>
          <a:p>
            <a:pPr marL="0" lvl="0" indent="0" algn="ctr" rtl="0">
              <a:lnSpc>
                <a:spcPct val="90000"/>
              </a:lnSpc>
              <a:spcBef>
                <a:spcPts val="1000"/>
              </a:spcBef>
              <a:spcAft>
                <a:spcPts val="0"/>
              </a:spcAft>
              <a:buClr>
                <a:schemeClr val="dk1"/>
              </a:buClr>
              <a:buSzPts val="2400"/>
              <a:buNone/>
            </a:pPr>
            <a:r>
              <a:rPr lang="it-IT" dirty="0">
                <a:solidFill>
                  <a:schemeClr val="dk1"/>
                </a:solidFill>
              </a:rPr>
              <a:t>(</a:t>
            </a:r>
            <a:r>
              <a:rPr lang="it-IT" dirty="0"/>
              <a:t>3</a:t>
            </a:r>
            <a:r>
              <a:rPr lang="it-IT" dirty="0">
                <a:solidFill>
                  <a:schemeClr val="dk1"/>
                </a:solidFill>
              </a:rPr>
              <a:t>° ANNO, </a:t>
            </a:r>
            <a:r>
              <a:rPr lang="it-IT" dirty="0"/>
              <a:t>1</a:t>
            </a:r>
            <a:r>
              <a:rPr lang="it-IT" dirty="0">
                <a:solidFill>
                  <a:schemeClr val="dk1"/>
                </a:solidFill>
              </a:rPr>
              <a:t>° SEMESTRE)</a:t>
            </a:r>
          </a:p>
          <a:p>
            <a:pPr marL="0" lvl="0" indent="0" algn="ctr" rtl="0">
              <a:lnSpc>
                <a:spcPct val="90000"/>
              </a:lnSpc>
              <a:spcBef>
                <a:spcPts val="1000"/>
              </a:spcBef>
              <a:spcAft>
                <a:spcPts val="0"/>
              </a:spcAft>
              <a:buClr>
                <a:schemeClr val="dk1"/>
              </a:buClr>
              <a:buSzPts val="2400"/>
              <a:buNone/>
            </a:pPr>
            <a:r>
              <a:rPr lang="it-IT" dirty="0"/>
              <a:t>LEZIONE 6  15/11/2025</a:t>
            </a:r>
            <a:endParaRPr dirty="0">
              <a:highlight>
                <a:srgbClr val="FFFF00"/>
              </a:highlight>
            </a:endParaRPr>
          </a:p>
        </p:txBody>
      </p:sp>
      <p:sp>
        <p:nvSpPr>
          <p:cNvPr id="90" name="Google Shape;90;p1"/>
          <p:cNvSpPr txBox="1"/>
          <p:nvPr/>
        </p:nvSpPr>
        <p:spPr>
          <a:xfrm>
            <a:off x="3354185" y="3942606"/>
            <a:ext cx="47991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D391124-113D-90EA-CA8E-7B5D2E9DC00C}"/>
              </a:ext>
            </a:extLst>
          </p:cNvPr>
          <p:cNvSpPr>
            <a:spLocks noGrp="1"/>
          </p:cNvSpPr>
          <p:nvPr>
            <p:ph type="title"/>
          </p:nvPr>
        </p:nvSpPr>
        <p:spPr>
          <a:xfrm>
            <a:off x="838200" y="184806"/>
            <a:ext cx="10515600" cy="1012624"/>
          </a:xfrm>
        </p:spPr>
        <p:txBody>
          <a:bodyPr vert="horz" lIns="91440" tIns="45720" rIns="91440" bIns="45720" rtlCol="0" anchor="ctr">
            <a:normAutofit/>
          </a:bodyPr>
          <a:lstStyle/>
          <a:p>
            <a:r>
              <a:rPr lang="en-US" sz="2800" b="1" kern="1200" dirty="0">
                <a:solidFill>
                  <a:schemeClr val="tx1"/>
                </a:solidFill>
                <a:latin typeface="+mj-lt"/>
                <a:ea typeface="+mj-ea"/>
                <a:cs typeface="+mj-cs"/>
              </a:rPr>
              <a:t>Modals</a:t>
            </a:r>
            <a:endParaRPr lang="en-US" sz="2800" kern="1200" dirty="0">
              <a:solidFill>
                <a:schemeClr val="tx1"/>
              </a:solidFill>
              <a:latin typeface="+mj-lt"/>
              <a:ea typeface="+mj-ea"/>
              <a:cs typeface="+mj-cs"/>
            </a:endParaRPr>
          </a:p>
        </p:txBody>
      </p:sp>
      <p:graphicFrame>
        <p:nvGraphicFramePr>
          <p:cNvPr id="4" name="Segnaposto contenuto 3">
            <a:extLst>
              <a:ext uri="{FF2B5EF4-FFF2-40B4-BE49-F238E27FC236}">
                <a16:creationId xmlns:a16="http://schemas.microsoft.com/office/drawing/2014/main" id="{3F265B0F-FC3E-0117-A01A-7650043FAB99}"/>
              </a:ext>
            </a:extLst>
          </p:cNvPr>
          <p:cNvGraphicFramePr>
            <a:graphicFrameLocks noGrp="1"/>
          </p:cNvGraphicFramePr>
          <p:nvPr>
            <p:ph idx="1"/>
            <p:extLst>
              <p:ext uri="{D42A27DB-BD31-4B8C-83A1-F6EECF244321}">
                <p14:modId xmlns:p14="http://schemas.microsoft.com/office/powerpoint/2010/main" val="1609235619"/>
              </p:ext>
            </p:extLst>
          </p:nvPr>
        </p:nvGraphicFramePr>
        <p:xfrm>
          <a:off x="838200" y="1382236"/>
          <a:ext cx="10179178" cy="4241746"/>
        </p:xfrm>
        <a:graphic>
          <a:graphicData uri="http://schemas.openxmlformats.org/drawingml/2006/table">
            <a:tbl>
              <a:tblPr>
                <a:tableStyleId>{5C22544A-7EE6-4342-B048-85BDC9FD1C3A}</a:tableStyleId>
              </a:tblPr>
              <a:tblGrid>
                <a:gridCol w="4851834">
                  <a:extLst>
                    <a:ext uri="{9D8B030D-6E8A-4147-A177-3AD203B41FA5}">
                      <a16:colId xmlns:a16="http://schemas.microsoft.com/office/drawing/2014/main" val="560351914"/>
                    </a:ext>
                  </a:extLst>
                </a:gridCol>
                <a:gridCol w="5327344">
                  <a:extLst>
                    <a:ext uri="{9D8B030D-6E8A-4147-A177-3AD203B41FA5}">
                      <a16:colId xmlns:a16="http://schemas.microsoft.com/office/drawing/2014/main" val="4203792731"/>
                    </a:ext>
                  </a:extLst>
                </a:gridCol>
              </a:tblGrid>
              <a:tr h="609850">
                <a:tc>
                  <a:txBody>
                    <a:bodyPr/>
                    <a:lstStyle/>
                    <a:p>
                      <a:pPr fontAlgn="t"/>
                      <a:r>
                        <a:rPr lang="en-US" sz="2600" b="1" dirty="0">
                          <a:effectLst/>
                        </a:rPr>
                        <a:t>DIRECT SPEECH</a:t>
                      </a:r>
                    </a:p>
                  </a:txBody>
                  <a:tcPr marL="184705" marR="184705" marT="66493" marB="66493"/>
                </a:tc>
                <a:tc>
                  <a:txBody>
                    <a:bodyPr/>
                    <a:lstStyle/>
                    <a:p>
                      <a:pPr fontAlgn="t"/>
                      <a:r>
                        <a:rPr lang="it-IT" sz="2600" b="1" dirty="0">
                          <a:effectLst/>
                        </a:rPr>
                        <a:t>INDIRECT SPEECH</a:t>
                      </a:r>
                    </a:p>
                  </a:txBody>
                  <a:tcPr marL="184705" marR="184705" marT="66493" marB="66493"/>
                </a:tc>
                <a:extLst>
                  <a:ext uri="{0D108BD9-81ED-4DB2-BD59-A6C34878D82A}">
                    <a16:rowId xmlns:a16="http://schemas.microsoft.com/office/drawing/2014/main" val="1851198058"/>
                  </a:ext>
                </a:extLst>
              </a:tr>
              <a:tr h="921173">
                <a:tc>
                  <a:txBody>
                    <a:bodyPr/>
                    <a:lstStyle/>
                    <a:p>
                      <a:pPr fontAlgn="t"/>
                      <a:r>
                        <a:rPr lang="en-US" sz="2600" b="0" dirty="0">
                          <a:effectLst/>
                        </a:rPr>
                        <a:t> </a:t>
                      </a:r>
                      <a:r>
                        <a:rPr lang="en-US" sz="2600" b="1" dirty="0">
                          <a:effectLst/>
                        </a:rPr>
                        <a:t>Can</a:t>
                      </a:r>
                      <a:r>
                        <a:rPr lang="en-US" sz="2600" b="0" dirty="0">
                          <a:effectLst/>
                        </a:rPr>
                        <a:t> help you with the party. </a:t>
                      </a:r>
                    </a:p>
                  </a:txBody>
                  <a:tcPr marL="184705" marR="184705" marT="66493" marB="66493"/>
                </a:tc>
                <a:tc>
                  <a:txBody>
                    <a:bodyPr/>
                    <a:lstStyle/>
                    <a:p>
                      <a:pPr fontAlgn="t"/>
                      <a:r>
                        <a:rPr lang="it-IT" sz="2600" b="0" dirty="0" err="1">
                          <a:effectLst/>
                        </a:rPr>
                        <a:t>She</a:t>
                      </a:r>
                      <a:r>
                        <a:rPr lang="it-IT" sz="2600" b="0" dirty="0">
                          <a:effectLst/>
                        </a:rPr>
                        <a:t> </a:t>
                      </a:r>
                      <a:r>
                        <a:rPr lang="it-IT" sz="2600" b="0" dirty="0" err="1">
                          <a:effectLst/>
                        </a:rPr>
                        <a:t>said</a:t>
                      </a:r>
                      <a:r>
                        <a:rPr lang="it-IT" sz="2600" b="0" dirty="0">
                          <a:effectLst/>
                        </a:rPr>
                        <a:t> </a:t>
                      </a:r>
                      <a:r>
                        <a:rPr lang="it-IT" sz="2600" b="0" dirty="0" err="1">
                          <a:effectLst/>
                        </a:rPr>
                        <a:t>she</a:t>
                      </a:r>
                      <a:r>
                        <a:rPr lang="it-IT" sz="2600" b="0" dirty="0">
                          <a:effectLst/>
                        </a:rPr>
                        <a:t> </a:t>
                      </a:r>
                      <a:r>
                        <a:rPr lang="it-IT" sz="2600" b="1" dirty="0" err="1">
                          <a:effectLst/>
                        </a:rPr>
                        <a:t>could</a:t>
                      </a:r>
                      <a:r>
                        <a:rPr lang="it-IT" sz="2600" b="0" dirty="0">
                          <a:effectLst/>
                        </a:rPr>
                        <a:t> help me with the party. </a:t>
                      </a:r>
                    </a:p>
                  </a:txBody>
                  <a:tcPr marL="184705" marR="184705" marT="66493" marB="66493"/>
                </a:tc>
                <a:extLst>
                  <a:ext uri="{0D108BD9-81ED-4DB2-BD59-A6C34878D82A}">
                    <a16:rowId xmlns:a16="http://schemas.microsoft.com/office/drawing/2014/main" val="1763402910"/>
                  </a:ext>
                </a:extLst>
              </a:tr>
              <a:tr h="1073393">
                <a:tc>
                  <a:txBody>
                    <a:bodyPr/>
                    <a:lstStyle/>
                    <a:p>
                      <a:pPr fontAlgn="t"/>
                      <a:r>
                        <a:rPr lang="en-US" sz="2600" b="0" dirty="0">
                          <a:effectLst/>
                        </a:rPr>
                        <a:t>You </a:t>
                      </a:r>
                      <a:r>
                        <a:rPr lang="en-US" sz="2600" b="1" dirty="0">
                          <a:effectLst/>
                        </a:rPr>
                        <a:t>must</a:t>
                      </a:r>
                      <a:r>
                        <a:rPr lang="en-US" sz="2600" b="0" dirty="0">
                          <a:effectLst/>
                        </a:rPr>
                        <a:t> be at the station by 10.00. </a:t>
                      </a:r>
                    </a:p>
                  </a:txBody>
                  <a:tcPr marL="184705" marR="184705" marT="66493" marB="66493"/>
                </a:tc>
                <a:tc>
                  <a:txBody>
                    <a:bodyPr/>
                    <a:lstStyle/>
                    <a:p>
                      <a:pPr fontAlgn="t"/>
                      <a:r>
                        <a:rPr lang="it-IT" sz="2600" b="0" dirty="0">
                          <a:effectLst/>
                        </a:rPr>
                        <a:t>He </a:t>
                      </a:r>
                      <a:r>
                        <a:rPr lang="it-IT" sz="2600" b="0" dirty="0" err="1">
                          <a:effectLst/>
                        </a:rPr>
                        <a:t>said</a:t>
                      </a:r>
                      <a:r>
                        <a:rPr lang="it-IT" sz="2600" b="0" dirty="0">
                          <a:effectLst/>
                        </a:rPr>
                        <a:t> I</a:t>
                      </a:r>
                      <a:r>
                        <a:rPr lang="it-IT" sz="2600" b="1" dirty="0">
                          <a:effectLst/>
                        </a:rPr>
                        <a:t> </a:t>
                      </a:r>
                      <a:r>
                        <a:rPr lang="it-IT" sz="2600" b="1" dirty="0" err="1">
                          <a:effectLst/>
                        </a:rPr>
                        <a:t>had</a:t>
                      </a:r>
                      <a:r>
                        <a:rPr lang="it-IT" sz="2600" b="1" dirty="0">
                          <a:effectLst/>
                        </a:rPr>
                        <a:t> to</a:t>
                      </a:r>
                      <a:r>
                        <a:rPr lang="it-IT" sz="2600" b="0" dirty="0">
                          <a:effectLst/>
                        </a:rPr>
                        <a:t> be </a:t>
                      </a:r>
                      <a:r>
                        <a:rPr lang="it-IT" sz="2600" b="0" dirty="0" err="1">
                          <a:effectLst/>
                        </a:rPr>
                        <a:t>at</a:t>
                      </a:r>
                      <a:r>
                        <a:rPr lang="it-IT" sz="2600" b="0" dirty="0">
                          <a:effectLst/>
                        </a:rPr>
                        <a:t> the station by 10.00. </a:t>
                      </a:r>
                    </a:p>
                  </a:txBody>
                  <a:tcPr marL="184705" marR="184705" marT="66493" marB="66493"/>
                </a:tc>
                <a:extLst>
                  <a:ext uri="{0D108BD9-81ED-4DB2-BD59-A6C34878D82A}">
                    <a16:rowId xmlns:a16="http://schemas.microsoft.com/office/drawing/2014/main" val="725884552"/>
                  </a:ext>
                </a:extLst>
              </a:tr>
              <a:tr h="707571">
                <a:tc>
                  <a:txBody>
                    <a:bodyPr/>
                    <a:lstStyle/>
                    <a:p>
                      <a:pPr fontAlgn="t"/>
                      <a:r>
                        <a:rPr lang="it-IT" sz="2600" b="1" dirty="0" err="1">
                          <a:effectLst/>
                        </a:rPr>
                        <a:t>Shall</a:t>
                      </a:r>
                      <a:r>
                        <a:rPr lang="it-IT" sz="2600" b="0" dirty="0">
                          <a:effectLst/>
                        </a:rPr>
                        <a:t> </a:t>
                      </a:r>
                      <a:r>
                        <a:rPr lang="it-IT" sz="2600" b="0" dirty="0" err="1">
                          <a:effectLst/>
                        </a:rPr>
                        <a:t>we</a:t>
                      </a:r>
                      <a:r>
                        <a:rPr lang="it-IT" sz="2600" b="0" dirty="0">
                          <a:effectLst/>
                        </a:rPr>
                        <a:t> </a:t>
                      </a:r>
                      <a:r>
                        <a:rPr lang="it-IT" sz="2600" b="0" dirty="0" err="1">
                          <a:effectLst/>
                        </a:rPr>
                        <a:t>leave</a:t>
                      </a:r>
                      <a:r>
                        <a:rPr lang="it-IT" sz="2600" b="0" dirty="0">
                          <a:effectLst/>
                        </a:rPr>
                        <a:t>? </a:t>
                      </a:r>
                    </a:p>
                  </a:txBody>
                  <a:tcPr marL="184705" marR="184705" marT="66493" marB="66493"/>
                </a:tc>
                <a:tc>
                  <a:txBody>
                    <a:bodyPr/>
                    <a:lstStyle/>
                    <a:p>
                      <a:pPr fontAlgn="t"/>
                      <a:r>
                        <a:rPr lang="en-US" sz="2600" b="0" dirty="0">
                          <a:effectLst/>
                        </a:rPr>
                        <a:t>She asked if they </a:t>
                      </a:r>
                      <a:r>
                        <a:rPr lang="en-US" sz="2600" b="1" dirty="0">
                          <a:effectLst/>
                        </a:rPr>
                        <a:t>should</a:t>
                      </a:r>
                      <a:r>
                        <a:rPr lang="en-US" sz="2600" b="0" dirty="0">
                          <a:effectLst/>
                        </a:rPr>
                        <a:t> leave. </a:t>
                      </a:r>
                    </a:p>
                  </a:txBody>
                  <a:tcPr marL="184705" marR="184705" marT="66493" marB="66493"/>
                </a:tc>
                <a:extLst>
                  <a:ext uri="{0D108BD9-81ED-4DB2-BD59-A6C34878D82A}">
                    <a16:rowId xmlns:a16="http://schemas.microsoft.com/office/drawing/2014/main" val="1920983724"/>
                  </a:ext>
                </a:extLst>
              </a:tr>
              <a:tr h="914401">
                <a:tc>
                  <a:txBody>
                    <a:bodyPr/>
                    <a:lstStyle/>
                    <a:p>
                      <a:pPr fontAlgn="t"/>
                      <a:r>
                        <a:rPr lang="it-IT" sz="2600" b="0" dirty="0">
                          <a:effectLst/>
                        </a:rPr>
                        <a:t>Fiona </a:t>
                      </a:r>
                      <a:r>
                        <a:rPr lang="it-IT" sz="2600" b="1" dirty="0" err="1">
                          <a:effectLst/>
                        </a:rPr>
                        <a:t>may</a:t>
                      </a:r>
                      <a:r>
                        <a:rPr lang="it-IT" sz="2600" b="0" dirty="0">
                          <a:effectLst/>
                        </a:rPr>
                        <a:t> </a:t>
                      </a:r>
                      <a:r>
                        <a:rPr lang="it-IT" sz="2600" b="0" dirty="0" err="1">
                          <a:effectLst/>
                        </a:rPr>
                        <a:t>arrive</a:t>
                      </a:r>
                      <a:r>
                        <a:rPr lang="it-IT" sz="2600" b="0" dirty="0">
                          <a:effectLst/>
                        </a:rPr>
                        <a:t> late </a:t>
                      </a:r>
                    </a:p>
                  </a:txBody>
                  <a:tcPr marL="184705" marR="184705" marT="66493" marB="66493"/>
                </a:tc>
                <a:tc>
                  <a:txBody>
                    <a:bodyPr/>
                    <a:lstStyle/>
                    <a:p>
                      <a:pPr fontAlgn="t"/>
                      <a:r>
                        <a:rPr lang="en-US" sz="2600" b="0" dirty="0">
                          <a:effectLst/>
                        </a:rPr>
                        <a:t>She told me that Fiona </a:t>
                      </a:r>
                      <a:r>
                        <a:rPr lang="en-US" sz="2600" b="1" dirty="0">
                          <a:effectLst/>
                        </a:rPr>
                        <a:t>might </a:t>
                      </a:r>
                      <a:r>
                        <a:rPr lang="en-US" sz="2600" b="0" dirty="0">
                          <a:effectLst/>
                        </a:rPr>
                        <a:t>arrive late </a:t>
                      </a:r>
                    </a:p>
                  </a:txBody>
                  <a:tcPr marL="184705" marR="184705" marT="66493" marB="66493"/>
                </a:tc>
                <a:extLst>
                  <a:ext uri="{0D108BD9-81ED-4DB2-BD59-A6C34878D82A}">
                    <a16:rowId xmlns:a16="http://schemas.microsoft.com/office/drawing/2014/main" val="2082128953"/>
                  </a:ext>
                </a:extLst>
              </a:tr>
            </a:tbl>
          </a:graphicData>
        </a:graphic>
      </p:graphicFrame>
    </p:spTree>
    <p:extLst>
      <p:ext uri="{BB962C8B-B14F-4D97-AF65-F5344CB8AC3E}">
        <p14:creationId xmlns:p14="http://schemas.microsoft.com/office/powerpoint/2010/main" val="280807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2B3176-E33B-E6B7-6D12-831813D9339F}"/>
              </a:ext>
            </a:extLst>
          </p:cNvPr>
          <p:cNvSpPr>
            <a:spLocks noGrp="1"/>
          </p:cNvSpPr>
          <p:nvPr>
            <p:ph type="title"/>
          </p:nvPr>
        </p:nvSpPr>
        <p:spPr>
          <a:xfrm>
            <a:off x="239486" y="-266246"/>
            <a:ext cx="10515600" cy="1325563"/>
          </a:xfrm>
        </p:spPr>
        <p:txBody>
          <a:bodyPr>
            <a:normAutofit/>
          </a:bodyPr>
          <a:lstStyle/>
          <a:p>
            <a:r>
              <a:rPr lang="it-IT" sz="2800" b="1" dirty="0">
                <a:highlight>
                  <a:srgbClr val="FFFFFF"/>
                </a:highlight>
              </a:rPr>
              <a:t>S</a:t>
            </a:r>
            <a:r>
              <a:rPr lang="it-IT" sz="2800" b="1" i="0" dirty="0">
                <a:solidFill>
                  <a:srgbClr val="000000"/>
                </a:solidFill>
                <a:effectLst/>
                <a:highlight>
                  <a:srgbClr val="FFFFFF"/>
                </a:highlight>
                <a:latin typeface="Arial" panose="020B0604020202020204" pitchFamily="34" charset="0"/>
              </a:rPr>
              <a:t>till </a:t>
            </a:r>
            <a:r>
              <a:rPr lang="it-IT" sz="2800" b="1" i="0" dirty="0" err="1">
                <a:solidFill>
                  <a:srgbClr val="000000"/>
                </a:solidFill>
                <a:effectLst/>
                <a:highlight>
                  <a:srgbClr val="FFFFFF"/>
                </a:highlight>
                <a:latin typeface="Arial" panose="020B0604020202020204" pitchFamily="34" charset="0"/>
              </a:rPr>
              <a:t>true</a:t>
            </a:r>
            <a:r>
              <a:rPr lang="it-IT" sz="2800" b="1" i="0" dirty="0">
                <a:solidFill>
                  <a:srgbClr val="000000"/>
                </a:solidFill>
                <a:effectLst/>
                <a:highlight>
                  <a:srgbClr val="FFFFFF"/>
                </a:highlight>
                <a:latin typeface="Arial" panose="020B0604020202020204" pitchFamily="34" charset="0"/>
              </a:rPr>
              <a:t> or </a:t>
            </a:r>
            <a:r>
              <a:rPr lang="it-IT" sz="2800" b="1" i="0" dirty="0" err="1">
                <a:solidFill>
                  <a:srgbClr val="000000"/>
                </a:solidFill>
                <a:effectLst/>
                <a:highlight>
                  <a:srgbClr val="FFFFFF"/>
                </a:highlight>
                <a:latin typeface="Arial" panose="020B0604020202020204" pitchFamily="34" charset="0"/>
              </a:rPr>
              <a:t>relevant</a:t>
            </a:r>
            <a:r>
              <a:rPr lang="it-IT" sz="2800" b="1" i="0" dirty="0">
                <a:solidFill>
                  <a:srgbClr val="000000"/>
                </a:solidFill>
                <a:effectLst/>
                <a:highlight>
                  <a:srgbClr val="FFFFFF"/>
                </a:highlight>
                <a:latin typeface="Arial" panose="020B0604020202020204" pitchFamily="34" charset="0"/>
              </a:rPr>
              <a:t> </a:t>
            </a:r>
            <a:r>
              <a:rPr lang="it-IT" sz="2800" b="1" i="0" dirty="0" err="1">
                <a:solidFill>
                  <a:srgbClr val="000000"/>
                </a:solidFill>
                <a:effectLst/>
                <a:highlight>
                  <a:srgbClr val="FFFFFF"/>
                </a:highlight>
                <a:latin typeface="Arial" panose="020B0604020202020204" pitchFamily="34" charset="0"/>
              </a:rPr>
              <a:t>facts</a:t>
            </a:r>
            <a:endParaRPr lang="it-IT" sz="2800" b="1" dirty="0"/>
          </a:p>
        </p:txBody>
      </p:sp>
      <p:sp>
        <p:nvSpPr>
          <p:cNvPr id="3" name="Segnaposto contenuto 2">
            <a:extLst>
              <a:ext uri="{FF2B5EF4-FFF2-40B4-BE49-F238E27FC236}">
                <a16:creationId xmlns:a16="http://schemas.microsoft.com/office/drawing/2014/main" id="{FDFBDCD8-21CE-5C8D-5004-D6003DD57824}"/>
              </a:ext>
            </a:extLst>
          </p:cNvPr>
          <p:cNvSpPr>
            <a:spLocks noGrp="1"/>
          </p:cNvSpPr>
          <p:nvPr>
            <p:ph idx="1"/>
          </p:nvPr>
        </p:nvSpPr>
        <p:spPr>
          <a:xfrm>
            <a:off x="239486" y="1186542"/>
            <a:ext cx="11800114" cy="5584371"/>
          </a:xfrm>
        </p:spPr>
        <p:txBody>
          <a:bodyPr>
            <a:normAutofit/>
          </a:bodyPr>
          <a:lstStyle/>
          <a:p>
            <a:r>
              <a:rPr lang="en-US" b="0" i="0" dirty="0">
                <a:solidFill>
                  <a:srgbClr val="000000"/>
                </a:solidFill>
                <a:effectLst/>
                <a:highlight>
                  <a:srgbClr val="FFFFFF"/>
                </a:highlight>
                <a:latin typeface="Arial" panose="020B0604020202020204" pitchFamily="34" charset="0"/>
              </a:rPr>
              <a:t>If what the speaker has said is </a:t>
            </a:r>
            <a:r>
              <a:rPr lang="en-US" b="1" i="0" dirty="0">
                <a:solidFill>
                  <a:srgbClr val="000000"/>
                </a:solidFill>
                <a:effectLst/>
                <a:highlight>
                  <a:srgbClr val="FFFFFF"/>
                </a:highlight>
                <a:latin typeface="Arial" panose="020B0604020202020204" pitchFamily="34" charset="0"/>
              </a:rPr>
              <a:t>still true or relevant</a:t>
            </a:r>
            <a:r>
              <a:rPr lang="en-US" b="0" i="0" dirty="0">
                <a:solidFill>
                  <a:srgbClr val="000000"/>
                </a:solidFill>
                <a:effectLst/>
                <a:highlight>
                  <a:srgbClr val="FFFFFF"/>
                </a:highlight>
                <a:latin typeface="Arial" panose="020B0604020202020204" pitchFamily="34" charset="0"/>
              </a:rPr>
              <a:t>, it's not compulsory to change the tense. But we have to change other elements when appropriate.</a:t>
            </a:r>
          </a:p>
          <a:p>
            <a:pPr marL="0" indent="0">
              <a:buNone/>
            </a:pPr>
            <a:r>
              <a:rPr lang="en-US" dirty="0">
                <a:solidFill>
                  <a:srgbClr val="000000"/>
                </a:solidFill>
                <a:highlight>
                  <a:srgbClr val="FFFFFF"/>
                </a:highlight>
                <a:latin typeface="Arial" panose="020B0604020202020204" pitchFamily="34" charset="0"/>
              </a:rPr>
              <a:t>   </a:t>
            </a:r>
          </a:p>
          <a:p>
            <a:pPr marL="0" indent="0">
              <a:buNone/>
            </a:pPr>
            <a:r>
              <a:rPr lang="en-US" i="1" dirty="0">
                <a:solidFill>
                  <a:srgbClr val="000000"/>
                </a:solidFill>
                <a:effectLst/>
                <a:highlight>
                  <a:srgbClr val="FFFFFF"/>
                </a:highlight>
                <a:latin typeface="Arial" panose="020B0604020202020204" pitchFamily="34" charset="0"/>
                <a:sym typeface="Wingdings" panose="05000000000000000000" pitchFamily="2" charset="2"/>
              </a:rPr>
              <a:t>“I </a:t>
            </a:r>
            <a:r>
              <a:rPr lang="en-US" b="1" i="1" dirty="0">
                <a:solidFill>
                  <a:srgbClr val="000000"/>
                </a:solidFill>
                <a:effectLst/>
                <a:highlight>
                  <a:srgbClr val="FFFFFF"/>
                </a:highlight>
                <a:latin typeface="Arial" panose="020B0604020202020204" pitchFamily="34" charset="0"/>
                <a:sym typeface="Wingdings" panose="05000000000000000000" pitchFamily="2" charset="2"/>
              </a:rPr>
              <a:t>likes</a:t>
            </a:r>
            <a:r>
              <a:rPr lang="en-US" i="1" dirty="0">
                <a:solidFill>
                  <a:srgbClr val="000000"/>
                </a:solidFill>
                <a:effectLst/>
                <a:highlight>
                  <a:srgbClr val="FFFFFF"/>
                </a:highlight>
                <a:latin typeface="Arial" panose="020B0604020202020204" pitchFamily="34" charset="0"/>
                <a:sym typeface="Wingdings" panose="05000000000000000000" pitchFamily="2" charset="2"/>
              </a:rPr>
              <a:t> cats”  </a:t>
            </a:r>
            <a:r>
              <a:rPr lang="en-US" i="1" dirty="0">
                <a:solidFill>
                  <a:srgbClr val="FF0000"/>
                </a:solidFill>
                <a:effectLst/>
                <a:highlight>
                  <a:srgbClr val="FFFFFF"/>
                </a:highlight>
                <a:latin typeface="Arial" panose="020B0604020202020204" pitchFamily="34" charset="0"/>
                <a:sym typeface="Wingdings" panose="05000000000000000000" pitchFamily="2" charset="2"/>
              </a:rPr>
              <a:t>He</a:t>
            </a:r>
            <a:r>
              <a:rPr lang="en-US" i="1" dirty="0">
                <a:solidFill>
                  <a:srgbClr val="000000"/>
                </a:solidFill>
                <a:effectLst/>
                <a:highlight>
                  <a:srgbClr val="FFFFFF"/>
                </a:highlight>
                <a:latin typeface="Arial" panose="020B0604020202020204" pitchFamily="34" charset="0"/>
                <a:sym typeface="Wingdings" panose="05000000000000000000" pitchFamily="2" charset="2"/>
              </a:rPr>
              <a:t> said he </a:t>
            </a:r>
            <a:r>
              <a:rPr lang="en-US" b="1" i="1" dirty="0">
                <a:solidFill>
                  <a:srgbClr val="000000"/>
                </a:solidFill>
                <a:effectLst/>
                <a:highlight>
                  <a:srgbClr val="FFFFFF"/>
                </a:highlight>
                <a:latin typeface="Arial" panose="020B0604020202020204" pitchFamily="34" charset="0"/>
                <a:sym typeface="Wingdings" panose="05000000000000000000" pitchFamily="2" charset="2"/>
              </a:rPr>
              <a:t>likes</a:t>
            </a:r>
            <a:r>
              <a:rPr lang="en-US" i="1" dirty="0">
                <a:solidFill>
                  <a:srgbClr val="000000"/>
                </a:solidFill>
                <a:effectLst/>
                <a:highlight>
                  <a:srgbClr val="FFFFFF"/>
                </a:highlight>
                <a:latin typeface="Arial" panose="020B0604020202020204" pitchFamily="34" charset="0"/>
                <a:sym typeface="Wingdings" panose="05000000000000000000" pitchFamily="2" charset="2"/>
              </a:rPr>
              <a:t> cats</a:t>
            </a:r>
          </a:p>
          <a:p>
            <a:pPr marL="0" indent="0">
              <a:buNone/>
            </a:pPr>
            <a:r>
              <a:rPr lang="en-US" i="1" dirty="0">
                <a:solidFill>
                  <a:srgbClr val="000000"/>
                </a:solidFill>
                <a:highlight>
                  <a:srgbClr val="FFFFFF"/>
                </a:highlight>
                <a:latin typeface="Arial" panose="020B0604020202020204" pitchFamily="34" charset="0"/>
                <a:sym typeface="Wingdings" panose="05000000000000000000" pitchFamily="2" charset="2"/>
              </a:rPr>
              <a:t>“Tigers </a:t>
            </a:r>
            <a:r>
              <a:rPr lang="en-US" b="1" i="1" dirty="0">
                <a:solidFill>
                  <a:srgbClr val="000000"/>
                </a:solidFill>
                <a:highlight>
                  <a:srgbClr val="FFFFFF"/>
                </a:highlight>
                <a:latin typeface="Arial" panose="020B0604020202020204" pitchFamily="34" charset="0"/>
                <a:sym typeface="Wingdings" panose="05000000000000000000" pitchFamily="2" charset="2"/>
              </a:rPr>
              <a:t>swim</a:t>
            </a:r>
            <a:r>
              <a:rPr lang="en-US" i="1" dirty="0">
                <a:solidFill>
                  <a:srgbClr val="000000"/>
                </a:solidFill>
                <a:highlight>
                  <a:srgbClr val="FFFFFF"/>
                </a:highlight>
                <a:latin typeface="Arial" panose="020B0604020202020204" pitchFamily="34" charset="0"/>
                <a:sym typeface="Wingdings" panose="05000000000000000000" pitchFamily="2" charset="2"/>
              </a:rPr>
              <a:t> very well”  The vet said tigers </a:t>
            </a:r>
            <a:r>
              <a:rPr lang="en-US" b="1" i="1" dirty="0">
                <a:solidFill>
                  <a:srgbClr val="000000"/>
                </a:solidFill>
                <a:highlight>
                  <a:srgbClr val="FFFFFF"/>
                </a:highlight>
                <a:latin typeface="Arial" panose="020B0604020202020204" pitchFamily="34" charset="0"/>
                <a:sym typeface="Wingdings" panose="05000000000000000000" pitchFamily="2" charset="2"/>
              </a:rPr>
              <a:t>swim</a:t>
            </a:r>
            <a:r>
              <a:rPr lang="en-US" i="1" dirty="0">
                <a:solidFill>
                  <a:srgbClr val="000000"/>
                </a:solidFill>
                <a:highlight>
                  <a:srgbClr val="FFFFFF"/>
                </a:highlight>
                <a:latin typeface="Arial" panose="020B0604020202020204" pitchFamily="34" charset="0"/>
                <a:sym typeface="Wingdings" panose="05000000000000000000" pitchFamily="2" charset="2"/>
              </a:rPr>
              <a:t> very well </a:t>
            </a:r>
            <a:endParaRPr lang="en-US" i="1" dirty="0">
              <a:solidFill>
                <a:srgbClr val="FF0000"/>
              </a:solidFill>
              <a:effectLst/>
              <a:highlight>
                <a:srgbClr val="FFFFFF"/>
              </a:highlight>
              <a:latin typeface="Arial" panose="020B0604020202020204" pitchFamily="34" charset="0"/>
              <a:sym typeface="Wingdings" panose="05000000000000000000" pitchFamily="2" charset="2"/>
            </a:endParaRPr>
          </a:p>
          <a:p>
            <a:pPr marL="0" indent="0">
              <a:buNone/>
            </a:pPr>
            <a:endParaRPr lang="en-US" sz="2400" b="1" i="0" dirty="0">
              <a:solidFill>
                <a:srgbClr val="FF0000"/>
              </a:solidFill>
              <a:effectLst/>
              <a:highlight>
                <a:srgbClr val="FFFFFF"/>
              </a:highlight>
              <a:latin typeface="Arial" panose="020B0604020202020204" pitchFamily="34" charset="0"/>
            </a:endParaRPr>
          </a:p>
          <a:p>
            <a:pPr marL="0" indent="0">
              <a:buNone/>
            </a:pPr>
            <a:endParaRPr lang="en-US" sz="2400" b="1" i="0" dirty="0">
              <a:solidFill>
                <a:srgbClr val="FF0000"/>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2387144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5F360DD-09D4-2087-7B37-9EEF56076CAC}"/>
              </a:ext>
            </a:extLst>
          </p:cNvPr>
          <p:cNvSpPr>
            <a:spLocks noGrp="1"/>
          </p:cNvSpPr>
          <p:nvPr>
            <p:ph idx="1"/>
          </p:nvPr>
        </p:nvSpPr>
        <p:spPr>
          <a:xfrm>
            <a:off x="838200" y="250371"/>
            <a:ext cx="10515600" cy="6096000"/>
          </a:xfrm>
        </p:spPr>
        <p:txBody>
          <a:bodyPr>
            <a:normAutofit fontScale="92500" lnSpcReduction="10000"/>
          </a:bodyPr>
          <a:lstStyle/>
          <a:p>
            <a:r>
              <a:rPr lang="it-IT" dirty="0"/>
              <a:t>Complete the second </a:t>
            </a:r>
            <a:r>
              <a:rPr lang="it-IT" dirty="0" err="1"/>
              <a:t>sentence</a:t>
            </a:r>
            <a:r>
              <a:rPr lang="it-IT" dirty="0"/>
              <a:t> so </a:t>
            </a:r>
            <a:r>
              <a:rPr lang="it-IT" dirty="0" err="1"/>
              <a:t>that</a:t>
            </a:r>
            <a:r>
              <a:rPr lang="it-IT" dirty="0"/>
              <a:t> </a:t>
            </a:r>
            <a:r>
              <a:rPr lang="it-IT" dirty="0" err="1"/>
              <a:t>it</a:t>
            </a:r>
            <a:r>
              <a:rPr lang="it-IT" dirty="0"/>
              <a:t> </a:t>
            </a:r>
            <a:r>
              <a:rPr lang="it-IT" dirty="0" err="1"/>
              <a:t>means</a:t>
            </a:r>
            <a:r>
              <a:rPr lang="it-IT" dirty="0"/>
              <a:t> the </a:t>
            </a:r>
            <a:r>
              <a:rPr lang="it-IT" dirty="0" err="1"/>
              <a:t>same</a:t>
            </a:r>
            <a:r>
              <a:rPr lang="it-IT" dirty="0"/>
              <a:t> </a:t>
            </a:r>
            <a:r>
              <a:rPr lang="it-IT" dirty="0" err="1"/>
              <a:t>as</a:t>
            </a:r>
            <a:r>
              <a:rPr lang="it-IT" dirty="0"/>
              <a:t> the first</a:t>
            </a:r>
          </a:p>
          <a:p>
            <a:pPr marL="0" indent="0">
              <a:buNone/>
            </a:pPr>
            <a:r>
              <a:rPr lang="it-IT" sz="2600" dirty="0"/>
              <a:t>0. </a:t>
            </a:r>
            <a:r>
              <a:rPr lang="en-US" sz="2600" b="0" i="0" dirty="0">
                <a:solidFill>
                  <a:srgbClr val="000000"/>
                </a:solidFill>
                <a:effectLst/>
                <a:highlight>
                  <a:srgbClr val="FFFFFF"/>
                </a:highlight>
                <a:latin typeface="Open Sans" panose="020B0606030504020204" pitchFamily="34" charset="0"/>
              </a:rPr>
              <a:t>'We've seen four elephants already and it's only our first day.' → </a:t>
            </a:r>
            <a:r>
              <a:rPr lang="en-US" sz="2600" b="0" i="1" dirty="0">
                <a:solidFill>
                  <a:srgbClr val="000000"/>
                </a:solidFill>
                <a:effectLst/>
                <a:highlight>
                  <a:srgbClr val="FFFFFF"/>
                </a:highlight>
                <a:latin typeface="Open Sans" panose="020B0606030504020204" pitchFamily="34" charset="0"/>
              </a:rPr>
              <a:t>He said that they </a:t>
            </a:r>
            <a:r>
              <a:rPr lang="en-US" sz="2600" b="0" i="1" dirty="0">
                <a:solidFill>
                  <a:schemeClr val="accent1"/>
                </a:solidFill>
                <a:effectLst/>
                <a:highlight>
                  <a:srgbClr val="FFFFFF"/>
                </a:highlight>
                <a:latin typeface="Open Sans" panose="020B0606030504020204" pitchFamily="34" charset="0"/>
              </a:rPr>
              <a:t>had seen </a:t>
            </a:r>
            <a:r>
              <a:rPr lang="en-US" sz="2600" b="0" i="1" dirty="0">
                <a:solidFill>
                  <a:srgbClr val="000000"/>
                </a:solidFill>
                <a:effectLst/>
                <a:highlight>
                  <a:srgbClr val="FFFFFF"/>
                </a:highlight>
                <a:latin typeface="Open Sans" panose="020B0606030504020204" pitchFamily="34" charset="0"/>
              </a:rPr>
              <a:t>four elephants </a:t>
            </a:r>
            <a:r>
              <a:rPr lang="en-US" sz="2600" b="0" i="1" dirty="0">
                <a:solidFill>
                  <a:schemeClr val="accent1"/>
                </a:solidFill>
                <a:effectLst/>
                <a:highlight>
                  <a:srgbClr val="FFFFFF"/>
                </a:highlight>
                <a:latin typeface="Open Sans" panose="020B0606030504020204" pitchFamily="34" charset="0"/>
              </a:rPr>
              <a:t>on their first day</a:t>
            </a:r>
            <a:r>
              <a:rPr lang="en-US" sz="2600" b="0" i="1" dirty="0">
                <a:solidFill>
                  <a:srgbClr val="000000"/>
                </a:solidFill>
                <a:effectLst/>
                <a:highlight>
                  <a:srgbClr val="FFFFFF"/>
                </a:highlight>
                <a:latin typeface="Open Sans" panose="020B0606030504020204" pitchFamily="34" charset="0"/>
              </a:rPr>
              <a:t>.</a:t>
            </a:r>
            <a:endParaRPr lang="it-IT" sz="2600" i="1" dirty="0"/>
          </a:p>
          <a:p>
            <a:pPr marL="0" indent="0">
              <a:buNone/>
            </a:pPr>
            <a:r>
              <a:rPr lang="en-US" sz="2600" b="0" i="0" dirty="0">
                <a:solidFill>
                  <a:srgbClr val="000000"/>
                </a:solidFill>
                <a:effectLst/>
                <a:highlight>
                  <a:srgbClr val="FFFFFF"/>
                </a:highlight>
                <a:latin typeface="Open Sans" panose="020B0606030504020204" pitchFamily="34" charset="0"/>
              </a:rPr>
              <a:t>1. 'My best friend at school became a nurse first, then a paramedic.' → </a:t>
            </a:r>
            <a:r>
              <a:rPr lang="en-US" sz="2600" b="0" i="1" dirty="0">
                <a:solidFill>
                  <a:srgbClr val="000000"/>
                </a:solidFill>
                <a:effectLst/>
                <a:highlight>
                  <a:srgbClr val="FFFFFF"/>
                </a:highlight>
                <a:latin typeface="Open Sans" panose="020B0606030504020204" pitchFamily="34" charset="0"/>
              </a:rPr>
              <a:t>He told me that</a:t>
            </a:r>
            <a:r>
              <a:rPr lang="it-IT" sz="2600" b="0" i="1" dirty="0">
                <a:solidFill>
                  <a:srgbClr val="000000"/>
                </a:solidFill>
                <a:effectLst/>
                <a:highlight>
                  <a:srgbClr val="FFFFFF"/>
                </a:highlight>
                <a:latin typeface="Open Sans" panose="020B0606030504020204" pitchFamily="34" charset="0"/>
              </a:rPr>
              <a:t>… </a:t>
            </a:r>
          </a:p>
          <a:p>
            <a:pPr marL="0" indent="0">
              <a:buNone/>
            </a:pPr>
            <a:r>
              <a:rPr lang="en-US" sz="2600" b="0" i="0" dirty="0">
                <a:solidFill>
                  <a:srgbClr val="000000"/>
                </a:solidFill>
                <a:effectLst/>
                <a:highlight>
                  <a:srgbClr val="FFFFFF"/>
                </a:highlight>
                <a:latin typeface="Open Sans" panose="020B0606030504020204" pitchFamily="34" charset="0"/>
              </a:rPr>
              <a:t>2. 'I had lived in four countries by the age of ten.' → </a:t>
            </a:r>
            <a:r>
              <a:rPr lang="en-US" sz="2600" b="0" i="1" dirty="0">
                <a:solidFill>
                  <a:srgbClr val="000000"/>
                </a:solidFill>
                <a:effectLst/>
                <a:highlight>
                  <a:srgbClr val="FFFFFF"/>
                </a:highlight>
                <a:latin typeface="Open Sans" panose="020B0606030504020204" pitchFamily="34" charset="0"/>
              </a:rPr>
              <a:t>She said that…</a:t>
            </a:r>
          </a:p>
          <a:p>
            <a:pPr marL="0" indent="0">
              <a:buNone/>
            </a:pPr>
            <a:r>
              <a:rPr lang="en-US" sz="2600" b="0" i="0" dirty="0">
                <a:solidFill>
                  <a:srgbClr val="000000"/>
                </a:solidFill>
                <a:effectLst/>
                <a:highlight>
                  <a:srgbClr val="FFFFFF"/>
                </a:highlight>
                <a:latin typeface="Open Sans" panose="020B0606030504020204" pitchFamily="34" charset="0"/>
              </a:rPr>
              <a:t>3. ‘It takes me 45 minutes to go to work.' → </a:t>
            </a:r>
            <a:r>
              <a:rPr lang="en-US" sz="2600" b="0" i="1" dirty="0">
                <a:solidFill>
                  <a:srgbClr val="000000"/>
                </a:solidFill>
                <a:effectLst/>
                <a:highlight>
                  <a:srgbClr val="FFFFFF"/>
                </a:highlight>
                <a:latin typeface="Open Sans" panose="020B0606030504020204" pitchFamily="34" charset="0"/>
              </a:rPr>
              <a:t>She told me that…</a:t>
            </a:r>
          </a:p>
          <a:p>
            <a:pPr marL="0" indent="0">
              <a:buNone/>
            </a:pPr>
            <a:r>
              <a:rPr lang="en-US" sz="2600" b="0" i="0" dirty="0">
                <a:solidFill>
                  <a:srgbClr val="000000"/>
                </a:solidFill>
                <a:effectLst/>
                <a:highlight>
                  <a:srgbClr val="FFFFFF"/>
                </a:highlight>
                <a:latin typeface="Open Sans" panose="020B0606030504020204" pitchFamily="34" charset="0"/>
              </a:rPr>
              <a:t>4. ‘I'm just leaving.' → </a:t>
            </a:r>
            <a:r>
              <a:rPr lang="en-US" sz="2600" b="0" i="1" dirty="0">
                <a:solidFill>
                  <a:srgbClr val="000000"/>
                </a:solidFill>
                <a:effectLst/>
                <a:highlight>
                  <a:srgbClr val="FFFFFF"/>
                </a:highlight>
                <a:latin typeface="Open Sans" panose="020B0606030504020204" pitchFamily="34" charset="0"/>
              </a:rPr>
              <a:t>When I got there I saw him, but he said…</a:t>
            </a:r>
          </a:p>
          <a:p>
            <a:pPr marL="0" indent="0">
              <a:buNone/>
            </a:pPr>
            <a:r>
              <a:rPr lang="en-US" sz="2600" b="0" i="0" dirty="0">
                <a:solidFill>
                  <a:srgbClr val="000000"/>
                </a:solidFill>
                <a:effectLst/>
                <a:highlight>
                  <a:srgbClr val="FFFFFF"/>
                </a:highlight>
                <a:latin typeface="Open Sans" panose="020B0606030504020204" pitchFamily="34" charset="0"/>
              </a:rPr>
              <a:t>5. ‘I told Dom to email my colleague three days ago.' → </a:t>
            </a:r>
            <a:r>
              <a:rPr lang="en-US" sz="2600" b="0" i="1" dirty="0">
                <a:solidFill>
                  <a:srgbClr val="000000"/>
                </a:solidFill>
                <a:effectLst/>
                <a:highlight>
                  <a:srgbClr val="FFFFFF"/>
                </a:highlight>
                <a:latin typeface="Open Sans" panose="020B0606030504020204" pitchFamily="34" charset="0"/>
              </a:rPr>
              <a:t>She said that ....</a:t>
            </a:r>
          </a:p>
          <a:p>
            <a:pPr marL="0" indent="0">
              <a:buNone/>
            </a:pPr>
            <a:r>
              <a:rPr lang="en-US" sz="2600" dirty="0">
                <a:solidFill>
                  <a:srgbClr val="000000"/>
                </a:solidFill>
                <a:highlight>
                  <a:srgbClr val="FFFFFF"/>
                </a:highlight>
                <a:latin typeface="Open Sans" panose="020B0606030504020204" pitchFamily="34" charset="0"/>
              </a:rPr>
              <a:t>6. ‘We are leaving for France next week’</a:t>
            </a:r>
            <a:r>
              <a:rPr lang="en-US" sz="2600" b="0" i="0" dirty="0">
                <a:solidFill>
                  <a:srgbClr val="000000"/>
                </a:solidFill>
                <a:effectLst/>
                <a:highlight>
                  <a:srgbClr val="FFFFFF"/>
                </a:highlight>
                <a:latin typeface="Open Sans" panose="020B0606030504020204" pitchFamily="34" charset="0"/>
              </a:rPr>
              <a:t> → </a:t>
            </a:r>
            <a:r>
              <a:rPr lang="en-US" sz="2600" i="1" dirty="0">
                <a:solidFill>
                  <a:srgbClr val="000000"/>
                </a:solidFill>
                <a:highlight>
                  <a:srgbClr val="FFFFFF"/>
                </a:highlight>
                <a:latin typeface="Open Sans" panose="020B0606030504020204" pitchFamily="34" charset="0"/>
                <a:sym typeface="Wingdings" panose="05000000000000000000" pitchFamily="2" charset="2"/>
              </a:rPr>
              <a:t>They told that…</a:t>
            </a:r>
          </a:p>
          <a:p>
            <a:pPr marL="0" indent="0">
              <a:buNone/>
            </a:pPr>
            <a:r>
              <a:rPr lang="en-US" sz="2600" dirty="0">
                <a:solidFill>
                  <a:srgbClr val="000000"/>
                </a:solidFill>
                <a:highlight>
                  <a:srgbClr val="FFFFFF"/>
                </a:highlight>
                <a:latin typeface="Open Sans" panose="020B0606030504020204" pitchFamily="34" charset="0"/>
                <a:sym typeface="Wingdings" panose="05000000000000000000" pitchFamily="2" charset="2"/>
              </a:rPr>
              <a:t>7. ‘My brother will call you tomorrow’ </a:t>
            </a:r>
            <a:r>
              <a:rPr lang="en-US" sz="2600" b="0" i="0" dirty="0">
                <a:solidFill>
                  <a:srgbClr val="000000"/>
                </a:solidFill>
                <a:effectLst/>
                <a:highlight>
                  <a:srgbClr val="FFFFFF"/>
                </a:highlight>
                <a:latin typeface="Open Sans" panose="020B0606030504020204" pitchFamily="34" charset="0"/>
              </a:rPr>
              <a:t>→ </a:t>
            </a:r>
            <a:r>
              <a:rPr lang="en-US" sz="2600" b="0" i="1" dirty="0">
                <a:solidFill>
                  <a:srgbClr val="000000"/>
                </a:solidFill>
                <a:effectLst/>
                <a:highlight>
                  <a:srgbClr val="FFFFFF"/>
                </a:highlight>
                <a:latin typeface="Open Sans" panose="020B0606030504020204" pitchFamily="34" charset="0"/>
              </a:rPr>
              <a:t>She said that…</a:t>
            </a:r>
          </a:p>
          <a:p>
            <a:pPr marL="0" indent="0">
              <a:buNone/>
            </a:pPr>
            <a:r>
              <a:rPr lang="en-US" sz="2600" dirty="0">
                <a:solidFill>
                  <a:srgbClr val="000000"/>
                </a:solidFill>
                <a:highlight>
                  <a:srgbClr val="FFFFFF"/>
                </a:highlight>
                <a:latin typeface="Open Sans" panose="020B0606030504020204" pitchFamily="34" charset="0"/>
              </a:rPr>
              <a:t>8. ‘Open the window’ </a:t>
            </a:r>
            <a:r>
              <a:rPr lang="en-US" sz="2600" b="0" i="0" dirty="0">
                <a:solidFill>
                  <a:srgbClr val="000000"/>
                </a:solidFill>
                <a:effectLst/>
                <a:highlight>
                  <a:srgbClr val="FFFFFF"/>
                </a:highlight>
                <a:latin typeface="Open Sans" panose="020B0606030504020204" pitchFamily="34" charset="0"/>
              </a:rPr>
              <a:t>→</a:t>
            </a:r>
            <a:r>
              <a:rPr lang="en-US" sz="2600" dirty="0">
                <a:solidFill>
                  <a:srgbClr val="000000"/>
                </a:solidFill>
                <a:highlight>
                  <a:srgbClr val="FFFFFF"/>
                </a:highlight>
                <a:latin typeface="Open Sans" panose="020B0606030504020204" pitchFamily="34" charset="0"/>
                <a:sym typeface="Wingdings" panose="05000000000000000000" pitchFamily="2" charset="2"/>
              </a:rPr>
              <a:t> </a:t>
            </a:r>
            <a:r>
              <a:rPr lang="en-US" sz="2600" i="1" dirty="0">
                <a:solidFill>
                  <a:srgbClr val="000000"/>
                </a:solidFill>
                <a:highlight>
                  <a:srgbClr val="FFFFFF"/>
                </a:highlight>
                <a:latin typeface="Open Sans" panose="020B0606030504020204" pitchFamily="34" charset="0"/>
                <a:sym typeface="Wingdings" panose="05000000000000000000" pitchFamily="2" charset="2"/>
              </a:rPr>
              <a:t>He told me…</a:t>
            </a:r>
          </a:p>
          <a:p>
            <a:pPr marL="0" indent="0">
              <a:buNone/>
            </a:pPr>
            <a:r>
              <a:rPr lang="en-US" sz="2600" dirty="0">
                <a:solidFill>
                  <a:srgbClr val="000000"/>
                </a:solidFill>
                <a:highlight>
                  <a:srgbClr val="FFFFFF"/>
                </a:highlight>
                <a:latin typeface="Open Sans" panose="020B0606030504020204" pitchFamily="34" charset="0"/>
                <a:sym typeface="Wingdings" panose="05000000000000000000" pitchFamily="2" charset="2"/>
              </a:rPr>
              <a:t>9. ‘Does she work in a hospital?’ </a:t>
            </a:r>
            <a:r>
              <a:rPr lang="en-US" sz="2600" b="0" i="0" dirty="0">
                <a:solidFill>
                  <a:srgbClr val="000000"/>
                </a:solidFill>
                <a:effectLst/>
                <a:highlight>
                  <a:srgbClr val="FFFFFF"/>
                </a:highlight>
                <a:latin typeface="Open Sans" panose="020B0606030504020204" pitchFamily="34" charset="0"/>
              </a:rPr>
              <a:t>→ </a:t>
            </a:r>
            <a:r>
              <a:rPr lang="en-US" sz="2600" b="0" i="1" dirty="0">
                <a:solidFill>
                  <a:srgbClr val="000000"/>
                </a:solidFill>
                <a:effectLst/>
                <a:highlight>
                  <a:srgbClr val="FFFFFF"/>
                </a:highlight>
                <a:latin typeface="Open Sans" panose="020B0606030504020204" pitchFamily="34" charset="0"/>
              </a:rPr>
              <a:t>He asked me…</a:t>
            </a:r>
          </a:p>
          <a:p>
            <a:pPr marL="0" indent="0">
              <a:buNone/>
            </a:pPr>
            <a:r>
              <a:rPr lang="en-US" sz="2600" dirty="0">
                <a:solidFill>
                  <a:srgbClr val="000000"/>
                </a:solidFill>
                <a:highlight>
                  <a:srgbClr val="FFFFFF"/>
                </a:highlight>
                <a:latin typeface="Open Sans" panose="020B0606030504020204" pitchFamily="34" charset="0"/>
              </a:rPr>
              <a:t>10. ‘Louis can drive very well’ </a:t>
            </a:r>
            <a:r>
              <a:rPr lang="en-US" sz="2600" b="0" i="0" dirty="0">
                <a:solidFill>
                  <a:srgbClr val="000000"/>
                </a:solidFill>
                <a:effectLst/>
                <a:highlight>
                  <a:srgbClr val="FFFFFF"/>
                </a:highlight>
                <a:latin typeface="Open Sans" panose="020B0606030504020204" pitchFamily="34" charset="0"/>
              </a:rPr>
              <a:t>→ </a:t>
            </a:r>
            <a:r>
              <a:rPr lang="en-US" sz="2600" b="0" i="1" dirty="0">
                <a:solidFill>
                  <a:srgbClr val="000000"/>
                </a:solidFill>
                <a:effectLst/>
                <a:highlight>
                  <a:srgbClr val="FFFFFF"/>
                </a:highlight>
                <a:latin typeface="Open Sans" panose="020B0606030504020204" pitchFamily="34" charset="0"/>
              </a:rPr>
              <a:t>They said…</a:t>
            </a:r>
            <a:endParaRPr lang="it-IT" sz="2600" i="1" dirty="0"/>
          </a:p>
        </p:txBody>
      </p:sp>
    </p:spTree>
    <p:extLst>
      <p:ext uri="{BB962C8B-B14F-4D97-AF65-F5344CB8AC3E}">
        <p14:creationId xmlns:p14="http://schemas.microsoft.com/office/powerpoint/2010/main" val="1833332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5B295F-85B0-FF7C-61CE-460E898CBED9}"/>
              </a:ext>
            </a:extLst>
          </p:cNvPr>
          <p:cNvSpPr>
            <a:spLocks noGrp="1"/>
          </p:cNvSpPr>
          <p:nvPr>
            <p:ph type="title"/>
          </p:nvPr>
        </p:nvSpPr>
        <p:spPr>
          <a:xfrm>
            <a:off x="838200" y="365126"/>
            <a:ext cx="10515600" cy="516618"/>
          </a:xfrm>
        </p:spPr>
        <p:txBody>
          <a:bodyPr>
            <a:normAutofit fontScale="90000"/>
          </a:bodyPr>
          <a:lstStyle/>
          <a:p>
            <a:r>
              <a:rPr lang="it-IT" sz="3100" dirty="0"/>
              <a:t>For </a:t>
            </a:r>
            <a:r>
              <a:rPr lang="it-IT" sz="3100" dirty="0" err="1"/>
              <a:t>further</a:t>
            </a:r>
            <a:r>
              <a:rPr lang="it-IT" sz="3100" dirty="0"/>
              <a:t> practice</a:t>
            </a:r>
            <a:br>
              <a:rPr lang="it-IT" sz="4400" dirty="0"/>
            </a:br>
            <a:endParaRPr lang="it-IT" dirty="0"/>
          </a:p>
        </p:txBody>
      </p:sp>
      <p:sp>
        <p:nvSpPr>
          <p:cNvPr id="3" name="Segnaposto contenuto 2">
            <a:extLst>
              <a:ext uri="{FF2B5EF4-FFF2-40B4-BE49-F238E27FC236}">
                <a16:creationId xmlns:a16="http://schemas.microsoft.com/office/drawing/2014/main" id="{55655B60-D3FE-41D5-190C-4AA7E59D399D}"/>
              </a:ext>
            </a:extLst>
          </p:cNvPr>
          <p:cNvSpPr>
            <a:spLocks noGrp="1"/>
          </p:cNvSpPr>
          <p:nvPr>
            <p:ph idx="1"/>
          </p:nvPr>
        </p:nvSpPr>
        <p:spPr>
          <a:xfrm>
            <a:off x="838200" y="881744"/>
            <a:ext cx="10515600" cy="5295219"/>
          </a:xfrm>
        </p:spPr>
        <p:txBody>
          <a:bodyPr>
            <a:normAutofit fontScale="92500" lnSpcReduction="20000"/>
          </a:bodyPr>
          <a:lstStyle/>
          <a:p>
            <a:pPr marL="0" indent="0">
              <a:buNone/>
            </a:pPr>
            <a:r>
              <a:rPr lang="it-IT" dirty="0"/>
              <a:t>0. «I </a:t>
            </a:r>
            <a:r>
              <a:rPr lang="it-IT" dirty="0" err="1"/>
              <a:t>don’t</a:t>
            </a:r>
            <a:r>
              <a:rPr lang="it-IT" dirty="0"/>
              <a:t> know </a:t>
            </a:r>
            <a:r>
              <a:rPr lang="it-IT" dirty="0" err="1"/>
              <a:t>how</a:t>
            </a:r>
            <a:r>
              <a:rPr lang="it-IT" dirty="0"/>
              <a:t> to make </a:t>
            </a:r>
            <a:r>
              <a:rPr lang="it-IT" dirty="0" err="1">
                <a:solidFill>
                  <a:srgbClr val="FF0000"/>
                </a:solidFill>
              </a:rPr>
              <a:t>this</a:t>
            </a:r>
            <a:r>
              <a:rPr lang="it-IT" dirty="0"/>
              <a:t> cake» (Kim </a:t>
            </a:r>
            <a:r>
              <a:rPr lang="it-IT" dirty="0" err="1"/>
              <a:t>said</a:t>
            </a:r>
            <a:r>
              <a:rPr lang="it-IT" dirty="0"/>
              <a:t> </a:t>
            </a:r>
            <a:r>
              <a:rPr lang="it-IT" dirty="0" err="1"/>
              <a:t>that</a:t>
            </a:r>
            <a:r>
              <a:rPr lang="it-IT" dirty="0"/>
              <a:t>…)                              </a:t>
            </a:r>
            <a:r>
              <a:rPr lang="it-IT" dirty="0">
                <a:solidFill>
                  <a:schemeClr val="accent1"/>
                </a:solidFill>
              </a:rPr>
              <a:t>Kim </a:t>
            </a:r>
            <a:r>
              <a:rPr lang="it-IT" dirty="0" err="1">
                <a:solidFill>
                  <a:schemeClr val="accent1"/>
                </a:solidFill>
              </a:rPr>
              <a:t>said</a:t>
            </a:r>
            <a:r>
              <a:rPr lang="it-IT" dirty="0">
                <a:solidFill>
                  <a:schemeClr val="accent1"/>
                </a:solidFill>
              </a:rPr>
              <a:t> </a:t>
            </a:r>
            <a:r>
              <a:rPr lang="it-IT" dirty="0" err="1">
                <a:solidFill>
                  <a:schemeClr val="accent1"/>
                </a:solidFill>
              </a:rPr>
              <a:t>that</a:t>
            </a:r>
            <a:r>
              <a:rPr lang="it-IT" dirty="0">
                <a:solidFill>
                  <a:schemeClr val="accent1"/>
                </a:solidFill>
              </a:rPr>
              <a:t> </a:t>
            </a:r>
            <a:r>
              <a:rPr lang="it-IT" dirty="0" err="1">
                <a:solidFill>
                  <a:schemeClr val="accent1"/>
                </a:solidFill>
              </a:rPr>
              <a:t>she</a:t>
            </a:r>
            <a:r>
              <a:rPr lang="it-IT" dirty="0">
                <a:solidFill>
                  <a:schemeClr val="accent1"/>
                </a:solidFill>
              </a:rPr>
              <a:t> </a:t>
            </a:r>
            <a:r>
              <a:rPr lang="it-IT" dirty="0" err="1">
                <a:solidFill>
                  <a:schemeClr val="accent1"/>
                </a:solidFill>
              </a:rPr>
              <a:t>didn’t</a:t>
            </a:r>
            <a:r>
              <a:rPr lang="it-IT" dirty="0">
                <a:solidFill>
                  <a:schemeClr val="accent1"/>
                </a:solidFill>
              </a:rPr>
              <a:t> know </a:t>
            </a:r>
            <a:r>
              <a:rPr lang="it-IT" dirty="0" err="1">
                <a:solidFill>
                  <a:schemeClr val="accent1"/>
                </a:solidFill>
              </a:rPr>
              <a:t>how</a:t>
            </a:r>
            <a:r>
              <a:rPr lang="it-IT" dirty="0">
                <a:solidFill>
                  <a:schemeClr val="accent1"/>
                </a:solidFill>
              </a:rPr>
              <a:t> to make </a:t>
            </a:r>
            <a:r>
              <a:rPr lang="it-IT" dirty="0" err="1">
                <a:solidFill>
                  <a:srgbClr val="FF0000"/>
                </a:solidFill>
              </a:rPr>
              <a:t>that</a:t>
            </a:r>
            <a:r>
              <a:rPr lang="it-IT" dirty="0"/>
              <a:t> </a:t>
            </a:r>
            <a:r>
              <a:rPr lang="it-IT" dirty="0">
                <a:solidFill>
                  <a:schemeClr val="accent1"/>
                </a:solidFill>
              </a:rPr>
              <a:t>cake</a:t>
            </a:r>
            <a:r>
              <a:rPr lang="it-IT" dirty="0"/>
              <a:t>.</a:t>
            </a:r>
          </a:p>
          <a:p>
            <a:pPr marL="514350" indent="-514350">
              <a:buAutoNum type="arabicPeriod"/>
            </a:pPr>
            <a:r>
              <a:rPr lang="it-IT" dirty="0"/>
              <a:t>«Jill </a:t>
            </a:r>
            <a:r>
              <a:rPr lang="it-IT" dirty="0" err="1"/>
              <a:t>has</a:t>
            </a:r>
            <a:r>
              <a:rPr lang="it-IT" dirty="0"/>
              <a:t> just </a:t>
            </a:r>
            <a:r>
              <a:rPr lang="it-IT" dirty="0" err="1"/>
              <a:t>opened</a:t>
            </a:r>
            <a:r>
              <a:rPr lang="it-IT" dirty="0"/>
              <a:t> </a:t>
            </a:r>
            <a:r>
              <a:rPr lang="it-IT" dirty="0" err="1"/>
              <a:t>her</a:t>
            </a:r>
            <a:r>
              <a:rPr lang="it-IT" dirty="0"/>
              <a:t> second shop» (Jill sister </a:t>
            </a:r>
            <a:r>
              <a:rPr lang="it-IT" dirty="0" err="1"/>
              <a:t>said</a:t>
            </a:r>
            <a:r>
              <a:rPr lang="it-IT" dirty="0"/>
              <a:t> </a:t>
            </a:r>
            <a:r>
              <a:rPr lang="it-IT" dirty="0" err="1"/>
              <a:t>that</a:t>
            </a:r>
            <a:r>
              <a:rPr lang="it-IT" dirty="0"/>
              <a:t>…)</a:t>
            </a:r>
          </a:p>
          <a:p>
            <a:pPr marL="514350" indent="-514350">
              <a:buAutoNum type="arabicPeriod"/>
            </a:pPr>
            <a:r>
              <a:rPr lang="it-IT" dirty="0"/>
              <a:t>«The working system </a:t>
            </a:r>
            <a:r>
              <a:rPr lang="it-IT" dirty="0" err="1"/>
              <a:t>is</a:t>
            </a:r>
            <a:r>
              <a:rPr lang="it-IT" dirty="0"/>
              <a:t> </a:t>
            </a:r>
            <a:r>
              <a:rPr lang="it-IT" dirty="0" err="1"/>
              <a:t>described</a:t>
            </a:r>
            <a:r>
              <a:rPr lang="it-IT" dirty="0"/>
              <a:t> in </a:t>
            </a:r>
            <a:r>
              <a:rPr lang="it-IT" dirty="0" err="1"/>
              <a:t>this</a:t>
            </a:r>
            <a:r>
              <a:rPr lang="it-IT" dirty="0"/>
              <a:t> brochure» (The shop </a:t>
            </a:r>
            <a:r>
              <a:rPr lang="it-IT" dirty="0" err="1"/>
              <a:t>assistant</a:t>
            </a:r>
            <a:r>
              <a:rPr lang="it-IT" dirty="0"/>
              <a:t> </a:t>
            </a:r>
            <a:r>
              <a:rPr lang="it-IT" dirty="0" err="1"/>
              <a:t>told</a:t>
            </a:r>
            <a:r>
              <a:rPr lang="it-IT" dirty="0"/>
              <a:t> me </a:t>
            </a:r>
            <a:r>
              <a:rPr lang="it-IT" dirty="0" err="1"/>
              <a:t>that</a:t>
            </a:r>
            <a:r>
              <a:rPr lang="it-IT" dirty="0"/>
              <a:t>…)</a:t>
            </a:r>
          </a:p>
          <a:p>
            <a:pPr marL="514350" indent="-514350">
              <a:buAutoNum type="arabicPeriod"/>
            </a:pPr>
            <a:r>
              <a:rPr lang="it-IT" dirty="0"/>
              <a:t>«He </a:t>
            </a:r>
            <a:r>
              <a:rPr lang="it-IT" dirty="0" err="1"/>
              <a:t>is</a:t>
            </a:r>
            <a:r>
              <a:rPr lang="it-IT" dirty="0"/>
              <a:t> </a:t>
            </a:r>
            <a:r>
              <a:rPr lang="it-IT" dirty="0" err="1"/>
              <a:t>brushing</a:t>
            </a:r>
            <a:r>
              <a:rPr lang="it-IT" dirty="0"/>
              <a:t> </a:t>
            </a:r>
            <a:r>
              <a:rPr lang="it-IT" dirty="0" err="1"/>
              <a:t>his</a:t>
            </a:r>
            <a:r>
              <a:rPr lang="it-IT" dirty="0"/>
              <a:t> dog </a:t>
            </a:r>
            <a:r>
              <a:rPr lang="it-IT" dirty="0" err="1"/>
              <a:t>now</a:t>
            </a:r>
            <a:r>
              <a:rPr lang="it-IT" dirty="0"/>
              <a:t>» (Laura </a:t>
            </a:r>
            <a:r>
              <a:rPr lang="it-IT" dirty="0" err="1"/>
              <a:t>said</a:t>
            </a:r>
            <a:r>
              <a:rPr lang="it-IT" dirty="0"/>
              <a:t> </a:t>
            </a:r>
            <a:r>
              <a:rPr lang="it-IT" dirty="0" err="1"/>
              <a:t>that</a:t>
            </a:r>
            <a:r>
              <a:rPr lang="it-IT" dirty="0"/>
              <a:t> Pete…)</a:t>
            </a:r>
          </a:p>
          <a:p>
            <a:pPr marL="514350" indent="-514350">
              <a:buAutoNum type="arabicPeriod"/>
            </a:pPr>
            <a:r>
              <a:rPr lang="it-IT" dirty="0"/>
              <a:t>«Go </a:t>
            </a:r>
            <a:r>
              <a:rPr lang="it-IT" dirty="0" err="1"/>
              <a:t>past</a:t>
            </a:r>
            <a:r>
              <a:rPr lang="it-IT" dirty="0"/>
              <a:t> the hospital and </a:t>
            </a:r>
            <a:r>
              <a:rPr lang="it-IT" dirty="0" err="1"/>
              <a:t>then</a:t>
            </a:r>
            <a:r>
              <a:rPr lang="it-IT" dirty="0"/>
              <a:t> turn </a:t>
            </a:r>
            <a:r>
              <a:rPr lang="it-IT" dirty="0" err="1"/>
              <a:t>left</a:t>
            </a:r>
            <a:r>
              <a:rPr lang="it-IT" dirty="0"/>
              <a:t>» (The taxi driver </a:t>
            </a:r>
            <a:r>
              <a:rPr lang="it-IT" dirty="0" err="1"/>
              <a:t>told</a:t>
            </a:r>
            <a:r>
              <a:rPr lang="it-IT" dirty="0"/>
              <a:t> </a:t>
            </a:r>
            <a:r>
              <a:rPr lang="it-IT" dirty="0" err="1"/>
              <a:t>us</a:t>
            </a:r>
            <a:r>
              <a:rPr lang="it-IT" dirty="0"/>
              <a:t>…)</a:t>
            </a:r>
          </a:p>
          <a:p>
            <a:pPr marL="514350" indent="-514350">
              <a:buAutoNum type="arabicPeriod"/>
            </a:pPr>
            <a:r>
              <a:rPr lang="it-IT" dirty="0"/>
              <a:t>«I </a:t>
            </a:r>
            <a:r>
              <a:rPr lang="it-IT" dirty="0" err="1"/>
              <a:t>will</a:t>
            </a:r>
            <a:r>
              <a:rPr lang="it-IT" dirty="0"/>
              <a:t> </a:t>
            </a:r>
            <a:r>
              <a:rPr lang="it-IT" dirty="0" err="1"/>
              <a:t>become</a:t>
            </a:r>
            <a:r>
              <a:rPr lang="it-IT" dirty="0"/>
              <a:t> an </a:t>
            </a:r>
            <a:r>
              <a:rPr lang="it-IT" dirty="0" err="1"/>
              <a:t>astronaut</a:t>
            </a:r>
            <a:r>
              <a:rPr lang="it-IT" dirty="0"/>
              <a:t>» (</a:t>
            </a:r>
            <a:r>
              <a:rPr lang="it-IT" dirty="0" err="1"/>
              <a:t>When</a:t>
            </a:r>
            <a:r>
              <a:rPr lang="it-IT" dirty="0"/>
              <a:t> </a:t>
            </a:r>
            <a:r>
              <a:rPr lang="it-IT" dirty="0" err="1"/>
              <a:t>she</a:t>
            </a:r>
            <a:r>
              <a:rPr lang="it-IT" dirty="0"/>
              <a:t> </a:t>
            </a:r>
            <a:r>
              <a:rPr lang="it-IT" dirty="0" err="1"/>
              <a:t>was</a:t>
            </a:r>
            <a:r>
              <a:rPr lang="it-IT" dirty="0"/>
              <a:t> </a:t>
            </a:r>
            <a:r>
              <a:rPr lang="it-IT" dirty="0" err="1"/>
              <a:t>little</a:t>
            </a:r>
            <a:r>
              <a:rPr lang="it-IT" dirty="0"/>
              <a:t>, Katie </a:t>
            </a:r>
            <a:r>
              <a:rPr lang="it-IT" dirty="0" err="1"/>
              <a:t>said</a:t>
            </a:r>
            <a:r>
              <a:rPr lang="it-IT" dirty="0"/>
              <a:t> </a:t>
            </a:r>
            <a:r>
              <a:rPr lang="it-IT" dirty="0" err="1"/>
              <a:t>that</a:t>
            </a:r>
            <a:r>
              <a:rPr lang="it-IT" dirty="0"/>
              <a:t>…)</a:t>
            </a:r>
          </a:p>
          <a:p>
            <a:pPr marL="514350" indent="-514350">
              <a:buAutoNum type="arabicPeriod"/>
            </a:pPr>
            <a:r>
              <a:rPr lang="it-IT" dirty="0"/>
              <a:t>«</a:t>
            </a:r>
            <a:r>
              <a:rPr lang="it-IT" dirty="0" err="1"/>
              <a:t>We’ve</a:t>
            </a:r>
            <a:r>
              <a:rPr lang="it-IT" dirty="0"/>
              <a:t> </a:t>
            </a:r>
            <a:r>
              <a:rPr lang="it-IT" dirty="0" err="1"/>
              <a:t>been</a:t>
            </a:r>
            <a:r>
              <a:rPr lang="it-IT" dirty="0"/>
              <a:t> </a:t>
            </a:r>
            <a:r>
              <a:rPr lang="it-IT" dirty="0" err="1"/>
              <a:t>waiting</a:t>
            </a:r>
            <a:r>
              <a:rPr lang="it-IT" dirty="0"/>
              <a:t> for </a:t>
            </a:r>
            <a:r>
              <a:rPr lang="it-IT" dirty="0" err="1"/>
              <a:t>you</a:t>
            </a:r>
            <a:r>
              <a:rPr lang="it-IT" dirty="0"/>
              <a:t> for hours» (</a:t>
            </a:r>
            <a:r>
              <a:rPr lang="it-IT" dirty="0" err="1"/>
              <a:t>They</a:t>
            </a:r>
            <a:r>
              <a:rPr lang="it-IT" dirty="0"/>
              <a:t> </a:t>
            </a:r>
            <a:r>
              <a:rPr lang="it-IT" dirty="0" err="1"/>
              <a:t>told</a:t>
            </a:r>
            <a:r>
              <a:rPr lang="it-IT" dirty="0"/>
              <a:t> me </a:t>
            </a:r>
            <a:r>
              <a:rPr lang="it-IT" dirty="0" err="1"/>
              <a:t>that</a:t>
            </a:r>
            <a:r>
              <a:rPr lang="it-IT" dirty="0"/>
              <a:t>…)</a:t>
            </a:r>
          </a:p>
          <a:p>
            <a:pPr marL="514350" indent="-514350">
              <a:buAutoNum type="arabicPeriod"/>
            </a:pPr>
            <a:r>
              <a:rPr lang="it-IT" dirty="0"/>
              <a:t>«</a:t>
            </a:r>
            <a:r>
              <a:rPr lang="it-IT" dirty="0" err="1"/>
              <a:t>I’m</a:t>
            </a:r>
            <a:r>
              <a:rPr lang="it-IT" dirty="0"/>
              <a:t> </a:t>
            </a:r>
            <a:r>
              <a:rPr lang="it-IT" dirty="0" err="1"/>
              <a:t>going</a:t>
            </a:r>
            <a:r>
              <a:rPr lang="it-IT" dirty="0"/>
              <a:t> to </a:t>
            </a:r>
            <a:r>
              <a:rPr lang="it-IT" dirty="0" err="1"/>
              <a:t>give</a:t>
            </a:r>
            <a:r>
              <a:rPr lang="it-IT" dirty="0"/>
              <a:t> </a:t>
            </a:r>
            <a:r>
              <a:rPr lang="it-IT" dirty="0" err="1"/>
              <a:t>my</a:t>
            </a:r>
            <a:r>
              <a:rPr lang="it-IT" dirty="0"/>
              <a:t> </a:t>
            </a:r>
            <a:r>
              <a:rPr lang="it-IT" dirty="0" err="1"/>
              <a:t>parents</a:t>
            </a:r>
            <a:r>
              <a:rPr lang="it-IT" dirty="0"/>
              <a:t> a big </a:t>
            </a:r>
            <a:r>
              <a:rPr lang="it-IT" dirty="0" err="1"/>
              <a:t>surprise</a:t>
            </a:r>
            <a:r>
              <a:rPr lang="it-IT" dirty="0"/>
              <a:t>» (Andrew </a:t>
            </a:r>
            <a:r>
              <a:rPr lang="it-IT" dirty="0" err="1"/>
              <a:t>told</a:t>
            </a:r>
            <a:r>
              <a:rPr lang="it-IT" dirty="0"/>
              <a:t> </a:t>
            </a:r>
            <a:r>
              <a:rPr lang="it-IT" dirty="0" err="1"/>
              <a:t>his</a:t>
            </a:r>
            <a:r>
              <a:rPr lang="it-IT" dirty="0"/>
              <a:t> friends…)</a:t>
            </a:r>
          </a:p>
          <a:p>
            <a:pPr marL="514350" indent="-514350">
              <a:buAutoNum type="arabicPeriod"/>
            </a:pPr>
            <a:r>
              <a:rPr lang="it-IT" dirty="0"/>
              <a:t>«Will </a:t>
            </a:r>
            <a:r>
              <a:rPr lang="it-IT" dirty="0" err="1"/>
              <a:t>you</a:t>
            </a:r>
            <a:r>
              <a:rPr lang="it-IT" dirty="0"/>
              <a:t> finish </a:t>
            </a:r>
            <a:r>
              <a:rPr lang="it-IT" dirty="0" err="1"/>
              <a:t>your</a:t>
            </a:r>
            <a:r>
              <a:rPr lang="it-IT" dirty="0"/>
              <a:t> report in time?» (The boss </a:t>
            </a:r>
            <a:r>
              <a:rPr lang="it-IT" dirty="0" err="1"/>
              <a:t>asked</a:t>
            </a:r>
            <a:r>
              <a:rPr lang="it-IT" dirty="0"/>
              <a:t> Aaron…)</a:t>
            </a:r>
          </a:p>
          <a:p>
            <a:pPr marL="514350" indent="-514350">
              <a:buAutoNum type="arabicPeriod"/>
            </a:pPr>
            <a:r>
              <a:rPr lang="it-IT" dirty="0"/>
              <a:t>«</a:t>
            </a:r>
            <a:r>
              <a:rPr lang="it-IT" dirty="0" err="1"/>
              <a:t>What</a:t>
            </a:r>
            <a:r>
              <a:rPr lang="it-IT" dirty="0"/>
              <a:t> </a:t>
            </a:r>
            <a:r>
              <a:rPr lang="it-IT" dirty="0" err="1"/>
              <a:t>shall</a:t>
            </a:r>
            <a:r>
              <a:rPr lang="it-IT" dirty="0"/>
              <a:t> I do to help </a:t>
            </a:r>
            <a:r>
              <a:rPr lang="it-IT" dirty="0" err="1"/>
              <a:t>you</a:t>
            </a:r>
            <a:r>
              <a:rPr lang="it-IT" dirty="0"/>
              <a:t>?» (Stephanie </a:t>
            </a:r>
            <a:r>
              <a:rPr lang="it-IT" dirty="0" err="1"/>
              <a:t>asked</a:t>
            </a:r>
            <a:r>
              <a:rPr lang="it-IT" dirty="0"/>
              <a:t> David…)</a:t>
            </a:r>
          </a:p>
          <a:p>
            <a:pPr marL="514350" indent="-514350">
              <a:buAutoNum type="arabicPeriod"/>
            </a:pPr>
            <a:endParaRPr lang="it-IT" dirty="0"/>
          </a:p>
          <a:p>
            <a:pPr marL="514350" indent="-514350">
              <a:buAutoNum type="arabicPeriod"/>
            </a:pPr>
            <a:endParaRPr lang="it-IT" dirty="0"/>
          </a:p>
          <a:p>
            <a:pPr marL="514350" indent="-514350">
              <a:buAutoNum type="arabicPeriod"/>
            </a:pPr>
            <a:endParaRPr lang="it-IT" dirty="0"/>
          </a:p>
          <a:p>
            <a:pPr marL="514350" indent="-514350">
              <a:buAutoNum type="arabicPeriod"/>
            </a:pPr>
            <a:endParaRPr lang="it-IT" dirty="0"/>
          </a:p>
          <a:p>
            <a:pPr marL="514350" indent="-514350">
              <a:buAutoNum type="arabicPeriod"/>
            </a:pPr>
            <a:endParaRPr lang="it-IT" dirty="0"/>
          </a:p>
          <a:p>
            <a:pPr marL="514350" indent="-514350">
              <a:buAutoNum type="arabicPeriod"/>
            </a:pPr>
            <a:endParaRPr lang="it-IT" dirty="0"/>
          </a:p>
          <a:p>
            <a:pPr marL="0" indent="0">
              <a:buNone/>
            </a:pPr>
            <a:endParaRPr lang="it-IT" dirty="0"/>
          </a:p>
        </p:txBody>
      </p:sp>
    </p:spTree>
    <p:extLst>
      <p:ext uri="{BB962C8B-B14F-4D97-AF65-F5344CB8AC3E}">
        <p14:creationId xmlns:p14="http://schemas.microsoft.com/office/powerpoint/2010/main" val="1893709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45DABD-B28B-8845-560C-2EC397E1B6F1}"/>
              </a:ext>
            </a:extLst>
          </p:cNvPr>
          <p:cNvSpPr>
            <a:spLocks noGrp="1"/>
          </p:cNvSpPr>
          <p:nvPr>
            <p:ph type="title"/>
          </p:nvPr>
        </p:nvSpPr>
        <p:spPr>
          <a:xfrm>
            <a:off x="141514" y="10886"/>
            <a:ext cx="10515600" cy="925286"/>
          </a:xfrm>
        </p:spPr>
        <p:txBody>
          <a:bodyPr>
            <a:normAutofit/>
          </a:bodyPr>
          <a:lstStyle/>
          <a:p>
            <a:r>
              <a:rPr lang="it-IT" sz="2800" b="1" dirty="0"/>
              <a:t>Reporting </a:t>
            </a:r>
            <a:r>
              <a:rPr lang="it-IT" sz="2800" b="1" dirty="0" err="1"/>
              <a:t>verbs</a:t>
            </a:r>
            <a:endParaRPr lang="it-IT" sz="2800" b="1" dirty="0"/>
          </a:p>
        </p:txBody>
      </p:sp>
      <p:sp>
        <p:nvSpPr>
          <p:cNvPr id="3" name="Segnaposto contenuto 2">
            <a:extLst>
              <a:ext uri="{FF2B5EF4-FFF2-40B4-BE49-F238E27FC236}">
                <a16:creationId xmlns:a16="http://schemas.microsoft.com/office/drawing/2014/main" id="{EB57F562-85A7-9C01-C23D-8668937A219E}"/>
              </a:ext>
            </a:extLst>
          </p:cNvPr>
          <p:cNvSpPr>
            <a:spLocks noGrp="1"/>
          </p:cNvSpPr>
          <p:nvPr>
            <p:ph idx="1"/>
          </p:nvPr>
        </p:nvSpPr>
        <p:spPr>
          <a:xfrm>
            <a:off x="119743" y="696686"/>
            <a:ext cx="11234057" cy="5480277"/>
          </a:xfrm>
        </p:spPr>
        <p:txBody>
          <a:bodyPr>
            <a:normAutofit/>
          </a:bodyPr>
          <a:lstStyle/>
          <a:p>
            <a:r>
              <a:rPr lang="it-IT" sz="2400" dirty="0"/>
              <a:t>To report </a:t>
            </a:r>
            <a:r>
              <a:rPr lang="it-IT" sz="2400" dirty="0" err="1"/>
              <a:t>what</a:t>
            </a:r>
            <a:r>
              <a:rPr lang="it-IT" sz="2400" dirty="0"/>
              <a:t> </a:t>
            </a:r>
            <a:r>
              <a:rPr lang="it-IT" sz="2400" dirty="0" err="1"/>
              <a:t>other</a:t>
            </a:r>
            <a:r>
              <a:rPr lang="it-IT" sz="2400" dirty="0"/>
              <a:t> people </a:t>
            </a:r>
            <a:r>
              <a:rPr lang="it-IT" sz="2400" dirty="0" err="1"/>
              <a:t>have</a:t>
            </a:r>
            <a:r>
              <a:rPr lang="it-IT" sz="2400" dirty="0"/>
              <a:t> </a:t>
            </a:r>
            <a:r>
              <a:rPr lang="it-IT" sz="2400" dirty="0" err="1"/>
              <a:t>said</a:t>
            </a:r>
            <a:r>
              <a:rPr lang="it-IT" sz="2400" dirty="0"/>
              <a:t>,  </a:t>
            </a:r>
            <a:r>
              <a:rPr lang="it-IT" sz="2400" dirty="0" err="1"/>
              <a:t>we</a:t>
            </a:r>
            <a:r>
              <a:rPr lang="it-IT" sz="2400" dirty="0"/>
              <a:t> use </a:t>
            </a:r>
            <a:r>
              <a:rPr lang="it-IT" sz="2400" i="1" dirty="0" err="1"/>
              <a:t>say</a:t>
            </a:r>
            <a:r>
              <a:rPr lang="it-IT" sz="2400" i="1" dirty="0"/>
              <a:t> / tell </a:t>
            </a:r>
            <a:r>
              <a:rPr lang="it-IT" sz="2400" dirty="0"/>
              <a:t>or a </a:t>
            </a:r>
            <a:r>
              <a:rPr lang="it-IT" sz="2400" b="1" i="1" dirty="0"/>
              <a:t>reporting </a:t>
            </a:r>
            <a:r>
              <a:rPr lang="it-IT" sz="2400" b="1" i="1" dirty="0" err="1"/>
              <a:t>verb</a:t>
            </a:r>
            <a:endParaRPr lang="it-IT" sz="2400" b="1" i="1" dirty="0"/>
          </a:p>
        </p:txBody>
      </p:sp>
      <p:pic>
        <p:nvPicPr>
          <p:cNvPr id="5" name="Immagine 4">
            <a:extLst>
              <a:ext uri="{FF2B5EF4-FFF2-40B4-BE49-F238E27FC236}">
                <a16:creationId xmlns:a16="http://schemas.microsoft.com/office/drawing/2014/main" id="{81AFA980-F16C-2F4D-914D-6AC696CB273D}"/>
              </a:ext>
            </a:extLst>
          </p:cNvPr>
          <p:cNvPicPr>
            <a:picLocks noChangeAspect="1"/>
          </p:cNvPicPr>
          <p:nvPr/>
        </p:nvPicPr>
        <p:blipFill>
          <a:blip r:embed="rId3"/>
          <a:stretch>
            <a:fillRect/>
          </a:stretch>
        </p:blipFill>
        <p:spPr>
          <a:xfrm>
            <a:off x="3461656" y="1251858"/>
            <a:ext cx="4310743" cy="5164662"/>
          </a:xfrm>
          <a:prstGeom prst="rect">
            <a:avLst/>
          </a:prstGeom>
        </p:spPr>
      </p:pic>
    </p:spTree>
    <p:extLst>
      <p:ext uri="{BB962C8B-B14F-4D97-AF65-F5344CB8AC3E}">
        <p14:creationId xmlns:p14="http://schemas.microsoft.com/office/powerpoint/2010/main" val="4048857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F6DD333-7684-92C0-F81F-A3623423DD48}"/>
              </a:ext>
            </a:extLst>
          </p:cNvPr>
          <p:cNvPicPr>
            <a:picLocks noChangeAspect="1"/>
          </p:cNvPicPr>
          <p:nvPr/>
        </p:nvPicPr>
        <p:blipFill>
          <a:blip r:embed="rId2"/>
          <a:stretch>
            <a:fillRect/>
          </a:stretch>
        </p:blipFill>
        <p:spPr>
          <a:xfrm>
            <a:off x="2909869" y="167598"/>
            <a:ext cx="6372258" cy="3366355"/>
          </a:xfrm>
          <a:prstGeom prst="rect">
            <a:avLst/>
          </a:prstGeom>
        </p:spPr>
      </p:pic>
      <p:pic>
        <p:nvPicPr>
          <p:cNvPr id="5" name="Immagine 4">
            <a:extLst>
              <a:ext uri="{FF2B5EF4-FFF2-40B4-BE49-F238E27FC236}">
                <a16:creationId xmlns:a16="http://schemas.microsoft.com/office/drawing/2014/main" id="{903902C9-8730-F4EB-CB77-281E2BDC9B46}"/>
              </a:ext>
            </a:extLst>
          </p:cNvPr>
          <p:cNvPicPr>
            <a:picLocks noChangeAspect="1"/>
          </p:cNvPicPr>
          <p:nvPr/>
        </p:nvPicPr>
        <p:blipFill>
          <a:blip r:embed="rId3"/>
          <a:stretch>
            <a:fillRect/>
          </a:stretch>
        </p:blipFill>
        <p:spPr>
          <a:xfrm>
            <a:off x="3256642" y="3785352"/>
            <a:ext cx="5678712" cy="1746233"/>
          </a:xfrm>
          <a:prstGeom prst="rect">
            <a:avLst/>
          </a:prstGeom>
        </p:spPr>
      </p:pic>
      <p:pic>
        <p:nvPicPr>
          <p:cNvPr id="7" name="Immagine 6">
            <a:extLst>
              <a:ext uri="{FF2B5EF4-FFF2-40B4-BE49-F238E27FC236}">
                <a16:creationId xmlns:a16="http://schemas.microsoft.com/office/drawing/2014/main" id="{92A60053-936F-6592-F0EC-19A9AA17E0D6}"/>
              </a:ext>
            </a:extLst>
          </p:cNvPr>
          <p:cNvPicPr>
            <a:picLocks noChangeAspect="1"/>
          </p:cNvPicPr>
          <p:nvPr/>
        </p:nvPicPr>
        <p:blipFill>
          <a:blip r:embed="rId4"/>
          <a:stretch>
            <a:fillRect/>
          </a:stretch>
        </p:blipFill>
        <p:spPr>
          <a:xfrm>
            <a:off x="2518521" y="5782985"/>
            <a:ext cx="7154955" cy="852783"/>
          </a:xfrm>
          <a:prstGeom prst="rect">
            <a:avLst/>
          </a:prstGeom>
        </p:spPr>
      </p:pic>
    </p:spTree>
    <p:extLst>
      <p:ext uri="{BB962C8B-B14F-4D97-AF65-F5344CB8AC3E}">
        <p14:creationId xmlns:p14="http://schemas.microsoft.com/office/powerpoint/2010/main" val="497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65B6CAA-7985-BCCE-95C8-917E93204433}"/>
              </a:ext>
            </a:extLst>
          </p:cNvPr>
          <p:cNvPicPr>
            <a:picLocks noChangeAspect="1"/>
          </p:cNvPicPr>
          <p:nvPr/>
        </p:nvPicPr>
        <p:blipFill>
          <a:blip r:embed="rId3"/>
          <a:stretch>
            <a:fillRect/>
          </a:stretch>
        </p:blipFill>
        <p:spPr>
          <a:xfrm>
            <a:off x="6887371" y="0"/>
            <a:ext cx="4356477" cy="6858000"/>
          </a:xfrm>
          <a:prstGeom prst="rect">
            <a:avLst/>
          </a:prstGeom>
        </p:spPr>
      </p:pic>
      <p:pic>
        <p:nvPicPr>
          <p:cNvPr id="4" name="Immagine 3">
            <a:extLst>
              <a:ext uri="{FF2B5EF4-FFF2-40B4-BE49-F238E27FC236}">
                <a16:creationId xmlns:a16="http://schemas.microsoft.com/office/drawing/2014/main" id="{F054FC5C-8277-32F2-1CC4-A1DCF2706FD9}"/>
              </a:ext>
            </a:extLst>
          </p:cNvPr>
          <p:cNvPicPr>
            <a:picLocks noChangeAspect="1"/>
          </p:cNvPicPr>
          <p:nvPr/>
        </p:nvPicPr>
        <p:blipFill>
          <a:blip r:embed="rId4"/>
          <a:stretch>
            <a:fillRect/>
          </a:stretch>
        </p:blipFill>
        <p:spPr>
          <a:xfrm>
            <a:off x="635665" y="391886"/>
            <a:ext cx="5460335" cy="5996797"/>
          </a:xfrm>
          <a:prstGeom prst="rect">
            <a:avLst/>
          </a:prstGeom>
        </p:spPr>
      </p:pic>
    </p:spTree>
    <p:extLst>
      <p:ext uri="{BB962C8B-B14F-4D97-AF65-F5344CB8AC3E}">
        <p14:creationId xmlns:p14="http://schemas.microsoft.com/office/powerpoint/2010/main" val="54258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95AE32D-17AF-06E2-7635-EEC49AC303C9}"/>
              </a:ext>
            </a:extLst>
          </p:cNvPr>
          <p:cNvPicPr>
            <a:picLocks noChangeAspect="1"/>
          </p:cNvPicPr>
          <p:nvPr/>
        </p:nvPicPr>
        <p:blipFill>
          <a:blip r:embed="rId3"/>
          <a:stretch>
            <a:fillRect/>
          </a:stretch>
        </p:blipFill>
        <p:spPr>
          <a:xfrm>
            <a:off x="528921" y="261257"/>
            <a:ext cx="4219869" cy="4430280"/>
          </a:xfrm>
          <a:prstGeom prst="rect">
            <a:avLst/>
          </a:prstGeom>
        </p:spPr>
      </p:pic>
      <p:pic>
        <p:nvPicPr>
          <p:cNvPr id="7" name="Immagine 6">
            <a:extLst>
              <a:ext uri="{FF2B5EF4-FFF2-40B4-BE49-F238E27FC236}">
                <a16:creationId xmlns:a16="http://schemas.microsoft.com/office/drawing/2014/main" id="{3328A4B9-C3D0-80EF-2738-4FAF30053A0C}"/>
              </a:ext>
            </a:extLst>
          </p:cNvPr>
          <p:cNvPicPr>
            <a:picLocks noChangeAspect="1"/>
          </p:cNvPicPr>
          <p:nvPr/>
        </p:nvPicPr>
        <p:blipFill>
          <a:blip r:embed="rId4"/>
          <a:stretch>
            <a:fillRect/>
          </a:stretch>
        </p:blipFill>
        <p:spPr>
          <a:xfrm>
            <a:off x="873750" y="4691537"/>
            <a:ext cx="3763564" cy="502385"/>
          </a:xfrm>
          <a:prstGeom prst="rect">
            <a:avLst/>
          </a:prstGeom>
        </p:spPr>
      </p:pic>
      <p:pic>
        <p:nvPicPr>
          <p:cNvPr id="9" name="Immagine 8">
            <a:extLst>
              <a:ext uri="{FF2B5EF4-FFF2-40B4-BE49-F238E27FC236}">
                <a16:creationId xmlns:a16="http://schemas.microsoft.com/office/drawing/2014/main" id="{12CBE736-87F9-F2F4-8266-22E837422F5E}"/>
              </a:ext>
            </a:extLst>
          </p:cNvPr>
          <p:cNvPicPr>
            <a:picLocks noChangeAspect="1"/>
          </p:cNvPicPr>
          <p:nvPr/>
        </p:nvPicPr>
        <p:blipFill>
          <a:blip r:embed="rId5"/>
          <a:stretch>
            <a:fillRect/>
          </a:stretch>
        </p:blipFill>
        <p:spPr>
          <a:xfrm>
            <a:off x="873750" y="5344886"/>
            <a:ext cx="3801444" cy="1251857"/>
          </a:xfrm>
          <a:prstGeom prst="rect">
            <a:avLst/>
          </a:prstGeom>
        </p:spPr>
      </p:pic>
      <p:sp>
        <p:nvSpPr>
          <p:cNvPr id="10" name="Freccia a destra 9">
            <a:extLst>
              <a:ext uri="{FF2B5EF4-FFF2-40B4-BE49-F238E27FC236}">
                <a16:creationId xmlns:a16="http://schemas.microsoft.com/office/drawing/2014/main" id="{5CA38B45-1EF5-F771-24F5-0B77DB32BE90}"/>
              </a:ext>
            </a:extLst>
          </p:cNvPr>
          <p:cNvSpPr/>
          <p:nvPr/>
        </p:nvSpPr>
        <p:spPr>
          <a:xfrm>
            <a:off x="4895748" y="2476397"/>
            <a:ext cx="1129496" cy="4789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A3DBD569-13CB-CDBB-9969-911D857AF657}"/>
              </a:ext>
            </a:extLst>
          </p:cNvPr>
          <p:cNvSpPr txBox="1"/>
          <p:nvPr/>
        </p:nvSpPr>
        <p:spPr>
          <a:xfrm>
            <a:off x="6096000" y="4270592"/>
            <a:ext cx="5334000" cy="923330"/>
          </a:xfrm>
          <a:prstGeom prst="rect">
            <a:avLst/>
          </a:prstGeom>
          <a:noFill/>
          <a:ln w="28575">
            <a:solidFill>
              <a:srgbClr val="00B050"/>
            </a:solidFill>
          </a:ln>
        </p:spPr>
        <p:txBody>
          <a:bodyPr wrap="square" rtlCol="0">
            <a:spAutoFit/>
          </a:bodyPr>
          <a:lstStyle/>
          <a:p>
            <a:r>
              <a:rPr lang="it-IT" dirty="0"/>
              <a:t>Harris </a:t>
            </a:r>
            <a:r>
              <a:rPr lang="it-IT" dirty="0" err="1"/>
              <a:t>faces</a:t>
            </a:r>
            <a:r>
              <a:rPr lang="it-IT" dirty="0"/>
              <a:t> challenge of </a:t>
            </a:r>
            <a:r>
              <a:rPr lang="it-IT" dirty="0" err="1"/>
              <a:t>translating</a:t>
            </a:r>
            <a:r>
              <a:rPr lang="it-IT" dirty="0"/>
              <a:t> convention </a:t>
            </a:r>
            <a:r>
              <a:rPr lang="it-IT" dirty="0" err="1"/>
              <a:t>joy</a:t>
            </a:r>
            <a:r>
              <a:rPr lang="it-IT" dirty="0"/>
              <a:t> to </a:t>
            </a:r>
            <a:r>
              <a:rPr lang="it-IT" dirty="0" err="1"/>
              <a:t>fall</a:t>
            </a:r>
            <a:r>
              <a:rPr lang="it-IT" dirty="0"/>
              <a:t> </a:t>
            </a:r>
            <a:r>
              <a:rPr lang="it-IT" dirty="0" err="1"/>
              <a:t>momentum</a:t>
            </a:r>
            <a:endParaRPr lang="it-IT" dirty="0"/>
          </a:p>
          <a:p>
            <a:r>
              <a:rPr lang="it-IT" dirty="0"/>
              <a:t>(The New York Times 08/23/2024)</a:t>
            </a:r>
          </a:p>
        </p:txBody>
      </p:sp>
      <p:pic>
        <p:nvPicPr>
          <p:cNvPr id="13" name="Immagine 12">
            <a:extLst>
              <a:ext uri="{FF2B5EF4-FFF2-40B4-BE49-F238E27FC236}">
                <a16:creationId xmlns:a16="http://schemas.microsoft.com/office/drawing/2014/main" id="{75AD5823-7FBD-2031-55C8-97544970B89D}"/>
              </a:ext>
            </a:extLst>
          </p:cNvPr>
          <p:cNvPicPr>
            <a:picLocks noChangeAspect="1"/>
          </p:cNvPicPr>
          <p:nvPr/>
        </p:nvPicPr>
        <p:blipFill>
          <a:blip r:embed="rId6"/>
          <a:stretch>
            <a:fillRect/>
          </a:stretch>
        </p:blipFill>
        <p:spPr>
          <a:xfrm>
            <a:off x="6515100" y="1034396"/>
            <a:ext cx="4495800" cy="2884001"/>
          </a:xfrm>
          <a:prstGeom prst="rect">
            <a:avLst/>
          </a:prstGeom>
        </p:spPr>
      </p:pic>
    </p:spTree>
    <p:extLst>
      <p:ext uri="{BB962C8B-B14F-4D97-AF65-F5344CB8AC3E}">
        <p14:creationId xmlns:p14="http://schemas.microsoft.com/office/powerpoint/2010/main" val="413471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8D5CDCC0-68EE-4162-BAAD-DB305DDB805A}"/>
              </a:ext>
            </a:extLst>
          </p:cNvPr>
          <p:cNvPicPr>
            <a:picLocks noChangeAspect="1"/>
          </p:cNvPicPr>
          <p:nvPr/>
        </p:nvPicPr>
        <p:blipFill>
          <a:blip r:embed="rId3"/>
          <a:stretch>
            <a:fillRect/>
          </a:stretch>
        </p:blipFill>
        <p:spPr>
          <a:xfrm>
            <a:off x="6389914" y="301731"/>
            <a:ext cx="5617029" cy="5396104"/>
          </a:xfrm>
          <a:prstGeom prst="rect">
            <a:avLst/>
          </a:prstGeom>
        </p:spPr>
      </p:pic>
      <p:pic>
        <p:nvPicPr>
          <p:cNvPr id="5" name="Immagine 4">
            <a:extLst>
              <a:ext uri="{FF2B5EF4-FFF2-40B4-BE49-F238E27FC236}">
                <a16:creationId xmlns:a16="http://schemas.microsoft.com/office/drawing/2014/main" id="{324DA45C-8BC5-5F70-ACD8-A1F2CDB63B7A}"/>
              </a:ext>
            </a:extLst>
          </p:cNvPr>
          <p:cNvPicPr>
            <a:picLocks noChangeAspect="1"/>
          </p:cNvPicPr>
          <p:nvPr/>
        </p:nvPicPr>
        <p:blipFill>
          <a:blip r:embed="rId4"/>
          <a:stretch>
            <a:fillRect/>
          </a:stretch>
        </p:blipFill>
        <p:spPr>
          <a:xfrm>
            <a:off x="3541853" y="2667001"/>
            <a:ext cx="3249732" cy="2068286"/>
          </a:xfrm>
          <a:prstGeom prst="rect">
            <a:avLst/>
          </a:prstGeom>
        </p:spPr>
      </p:pic>
      <p:pic>
        <p:nvPicPr>
          <p:cNvPr id="3" name="Immagine 2">
            <a:extLst>
              <a:ext uri="{FF2B5EF4-FFF2-40B4-BE49-F238E27FC236}">
                <a16:creationId xmlns:a16="http://schemas.microsoft.com/office/drawing/2014/main" id="{4C94A9C6-A2BB-738D-BD3E-8F9595E7F7AE}"/>
              </a:ext>
            </a:extLst>
          </p:cNvPr>
          <p:cNvPicPr>
            <a:picLocks noChangeAspect="1"/>
          </p:cNvPicPr>
          <p:nvPr/>
        </p:nvPicPr>
        <p:blipFill>
          <a:blip r:embed="rId5"/>
          <a:stretch>
            <a:fillRect/>
          </a:stretch>
        </p:blipFill>
        <p:spPr>
          <a:xfrm>
            <a:off x="-125818" y="606866"/>
            <a:ext cx="4155502" cy="5284769"/>
          </a:xfrm>
          <a:prstGeom prst="rect">
            <a:avLst/>
          </a:prstGeom>
        </p:spPr>
      </p:pic>
      <p:sp>
        <p:nvSpPr>
          <p:cNvPr id="8" name="CasellaDiTesto 7">
            <a:extLst>
              <a:ext uri="{FF2B5EF4-FFF2-40B4-BE49-F238E27FC236}">
                <a16:creationId xmlns:a16="http://schemas.microsoft.com/office/drawing/2014/main" id="{B63E080F-410C-CF00-6863-864315F9CAF3}"/>
              </a:ext>
            </a:extLst>
          </p:cNvPr>
          <p:cNvSpPr txBox="1"/>
          <p:nvPr/>
        </p:nvSpPr>
        <p:spPr>
          <a:xfrm>
            <a:off x="4909457" y="5778671"/>
            <a:ext cx="1371600" cy="646331"/>
          </a:xfrm>
          <a:prstGeom prst="rect">
            <a:avLst/>
          </a:prstGeom>
          <a:noFill/>
        </p:spPr>
        <p:txBody>
          <a:bodyPr wrap="square" rtlCol="0">
            <a:spAutoFit/>
          </a:bodyPr>
          <a:lstStyle/>
          <a:p>
            <a:r>
              <a:rPr lang="it-IT" i="1" dirty="0" err="1"/>
              <a:t>Interviewer</a:t>
            </a:r>
            <a:endParaRPr lang="it-IT" dirty="0"/>
          </a:p>
          <a:p>
            <a:r>
              <a:rPr lang="it-IT" i="1" dirty="0" err="1"/>
              <a:t>Interviewee</a:t>
            </a:r>
            <a:endParaRPr lang="it-IT" dirty="0"/>
          </a:p>
        </p:txBody>
      </p:sp>
      <p:sp>
        <p:nvSpPr>
          <p:cNvPr id="10" name="CasellaDiTesto 9">
            <a:extLst>
              <a:ext uri="{FF2B5EF4-FFF2-40B4-BE49-F238E27FC236}">
                <a16:creationId xmlns:a16="http://schemas.microsoft.com/office/drawing/2014/main" id="{10F47E99-6A21-23CF-8079-7879A7C79E7A}"/>
              </a:ext>
            </a:extLst>
          </p:cNvPr>
          <p:cNvSpPr txBox="1"/>
          <p:nvPr/>
        </p:nvSpPr>
        <p:spPr>
          <a:xfrm>
            <a:off x="6281057" y="5781225"/>
            <a:ext cx="6161314" cy="646331"/>
          </a:xfrm>
          <a:prstGeom prst="rect">
            <a:avLst/>
          </a:prstGeom>
          <a:noFill/>
        </p:spPr>
        <p:txBody>
          <a:bodyPr wrap="square">
            <a:spAutoFit/>
          </a:bodyPr>
          <a:lstStyle/>
          <a:p>
            <a:r>
              <a:rPr lang="it-IT" dirty="0"/>
              <a:t>the </a:t>
            </a:r>
            <a:r>
              <a:rPr lang="it-IT" dirty="0" err="1"/>
              <a:t>person</a:t>
            </a:r>
            <a:r>
              <a:rPr lang="it-IT" dirty="0"/>
              <a:t> </a:t>
            </a:r>
            <a:r>
              <a:rPr lang="it-IT" dirty="0" err="1"/>
              <a:t>who</a:t>
            </a:r>
            <a:r>
              <a:rPr lang="it-IT" dirty="0"/>
              <a:t> </a:t>
            </a:r>
            <a:r>
              <a:rPr lang="it-IT" dirty="0" err="1"/>
              <a:t>asks</a:t>
            </a:r>
            <a:r>
              <a:rPr lang="it-IT" dirty="0"/>
              <a:t> the </a:t>
            </a:r>
            <a:r>
              <a:rPr lang="it-IT" dirty="0" err="1"/>
              <a:t>questions</a:t>
            </a:r>
            <a:r>
              <a:rPr lang="it-IT" dirty="0"/>
              <a:t> </a:t>
            </a:r>
            <a:r>
              <a:rPr lang="it-IT" dirty="0" err="1"/>
              <a:t>during</a:t>
            </a:r>
            <a:r>
              <a:rPr lang="it-IT" dirty="0"/>
              <a:t> an interview </a:t>
            </a:r>
          </a:p>
          <a:p>
            <a:r>
              <a:rPr lang="it-IT" dirty="0"/>
              <a:t>the </a:t>
            </a:r>
            <a:r>
              <a:rPr lang="it-IT" dirty="0" err="1"/>
              <a:t>person</a:t>
            </a:r>
            <a:r>
              <a:rPr lang="it-IT" dirty="0"/>
              <a:t> </a:t>
            </a:r>
            <a:r>
              <a:rPr lang="it-IT" dirty="0" err="1"/>
              <a:t>who</a:t>
            </a:r>
            <a:r>
              <a:rPr lang="it-IT" dirty="0"/>
              <a:t> </a:t>
            </a:r>
            <a:r>
              <a:rPr lang="it-IT" dirty="0" err="1"/>
              <a:t>answers</a:t>
            </a:r>
            <a:r>
              <a:rPr lang="it-IT" dirty="0"/>
              <a:t> the </a:t>
            </a:r>
            <a:r>
              <a:rPr lang="it-IT" dirty="0" err="1"/>
              <a:t>questions</a:t>
            </a:r>
            <a:r>
              <a:rPr lang="it-IT" dirty="0"/>
              <a:t> </a:t>
            </a:r>
            <a:r>
              <a:rPr lang="it-IT" dirty="0" err="1"/>
              <a:t>during</a:t>
            </a:r>
            <a:r>
              <a:rPr lang="it-IT" dirty="0"/>
              <a:t> an interview </a:t>
            </a:r>
          </a:p>
        </p:txBody>
      </p:sp>
    </p:spTree>
    <p:extLst>
      <p:ext uri="{BB962C8B-B14F-4D97-AF65-F5344CB8AC3E}">
        <p14:creationId xmlns:p14="http://schemas.microsoft.com/office/powerpoint/2010/main" val="355356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F1A4F116-0471-BDC8-2451-349D05DA9113}"/>
              </a:ext>
            </a:extLst>
          </p:cNvPr>
          <p:cNvGraphicFramePr>
            <a:graphicFrameLocks noGrp="1"/>
          </p:cNvGraphicFramePr>
          <p:nvPr>
            <p:ph idx="1"/>
            <p:extLst>
              <p:ext uri="{D42A27DB-BD31-4B8C-83A1-F6EECF244321}">
                <p14:modId xmlns:p14="http://schemas.microsoft.com/office/powerpoint/2010/main" val="372301922"/>
              </p:ext>
            </p:extLst>
          </p:nvPr>
        </p:nvGraphicFramePr>
        <p:xfrm>
          <a:off x="261258" y="1782083"/>
          <a:ext cx="5018314" cy="3708400"/>
        </p:xfrm>
        <a:graphic>
          <a:graphicData uri="http://schemas.openxmlformats.org/drawingml/2006/table">
            <a:tbl>
              <a:tblPr firstRow="1" bandRow="1">
                <a:tableStyleId>{0505E3EF-67EA-436B-97B2-0124C06EBD24}</a:tableStyleId>
              </a:tblPr>
              <a:tblGrid>
                <a:gridCol w="2188028">
                  <a:extLst>
                    <a:ext uri="{9D8B030D-6E8A-4147-A177-3AD203B41FA5}">
                      <a16:colId xmlns:a16="http://schemas.microsoft.com/office/drawing/2014/main" val="2568130608"/>
                    </a:ext>
                  </a:extLst>
                </a:gridCol>
                <a:gridCol w="2830286">
                  <a:extLst>
                    <a:ext uri="{9D8B030D-6E8A-4147-A177-3AD203B41FA5}">
                      <a16:colId xmlns:a16="http://schemas.microsoft.com/office/drawing/2014/main" val="903243844"/>
                    </a:ext>
                  </a:extLst>
                </a:gridCol>
              </a:tblGrid>
              <a:tr h="370840">
                <a:tc>
                  <a:txBody>
                    <a:bodyPr/>
                    <a:lstStyle/>
                    <a:p>
                      <a:r>
                        <a:rPr lang="it-IT" b="0" dirty="0"/>
                        <a:t>Advertisement (ad)</a:t>
                      </a:r>
                    </a:p>
                  </a:txBody>
                  <a:tcPr/>
                </a:tc>
                <a:tc>
                  <a:txBody>
                    <a:bodyPr/>
                    <a:lstStyle/>
                    <a:p>
                      <a:endParaRPr lang="it-IT"/>
                    </a:p>
                  </a:txBody>
                  <a:tcPr/>
                </a:tc>
                <a:extLst>
                  <a:ext uri="{0D108BD9-81ED-4DB2-BD59-A6C34878D82A}">
                    <a16:rowId xmlns:a16="http://schemas.microsoft.com/office/drawing/2014/main" val="2569862681"/>
                  </a:ext>
                </a:extLst>
              </a:tr>
              <a:tr h="370840">
                <a:tc>
                  <a:txBody>
                    <a:bodyPr/>
                    <a:lstStyle/>
                    <a:p>
                      <a:r>
                        <a:rPr lang="it-IT" dirty="0" err="1"/>
                        <a:t>Article</a:t>
                      </a:r>
                      <a:endParaRPr lang="it-IT" dirty="0"/>
                    </a:p>
                  </a:txBody>
                  <a:tcPr/>
                </a:tc>
                <a:tc>
                  <a:txBody>
                    <a:bodyPr/>
                    <a:lstStyle/>
                    <a:p>
                      <a:endParaRPr lang="it-IT"/>
                    </a:p>
                  </a:txBody>
                  <a:tcPr/>
                </a:tc>
                <a:extLst>
                  <a:ext uri="{0D108BD9-81ED-4DB2-BD59-A6C34878D82A}">
                    <a16:rowId xmlns:a16="http://schemas.microsoft.com/office/drawing/2014/main" val="3801369800"/>
                  </a:ext>
                </a:extLst>
              </a:tr>
              <a:tr h="370840">
                <a:tc>
                  <a:txBody>
                    <a:bodyPr/>
                    <a:lstStyle/>
                    <a:p>
                      <a:r>
                        <a:rPr lang="it-IT" dirty="0"/>
                        <a:t>Billboard</a:t>
                      </a:r>
                    </a:p>
                  </a:txBody>
                  <a:tcPr/>
                </a:tc>
                <a:tc>
                  <a:txBody>
                    <a:bodyPr/>
                    <a:lstStyle/>
                    <a:p>
                      <a:endParaRPr lang="it-IT"/>
                    </a:p>
                  </a:txBody>
                  <a:tcPr/>
                </a:tc>
                <a:extLst>
                  <a:ext uri="{0D108BD9-81ED-4DB2-BD59-A6C34878D82A}">
                    <a16:rowId xmlns:a16="http://schemas.microsoft.com/office/drawing/2014/main" val="928623937"/>
                  </a:ext>
                </a:extLst>
              </a:tr>
              <a:tr h="370840">
                <a:tc>
                  <a:txBody>
                    <a:bodyPr/>
                    <a:lstStyle/>
                    <a:p>
                      <a:r>
                        <a:rPr lang="it-IT" dirty="0"/>
                        <a:t>Broadcaster</a:t>
                      </a:r>
                    </a:p>
                  </a:txBody>
                  <a:tcPr/>
                </a:tc>
                <a:tc>
                  <a:txBody>
                    <a:bodyPr/>
                    <a:lstStyle/>
                    <a:p>
                      <a:endParaRPr lang="it-IT" dirty="0"/>
                    </a:p>
                  </a:txBody>
                  <a:tcPr/>
                </a:tc>
                <a:extLst>
                  <a:ext uri="{0D108BD9-81ED-4DB2-BD59-A6C34878D82A}">
                    <a16:rowId xmlns:a16="http://schemas.microsoft.com/office/drawing/2014/main" val="973506529"/>
                  </a:ext>
                </a:extLst>
              </a:tr>
              <a:tr h="370840">
                <a:tc>
                  <a:txBody>
                    <a:bodyPr/>
                    <a:lstStyle/>
                    <a:p>
                      <a:r>
                        <a:rPr lang="it-IT" dirty="0" err="1"/>
                        <a:t>Caption</a:t>
                      </a:r>
                      <a:endParaRPr lang="it-IT" dirty="0"/>
                    </a:p>
                  </a:txBody>
                  <a:tcPr/>
                </a:tc>
                <a:tc>
                  <a:txBody>
                    <a:bodyPr/>
                    <a:lstStyle/>
                    <a:p>
                      <a:endParaRPr lang="it-IT"/>
                    </a:p>
                  </a:txBody>
                  <a:tcPr/>
                </a:tc>
                <a:extLst>
                  <a:ext uri="{0D108BD9-81ED-4DB2-BD59-A6C34878D82A}">
                    <a16:rowId xmlns:a16="http://schemas.microsoft.com/office/drawing/2014/main" val="2351143927"/>
                  </a:ext>
                </a:extLst>
              </a:tr>
              <a:tr h="370840">
                <a:tc>
                  <a:txBody>
                    <a:bodyPr/>
                    <a:lstStyle/>
                    <a:p>
                      <a:r>
                        <a:rPr lang="it-IT" dirty="0"/>
                        <a:t>Commercial</a:t>
                      </a:r>
                    </a:p>
                  </a:txBody>
                  <a:tcPr/>
                </a:tc>
                <a:tc>
                  <a:txBody>
                    <a:bodyPr/>
                    <a:lstStyle/>
                    <a:p>
                      <a:endParaRPr lang="it-IT"/>
                    </a:p>
                  </a:txBody>
                  <a:tcPr/>
                </a:tc>
                <a:extLst>
                  <a:ext uri="{0D108BD9-81ED-4DB2-BD59-A6C34878D82A}">
                    <a16:rowId xmlns:a16="http://schemas.microsoft.com/office/drawing/2014/main" val="981167424"/>
                  </a:ext>
                </a:extLst>
              </a:tr>
              <a:tr h="370840">
                <a:tc>
                  <a:txBody>
                    <a:bodyPr/>
                    <a:lstStyle/>
                    <a:p>
                      <a:r>
                        <a:rPr lang="it-IT" dirty="0"/>
                        <a:t>Front page</a:t>
                      </a:r>
                    </a:p>
                  </a:txBody>
                  <a:tcPr/>
                </a:tc>
                <a:tc>
                  <a:txBody>
                    <a:bodyPr/>
                    <a:lstStyle/>
                    <a:p>
                      <a:endParaRPr lang="it-IT"/>
                    </a:p>
                  </a:txBody>
                  <a:tcPr/>
                </a:tc>
                <a:extLst>
                  <a:ext uri="{0D108BD9-81ED-4DB2-BD59-A6C34878D82A}">
                    <a16:rowId xmlns:a16="http://schemas.microsoft.com/office/drawing/2014/main" val="2295167604"/>
                  </a:ext>
                </a:extLst>
              </a:tr>
              <a:tr h="370840">
                <a:tc>
                  <a:txBody>
                    <a:bodyPr/>
                    <a:lstStyle/>
                    <a:p>
                      <a:r>
                        <a:rPr lang="it-IT" dirty="0" err="1"/>
                        <a:t>Leaflet</a:t>
                      </a:r>
                      <a:endParaRPr lang="it-IT" dirty="0"/>
                    </a:p>
                  </a:txBody>
                  <a:tcPr/>
                </a:tc>
                <a:tc>
                  <a:txBody>
                    <a:bodyPr/>
                    <a:lstStyle/>
                    <a:p>
                      <a:endParaRPr lang="it-IT" dirty="0"/>
                    </a:p>
                  </a:txBody>
                  <a:tcPr/>
                </a:tc>
                <a:extLst>
                  <a:ext uri="{0D108BD9-81ED-4DB2-BD59-A6C34878D82A}">
                    <a16:rowId xmlns:a16="http://schemas.microsoft.com/office/drawing/2014/main" val="4140332728"/>
                  </a:ext>
                </a:extLst>
              </a:tr>
              <a:tr h="370840">
                <a:tc>
                  <a:txBody>
                    <a:bodyPr/>
                    <a:lstStyle/>
                    <a:p>
                      <a:r>
                        <a:rPr lang="it-IT" dirty="0"/>
                        <a:t>Magazine</a:t>
                      </a:r>
                    </a:p>
                  </a:txBody>
                  <a:tcPr/>
                </a:tc>
                <a:tc>
                  <a:txBody>
                    <a:bodyPr/>
                    <a:lstStyle/>
                    <a:p>
                      <a:endParaRPr lang="it-IT" dirty="0"/>
                    </a:p>
                  </a:txBody>
                  <a:tcPr/>
                </a:tc>
                <a:extLst>
                  <a:ext uri="{0D108BD9-81ED-4DB2-BD59-A6C34878D82A}">
                    <a16:rowId xmlns:a16="http://schemas.microsoft.com/office/drawing/2014/main" val="1571404593"/>
                  </a:ext>
                </a:extLst>
              </a:tr>
              <a:tr h="370840">
                <a:tc>
                  <a:txBody>
                    <a:bodyPr/>
                    <a:lstStyle/>
                    <a:p>
                      <a:r>
                        <a:rPr lang="it-IT" dirty="0"/>
                        <a:t>Media / news outlet</a:t>
                      </a:r>
                    </a:p>
                  </a:txBody>
                  <a:tcPr/>
                </a:tc>
                <a:tc>
                  <a:txBody>
                    <a:bodyPr/>
                    <a:lstStyle/>
                    <a:p>
                      <a:endParaRPr lang="it-IT" dirty="0"/>
                    </a:p>
                  </a:txBody>
                  <a:tcPr/>
                </a:tc>
                <a:extLst>
                  <a:ext uri="{0D108BD9-81ED-4DB2-BD59-A6C34878D82A}">
                    <a16:rowId xmlns:a16="http://schemas.microsoft.com/office/drawing/2014/main" val="2628796453"/>
                  </a:ext>
                </a:extLst>
              </a:tr>
            </a:tbl>
          </a:graphicData>
        </a:graphic>
      </p:graphicFrame>
      <p:graphicFrame>
        <p:nvGraphicFramePr>
          <p:cNvPr id="5" name="Tabella 4">
            <a:extLst>
              <a:ext uri="{FF2B5EF4-FFF2-40B4-BE49-F238E27FC236}">
                <a16:creationId xmlns:a16="http://schemas.microsoft.com/office/drawing/2014/main" id="{5900BF4A-BFE7-705F-F16A-2207920A9A10}"/>
              </a:ext>
            </a:extLst>
          </p:cNvPr>
          <p:cNvGraphicFramePr>
            <a:graphicFrameLocks noGrp="1"/>
          </p:cNvGraphicFramePr>
          <p:nvPr>
            <p:extLst>
              <p:ext uri="{D42A27DB-BD31-4B8C-83A1-F6EECF244321}">
                <p14:modId xmlns:p14="http://schemas.microsoft.com/office/powerpoint/2010/main" val="1327723061"/>
              </p:ext>
            </p:extLst>
          </p:nvPr>
        </p:nvGraphicFramePr>
        <p:xfrm>
          <a:off x="6477000" y="137160"/>
          <a:ext cx="5370286" cy="6583680"/>
        </p:xfrm>
        <a:graphic>
          <a:graphicData uri="http://schemas.openxmlformats.org/drawingml/2006/table">
            <a:tbl>
              <a:tblPr firstRow="1" bandRow="1">
                <a:tableStyleId>{16D9F66E-5EB9-4882-86FB-DCBF35E3C3E4}</a:tableStyleId>
              </a:tblPr>
              <a:tblGrid>
                <a:gridCol w="2670627">
                  <a:extLst>
                    <a:ext uri="{9D8B030D-6E8A-4147-A177-3AD203B41FA5}">
                      <a16:colId xmlns:a16="http://schemas.microsoft.com/office/drawing/2014/main" val="1591489177"/>
                    </a:ext>
                  </a:extLst>
                </a:gridCol>
                <a:gridCol w="2699659">
                  <a:extLst>
                    <a:ext uri="{9D8B030D-6E8A-4147-A177-3AD203B41FA5}">
                      <a16:colId xmlns:a16="http://schemas.microsoft.com/office/drawing/2014/main" val="312383541"/>
                    </a:ext>
                  </a:extLst>
                </a:gridCol>
              </a:tblGrid>
              <a:tr h="294102">
                <a:tc>
                  <a:txBody>
                    <a:bodyPr/>
                    <a:lstStyle/>
                    <a:p>
                      <a:r>
                        <a:rPr lang="it-IT" b="0" dirty="0" err="1"/>
                        <a:t>Actor</a:t>
                      </a:r>
                      <a:r>
                        <a:rPr lang="it-IT" b="0" dirty="0"/>
                        <a:t> / </a:t>
                      </a:r>
                      <a:r>
                        <a:rPr lang="it-IT" b="0" dirty="0" err="1"/>
                        <a:t>actress</a:t>
                      </a:r>
                      <a:endParaRPr lang="it-IT" b="0" dirty="0"/>
                    </a:p>
                  </a:txBody>
                  <a:tcPr/>
                </a:tc>
                <a:tc>
                  <a:txBody>
                    <a:bodyPr/>
                    <a:lstStyle/>
                    <a:p>
                      <a:endParaRPr lang="it-IT"/>
                    </a:p>
                  </a:txBody>
                  <a:tcPr/>
                </a:tc>
                <a:extLst>
                  <a:ext uri="{0D108BD9-81ED-4DB2-BD59-A6C34878D82A}">
                    <a16:rowId xmlns:a16="http://schemas.microsoft.com/office/drawing/2014/main" val="1038181622"/>
                  </a:ext>
                </a:extLst>
              </a:tr>
              <a:tr h="294102">
                <a:tc>
                  <a:txBody>
                    <a:bodyPr/>
                    <a:lstStyle/>
                    <a:p>
                      <a:r>
                        <a:rPr lang="it-IT" dirty="0"/>
                        <a:t>Camera</a:t>
                      </a:r>
                    </a:p>
                  </a:txBody>
                  <a:tcPr/>
                </a:tc>
                <a:tc>
                  <a:txBody>
                    <a:bodyPr/>
                    <a:lstStyle/>
                    <a:p>
                      <a:endParaRPr lang="it-IT"/>
                    </a:p>
                  </a:txBody>
                  <a:tcPr/>
                </a:tc>
                <a:extLst>
                  <a:ext uri="{0D108BD9-81ED-4DB2-BD59-A6C34878D82A}">
                    <a16:rowId xmlns:a16="http://schemas.microsoft.com/office/drawing/2014/main" val="3843609628"/>
                  </a:ext>
                </a:extLst>
              </a:tr>
              <a:tr h="294102">
                <a:tc>
                  <a:txBody>
                    <a:bodyPr/>
                    <a:lstStyle/>
                    <a:p>
                      <a:r>
                        <a:rPr lang="it-IT" dirty="0" err="1"/>
                        <a:t>Character</a:t>
                      </a:r>
                      <a:endParaRPr lang="it-IT" dirty="0"/>
                    </a:p>
                  </a:txBody>
                  <a:tcPr/>
                </a:tc>
                <a:tc>
                  <a:txBody>
                    <a:bodyPr/>
                    <a:lstStyle/>
                    <a:p>
                      <a:endParaRPr lang="it-IT"/>
                    </a:p>
                  </a:txBody>
                  <a:tcPr/>
                </a:tc>
                <a:extLst>
                  <a:ext uri="{0D108BD9-81ED-4DB2-BD59-A6C34878D82A}">
                    <a16:rowId xmlns:a16="http://schemas.microsoft.com/office/drawing/2014/main" val="665844593"/>
                  </a:ext>
                </a:extLst>
              </a:tr>
              <a:tr h="294102">
                <a:tc>
                  <a:txBody>
                    <a:bodyPr/>
                    <a:lstStyle/>
                    <a:p>
                      <a:r>
                        <a:rPr lang="it-IT" dirty="0"/>
                        <a:t>Comedy</a:t>
                      </a:r>
                    </a:p>
                  </a:txBody>
                  <a:tcPr/>
                </a:tc>
                <a:tc>
                  <a:txBody>
                    <a:bodyPr/>
                    <a:lstStyle/>
                    <a:p>
                      <a:endParaRPr lang="it-IT"/>
                    </a:p>
                  </a:txBody>
                  <a:tcPr/>
                </a:tc>
                <a:extLst>
                  <a:ext uri="{0D108BD9-81ED-4DB2-BD59-A6C34878D82A}">
                    <a16:rowId xmlns:a16="http://schemas.microsoft.com/office/drawing/2014/main" val="1563634821"/>
                  </a:ext>
                </a:extLst>
              </a:tr>
              <a:tr h="294102">
                <a:tc>
                  <a:txBody>
                    <a:bodyPr/>
                    <a:lstStyle/>
                    <a:p>
                      <a:r>
                        <a:rPr lang="it-IT" dirty="0"/>
                        <a:t>Director</a:t>
                      </a:r>
                    </a:p>
                  </a:txBody>
                  <a:tcPr/>
                </a:tc>
                <a:tc>
                  <a:txBody>
                    <a:bodyPr/>
                    <a:lstStyle/>
                    <a:p>
                      <a:endParaRPr lang="it-IT" dirty="0"/>
                    </a:p>
                  </a:txBody>
                  <a:tcPr/>
                </a:tc>
                <a:extLst>
                  <a:ext uri="{0D108BD9-81ED-4DB2-BD59-A6C34878D82A}">
                    <a16:rowId xmlns:a16="http://schemas.microsoft.com/office/drawing/2014/main" val="3656430291"/>
                  </a:ext>
                </a:extLst>
              </a:tr>
              <a:tr h="294102">
                <a:tc>
                  <a:txBody>
                    <a:bodyPr/>
                    <a:lstStyle/>
                    <a:p>
                      <a:r>
                        <a:rPr lang="it-IT" dirty="0" err="1"/>
                        <a:t>Documentary</a:t>
                      </a:r>
                      <a:endParaRPr lang="it-IT" dirty="0"/>
                    </a:p>
                  </a:txBody>
                  <a:tcPr/>
                </a:tc>
                <a:tc>
                  <a:txBody>
                    <a:bodyPr/>
                    <a:lstStyle/>
                    <a:p>
                      <a:endParaRPr lang="it-IT" dirty="0"/>
                    </a:p>
                  </a:txBody>
                  <a:tcPr/>
                </a:tc>
                <a:extLst>
                  <a:ext uri="{0D108BD9-81ED-4DB2-BD59-A6C34878D82A}">
                    <a16:rowId xmlns:a16="http://schemas.microsoft.com/office/drawing/2014/main" val="3710789395"/>
                  </a:ext>
                </a:extLst>
              </a:tr>
              <a:tr h="294102">
                <a:tc>
                  <a:txBody>
                    <a:bodyPr/>
                    <a:lstStyle/>
                    <a:p>
                      <a:r>
                        <a:rPr lang="it-IT" dirty="0"/>
                        <a:t>Drama</a:t>
                      </a:r>
                    </a:p>
                  </a:txBody>
                  <a:tcPr/>
                </a:tc>
                <a:tc>
                  <a:txBody>
                    <a:bodyPr/>
                    <a:lstStyle/>
                    <a:p>
                      <a:endParaRPr lang="it-IT" dirty="0"/>
                    </a:p>
                  </a:txBody>
                  <a:tcPr/>
                </a:tc>
                <a:extLst>
                  <a:ext uri="{0D108BD9-81ED-4DB2-BD59-A6C34878D82A}">
                    <a16:rowId xmlns:a16="http://schemas.microsoft.com/office/drawing/2014/main" val="752260619"/>
                  </a:ext>
                </a:extLst>
              </a:tr>
              <a:tr h="294102">
                <a:tc>
                  <a:txBody>
                    <a:bodyPr/>
                    <a:lstStyle/>
                    <a:p>
                      <a:r>
                        <a:rPr lang="it-IT" dirty="0" err="1"/>
                        <a:t>Dubbing</a:t>
                      </a:r>
                      <a:endParaRPr lang="it-IT" dirty="0"/>
                    </a:p>
                  </a:txBody>
                  <a:tcPr/>
                </a:tc>
                <a:tc>
                  <a:txBody>
                    <a:bodyPr/>
                    <a:lstStyle/>
                    <a:p>
                      <a:endParaRPr lang="it-IT" dirty="0"/>
                    </a:p>
                  </a:txBody>
                  <a:tcPr/>
                </a:tc>
                <a:extLst>
                  <a:ext uri="{0D108BD9-81ED-4DB2-BD59-A6C34878D82A}">
                    <a16:rowId xmlns:a16="http://schemas.microsoft.com/office/drawing/2014/main" val="1973577809"/>
                  </a:ext>
                </a:extLst>
              </a:tr>
              <a:tr h="294102">
                <a:tc>
                  <a:txBody>
                    <a:bodyPr/>
                    <a:lstStyle/>
                    <a:p>
                      <a:r>
                        <a:rPr lang="it-IT" dirty="0" err="1"/>
                        <a:t>Protagonist</a:t>
                      </a:r>
                      <a:endParaRPr lang="it-IT" dirty="0"/>
                    </a:p>
                  </a:txBody>
                  <a:tcPr/>
                </a:tc>
                <a:tc>
                  <a:txBody>
                    <a:bodyPr/>
                    <a:lstStyle/>
                    <a:p>
                      <a:endParaRPr lang="it-IT" dirty="0"/>
                    </a:p>
                  </a:txBody>
                  <a:tcPr/>
                </a:tc>
                <a:extLst>
                  <a:ext uri="{0D108BD9-81ED-4DB2-BD59-A6C34878D82A}">
                    <a16:rowId xmlns:a16="http://schemas.microsoft.com/office/drawing/2014/main" val="2628270494"/>
                  </a:ext>
                </a:extLst>
              </a:tr>
              <a:tr h="294102">
                <a:tc>
                  <a:txBody>
                    <a:bodyPr/>
                    <a:lstStyle/>
                    <a:p>
                      <a:r>
                        <a:rPr lang="it-IT" dirty="0"/>
                        <a:t>Script</a:t>
                      </a:r>
                    </a:p>
                  </a:txBody>
                  <a:tcPr/>
                </a:tc>
                <a:tc>
                  <a:txBody>
                    <a:bodyPr/>
                    <a:lstStyle/>
                    <a:p>
                      <a:endParaRPr lang="it-IT" dirty="0"/>
                    </a:p>
                  </a:txBody>
                  <a:tcPr/>
                </a:tc>
                <a:extLst>
                  <a:ext uri="{0D108BD9-81ED-4DB2-BD59-A6C34878D82A}">
                    <a16:rowId xmlns:a16="http://schemas.microsoft.com/office/drawing/2014/main" val="767893354"/>
                  </a:ext>
                </a:extLst>
              </a:tr>
              <a:tr h="294102">
                <a:tc>
                  <a:txBody>
                    <a:bodyPr/>
                    <a:lstStyle/>
                    <a:p>
                      <a:r>
                        <a:rPr lang="it-IT" dirty="0"/>
                        <a:t>Soundtrack</a:t>
                      </a:r>
                    </a:p>
                  </a:txBody>
                  <a:tcPr/>
                </a:tc>
                <a:tc>
                  <a:txBody>
                    <a:bodyPr/>
                    <a:lstStyle/>
                    <a:p>
                      <a:endParaRPr lang="it-IT" dirty="0"/>
                    </a:p>
                  </a:txBody>
                  <a:tcPr/>
                </a:tc>
                <a:extLst>
                  <a:ext uri="{0D108BD9-81ED-4DB2-BD59-A6C34878D82A}">
                    <a16:rowId xmlns:a16="http://schemas.microsoft.com/office/drawing/2014/main" val="1705543847"/>
                  </a:ext>
                </a:extLst>
              </a:tr>
              <a:tr h="294102">
                <a:tc>
                  <a:txBody>
                    <a:bodyPr/>
                    <a:lstStyle/>
                    <a:p>
                      <a:r>
                        <a:rPr lang="it-IT" dirty="0"/>
                        <a:t>TV </a:t>
                      </a:r>
                      <a:r>
                        <a:rPr lang="it-IT" dirty="0" err="1"/>
                        <a:t>series</a:t>
                      </a:r>
                      <a:endParaRPr lang="it-IT" dirty="0"/>
                    </a:p>
                  </a:txBody>
                  <a:tcPr/>
                </a:tc>
                <a:tc>
                  <a:txBody>
                    <a:bodyPr/>
                    <a:lstStyle/>
                    <a:p>
                      <a:endParaRPr lang="it-IT" dirty="0"/>
                    </a:p>
                  </a:txBody>
                  <a:tcPr/>
                </a:tc>
                <a:extLst>
                  <a:ext uri="{0D108BD9-81ED-4DB2-BD59-A6C34878D82A}">
                    <a16:rowId xmlns:a16="http://schemas.microsoft.com/office/drawing/2014/main" val="3809181144"/>
                  </a:ext>
                </a:extLst>
              </a:tr>
              <a:tr h="294102">
                <a:tc>
                  <a:txBody>
                    <a:bodyPr/>
                    <a:lstStyle/>
                    <a:p>
                      <a:r>
                        <a:rPr lang="it-IT" dirty="0" err="1"/>
                        <a:t>Protagonist</a:t>
                      </a:r>
                      <a:endParaRPr lang="it-IT" dirty="0"/>
                    </a:p>
                  </a:txBody>
                  <a:tcPr/>
                </a:tc>
                <a:tc>
                  <a:txBody>
                    <a:bodyPr/>
                    <a:lstStyle/>
                    <a:p>
                      <a:endParaRPr lang="it-IT" dirty="0"/>
                    </a:p>
                  </a:txBody>
                  <a:tcPr/>
                </a:tc>
                <a:extLst>
                  <a:ext uri="{0D108BD9-81ED-4DB2-BD59-A6C34878D82A}">
                    <a16:rowId xmlns:a16="http://schemas.microsoft.com/office/drawing/2014/main" val="1198799098"/>
                  </a:ext>
                </a:extLst>
              </a:tr>
              <a:tr h="294102">
                <a:tc>
                  <a:txBody>
                    <a:bodyPr/>
                    <a:lstStyle/>
                    <a:p>
                      <a:r>
                        <a:rPr lang="it-IT" dirty="0"/>
                        <a:t>Romance</a:t>
                      </a:r>
                    </a:p>
                  </a:txBody>
                  <a:tcPr/>
                </a:tc>
                <a:tc>
                  <a:txBody>
                    <a:bodyPr/>
                    <a:lstStyle/>
                    <a:p>
                      <a:endParaRPr lang="it-IT" dirty="0"/>
                    </a:p>
                  </a:txBody>
                  <a:tcPr/>
                </a:tc>
                <a:extLst>
                  <a:ext uri="{0D108BD9-81ED-4DB2-BD59-A6C34878D82A}">
                    <a16:rowId xmlns:a16="http://schemas.microsoft.com/office/drawing/2014/main" val="1419117732"/>
                  </a:ext>
                </a:extLst>
              </a:tr>
              <a:tr h="294102">
                <a:tc>
                  <a:txBody>
                    <a:bodyPr/>
                    <a:lstStyle/>
                    <a:p>
                      <a:r>
                        <a:rPr lang="it-IT" dirty="0"/>
                        <a:t>Science fiction</a:t>
                      </a:r>
                    </a:p>
                  </a:txBody>
                  <a:tcPr/>
                </a:tc>
                <a:tc>
                  <a:txBody>
                    <a:bodyPr/>
                    <a:lstStyle/>
                    <a:p>
                      <a:endParaRPr lang="it-IT" dirty="0"/>
                    </a:p>
                  </a:txBody>
                  <a:tcPr/>
                </a:tc>
                <a:extLst>
                  <a:ext uri="{0D108BD9-81ED-4DB2-BD59-A6C34878D82A}">
                    <a16:rowId xmlns:a16="http://schemas.microsoft.com/office/drawing/2014/main" val="660681764"/>
                  </a:ext>
                </a:extLst>
              </a:tr>
              <a:tr h="294102">
                <a:tc>
                  <a:txBody>
                    <a:bodyPr/>
                    <a:lstStyle/>
                    <a:p>
                      <a:r>
                        <a:rPr lang="it-IT" dirty="0"/>
                        <a:t>Soundtrack</a:t>
                      </a:r>
                    </a:p>
                  </a:txBody>
                  <a:tcPr/>
                </a:tc>
                <a:tc>
                  <a:txBody>
                    <a:bodyPr/>
                    <a:lstStyle/>
                    <a:p>
                      <a:endParaRPr lang="it-IT" dirty="0"/>
                    </a:p>
                  </a:txBody>
                  <a:tcPr/>
                </a:tc>
                <a:extLst>
                  <a:ext uri="{0D108BD9-81ED-4DB2-BD59-A6C34878D82A}">
                    <a16:rowId xmlns:a16="http://schemas.microsoft.com/office/drawing/2014/main" val="2341323509"/>
                  </a:ext>
                </a:extLst>
              </a:tr>
              <a:tr h="294102">
                <a:tc>
                  <a:txBody>
                    <a:bodyPr/>
                    <a:lstStyle/>
                    <a:p>
                      <a:r>
                        <a:rPr lang="it-IT" dirty="0"/>
                        <a:t>Special / visual </a:t>
                      </a:r>
                      <a:r>
                        <a:rPr lang="it-IT" dirty="0" err="1"/>
                        <a:t>effects</a:t>
                      </a:r>
                      <a:endParaRPr lang="it-IT" dirty="0"/>
                    </a:p>
                  </a:txBody>
                  <a:tcPr/>
                </a:tc>
                <a:tc>
                  <a:txBody>
                    <a:bodyPr/>
                    <a:lstStyle/>
                    <a:p>
                      <a:endParaRPr lang="it-IT" dirty="0"/>
                    </a:p>
                  </a:txBody>
                  <a:tcPr/>
                </a:tc>
                <a:extLst>
                  <a:ext uri="{0D108BD9-81ED-4DB2-BD59-A6C34878D82A}">
                    <a16:rowId xmlns:a16="http://schemas.microsoft.com/office/drawing/2014/main" val="1389432258"/>
                  </a:ext>
                </a:extLst>
              </a:tr>
              <a:tr h="294102">
                <a:tc>
                  <a:txBody>
                    <a:bodyPr/>
                    <a:lstStyle/>
                    <a:p>
                      <a:r>
                        <a:rPr lang="it-IT" dirty="0"/>
                        <a:t>Thriller</a:t>
                      </a:r>
                    </a:p>
                  </a:txBody>
                  <a:tcPr/>
                </a:tc>
                <a:tc>
                  <a:txBody>
                    <a:bodyPr/>
                    <a:lstStyle/>
                    <a:p>
                      <a:endParaRPr lang="it-IT" dirty="0"/>
                    </a:p>
                  </a:txBody>
                  <a:tcPr/>
                </a:tc>
                <a:extLst>
                  <a:ext uri="{0D108BD9-81ED-4DB2-BD59-A6C34878D82A}">
                    <a16:rowId xmlns:a16="http://schemas.microsoft.com/office/drawing/2014/main" val="359666802"/>
                  </a:ext>
                </a:extLst>
              </a:tr>
            </a:tbl>
          </a:graphicData>
        </a:graphic>
      </p:graphicFrame>
      <p:sp>
        <p:nvSpPr>
          <p:cNvPr id="6" name="CasellaDiTesto 5">
            <a:extLst>
              <a:ext uri="{FF2B5EF4-FFF2-40B4-BE49-F238E27FC236}">
                <a16:creationId xmlns:a16="http://schemas.microsoft.com/office/drawing/2014/main" id="{2F0FE014-F07A-99DC-7F50-1CC45A1DB37F}"/>
              </a:ext>
            </a:extLst>
          </p:cNvPr>
          <p:cNvSpPr txBox="1"/>
          <p:nvPr/>
        </p:nvSpPr>
        <p:spPr>
          <a:xfrm>
            <a:off x="141516" y="914400"/>
            <a:ext cx="6215742" cy="400110"/>
          </a:xfrm>
          <a:prstGeom prst="rect">
            <a:avLst/>
          </a:prstGeom>
          <a:noFill/>
        </p:spPr>
        <p:txBody>
          <a:bodyPr wrap="square" rtlCol="0">
            <a:spAutoFit/>
          </a:bodyPr>
          <a:lstStyle/>
          <a:p>
            <a:r>
              <a:rPr lang="it-IT" sz="2000" dirty="0"/>
              <a:t>Write the </a:t>
            </a:r>
            <a:r>
              <a:rPr lang="it-IT" sz="2000" dirty="0" err="1"/>
              <a:t>meaning</a:t>
            </a:r>
            <a:r>
              <a:rPr lang="it-IT" sz="2000" dirty="0"/>
              <a:t> of the following media-</a:t>
            </a:r>
            <a:r>
              <a:rPr lang="it-IT" sz="2000" dirty="0" err="1"/>
              <a:t>related</a:t>
            </a:r>
            <a:r>
              <a:rPr lang="it-IT" sz="2000" dirty="0"/>
              <a:t> </a:t>
            </a:r>
            <a:r>
              <a:rPr lang="it-IT" sz="2000" dirty="0" err="1"/>
              <a:t>terms</a:t>
            </a:r>
            <a:endParaRPr lang="it-IT" sz="2000" dirty="0"/>
          </a:p>
        </p:txBody>
      </p:sp>
    </p:spTree>
    <p:extLst>
      <p:ext uri="{BB962C8B-B14F-4D97-AF65-F5344CB8AC3E}">
        <p14:creationId xmlns:p14="http://schemas.microsoft.com/office/powerpoint/2010/main" val="41858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p:nvPr/>
        </p:nvSpPr>
        <p:spPr>
          <a:xfrm>
            <a:off x="886400" y="385346"/>
            <a:ext cx="10758300" cy="2031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dirty="0">
                <a:solidFill>
                  <a:schemeClr val="dk1"/>
                </a:solidFill>
                <a:latin typeface="Calibri"/>
                <a:ea typeface="Calibri"/>
                <a:cs typeface="Calibri"/>
                <a:sym typeface="Calibri"/>
              </a:rPr>
              <a:t>TODAY’S LESSON </a:t>
            </a:r>
            <a:endParaRPr dirty="0"/>
          </a:p>
          <a:p>
            <a:pPr marL="0" marR="0" lvl="0" indent="0" algn="l" rtl="0">
              <a:spcBef>
                <a:spcPts val="0"/>
              </a:spcBef>
              <a:spcAft>
                <a:spcPts val="0"/>
              </a:spcAft>
              <a:buNone/>
            </a:pPr>
            <a:endParaRPr dirty="0"/>
          </a:p>
          <a:p>
            <a:pPr marL="571500" lvl="0" indent="-571500">
              <a:buClr>
                <a:schemeClr val="dk1"/>
              </a:buClr>
              <a:buSzPts val="3600"/>
              <a:buFont typeface="Arial"/>
              <a:buChar char="•"/>
            </a:pPr>
            <a:r>
              <a:rPr lang="it-IT" sz="3600" dirty="0">
                <a:solidFill>
                  <a:schemeClr val="dk1"/>
                </a:solidFill>
                <a:latin typeface="Calibri"/>
                <a:ea typeface="Calibri"/>
                <a:cs typeface="Calibri"/>
                <a:sym typeface="Calibri"/>
              </a:rPr>
              <a:t>GRAMMAR: </a:t>
            </a:r>
            <a:r>
              <a:rPr lang="it-IT" sz="3600" dirty="0" err="1">
                <a:solidFill>
                  <a:schemeClr val="dk1"/>
                </a:solidFill>
                <a:latin typeface="Calibri"/>
                <a:ea typeface="Calibri"/>
                <a:cs typeface="Calibri"/>
                <a:sym typeface="Calibri"/>
              </a:rPr>
              <a:t>direct</a:t>
            </a:r>
            <a:r>
              <a:rPr lang="it-IT" sz="3600" dirty="0">
                <a:solidFill>
                  <a:schemeClr val="dk1"/>
                </a:solidFill>
                <a:latin typeface="Calibri"/>
                <a:ea typeface="Calibri"/>
                <a:cs typeface="Calibri"/>
                <a:sym typeface="Calibri"/>
              </a:rPr>
              <a:t>/</a:t>
            </a:r>
            <a:r>
              <a:rPr lang="it-IT" sz="3600" dirty="0" err="1">
                <a:solidFill>
                  <a:schemeClr val="dk1"/>
                </a:solidFill>
                <a:latin typeface="Calibri"/>
                <a:ea typeface="Calibri"/>
                <a:cs typeface="Calibri"/>
                <a:sym typeface="Calibri"/>
              </a:rPr>
              <a:t>indirect</a:t>
            </a:r>
            <a:r>
              <a:rPr lang="it-IT" sz="3600" dirty="0">
                <a:solidFill>
                  <a:schemeClr val="dk1"/>
                </a:solidFill>
                <a:latin typeface="Calibri"/>
                <a:ea typeface="Calibri"/>
                <a:cs typeface="Calibri"/>
                <a:sym typeface="Calibri"/>
              </a:rPr>
              <a:t> speech; reporting </a:t>
            </a:r>
            <a:r>
              <a:rPr lang="it-IT" sz="3600" dirty="0" err="1">
                <a:solidFill>
                  <a:schemeClr val="dk1"/>
                </a:solidFill>
                <a:latin typeface="Calibri"/>
                <a:ea typeface="Calibri"/>
                <a:cs typeface="Calibri"/>
                <a:sym typeface="Calibri"/>
              </a:rPr>
              <a:t>verbs</a:t>
            </a:r>
            <a:r>
              <a:rPr lang="it-IT" sz="3600" dirty="0">
                <a:solidFill>
                  <a:schemeClr val="dk1"/>
                </a:solidFill>
                <a:latin typeface="Calibri"/>
                <a:ea typeface="Calibri"/>
                <a:cs typeface="Calibri"/>
                <a:sym typeface="Calibri"/>
              </a:rPr>
              <a:t> </a:t>
            </a:r>
          </a:p>
          <a:p>
            <a:pPr marL="571500" marR="0" lvl="0" indent="-571500" algn="l" rtl="0">
              <a:spcBef>
                <a:spcPts val="0"/>
              </a:spcBef>
              <a:spcAft>
                <a:spcPts val="0"/>
              </a:spcAft>
              <a:buClr>
                <a:schemeClr val="dk1"/>
              </a:buClr>
              <a:buSzPts val="3600"/>
              <a:buFont typeface="Arial"/>
              <a:buChar char="•"/>
            </a:pPr>
            <a:r>
              <a:rPr lang="it-IT" sz="3600" dirty="0">
                <a:solidFill>
                  <a:schemeClr val="dk1"/>
                </a:solidFill>
                <a:latin typeface="Calibri"/>
                <a:ea typeface="Calibri"/>
                <a:cs typeface="Calibri"/>
                <a:sym typeface="Calibri"/>
              </a:rPr>
              <a:t>VOCABULARY: the media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8E24D4D-1155-3B99-9E17-4784260EFBE9}"/>
              </a:ext>
            </a:extLst>
          </p:cNvPr>
          <p:cNvSpPr txBox="1"/>
          <p:nvPr/>
        </p:nvSpPr>
        <p:spPr>
          <a:xfrm>
            <a:off x="108858" y="0"/>
            <a:ext cx="8697685" cy="461665"/>
          </a:xfrm>
          <a:prstGeom prst="rect">
            <a:avLst/>
          </a:prstGeom>
          <a:noFill/>
        </p:spPr>
        <p:txBody>
          <a:bodyPr wrap="square" rtlCol="0">
            <a:spAutoFit/>
          </a:bodyPr>
          <a:lstStyle/>
          <a:p>
            <a:r>
              <a:rPr lang="it-IT" sz="2400" b="1" dirty="0"/>
              <a:t>Reading and </a:t>
            </a:r>
            <a:r>
              <a:rPr lang="it-IT" sz="2400" b="1" dirty="0" err="1"/>
              <a:t>comprehension</a:t>
            </a:r>
            <a:endParaRPr lang="it-IT" sz="2400" b="1" dirty="0"/>
          </a:p>
        </p:txBody>
      </p:sp>
      <p:pic>
        <p:nvPicPr>
          <p:cNvPr id="4" name="Immagine 3">
            <a:extLst>
              <a:ext uri="{FF2B5EF4-FFF2-40B4-BE49-F238E27FC236}">
                <a16:creationId xmlns:a16="http://schemas.microsoft.com/office/drawing/2014/main" id="{1BF74756-9F28-04DC-A709-EE169D3D8B87}"/>
              </a:ext>
            </a:extLst>
          </p:cNvPr>
          <p:cNvPicPr>
            <a:picLocks noChangeAspect="1"/>
          </p:cNvPicPr>
          <p:nvPr/>
        </p:nvPicPr>
        <p:blipFill>
          <a:blip r:embed="rId3"/>
          <a:stretch>
            <a:fillRect/>
          </a:stretch>
        </p:blipFill>
        <p:spPr>
          <a:xfrm>
            <a:off x="318026" y="461666"/>
            <a:ext cx="5492811" cy="6167570"/>
          </a:xfrm>
          <a:prstGeom prst="rect">
            <a:avLst/>
          </a:prstGeom>
        </p:spPr>
      </p:pic>
      <p:pic>
        <p:nvPicPr>
          <p:cNvPr id="6" name="Immagine 5">
            <a:extLst>
              <a:ext uri="{FF2B5EF4-FFF2-40B4-BE49-F238E27FC236}">
                <a16:creationId xmlns:a16="http://schemas.microsoft.com/office/drawing/2014/main" id="{CE69E759-98A7-75F5-7EF9-A167CB197A8D}"/>
              </a:ext>
            </a:extLst>
          </p:cNvPr>
          <p:cNvPicPr>
            <a:picLocks noChangeAspect="1"/>
          </p:cNvPicPr>
          <p:nvPr/>
        </p:nvPicPr>
        <p:blipFill>
          <a:blip r:embed="rId4"/>
          <a:stretch>
            <a:fillRect/>
          </a:stretch>
        </p:blipFill>
        <p:spPr>
          <a:xfrm>
            <a:off x="6020005" y="461665"/>
            <a:ext cx="5870146" cy="6167571"/>
          </a:xfrm>
          <a:prstGeom prst="rect">
            <a:avLst/>
          </a:prstGeom>
        </p:spPr>
      </p:pic>
    </p:spTree>
    <p:extLst>
      <p:ext uri="{BB962C8B-B14F-4D97-AF65-F5344CB8AC3E}">
        <p14:creationId xmlns:p14="http://schemas.microsoft.com/office/powerpoint/2010/main" val="3935351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2E12C78-DC41-0632-7FE8-66710DFF6E78}"/>
              </a:ext>
            </a:extLst>
          </p:cNvPr>
          <p:cNvSpPr txBox="1"/>
          <p:nvPr/>
        </p:nvSpPr>
        <p:spPr>
          <a:xfrm>
            <a:off x="1749204" y="153574"/>
            <a:ext cx="7522029" cy="707886"/>
          </a:xfrm>
          <a:prstGeom prst="rect">
            <a:avLst/>
          </a:prstGeom>
          <a:noFill/>
        </p:spPr>
        <p:txBody>
          <a:bodyPr wrap="square" rtlCol="0">
            <a:spAutoFit/>
          </a:bodyPr>
          <a:lstStyle/>
          <a:p>
            <a:pPr marL="342900" indent="-342900">
              <a:buAutoNum type="alphaLcPeriod"/>
            </a:pPr>
            <a:r>
              <a:rPr lang="it-IT" sz="2000" dirty="0"/>
              <a:t>Complete the </a:t>
            </a:r>
            <a:r>
              <a:rPr lang="it-IT" sz="2000" dirty="0" err="1"/>
              <a:t>headings</a:t>
            </a:r>
            <a:r>
              <a:rPr lang="it-IT" sz="2000" dirty="0"/>
              <a:t> with a word from the list:</a:t>
            </a:r>
          </a:p>
          <a:p>
            <a:r>
              <a:rPr lang="it-IT" sz="2000" dirty="0"/>
              <a:t>       </a:t>
            </a:r>
            <a:r>
              <a:rPr lang="it-IT" sz="2000" i="1" dirty="0" err="1"/>
              <a:t>addresses</a:t>
            </a:r>
            <a:r>
              <a:rPr lang="it-IT" sz="2000" i="1" dirty="0"/>
              <a:t>   date   fake   images   name   </a:t>
            </a:r>
            <a:r>
              <a:rPr lang="it-IT" sz="2000" i="1" dirty="0" err="1"/>
              <a:t>sense</a:t>
            </a:r>
            <a:r>
              <a:rPr lang="it-IT" sz="2000" i="1" dirty="0"/>
              <a:t>   spellings   trust</a:t>
            </a:r>
          </a:p>
        </p:txBody>
      </p:sp>
      <p:pic>
        <p:nvPicPr>
          <p:cNvPr id="4" name="Immagine 3">
            <a:extLst>
              <a:ext uri="{FF2B5EF4-FFF2-40B4-BE49-F238E27FC236}">
                <a16:creationId xmlns:a16="http://schemas.microsoft.com/office/drawing/2014/main" id="{7053C7E9-CDED-45B6-74BA-C208AFF4163D}"/>
              </a:ext>
            </a:extLst>
          </p:cNvPr>
          <p:cNvPicPr>
            <a:picLocks noChangeAspect="1"/>
          </p:cNvPicPr>
          <p:nvPr/>
        </p:nvPicPr>
        <p:blipFill>
          <a:blip r:embed="rId2"/>
          <a:stretch>
            <a:fillRect/>
          </a:stretch>
        </p:blipFill>
        <p:spPr>
          <a:xfrm>
            <a:off x="2072382" y="1314511"/>
            <a:ext cx="6875671" cy="4474027"/>
          </a:xfrm>
          <a:prstGeom prst="rect">
            <a:avLst/>
          </a:prstGeom>
        </p:spPr>
      </p:pic>
      <p:sp>
        <p:nvSpPr>
          <p:cNvPr id="5" name="CasellaDiTesto 4">
            <a:extLst>
              <a:ext uri="{FF2B5EF4-FFF2-40B4-BE49-F238E27FC236}">
                <a16:creationId xmlns:a16="http://schemas.microsoft.com/office/drawing/2014/main" id="{9351F926-9F13-2F6D-A55D-5502994A46A6}"/>
              </a:ext>
            </a:extLst>
          </p:cNvPr>
          <p:cNvSpPr txBox="1"/>
          <p:nvPr/>
        </p:nvSpPr>
        <p:spPr>
          <a:xfrm>
            <a:off x="1636953" y="1305077"/>
            <a:ext cx="435429" cy="400110"/>
          </a:xfrm>
          <a:prstGeom prst="rect">
            <a:avLst/>
          </a:prstGeom>
          <a:noFill/>
        </p:spPr>
        <p:txBody>
          <a:bodyPr wrap="square" rtlCol="0">
            <a:spAutoFit/>
          </a:bodyPr>
          <a:lstStyle/>
          <a:p>
            <a:r>
              <a:rPr lang="it-IT" sz="2000" dirty="0"/>
              <a:t>b.</a:t>
            </a:r>
          </a:p>
        </p:txBody>
      </p:sp>
      <p:sp>
        <p:nvSpPr>
          <p:cNvPr id="8" name="CasellaDiTesto 7">
            <a:extLst>
              <a:ext uri="{FF2B5EF4-FFF2-40B4-BE49-F238E27FC236}">
                <a16:creationId xmlns:a16="http://schemas.microsoft.com/office/drawing/2014/main" id="{59E1346A-2D84-9EAA-6B5A-BF1332DCDC12}"/>
              </a:ext>
            </a:extLst>
          </p:cNvPr>
          <p:cNvSpPr txBox="1"/>
          <p:nvPr/>
        </p:nvSpPr>
        <p:spPr>
          <a:xfrm>
            <a:off x="1749204" y="6002140"/>
            <a:ext cx="7522029" cy="400110"/>
          </a:xfrm>
          <a:prstGeom prst="rect">
            <a:avLst/>
          </a:prstGeom>
          <a:noFill/>
        </p:spPr>
        <p:txBody>
          <a:bodyPr wrap="square" rtlCol="0">
            <a:spAutoFit/>
          </a:bodyPr>
          <a:lstStyle/>
          <a:p>
            <a:r>
              <a:rPr lang="it-IT" sz="2000" dirty="0"/>
              <a:t>c.   Can </a:t>
            </a:r>
            <a:r>
              <a:rPr lang="it-IT" sz="2000" dirty="0" err="1"/>
              <a:t>you</a:t>
            </a:r>
            <a:r>
              <a:rPr lang="it-IT" sz="2000" dirty="0"/>
              <a:t> think of </a:t>
            </a:r>
            <a:r>
              <a:rPr lang="it-IT" sz="2000" dirty="0" err="1"/>
              <a:t>any</a:t>
            </a:r>
            <a:r>
              <a:rPr lang="it-IT" sz="2000" dirty="0"/>
              <a:t> </a:t>
            </a:r>
            <a:r>
              <a:rPr lang="it-IT" sz="2000" dirty="0" err="1"/>
              <a:t>examples</a:t>
            </a:r>
            <a:r>
              <a:rPr lang="it-IT" sz="2000" dirty="0"/>
              <a:t> of </a:t>
            </a:r>
            <a:r>
              <a:rPr lang="it-IT" sz="2000" dirty="0" err="1"/>
              <a:t>exaggerated</a:t>
            </a:r>
            <a:r>
              <a:rPr lang="it-IT" sz="2000" dirty="0"/>
              <a:t> or fake news? </a:t>
            </a:r>
            <a:endParaRPr lang="it-IT" sz="2000" i="1" dirty="0"/>
          </a:p>
        </p:txBody>
      </p:sp>
    </p:spTree>
    <p:extLst>
      <p:ext uri="{BB962C8B-B14F-4D97-AF65-F5344CB8AC3E}">
        <p14:creationId xmlns:p14="http://schemas.microsoft.com/office/powerpoint/2010/main" val="3342906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2f097776f03_0_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it-IT" dirty="0"/>
              <a:t>KEEP PRACTISING AT HOME!!!</a:t>
            </a:r>
            <a:endParaRPr dirty="0"/>
          </a:p>
          <a:p>
            <a:pPr marL="0" lvl="0" indent="0" algn="l" rtl="0">
              <a:spcBef>
                <a:spcPts val="0"/>
              </a:spcBef>
              <a:spcAft>
                <a:spcPts val="0"/>
              </a:spcAft>
              <a:buNone/>
            </a:pPr>
            <a:endParaRPr dirty="0"/>
          </a:p>
        </p:txBody>
      </p:sp>
      <p:sp>
        <p:nvSpPr>
          <p:cNvPr id="417" name="Google Shape;417;g2f097776f03_0_8"/>
          <p:cNvSpPr txBox="1">
            <a:spLocks noGrp="1"/>
          </p:cNvSpPr>
          <p:nvPr>
            <p:ph type="body" idx="1"/>
          </p:nvPr>
        </p:nvSpPr>
        <p:spPr>
          <a:xfrm>
            <a:off x="838200" y="1825625"/>
            <a:ext cx="10515600" cy="16722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it-IT" sz="4600" dirty="0"/>
              <a:t>THANK YOU FOR YOUR ATTENTION!!!</a:t>
            </a:r>
            <a:endParaRPr sz="4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C8BAC22-6083-E77F-52A8-15C9A04C6E22}"/>
              </a:ext>
            </a:extLst>
          </p:cNvPr>
          <p:cNvPicPr>
            <a:picLocks noChangeAspect="1"/>
          </p:cNvPicPr>
          <p:nvPr/>
        </p:nvPicPr>
        <p:blipFill>
          <a:blip r:embed="rId3"/>
          <a:stretch>
            <a:fillRect/>
          </a:stretch>
        </p:blipFill>
        <p:spPr>
          <a:xfrm>
            <a:off x="315962" y="949528"/>
            <a:ext cx="5507896" cy="5580051"/>
          </a:xfrm>
          <a:prstGeom prst="rect">
            <a:avLst/>
          </a:prstGeom>
        </p:spPr>
      </p:pic>
      <p:sp>
        <p:nvSpPr>
          <p:cNvPr id="4" name="CasellaDiTesto 3">
            <a:extLst>
              <a:ext uri="{FF2B5EF4-FFF2-40B4-BE49-F238E27FC236}">
                <a16:creationId xmlns:a16="http://schemas.microsoft.com/office/drawing/2014/main" id="{0C85550E-E5DE-609A-808A-946FF418338C}"/>
              </a:ext>
            </a:extLst>
          </p:cNvPr>
          <p:cNvSpPr txBox="1"/>
          <p:nvPr/>
        </p:nvSpPr>
        <p:spPr>
          <a:xfrm>
            <a:off x="457199" y="164136"/>
            <a:ext cx="10570029" cy="369332"/>
          </a:xfrm>
          <a:prstGeom prst="rect">
            <a:avLst/>
          </a:prstGeom>
          <a:noFill/>
        </p:spPr>
        <p:txBody>
          <a:bodyPr wrap="square" rtlCol="0">
            <a:spAutoFit/>
          </a:bodyPr>
          <a:lstStyle/>
          <a:p>
            <a:r>
              <a:rPr lang="it-IT" dirty="0"/>
              <a:t>Read </a:t>
            </a:r>
            <a:r>
              <a:rPr lang="it-IT" dirty="0" err="1"/>
              <a:t>these</a:t>
            </a:r>
            <a:r>
              <a:rPr lang="it-IT" dirty="0"/>
              <a:t> short news reports. </a:t>
            </a:r>
            <a:r>
              <a:rPr lang="it-IT" dirty="0" err="1"/>
              <a:t>Which</a:t>
            </a:r>
            <a:r>
              <a:rPr lang="it-IT" dirty="0"/>
              <a:t> strategies do the </a:t>
            </a:r>
            <a:r>
              <a:rPr lang="it-IT" dirty="0" err="1"/>
              <a:t>journalists</a:t>
            </a:r>
            <a:r>
              <a:rPr lang="it-IT" dirty="0"/>
              <a:t> use to report the </a:t>
            </a:r>
            <a:r>
              <a:rPr lang="it-IT" dirty="0" err="1"/>
              <a:t>sportmen’s</a:t>
            </a:r>
            <a:r>
              <a:rPr lang="it-IT" dirty="0"/>
              <a:t> words?</a:t>
            </a:r>
          </a:p>
        </p:txBody>
      </p:sp>
      <p:sp>
        <p:nvSpPr>
          <p:cNvPr id="5" name="CasellaDiTesto 4">
            <a:extLst>
              <a:ext uri="{FF2B5EF4-FFF2-40B4-BE49-F238E27FC236}">
                <a16:creationId xmlns:a16="http://schemas.microsoft.com/office/drawing/2014/main" id="{57EC2E76-6950-E3C5-CC6C-2B10CCB53B46}"/>
              </a:ext>
            </a:extLst>
          </p:cNvPr>
          <p:cNvSpPr txBox="1"/>
          <p:nvPr/>
        </p:nvSpPr>
        <p:spPr>
          <a:xfrm>
            <a:off x="6270171" y="1153886"/>
            <a:ext cx="5507896" cy="5355312"/>
          </a:xfrm>
          <a:prstGeom prst="rect">
            <a:avLst/>
          </a:prstGeom>
          <a:noFill/>
        </p:spPr>
        <p:txBody>
          <a:bodyPr wrap="square" rtlCol="0">
            <a:spAutoFit/>
          </a:bodyPr>
          <a:lstStyle/>
          <a:p>
            <a:pPr algn="l"/>
            <a:r>
              <a:rPr lang="en-US" b="1" i="0" dirty="0">
                <a:effectLst/>
                <a:highlight>
                  <a:srgbClr val="FFFFFF"/>
                </a:highlight>
                <a:latin typeface="var(--article-hero-headline--htag--font-family)"/>
              </a:rPr>
              <a:t>Gold medalist Noah Lyles says he'd race Tyreek Hill — but only on his own terms</a:t>
            </a:r>
          </a:p>
          <a:p>
            <a:pPr algn="l"/>
            <a:r>
              <a:rPr lang="en-US" i="0" dirty="0">
                <a:effectLst/>
                <a:highlight>
                  <a:srgbClr val="FFFFFF"/>
                </a:highlight>
                <a:latin typeface="var(--article-dek--font-family)"/>
              </a:rPr>
              <a:t>Lyles, the world's fastest man, also vowed he'll be back in 2028 for "my greatest Olympic ever.“</a:t>
            </a:r>
          </a:p>
          <a:p>
            <a:pPr algn="l"/>
            <a:endParaRPr lang="en-US" i="0" dirty="0">
              <a:effectLst/>
              <a:highlight>
                <a:srgbClr val="FFFFFF"/>
              </a:highlight>
              <a:latin typeface="var(--article-dek--font-family)"/>
            </a:endParaRPr>
          </a:p>
          <a:p>
            <a:pPr algn="l"/>
            <a:r>
              <a:rPr lang="en-US" b="0" i="0" dirty="0">
                <a:solidFill>
                  <a:srgbClr val="2A2A2A"/>
                </a:solidFill>
                <a:effectLst/>
                <a:highlight>
                  <a:srgbClr val="FFFFFF"/>
                </a:highlight>
                <a:latin typeface="PublicoText"/>
              </a:rPr>
              <a:t>Olympic gold medalist Noah Lyles, the world’s fastest man, said Wednesday he'd be up for racing football player Tyreek Hill — but only for 100 meters and under conditions he set. “I mean, if somebody wants to sponsor the event and we’re racing for millions of dollars and it’s on a track and we’re running 100 meters, then sure, we can race” Lyles told NBC News. While Lyles argued he’s confident he’d beat Hill at a shorter distance, such as 50 yards or the NFL (National Football League) metric of 40 yards, he insisted he’d race only at 100 meters. “You want to challenge me, ‘the world’s fastest man,’ if you want to challenge that, you have to challenge that in his event.”</a:t>
            </a:r>
            <a:endParaRPr lang="en-US" i="0" dirty="0">
              <a:effectLst/>
              <a:highlight>
                <a:srgbClr val="FFFFFF"/>
              </a:highlight>
              <a:latin typeface="var(--article-dek--font-family)"/>
            </a:endParaRPr>
          </a:p>
          <a:p>
            <a:endParaRPr lang="it-IT" dirty="0"/>
          </a:p>
        </p:txBody>
      </p:sp>
      <p:sp>
        <p:nvSpPr>
          <p:cNvPr id="6" name="CasellaDiTesto 5">
            <a:extLst>
              <a:ext uri="{FF2B5EF4-FFF2-40B4-BE49-F238E27FC236}">
                <a16:creationId xmlns:a16="http://schemas.microsoft.com/office/drawing/2014/main" id="{DE635A5B-1A8B-5E15-ADDE-639B373C57CF}"/>
              </a:ext>
            </a:extLst>
          </p:cNvPr>
          <p:cNvSpPr txBox="1"/>
          <p:nvPr/>
        </p:nvSpPr>
        <p:spPr>
          <a:xfrm>
            <a:off x="4882244" y="546886"/>
            <a:ext cx="4773385" cy="369332"/>
          </a:xfrm>
          <a:prstGeom prst="rect">
            <a:avLst/>
          </a:prstGeom>
          <a:noFill/>
          <a:ln>
            <a:solidFill>
              <a:schemeClr val="accent1"/>
            </a:solidFill>
          </a:ln>
        </p:spPr>
        <p:txBody>
          <a:bodyPr wrap="square" rtlCol="0">
            <a:spAutoFit/>
          </a:bodyPr>
          <a:lstStyle/>
          <a:p>
            <a:r>
              <a:rPr lang="it-IT" dirty="0"/>
              <a:t>DIRECT and INDIRECT / REPORTED SPEECH</a:t>
            </a:r>
          </a:p>
        </p:txBody>
      </p:sp>
    </p:spTree>
    <p:extLst>
      <p:ext uri="{BB962C8B-B14F-4D97-AF65-F5344CB8AC3E}">
        <p14:creationId xmlns:p14="http://schemas.microsoft.com/office/powerpoint/2010/main" val="46126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814DC73B-FA64-2969-5167-0EE304D57DCC}"/>
              </a:ext>
            </a:extLst>
          </p:cNvPr>
          <p:cNvSpPr txBox="1"/>
          <p:nvPr/>
        </p:nvSpPr>
        <p:spPr>
          <a:xfrm>
            <a:off x="335844" y="4977283"/>
            <a:ext cx="4942114" cy="1785104"/>
          </a:xfrm>
          <a:prstGeom prst="rect">
            <a:avLst/>
          </a:prstGeom>
          <a:noFill/>
          <a:ln>
            <a:solidFill>
              <a:schemeClr val="accent1"/>
            </a:solidFill>
          </a:ln>
        </p:spPr>
        <p:txBody>
          <a:bodyPr wrap="square" rtlCol="0">
            <a:spAutoFit/>
          </a:bodyPr>
          <a:lstStyle/>
          <a:p>
            <a:r>
              <a:rPr lang="it-IT" sz="2000" b="1" dirty="0"/>
              <a:t>SAY vs TELL</a:t>
            </a:r>
          </a:p>
          <a:p>
            <a:r>
              <a:rPr lang="it-IT" dirty="0"/>
              <a:t>«</a:t>
            </a:r>
            <a:r>
              <a:rPr lang="it-IT" dirty="0" err="1"/>
              <a:t>I’ll</a:t>
            </a:r>
            <a:r>
              <a:rPr lang="it-IT" dirty="0"/>
              <a:t> beat Hill» </a:t>
            </a:r>
            <a:r>
              <a:rPr lang="it-IT" b="1" dirty="0" err="1"/>
              <a:t>said</a:t>
            </a:r>
            <a:r>
              <a:rPr lang="it-IT" dirty="0"/>
              <a:t> </a:t>
            </a:r>
            <a:r>
              <a:rPr lang="it-IT" dirty="0" err="1"/>
              <a:t>Lyles</a:t>
            </a:r>
            <a:r>
              <a:rPr lang="it-IT" dirty="0"/>
              <a:t> (</a:t>
            </a:r>
            <a:r>
              <a:rPr lang="it-IT" b="1" dirty="0"/>
              <a:t>to the </a:t>
            </a:r>
            <a:r>
              <a:rPr lang="it-IT" b="1" dirty="0" err="1"/>
              <a:t>journalist</a:t>
            </a:r>
            <a:r>
              <a:rPr lang="it-IT" dirty="0"/>
              <a:t>)</a:t>
            </a:r>
          </a:p>
          <a:p>
            <a:r>
              <a:rPr lang="it-IT" dirty="0"/>
              <a:t>«</a:t>
            </a:r>
            <a:r>
              <a:rPr lang="it-IT" dirty="0" err="1"/>
              <a:t>I’ll</a:t>
            </a:r>
            <a:r>
              <a:rPr lang="it-IT" dirty="0"/>
              <a:t> beat Hill» </a:t>
            </a:r>
            <a:r>
              <a:rPr lang="it-IT" dirty="0" err="1"/>
              <a:t>Lyles</a:t>
            </a:r>
            <a:r>
              <a:rPr lang="it-IT" dirty="0"/>
              <a:t> </a:t>
            </a:r>
            <a:r>
              <a:rPr lang="it-IT" b="1" dirty="0" err="1"/>
              <a:t>told</a:t>
            </a:r>
            <a:r>
              <a:rPr lang="it-IT" dirty="0"/>
              <a:t> </a:t>
            </a:r>
            <a:r>
              <a:rPr lang="it-IT" b="1" dirty="0"/>
              <a:t>the </a:t>
            </a:r>
            <a:r>
              <a:rPr lang="it-IT" b="1" dirty="0" err="1"/>
              <a:t>journalist</a:t>
            </a:r>
            <a:endParaRPr lang="it-IT" b="1" dirty="0"/>
          </a:p>
          <a:p>
            <a:endParaRPr lang="it-IT" dirty="0"/>
          </a:p>
          <a:p>
            <a:r>
              <a:rPr lang="it-IT" dirty="0" err="1"/>
              <a:t>Lyles</a:t>
            </a:r>
            <a:r>
              <a:rPr lang="it-IT" dirty="0"/>
              <a:t> </a:t>
            </a:r>
            <a:r>
              <a:rPr lang="it-IT" b="1" dirty="0" err="1"/>
              <a:t>said</a:t>
            </a:r>
            <a:r>
              <a:rPr lang="it-IT" b="1" dirty="0"/>
              <a:t> (</a:t>
            </a:r>
            <a:r>
              <a:rPr lang="it-IT" b="1" dirty="0" err="1"/>
              <a:t>that</a:t>
            </a:r>
            <a:r>
              <a:rPr lang="it-IT" b="1" dirty="0"/>
              <a:t>) </a:t>
            </a:r>
            <a:r>
              <a:rPr lang="it-IT" dirty="0"/>
              <a:t>he </a:t>
            </a:r>
            <a:r>
              <a:rPr lang="it-IT" dirty="0" err="1"/>
              <a:t>will</a:t>
            </a:r>
            <a:r>
              <a:rPr lang="it-IT" dirty="0"/>
              <a:t> beat Hill</a:t>
            </a:r>
          </a:p>
          <a:p>
            <a:r>
              <a:rPr lang="it-IT" dirty="0" err="1"/>
              <a:t>Lyles</a:t>
            </a:r>
            <a:r>
              <a:rPr lang="it-IT" dirty="0"/>
              <a:t> </a:t>
            </a:r>
            <a:r>
              <a:rPr lang="it-IT" b="1" dirty="0" err="1"/>
              <a:t>told</a:t>
            </a:r>
            <a:r>
              <a:rPr lang="it-IT" b="1" dirty="0"/>
              <a:t> the </a:t>
            </a:r>
            <a:r>
              <a:rPr lang="it-IT" b="1" dirty="0" err="1"/>
              <a:t>journalist</a:t>
            </a:r>
            <a:r>
              <a:rPr lang="it-IT" b="1" dirty="0"/>
              <a:t> (</a:t>
            </a:r>
            <a:r>
              <a:rPr lang="it-IT" b="1" dirty="0" err="1"/>
              <a:t>that</a:t>
            </a:r>
            <a:r>
              <a:rPr lang="it-IT" b="1" dirty="0"/>
              <a:t>) </a:t>
            </a:r>
            <a:r>
              <a:rPr lang="it-IT" dirty="0"/>
              <a:t>he </a:t>
            </a:r>
            <a:r>
              <a:rPr lang="it-IT" dirty="0" err="1"/>
              <a:t>will</a:t>
            </a:r>
            <a:r>
              <a:rPr lang="it-IT" dirty="0"/>
              <a:t> beat Hill</a:t>
            </a:r>
          </a:p>
        </p:txBody>
      </p:sp>
      <p:pic>
        <p:nvPicPr>
          <p:cNvPr id="3" name="Immagine 2">
            <a:extLst>
              <a:ext uri="{FF2B5EF4-FFF2-40B4-BE49-F238E27FC236}">
                <a16:creationId xmlns:a16="http://schemas.microsoft.com/office/drawing/2014/main" id="{34B258C0-5DF7-DF19-2156-F0C2248EC246}"/>
              </a:ext>
            </a:extLst>
          </p:cNvPr>
          <p:cNvPicPr>
            <a:picLocks noChangeAspect="1"/>
          </p:cNvPicPr>
          <p:nvPr/>
        </p:nvPicPr>
        <p:blipFill>
          <a:blip r:embed="rId3"/>
          <a:stretch>
            <a:fillRect/>
          </a:stretch>
        </p:blipFill>
        <p:spPr>
          <a:xfrm>
            <a:off x="-70338" y="0"/>
            <a:ext cx="8358874" cy="4481565"/>
          </a:xfrm>
          <a:prstGeom prst="rect">
            <a:avLst/>
          </a:prstGeom>
        </p:spPr>
      </p:pic>
    </p:spTree>
    <p:extLst>
      <p:ext uri="{BB962C8B-B14F-4D97-AF65-F5344CB8AC3E}">
        <p14:creationId xmlns:p14="http://schemas.microsoft.com/office/powerpoint/2010/main" val="21627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466D358-E2AE-AEF4-A444-65A88D05DE2F}"/>
              </a:ext>
            </a:extLst>
          </p:cNvPr>
          <p:cNvPicPr>
            <a:picLocks noChangeAspect="1"/>
          </p:cNvPicPr>
          <p:nvPr/>
        </p:nvPicPr>
        <p:blipFill>
          <a:blip r:embed="rId2"/>
          <a:stretch>
            <a:fillRect/>
          </a:stretch>
        </p:blipFill>
        <p:spPr>
          <a:xfrm>
            <a:off x="1328471" y="248016"/>
            <a:ext cx="9172055" cy="6295329"/>
          </a:xfrm>
          <a:prstGeom prst="rect">
            <a:avLst/>
          </a:prstGeom>
        </p:spPr>
      </p:pic>
    </p:spTree>
    <p:extLst>
      <p:ext uri="{BB962C8B-B14F-4D97-AF65-F5344CB8AC3E}">
        <p14:creationId xmlns:p14="http://schemas.microsoft.com/office/powerpoint/2010/main" val="343338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04B743-6692-5F46-9BA2-EE169DF2A0D8}"/>
              </a:ext>
            </a:extLst>
          </p:cNvPr>
          <p:cNvSpPr>
            <a:spLocks noGrp="1"/>
          </p:cNvSpPr>
          <p:nvPr>
            <p:ph type="title"/>
          </p:nvPr>
        </p:nvSpPr>
        <p:spPr>
          <a:xfrm>
            <a:off x="119743" y="-168274"/>
            <a:ext cx="10515600" cy="1050018"/>
          </a:xfrm>
        </p:spPr>
        <p:txBody>
          <a:bodyPr>
            <a:normAutofit/>
          </a:bodyPr>
          <a:lstStyle/>
          <a:p>
            <a:r>
              <a:rPr lang="it-IT" sz="2800" b="1" dirty="0" err="1"/>
              <a:t>Speak</a:t>
            </a:r>
            <a:r>
              <a:rPr lang="it-IT" sz="2800" b="1" dirty="0"/>
              <a:t> and talk (parlare)</a:t>
            </a:r>
          </a:p>
        </p:txBody>
      </p:sp>
      <p:sp>
        <p:nvSpPr>
          <p:cNvPr id="3" name="Segnaposto contenuto 2">
            <a:extLst>
              <a:ext uri="{FF2B5EF4-FFF2-40B4-BE49-F238E27FC236}">
                <a16:creationId xmlns:a16="http://schemas.microsoft.com/office/drawing/2014/main" id="{517B1B5D-63CC-CAFF-EF3C-43BCAC027EE0}"/>
              </a:ext>
            </a:extLst>
          </p:cNvPr>
          <p:cNvSpPr>
            <a:spLocks noGrp="1"/>
          </p:cNvSpPr>
          <p:nvPr>
            <p:ph idx="1"/>
          </p:nvPr>
        </p:nvSpPr>
        <p:spPr>
          <a:xfrm>
            <a:off x="119743" y="751114"/>
            <a:ext cx="11234057" cy="5425849"/>
          </a:xfrm>
        </p:spPr>
        <p:txBody>
          <a:bodyPr>
            <a:normAutofit fontScale="85000" lnSpcReduction="20000"/>
          </a:bodyPr>
          <a:lstStyle/>
          <a:p>
            <a:r>
              <a:rPr lang="it-IT" dirty="0" err="1"/>
              <a:t>They</a:t>
            </a:r>
            <a:r>
              <a:rPr lang="it-IT" dirty="0"/>
              <a:t> </a:t>
            </a:r>
            <a:r>
              <a:rPr lang="it-IT" b="1" dirty="0" err="1"/>
              <a:t>never</a:t>
            </a:r>
            <a:r>
              <a:rPr lang="it-IT" dirty="0"/>
              <a:t> introduce </a:t>
            </a:r>
            <a:r>
              <a:rPr lang="it-IT" dirty="0" err="1"/>
              <a:t>direct</a:t>
            </a:r>
            <a:r>
              <a:rPr lang="it-IT" dirty="0"/>
              <a:t> / </a:t>
            </a:r>
            <a:r>
              <a:rPr lang="it-IT" dirty="0" err="1"/>
              <a:t>indirect</a:t>
            </a:r>
            <a:r>
              <a:rPr lang="it-IT" dirty="0"/>
              <a:t> speech</a:t>
            </a:r>
          </a:p>
          <a:p>
            <a:endParaRPr lang="it-IT" dirty="0"/>
          </a:p>
          <a:p>
            <a:pPr marL="0" indent="0">
              <a:buNone/>
            </a:pPr>
            <a:r>
              <a:rPr lang="it-IT" b="1" dirty="0"/>
              <a:t>SPEAK </a:t>
            </a:r>
          </a:p>
          <a:p>
            <a:pPr marL="0" indent="0">
              <a:buNone/>
            </a:pPr>
            <a:r>
              <a:rPr lang="it-IT" i="1" dirty="0"/>
              <a:t>Can </a:t>
            </a:r>
            <a:r>
              <a:rPr lang="it-IT" i="1" dirty="0" err="1"/>
              <a:t>you</a:t>
            </a:r>
            <a:r>
              <a:rPr lang="it-IT" i="1" dirty="0"/>
              <a:t> </a:t>
            </a:r>
            <a:r>
              <a:rPr lang="it-IT" i="1" dirty="0" err="1"/>
              <a:t>speak</a:t>
            </a:r>
            <a:r>
              <a:rPr lang="it-IT" i="1" dirty="0"/>
              <a:t> </a:t>
            </a:r>
            <a:r>
              <a:rPr lang="it-IT" i="1" dirty="0" err="1"/>
              <a:t>Chinese</a:t>
            </a:r>
            <a:r>
              <a:rPr lang="it-IT" i="1" dirty="0"/>
              <a:t>? </a:t>
            </a:r>
            <a:r>
              <a:rPr lang="it-IT" dirty="0"/>
              <a:t>(</a:t>
            </a:r>
            <a:r>
              <a:rPr lang="it-IT" dirty="0" err="1"/>
              <a:t>ability</a:t>
            </a:r>
            <a:r>
              <a:rPr lang="it-IT" dirty="0"/>
              <a:t>)</a:t>
            </a:r>
          </a:p>
          <a:p>
            <a:pPr marL="0" indent="0">
              <a:buNone/>
            </a:pPr>
            <a:r>
              <a:rPr lang="it-IT" i="1" dirty="0"/>
              <a:t>The </a:t>
            </a:r>
            <a:r>
              <a:rPr lang="it-IT" i="1" dirty="0" err="1"/>
              <a:t>President</a:t>
            </a:r>
            <a:r>
              <a:rPr lang="it-IT" i="1" dirty="0"/>
              <a:t> </a:t>
            </a:r>
            <a:r>
              <a:rPr lang="it-IT" i="1" dirty="0" err="1"/>
              <a:t>is</a:t>
            </a:r>
            <a:r>
              <a:rPr lang="it-IT" i="1" dirty="0"/>
              <a:t> </a:t>
            </a:r>
            <a:r>
              <a:rPr lang="it-IT" i="1" dirty="0" err="1"/>
              <a:t>going</a:t>
            </a:r>
            <a:r>
              <a:rPr lang="it-IT" i="1" dirty="0"/>
              <a:t> to </a:t>
            </a:r>
            <a:r>
              <a:rPr lang="it-IT" i="1" dirty="0" err="1"/>
              <a:t>speak</a:t>
            </a:r>
            <a:r>
              <a:rPr lang="it-IT" i="1" dirty="0"/>
              <a:t> to the Nation </a:t>
            </a:r>
            <a:r>
              <a:rPr lang="it-IT" dirty="0"/>
              <a:t>(public </a:t>
            </a:r>
            <a:r>
              <a:rPr lang="it-IT" dirty="0" err="1"/>
              <a:t>formal</a:t>
            </a:r>
            <a:r>
              <a:rPr lang="it-IT" dirty="0"/>
              <a:t> settings)</a:t>
            </a:r>
          </a:p>
          <a:p>
            <a:pPr marL="0" indent="0">
              <a:buNone/>
            </a:pPr>
            <a:r>
              <a:rPr lang="it-IT" i="1" dirty="0" err="1"/>
              <a:t>I’d</a:t>
            </a:r>
            <a:r>
              <a:rPr lang="it-IT" i="1" dirty="0"/>
              <a:t> like to </a:t>
            </a:r>
            <a:r>
              <a:rPr lang="it-IT" i="1" dirty="0" err="1"/>
              <a:t>speak</a:t>
            </a:r>
            <a:r>
              <a:rPr lang="it-IT" i="1" dirty="0"/>
              <a:t> to James, </a:t>
            </a:r>
            <a:r>
              <a:rPr lang="it-IT" i="1" dirty="0" err="1"/>
              <a:t>please</a:t>
            </a:r>
            <a:r>
              <a:rPr lang="it-IT" i="1" dirty="0"/>
              <a:t> </a:t>
            </a:r>
            <a:r>
              <a:rPr lang="it-IT" dirty="0"/>
              <a:t>(</a:t>
            </a:r>
            <a:r>
              <a:rPr lang="it-IT" dirty="0" err="1"/>
              <a:t>permission</a:t>
            </a:r>
            <a:r>
              <a:rPr lang="it-IT" dirty="0"/>
              <a:t>)</a:t>
            </a:r>
          </a:p>
          <a:p>
            <a:pPr marL="0" indent="0">
              <a:buNone/>
            </a:pPr>
            <a:endParaRPr lang="it-IT" dirty="0"/>
          </a:p>
          <a:p>
            <a:pPr marL="0" indent="0">
              <a:buNone/>
            </a:pPr>
            <a:r>
              <a:rPr lang="it-IT" b="1" dirty="0"/>
              <a:t>TALK</a:t>
            </a:r>
          </a:p>
          <a:p>
            <a:pPr marL="0" indent="0">
              <a:buNone/>
            </a:pPr>
            <a:r>
              <a:rPr lang="it-IT" i="1" dirty="0"/>
              <a:t>Julia, </a:t>
            </a:r>
            <a:r>
              <a:rPr lang="it-IT" i="1" dirty="0" err="1"/>
              <a:t>when</a:t>
            </a:r>
            <a:r>
              <a:rPr lang="it-IT" i="1" dirty="0"/>
              <a:t> can I talk to </a:t>
            </a:r>
            <a:r>
              <a:rPr lang="it-IT" i="1" dirty="0" err="1"/>
              <a:t>you</a:t>
            </a:r>
            <a:r>
              <a:rPr lang="it-IT" i="1" dirty="0"/>
              <a:t>? </a:t>
            </a:r>
            <a:r>
              <a:rPr lang="it-IT" dirty="0"/>
              <a:t>(</a:t>
            </a:r>
            <a:r>
              <a:rPr lang="it-IT" dirty="0" err="1"/>
              <a:t>informal</a:t>
            </a:r>
            <a:r>
              <a:rPr lang="it-IT" dirty="0"/>
              <a:t> settings)</a:t>
            </a:r>
          </a:p>
          <a:p>
            <a:pPr marL="0" indent="0">
              <a:buNone/>
            </a:pPr>
            <a:r>
              <a:rPr lang="it-IT" i="1" dirty="0" err="1"/>
              <a:t>They</a:t>
            </a:r>
            <a:r>
              <a:rPr lang="it-IT" i="1" dirty="0"/>
              <a:t> are </a:t>
            </a:r>
            <a:r>
              <a:rPr lang="it-IT" i="1" dirty="0" err="1"/>
              <a:t>always</a:t>
            </a:r>
            <a:r>
              <a:rPr lang="it-IT" i="1" dirty="0"/>
              <a:t> </a:t>
            </a:r>
            <a:r>
              <a:rPr lang="it-IT" i="1" dirty="0" err="1"/>
              <a:t>talking</a:t>
            </a:r>
            <a:r>
              <a:rPr lang="it-IT" i="1" dirty="0"/>
              <a:t> </a:t>
            </a:r>
            <a:r>
              <a:rPr lang="it-IT" i="1" u="sng" dirty="0" err="1"/>
              <a:t>about</a:t>
            </a:r>
            <a:r>
              <a:rPr lang="it-IT" i="1" u="sng" dirty="0"/>
              <a:t>*</a:t>
            </a:r>
            <a:r>
              <a:rPr lang="it-IT" i="1" dirty="0"/>
              <a:t> sport! </a:t>
            </a:r>
            <a:r>
              <a:rPr lang="it-IT" dirty="0"/>
              <a:t>(</a:t>
            </a:r>
            <a:r>
              <a:rPr lang="it-IT" dirty="0" err="1"/>
              <a:t>discuss</a:t>
            </a:r>
            <a:r>
              <a:rPr lang="it-IT" dirty="0"/>
              <a:t>, talk </a:t>
            </a:r>
            <a:r>
              <a:rPr lang="it-IT" dirty="0" err="1"/>
              <a:t>about</a:t>
            </a:r>
            <a:r>
              <a:rPr lang="it-IT" dirty="0"/>
              <a:t> </a:t>
            </a:r>
            <a:r>
              <a:rPr lang="it-IT" dirty="0" err="1"/>
              <a:t>something</a:t>
            </a:r>
            <a:r>
              <a:rPr lang="it-IT" dirty="0"/>
              <a:t>)</a:t>
            </a:r>
          </a:p>
          <a:p>
            <a:pPr marL="0" indent="0">
              <a:buNone/>
            </a:pPr>
            <a:r>
              <a:rPr lang="it-IT" dirty="0"/>
              <a:t>John </a:t>
            </a:r>
            <a:r>
              <a:rPr lang="it-IT" dirty="0" err="1"/>
              <a:t>is</a:t>
            </a:r>
            <a:r>
              <a:rPr lang="it-IT" dirty="0"/>
              <a:t> </a:t>
            </a:r>
            <a:r>
              <a:rPr lang="it-IT" dirty="0" err="1"/>
              <a:t>talking</a:t>
            </a:r>
            <a:r>
              <a:rPr lang="it-IT" dirty="0"/>
              <a:t> </a:t>
            </a:r>
            <a:r>
              <a:rPr lang="it-IT" u="sng" dirty="0"/>
              <a:t>on the phone </a:t>
            </a:r>
            <a:r>
              <a:rPr lang="it-IT" dirty="0"/>
              <a:t>(activity)</a:t>
            </a:r>
          </a:p>
          <a:p>
            <a:pPr marL="0" indent="0">
              <a:buNone/>
            </a:pPr>
            <a:endParaRPr lang="it-IT" dirty="0"/>
          </a:p>
          <a:p>
            <a:pPr marL="0" indent="0">
              <a:buNone/>
            </a:pPr>
            <a:r>
              <a:rPr lang="it-IT" dirty="0"/>
              <a:t>*To introduce the </a:t>
            </a:r>
            <a:r>
              <a:rPr lang="it-IT" dirty="0" err="1"/>
              <a:t>topic</a:t>
            </a:r>
            <a:r>
              <a:rPr lang="it-IT" dirty="0"/>
              <a:t> of a text </a:t>
            </a:r>
            <a:r>
              <a:rPr lang="it-IT" dirty="0" err="1"/>
              <a:t>we</a:t>
            </a:r>
            <a:r>
              <a:rPr lang="it-IT" dirty="0"/>
              <a:t> use the </a:t>
            </a:r>
            <a:r>
              <a:rPr lang="it-IT" dirty="0" err="1"/>
              <a:t>expression</a:t>
            </a:r>
            <a:r>
              <a:rPr lang="it-IT" dirty="0"/>
              <a:t> «</a:t>
            </a:r>
            <a:r>
              <a:rPr lang="it-IT" u="sng" dirty="0"/>
              <a:t>be </a:t>
            </a:r>
            <a:r>
              <a:rPr lang="it-IT" u="sng" dirty="0" err="1"/>
              <a:t>about</a:t>
            </a:r>
            <a:r>
              <a:rPr lang="it-IT" dirty="0"/>
              <a:t>»:</a:t>
            </a:r>
          </a:p>
          <a:p>
            <a:pPr marL="0" indent="0">
              <a:buNone/>
            </a:pPr>
            <a:r>
              <a:rPr lang="it-IT" dirty="0"/>
              <a:t>The text </a:t>
            </a:r>
            <a:r>
              <a:rPr lang="it-IT" dirty="0" err="1"/>
              <a:t>is</a:t>
            </a:r>
            <a:r>
              <a:rPr lang="it-IT" dirty="0"/>
              <a:t> </a:t>
            </a:r>
            <a:r>
              <a:rPr lang="it-IT" dirty="0" err="1"/>
              <a:t>about</a:t>
            </a:r>
            <a:r>
              <a:rPr lang="it-IT" dirty="0"/>
              <a:t> a </a:t>
            </a:r>
            <a:r>
              <a:rPr lang="it-IT" dirty="0" err="1"/>
              <a:t>journey</a:t>
            </a:r>
            <a:r>
              <a:rPr lang="it-IT" dirty="0"/>
              <a:t> to India </a:t>
            </a:r>
            <a:r>
              <a:rPr lang="it-IT" dirty="0">
                <a:sym typeface="Wingdings" panose="05000000000000000000" pitchFamily="2" charset="2"/>
              </a:rPr>
              <a:t> il testo parla di un viaggio in India</a:t>
            </a:r>
            <a:endParaRPr lang="it-IT" dirty="0"/>
          </a:p>
        </p:txBody>
      </p:sp>
    </p:spTree>
    <p:extLst>
      <p:ext uri="{BB962C8B-B14F-4D97-AF65-F5344CB8AC3E}">
        <p14:creationId xmlns:p14="http://schemas.microsoft.com/office/powerpoint/2010/main" val="318656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8CF004-089F-759D-8E6C-20BE4C93A7F1}"/>
              </a:ext>
            </a:extLst>
          </p:cNvPr>
          <p:cNvSpPr>
            <a:spLocks noGrp="1"/>
          </p:cNvSpPr>
          <p:nvPr>
            <p:ph type="title"/>
          </p:nvPr>
        </p:nvSpPr>
        <p:spPr/>
        <p:txBody>
          <a:bodyPr>
            <a:normAutofit/>
          </a:bodyPr>
          <a:lstStyle/>
          <a:p>
            <a:r>
              <a:rPr lang="it-IT" sz="2800" b="1" dirty="0"/>
              <a:t>Direct vs </a:t>
            </a:r>
            <a:r>
              <a:rPr lang="it-IT" sz="2800" b="1" dirty="0" err="1"/>
              <a:t>Indirect</a:t>
            </a:r>
            <a:r>
              <a:rPr lang="it-IT" sz="2800" b="1" dirty="0"/>
              <a:t> (</a:t>
            </a:r>
            <a:r>
              <a:rPr lang="it-IT" sz="2800" b="1" dirty="0" err="1"/>
              <a:t>reported</a:t>
            </a:r>
            <a:r>
              <a:rPr lang="it-IT" sz="2800" b="1" dirty="0"/>
              <a:t>) speech: </a:t>
            </a:r>
            <a:r>
              <a:rPr lang="it-IT" sz="2800" b="1" i="0" dirty="0" err="1">
                <a:solidFill>
                  <a:srgbClr val="000000"/>
                </a:solidFill>
                <a:effectLst/>
                <a:highlight>
                  <a:srgbClr val="FFFFFF"/>
                </a:highlight>
                <a:latin typeface="Arial" panose="020B0604020202020204" pitchFamily="34" charset="0"/>
              </a:rPr>
              <a:t>backshifts</a:t>
            </a:r>
            <a:endParaRPr lang="it-IT" sz="2800" dirty="0"/>
          </a:p>
        </p:txBody>
      </p:sp>
      <p:sp>
        <p:nvSpPr>
          <p:cNvPr id="3" name="Segnaposto contenuto 2">
            <a:extLst>
              <a:ext uri="{FF2B5EF4-FFF2-40B4-BE49-F238E27FC236}">
                <a16:creationId xmlns:a16="http://schemas.microsoft.com/office/drawing/2014/main" id="{2B308102-147D-E4DF-FF7A-A061EC0DD6D0}"/>
              </a:ext>
            </a:extLst>
          </p:cNvPr>
          <p:cNvSpPr>
            <a:spLocks noGrp="1"/>
          </p:cNvSpPr>
          <p:nvPr>
            <p:ph idx="1"/>
          </p:nvPr>
        </p:nvSpPr>
        <p:spPr/>
        <p:txBody>
          <a:bodyPr>
            <a:normAutofit fontScale="92500" lnSpcReduction="10000"/>
          </a:bodyPr>
          <a:lstStyle/>
          <a:p>
            <a:pPr marL="0" indent="0">
              <a:buNone/>
            </a:pPr>
            <a:r>
              <a:rPr lang="en-US" b="0" i="0" dirty="0">
                <a:solidFill>
                  <a:srgbClr val="000000"/>
                </a:solidFill>
                <a:effectLst/>
                <a:highlight>
                  <a:srgbClr val="FFFFFF"/>
                </a:highlight>
                <a:latin typeface="Arial" panose="020B0604020202020204" pitchFamily="34" charset="0"/>
              </a:rPr>
              <a:t>Indirect speech is used to report what somebody else said</a:t>
            </a:r>
          </a:p>
          <a:p>
            <a:pPr marL="0" indent="0">
              <a:buNone/>
            </a:pPr>
            <a:endParaRPr lang="en-US" i="1" dirty="0">
              <a:solidFill>
                <a:srgbClr val="000000"/>
              </a:solidFill>
              <a:highlight>
                <a:srgbClr val="FFFFFF"/>
              </a:highlight>
              <a:latin typeface="Arial" panose="020B0604020202020204" pitchFamily="34" charset="0"/>
            </a:endParaRPr>
          </a:p>
          <a:p>
            <a:pPr marL="0" indent="0">
              <a:buNone/>
            </a:pPr>
            <a:r>
              <a:rPr lang="en-US" i="1" dirty="0">
                <a:solidFill>
                  <a:srgbClr val="000000"/>
                </a:solidFill>
                <a:highlight>
                  <a:srgbClr val="FFFFFF"/>
                </a:highlight>
                <a:latin typeface="Arial" panose="020B0604020202020204" pitchFamily="34" charset="0"/>
              </a:rPr>
              <a:t>“</a:t>
            </a:r>
            <a:r>
              <a:rPr lang="en-US" b="0" i="1" dirty="0">
                <a:solidFill>
                  <a:srgbClr val="000000"/>
                </a:solidFill>
                <a:effectLst/>
                <a:highlight>
                  <a:srgbClr val="FFFFFF"/>
                </a:highlight>
                <a:latin typeface="Arial" panose="020B0604020202020204" pitchFamily="34" charset="0"/>
              </a:rPr>
              <a:t>I work in a bank,” said </a:t>
            </a:r>
            <a:r>
              <a:rPr lang="en-US" b="0" i="1" dirty="0" err="1">
                <a:solidFill>
                  <a:srgbClr val="000000"/>
                </a:solidFill>
                <a:effectLst/>
                <a:highlight>
                  <a:srgbClr val="FFFFFF"/>
                </a:highlight>
                <a:latin typeface="Arial" panose="020B0604020202020204" pitchFamily="34" charset="0"/>
              </a:rPr>
              <a:t>Daniel.</a:t>
            </a:r>
            <a:r>
              <a:rPr lang="en-US" b="0" i="1" dirty="0" err="1">
                <a:solidFill>
                  <a:srgbClr val="000000"/>
                </a:solidFill>
                <a:effectLst/>
                <a:highlight>
                  <a:srgbClr val="FFFFFF"/>
                </a:highlight>
                <a:latin typeface="Arial" panose="020B0604020202020204" pitchFamily="34" charset="0"/>
                <a:sym typeface="Wingdings" panose="05000000000000000000" pitchFamily="2" charset="2"/>
              </a:rPr>
              <a:t></a:t>
            </a:r>
            <a:r>
              <a:rPr lang="en-US" b="0" i="1" dirty="0" err="1">
                <a:solidFill>
                  <a:srgbClr val="000000"/>
                </a:solidFill>
                <a:effectLst/>
                <a:highlight>
                  <a:srgbClr val="FFFFFF"/>
                </a:highlight>
                <a:latin typeface="Arial" panose="020B0604020202020204" pitchFamily="34" charset="0"/>
              </a:rPr>
              <a:t>Daniel</a:t>
            </a:r>
            <a:r>
              <a:rPr lang="en-US" b="0" i="1" dirty="0">
                <a:solidFill>
                  <a:srgbClr val="000000"/>
                </a:solidFill>
                <a:effectLst/>
                <a:highlight>
                  <a:srgbClr val="FFFFFF"/>
                </a:highlight>
                <a:latin typeface="Arial" panose="020B0604020202020204" pitchFamily="34" charset="0"/>
              </a:rPr>
              <a:t> said that </a:t>
            </a:r>
            <a:r>
              <a:rPr lang="en-US" b="1" i="1" dirty="0">
                <a:solidFill>
                  <a:srgbClr val="FF0000"/>
                </a:solidFill>
                <a:effectLst/>
                <a:highlight>
                  <a:srgbClr val="FFFFFF"/>
                </a:highlight>
                <a:latin typeface="Arial" panose="020B0604020202020204" pitchFamily="34" charset="0"/>
              </a:rPr>
              <a:t>he worked </a:t>
            </a:r>
            <a:r>
              <a:rPr lang="en-US" b="0" i="1" dirty="0">
                <a:solidFill>
                  <a:srgbClr val="000000"/>
                </a:solidFill>
                <a:effectLst/>
                <a:highlight>
                  <a:srgbClr val="FFFFFF"/>
                </a:highlight>
                <a:latin typeface="Arial" panose="020B0604020202020204" pitchFamily="34" charset="0"/>
              </a:rPr>
              <a:t>in a bank.</a:t>
            </a:r>
          </a:p>
          <a:p>
            <a:pPr marL="0" indent="0">
              <a:buNone/>
            </a:pPr>
            <a:endParaRPr lang="en-US" b="0" i="0" dirty="0">
              <a:solidFill>
                <a:srgbClr val="000000"/>
              </a:solidFill>
              <a:effectLst/>
              <a:highlight>
                <a:srgbClr val="FFFFFF"/>
              </a:highlight>
              <a:latin typeface="Arial" panose="020B0604020202020204" pitchFamily="34" charset="0"/>
            </a:endParaRPr>
          </a:p>
          <a:p>
            <a:pPr marL="0" indent="0">
              <a:buNone/>
            </a:pPr>
            <a:r>
              <a:rPr lang="en-US" b="0" i="0" dirty="0">
                <a:solidFill>
                  <a:srgbClr val="000000"/>
                </a:solidFill>
                <a:effectLst/>
                <a:highlight>
                  <a:srgbClr val="FFFFFF"/>
                </a:highlight>
                <a:latin typeface="Arial" panose="020B0604020202020204" pitchFamily="34" charset="0"/>
              </a:rPr>
              <a:t>In indirect speech, we often use a tense which is 'further back' in the past (e.g. </a:t>
            </a:r>
            <a:r>
              <a:rPr lang="en-US" b="0" i="1" dirty="0">
                <a:solidFill>
                  <a:srgbClr val="000000"/>
                </a:solidFill>
                <a:effectLst/>
                <a:highlight>
                  <a:srgbClr val="FFFFFF"/>
                </a:highlight>
                <a:latin typeface="Arial" panose="020B0604020202020204" pitchFamily="34" charset="0"/>
              </a:rPr>
              <a:t>worked</a:t>
            </a:r>
            <a:r>
              <a:rPr lang="en-US" b="0" i="0" dirty="0">
                <a:solidFill>
                  <a:srgbClr val="000000"/>
                </a:solidFill>
                <a:effectLst/>
                <a:highlight>
                  <a:srgbClr val="FFFFFF"/>
                </a:highlight>
                <a:latin typeface="Arial" panose="020B0604020202020204" pitchFamily="34" charset="0"/>
              </a:rPr>
              <a:t>) than the tense originally used (e.g. </a:t>
            </a:r>
            <a:r>
              <a:rPr lang="en-US" b="0" i="1" dirty="0">
                <a:solidFill>
                  <a:srgbClr val="000000"/>
                </a:solidFill>
                <a:effectLst/>
                <a:highlight>
                  <a:srgbClr val="FFFFFF"/>
                </a:highlight>
                <a:latin typeface="Arial" panose="020B0604020202020204" pitchFamily="34" charset="0"/>
              </a:rPr>
              <a:t>work</a:t>
            </a:r>
            <a:r>
              <a:rPr lang="en-US" b="0" i="0" dirty="0">
                <a:solidFill>
                  <a:srgbClr val="000000"/>
                </a:solidFill>
                <a:effectLst/>
                <a:highlight>
                  <a:srgbClr val="FFFFFF"/>
                </a:highlight>
                <a:latin typeface="Arial" panose="020B0604020202020204" pitchFamily="34" charset="0"/>
              </a:rPr>
              <a:t>). This is called 'backshift’. Moreover, the personal pronoun changes too.</a:t>
            </a:r>
          </a:p>
          <a:p>
            <a:pPr marL="0" indent="0">
              <a:buNone/>
            </a:pPr>
            <a:endParaRPr lang="en-US" dirty="0">
              <a:solidFill>
                <a:srgbClr val="000000"/>
              </a:solidFill>
              <a:highlight>
                <a:srgbClr val="FFFFFF"/>
              </a:highlight>
              <a:latin typeface="Arial" panose="020B0604020202020204" pitchFamily="34" charset="0"/>
            </a:endParaRPr>
          </a:p>
          <a:p>
            <a:pPr marL="0" indent="0">
              <a:buNone/>
            </a:pPr>
            <a:r>
              <a:rPr lang="en-US" dirty="0">
                <a:solidFill>
                  <a:srgbClr val="000000"/>
                </a:solidFill>
                <a:highlight>
                  <a:srgbClr val="FFFFFF"/>
                </a:highlight>
                <a:latin typeface="Arial" panose="020B0604020202020204" pitchFamily="34" charset="0"/>
              </a:rPr>
              <a:t>Other elements change accordingly (e.g. p</a:t>
            </a:r>
            <a:r>
              <a:rPr lang="en-US" b="0" i="0" dirty="0">
                <a:solidFill>
                  <a:srgbClr val="000000"/>
                </a:solidFill>
                <a:effectLst/>
                <a:highlight>
                  <a:srgbClr val="FFFFFF"/>
                </a:highlight>
                <a:latin typeface="Arial" panose="020B0604020202020204" pitchFamily="34" charset="0"/>
              </a:rPr>
              <a:t>ossessive adjectives and pronouns, adverbs of time).</a:t>
            </a:r>
            <a:endParaRPr lang="it-IT" dirty="0"/>
          </a:p>
        </p:txBody>
      </p:sp>
    </p:spTree>
    <p:extLst>
      <p:ext uri="{BB962C8B-B14F-4D97-AF65-F5344CB8AC3E}">
        <p14:creationId xmlns:p14="http://schemas.microsoft.com/office/powerpoint/2010/main" val="3122966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menu, Carattere, numero&#10;&#10;Descrizione generata automaticamente">
            <a:extLst>
              <a:ext uri="{FF2B5EF4-FFF2-40B4-BE49-F238E27FC236}">
                <a16:creationId xmlns:a16="http://schemas.microsoft.com/office/drawing/2014/main" id="{1C1666CA-76D5-89D8-51A4-6F75C33C6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772" y="0"/>
            <a:ext cx="7889049" cy="6095054"/>
          </a:xfrm>
          <a:prstGeom prst="rect">
            <a:avLst/>
          </a:prstGeom>
        </p:spPr>
      </p:pic>
      <p:sp>
        <p:nvSpPr>
          <p:cNvPr id="4" name="CasellaDiTesto 3">
            <a:extLst>
              <a:ext uri="{FF2B5EF4-FFF2-40B4-BE49-F238E27FC236}">
                <a16:creationId xmlns:a16="http://schemas.microsoft.com/office/drawing/2014/main" id="{A79C63B1-38E3-A7BB-955A-876D0C740BC5}"/>
              </a:ext>
            </a:extLst>
          </p:cNvPr>
          <p:cNvSpPr txBox="1"/>
          <p:nvPr/>
        </p:nvSpPr>
        <p:spPr>
          <a:xfrm>
            <a:off x="315685" y="6204857"/>
            <a:ext cx="9971314" cy="923330"/>
          </a:xfrm>
          <a:prstGeom prst="rect">
            <a:avLst/>
          </a:prstGeom>
          <a:noFill/>
        </p:spPr>
        <p:txBody>
          <a:bodyPr wrap="square" rtlCol="0">
            <a:spAutoFit/>
          </a:bodyPr>
          <a:lstStyle/>
          <a:p>
            <a:pPr algn="l"/>
            <a:r>
              <a:rPr lang="it-IT" b="1" dirty="0" err="1">
                <a:latin typeface="Arial" panose="020B0604020202020204" pitchFamily="34" charset="0"/>
              </a:rPr>
              <a:t>Questions</a:t>
            </a:r>
            <a:r>
              <a:rPr lang="it-IT" dirty="0">
                <a:latin typeface="Arial" panose="020B0604020202020204" pitchFamily="34" charset="0"/>
              </a:rPr>
              <a:t> «</a:t>
            </a:r>
            <a:r>
              <a:rPr lang="it-IT" dirty="0" err="1">
                <a:latin typeface="Arial" panose="020B0604020202020204" pitchFamily="34" charset="0"/>
              </a:rPr>
              <a:t>Have</a:t>
            </a:r>
            <a:r>
              <a:rPr lang="it-IT" dirty="0">
                <a:latin typeface="Arial" panose="020B0604020202020204" pitchFamily="34" charset="0"/>
              </a:rPr>
              <a:t> </a:t>
            </a:r>
            <a:r>
              <a:rPr lang="it-IT" dirty="0" err="1">
                <a:latin typeface="Arial" panose="020B0604020202020204" pitchFamily="34" charset="0"/>
              </a:rPr>
              <a:t>you</a:t>
            </a:r>
            <a:r>
              <a:rPr lang="it-IT" dirty="0">
                <a:latin typeface="Arial" panose="020B0604020202020204" pitchFamily="34" charset="0"/>
              </a:rPr>
              <a:t> </a:t>
            </a:r>
            <a:r>
              <a:rPr lang="it-IT" dirty="0" err="1">
                <a:latin typeface="Arial" panose="020B0604020202020204" pitchFamily="34" charset="0"/>
              </a:rPr>
              <a:t>listened</a:t>
            </a:r>
            <a:r>
              <a:rPr lang="it-IT" dirty="0">
                <a:latin typeface="Arial" panose="020B0604020202020204" pitchFamily="34" charset="0"/>
              </a:rPr>
              <a:t> to the news?» </a:t>
            </a:r>
            <a:r>
              <a:rPr lang="it-IT" dirty="0">
                <a:latin typeface="Arial" panose="020B0604020202020204" pitchFamily="34" charset="0"/>
                <a:sym typeface="Wingdings" panose="05000000000000000000" pitchFamily="2" charset="2"/>
              </a:rPr>
              <a:t> He </a:t>
            </a:r>
            <a:r>
              <a:rPr lang="it-IT" dirty="0" err="1">
                <a:latin typeface="Arial" panose="020B0604020202020204" pitchFamily="34" charset="0"/>
                <a:sym typeface="Wingdings" panose="05000000000000000000" pitchFamily="2" charset="2"/>
              </a:rPr>
              <a:t>asked</a:t>
            </a:r>
            <a:r>
              <a:rPr lang="it-IT" dirty="0">
                <a:latin typeface="Arial" panose="020B0604020202020204" pitchFamily="34" charset="0"/>
                <a:sym typeface="Wingdings" panose="05000000000000000000" pitchFamily="2" charset="2"/>
              </a:rPr>
              <a:t> me </a:t>
            </a:r>
            <a:r>
              <a:rPr lang="it-IT" b="1" dirty="0" err="1">
                <a:solidFill>
                  <a:srgbClr val="FF0000"/>
                </a:solidFill>
                <a:latin typeface="Arial" panose="020B0604020202020204" pitchFamily="34" charset="0"/>
                <a:sym typeface="Wingdings" panose="05000000000000000000" pitchFamily="2" charset="2"/>
              </a:rPr>
              <a:t>if</a:t>
            </a:r>
            <a:r>
              <a:rPr lang="it-IT" dirty="0">
                <a:latin typeface="Arial" panose="020B0604020202020204" pitchFamily="34" charset="0"/>
                <a:sym typeface="Wingdings" panose="05000000000000000000" pitchFamily="2" charset="2"/>
              </a:rPr>
              <a:t> </a:t>
            </a:r>
            <a:r>
              <a:rPr lang="it-IT" b="1" dirty="0">
                <a:latin typeface="Arial" panose="020B0604020202020204" pitchFamily="34" charset="0"/>
                <a:sym typeface="Wingdings" panose="05000000000000000000" pitchFamily="2" charset="2"/>
              </a:rPr>
              <a:t>I </a:t>
            </a:r>
            <a:r>
              <a:rPr lang="it-IT" b="1" dirty="0" err="1">
                <a:latin typeface="Arial" panose="020B0604020202020204" pitchFamily="34" charset="0"/>
                <a:sym typeface="Wingdings" panose="05000000000000000000" pitchFamily="2" charset="2"/>
              </a:rPr>
              <a:t>had</a:t>
            </a:r>
            <a:r>
              <a:rPr lang="it-IT" b="1" dirty="0">
                <a:latin typeface="Arial" panose="020B0604020202020204" pitchFamily="34" charset="0"/>
                <a:sym typeface="Wingdings" panose="05000000000000000000" pitchFamily="2" charset="2"/>
              </a:rPr>
              <a:t> </a:t>
            </a:r>
            <a:r>
              <a:rPr lang="it-IT" b="1" dirty="0" err="1">
                <a:latin typeface="Arial" panose="020B0604020202020204" pitchFamily="34" charset="0"/>
                <a:sym typeface="Wingdings" panose="05000000000000000000" pitchFamily="2" charset="2"/>
              </a:rPr>
              <a:t>listened</a:t>
            </a:r>
            <a:r>
              <a:rPr lang="it-IT" b="1" dirty="0">
                <a:latin typeface="Arial" panose="020B0604020202020204" pitchFamily="34" charset="0"/>
                <a:sym typeface="Wingdings" panose="05000000000000000000" pitchFamily="2" charset="2"/>
              </a:rPr>
              <a:t> </a:t>
            </a:r>
            <a:r>
              <a:rPr lang="it-IT" dirty="0">
                <a:latin typeface="Arial" panose="020B0604020202020204" pitchFamily="34" charset="0"/>
                <a:sym typeface="Wingdings" panose="05000000000000000000" pitchFamily="2" charset="2"/>
              </a:rPr>
              <a:t>to the news</a:t>
            </a:r>
          </a:p>
          <a:p>
            <a:pPr algn="l"/>
            <a:r>
              <a:rPr lang="it-IT" dirty="0">
                <a:latin typeface="Arial" panose="020B0604020202020204" pitchFamily="34" charset="0"/>
                <a:sym typeface="Wingdings" panose="05000000000000000000" pitchFamily="2" charset="2"/>
              </a:rPr>
              <a:t>	    «</a:t>
            </a:r>
            <a:r>
              <a:rPr lang="it-IT" dirty="0" err="1">
                <a:latin typeface="Arial" panose="020B0604020202020204" pitchFamily="34" charset="0"/>
                <a:sym typeface="Wingdings" panose="05000000000000000000" pitchFamily="2" charset="2"/>
              </a:rPr>
              <a:t>What</a:t>
            </a:r>
            <a:r>
              <a:rPr lang="it-IT" dirty="0">
                <a:latin typeface="Arial" panose="020B0604020202020204" pitchFamily="34" charset="0"/>
                <a:sym typeface="Wingdings" panose="05000000000000000000" pitchFamily="2" charset="2"/>
              </a:rPr>
              <a:t> are </a:t>
            </a:r>
            <a:r>
              <a:rPr lang="it-IT" dirty="0" err="1">
                <a:latin typeface="Arial" panose="020B0604020202020204" pitchFamily="34" charset="0"/>
                <a:sym typeface="Wingdings" panose="05000000000000000000" pitchFamily="2" charset="2"/>
              </a:rPr>
              <a:t>they</a:t>
            </a:r>
            <a:r>
              <a:rPr lang="it-IT" dirty="0">
                <a:latin typeface="Arial" panose="020B0604020202020204" pitchFamily="34" charset="0"/>
                <a:sym typeface="Wingdings" panose="05000000000000000000" pitchFamily="2" charset="2"/>
              </a:rPr>
              <a:t> </a:t>
            </a:r>
            <a:r>
              <a:rPr lang="it-IT" dirty="0" err="1">
                <a:latin typeface="Arial" panose="020B0604020202020204" pitchFamily="34" charset="0"/>
                <a:sym typeface="Wingdings" panose="05000000000000000000" pitchFamily="2" charset="2"/>
              </a:rPr>
              <a:t>saying</a:t>
            </a:r>
            <a:r>
              <a:rPr lang="it-IT" dirty="0">
                <a:latin typeface="Arial" panose="020B0604020202020204" pitchFamily="34" charset="0"/>
                <a:sym typeface="Wingdings" panose="05000000000000000000" pitchFamily="2" charset="2"/>
              </a:rPr>
              <a:t>?»  </a:t>
            </a:r>
            <a:r>
              <a:rPr lang="it-IT" dirty="0" err="1">
                <a:latin typeface="Arial" panose="020B0604020202020204" pitchFamily="34" charset="0"/>
                <a:sym typeface="Wingdings" panose="05000000000000000000" pitchFamily="2" charset="2"/>
              </a:rPr>
              <a:t>She</a:t>
            </a:r>
            <a:r>
              <a:rPr lang="it-IT" dirty="0">
                <a:latin typeface="Arial" panose="020B0604020202020204" pitchFamily="34" charset="0"/>
                <a:sym typeface="Wingdings" panose="05000000000000000000" pitchFamily="2" charset="2"/>
              </a:rPr>
              <a:t> </a:t>
            </a:r>
            <a:r>
              <a:rPr lang="it-IT" dirty="0" err="1">
                <a:latin typeface="Arial" panose="020B0604020202020204" pitchFamily="34" charset="0"/>
                <a:sym typeface="Wingdings" panose="05000000000000000000" pitchFamily="2" charset="2"/>
              </a:rPr>
              <a:t>asked</a:t>
            </a:r>
            <a:r>
              <a:rPr lang="it-IT" dirty="0">
                <a:latin typeface="Arial" panose="020B0604020202020204" pitchFamily="34" charset="0"/>
                <a:sym typeface="Wingdings" panose="05000000000000000000" pitchFamily="2" charset="2"/>
              </a:rPr>
              <a:t> me </a:t>
            </a:r>
            <a:r>
              <a:rPr lang="it-IT" b="1" dirty="0" err="1">
                <a:solidFill>
                  <a:srgbClr val="FF0000"/>
                </a:solidFill>
                <a:latin typeface="Arial" panose="020B0604020202020204" pitchFamily="34" charset="0"/>
                <a:sym typeface="Wingdings" panose="05000000000000000000" pitchFamily="2" charset="2"/>
              </a:rPr>
              <a:t>what</a:t>
            </a:r>
            <a:r>
              <a:rPr lang="it-IT" b="1" dirty="0">
                <a:solidFill>
                  <a:srgbClr val="FF0000"/>
                </a:solidFill>
                <a:latin typeface="Arial" panose="020B0604020202020204" pitchFamily="34" charset="0"/>
                <a:sym typeface="Wingdings" panose="05000000000000000000" pitchFamily="2" charset="2"/>
              </a:rPr>
              <a:t> </a:t>
            </a:r>
            <a:r>
              <a:rPr lang="it-IT" b="1" dirty="0" err="1">
                <a:latin typeface="Arial" panose="020B0604020202020204" pitchFamily="34" charset="0"/>
                <a:sym typeface="Wingdings" panose="05000000000000000000" pitchFamily="2" charset="2"/>
              </a:rPr>
              <a:t>they</a:t>
            </a:r>
            <a:r>
              <a:rPr lang="it-IT" b="1" dirty="0">
                <a:latin typeface="Arial" panose="020B0604020202020204" pitchFamily="34" charset="0"/>
                <a:sym typeface="Wingdings" panose="05000000000000000000" pitchFamily="2" charset="2"/>
              </a:rPr>
              <a:t> </a:t>
            </a:r>
            <a:r>
              <a:rPr lang="it-IT" b="1" dirty="0" err="1">
                <a:latin typeface="Arial" panose="020B0604020202020204" pitchFamily="34" charset="0"/>
                <a:sym typeface="Wingdings" panose="05000000000000000000" pitchFamily="2" charset="2"/>
              </a:rPr>
              <a:t>were</a:t>
            </a:r>
            <a:r>
              <a:rPr lang="it-IT" b="1" dirty="0">
                <a:latin typeface="Arial" panose="020B0604020202020204" pitchFamily="34" charset="0"/>
                <a:sym typeface="Wingdings" panose="05000000000000000000" pitchFamily="2" charset="2"/>
              </a:rPr>
              <a:t> </a:t>
            </a:r>
            <a:r>
              <a:rPr lang="it-IT" b="1" dirty="0" err="1">
                <a:latin typeface="Arial" panose="020B0604020202020204" pitchFamily="34" charset="0"/>
                <a:sym typeface="Wingdings" panose="05000000000000000000" pitchFamily="2" charset="2"/>
              </a:rPr>
              <a:t>saying</a:t>
            </a:r>
            <a:endParaRPr lang="it-IT" b="1" dirty="0">
              <a:latin typeface="Arial" panose="020B0604020202020204" pitchFamily="34" charset="0"/>
            </a:endParaRPr>
          </a:p>
          <a:p>
            <a:pPr algn="l"/>
            <a:endParaRPr lang="it-IT" b="0" i="0" dirty="0">
              <a:effectLst/>
              <a:latin typeface="Arial" panose="020B0604020202020204" pitchFamily="34" charset="0"/>
            </a:endParaRPr>
          </a:p>
        </p:txBody>
      </p:sp>
    </p:spTree>
    <p:extLst>
      <p:ext uri="{BB962C8B-B14F-4D97-AF65-F5344CB8AC3E}">
        <p14:creationId xmlns:p14="http://schemas.microsoft.com/office/powerpoint/2010/main" val="270545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C66DAE5-065C-E2F8-E904-90DA19070D04}"/>
              </a:ext>
            </a:extLst>
          </p:cNvPr>
          <p:cNvSpPr>
            <a:spLocks noGrp="1"/>
          </p:cNvSpPr>
          <p:nvPr>
            <p:ph type="title"/>
          </p:nvPr>
        </p:nvSpPr>
        <p:spPr>
          <a:xfrm>
            <a:off x="217715" y="108068"/>
            <a:ext cx="10515600" cy="1133693"/>
          </a:xfrm>
        </p:spPr>
        <p:txBody>
          <a:bodyPr>
            <a:normAutofit/>
          </a:bodyPr>
          <a:lstStyle/>
          <a:p>
            <a:r>
              <a:rPr lang="it-IT" sz="2800" b="1" dirty="0" err="1"/>
              <a:t>Adverbs</a:t>
            </a:r>
            <a:r>
              <a:rPr lang="it-IT" sz="2800" b="1" dirty="0"/>
              <a:t> of time</a:t>
            </a:r>
          </a:p>
        </p:txBody>
      </p:sp>
      <p:graphicFrame>
        <p:nvGraphicFramePr>
          <p:cNvPr id="4" name="Segnaposto contenuto 3">
            <a:extLst>
              <a:ext uri="{FF2B5EF4-FFF2-40B4-BE49-F238E27FC236}">
                <a16:creationId xmlns:a16="http://schemas.microsoft.com/office/drawing/2014/main" id="{691B843A-E172-BB92-BF7E-FEFBBA3A8A6D}"/>
              </a:ext>
            </a:extLst>
          </p:cNvPr>
          <p:cNvGraphicFramePr>
            <a:graphicFrameLocks noGrp="1"/>
          </p:cNvGraphicFramePr>
          <p:nvPr>
            <p:ph idx="1"/>
            <p:extLst>
              <p:ext uri="{D42A27DB-BD31-4B8C-83A1-F6EECF244321}">
                <p14:modId xmlns:p14="http://schemas.microsoft.com/office/powerpoint/2010/main" val="790656411"/>
              </p:ext>
            </p:extLst>
          </p:nvPr>
        </p:nvGraphicFramePr>
        <p:xfrm>
          <a:off x="642257" y="1349828"/>
          <a:ext cx="10668001" cy="3536202"/>
        </p:xfrm>
        <a:graphic>
          <a:graphicData uri="http://schemas.openxmlformats.org/drawingml/2006/table">
            <a:tbl>
              <a:tblPr/>
              <a:tblGrid>
                <a:gridCol w="4483183">
                  <a:extLst>
                    <a:ext uri="{9D8B030D-6E8A-4147-A177-3AD203B41FA5}">
                      <a16:colId xmlns:a16="http://schemas.microsoft.com/office/drawing/2014/main" val="3348368479"/>
                    </a:ext>
                  </a:extLst>
                </a:gridCol>
                <a:gridCol w="6184818">
                  <a:extLst>
                    <a:ext uri="{9D8B030D-6E8A-4147-A177-3AD203B41FA5}">
                      <a16:colId xmlns:a16="http://schemas.microsoft.com/office/drawing/2014/main" val="3513910784"/>
                    </a:ext>
                  </a:extLst>
                </a:gridCol>
              </a:tblGrid>
              <a:tr h="337458">
                <a:tc>
                  <a:txBody>
                    <a:bodyPr/>
                    <a:lstStyle/>
                    <a:p>
                      <a:pPr fontAlgn="t"/>
                      <a:r>
                        <a:rPr lang="en-US" sz="1800" b="1" dirty="0">
                          <a:effectLst/>
                        </a:rPr>
                        <a:t>DIRECT SPEECH</a:t>
                      </a:r>
                    </a:p>
                  </a:txBody>
                  <a:tcPr marL="42734" marR="42734" marT="15384" marB="1538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0"/>
                    </a:solidFill>
                  </a:tcPr>
                </a:tc>
                <a:tc>
                  <a:txBody>
                    <a:bodyPr/>
                    <a:lstStyle/>
                    <a:p>
                      <a:pPr fontAlgn="t"/>
                      <a:r>
                        <a:rPr lang="it-IT" sz="1800" b="1" dirty="0">
                          <a:effectLst/>
                        </a:rPr>
                        <a:t>INDIRECT SPEECH</a:t>
                      </a:r>
                    </a:p>
                  </a:txBody>
                  <a:tcPr marL="42734" marR="42734" marT="15384" marB="15384">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0"/>
                    </a:solidFill>
                  </a:tcPr>
                </a:tc>
                <a:extLst>
                  <a:ext uri="{0D108BD9-81ED-4DB2-BD59-A6C34878D82A}">
                    <a16:rowId xmlns:a16="http://schemas.microsoft.com/office/drawing/2014/main" val="726654882"/>
                  </a:ext>
                </a:extLst>
              </a:tr>
              <a:tr h="337458">
                <a:tc>
                  <a:txBody>
                    <a:bodyPr/>
                    <a:lstStyle/>
                    <a:p>
                      <a:pPr fontAlgn="t"/>
                      <a:r>
                        <a:rPr lang="en-US" sz="1800" b="0" i="1" dirty="0">
                          <a:effectLst/>
                        </a:rPr>
                        <a:t>I’ll do it </a:t>
                      </a:r>
                      <a:r>
                        <a:rPr lang="en-US" sz="1800" b="1" i="1" dirty="0">
                          <a:effectLst/>
                        </a:rPr>
                        <a:t>today</a:t>
                      </a:r>
                      <a:r>
                        <a:rPr lang="en-US" sz="1800" b="0" i="1" dirty="0">
                          <a:effectLst/>
                        </a:rPr>
                        <a:t>. </a:t>
                      </a:r>
                      <a:endParaRPr lang="en-US" sz="1800" b="0" dirty="0">
                        <a:effectLst/>
                      </a:endParaRPr>
                    </a:p>
                  </a:txBody>
                  <a:tcPr marL="42734" marR="42734" marT="15384" marB="1538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0"/>
                    </a:solidFill>
                  </a:tcPr>
                </a:tc>
                <a:tc>
                  <a:txBody>
                    <a:bodyPr/>
                    <a:lstStyle/>
                    <a:p>
                      <a:pPr fontAlgn="t"/>
                      <a:r>
                        <a:rPr lang="it-IT" sz="1800" b="0" i="1" dirty="0" err="1">
                          <a:effectLst/>
                        </a:rPr>
                        <a:t>She</a:t>
                      </a:r>
                      <a:r>
                        <a:rPr lang="it-IT" sz="1800" b="0" i="1" dirty="0">
                          <a:effectLst/>
                        </a:rPr>
                        <a:t> </a:t>
                      </a:r>
                      <a:r>
                        <a:rPr lang="it-IT" sz="1800" b="0" i="1" dirty="0" err="1">
                          <a:effectLst/>
                        </a:rPr>
                        <a:t>said</a:t>
                      </a:r>
                      <a:r>
                        <a:rPr lang="it-IT" sz="1800" b="0" i="1" dirty="0">
                          <a:effectLst/>
                        </a:rPr>
                        <a:t> </a:t>
                      </a:r>
                      <a:r>
                        <a:rPr lang="it-IT" sz="1800" b="0" i="1" dirty="0" err="1">
                          <a:effectLst/>
                        </a:rPr>
                        <a:t>she</a:t>
                      </a:r>
                      <a:r>
                        <a:rPr lang="it-IT" sz="1800" b="0" i="1" dirty="0">
                          <a:effectLst/>
                        </a:rPr>
                        <a:t> </a:t>
                      </a:r>
                      <a:r>
                        <a:rPr lang="it-IT" sz="1800" b="0" i="1" dirty="0" err="1">
                          <a:effectLst/>
                        </a:rPr>
                        <a:t>would</a:t>
                      </a:r>
                      <a:r>
                        <a:rPr lang="it-IT" sz="1800" b="0" i="1" dirty="0">
                          <a:effectLst/>
                        </a:rPr>
                        <a:t> do </a:t>
                      </a:r>
                      <a:r>
                        <a:rPr lang="it-IT" sz="1800" b="0" i="1" dirty="0" err="1">
                          <a:effectLst/>
                        </a:rPr>
                        <a:t>it</a:t>
                      </a:r>
                      <a:r>
                        <a:rPr lang="it-IT" sz="1800" b="0" i="1" dirty="0">
                          <a:effectLst/>
                        </a:rPr>
                        <a:t> </a:t>
                      </a:r>
                      <a:r>
                        <a:rPr lang="it-IT" sz="1800" b="1" i="1" dirty="0" err="1">
                          <a:effectLst/>
                        </a:rPr>
                        <a:t>that</a:t>
                      </a:r>
                      <a:r>
                        <a:rPr lang="it-IT" sz="1800" b="1" i="1" dirty="0">
                          <a:effectLst/>
                        </a:rPr>
                        <a:t> day</a:t>
                      </a:r>
                      <a:r>
                        <a:rPr lang="it-IT" sz="1800" b="0" i="1" dirty="0">
                          <a:effectLst/>
                        </a:rPr>
                        <a:t>.</a:t>
                      </a:r>
                      <a:endParaRPr lang="it-IT" sz="1800" b="0" dirty="0">
                        <a:effectLst/>
                      </a:endParaRPr>
                    </a:p>
                  </a:txBody>
                  <a:tcPr marL="42734" marR="42734" marT="15384" marB="15384">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0"/>
                    </a:solidFill>
                  </a:tcPr>
                </a:tc>
                <a:extLst>
                  <a:ext uri="{0D108BD9-81ED-4DB2-BD59-A6C34878D82A}">
                    <a16:rowId xmlns:a16="http://schemas.microsoft.com/office/drawing/2014/main" val="3821510050"/>
                  </a:ext>
                </a:extLst>
              </a:tr>
              <a:tr h="302563">
                <a:tc>
                  <a:txBody>
                    <a:bodyPr/>
                    <a:lstStyle/>
                    <a:p>
                      <a:pPr fontAlgn="t"/>
                      <a:r>
                        <a:rPr lang="it-IT" sz="1800" b="0" i="1" dirty="0" err="1">
                          <a:effectLst/>
                        </a:rPr>
                        <a:t>I’ll</a:t>
                      </a:r>
                      <a:r>
                        <a:rPr lang="it-IT" sz="1800" b="0" i="1" dirty="0">
                          <a:effectLst/>
                        </a:rPr>
                        <a:t> do </a:t>
                      </a:r>
                      <a:r>
                        <a:rPr lang="it-IT" sz="1800" b="0" i="1" dirty="0" err="1">
                          <a:effectLst/>
                        </a:rPr>
                        <a:t>it</a:t>
                      </a:r>
                      <a:r>
                        <a:rPr lang="it-IT" sz="1800" b="0" i="1" dirty="0">
                          <a:effectLst/>
                        </a:rPr>
                        <a:t> </a:t>
                      </a:r>
                      <a:r>
                        <a:rPr lang="it-IT" sz="1800" b="1" i="1" dirty="0" err="1">
                          <a:effectLst/>
                        </a:rPr>
                        <a:t>this</a:t>
                      </a:r>
                      <a:r>
                        <a:rPr lang="it-IT" sz="1800" b="1" i="1" dirty="0">
                          <a:effectLst/>
                        </a:rPr>
                        <a:t> week</a:t>
                      </a:r>
                      <a:r>
                        <a:rPr lang="it-IT" sz="1800" b="0" i="1" dirty="0">
                          <a:effectLst/>
                        </a:rPr>
                        <a:t>. </a:t>
                      </a:r>
                      <a:endParaRPr lang="it-IT" sz="1800" b="0" dirty="0">
                        <a:effectLst/>
                      </a:endParaRPr>
                    </a:p>
                  </a:txBody>
                  <a:tcPr marL="42734" marR="42734" marT="15384" marB="1538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0"/>
                    </a:solidFill>
                  </a:tcPr>
                </a:tc>
                <a:tc>
                  <a:txBody>
                    <a:bodyPr/>
                    <a:lstStyle/>
                    <a:p>
                      <a:pPr fontAlgn="t"/>
                      <a:r>
                        <a:rPr lang="it-IT" sz="1800" b="0" i="1" dirty="0">
                          <a:effectLst/>
                        </a:rPr>
                        <a:t>He </a:t>
                      </a:r>
                      <a:r>
                        <a:rPr lang="it-IT" sz="1800" b="0" i="1" dirty="0" err="1">
                          <a:effectLst/>
                        </a:rPr>
                        <a:t>said</a:t>
                      </a:r>
                      <a:r>
                        <a:rPr lang="it-IT" sz="1800" b="0" i="1" dirty="0">
                          <a:effectLst/>
                        </a:rPr>
                        <a:t> he </a:t>
                      </a:r>
                      <a:r>
                        <a:rPr lang="it-IT" sz="1800" b="0" i="1" dirty="0" err="1">
                          <a:effectLst/>
                        </a:rPr>
                        <a:t>would</a:t>
                      </a:r>
                      <a:r>
                        <a:rPr lang="it-IT" sz="1800" b="0" i="1" dirty="0">
                          <a:effectLst/>
                        </a:rPr>
                        <a:t> do </a:t>
                      </a:r>
                      <a:r>
                        <a:rPr lang="it-IT" sz="1800" b="0" i="1" dirty="0" err="1">
                          <a:effectLst/>
                        </a:rPr>
                        <a:t>it</a:t>
                      </a:r>
                      <a:r>
                        <a:rPr lang="it-IT" sz="1800" b="0" i="1" dirty="0">
                          <a:effectLst/>
                        </a:rPr>
                        <a:t> </a:t>
                      </a:r>
                      <a:r>
                        <a:rPr lang="it-IT" sz="1800" b="1" i="1" dirty="0" err="1">
                          <a:effectLst/>
                        </a:rPr>
                        <a:t>that</a:t>
                      </a:r>
                      <a:r>
                        <a:rPr lang="it-IT" sz="1800" b="1" i="1" dirty="0">
                          <a:effectLst/>
                        </a:rPr>
                        <a:t> week</a:t>
                      </a:r>
                      <a:r>
                        <a:rPr lang="it-IT" sz="1800" b="0" i="1" dirty="0">
                          <a:effectLst/>
                        </a:rPr>
                        <a:t>. </a:t>
                      </a:r>
                      <a:endParaRPr lang="it-IT" sz="1800" b="0" dirty="0">
                        <a:effectLst/>
                      </a:endParaRPr>
                    </a:p>
                  </a:txBody>
                  <a:tcPr marL="42734" marR="42734" marT="15384" marB="15384">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0"/>
                    </a:solidFill>
                  </a:tcPr>
                </a:tc>
                <a:extLst>
                  <a:ext uri="{0D108BD9-81ED-4DB2-BD59-A6C34878D82A}">
                    <a16:rowId xmlns:a16="http://schemas.microsoft.com/office/drawing/2014/main" val="652224252"/>
                  </a:ext>
                </a:extLst>
              </a:tr>
              <a:tr h="328808">
                <a:tc>
                  <a:txBody>
                    <a:bodyPr/>
                    <a:lstStyle/>
                    <a:p>
                      <a:pPr fontAlgn="t"/>
                      <a:r>
                        <a:rPr lang="en-US" sz="1800" b="0" i="1" dirty="0">
                          <a:effectLst/>
                        </a:rPr>
                        <a:t>I’ll do it</a:t>
                      </a:r>
                      <a:r>
                        <a:rPr lang="en-US" sz="1800" b="1" i="1" dirty="0">
                          <a:effectLst/>
                        </a:rPr>
                        <a:t> tomorrow</a:t>
                      </a:r>
                      <a:r>
                        <a:rPr lang="en-US" sz="1800" b="0" i="1" dirty="0">
                          <a:effectLst/>
                        </a:rPr>
                        <a:t>.</a:t>
                      </a:r>
                      <a:endParaRPr lang="en-US" sz="1800" b="0" dirty="0">
                        <a:effectLst/>
                      </a:endParaRPr>
                    </a:p>
                  </a:txBody>
                  <a:tcPr marL="42734" marR="42734" marT="15384" marB="1538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0"/>
                    </a:solidFill>
                  </a:tcPr>
                </a:tc>
                <a:tc>
                  <a:txBody>
                    <a:bodyPr/>
                    <a:lstStyle/>
                    <a:p>
                      <a:pPr fontAlgn="t"/>
                      <a:r>
                        <a:rPr lang="en-US" sz="1800" b="0" i="1" dirty="0">
                          <a:effectLst/>
                        </a:rPr>
                        <a:t>She said she would do it </a:t>
                      </a:r>
                      <a:r>
                        <a:rPr lang="en-US" sz="1800" b="1" i="1" dirty="0">
                          <a:effectLst/>
                        </a:rPr>
                        <a:t>the next / following day</a:t>
                      </a:r>
                      <a:r>
                        <a:rPr lang="en-US" sz="1800" b="0" i="1" dirty="0">
                          <a:effectLst/>
                        </a:rPr>
                        <a:t>.</a:t>
                      </a:r>
                      <a:endParaRPr lang="en-US" sz="1800" b="0" dirty="0">
                        <a:effectLst/>
                      </a:endParaRPr>
                    </a:p>
                  </a:txBody>
                  <a:tcPr marL="42734" marR="42734" marT="15384" marB="15384">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0"/>
                    </a:solidFill>
                  </a:tcPr>
                </a:tc>
                <a:extLst>
                  <a:ext uri="{0D108BD9-81ED-4DB2-BD59-A6C34878D82A}">
                    <a16:rowId xmlns:a16="http://schemas.microsoft.com/office/drawing/2014/main" val="279066489"/>
                  </a:ext>
                </a:extLst>
              </a:tr>
              <a:tr h="468086">
                <a:tc>
                  <a:txBody>
                    <a:bodyPr/>
                    <a:lstStyle/>
                    <a:p>
                      <a:pPr fontAlgn="t"/>
                      <a:r>
                        <a:rPr lang="it-IT" sz="1800" b="0" i="1" dirty="0" err="1">
                          <a:effectLst/>
                        </a:rPr>
                        <a:t>I’ll</a:t>
                      </a:r>
                      <a:r>
                        <a:rPr lang="it-IT" sz="1800" b="0" i="1" dirty="0">
                          <a:effectLst/>
                        </a:rPr>
                        <a:t> do </a:t>
                      </a:r>
                      <a:r>
                        <a:rPr lang="it-IT" sz="1800" b="0" i="1" dirty="0" err="1">
                          <a:effectLst/>
                        </a:rPr>
                        <a:t>it</a:t>
                      </a:r>
                      <a:r>
                        <a:rPr lang="it-IT" sz="1800" b="0" i="1" dirty="0">
                          <a:effectLst/>
                        </a:rPr>
                        <a:t> </a:t>
                      </a:r>
                      <a:r>
                        <a:rPr lang="it-IT" sz="1800" b="1" i="1" dirty="0" err="1">
                          <a:effectLst/>
                        </a:rPr>
                        <a:t>next</a:t>
                      </a:r>
                      <a:r>
                        <a:rPr lang="it-IT" sz="1800" b="1" i="1" dirty="0">
                          <a:effectLst/>
                        </a:rPr>
                        <a:t> week.</a:t>
                      </a:r>
                      <a:endParaRPr lang="it-IT" sz="1800" b="0" dirty="0">
                        <a:effectLst/>
                      </a:endParaRPr>
                    </a:p>
                  </a:txBody>
                  <a:tcPr marL="42734" marR="42734" marT="15384" marB="1538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0"/>
                    </a:solidFill>
                  </a:tcPr>
                </a:tc>
                <a:tc>
                  <a:txBody>
                    <a:bodyPr/>
                    <a:lstStyle/>
                    <a:p>
                      <a:pPr fontAlgn="t"/>
                      <a:r>
                        <a:rPr lang="en-US" sz="1800" b="0" i="1" dirty="0">
                          <a:effectLst/>
                        </a:rPr>
                        <a:t>He said he would do it</a:t>
                      </a:r>
                      <a:r>
                        <a:rPr lang="en-US" sz="1800" b="1" i="1" dirty="0">
                          <a:effectLst/>
                        </a:rPr>
                        <a:t> the next / following week.</a:t>
                      </a:r>
                      <a:endParaRPr lang="en-US" sz="1800" b="0" dirty="0">
                        <a:effectLst/>
                      </a:endParaRPr>
                    </a:p>
                  </a:txBody>
                  <a:tcPr marL="42734" marR="42734" marT="15384" marB="15384">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0"/>
                    </a:solidFill>
                  </a:tcPr>
                </a:tc>
                <a:extLst>
                  <a:ext uri="{0D108BD9-81ED-4DB2-BD59-A6C34878D82A}">
                    <a16:rowId xmlns:a16="http://schemas.microsoft.com/office/drawing/2014/main" val="1342159058"/>
                  </a:ext>
                </a:extLst>
              </a:tr>
              <a:tr h="302563">
                <a:tc>
                  <a:txBody>
                    <a:bodyPr/>
                    <a:lstStyle/>
                    <a:p>
                      <a:pPr fontAlgn="t"/>
                      <a:r>
                        <a:rPr lang="en-US" sz="1800" b="0" i="1" dirty="0">
                          <a:effectLst/>
                        </a:rPr>
                        <a:t>I did it </a:t>
                      </a:r>
                      <a:r>
                        <a:rPr lang="en-US" sz="1800" b="1" i="1" dirty="0">
                          <a:effectLst/>
                        </a:rPr>
                        <a:t>yesterday</a:t>
                      </a:r>
                      <a:r>
                        <a:rPr lang="en-US" sz="1800" b="0" i="1" dirty="0">
                          <a:effectLst/>
                        </a:rPr>
                        <a:t>. </a:t>
                      </a:r>
                      <a:endParaRPr lang="en-US" sz="1800" b="0" dirty="0">
                        <a:effectLst/>
                      </a:endParaRPr>
                    </a:p>
                  </a:txBody>
                  <a:tcPr marL="42734" marR="42734" marT="15384" marB="1538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0"/>
                    </a:solidFill>
                  </a:tcPr>
                </a:tc>
                <a:tc>
                  <a:txBody>
                    <a:bodyPr/>
                    <a:lstStyle/>
                    <a:p>
                      <a:pPr fontAlgn="t"/>
                      <a:r>
                        <a:rPr lang="it-IT" sz="1800" b="0" i="1" dirty="0" err="1">
                          <a:effectLst/>
                        </a:rPr>
                        <a:t>She</a:t>
                      </a:r>
                      <a:r>
                        <a:rPr lang="it-IT" sz="1800" b="0" i="1" dirty="0">
                          <a:effectLst/>
                        </a:rPr>
                        <a:t> </a:t>
                      </a:r>
                      <a:r>
                        <a:rPr lang="it-IT" sz="1800" b="0" i="1" dirty="0" err="1">
                          <a:effectLst/>
                        </a:rPr>
                        <a:t>said</a:t>
                      </a:r>
                      <a:r>
                        <a:rPr lang="it-IT" sz="1800" b="0" i="1" dirty="0">
                          <a:effectLst/>
                        </a:rPr>
                        <a:t> </a:t>
                      </a:r>
                      <a:r>
                        <a:rPr lang="it-IT" sz="1800" b="0" i="1" dirty="0" err="1">
                          <a:effectLst/>
                        </a:rPr>
                        <a:t>she</a:t>
                      </a:r>
                      <a:r>
                        <a:rPr lang="it-IT" sz="1800" b="0" i="1" dirty="0">
                          <a:effectLst/>
                        </a:rPr>
                        <a:t> </a:t>
                      </a:r>
                      <a:r>
                        <a:rPr lang="it-IT" sz="1800" b="0" i="1" dirty="0" err="1">
                          <a:effectLst/>
                        </a:rPr>
                        <a:t>had</a:t>
                      </a:r>
                      <a:r>
                        <a:rPr lang="it-IT" sz="1800" b="0" i="1" dirty="0">
                          <a:effectLst/>
                        </a:rPr>
                        <a:t> </a:t>
                      </a:r>
                      <a:r>
                        <a:rPr lang="it-IT" sz="1800" b="0" i="1" dirty="0" err="1">
                          <a:effectLst/>
                        </a:rPr>
                        <a:t>done</a:t>
                      </a:r>
                      <a:r>
                        <a:rPr lang="it-IT" sz="1800" b="0" i="1" dirty="0">
                          <a:effectLst/>
                        </a:rPr>
                        <a:t> </a:t>
                      </a:r>
                      <a:r>
                        <a:rPr lang="it-IT" sz="1800" b="0" i="1" dirty="0" err="1">
                          <a:effectLst/>
                        </a:rPr>
                        <a:t>it</a:t>
                      </a:r>
                      <a:r>
                        <a:rPr lang="it-IT" sz="1800" b="0" i="1" dirty="0">
                          <a:effectLst/>
                        </a:rPr>
                        <a:t> </a:t>
                      </a:r>
                      <a:r>
                        <a:rPr lang="it-IT" sz="1800" b="1" i="1" dirty="0">
                          <a:effectLst/>
                        </a:rPr>
                        <a:t>the day </a:t>
                      </a:r>
                      <a:r>
                        <a:rPr lang="it-IT" sz="1800" b="1" i="1" dirty="0" err="1">
                          <a:effectLst/>
                        </a:rPr>
                        <a:t>before</a:t>
                      </a:r>
                      <a:r>
                        <a:rPr lang="it-IT" sz="1800" b="0" i="1" dirty="0">
                          <a:effectLst/>
                        </a:rPr>
                        <a:t>. </a:t>
                      </a:r>
                      <a:endParaRPr lang="it-IT" sz="1800" b="0" dirty="0">
                        <a:effectLst/>
                      </a:endParaRPr>
                    </a:p>
                  </a:txBody>
                  <a:tcPr marL="42734" marR="42734" marT="15384" marB="15384">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0"/>
                    </a:solidFill>
                  </a:tcPr>
                </a:tc>
                <a:extLst>
                  <a:ext uri="{0D108BD9-81ED-4DB2-BD59-A6C34878D82A}">
                    <a16:rowId xmlns:a16="http://schemas.microsoft.com/office/drawing/2014/main" val="1086990671"/>
                  </a:ext>
                </a:extLst>
              </a:tr>
              <a:tr h="415894">
                <a:tc>
                  <a:txBody>
                    <a:bodyPr/>
                    <a:lstStyle/>
                    <a:p>
                      <a:pPr fontAlgn="t"/>
                      <a:r>
                        <a:rPr lang="it-IT" sz="1800" b="0" i="1" dirty="0">
                          <a:effectLst/>
                        </a:rPr>
                        <a:t>I </a:t>
                      </a:r>
                      <a:r>
                        <a:rPr lang="it-IT" sz="1800" b="0" i="1" dirty="0" err="1">
                          <a:effectLst/>
                        </a:rPr>
                        <a:t>did</a:t>
                      </a:r>
                      <a:r>
                        <a:rPr lang="it-IT" sz="1800" b="0" i="1" dirty="0">
                          <a:effectLst/>
                        </a:rPr>
                        <a:t> </a:t>
                      </a:r>
                      <a:r>
                        <a:rPr lang="it-IT" sz="1800" b="0" i="1" dirty="0" err="1">
                          <a:effectLst/>
                        </a:rPr>
                        <a:t>it</a:t>
                      </a:r>
                      <a:r>
                        <a:rPr lang="it-IT" sz="1800" b="0" i="1" dirty="0">
                          <a:effectLst/>
                        </a:rPr>
                        <a:t> </a:t>
                      </a:r>
                      <a:r>
                        <a:rPr lang="it-IT" sz="1800" b="1" i="1" dirty="0">
                          <a:effectLst/>
                        </a:rPr>
                        <a:t>last week</a:t>
                      </a:r>
                      <a:r>
                        <a:rPr lang="it-IT" sz="1800" b="0" i="1" dirty="0">
                          <a:effectLst/>
                        </a:rPr>
                        <a:t>. </a:t>
                      </a:r>
                      <a:endParaRPr lang="it-IT" sz="1800" b="0" dirty="0">
                        <a:effectLst/>
                      </a:endParaRPr>
                    </a:p>
                  </a:txBody>
                  <a:tcPr marL="42734" marR="42734" marT="15384" marB="1538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0"/>
                    </a:solidFill>
                  </a:tcPr>
                </a:tc>
                <a:tc>
                  <a:txBody>
                    <a:bodyPr/>
                    <a:lstStyle/>
                    <a:p>
                      <a:pPr fontAlgn="t"/>
                      <a:r>
                        <a:rPr lang="it-IT" sz="1800" b="0" i="1" dirty="0">
                          <a:effectLst/>
                        </a:rPr>
                        <a:t>He </a:t>
                      </a:r>
                      <a:r>
                        <a:rPr lang="it-IT" sz="1800" b="0" i="1" dirty="0" err="1">
                          <a:effectLst/>
                        </a:rPr>
                        <a:t>said</a:t>
                      </a:r>
                      <a:r>
                        <a:rPr lang="it-IT" sz="1800" b="0" i="1" dirty="0">
                          <a:effectLst/>
                        </a:rPr>
                        <a:t> he </a:t>
                      </a:r>
                      <a:r>
                        <a:rPr lang="it-IT" sz="1800" b="0" i="1" dirty="0" err="1">
                          <a:effectLst/>
                        </a:rPr>
                        <a:t>had</a:t>
                      </a:r>
                      <a:r>
                        <a:rPr lang="it-IT" sz="1800" b="0" i="1" dirty="0">
                          <a:effectLst/>
                        </a:rPr>
                        <a:t> </a:t>
                      </a:r>
                      <a:r>
                        <a:rPr lang="it-IT" sz="1800" b="0" i="1" dirty="0" err="1">
                          <a:effectLst/>
                        </a:rPr>
                        <a:t>done</a:t>
                      </a:r>
                      <a:r>
                        <a:rPr lang="it-IT" sz="1800" b="0" i="1" dirty="0">
                          <a:effectLst/>
                        </a:rPr>
                        <a:t> </a:t>
                      </a:r>
                      <a:r>
                        <a:rPr lang="it-IT" sz="1800" b="0" i="1" dirty="0" err="1">
                          <a:effectLst/>
                        </a:rPr>
                        <a:t>it</a:t>
                      </a:r>
                      <a:r>
                        <a:rPr lang="it-IT" sz="1800" b="0" i="1" dirty="0">
                          <a:effectLst/>
                        </a:rPr>
                        <a:t> </a:t>
                      </a:r>
                      <a:r>
                        <a:rPr lang="it-IT" sz="1800" b="1" i="1" dirty="0">
                          <a:effectLst/>
                        </a:rPr>
                        <a:t>the </a:t>
                      </a:r>
                      <a:r>
                        <a:rPr lang="it-IT" sz="1800" b="1" i="1" dirty="0" err="1">
                          <a:effectLst/>
                        </a:rPr>
                        <a:t>previous</a:t>
                      </a:r>
                      <a:r>
                        <a:rPr lang="it-IT" sz="1800" b="1" i="1" dirty="0">
                          <a:effectLst/>
                        </a:rPr>
                        <a:t> week</a:t>
                      </a:r>
                      <a:r>
                        <a:rPr lang="it-IT" sz="1800" b="0" i="1" dirty="0">
                          <a:effectLst/>
                        </a:rPr>
                        <a:t>. </a:t>
                      </a:r>
                      <a:endParaRPr lang="it-IT" sz="1800" b="0" dirty="0">
                        <a:effectLst/>
                      </a:endParaRPr>
                    </a:p>
                  </a:txBody>
                  <a:tcPr marL="42734" marR="42734" marT="15384" marB="15384">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0"/>
                    </a:solidFill>
                  </a:tcPr>
                </a:tc>
                <a:extLst>
                  <a:ext uri="{0D108BD9-81ED-4DB2-BD59-A6C34878D82A}">
                    <a16:rowId xmlns:a16="http://schemas.microsoft.com/office/drawing/2014/main" val="4165894735"/>
                  </a:ext>
                </a:extLst>
              </a:tr>
              <a:tr h="519161">
                <a:tc>
                  <a:txBody>
                    <a:bodyPr/>
                    <a:lstStyle/>
                    <a:p>
                      <a:pPr fontAlgn="t"/>
                      <a:r>
                        <a:rPr lang="it-IT" sz="1800" b="0" i="1" dirty="0" err="1">
                          <a:effectLst/>
                        </a:rPr>
                        <a:t>I’m</a:t>
                      </a:r>
                      <a:r>
                        <a:rPr lang="it-IT" sz="1800" b="0" i="1" dirty="0">
                          <a:effectLst/>
                        </a:rPr>
                        <a:t> </a:t>
                      </a:r>
                      <a:r>
                        <a:rPr lang="it-IT" sz="1800" b="0" i="1" dirty="0" err="1">
                          <a:effectLst/>
                        </a:rPr>
                        <a:t>not</a:t>
                      </a:r>
                      <a:r>
                        <a:rPr lang="it-IT" sz="1800" b="0" i="1" dirty="0">
                          <a:effectLst/>
                        </a:rPr>
                        <a:t> </a:t>
                      </a:r>
                      <a:r>
                        <a:rPr lang="it-IT" sz="1800" b="0" i="1" dirty="0" err="1">
                          <a:effectLst/>
                        </a:rPr>
                        <a:t>available</a:t>
                      </a:r>
                      <a:r>
                        <a:rPr lang="it-IT" sz="1800" b="0" i="1" dirty="0">
                          <a:effectLst/>
                        </a:rPr>
                        <a:t> </a:t>
                      </a:r>
                      <a:r>
                        <a:rPr lang="it-IT" sz="1800" b="1" i="1" dirty="0" err="1">
                          <a:effectLst/>
                        </a:rPr>
                        <a:t>now</a:t>
                      </a:r>
                      <a:r>
                        <a:rPr lang="it-IT" sz="1800" b="0" i="1" dirty="0">
                          <a:effectLst/>
                        </a:rPr>
                        <a:t>. </a:t>
                      </a:r>
                      <a:endParaRPr lang="it-IT" sz="1800" b="0" dirty="0">
                        <a:effectLst/>
                      </a:endParaRPr>
                    </a:p>
                  </a:txBody>
                  <a:tcPr marL="42734" marR="42734" marT="15384" marB="1538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0"/>
                    </a:solidFill>
                  </a:tcPr>
                </a:tc>
                <a:tc>
                  <a:txBody>
                    <a:bodyPr/>
                    <a:lstStyle/>
                    <a:p>
                      <a:pPr fontAlgn="t"/>
                      <a:r>
                        <a:rPr lang="it-IT" sz="1800" b="0" i="1" dirty="0" err="1">
                          <a:effectLst/>
                        </a:rPr>
                        <a:t>She</a:t>
                      </a:r>
                      <a:r>
                        <a:rPr lang="it-IT" sz="1800" b="0" i="1" dirty="0">
                          <a:effectLst/>
                        </a:rPr>
                        <a:t> </a:t>
                      </a:r>
                      <a:r>
                        <a:rPr lang="it-IT" sz="1800" b="0" i="1" dirty="0" err="1">
                          <a:effectLst/>
                        </a:rPr>
                        <a:t>said</a:t>
                      </a:r>
                      <a:r>
                        <a:rPr lang="it-IT" sz="1800" b="0" i="1" dirty="0">
                          <a:effectLst/>
                        </a:rPr>
                        <a:t> </a:t>
                      </a:r>
                      <a:r>
                        <a:rPr lang="it-IT" sz="1800" b="0" i="1" dirty="0" err="1">
                          <a:effectLst/>
                        </a:rPr>
                        <a:t>she</a:t>
                      </a:r>
                      <a:r>
                        <a:rPr lang="it-IT" sz="1800" b="0" i="1" dirty="0">
                          <a:effectLst/>
                        </a:rPr>
                        <a:t> </a:t>
                      </a:r>
                      <a:r>
                        <a:rPr lang="it-IT" sz="1800" b="0" i="1" dirty="0" err="1">
                          <a:effectLst/>
                        </a:rPr>
                        <a:t>wasn’t</a:t>
                      </a:r>
                      <a:r>
                        <a:rPr lang="it-IT" sz="1800" b="0" i="1" dirty="0">
                          <a:effectLst/>
                        </a:rPr>
                        <a:t> </a:t>
                      </a:r>
                      <a:r>
                        <a:rPr lang="it-IT" sz="1800" b="0" i="1" dirty="0" err="1">
                          <a:effectLst/>
                        </a:rPr>
                        <a:t>available</a:t>
                      </a:r>
                      <a:r>
                        <a:rPr lang="it-IT" sz="1800" b="0" i="1" dirty="0">
                          <a:effectLst/>
                        </a:rPr>
                        <a:t> </a:t>
                      </a:r>
                      <a:r>
                        <a:rPr lang="it-IT" sz="1800" b="1" i="1" dirty="0" err="1">
                          <a:effectLst/>
                        </a:rPr>
                        <a:t>at</a:t>
                      </a:r>
                      <a:r>
                        <a:rPr lang="it-IT" sz="1800" b="1" i="1" dirty="0">
                          <a:effectLst/>
                        </a:rPr>
                        <a:t> the time</a:t>
                      </a:r>
                      <a:r>
                        <a:rPr lang="it-IT" sz="1800" b="0" i="1" dirty="0">
                          <a:effectLst/>
                        </a:rPr>
                        <a:t>. </a:t>
                      </a:r>
                      <a:endParaRPr lang="it-IT" sz="1800" b="0" dirty="0">
                        <a:effectLst/>
                      </a:endParaRPr>
                    </a:p>
                  </a:txBody>
                  <a:tcPr marL="42734" marR="42734" marT="15384" marB="15384">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0"/>
                    </a:solidFill>
                  </a:tcPr>
                </a:tc>
                <a:extLst>
                  <a:ext uri="{0D108BD9-81ED-4DB2-BD59-A6C34878D82A}">
                    <a16:rowId xmlns:a16="http://schemas.microsoft.com/office/drawing/2014/main" val="1181649617"/>
                  </a:ext>
                </a:extLst>
              </a:tr>
              <a:tr h="519161">
                <a:tc>
                  <a:txBody>
                    <a:bodyPr/>
                    <a:lstStyle/>
                    <a:p>
                      <a:pPr fontAlgn="t"/>
                      <a:r>
                        <a:rPr lang="it-IT" sz="1800" b="0" i="1" dirty="0" err="1">
                          <a:effectLst/>
                        </a:rPr>
                        <a:t>I’ve</a:t>
                      </a:r>
                      <a:r>
                        <a:rPr lang="it-IT" sz="1800" b="0" i="1" dirty="0">
                          <a:effectLst/>
                        </a:rPr>
                        <a:t> </a:t>
                      </a:r>
                      <a:r>
                        <a:rPr lang="it-IT" sz="1800" b="0" i="1" dirty="0" err="1">
                          <a:effectLst/>
                        </a:rPr>
                        <a:t>never</a:t>
                      </a:r>
                      <a:r>
                        <a:rPr lang="it-IT" sz="1800" b="0" i="1" dirty="0">
                          <a:effectLst/>
                        </a:rPr>
                        <a:t> </a:t>
                      </a:r>
                      <a:r>
                        <a:rPr lang="it-IT" sz="1800" b="0" i="1" dirty="0" err="1">
                          <a:effectLst/>
                        </a:rPr>
                        <a:t>been</a:t>
                      </a:r>
                      <a:r>
                        <a:rPr lang="it-IT" sz="1800" b="0" i="1" dirty="0">
                          <a:effectLst/>
                        </a:rPr>
                        <a:t> </a:t>
                      </a:r>
                      <a:r>
                        <a:rPr lang="it-IT" sz="1800" b="1" i="1" dirty="0" err="1">
                          <a:effectLst/>
                        </a:rPr>
                        <a:t>here</a:t>
                      </a:r>
                      <a:r>
                        <a:rPr lang="it-IT" sz="1800" b="0" i="1" dirty="0">
                          <a:effectLst/>
                        </a:rPr>
                        <a:t> </a:t>
                      </a:r>
                      <a:r>
                        <a:rPr lang="it-IT" sz="1800" b="0" i="1" dirty="0" err="1">
                          <a:effectLst/>
                        </a:rPr>
                        <a:t>before</a:t>
                      </a:r>
                      <a:r>
                        <a:rPr lang="it-IT" sz="1800" b="0" i="1" dirty="0">
                          <a:effectLst/>
                        </a:rPr>
                        <a:t>. </a:t>
                      </a:r>
                      <a:endParaRPr lang="it-IT" sz="1800" b="0" dirty="0">
                        <a:effectLst/>
                      </a:endParaRPr>
                    </a:p>
                  </a:txBody>
                  <a:tcPr marL="42734" marR="42734" marT="15384" marB="1538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EFF0"/>
                    </a:solidFill>
                  </a:tcPr>
                </a:tc>
                <a:tc>
                  <a:txBody>
                    <a:bodyPr/>
                    <a:lstStyle/>
                    <a:p>
                      <a:pPr fontAlgn="t"/>
                      <a:r>
                        <a:rPr lang="it-IT" sz="1800" b="0" i="1" dirty="0">
                          <a:effectLst/>
                        </a:rPr>
                        <a:t>He </a:t>
                      </a:r>
                      <a:r>
                        <a:rPr lang="it-IT" sz="1800" b="0" i="1" dirty="0" err="1">
                          <a:effectLst/>
                        </a:rPr>
                        <a:t>said</a:t>
                      </a:r>
                      <a:r>
                        <a:rPr lang="it-IT" sz="1800" b="0" i="1" dirty="0">
                          <a:effectLst/>
                        </a:rPr>
                        <a:t> he </a:t>
                      </a:r>
                      <a:r>
                        <a:rPr lang="it-IT" sz="1800" b="0" i="1" dirty="0" err="1">
                          <a:effectLst/>
                        </a:rPr>
                        <a:t>had</a:t>
                      </a:r>
                      <a:r>
                        <a:rPr lang="it-IT" sz="1800" b="0" i="1" dirty="0">
                          <a:effectLst/>
                        </a:rPr>
                        <a:t> </a:t>
                      </a:r>
                      <a:r>
                        <a:rPr lang="it-IT" sz="1800" b="0" i="1" dirty="0" err="1">
                          <a:effectLst/>
                        </a:rPr>
                        <a:t>never</a:t>
                      </a:r>
                      <a:r>
                        <a:rPr lang="it-IT" sz="1800" b="0" i="1" dirty="0">
                          <a:effectLst/>
                        </a:rPr>
                        <a:t> </a:t>
                      </a:r>
                      <a:r>
                        <a:rPr lang="it-IT" sz="1800" b="0" i="1" dirty="0" err="1">
                          <a:effectLst/>
                        </a:rPr>
                        <a:t>been</a:t>
                      </a:r>
                      <a:r>
                        <a:rPr lang="it-IT" sz="1800" b="0" i="1" dirty="0">
                          <a:effectLst/>
                        </a:rPr>
                        <a:t> </a:t>
                      </a:r>
                      <a:r>
                        <a:rPr lang="it-IT" sz="1800" b="1" i="1" dirty="0" err="1">
                          <a:effectLst/>
                        </a:rPr>
                        <a:t>there</a:t>
                      </a:r>
                      <a:r>
                        <a:rPr lang="it-IT" sz="1800" b="0" i="1" dirty="0">
                          <a:effectLst/>
                        </a:rPr>
                        <a:t> </a:t>
                      </a:r>
                      <a:r>
                        <a:rPr lang="it-IT" sz="1800" b="0" i="1" dirty="0" err="1">
                          <a:effectLst/>
                        </a:rPr>
                        <a:t>before</a:t>
                      </a:r>
                      <a:r>
                        <a:rPr lang="it-IT" sz="1800" b="0" i="1" dirty="0">
                          <a:effectLst/>
                        </a:rPr>
                        <a:t>. </a:t>
                      </a:r>
                      <a:endParaRPr lang="it-IT" sz="1800" b="0" dirty="0">
                        <a:effectLst/>
                      </a:endParaRPr>
                    </a:p>
                  </a:txBody>
                  <a:tcPr marL="42734" marR="42734" marT="15384" marB="15384">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EFF0"/>
                    </a:solidFill>
                  </a:tcPr>
                </a:tc>
                <a:extLst>
                  <a:ext uri="{0D108BD9-81ED-4DB2-BD59-A6C34878D82A}">
                    <a16:rowId xmlns:a16="http://schemas.microsoft.com/office/drawing/2014/main" val="1158236035"/>
                  </a:ext>
                </a:extLst>
              </a:tr>
            </a:tbl>
          </a:graphicData>
        </a:graphic>
      </p:graphicFrame>
      <p:sp>
        <p:nvSpPr>
          <p:cNvPr id="6" name="CasellaDiTesto 5">
            <a:extLst>
              <a:ext uri="{FF2B5EF4-FFF2-40B4-BE49-F238E27FC236}">
                <a16:creationId xmlns:a16="http://schemas.microsoft.com/office/drawing/2014/main" id="{EC4ED33A-5BCF-DBD5-7F45-4E63792AD667}"/>
              </a:ext>
            </a:extLst>
          </p:cNvPr>
          <p:cNvSpPr txBox="1"/>
          <p:nvPr/>
        </p:nvSpPr>
        <p:spPr>
          <a:xfrm>
            <a:off x="438148" y="5241621"/>
            <a:ext cx="10668001" cy="923330"/>
          </a:xfrm>
          <a:prstGeom prst="rect">
            <a:avLst/>
          </a:prstGeom>
          <a:noFill/>
        </p:spPr>
        <p:txBody>
          <a:bodyPr wrap="square">
            <a:spAutoFit/>
          </a:bodyPr>
          <a:lstStyle/>
          <a:p>
            <a:pPr algn="l"/>
            <a:r>
              <a:rPr lang="it-IT" b="0" i="0" dirty="0" err="1">
                <a:effectLst/>
                <a:latin typeface="Arial" panose="020B0604020202020204" pitchFamily="34" charset="0"/>
              </a:rPr>
              <a:t>If</a:t>
            </a:r>
            <a:r>
              <a:rPr lang="it-IT" dirty="0">
                <a:latin typeface="Arial" panose="020B0604020202020204" pitchFamily="34" charset="0"/>
              </a:rPr>
              <a:t> </a:t>
            </a:r>
            <a:r>
              <a:rPr lang="it-IT" dirty="0" err="1">
                <a:latin typeface="Arial" panose="020B0604020202020204" pitchFamily="34" charset="0"/>
              </a:rPr>
              <a:t>it</a:t>
            </a:r>
            <a:r>
              <a:rPr lang="it-IT" dirty="0">
                <a:latin typeface="Arial" panose="020B0604020202020204" pitchFamily="34" charset="0"/>
              </a:rPr>
              <a:t> </a:t>
            </a:r>
            <a:r>
              <a:rPr lang="it-IT" dirty="0" err="1">
                <a:latin typeface="Arial" panose="020B0604020202020204" pitchFamily="34" charset="0"/>
              </a:rPr>
              <a:t>is</a:t>
            </a:r>
            <a:r>
              <a:rPr lang="it-IT" dirty="0">
                <a:latin typeface="Arial" panose="020B0604020202020204" pitchFamily="34" charset="0"/>
              </a:rPr>
              <a:t> </a:t>
            </a:r>
            <a:r>
              <a:rPr lang="it-IT" dirty="0" err="1">
                <a:latin typeface="Arial" panose="020B0604020202020204" pitchFamily="34" charset="0"/>
              </a:rPr>
              <a:t>still</a:t>
            </a:r>
            <a:r>
              <a:rPr lang="it-IT" dirty="0">
                <a:latin typeface="Arial" panose="020B0604020202020204" pitchFamily="34" charset="0"/>
              </a:rPr>
              <a:t> the </a:t>
            </a:r>
            <a:r>
              <a:rPr lang="it-IT" dirty="0" err="1">
                <a:latin typeface="Arial" panose="020B0604020202020204" pitchFamily="34" charset="0"/>
              </a:rPr>
              <a:t>same</a:t>
            </a:r>
            <a:r>
              <a:rPr lang="it-IT" dirty="0">
                <a:latin typeface="Arial" panose="020B0604020202020204" pitchFamily="34" charset="0"/>
              </a:rPr>
              <a:t> day, for </a:t>
            </a:r>
            <a:r>
              <a:rPr lang="it-IT" dirty="0" err="1">
                <a:latin typeface="Arial" panose="020B0604020202020204" pitchFamily="34" charset="0"/>
              </a:rPr>
              <a:t>instance</a:t>
            </a:r>
            <a:r>
              <a:rPr lang="it-IT" dirty="0">
                <a:latin typeface="Arial" panose="020B0604020202020204" pitchFamily="34" charset="0"/>
              </a:rPr>
              <a:t>, </a:t>
            </a:r>
            <a:r>
              <a:rPr lang="it-IT" dirty="0" err="1">
                <a:latin typeface="Arial" panose="020B0604020202020204" pitchFamily="34" charset="0"/>
              </a:rPr>
              <a:t>we</a:t>
            </a:r>
            <a:r>
              <a:rPr lang="it-IT" dirty="0">
                <a:latin typeface="Arial" panose="020B0604020202020204" pitchFamily="34" charset="0"/>
              </a:rPr>
              <a:t> </a:t>
            </a:r>
            <a:r>
              <a:rPr lang="it-IT" dirty="0" err="1">
                <a:latin typeface="Arial" panose="020B0604020202020204" pitchFamily="34" charset="0"/>
              </a:rPr>
              <a:t>don’t</a:t>
            </a:r>
            <a:r>
              <a:rPr lang="it-IT" dirty="0">
                <a:latin typeface="Arial" panose="020B0604020202020204" pitchFamily="34" charset="0"/>
              </a:rPr>
              <a:t> </a:t>
            </a:r>
            <a:r>
              <a:rPr lang="it-IT" dirty="0" err="1">
                <a:latin typeface="Arial" panose="020B0604020202020204" pitchFamily="34" charset="0"/>
              </a:rPr>
              <a:t>change</a:t>
            </a:r>
            <a:r>
              <a:rPr lang="it-IT" dirty="0">
                <a:latin typeface="Arial" panose="020B0604020202020204" pitchFamily="34" charset="0"/>
              </a:rPr>
              <a:t> the </a:t>
            </a:r>
            <a:r>
              <a:rPr lang="it-IT" dirty="0" err="1">
                <a:latin typeface="Arial" panose="020B0604020202020204" pitchFamily="34" charset="0"/>
              </a:rPr>
              <a:t>adverb</a:t>
            </a:r>
            <a:r>
              <a:rPr lang="it-IT" dirty="0">
                <a:latin typeface="Arial" panose="020B0604020202020204" pitchFamily="34" charset="0"/>
              </a:rPr>
              <a:t>: </a:t>
            </a:r>
          </a:p>
          <a:p>
            <a:pPr algn="l"/>
            <a:endParaRPr lang="it-IT" b="0" i="1" dirty="0">
              <a:effectLst/>
              <a:latin typeface="Arial" panose="020B0604020202020204" pitchFamily="34" charset="0"/>
            </a:endParaRPr>
          </a:p>
          <a:p>
            <a:pPr algn="l"/>
            <a:r>
              <a:rPr lang="it-IT" b="0" i="1" dirty="0" err="1">
                <a:effectLst/>
                <a:latin typeface="Arial" panose="020B0604020202020204" pitchFamily="34" charset="0"/>
              </a:rPr>
              <a:t>I’ll</a:t>
            </a:r>
            <a:r>
              <a:rPr lang="it-IT" b="0" i="1" dirty="0">
                <a:effectLst/>
                <a:latin typeface="Arial" panose="020B0604020202020204" pitchFamily="34" charset="0"/>
              </a:rPr>
              <a:t> do </a:t>
            </a:r>
            <a:r>
              <a:rPr lang="it-IT" b="0" i="1" dirty="0" err="1">
                <a:effectLst/>
                <a:latin typeface="Arial" panose="020B0604020202020204" pitchFamily="34" charset="0"/>
              </a:rPr>
              <a:t>it</a:t>
            </a:r>
            <a:r>
              <a:rPr lang="it-IT" b="0" i="1" dirty="0">
                <a:effectLst/>
                <a:latin typeface="Arial" panose="020B0604020202020204" pitchFamily="34" charset="0"/>
              </a:rPr>
              <a:t> </a:t>
            </a:r>
            <a:r>
              <a:rPr lang="it-IT" b="1" i="1" dirty="0" err="1">
                <a:effectLst/>
                <a:latin typeface="Arial" panose="020B0604020202020204" pitchFamily="34" charset="0"/>
              </a:rPr>
              <a:t>today</a:t>
            </a:r>
            <a:r>
              <a:rPr lang="it-IT" b="0" i="1" dirty="0">
                <a:effectLst/>
                <a:latin typeface="Arial" panose="020B0604020202020204" pitchFamily="34" charset="0"/>
              </a:rPr>
              <a:t> </a:t>
            </a:r>
            <a:r>
              <a:rPr lang="it-IT" b="0" i="1" dirty="0">
                <a:effectLst/>
                <a:latin typeface="Arial" panose="020B0604020202020204" pitchFamily="34" charset="0"/>
                <a:sym typeface="Wingdings" panose="05000000000000000000" pitchFamily="2" charset="2"/>
              </a:rPr>
              <a:t> </a:t>
            </a:r>
            <a:r>
              <a:rPr lang="it-IT" b="0" i="1" dirty="0" err="1">
                <a:effectLst/>
                <a:latin typeface="Arial" panose="020B0604020202020204" pitchFamily="34" charset="0"/>
              </a:rPr>
              <a:t>She</a:t>
            </a:r>
            <a:r>
              <a:rPr lang="it-IT" b="0" i="1" dirty="0">
                <a:effectLst/>
                <a:latin typeface="Arial" panose="020B0604020202020204" pitchFamily="34" charset="0"/>
              </a:rPr>
              <a:t> </a:t>
            </a:r>
            <a:r>
              <a:rPr lang="it-IT" b="0" i="1" dirty="0" err="1">
                <a:effectLst/>
                <a:latin typeface="Arial" panose="020B0604020202020204" pitchFamily="34" charset="0"/>
              </a:rPr>
              <a:t>said</a:t>
            </a:r>
            <a:r>
              <a:rPr lang="it-IT" b="0" i="1" dirty="0">
                <a:effectLst/>
                <a:latin typeface="Arial" panose="020B0604020202020204" pitchFamily="34" charset="0"/>
              </a:rPr>
              <a:t> </a:t>
            </a:r>
            <a:r>
              <a:rPr lang="it-IT" b="0" i="1" dirty="0" err="1">
                <a:effectLst/>
                <a:latin typeface="Arial" panose="020B0604020202020204" pitchFamily="34" charset="0"/>
              </a:rPr>
              <a:t>she</a:t>
            </a:r>
            <a:r>
              <a:rPr lang="it-IT" b="0" i="1" dirty="0">
                <a:effectLst/>
                <a:latin typeface="Arial" panose="020B0604020202020204" pitchFamily="34" charset="0"/>
              </a:rPr>
              <a:t> </a:t>
            </a:r>
            <a:r>
              <a:rPr lang="it-IT" b="0" i="1" dirty="0" err="1">
                <a:effectLst/>
                <a:latin typeface="Arial" panose="020B0604020202020204" pitchFamily="34" charset="0"/>
              </a:rPr>
              <a:t>would</a:t>
            </a:r>
            <a:r>
              <a:rPr lang="it-IT" b="0" i="1" dirty="0">
                <a:effectLst/>
                <a:latin typeface="Arial" panose="020B0604020202020204" pitchFamily="34" charset="0"/>
              </a:rPr>
              <a:t> do </a:t>
            </a:r>
            <a:r>
              <a:rPr lang="it-IT" b="0" i="1" dirty="0" err="1">
                <a:effectLst/>
                <a:latin typeface="Arial" panose="020B0604020202020204" pitchFamily="34" charset="0"/>
              </a:rPr>
              <a:t>it</a:t>
            </a:r>
            <a:r>
              <a:rPr lang="it-IT" b="0" i="1" dirty="0">
                <a:effectLst/>
                <a:latin typeface="Arial" panose="020B0604020202020204" pitchFamily="34" charset="0"/>
              </a:rPr>
              <a:t> </a:t>
            </a:r>
            <a:r>
              <a:rPr lang="it-IT" b="1" i="1" dirty="0" err="1">
                <a:effectLst/>
                <a:latin typeface="Arial" panose="020B0604020202020204" pitchFamily="34" charset="0"/>
              </a:rPr>
              <a:t>today</a:t>
            </a:r>
            <a:endParaRPr lang="it-IT" b="1" i="0" dirty="0">
              <a:effectLst/>
              <a:latin typeface="Arial" panose="020B0604020202020204" pitchFamily="34" charset="0"/>
            </a:endParaRPr>
          </a:p>
        </p:txBody>
      </p:sp>
    </p:spTree>
    <p:extLst>
      <p:ext uri="{BB962C8B-B14F-4D97-AF65-F5344CB8AC3E}">
        <p14:creationId xmlns:p14="http://schemas.microsoft.com/office/powerpoint/2010/main" val="122108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922</TotalTime>
  <Words>1781</Words>
  <Application>Microsoft Office PowerPoint</Application>
  <PresentationFormat>Widescreen</PresentationFormat>
  <Paragraphs>190</Paragraphs>
  <Slides>22</Slides>
  <Notes>19</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22</vt:i4>
      </vt:variant>
    </vt:vector>
  </HeadingPairs>
  <TitlesOfParts>
    <vt:vector size="33" baseType="lpstr">
      <vt:lpstr>Aptos</vt:lpstr>
      <vt:lpstr>Aptos Display</vt:lpstr>
      <vt:lpstr>Arial</vt:lpstr>
      <vt:lpstr>Calibri</vt:lpstr>
      <vt:lpstr>Open Sans</vt:lpstr>
      <vt:lpstr>PublicoText</vt:lpstr>
      <vt:lpstr>Roboto</vt:lpstr>
      <vt:lpstr>var(--article-dek--font-family)</vt:lpstr>
      <vt:lpstr>var(--article-hero-headline--htag--font-family)</vt:lpstr>
      <vt:lpstr>Wingdings</vt:lpstr>
      <vt:lpstr>Tema di Office</vt:lpstr>
      <vt:lpstr>  LABORATORIO INGLESE III </vt:lpstr>
      <vt:lpstr>Presentazione standard di PowerPoint</vt:lpstr>
      <vt:lpstr>Presentazione standard di PowerPoint</vt:lpstr>
      <vt:lpstr>Presentazione standard di PowerPoint</vt:lpstr>
      <vt:lpstr>Presentazione standard di PowerPoint</vt:lpstr>
      <vt:lpstr>Speak and talk (parlare)</vt:lpstr>
      <vt:lpstr>Direct vs Indirect (reported) speech: backshifts</vt:lpstr>
      <vt:lpstr>Presentazione standard di PowerPoint</vt:lpstr>
      <vt:lpstr>Adverbs of time</vt:lpstr>
      <vt:lpstr>Modals</vt:lpstr>
      <vt:lpstr>Still true or relevant facts</vt:lpstr>
      <vt:lpstr>Presentazione standard di PowerPoint</vt:lpstr>
      <vt:lpstr>For further practice </vt:lpstr>
      <vt:lpstr>Reporting verbs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KEEP PRACTISING AT HOME!!!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l.picchio1@unimc.it</dc:creator>
  <cp:lastModifiedBy>n.moretti3@unimc.it</cp:lastModifiedBy>
  <cp:revision>9</cp:revision>
  <dcterms:created xsi:type="dcterms:W3CDTF">2024-08-19T15:02:41Z</dcterms:created>
  <dcterms:modified xsi:type="dcterms:W3CDTF">2024-11-14T20:10:22Z</dcterms:modified>
</cp:coreProperties>
</file>