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60" r:id="rId3"/>
    <p:sldId id="302" r:id="rId4"/>
    <p:sldId id="303" r:id="rId5"/>
    <p:sldId id="304" r:id="rId6"/>
    <p:sldId id="305" r:id="rId7"/>
    <p:sldId id="261" r:id="rId8"/>
    <p:sldId id="262" r:id="rId9"/>
    <p:sldId id="263" r:id="rId10"/>
    <p:sldId id="268" r:id="rId11"/>
    <p:sldId id="266" r:id="rId12"/>
    <p:sldId id="265" r:id="rId13"/>
    <p:sldId id="267" r:id="rId14"/>
    <p:sldId id="264" r:id="rId15"/>
    <p:sldId id="269" r:id="rId16"/>
    <p:sldId id="270" r:id="rId17"/>
    <p:sldId id="306" r:id="rId18"/>
    <p:sldId id="271" r:id="rId19"/>
    <p:sldId id="272" r:id="rId20"/>
    <p:sldId id="273" r:id="rId21"/>
    <p:sldId id="274" r:id="rId22"/>
    <p:sldId id="275" r:id="rId23"/>
    <p:sldId id="277" r:id="rId24"/>
    <p:sldId id="276" r:id="rId25"/>
    <p:sldId id="278" r:id="rId26"/>
    <p:sldId id="307" r:id="rId27"/>
    <p:sldId id="279" r:id="rId28"/>
    <p:sldId id="280" r:id="rId29"/>
    <p:sldId id="300" r:id="rId30"/>
    <p:sldId id="301" r:id="rId31"/>
    <p:sldId id="281" r:id="rId32"/>
    <p:sldId id="299" r:id="rId33"/>
    <p:sldId id="298" r:id="rId3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Stile chiaro 3 - Colore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0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F07F5A-4795-491B-81FB-D94CF7775276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D46DB-5EF7-4402-ADC6-42C7576FEA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552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p. 41. Dopo Esercizio C: questa alternativa (verità assolute vs possibili) è ben evidenziata nel periodo ipotetico di tipo 0 e 1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D46DB-5EF7-4402-ADC6-42C7576FEAD7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78748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p. 139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D46DB-5EF7-4402-ADC6-42C7576FEAD7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82165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Tipo 0 e 1 fanno riferimento a eventi che sicuramente o molto probabilmente accadranno. Tuttavia, ci sono altri tipi di periodi ipotetici che fanno riferimento a condizioni irrealistiche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D46DB-5EF7-4402-ADC6-42C7576FEAD7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70273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p. 140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D46DB-5EF7-4402-ADC6-42C7576FEAD7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49988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p. 322 </a:t>
            </a:r>
            <a:r>
              <a:rPr lang="it-IT" dirty="0" err="1"/>
              <a:t>zanichelli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D46DB-5EF7-4402-ADC6-42C7576FEAD7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80534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p. 50 </a:t>
            </a:r>
            <a:r>
              <a:rPr lang="it-IT" dirty="0" err="1"/>
              <a:t>Ask</a:t>
            </a:r>
            <a:r>
              <a:rPr lang="it-IT" dirty="0"/>
              <a:t> the </a:t>
            </a:r>
            <a:r>
              <a:rPr lang="it-IT" dirty="0" err="1"/>
              <a:t>students</a:t>
            </a:r>
            <a:r>
              <a:rPr lang="it-IT" dirty="0"/>
              <a:t> to express a </a:t>
            </a:r>
            <a:r>
              <a:rPr lang="it-IT" dirty="0" err="1"/>
              <a:t>wish</a:t>
            </a:r>
            <a:r>
              <a:rPr lang="it-IT" dirty="0"/>
              <a:t> and </a:t>
            </a:r>
            <a:r>
              <a:rPr lang="it-IT" dirty="0" err="1"/>
              <a:t>then</a:t>
            </a:r>
            <a:r>
              <a:rPr lang="it-IT" dirty="0"/>
              <a:t> a </a:t>
            </a:r>
            <a:r>
              <a:rPr lang="it-IT" dirty="0" err="1"/>
              <a:t>thing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annoys</a:t>
            </a:r>
            <a:r>
              <a:rPr lang="it-IT" dirty="0"/>
              <a:t> </a:t>
            </a:r>
            <a:r>
              <a:rPr lang="it-IT" dirty="0" err="1"/>
              <a:t>them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D46DB-5EF7-4402-ADC6-42C7576FEAD7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84076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Ask</a:t>
            </a:r>
            <a:r>
              <a:rPr lang="it-IT" dirty="0"/>
              <a:t> the </a:t>
            </a:r>
            <a:r>
              <a:rPr lang="it-IT" dirty="0" err="1"/>
              <a:t>students</a:t>
            </a:r>
            <a:r>
              <a:rPr lang="it-IT" dirty="0"/>
              <a:t> to express a </a:t>
            </a:r>
            <a:r>
              <a:rPr lang="it-IT" dirty="0" err="1"/>
              <a:t>regret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D46DB-5EF7-4402-ADC6-42C7576FEAD7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19133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fc218baf49_4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g2fc218baf49_4_1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2" name="Google Shape;212;g2fc218baf49_4_1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30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P. 51 </a:t>
            </a:r>
            <a:r>
              <a:rPr lang="it-IT" dirty="0" err="1"/>
              <a:t>We’ve</a:t>
            </a:r>
            <a:r>
              <a:rPr lang="it-IT" dirty="0"/>
              <a:t> just </a:t>
            </a:r>
            <a:r>
              <a:rPr lang="it-IT" dirty="0" err="1"/>
              <a:t>said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«</a:t>
            </a:r>
            <a:r>
              <a:rPr lang="it-IT" dirty="0" err="1"/>
              <a:t>wish+would</a:t>
            </a:r>
            <a:r>
              <a:rPr lang="it-IT" dirty="0"/>
              <a:t> + inf»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used</a:t>
            </a:r>
            <a:r>
              <a:rPr lang="it-IT" dirty="0"/>
              <a:t> to talk </a:t>
            </a:r>
            <a:r>
              <a:rPr lang="it-IT" dirty="0" err="1"/>
              <a:t>about</a:t>
            </a:r>
            <a:r>
              <a:rPr lang="it-IT" dirty="0"/>
              <a:t> </a:t>
            </a:r>
            <a:r>
              <a:rPr lang="it-IT" dirty="0" err="1"/>
              <a:t>things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annoy</a:t>
            </a:r>
            <a:r>
              <a:rPr lang="it-IT" dirty="0"/>
              <a:t> </a:t>
            </a:r>
            <a:r>
              <a:rPr lang="it-IT" dirty="0" err="1"/>
              <a:t>us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D46DB-5EF7-4402-ADC6-42C7576FEAD7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36068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Scheda A42 Zanichelli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D46DB-5EF7-4402-ADC6-42C7576FEAD7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8109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2f097776f03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2f097776f03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g2f097776f03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33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p. 37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D46DB-5EF7-4402-ADC6-42C7576FEAD7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75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p. 37</a:t>
            </a:r>
          </a:p>
          <a:p>
            <a:r>
              <a:rPr lang="it-IT" dirty="0"/>
              <a:t>Esercizio B: </a:t>
            </a:r>
            <a:r>
              <a:rPr lang="it-IT" dirty="0" err="1"/>
              <a:t>elicit</a:t>
            </a:r>
            <a:r>
              <a:rPr lang="it-IT" dirty="0"/>
              <a:t> some </a:t>
            </a:r>
            <a:r>
              <a:rPr lang="it-IT" dirty="0" err="1"/>
              <a:t>ideas</a:t>
            </a:r>
            <a:r>
              <a:rPr lang="it-IT" dirty="0"/>
              <a:t> from the class.</a:t>
            </a:r>
          </a:p>
          <a:p>
            <a:r>
              <a:rPr lang="it-IT" dirty="0"/>
              <a:t>Esercizio C: </a:t>
            </a:r>
            <a:r>
              <a:rPr lang="it-IT" dirty="0" err="1"/>
              <a:t>whole</a:t>
            </a:r>
            <a:r>
              <a:rPr lang="it-IT" dirty="0"/>
              <a:t>-class activity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D46DB-5EF7-4402-ADC6-42C7576FEAD7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5995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D46DB-5EF7-4402-ADC6-42C7576FEAD7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0651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https://www.ef-italia.it/risorse-inglese/grammatica-inglese/future-perfect/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D46DB-5EF7-4402-ADC6-42C7576FEAD7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073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D46DB-5EF7-4402-ADC6-42C7576FEAD7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32908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p. 138</a:t>
            </a:r>
          </a:p>
          <a:p>
            <a:r>
              <a:rPr lang="it-IT" dirty="0"/>
              <a:t>Ricorda loro di fare attenzione alla grafia dei </a:t>
            </a:r>
            <a:r>
              <a:rPr lang="it-IT" dirty="0" err="1"/>
              <a:t>past</a:t>
            </a:r>
            <a:r>
              <a:rPr lang="it-IT" dirty="0"/>
              <a:t> </a:t>
            </a:r>
            <a:r>
              <a:rPr lang="it-IT" dirty="0" err="1"/>
              <a:t>participle</a:t>
            </a:r>
            <a:r>
              <a:rPr lang="it-IT" dirty="0"/>
              <a:t> e delle –</a:t>
            </a:r>
            <a:r>
              <a:rPr lang="it-IT" dirty="0" err="1"/>
              <a:t>ing</a:t>
            </a:r>
            <a:r>
              <a:rPr lang="it-IT" dirty="0"/>
              <a:t> </a:t>
            </a:r>
            <a:r>
              <a:rPr lang="it-IT" dirty="0" err="1"/>
              <a:t>form</a:t>
            </a:r>
            <a:r>
              <a:rPr lang="it-IT" dirty="0"/>
              <a:t> https://normasteaching.com/imparare-linglese/grammatica-inglese/verbi-in-inglese/present-continuous/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D46DB-5EF7-4402-ADC6-42C7576FEAD7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6690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p. 211 </a:t>
            </a:r>
            <a:r>
              <a:rPr lang="it-IT" dirty="0" err="1"/>
              <a:t>zanichelli</a:t>
            </a:r>
            <a:endParaRPr lang="it-IT" dirty="0"/>
          </a:p>
          <a:p>
            <a:r>
              <a:rPr lang="it-IT" dirty="0"/>
              <a:t>Da fare a casa, le risposte saranno date all’inizio della </a:t>
            </a:r>
            <a:r>
              <a:rPr lang="it-IT" dirty="0" err="1"/>
              <a:t>prox</a:t>
            </a:r>
            <a:r>
              <a:rPr lang="it-IT" dirty="0"/>
              <a:t> lezione</a:t>
            </a:r>
          </a:p>
          <a:p>
            <a:r>
              <a:rPr lang="it-IT" dirty="0"/>
              <a:t>Soluzioni: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just </a:t>
            </a:r>
            <a:r>
              <a:rPr lang="it-IT" dirty="0" err="1"/>
              <a:t>ended</a:t>
            </a:r>
            <a:r>
              <a:rPr lang="it-IT" dirty="0"/>
              <a:t>; </a:t>
            </a:r>
            <a:r>
              <a:rPr lang="it-IT" dirty="0" err="1"/>
              <a:t>will</a:t>
            </a:r>
            <a:r>
              <a:rPr lang="it-IT" dirty="0"/>
              <a:t> be crossing; </a:t>
            </a:r>
            <a:r>
              <a:rPr lang="it-IT" dirty="0" err="1"/>
              <a:t>will</a:t>
            </a:r>
            <a:r>
              <a:rPr lang="it-IT" dirty="0"/>
              <a:t> be </a:t>
            </a:r>
            <a:r>
              <a:rPr lang="it-IT" dirty="0" err="1"/>
              <a:t>asking</a:t>
            </a:r>
            <a:r>
              <a:rPr lang="it-IT" dirty="0"/>
              <a:t>;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she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given</a:t>
            </a:r>
            <a:r>
              <a:rPr lang="it-IT" dirty="0"/>
              <a:t>;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Alexiaa</a:t>
            </a:r>
            <a:r>
              <a:rPr lang="it-IT" dirty="0"/>
              <a:t> be working, </a:t>
            </a:r>
            <a:r>
              <a:rPr lang="it-IT" dirty="0" err="1"/>
              <a:t>she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just </a:t>
            </a:r>
            <a:r>
              <a:rPr lang="it-IT" dirty="0" err="1"/>
              <a:t>finished</a:t>
            </a:r>
            <a:r>
              <a:rPr lang="it-IT" dirty="0"/>
              <a:t>; </a:t>
            </a:r>
            <a:r>
              <a:rPr lang="it-IT" dirty="0" err="1"/>
              <a:t>will</a:t>
            </a:r>
            <a:r>
              <a:rPr lang="it-IT" dirty="0"/>
              <a:t> be playing. 1a, 2b; 3a; 4a; 5a; 6b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D46DB-5EF7-4402-ADC6-42C7576FEAD7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7473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85382E-5159-2F16-570D-0A79637A2B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D22D81C-6A78-B44C-2E6F-5197EA0EF2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315B5C6-7A97-EE92-9B4E-9D2E56E68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C2057-75FE-4EAC-9AD4-727D30F0AF16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10C9A80-7A4F-37E2-61EF-EA645CFBD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E7CB7EF-33D4-31DB-04B2-F6C47E88C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59DAF-10C8-431C-BFB0-7DE309AB44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9808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C31811-E269-481A-E08D-943A161D1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7C34467-5910-CC37-4FCB-1C8E62A70D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1621CF6-1401-413E-0C2D-815E1EF7A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C2057-75FE-4EAC-9AD4-727D30F0AF16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B6B0B67-28A8-5EAA-5445-34EFF6F60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978CFC3-827A-03F9-0254-64201E1D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59DAF-10C8-431C-BFB0-7DE309AB44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8923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398AA0D-E8F4-4D79-E3A7-2B329E61B5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F627981-7DF6-7EB5-26B7-6D0839A096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F14E302-233F-2726-5680-11D51843A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C2057-75FE-4EAC-9AD4-727D30F0AF16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F12CB5F-44D2-199C-5372-46338315B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66CD908-68ED-331E-2FC5-AE3C60CB5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59DAF-10C8-431C-BFB0-7DE309AB44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5809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5C0896-E156-A814-31F4-F959EAB62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6824BCE-5FA1-736D-6518-BF797839CE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4FBA8C8-FF2A-939F-258E-9909FED8B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C2057-75FE-4EAC-9AD4-727D30F0AF16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2213A4E-138C-D5F6-7988-79AFDB09F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D6A72C9-B411-3363-A7D8-72A2A7BA3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59DAF-10C8-431C-BFB0-7DE309AB44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02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EEC53C-6C92-7728-E3D8-CD12545A7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C8587A9-4664-4B3F-1D62-B96653C45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A1D60B0-50EC-13BB-0A84-4F9313738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C2057-75FE-4EAC-9AD4-727D30F0AF16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511C7D3-5B67-42AC-1AD4-381E20633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3C7ECA4-917B-DF6B-DF02-98B884122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59DAF-10C8-431C-BFB0-7DE309AB44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352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CB50D6-AACE-D4F8-D59F-9D379879C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4339A7D-1C55-7F5D-026B-8054EAFB94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7D66CDA-270B-F016-8699-7279C8EC11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C740575-F18E-8180-E76E-5529AD7A4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C2057-75FE-4EAC-9AD4-727D30F0AF16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74DC111-08B4-AAC9-FEA1-1A0465F14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E5FE5CA-51B6-1708-B06C-E56C1AEBC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59DAF-10C8-431C-BFB0-7DE309AB44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7029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8C36F0-429C-F891-10DA-791618AFC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D419F4C-473C-2939-CC50-AF5A08993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1539F54-B03C-66E4-9C42-B025AE6C65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B021193-4817-2A1C-5B6C-880DAD4A58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467FF43-FF13-0CB2-A6D3-3A974FEA75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32AA601-49D1-F86D-6D91-1338BDBBA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C2057-75FE-4EAC-9AD4-727D30F0AF16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8F93136-98F5-6544-EA19-B315D4471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7EBB3A7-9FCF-200D-7000-B0CA7ECB0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59DAF-10C8-431C-BFB0-7DE309AB44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5922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98798A-D5C7-2328-37C3-B66F0B031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1893BCC-BE30-6545-FE7F-6005B9410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C2057-75FE-4EAC-9AD4-727D30F0AF16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E9AA9B3-87E4-DBB8-90CE-3D33E4F7B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81F80EB-7FD6-3D76-D821-CFA499053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59DAF-10C8-431C-BFB0-7DE309AB44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7314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234F799-27E8-3E87-8423-9F81DA88E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C2057-75FE-4EAC-9AD4-727D30F0AF16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C11E377-DEDA-6A86-DF47-A86A00E0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75CB56E-2F26-A54B-3A70-C4F537D4B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59DAF-10C8-431C-BFB0-7DE309AB44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6148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229379-DC0A-200D-10DB-9B1644DE0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5903C6-29E8-BFCF-B85C-163387128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FE65CEB-2E6F-7E5D-E4E1-6AF1A02933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2A70DE3-BAC4-9B2D-92F4-D7EA0E403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C2057-75FE-4EAC-9AD4-727D30F0AF16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656D2B8-FE19-414D-E9A1-986D47F5B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90A2108-7C80-659D-B6E4-8C587E694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59DAF-10C8-431C-BFB0-7DE309AB44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5906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641EF2-DB24-EA48-B9EC-FC637FE52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7D3C94F-1E34-6AD1-C6B4-7A90510462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8550893-4265-3C0F-A3C3-7E338BD25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DD55832-10A1-1FEE-3257-CE118A82D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C2057-75FE-4EAC-9AD4-727D30F0AF16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0877611-A9BE-29C0-1BED-D6A7B945F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CE105D5-ADBB-8F28-8DF9-4189B7F83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59DAF-10C8-431C-BFB0-7DE309AB44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7856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F2A2E12-4459-4D41-7445-695C3CFA9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8B79100-68EF-242A-8A16-32D4F80C4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4C3959C-0E81-C427-789C-BEF6C1766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5C2057-75FE-4EAC-9AD4-727D30F0AF16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2038D5F-06A9-7174-BB58-DB70F26AB5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BD738A7-83F7-6DE1-CA54-A9B69E68D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959DAF-10C8-431C-BFB0-7DE309AB44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2870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hyperlink" Target="https://www.youtube.com/watch?v=ZVcU9m488e4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emf"/><Relationship Id="rId4" Type="http://schemas.openxmlformats.org/officeDocument/2006/relationships/image" Target="../media/image3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sdgs.un.org/2030agenda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>
            <a:spLocks noGrp="1"/>
          </p:cNvSpPr>
          <p:nvPr>
            <p:ph type="ctrTitle"/>
          </p:nvPr>
        </p:nvSpPr>
        <p:spPr>
          <a:xfrm>
            <a:off x="1469453" y="685855"/>
            <a:ext cx="8249934" cy="3903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LABORATORIO INGLESE III</a:t>
            </a:r>
            <a:br>
              <a:rPr lang="it-IT" dirty="0"/>
            </a:br>
            <a:endParaRPr dirty="0"/>
          </a:p>
        </p:txBody>
      </p:sp>
      <p:sp>
        <p:nvSpPr>
          <p:cNvPr id="89" name="Google Shape;89;p1"/>
          <p:cNvSpPr txBox="1">
            <a:spLocks noGrp="1"/>
          </p:cNvSpPr>
          <p:nvPr>
            <p:ph type="subTitle" idx="1"/>
          </p:nvPr>
        </p:nvSpPr>
        <p:spPr>
          <a:xfrm>
            <a:off x="7962005" y="252768"/>
            <a:ext cx="3808817" cy="1143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it-IT" dirty="0">
                <a:solidFill>
                  <a:schemeClr val="dk1"/>
                </a:solidFill>
              </a:rPr>
              <a:t>A.A.  202</a:t>
            </a:r>
            <a:r>
              <a:rPr lang="it-IT" dirty="0"/>
              <a:t>4</a:t>
            </a:r>
            <a:r>
              <a:rPr lang="it-IT" dirty="0">
                <a:solidFill>
                  <a:schemeClr val="dk1"/>
                </a:solidFill>
              </a:rPr>
              <a:t>/202</a:t>
            </a:r>
            <a:r>
              <a:rPr lang="it-IT" dirty="0"/>
              <a:t>5</a:t>
            </a:r>
            <a:r>
              <a:rPr lang="it-IT" dirty="0">
                <a:solidFill>
                  <a:schemeClr val="dk1"/>
                </a:solidFill>
              </a:rPr>
              <a:t>, LM85-BIS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it-IT" dirty="0">
                <a:solidFill>
                  <a:schemeClr val="dk1"/>
                </a:solidFill>
              </a:rPr>
              <a:t>(</a:t>
            </a:r>
            <a:r>
              <a:rPr lang="it-IT" dirty="0"/>
              <a:t>3</a:t>
            </a:r>
            <a:r>
              <a:rPr lang="it-IT" dirty="0">
                <a:solidFill>
                  <a:schemeClr val="dk1"/>
                </a:solidFill>
              </a:rPr>
              <a:t>° ANNO, </a:t>
            </a:r>
            <a:r>
              <a:rPr lang="it-IT" dirty="0"/>
              <a:t>1</a:t>
            </a:r>
            <a:r>
              <a:rPr lang="it-IT" dirty="0">
                <a:solidFill>
                  <a:schemeClr val="dk1"/>
                </a:solidFill>
              </a:rPr>
              <a:t>° SEMESTRE)</a:t>
            </a: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it-IT" dirty="0"/>
              <a:t>LEZIONE 2 11/10/2024</a:t>
            </a:r>
            <a:endParaRPr dirty="0"/>
          </a:p>
        </p:txBody>
      </p:sp>
      <p:sp>
        <p:nvSpPr>
          <p:cNvPr id="90" name="Google Shape;90;p1"/>
          <p:cNvSpPr txBox="1"/>
          <p:nvPr/>
        </p:nvSpPr>
        <p:spPr>
          <a:xfrm>
            <a:off x="3364124" y="3942606"/>
            <a:ext cx="4799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Prof.ssa </a:t>
            </a:r>
            <a:r>
              <a:rPr lang="it-IT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Nicoletta Moretti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EDA0EFD5-A3AA-B1EB-C4C9-515808A4E62F}"/>
              </a:ext>
            </a:extLst>
          </p:cNvPr>
          <p:cNvSpPr txBox="1"/>
          <p:nvPr/>
        </p:nvSpPr>
        <p:spPr>
          <a:xfrm>
            <a:off x="6858000" y="326571"/>
            <a:ext cx="3842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More in </a:t>
            </a:r>
            <a:r>
              <a:rPr lang="it-IT" sz="2400" dirty="0" err="1"/>
              <a:t>detail</a:t>
            </a:r>
            <a:endParaRPr lang="it-IT" sz="24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776175D-8BD7-AC6F-8EF3-89D25E18C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6571"/>
            <a:ext cx="6309907" cy="579932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17C6EE5-5527-381A-76B0-034624736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014" y="1801989"/>
            <a:ext cx="5923986" cy="325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15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9FFC696-0F19-E7D7-7A35-84150F202A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84805"/>
            <a:ext cx="10515600" cy="150588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it-IT" sz="2900" b="1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Example</a:t>
            </a:r>
            <a:r>
              <a:rPr kumimoji="0" lang="en-US" altLang="it-IT" sz="2900" b="1" i="1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: Future perfect </a:t>
            </a:r>
            <a:r>
              <a:rPr kumimoji="0" lang="en-US" altLang="it-IT" sz="2900" b="1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del verbo "to arrive"</a:t>
            </a:r>
          </a:p>
          <a:p>
            <a:pPr marL="0" marR="0" lvl="0" indent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br>
              <a:rPr kumimoji="0" lang="en-US" altLang="it-IT" sz="2900" b="0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endParaRPr kumimoji="0" lang="en-US" altLang="it-IT" sz="29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D08E1FB8-759E-20C6-B95A-1CE90AB0A1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9591146"/>
              </p:ext>
            </p:extLst>
          </p:nvPr>
        </p:nvGraphicFramePr>
        <p:xfrm>
          <a:off x="838200" y="2341668"/>
          <a:ext cx="10512549" cy="3457824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</a:tblPr>
              <a:tblGrid>
                <a:gridCol w="2479644">
                  <a:extLst>
                    <a:ext uri="{9D8B030D-6E8A-4147-A177-3AD203B41FA5}">
                      <a16:colId xmlns:a16="http://schemas.microsoft.com/office/drawing/2014/main" val="3535552460"/>
                    </a:ext>
                  </a:extLst>
                </a:gridCol>
                <a:gridCol w="2697364">
                  <a:extLst>
                    <a:ext uri="{9D8B030D-6E8A-4147-A177-3AD203B41FA5}">
                      <a16:colId xmlns:a16="http://schemas.microsoft.com/office/drawing/2014/main" val="772907898"/>
                    </a:ext>
                  </a:extLst>
                </a:gridCol>
                <a:gridCol w="2595902">
                  <a:extLst>
                    <a:ext uri="{9D8B030D-6E8A-4147-A177-3AD203B41FA5}">
                      <a16:colId xmlns:a16="http://schemas.microsoft.com/office/drawing/2014/main" val="3503096294"/>
                    </a:ext>
                  </a:extLst>
                </a:gridCol>
                <a:gridCol w="2739639">
                  <a:extLst>
                    <a:ext uri="{9D8B030D-6E8A-4147-A177-3AD203B41FA5}">
                      <a16:colId xmlns:a16="http://schemas.microsoft.com/office/drawing/2014/main" val="2801895374"/>
                    </a:ext>
                  </a:extLst>
                </a:gridCol>
              </a:tblGrid>
              <a:tr h="576304">
                <a:tc>
                  <a:txBody>
                    <a:bodyPr/>
                    <a:lstStyle/>
                    <a:p>
                      <a:pPr algn="l" fontAlgn="t"/>
                      <a:r>
                        <a:rPr lang="it-IT" sz="1900" b="0" cap="none" spc="0">
                          <a:solidFill>
                            <a:schemeClr val="bg1"/>
                          </a:solidFill>
                          <a:effectLst/>
                          <a:latin typeface="EF Circular Latin"/>
                        </a:rPr>
                        <a:t>Affermativa</a:t>
                      </a:r>
                    </a:p>
                  </a:txBody>
                  <a:tcPr marL="158280" marR="67641" marT="121754" marB="121754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900" b="0" cap="none" spc="0">
                          <a:solidFill>
                            <a:schemeClr val="bg1"/>
                          </a:solidFill>
                          <a:effectLst/>
                          <a:latin typeface="EF Circular Latin"/>
                        </a:rPr>
                        <a:t>Negativa</a:t>
                      </a:r>
                    </a:p>
                  </a:txBody>
                  <a:tcPr marL="158280" marR="67641" marT="121754" marB="121754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900" b="0" cap="none" spc="0">
                          <a:solidFill>
                            <a:schemeClr val="bg1"/>
                          </a:solidFill>
                          <a:effectLst/>
                          <a:latin typeface="EF Circular Latin"/>
                        </a:rPr>
                        <a:t>Interrogativa</a:t>
                      </a:r>
                    </a:p>
                  </a:txBody>
                  <a:tcPr marL="158280" marR="67641" marT="121754" marB="121754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900" b="0" cap="none" spc="0">
                          <a:solidFill>
                            <a:schemeClr val="bg1"/>
                          </a:solidFill>
                          <a:effectLst/>
                          <a:latin typeface="EF Circular Latin"/>
                        </a:rPr>
                        <a:t>Negativa interrogativa</a:t>
                      </a:r>
                    </a:p>
                  </a:txBody>
                  <a:tcPr marL="158280" marR="67641" marT="121754" marB="121754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757309"/>
                  </a:ext>
                </a:extLst>
              </a:tr>
              <a:tr h="576304">
                <a:tc>
                  <a:txBody>
                    <a:bodyPr/>
                    <a:lstStyle/>
                    <a:p>
                      <a:pPr fontAlgn="t"/>
                      <a:r>
                        <a:rPr lang="it-IT" sz="1900" cap="none" spc="0">
                          <a:solidFill>
                            <a:schemeClr val="tx1"/>
                          </a:solidFill>
                          <a:effectLst/>
                          <a:latin typeface="EF Circular Latin"/>
                        </a:rPr>
                        <a:t>I will have arrived</a:t>
                      </a:r>
                    </a:p>
                  </a:txBody>
                  <a:tcPr marL="158280" marR="67641" marT="121754" marB="121754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900" cap="none" spc="0">
                          <a:solidFill>
                            <a:schemeClr val="tx1"/>
                          </a:solidFill>
                          <a:effectLst/>
                          <a:latin typeface="EF Circular Latin"/>
                        </a:rPr>
                        <a:t>I won't have arrived</a:t>
                      </a:r>
                    </a:p>
                  </a:txBody>
                  <a:tcPr marL="158280" marR="67641" marT="121754" marB="121754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900" cap="none" spc="0">
                          <a:solidFill>
                            <a:schemeClr val="tx1"/>
                          </a:solidFill>
                          <a:effectLst/>
                          <a:latin typeface="EF Circular Latin"/>
                        </a:rPr>
                        <a:t>Will I have arrived?</a:t>
                      </a:r>
                    </a:p>
                  </a:txBody>
                  <a:tcPr marL="158280" marR="67641" marT="121754" marB="121754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900" cap="none" spc="0">
                          <a:solidFill>
                            <a:schemeClr val="tx1"/>
                          </a:solidFill>
                          <a:effectLst/>
                          <a:latin typeface="EF Circular Latin"/>
                        </a:rPr>
                        <a:t>Won't I have arrived?</a:t>
                      </a:r>
                    </a:p>
                  </a:txBody>
                  <a:tcPr marL="158280" marR="67641" marT="121754" marB="121754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4841264"/>
                  </a:ext>
                </a:extLst>
              </a:tr>
              <a:tr h="576304">
                <a:tc>
                  <a:txBody>
                    <a:bodyPr/>
                    <a:lstStyle/>
                    <a:p>
                      <a:pPr fontAlgn="t"/>
                      <a:r>
                        <a:rPr lang="it-IT" sz="1900" cap="none" spc="0">
                          <a:solidFill>
                            <a:schemeClr val="tx1"/>
                          </a:solidFill>
                          <a:effectLst/>
                          <a:latin typeface="EF Circular Latin"/>
                        </a:rPr>
                        <a:t>You will have arrived</a:t>
                      </a:r>
                    </a:p>
                  </a:txBody>
                  <a:tcPr marL="158280" marR="67641" marT="121754" marB="121754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900" cap="none" spc="0">
                          <a:solidFill>
                            <a:schemeClr val="tx1"/>
                          </a:solidFill>
                          <a:effectLst/>
                          <a:latin typeface="EF Circular Latin"/>
                        </a:rPr>
                        <a:t>You won't have arrived</a:t>
                      </a:r>
                    </a:p>
                  </a:txBody>
                  <a:tcPr marL="158280" marR="67641" marT="121754" marB="121754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900" cap="none" spc="0">
                          <a:solidFill>
                            <a:schemeClr val="tx1"/>
                          </a:solidFill>
                          <a:effectLst/>
                          <a:latin typeface="EF Circular Latin"/>
                        </a:rPr>
                        <a:t>Will you have arrived?</a:t>
                      </a:r>
                    </a:p>
                  </a:txBody>
                  <a:tcPr marL="158280" marR="67641" marT="121754" marB="121754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900" cap="none" spc="0">
                          <a:solidFill>
                            <a:schemeClr val="tx1"/>
                          </a:solidFill>
                          <a:effectLst/>
                          <a:latin typeface="EF Circular Latin"/>
                        </a:rPr>
                        <a:t>Won't you have arrived?</a:t>
                      </a:r>
                    </a:p>
                  </a:txBody>
                  <a:tcPr marL="158280" marR="67641" marT="121754" marB="121754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4254690"/>
                  </a:ext>
                </a:extLst>
              </a:tr>
              <a:tr h="576304">
                <a:tc>
                  <a:txBody>
                    <a:bodyPr/>
                    <a:lstStyle/>
                    <a:p>
                      <a:pPr fontAlgn="t"/>
                      <a:r>
                        <a:rPr lang="it-IT" sz="1900" cap="none" spc="0">
                          <a:solidFill>
                            <a:schemeClr val="tx1"/>
                          </a:solidFill>
                          <a:effectLst/>
                          <a:latin typeface="EF Circular Latin"/>
                        </a:rPr>
                        <a:t>He will have arrived</a:t>
                      </a:r>
                    </a:p>
                  </a:txBody>
                  <a:tcPr marL="158280" marR="67641" marT="121754" marB="121754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900" cap="none" spc="0">
                          <a:solidFill>
                            <a:schemeClr val="tx1"/>
                          </a:solidFill>
                          <a:effectLst/>
                          <a:latin typeface="EF Circular Latin"/>
                        </a:rPr>
                        <a:t>He won't have arrived</a:t>
                      </a:r>
                    </a:p>
                  </a:txBody>
                  <a:tcPr marL="158280" marR="67641" marT="121754" marB="121754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900" cap="none" spc="0">
                          <a:solidFill>
                            <a:schemeClr val="tx1"/>
                          </a:solidFill>
                          <a:effectLst/>
                          <a:latin typeface="EF Circular Latin"/>
                        </a:rPr>
                        <a:t>Will he have arrived?</a:t>
                      </a:r>
                    </a:p>
                  </a:txBody>
                  <a:tcPr marL="158280" marR="67641" marT="121754" marB="121754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900" cap="none" spc="0">
                          <a:solidFill>
                            <a:schemeClr val="tx1"/>
                          </a:solidFill>
                          <a:effectLst/>
                          <a:latin typeface="EF Circular Latin"/>
                        </a:rPr>
                        <a:t>Won't he have arrived?</a:t>
                      </a:r>
                    </a:p>
                  </a:txBody>
                  <a:tcPr marL="158280" marR="67641" marT="121754" marB="121754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4930494"/>
                  </a:ext>
                </a:extLst>
              </a:tr>
              <a:tr h="576304">
                <a:tc>
                  <a:txBody>
                    <a:bodyPr/>
                    <a:lstStyle/>
                    <a:p>
                      <a:pPr fontAlgn="t"/>
                      <a:r>
                        <a:rPr lang="it-IT" sz="1900" cap="none" spc="0">
                          <a:solidFill>
                            <a:schemeClr val="tx1"/>
                          </a:solidFill>
                          <a:effectLst/>
                          <a:latin typeface="EF Circular Latin"/>
                        </a:rPr>
                        <a:t>We will have arrived</a:t>
                      </a:r>
                    </a:p>
                  </a:txBody>
                  <a:tcPr marL="158280" marR="67641" marT="121754" marB="121754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900" cap="none" spc="0">
                          <a:solidFill>
                            <a:schemeClr val="tx1"/>
                          </a:solidFill>
                          <a:effectLst/>
                          <a:latin typeface="EF Circular Latin"/>
                        </a:rPr>
                        <a:t>We won't have arrived</a:t>
                      </a:r>
                    </a:p>
                  </a:txBody>
                  <a:tcPr marL="158280" marR="67641" marT="121754" marB="121754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900" cap="none" spc="0">
                          <a:solidFill>
                            <a:schemeClr val="tx1"/>
                          </a:solidFill>
                          <a:effectLst/>
                          <a:latin typeface="EF Circular Latin"/>
                        </a:rPr>
                        <a:t>Will we have arrived?</a:t>
                      </a:r>
                    </a:p>
                  </a:txBody>
                  <a:tcPr marL="158280" marR="67641" marT="121754" marB="121754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900" cap="none" spc="0">
                          <a:solidFill>
                            <a:schemeClr val="tx1"/>
                          </a:solidFill>
                          <a:effectLst/>
                          <a:latin typeface="EF Circular Latin"/>
                        </a:rPr>
                        <a:t>Won't we have arrived?</a:t>
                      </a:r>
                    </a:p>
                  </a:txBody>
                  <a:tcPr marL="158280" marR="67641" marT="121754" marB="121754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540983"/>
                  </a:ext>
                </a:extLst>
              </a:tr>
              <a:tr h="576304">
                <a:tc>
                  <a:txBody>
                    <a:bodyPr/>
                    <a:lstStyle/>
                    <a:p>
                      <a:pPr fontAlgn="t"/>
                      <a:r>
                        <a:rPr lang="it-IT" sz="1900" cap="none" spc="0">
                          <a:solidFill>
                            <a:schemeClr val="tx1"/>
                          </a:solidFill>
                          <a:effectLst/>
                          <a:latin typeface="EF Circular Latin"/>
                        </a:rPr>
                        <a:t>They will have arrived</a:t>
                      </a:r>
                    </a:p>
                  </a:txBody>
                  <a:tcPr marL="158280" marR="67641" marT="121754" marB="121754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900" cap="none" spc="0">
                          <a:solidFill>
                            <a:schemeClr val="tx1"/>
                          </a:solidFill>
                          <a:effectLst/>
                          <a:latin typeface="EF Circular Latin"/>
                        </a:rPr>
                        <a:t>They won't have arrived</a:t>
                      </a:r>
                    </a:p>
                  </a:txBody>
                  <a:tcPr marL="158280" marR="67641" marT="121754" marB="121754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900" cap="none" spc="0">
                          <a:solidFill>
                            <a:schemeClr val="tx1"/>
                          </a:solidFill>
                          <a:effectLst/>
                          <a:latin typeface="EF Circular Latin"/>
                        </a:rPr>
                        <a:t>Will they have arrived?</a:t>
                      </a:r>
                    </a:p>
                  </a:txBody>
                  <a:tcPr marL="158280" marR="67641" marT="121754" marB="121754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900" cap="none" spc="0">
                          <a:solidFill>
                            <a:schemeClr val="tx1"/>
                          </a:solidFill>
                          <a:effectLst/>
                          <a:latin typeface="EF Circular Latin"/>
                        </a:rPr>
                        <a:t>Won't they have arrived?</a:t>
                      </a:r>
                    </a:p>
                  </a:txBody>
                  <a:tcPr marL="158280" marR="67641" marT="121754" marB="121754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95544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9877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F73B712-447D-F5EA-81E8-2E5E36F7D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08" y="213127"/>
            <a:ext cx="6235005" cy="6410404"/>
          </a:xfrm>
          <a:prstGeom prst="rect">
            <a:avLst/>
          </a:prstGeom>
        </p:spPr>
      </p:pic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2327FEE1-0443-A15D-971D-3A84802DD8F2}"/>
              </a:ext>
            </a:extLst>
          </p:cNvPr>
          <p:cNvCxnSpPr/>
          <p:nvPr/>
        </p:nvCxnSpPr>
        <p:spPr>
          <a:xfrm>
            <a:off x="6727371" y="4201886"/>
            <a:ext cx="4953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9775117B-B16E-54B8-87CE-56E1CAC94CF2}"/>
              </a:ext>
            </a:extLst>
          </p:cNvPr>
          <p:cNvCxnSpPr/>
          <p:nvPr/>
        </p:nvCxnSpPr>
        <p:spPr>
          <a:xfrm>
            <a:off x="9056914" y="3200400"/>
            <a:ext cx="0" cy="97971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36F1FCD-6DAB-7978-4C56-FB35C1A01DBF}"/>
              </a:ext>
            </a:extLst>
          </p:cNvPr>
          <p:cNvSpPr txBox="1"/>
          <p:nvPr/>
        </p:nvSpPr>
        <p:spPr>
          <a:xfrm>
            <a:off x="10834220" y="4321628"/>
            <a:ext cx="1230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FUTURE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EAC5E7A-B803-FBBC-0E71-1C498A7BDC1A}"/>
              </a:ext>
            </a:extLst>
          </p:cNvPr>
          <p:cNvSpPr txBox="1"/>
          <p:nvPr/>
        </p:nvSpPr>
        <p:spPr>
          <a:xfrm>
            <a:off x="8441871" y="4241316"/>
            <a:ext cx="1230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PRESENT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729C146-ABFC-1B25-B4B6-0F7C11E2772C}"/>
              </a:ext>
            </a:extLst>
          </p:cNvPr>
          <p:cNvSpPr txBox="1"/>
          <p:nvPr/>
        </p:nvSpPr>
        <p:spPr>
          <a:xfrm>
            <a:off x="6580413" y="4226319"/>
            <a:ext cx="1230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PAST</a:t>
            </a:r>
          </a:p>
        </p:txBody>
      </p:sp>
      <p:sp>
        <p:nvSpPr>
          <p:cNvPr id="11" name="Freccia in giù 10">
            <a:extLst>
              <a:ext uri="{FF2B5EF4-FFF2-40B4-BE49-F238E27FC236}">
                <a16:creationId xmlns:a16="http://schemas.microsoft.com/office/drawing/2014/main" id="{53D37021-E3FA-0F52-F839-76E49DC323C5}"/>
              </a:ext>
            </a:extLst>
          </p:cNvPr>
          <p:cNvSpPr/>
          <p:nvPr/>
        </p:nvSpPr>
        <p:spPr>
          <a:xfrm rot="16200000">
            <a:off x="10918371" y="3292929"/>
            <a:ext cx="522513" cy="89262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B659351-D3D0-7AB8-478C-B0C95C5B8F47}"/>
              </a:ext>
            </a:extLst>
          </p:cNvPr>
          <p:cNvSpPr txBox="1"/>
          <p:nvPr/>
        </p:nvSpPr>
        <p:spPr>
          <a:xfrm>
            <a:off x="10084144" y="2422894"/>
            <a:ext cx="219096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/>
              <a:t>At </a:t>
            </a:r>
            <a:r>
              <a:rPr lang="it-IT" sz="2000" dirty="0" err="1"/>
              <a:t>this</a:t>
            </a:r>
            <a:r>
              <a:rPr lang="it-IT" sz="2000" dirty="0"/>
              <a:t> time, the future activity </a:t>
            </a:r>
            <a:r>
              <a:rPr lang="it-IT" sz="2000" dirty="0" err="1"/>
              <a:t>will</a:t>
            </a:r>
            <a:r>
              <a:rPr lang="it-IT" sz="2000" dirty="0"/>
              <a:t> be in progress</a:t>
            </a:r>
          </a:p>
        </p:txBody>
      </p:sp>
    </p:spTree>
    <p:extLst>
      <p:ext uri="{BB962C8B-B14F-4D97-AF65-F5344CB8AC3E}">
        <p14:creationId xmlns:p14="http://schemas.microsoft.com/office/powerpoint/2010/main" val="4233464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4892EC67-0462-B330-66E1-B665EBB19D99}"/>
              </a:ext>
            </a:extLst>
          </p:cNvPr>
          <p:cNvSpPr txBox="1"/>
          <p:nvPr/>
        </p:nvSpPr>
        <p:spPr>
          <a:xfrm>
            <a:off x="6799217" y="5780199"/>
            <a:ext cx="4528457" cy="369332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See «non-</a:t>
            </a:r>
            <a:r>
              <a:rPr lang="it-IT" dirty="0" err="1"/>
              <a:t>continuous</a:t>
            </a:r>
            <a:r>
              <a:rPr lang="it-IT" dirty="0"/>
              <a:t> </a:t>
            </a:r>
            <a:r>
              <a:rPr lang="it-IT" dirty="0" err="1"/>
              <a:t>verbs</a:t>
            </a:r>
            <a:r>
              <a:rPr lang="it-IT" dirty="0"/>
              <a:t>» from Lesson 1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EF71744-C950-8601-3FE8-41A3C9EA1621}"/>
              </a:ext>
            </a:extLst>
          </p:cNvPr>
          <p:cNvSpPr txBox="1"/>
          <p:nvPr/>
        </p:nvSpPr>
        <p:spPr>
          <a:xfrm>
            <a:off x="6339114" y="563545"/>
            <a:ext cx="40273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/>
              <a:t>More in </a:t>
            </a:r>
            <a:r>
              <a:rPr lang="it-IT" sz="2400" dirty="0" err="1"/>
              <a:t>detail</a:t>
            </a:r>
            <a:endParaRPr lang="it-IT" sz="24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C11650C-1491-2D79-5944-3506F9F7F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20" y="75865"/>
            <a:ext cx="6005080" cy="607366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42DC4C1-114C-DC92-CDB6-28716C116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20" y="6119138"/>
            <a:ext cx="5639289" cy="6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1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4BA727-025B-EF1E-34F9-D6A0DD64B0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84805"/>
            <a:ext cx="10515600" cy="150588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it-IT" sz="2900" b="1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Example: </a:t>
            </a:r>
            <a:r>
              <a:rPr kumimoji="0" lang="en-US" altLang="it-IT" sz="2900" b="1" i="1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Future continuous </a:t>
            </a:r>
            <a:r>
              <a:rPr kumimoji="0" lang="en-US" altLang="it-IT" sz="2900" b="1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del verbo "to stay"</a:t>
            </a:r>
          </a:p>
          <a:p>
            <a:pPr marL="0" marR="0" lvl="0" indent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br>
              <a:rPr kumimoji="0" lang="en-US" altLang="it-IT" sz="2900" b="0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endParaRPr kumimoji="0" lang="en-US" altLang="it-IT" sz="29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AEFBF287-F3FC-04A3-E03E-F843FFD1F0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8205513"/>
              </p:ext>
            </p:extLst>
          </p:nvPr>
        </p:nvGraphicFramePr>
        <p:xfrm>
          <a:off x="838200" y="1852278"/>
          <a:ext cx="10512548" cy="44366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628137">
                  <a:extLst>
                    <a:ext uri="{9D8B030D-6E8A-4147-A177-3AD203B41FA5}">
                      <a16:colId xmlns:a16="http://schemas.microsoft.com/office/drawing/2014/main" val="2925076343"/>
                    </a:ext>
                  </a:extLst>
                </a:gridCol>
                <a:gridCol w="2628137">
                  <a:extLst>
                    <a:ext uri="{9D8B030D-6E8A-4147-A177-3AD203B41FA5}">
                      <a16:colId xmlns:a16="http://schemas.microsoft.com/office/drawing/2014/main" val="3913732505"/>
                    </a:ext>
                  </a:extLst>
                </a:gridCol>
                <a:gridCol w="2628137">
                  <a:extLst>
                    <a:ext uri="{9D8B030D-6E8A-4147-A177-3AD203B41FA5}">
                      <a16:colId xmlns:a16="http://schemas.microsoft.com/office/drawing/2014/main" val="326469425"/>
                    </a:ext>
                  </a:extLst>
                </a:gridCol>
                <a:gridCol w="2628137">
                  <a:extLst>
                    <a:ext uri="{9D8B030D-6E8A-4147-A177-3AD203B41FA5}">
                      <a16:colId xmlns:a16="http://schemas.microsoft.com/office/drawing/2014/main" val="1444715655"/>
                    </a:ext>
                  </a:extLst>
                </a:gridCol>
              </a:tblGrid>
              <a:tr h="554575">
                <a:tc>
                  <a:txBody>
                    <a:bodyPr/>
                    <a:lstStyle/>
                    <a:p>
                      <a:pPr algn="l" fontAlgn="t"/>
                      <a:r>
                        <a:rPr lang="it-IT" sz="1600" b="1">
                          <a:solidFill>
                            <a:srgbClr val="FFFFFF"/>
                          </a:solidFill>
                          <a:effectLst/>
                          <a:latin typeface="EF Circular Latin"/>
                        </a:rPr>
                        <a:t>Affermativa</a:t>
                      </a:r>
                    </a:p>
                  </a:txBody>
                  <a:tcPr marL="228534" marR="137120" marT="137120" marB="137120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600" b="1">
                          <a:solidFill>
                            <a:srgbClr val="FFFFFF"/>
                          </a:solidFill>
                          <a:effectLst/>
                          <a:latin typeface="EF Circular Latin"/>
                        </a:rPr>
                        <a:t>Negativa</a:t>
                      </a:r>
                    </a:p>
                  </a:txBody>
                  <a:tcPr marL="228534" marR="137120" marT="137120" marB="137120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600" b="1">
                          <a:solidFill>
                            <a:srgbClr val="FFFFFF"/>
                          </a:solidFill>
                          <a:effectLst/>
                          <a:latin typeface="EF Circular Latin"/>
                        </a:rPr>
                        <a:t>Interrogativa</a:t>
                      </a:r>
                    </a:p>
                  </a:txBody>
                  <a:tcPr marL="228534" marR="137120" marT="137120" marB="137120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600" b="1">
                          <a:solidFill>
                            <a:srgbClr val="FFFFFF"/>
                          </a:solidFill>
                          <a:effectLst/>
                          <a:latin typeface="EF Circular Latin"/>
                        </a:rPr>
                        <a:t>Negativa interrogativa</a:t>
                      </a:r>
                    </a:p>
                  </a:txBody>
                  <a:tcPr marL="228534" marR="137120" marT="137120" marB="137120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627048"/>
                  </a:ext>
                </a:extLst>
              </a:tr>
              <a:tr h="554575">
                <a:tc>
                  <a:txBody>
                    <a:bodyPr/>
                    <a:lstStyle/>
                    <a:p>
                      <a:pPr fontAlgn="t"/>
                      <a:r>
                        <a:rPr lang="it-IT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EF Circular Latin"/>
                        </a:rPr>
                        <a:t>I will be staying.</a:t>
                      </a:r>
                    </a:p>
                  </a:txBody>
                  <a:tcPr marL="228534" marR="137120" marT="137120" marB="137120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EF Circular Latin"/>
                        </a:rPr>
                        <a:t>I won't be staying.</a:t>
                      </a:r>
                    </a:p>
                  </a:txBody>
                  <a:tcPr marL="228534" marR="137120" marT="137120" marB="137120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EF Circular Latin"/>
                        </a:rPr>
                        <a:t>Will I be staying?</a:t>
                      </a:r>
                    </a:p>
                  </a:txBody>
                  <a:tcPr marL="228534" marR="137120" marT="137120" marB="137120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EF Circular Latin"/>
                        </a:rPr>
                        <a:t>Won't I be staying?</a:t>
                      </a:r>
                    </a:p>
                  </a:txBody>
                  <a:tcPr marL="228534" marR="137120" marT="137120" marB="137120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4560167"/>
                  </a:ext>
                </a:extLst>
              </a:tr>
              <a:tr h="554575">
                <a:tc>
                  <a:txBody>
                    <a:bodyPr/>
                    <a:lstStyle/>
                    <a:p>
                      <a:pPr fontAlgn="t"/>
                      <a:r>
                        <a:rPr lang="it-IT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EF Circular Latin"/>
                        </a:rPr>
                        <a:t>You will be staying.</a:t>
                      </a:r>
                    </a:p>
                  </a:txBody>
                  <a:tcPr marL="228534" marR="137120" marT="137120" marB="137120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EF Circular Latin"/>
                        </a:rPr>
                        <a:t>You won't be staying.</a:t>
                      </a:r>
                    </a:p>
                  </a:txBody>
                  <a:tcPr marL="228534" marR="137120" marT="137120" marB="137120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EF Circular Latin"/>
                        </a:rPr>
                        <a:t>Will you be staying?</a:t>
                      </a:r>
                    </a:p>
                  </a:txBody>
                  <a:tcPr marL="228534" marR="137120" marT="137120" marB="137120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EF Circular Latin"/>
                        </a:rPr>
                        <a:t>Won't you be staying?</a:t>
                      </a:r>
                    </a:p>
                  </a:txBody>
                  <a:tcPr marL="228534" marR="137120" marT="137120" marB="137120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482385"/>
                  </a:ext>
                </a:extLst>
              </a:tr>
              <a:tr h="554575">
                <a:tc>
                  <a:txBody>
                    <a:bodyPr/>
                    <a:lstStyle/>
                    <a:p>
                      <a:pPr fontAlgn="t"/>
                      <a:r>
                        <a:rPr lang="it-IT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EF Circular Latin"/>
                        </a:rPr>
                        <a:t>He will be staying.</a:t>
                      </a:r>
                    </a:p>
                  </a:txBody>
                  <a:tcPr marL="228534" marR="137120" marT="137120" marB="137120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EF Circular Latin"/>
                        </a:rPr>
                        <a:t>He won't be staying.</a:t>
                      </a:r>
                    </a:p>
                  </a:txBody>
                  <a:tcPr marL="228534" marR="137120" marT="137120" marB="137120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EF Circular Latin"/>
                        </a:rPr>
                        <a:t>Will he be staying?</a:t>
                      </a:r>
                    </a:p>
                  </a:txBody>
                  <a:tcPr marL="228534" marR="137120" marT="137120" marB="137120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EF Circular Latin"/>
                        </a:rPr>
                        <a:t>Won't he be staying?</a:t>
                      </a:r>
                    </a:p>
                  </a:txBody>
                  <a:tcPr marL="228534" marR="137120" marT="137120" marB="137120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212842"/>
                  </a:ext>
                </a:extLst>
              </a:tr>
              <a:tr h="554575">
                <a:tc>
                  <a:txBody>
                    <a:bodyPr/>
                    <a:lstStyle/>
                    <a:p>
                      <a:pPr fontAlgn="t"/>
                      <a:r>
                        <a:rPr lang="it-IT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EF Circular Latin"/>
                        </a:rPr>
                        <a:t>She will be staying.</a:t>
                      </a:r>
                    </a:p>
                  </a:txBody>
                  <a:tcPr marL="228534" marR="137120" marT="137120" marB="137120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EF Circular Latin"/>
                        </a:rPr>
                        <a:t>She won't be staying.</a:t>
                      </a:r>
                    </a:p>
                  </a:txBody>
                  <a:tcPr marL="228534" marR="137120" marT="137120" marB="137120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EF Circular Latin"/>
                        </a:rPr>
                        <a:t>Will she be staying?</a:t>
                      </a:r>
                    </a:p>
                  </a:txBody>
                  <a:tcPr marL="228534" marR="137120" marT="137120" marB="137120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EF Circular Latin"/>
                        </a:rPr>
                        <a:t>Won't she be staying?</a:t>
                      </a:r>
                    </a:p>
                  </a:txBody>
                  <a:tcPr marL="228534" marR="137120" marT="137120" marB="137120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15797"/>
                  </a:ext>
                </a:extLst>
              </a:tr>
              <a:tr h="554575">
                <a:tc>
                  <a:txBody>
                    <a:bodyPr/>
                    <a:lstStyle/>
                    <a:p>
                      <a:pPr fontAlgn="t"/>
                      <a:r>
                        <a:rPr lang="it-IT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EF Circular Latin"/>
                        </a:rPr>
                        <a:t>It will be staying.</a:t>
                      </a:r>
                    </a:p>
                  </a:txBody>
                  <a:tcPr marL="228534" marR="137120" marT="137120" marB="137120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EF Circular Latin"/>
                        </a:rPr>
                        <a:t>It won't be staying.</a:t>
                      </a:r>
                    </a:p>
                  </a:txBody>
                  <a:tcPr marL="228534" marR="137120" marT="137120" marB="137120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EF Circular Latin"/>
                        </a:rPr>
                        <a:t>Will it be staying?</a:t>
                      </a:r>
                    </a:p>
                  </a:txBody>
                  <a:tcPr marL="228534" marR="137120" marT="137120" marB="137120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EF Circular Latin"/>
                        </a:rPr>
                        <a:t>Won't it be staying?</a:t>
                      </a:r>
                    </a:p>
                  </a:txBody>
                  <a:tcPr marL="228534" marR="137120" marT="137120" marB="137120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975003"/>
                  </a:ext>
                </a:extLst>
              </a:tr>
              <a:tr h="554575">
                <a:tc>
                  <a:txBody>
                    <a:bodyPr/>
                    <a:lstStyle/>
                    <a:p>
                      <a:pPr fontAlgn="t"/>
                      <a:r>
                        <a:rPr lang="it-IT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EF Circular Latin"/>
                        </a:rPr>
                        <a:t>We will be staying.</a:t>
                      </a:r>
                    </a:p>
                  </a:txBody>
                  <a:tcPr marL="228534" marR="137120" marT="137120" marB="137120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EF Circular Latin"/>
                        </a:rPr>
                        <a:t>We won't be staying.</a:t>
                      </a:r>
                    </a:p>
                  </a:txBody>
                  <a:tcPr marL="228534" marR="137120" marT="137120" marB="137120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EF Circular Latin"/>
                        </a:rPr>
                        <a:t>Will we be staying?</a:t>
                      </a:r>
                    </a:p>
                  </a:txBody>
                  <a:tcPr marL="228534" marR="137120" marT="137120" marB="137120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EF Circular Latin"/>
                        </a:rPr>
                        <a:t>Won't we be staying?</a:t>
                      </a:r>
                    </a:p>
                  </a:txBody>
                  <a:tcPr marL="228534" marR="137120" marT="137120" marB="137120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169623"/>
                  </a:ext>
                </a:extLst>
              </a:tr>
              <a:tr h="554575">
                <a:tc>
                  <a:txBody>
                    <a:bodyPr/>
                    <a:lstStyle/>
                    <a:p>
                      <a:pPr fontAlgn="t"/>
                      <a:r>
                        <a:rPr lang="it-IT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EF Circular Latin"/>
                        </a:rPr>
                        <a:t>They will be staying.</a:t>
                      </a:r>
                    </a:p>
                  </a:txBody>
                  <a:tcPr marL="228534" marR="137120" marT="137120" marB="137120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EF Circular Latin"/>
                        </a:rPr>
                        <a:t>They won't be staying.</a:t>
                      </a:r>
                    </a:p>
                  </a:txBody>
                  <a:tcPr marL="228534" marR="137120" marT="137120" marB="137120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EF Circular Latin"/>
                        </a:rPr>
                        <a:t>Will they be staying?</a:t>
                      </a:r>
                    </a:p>
                  </a:txBody>
                  <a:tcPr marL="228534" marR="137120" marT="137120" marB="137120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EF Circular Latin"/>
                        </a:rPr>
                        <a:t>Won't they be staying?</a:t>
                      </a:r>
                    </a:p>
                  </a:txBody>
                  <a:tcPr marL="228534" marR="137120" marT="137120" marB="137120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59949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0092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D9BA8D2-817A-A358-6CE3-4A3DB504C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96" y="245776"/>
            <a:ext cx="5493290" cy="661222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13F2163-67FB-91A4-0E7C-620CF5941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7104" y="317309"/>
            <a:ext cx="5227210" cy="645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4034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1A83ED1-4886-9AA9-8FCE-B7BC2BC967B9}"/>
              </a:ext>
            </a:extLst>
          </p:cNvPr>
          <p:cNvSpPr txBox="1"/>
          <p:nvPr/>
        </p:nvSpPr>
        <p:spPr>
          <a:xfrm>
            <a:off x="370114" y="117999"/>
            <a:ext cx="5725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For </a:t>
            </a:r>
            <a:r>
              <a:rPr lang="it-IT" sz="2400" dirty="0" err="1"/>
              <a:t>further</a:t>
            </a:r>
            <a:r>
              <a:rPr lang="it-IT" sz="2400" dirty="0"/>
              <a:t> practice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72BF7E2-38E6-DBC4-1B3A-76B493D78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511" y="579664"/>
            <a:ext cx="8270978" cy="615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60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100166-168B-402A-BD23-CE96876282FF}"/>
              </a:ext>
            </a:extLst>
          </p:cNvPr>
          <p:cNvSpPr txBox="1"/>
          <p:nvPr/>
        </p:nvSpPr>
        <p:spPr>
          <a:xfrm>
            <a:off x="3081130" y="1530626"/>
            <a:ext cx="60429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dirty="0"/>
              <a:t>CONDITIONALS: </a:t>
            </a:r>
          </a:p>
          <a:p>
            <a:pPr algn="ctr"/>
            <a:r>
              <a:rPr lang="it-IT" sz="5400" dirty="0"/>
              <a:t>IF CLAUSES</a:t>
            </a:r>
          </a:p>
        </p:txBody>
      </p:sp>
    </p:spTree>
    <p:extLst>
      <p:ext uri="{BB962C8B-B14F-4D97-AF65-F5344CB8AC3E}">
        <p14:creationId xmlns:p14="http://schemas.microsoft.com/office/powerpoint/2010/main" val="4193758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F01B09-B109-4D05-EB3E-D6FB1EC62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5" y="-165385"/>
            <a:ext cx="10994571" cy="1325563"/>
          </a:xfrm>
        </p:spPr>
        <p:txBody>
          <a:bodyPr>
            <a:normAutofit/>
          </a:bodyPr>
          <a:lstStyle/>
          <a:p>
            <a:r>
              <a:rPr lang="it-IT" sz="2600" dirty="0"/>
              <a:t>Zero and first </a:t>
            </a:r>
            <a:r>
              <a:rPr lang="it-IT" sz="2600" dirty="0" err="1"/>
              <a:t>conditionals</a:t>
            </a:r>
            <a:r>
              <a:rPr lang="it-IT" sz="2600" dirty="0"/>
              <a:t>; future time </a:t>
            </a:r>
            <a:r>
              <a:rPr lang="it-IT" sz="2600" dirty="0" err="1"/>
              <a:t>clauses</a:t>
            </a:r>
            <a:endParaRPr lang="it-IT" sz="2600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934005A-ABDB-F648-E464-DDAA031AF1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8855" y="834612"/>
            <a:ext cx="5203915" cy="5188775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537CECA-EF6B-4DFE-63AE-155D8B85B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6615" y="984551"/>
            <a:ext cx="6144641" cy="342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485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2478D8D-3A55-7946-7023-CA6BB2D92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1057" y="293915"/>
            <a:ext cx="5695647" cy="355365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A5387FB-434C-D7F5-8312-D6155FB98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022" y="293915"/>
            <a:ext cx="6162499" cy="344244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53CCE79-042B-5D34-67D9-D2A912699FFC}"/>
              </a:ext>
            </a:extLst>
          </p:cNvPr>
          <p:cNvSpPr txBox="1"/>
          <p:nvPr/>
        </p:nvSpPr>
        <p:spPr>
          <a:xfrm>
            <a:off x="293913" y="3842657"/>
            <a:ext cx="59109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Verità universali, condizioni abituali, processi fisici/scientifici</a:t>
            </a:r>
          </a:p>
          <a:p>
            <a:endParaRPr lang="it-IT" b="1" dirty="0"/>
          </a:p>
          <a:p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b="1" dirty="0" err="1"/>
              <a:t>heat</a:t>
            </a:r>
            <a:r>
              <a:rPr lang="it-IT" dirty="0"/>
              <a:t> water,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b="1" dirty="0" err="1"/>
              <a:t>boils</a:t>
            </a:r>
            <a:r>
              <a:rPr lang="it-IT" dirty="0"/>
              <a:t>.</a:t>
            </a:r>
          </a:p>
          <a:p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b="1" dirty="0" err="1"/>
              <a:t>lie</a:t>
            </a:r>
            <a:r>
              <a:rPr lang="it-IT" dirty="0"/>
              <a:t> in the sun </a:t>
            </a:r>
            <a:r>
              <a:rPr lang="it-IT" dirty="0" err="1"/>
              <a:t>too</a:t>
            </a:r>
            <a:r>
              <a:rPr lang="it-IT" dirty="0"/>
              <a:t> long,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b="1" dirty="0" err="1"/>
              <a:t>get</a:t>
            </a:r>
            <a:r>
              <a:rPr lang="it-IT" dirty="0"/>
              <a:t> </a:t>
            </a:r>
            <a:r>
              <a:rPr lang="it-IT" dirty="0" err="1"/>
              <a:t>sunburnt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b="1" dirty="0" err="1">
                <a:solidFill>
                  <a:schemeClr val="accent2"/>
                </a:solidFill>
              </a:rPr>
              <a:t>If-clause</a:t>
            </a:r>
            <a:r>
              <a:rPr lang="it-IT" b="1" dirty="0" err="1">
                <a:solidFill>
                  <a:schemeClr val="accent2"/>
                </a:solidFill>
                <a:sym typeface="Wingdings" panose="05000000000000000000" pitchFamily="2" charset="2"/>
              </a:rPr>
              <a:t>present</a:t>
            </a:r>
            <a:r>
              <a:rPr lang="it-IT" b="1" dirty="0">
                <a:solidFill>
                  <a:schemeClr val="accent2"/>
                </a:solidFill>
                <a:sym typeface="Wingdings" panose="05000000000000000000" pitchFamily="2" charset="2"/>
              </a:rPr>
              <a:t> tense</a:t>
            </a:r>
            <a:r>
              <a:rPr lang="it-IT" b="1" dirty="0">
                <a:solidFill>
                  <a:srgbClr val="FF0000"/>
                </a:solidFill>
                <a:sym typeface="Wingdings" panose="05000000000000000000" pitchFamily="2" charset="2"/>
              </a:rPr>
              <a:t>	</a:t>
            </a:r>
            <a:r>
              <a:rPr lang="it-IT" b="1" dirty="0" err="1">
                <a:solidFill>
                  <a:srgbClr val="FF0000"/>
                </a:solidFill>
                <a:sym typeface="Wingdings" panose="05000000000000000000" pitchFamily="2" charset="2"/>
              </a:rPr>
              <a:t>Main</a:t>
            </a:r>
            <a:r>
              <a:rPr lang="it-IT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it-IT" b="1" dirty="0" err="1">
                <a:solidFill>
                  <a:srgbClr val="FF0000"/>
                </a:solidFill>
                <a:sym typeface="Wingdings" panose="05000000000000000000" pitchFamily="2" charset="2"/>
              </a:rPr>
              <a:t>clausepresent</a:t>
            </a:r>
            <a:r>
              <a:rPr lang="it-IT" b="1" dirty="0">
                <a:solidFill>
                  <a:srgbClr val="FF0000"/>
                </a:solidFill>
                <a:sym typeface="Wingdings" panose="05000000000000000000" pitchFamily="2" charset="2"/>
              </a:rPr>
              <a:t> tense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650A381-5665-A8A9-989B-6453B380F870}"/>
              </a:ext>
            </a:extLst>
          </p:cNvPr>
          <p:cNvSpPr txBox="1"/>
          <p:nvPr/>
        </p:nvSpPr>
        <p:spPr>
          <a:xfrm>
            <a:off x="6281057" y="3918857"/>
            <a:ext cx="59109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Ipotesi realistiche, situazioni molto probabili, eventi altamente possibili </a:t>
            </a:r>
          </a:p>
          <a:p>
            <a:endParaRPr lang="it-IT" b="1" dirty="0"/>
          </a:p>
          <a:p>
            <a:r>
              <a:rPr lang="it-IT" dirty="0" err="1"/>
              <a:t>If</a:t>
            </a:r>
            <a:r>
              <a:rPr lang="it-IT" dirty="0"/>
              <a:t> Julie </a:t>
            </a:r>
            <a:r>
              <a:rPr lang="it-IT" b="1" dirty="0" err="1"/>
              <a:t>loses</a:t>
            </a:r>
            <a:r>
              <a:rPr lang="it-IT" b="1" dirty="0"/>
              <a:t> </a:t>
            </a:r>
            <a:r>
              <a:rPr lang="it-IT" dirty="0"/>
              <a:t>the game, </a:t>
            </a:r>
            <a:r>
              <a:rPr lang="it-IT" dirty="0" err="1"/>
              <a:t>she</a:t>
            </a:r>
            <a:r>
              <a:rPr lang="it-IT" dirty="0"/>
              <a:t> </a:t>
            </a:r>
            <a:r>
              <a:rPr lang="it-IT" b="1" dirty="0" err="1"/>
              <a:t>will</a:t>
            </a:r>
            <a:r>
              <a:rPr lang="it-IT" b="1" dirty="0"/>
              <a:t> be </a:t>
            </a:r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dirty="0" err="1"/>
              <a:t>disappointed</a:t>
            </a:r>
            <a:r>
              <a:rPr lang="it-IT" dirty="0"/>
              <a:t>.</a:t>
            </a:r>
          </a:p>
          <a:p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b="1" dirty="0" err="1"/>
              <a:t>don’t</a:t>
            </a:r>
            <a:r>
              <a:rPr lang="it-IT" b="1" dirty="0"/>
              <a:t> </a:t>
            </a:r>
            <a:r>
              <a:rPr lang="it-IT" b="1" dirty="0" err="1"/>
              <a:t>wear</a:t>
            </a:r>
            <a:r>
              <a:rPr lang="it-IT" b="1" dirty="0"/>
              <a:t> </a:t>
            </a:r>
            <a:r>
              <a:rPr lang="it-IT" dirty="0"/>
              <a:t>a </a:t>
            </a:r>
            <a:r>
              <a:rPr lang="it-IT" dirty="0" err="1"/>
              <a:t>sweater</a:t>
            </a:r>
            <a:r>
              <a:rPr lang="it-IT" dirty="0"/>
              <a:t>,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b="1" dirty="0" err="1"/>
              <a:t>will</a:t>
            </a:r>
            <a:r>
              <a:rPr lang="it-IT" b="1" dirty="0"/>
              <a:t> be </a:t>
            </a:r>
            <a:r>
              <a:rPr lang="it-IT" dirty="0" err="1"/>
              <a:t>cold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b="1" dirty="0" err="1">
                <a:solidFill>
                  <a:schemeClr val="accent2"/>
                </a:solidFill>
              </a:rPr>
              <a:t>If-clause</a:t>
            </a:r>
            <a:r>
              <a:rPr lang="it-IT" b="1" dirty="0" err="1">
                <a:solidFill>
                  <a:schemeClr val="accent2"/>
                </a:solidFill>
                <a:sym typeface="Wingdings" panose="05000000000000000000" pitchFamily="2" charset="2"/>
              </a:rPr>
              <a:t>present</a:t>
            </a:r>
            <a:r>
              <a:rPr lang="it-IT" b="1" dirty="0">
                <a:solidFill>
                  <a:schemeClr val="accent2"/>
                </a:solidFill>
                <a:sym typeface="Wingdings" panose="05000000000000000000" pitchFamily="2" charset="2"/>
              </a:rPr>
              <a:t> tense	</a:t>
            </a:r>
            <a:r>
              <a:rPr lang="it-IT" b="1" dirty="0" err="1">
                <a:solidFill>
                  <a:srgbClr val="FF0000"/>
                </a:solidFill>
                <a:sym typeface="Wingdings" panose="05000000000000000000" pitchFamily="2" charset="2"/>
              </a:rPr>
              <a:t>Main</a:t>
            </a:r>
            <a:r>
              <a:rPr lang="it-IT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it-IT" b="1" dirty="0" err="1">
                <a:solidFill>
                  <a:srgbClr val="FF0000"/>
                </a:solidFill>
                <a:sym typeface="Wingdings" panose="05000000000000000000" pitchFamily="2" charset="2"/>
              </a:rPr>
              <a:t>clausefuture</a:t>
            </a:r>
            <a:r>
              <a:rPr lang="it-IT" b="1" dirty="0">
                <a:solidFill>
                  <a:srgbClr val="FF0000"/>
                </a:solidFill>
                <a:sym typeface="Wingdings" panose="05000000000000000000" pitchFamily="2" charset="2"/>
              </a:rPr>
              <a:t> tense 			/imperative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58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"/>
          <p:cNvSpPr txBox="1"/>
          <p:nvPr/>
        </p:nvSpPr>
        <p:spPr>
          <a:xfrm>
            <a:off x="886400" y="385346"/>
            <a:ext cx="10758300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TODAY’S LESSON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it-IT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GRAMMAR: future </a:t>
            </a:r>
            <a:r>
              <a:rPr lang="it-IT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perfect</a:t>
            </a:r>
            <a:r>
              <a:rPr lang="it-IT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continuous</a:t>
            </a:r>
            <a:r>
              <a:rPr lang="it-IT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 </a:t>
            </a:r>
            <a:r>
              <a:rPr lang="it-IT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conditionals</a:t>
            </a:r>
            <a:r>
              <a:rPr lang="it-IT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 </a:t>
            </a:r>
            <a:r>
              <a:rPr lang="it-IT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wish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it-IT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VOCABULARY: </a:t>
            </a:r>
            <a:r>
              <a:rPr lang="it-IT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environment</a:t>
            </a:r>
            <a:r>
              <a:rPr lang="it-IT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 </a:t>
            </a:r>
            <a:r>
              <a:rPr lang="it-IT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expressing</a:t>
            </a:r>
            <a:r>
              <a:rPr lang="it-IT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feelings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0BAA996-CDC1-73DF-B89B-E63528516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87" y="320725"/>
            <a:ext cx="5627913" cy="560074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6581030-F3DD-47C2-866B-D6D896E1B4EA}"/>
              </a:ext>
            </a:extLst>
          </p:cNvPr>
          <p:cNvSpPr txBox="1"/>
          <p:nvPr/>
        </p:nvSpPr>
        <p:spPr>
          <a:xfrm>
            <a:off x="6607629" y="1317171"/>
            <a:ext cx="51162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Typical</a:t>
            </a:r>
            <a:r>
              <a:rPr lang="it-IT" b="1" dirty="0"/>
              <a:t> </a:t>
            </a:r>
            <a:r>
              <a:rPr lang="it-IT" b="1" dirty="0" err="1"/>
              <a:t>mistakes</a:t>
            </a:r>
            <a:r>
              <a:rPr lang="it-IT" b="1" dirty="0"/>
              <a:t>: double future </a:t>
            </a:r>
          </a:p>
          <a:p>
            <a:endParaRPr lang="it-IT" b="1" dirty="0"/>
          </a:p>
          <a:p>
            <a:r>
              <a:rPr lang="it-IT" dirty="0" err="1"/>
              <a:t>I’ll</a:t>
            </a:r>
            <a:r>
              <a:rPr lang="it-IT" dirty="0"/>
              <a:t> be ready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soon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strike="sngStrike" dirty="0" err="1"/>
              <a:t>I’ll</a:t>
            </a:r>
            <a:r>
              <a:rPr lang="it-IT" strike="sngStrike" dirty="0"/>
              <a:t> </a:t>
            </a:r>
            <a:r>
              <a:rPr lang="it-IT" strike="sngStrike" dirty="0" err="1"/>
              <a:t>have</a:t>
            </a:r>
            <a:r>
              <a:rPr lang="it-IT" strike="sngStrike" dirty="0"/>
              <a:t> </a:t>
            </a:r>
            <a:r>
              <a:rPr lang="it-IT" strike="sngStrike" dirty="0" err="1"/>
              <a:t>had</a:t>
            </a:r>
            <a:r>
              <a:rPr lang="it-IT" strike="sngStrike" dirty="0"/>
              <a:t> a </a:t>
            </a:r>
            <a:r>
              <a:rPr lang="it-IT" strike="sngStrike" dirty="0" err="1"/>
              <a:t>shower</a:t>
            </a:r>
            <a:endParaRPr lang="it-IT" strike="sngStrike" dirty="0"/>
          </a:p>
          <a:p>
            <a:r>
              <a:rPr lang="it-IT" dirty="0"/>
              <a:t>		          </a:t>
            </a:r>
            <a:r>
              <a:rPr lang="it-IT" dirty="0" err="1"/>
              <a:t>I’ve</a:t>
            </a:r>
            <a:r>
              <a:rPr lang="it-IT" dirty="0"/>
              <a:t> </a:t>
            </a:r>
            <a:r>
              <a:rPr lang="it-IT" dirty="0" err="1"/>
              <a:t>had</a:t>
            </a:r>
            <a:r>
              <a:rPr lang="it-IT" dirty="0"/>
              <a:t> a </a:t>
            </a:r>
            <a:r>
              <a:rPr lang="it-IT" dirty="0" err="1"/>
              <a:t>shower</a:t>
            </a:r>
            <a:endParaRPr lang="it-IT" dirty="0"/>
          </a:p>
          <a:p>
            <a:r>
              <a:rPr lang="it-IT" dirty="0"/>
              <a:t>I </a:t>
            </a:r>
            <a:r>
              <a:rPr lang="it-IT" dirty="0" err="1"/>
              <a:t>wont</a:t>
            </a:r>
            <a:r>
              <a:rPr lang="it-IT" dirty="0"/>
              <a:t>’ </a:t>
            </a:r>
            <a:r>
              <a:rPr lang="it-IT" dirty="0" err="1"/>
              <a:t>leave</a:t>
            </a:r>
            <a:r>
              <a:rPr lang="it-IT" dirty="0"/>
              <a:t> </a:t>
            </a:r>
            <a:r>
              <a:rPr lang="it-IT" dirty="0" err="1"/>
              <a:t>until</a:t>
            </a:r>
            <a:r>
              <a:rPr lang="it-IT" dirty="0"/>
              <a:t> </a:t>
            </a:r>
            <a:r>
              <a:rPr lang="it-IT" strike="sngStrike" dirty="0" err="1"/>
              <a:t>you’ll</a:t>
            </a:r>
            <a:r>
              <a:rPr lang="it-IT" strike="sngStrike" dirty="0"/>
              <a:t> </a:t>
            </a:r>
            <a:r>
              <a:rPr lang="it-IT" strike="sngStrike" dirty="0" err="1"/>
              <a:t>arrive</a:t>
            </a:r>
            <a:endParaRPr lang="it-IT" strike="sngStrike" dirty="0"/>
          </a:p>
          <a:p>
            <a:r>
              <a:rPr lang="it-IT" dirty="0"/>
              <a:t>	                 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arrive</a:t>
            </a:r>
            <a:endParaRPr lang="it-IT" dirty="0"/>
          </a:p>
          <a:p>
            <a:endParaRPr lang="it-IT" dirty="0"/>
          </a:p>
          <a:p>
            <a:r>
              <a:rPr lang="it-IT" b="1" dirty="0" err="1">
                <a:solidFill>
                  <a:srgbClr val="FF0000"/>
                </a:solidFill>
              </a:rPr>
              <a:t>As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soon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as</a:t>
            </a:r>
            <a:r>
              <a:rPr lang="it-IT" b="1" dirty="0">
                <a:solidFill>
                  <a:srgbClr val="FF0000"/>
                </a:solidFill>
              </a:rPr>
              <a:t>, </a:t>
            </a:r>
            <a:r>
              <a:rPr lang="it-IT" b="1" dirty="0" err="1">
                <a:solidFill>
                  <a:srgbClr val="FF0000"/>
                </a:solidFill>
              </a:rPr>
              <a:t>when</a:t>
            </a:r>
            <a:r>
              <a:rPr lang="it-IT" b="1" dirty="0">
                <a:solidFill>
                  <a:srgbClr val="FF0000"/>
                </a:solidFill>
              </a:rPr>
              <a:t>, </a:t>
            </a:r>
            <a:r>
              <a:rPr lang="it-IT" b="1" dirty="0" err="1">
                <a:solidFill>
                  <a:srgbClr val="FF0000"/>
                </a:solidFill>
              </a:rPr>
              <a:t>until</a:t>
            </a:r>
            <a:r>
              <a:rPr lang="it-IT" b="1" dirty="0">
                <a:solidFill>
                  <a:srgbClr val="FF0000"/>
                </a:solidFill>
              </a:rPr>
              <a:t>, </a:t>
            </a:r>
            <a:r>
              <a:rPr lang="it-IT" b="1" dirty="0" err="1">
                <a:solidFill>
                  <a:srgbClr val="FF0000"/>
                </a:solidFill>
              </a:rPr>
              <a:t>unless</a:t>
            </a:r>
            <a:r>
              <a:rPr lang="it-IT" b="1" dirty="0">
                <a:solidFill>
                  <a:srgbClr val="FF0000"/>
                </a:solidFill>
              </a:rPr>
              <a:t>, </a:t>
            </a:r>
            <a:r>
              <a:rPr lang="it-IT" b="1" dirty="0" err="1">
                <a:solidFill>
                  <a:srgbClr val="FF0000"/>
                </a:solidFill>
              </a:rPr>
              <a:t>before</a:t>
            </a:r>
            <a:r>
              <a:rPr lang="it-IT" b="1" dirty="0">
                <a:solidFill>
                  <a:srgbClr val="FF0000"/>
                </a:solidFill>
              </a:rPr>
              <a:t>, after, in case + PRESENT TENSE</a:t>
            </a:r>
          </a:p>
        </p:txBody>
      </p:sp>
    </p:spTree>
    <p:extLst>
      <p:ext uri="{BB962C8B-B14F-4D97-AF65-F5344CB8AC3E}">
        <p14:creationId xmlns:p14="http://schemas.microsoft.com/office/powerpoint/2010/main" val="327992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6B07D14-1105-4248-9785-478518983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69" y="684704"/>
            <a:ext cx="5508053" cy="546572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5D725B1-7B65-7660-536E-4FE45B5E8A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3086" y="610695"/>
            <a:ext cx="5290457" cy="573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0062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DDEA55-E969-35BE-74CB-6934F7E28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14" y="-157390"/>
            <a:ext cx="10515600" cy="766989"/>
          </a:xfrm>
        </p:spPr>
        <p:txBody>
          <a:bodyPr>
            <a:normAutofit/>
          </a:bodyPr>
          <a:lstStyle/>
          <a:p>
            <a:r>
              <a:rPr lang="it-IT" sz="2600" dirty="0"/>
              <a:t>Second and </a:t>
            </a:r>
            <a:r>
              <a:rPr lang="it-IT" sz="2600" dirty="0" err="1"/>
              <a:t>third</a:t>
            </a:r>
            <a:r>
              <a:rPr lang="it-IT" sz="2600" dirty="0"/>
              <a:t> </a:t>
            </a:r>
            <a:r>
              <a:rPr lang="it-IT" sz="2600" dirty="0" err="1"/>
              <a:t>conditionals</a:t>
            </a:r>
            <a:r>
              <a:rPr lang="it-IT" sz="2600" dirty="0"/>
              <a:t>: </a:t>
            </a:r>
            <a:r>
              <a:rPr lang="it-IT" sz="2600" dirty="0" err="1"/>
              <a:t>unreal</a:t>
            </a:r>
            <a:r>
              <a:rPr lang="it-IT" sz="2600" dirty="0"/>
              <a:t> </a:t>
            </a:r>
            <a:r>
              <a:rPr lang="it-IT" sz="2600" dirty="0" err="1"/>
              <a:t>conditionals</a:t>
            </a:r>
            <a:r>
              <a:rPr lang="it-IT" sz="2600" dirty="0"/>
              <a:t> </a:t>
            </a:r>
          </a:p>
        </p:txBody>
      </p:sp>
      <p:pic>
        <p:nvPicPr>
          <p:cNvPr id="11" name="Segnaposto contenuto 10">
            <a:extLst>
              <a:ext uri="{FF2B5EF4-FFF2-40B4-BE49-F238E27FC236}">
                <a16:creationId xmlns:a16="http://schemas.microsoft.com/office/drawing/2014/main" id="{B3ACA803-9DBC-5170-F777-865A750267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1513" y="3537000"/>
            <a:ext cx="5495419" cy="1073858"/>
          </a:xfr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1D0AB48-0900-420E-AA0F-C85785B2B263}"/>
              </a:ext>
            </a:extLst>
          </p:cNvPr>
          <p:cNvSpPr txBox="1"/>
          <p:nvPr/>
        </p:nvSpPr>
        <p:spPr>
          <a:xfrm>
            <a:off x="0" y="4571259"/>
            <a:ext cx="60524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Ipotesi poco probabili o fatti che difficilmente potranno realizzarsi</a:t>
            </a:r>
          </a:p>
          <a:p>
            <a:endParaRPr lang="it-IT" b="1" dirty="0"/>
          </a:p>
          <a:p>
            <a:r>
              <a:rPr lang="it-IT" dirty="0" err="1"/>
              <a:t>If</a:t>
            </a:r>
            <a:r>
              <a:rPr lang="it-IT" dirty="0"/>
              <a:t> I </a:t>
            </a:r>
            <a:r>
              <a:rPr lang="it-IT" b="1" dirty="0" err="1"/>
              <a:t>had</a:t>
            </a:r>
            <a:r>
              <a:rPr lang="it-IT" dirty="0"/>
              <a:t> a house with a big garden, I </a:t>
            </a:r>
            <a:r>
              <a:rPr lang="it-IT" b="1" dirty="0" err="1"/>
              <a:t>would</a:t>
            </a:r>
            <a:r>
              <a:rPr lang="it-IT" b="1" dirty="0"/>
              <a:t> </a:t>
            </a:r>
            <a:r>
              <a:rPr lang="it-IT" b="1" dirty="0" err="1"/>
              <a:t>have</a:t>
            </a:r>
            <a:r>
              <a:rPr lang="it-IT" b="1" dirty="0"/>
              <a:t> </a:t>
            </a:r>
            <a:r>
              <a:rPr lang="it-IT" dirty="0" err="1"/>
              <a:t>ten</a:t>
            </a:r>
            <a:r>
              <a:rPr lang="it-IT" dirty="0"/>
              <a:t> dogs.</a:t>
            </a:r>
          </a:p>
          <a:p>
            <a:r>
              <a:rPr lang="it-IT" dirty="0" err="1"/>
              <a:t>If</a:t>
            </a:r>
            <a:r>
              <a:rPr lang="it-IT" dirty="0"/>
              <a:t> Prisca </a:t>
            </a:r>
            <a:r>
              <a:rPr lang="it-IT" b="1" dirty="0" err="1"/>
              <a:t>was</a:t>
            </a:r>
            <a:r>
              <a:rPr lang="it-IT" dirty="0"/>
              <a:t> in Rome, </a:t>
            </a:r>
            <a:r>
              <a:rPr lang="it-IT" dirty="0" err="1"/>
              <a:t>she</a:t>
            </a:r>
            <a:r>
              <a:rPr lang="it-IT" dirty="0"/>
              <a:t> </a:t>
            </a:r>
            <a:r>
              <a:rPr lang="it-IT" b="1" dirty="0" err="1"/>
              <a:t>would</a:t>
            </a:r>
            <a:r>
              <a:rPr lang="it-IT" b="1" dirty="0"/>
              <a:t> </a:t>
            </a:r>
            <a:r>
              <a:rPr lang="it-IT" b="1" dirty="0" err="1"/>
              <a:t>visit</a:t>
            </a:r>
            <a:r>
              <a:rPr lang="it-IT" b="1" dirty="0"/>
              <a:t> </a:t>
            </a:r>
            <a:r>
              <a:rPr lang="it-IT" dirty="0"/>
              <a:t>St. </a:t>
            </a:r>
            <a:r>
              <a:rPr lang="it-IT" dirty="0" err="1"/>
              <a:t>Peter’s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b="1" dirty="0" err="1">
                <a:solidFill>
                  <a:schemeClr val="accent2"/>
                </a:solidFill>
              </a:rPr>
              <a:t>If-clause</a:t>
            </a:r>
            <a:r>
              <a:rPr lang="it-IT" b="1" dirty="0" err="1">
                <a:solidFill>
                  <a:schemeClr val="accent2"/>
                </a:solidFill>
                <a:sym typeface="Wingdings" panose="05000000000000000000" pitchFamily="2" charset="2"/>
              </a:rPr>
              <a:t>past</a:t>
            </a:r>
            <a:r>
              <a:rPr lang="it-IT" b="1" dirty="0">
                <a:solidFill>
                  <a:schemeClr val="accent2"/>
                </a:solidFill>
                <a:sym typeface="Wingdings" panose="05000000000000000000" pitchFamily="2" charset="2"/>
              </a:rPr>
              <a:t> </a:t>
            </a:r>
            <a:r>
              <a:rPr lang="it-IT" b="1" dirty="0" err="1">
                <a:solidFill>
                  <a:schemeClr val="accent2"/>
                </a:solidFill>
                <a:sym typeface="Wingdings" panose="05000000000000000000" pitchFamily="2" charset="2"/>
              </a:rPr>
              <a:t>simple</a:t>
            </a:r>
            <a:r>
              <a:rPr lang="it-IT" b="1" dirty="0">
                <a:solidFill>
                  <a:srgbClr val="FF0000"/>
                </a:solidFill>
                <a:sym typeface="Wingdings" panose="05000000000000000000" pitchFamily="2" charset="2"/>
              </a:rPr>
              <a:t>	</a:t>
            </a:r>
            <a:r>
              <a:rPr lang="it-IT" b="1" dirty="0" err="1">
                <a:solidFill>
                  <a:srgbClr val="FF0000"/>
                </a:solidFill>
                <a:sym typeface="Wingdings" panose="05000000000000000000" pitchFamily="2" charset="2"/>
              </a:rPr>
              <a:t>Main</a:t>
            </a:r>
            <a:r>
              <a:rPr lang="it-IT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it-IT" b="1" dirty="0" err="1">
                <a:solidFill>
                  <a:srgbClr val="FF0000"/>
                </a:solidFill>
                <a:sym typeface="Wingdings" panose="05000000000000000000" pitchFamily="2" charset="2"/>
              </a:rPr>
              <a:t>clausewould+inf</a:t>
            </a:r>
            <a:r>
              <a:rPr lang="it-IT" b="1" dirty="0">
                <a:solidFill>
                  <a:srgbClr val="FF0000"/>
                </a:solidFill>
                <a:sym typeface="Wingdings" panose="05000000000000000000" pitchFamily="2" charset="2"/>
              </a:rPr>
              <a:t>. 			                    =</a:t>
            </a:r>
            <a:r>
              <a:rPr lang="it-IT" b="1" dirty="0" err="1">
                <a:solidFill>
                  <a:srgbClr val="FF0000"/>
                </a:solidFill>
                <a:sym typeface="Wingdings" panose="05000000000000000000" pitchFamily="2" charset="2"/>
              </a:rPr>
              <a:t>present</a:t>
            </a:r>
            <a:r>
              <a:rPr lang="it-IT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it-IT" b="1" dirty="0" err="1">
                <a:solidFill>
                  <a:srgbClr val="FF0000"/>
                </a:solidFill>
                <a:sym typeface="Wingdings" panose="05000000000000000000" pitchFamily="2" charset="2"/>
              </a:rPr>
              <a:t>conditional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BD16EE1C-5FBC-0AA7-CA51-FA434A6A0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2280" y="714619"/>
            <a:ext cx="5743661" cy="2055392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46E0669-34AF-794F-AC41-D6D600EA15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2280" y="2770011"/>
            <a:ext cx="5743661" cy="766989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5200DF3-AB92-3C09-D60D-6AAABE8CAA6C}"/>
              </a:ext>
            </a:extLst>
          </p:cNvPr>
          <p:cNvSpPr txBox="1"/>
          <p:nvPr/>
        </p:nvSpPr>
        <p:spPr>
          <a:xfrm>
            <a:off x="5882280" y="3624944"/>
            <a:ext cx="63097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Ipotesi o situazioni irreali (spesso accompagnate da rammarico, rimpianto o critica) che sarebbero potute accadere o meno nel </a:t>
            </a:r>
            <a:r>
              <a:rPr lang="it-IT" b="1" u="sng" dirty="0"/>
              <a:t>passato</a:t>
            </a:r>
          </a:p>
          <a:p>
            <a:endParaRPr lang="it-IT" b="1" dirty="0"/>
          </a:p>
          <a:p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b="1" dirty="0" err="1"/>
              <a:t>had</a:t>
            </a:r>
            <a:r>
              <a:rPr lang="it-IT" b="1" dirty="0"/>
              <a:t> </a:t>
            </a:r>
            <a:r>
              <a:rPr lang="it-IT" b="1" dirty="0" err="1"/>
              <a:t>been</a:t>
            </a:r>
            <a:r>
              <a:rPr lang="it-IT" b="1" dirty="0"/>
              <a:t> </a:t>
            </a:r>
            <a:r>
              <a:rPr lang="it-IT" dirty="0" err="1"/>
              <a:t>honest</a:t>
            </a:r>
            <a:r>
              <a:rPr lang="it-IT" dirty="0"/>
              <a:t>, I </a:t>
            </a:r>
            <a:r>
              <a:rPr lang="it-IT" b="1" dirty="0" err="1"/>
              <a:t>would</a:t>
            </a:r>
            <a:r>
              <a:rPr lang="it-IT" b="1" dirty="0"/>
              <a:t> </a:t>
            </a:r>
            <a:r>
              <a:rPr lang="it-IT" b="1" dirty="0" err="1"/>
              <a:t>have</a:t>
            </a:r>
            <a:r>
              <a:rPr lang="it-IT" b="1" dirty="0"/>
              <a:t> </a:t>
            </a:r>
            <a:r>
              <a:rPr lang="it-IT" dirty="0" err="1"/>
              <a:t>forgiven</a:t>
            </a:r>
            <a:r>
              <a:rPr lang="it-IT" dirty="0"/>
              <a:t> </a:t>
            </a:r>
            <a:r>
              <a:rPr lang="it-IT" dirty="0" err="1"/>
              <a:t>you</a:t>
            </a:r>
            <a:r>
              <a:rPr lang="it-IT" dirty="0"/>
              <a:t>.</a:t>
            </a:r>
          </a:p>
          <a:p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b="1" dirty="0" err="1"/>
              <a:t>had</a:t>
            </a:r>
            <a:r>
              <a:rPr lang="it-IT" b="1" dirty="0"/>
              <a:t> </a:t>
            </a:r>
            <a:r>
              <a:rPr lang="it-IT" b="1" dirty="0" err="1"/>
              <a:t>had</a:t>
            </a:r>
            <a:r>
              <a:rPr lang="it-IT" b="1" dirty="0"/>
              <a:t> </a:t>
            </a:r>
            <a:r>
              <a:rPr lang="it-IT" dirty="0"/>
              <a:t>more time to </a:t>
            </a:r>
            <a:r>
              <a:rPr lang="it-IT" dirty="0" err="1"/>
              <a:t>revise</a:t>
            </a:r>
            <a:r>
              <a:rPr lang="it-IT" dirty="0"/>
              <a:t>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b="1" dirty="0" err="1"/>
              <a:t>would</a:t>
            </a:r>
            <a:r>
              <a:rPr lang="it-IT" b="1" dirty="0"/>
              <a:t> </a:t>
            </a:r>
            <a:r>
              <a:rPr lang="it-IT" b="1" dirty="0" err="1"/>
              <a:t>have</a:t>
            </a:r>
            <a:r>
              <a:rPr lang="it-IT" b="1" dirty="0"/>
              <a:t> </a:t>
            </a:r>
            <a:r>
              <a:rPr lang="it-IT" b="1" dirty="0" err="1"/>
              <a:t>done</a:t>
            </a:r>
            <a:r>
              <a:rPr lang="it-IT" b="1" dirty="0"/>
              <a:t> </a:t>
            </a:r>
            <a:r>
              <a:rPr lang="it-IT" dirty="0"/>
              <a:t>the test </a:t>
            </a:r>
            <a:r>
              <a:rPr lang="it-IT" dirty="0" err="1"/>
              <a:t>much</a:t>
            </a:r>
            <a:r>
              <a:rPr lang="it-IT" dirty="0"/>
              <a:t> </a:t>
            </a:r>
            <a:r>
              <a:rPr lang="it-IT" dirty="0" err="1"/>
              <a:t>better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b="1" dirty="0" err="1">
                <a:solidFill>
                  <a:schemeClr val="accent2"/>
                </a:solidFill>
              </a:rPr>
              <a:t>If-clause</a:t>
            </a:r>
            <a:r>
              <a:rPr lang="it-IT" b="1" dirty="0" err="1">
                <a:solidFill>
                  <a:schemeClr val="accent2"/>
                </a:solidFill>
                <a:sym typeface="Wingdings" panose="05000000000000000000" pitchFamily="2" charset="2"/>
              </a:rPr>
              <a:t>past</a:t>
            </a:r>
            <a:r>
              <a:rPr lang="it-IT" b="1" dirty="0">
                <a:solidFill>
                  <a:schemeClr val="accent2"/>
                </a:solidFill>
                <a:sym typeface="Wingdings" panose="05000000000000000000" pitchFamily="2" charset="2"/>
              </a:rPr>
              <a:t> </a:t>
            </a:r>
            <a:r>
              <a:rPr lang="it-IT" b="1" dirty="0" err="1">
                <a:solidFill>
                  <a:schemeClr val="accent2"/>
                </a:solidFill>
                <a:sym typeface="Wingdings" panose="05000000000000000000" pitchFamily="2" charset="2"/>
              </a:rPr>
              <a:t>perfect</a:t>
            </a:r>
            <a:r>
              <a:rPr lang="it-IT" b="1" dirty="0">
                <a:solidFill>
                  <a:srgbClr val="FF0000"/>
                </a:solidFill>
                <a:sym typeface="Wingdings" panose="05000000000000000000" pitchFamily="2" charset="2"/>
              </a:rPr>
              <a:t>	</a:t>
            </a:r>
            <a:r>
              <a:rPr lang="it-IT" b="1" dirty="0" err="1">
                <a:solidFill>
                  <a:srgbClr val="FF0000"/>
                </a:solidFill>
                <a:sym typeface="Wingdings" panose="05000000000000000000" pitchFamily="2" charset="2"/>
              </a:rPr>
              <a:t>Main</a:t>
            </a:r>
            <a:r>
              <a:rPr lang="it-IT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it-IT" b="1" dirty="0" err="1">
                <a:solidFill>
                  <a:srgbClr val="FF0000"/>
                </a:solidFill>
                <a:sym typeface="Wingdings" panose="05000000000000000000" pitchFamily="2" charset="2"/>
              </a:rPr>
              <a:t>clausewould+have+p.p</a:t>
            </a:r>
            <a:r>
              <a:rPr lang="it-IT" b="1" dirty="0">
                <a:solidFill>
                  <a:srgbClr val="FF0000"/>
                </a:solidFill>
                <a:sym typeface="Wingdings" panose="05000000000000000000" pitchFamily="2" charset="2"/>
              </a:rPr>
              <a:t>. 			 =</a:t>
            </a:r>
            <a:r>
              <a:rPr lang="it-IT" b="1" dirty="0" err="1">
                <a:solidFill>
                  <a:srgbClr val="FF0000"/>
                </a:solidFill>
                <a:sym typeface="Wingdings" panose="05000000000000000000" pitchFamily="2" charset="2"/>
              </a:rPr>
              <a:t>perfect</a:t>
            </a:r>
            <a:r>
              <a:rPr lang="it-IT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it-IT" b="1" dirty="0" err="1">
                <a:solidFill>
                  <a:srgbClr val="FF0000"/>
                </a:solidFill>
                <a:sym typeface="Wingdings" panose="05000000000000000000" pitchFamily="2" charset="2"/>
              </a:rPr>
              <a:t>conditional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0E86592-C532-54A7-FB77-7820CC457D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663"/>
          <a:stretch/>
        </p:blipFill>
        <p:spPr bwMode="auto">
          <a:xfrm>
            <a:off x="141513" y="690295"/>
            <a:ext cx="5474335" cy="28467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8288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F0546DC-7E72-3E3A-1B6C-2A002B335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471102"/>
            <a:ext cx="5257800" cy="591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347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94BFA1-5C88-9171-E531-A84E95C4D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715" y="0"/>
            <a:ext cx="10515600" cy="1325563"/>
          </a:xfrm>
        </p:spPr>
        <p:txBody>
          <a:bodyPr>
            <a:normAutofit/>
          </a:bodyPr>
          <a:lstStyle/>
          <a:p>
            <a:r>
              <a:rPr lang="it-IT" sz="2600" dirty="0"/>
              <a:t>To sum up: zero, first, second and </a:t>
            </a:r>
            <a:r>
              <a:rPr lang="it-IT" sz="2600" dirty="0" err="1"/>
              <a:t>third</a:t>
            </a:r>
            <a:r>
              <a:rPr lang="it-IT" sz="2600" dirty="0"/>
              <a:t> </a:t>
            </a:r>
            <a:r>
              <a:rPr lang="it-IT" sz="2600" dirty="0" err="1"/>
              <a:t>conditionals</a:t>
            </a:r>
            <a:endParaRPr lang="it-IT" sz="2600" dirty="0"/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D2818AEA-2D83-301C-BC6E-F4A7605046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6790861"/>
              </p:ext>
            </p:extLst>
          </p:nvPr>
        </p:nvGraphicFramePr>
        <p:xfrm>
          <a:off x="598715" y="1325563"/>
          <a:ext cx="9829799" cy="2499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95799">
                  <a:extLst>
                    <a:ext uri="{9D8B030D-6E8A-4147-A177-3AD203B41FA5}">
                      <a16:colId xmlns:a16="http://schemas.microsoft.com/office/drawing/2014/main" val="1083545227"/>
                    </a:ext>
                  </a:extLst>
                </a:gridCol>
                <a:gridCol w="5334000">
                  <a:extLst>
                    <a:ext uri="{9D8B030D-6E8A-4147-A177-3AD203B41FA5}">
                      <a16:colId xmlns:a16="http://schemas.microsoft.com/office/drawing/2014/main" val="26086092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2000" dirty="0"/>
                        <a:t>0. Situations </a:t>
                      </a:r>
                      <a:r>
                        <a:rPr lang="it-IT" sz="2000" dirty="0" err="1"/>
                        <a:t>that</a:t>
                      </a:r>
                      <a:r>
                        <a:rPr lang="it-IT" sz="2000" dirty="0"/>
                        <a:t> are </a:t>
                      </a:r>
                      <a:r>
                        <a:rPr lang="it-IT" sz="2000" dirty="0" err="1"/>
                        <a:t>generally</a:t>
                      </a:r>
                      <a:r>
                        <a:rPr lang="it-IT" sz="2000" dirty="0"/>
                        <a:t> </a:t>
                      </a:r>
                      <a:r>
                        <a:rPr lang="it-IT" sz="2000" dirty="0" err="1"/>
                        <a:t>true</a:t>
                      </a:r>
                      <a:endParaRPr lang="it-I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err="1"/>
                        <a:t>If</a:t>
                      </a:r>
                      <a:r>
                        <a:rPr lang="it-IT" sz="2000" dirty="0"/>
                        <a:t> </a:t>
                      </a:r>
                      <a:r>
                        <a:rPr lang="it-IT" sz="2000" dirty="0" err="1"/>
                        <a:t>you</a:t>
                      </a:r>
                      <a:r>
                        <a:rPr lang="it-IT" sz="2000" dirty="0"/>
                        <a:t> pour oil on water, </a:t>
                      </a:r>
                      <a:r>
                        <a:rPr lang="it-IT" sz="2000" dirty="0" err="1"/>
                        <a:t>it</a:t>
                      </a:r>
                      <a:r>
                        <a:rPr lang="it-IT" sz="2000" dirty="0"/>
                        <a:t> </a:t>
                      </a:r>
                      <a:r>
                        <a:rPr lang="it-IT" sz="2000" dirty="0" err="1"/>
                        <a:t>floats</a:t>
                      </a:r>
                      <a:endParaRPr lang="it-IT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7166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000" dirty="0"/>
                        <a:t>1. Situations </a:t>
                      </a:r>
                      <a:r>
                        <a:rPr lang="it-IT" sz="2000" dirty="0" err="1"/>
                        <a:t>that</a:t>
                      </a:r>
                      <a:r>
                        <a:rPr lang="it-IT" sz="2000" dirty="0"/>
                        <a:t> are </a:t>
                      </a:r>
                      <a:r>
                        <a:rPr lang="it-IT" sz="2000" dirty="0" err="1"/>
                        <a:t>real</a:t>
                      </a:r>
                      <a:r>
                        <a:rPr lang="it-IT" sz="2000" dirty="0"/>
                        <a:t>, or </a:t>
                      </a:r>
                      <a:r>
                        <a:rPr lang="it-IT" sz="2000" dirty="0" err="1"/>
                        <a:t>highly</a:t>
                      </a:r>
                      <a:r>
                        <a:rPr lang="it-IT" sz="2000" dirty="0"/>
                        <a:t>  </a:t>
                      </a:r>
                      <a:r>
                        <a:rPr lang="it-IT" sz="2000" dirty="0" err="1"/>
                        <a:t>possible</a:t>
                      </a:r>
                      <a:r>
                        <a:rPr lang="it-IT" sz="2000" dirty="0"/>
                        <a:t> to </a:t>
                      </a:r>
                      <a:r>
                        <a:rPr lang="it-IT" sz="2000" dirty="0" err="1"/>
                        <a:t>happen</a:t>
                      </a:r>
                      <a:endParaRPr lang="it-I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err="1"/>
                        <a:t>If</a:t>
                      </a:r>
                      <a:r>
                        <a:rPr lang="it-IT" sz="2000" dirty="0"/>
                        <a:t> I </a:t>
                      </a:r>
                      <a:r>
                        <a:rPr lang="it-IT" sz="2000" dirty="0" err="1"/>
                        <a:t>meet</a:t>
                      </a:r>
                      <a:r>
                        <a:rPr lang="it-IT" sz="2000" dirty="0"/>
                        <a:t> </a:t>
                      </a:r>
                      <a:r>
                        <a:rPr lang="it-IT" sz="2000" dirty="0" err="1"/>
                        <a:t>him</a:t>
                      </a:r>
                      <a:r>
                        <a:rPr lang="it-IT" sz="2000" dirty="0"/>
                        <a:t>, </a:t>
                      </a:r>
                      <a:r>
                        <a:rPr lang="it-IT" sz="2000" dirty="0" err="1"/>
                        <a:t>I’ll</a:t>
                      </a:r>
                      <a:r>
                        <a:rPr lang="it-IT" sz="2000" dirty="0"/>
                        <a:t> tell </a:t>
                      </a:r>
                      <a:r>
                        <a:rPr lang="it-IT" sz="2000" dirty="0" err="1"/>
                        <a:t>him</a:t>
                      </a:r>
                      <a:r>
                        <a:rPr lang="it-IT" sz="20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73666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000" dirty="0"/>
                        <a:t>2. Situations </a:t>
                      </a:r>
                      <a:r>
                        <a:rPr lang="it-IT" sz="2000" dirty="0" err="1"/>
                        <a:t>that</a:t>
                      </a:r>
                      <a:r>
                        <a:rPr lang="it-IT" sz="2000" dirty="0"/>
                        <a:t> are </a:t>
                      </a:r>
                      <a:r>
                        <a:rPr lang="it-IT" sz="2000" dirty="0" err="1"/>
                        <a:t>impossible</a:t>
                      </a:r>
                      <a:r>
                        <a:rPr lang="it-IT" sz="2000" dirty="0"/>
                        <a:t> or  </a:t>
                      </a:r>
                      <a:r>
                        <a:rPr lang="it-IT" sz="2000" dirty="0" err="1"/>
                        <a:t>unlikely</a:t>
                      </a:r>
                      <a:r>
                        <a:rPr lang="it-IT" sz="2000" dirty="0"/>
                        <a:t> to </a:t>
                      </a:r>
                      <a:r>
                        <a:rPr lang="it-IT" sz="2000" dirty="0" err="1"/>
                        <a:t>happen</a:t>
                      </a:r>
                      <a:endParaRPr lang="it-I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/>
                        <a:t>I </a:t>
                      </a:r>
                      <a:r>
                        <a:rPr lang="it-IT" sz="2000" dirty="0" err="1"/>
                        <a:t>would</a:t>
                      </a:r>
                      <a:r>
                        <a:rPr lang="it-IT" sz="2000" dirty="0"/>
                        <a:t> </a:t>
                      </a:r>
                      <a:r>
                        <a:rPr lang="it-IT" sz="2000" dirty="0" err="1"/>
                        <a:t>buy</a:t>
                      </a:r>
                      <a:r>
                        <a:rPr lang="it-IT" sz="2000" dirty="0"/>
                        <a:t> a big house </a:t>
                      </a:r>
                      <a:r>
                        <a:rPr lang="it-IT" sz="2000" dirty="0" err="1"/>
                        <a:t>if</a:t>
                      </a:r>
                      <a:r>
                        <a:rPr lang="it-IT" sz="2000" dirty="0"/>
                        <a:t> I won a </a:t>
                      </a:r>
                      <a:r>
                        <a:rPr lang="it-IT" sz="2000" dirty="0" err="1"/>
                        <a:t>lot</a:t>
                      </a:r>
                      <a:r>
                        <a:rPr lang="it-IT" sz="2000" dirty="0"/>
                        <a:t> of money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1478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000" dirty="0"/>
                        <a:t>3. Situations </a:t>
                      </a:r>
                      <a:r>
                        <a:rPr lang="it-IT" sz="2000" dirty="0" err="1"/>
                        <a:t>that</a:t>
                      </a:r>
                      <a:r>
                        <a:rPr lang="it-IT" sz="2000" dirty="0"/>
                        <a:t> </a:t>
                      </a:r>
                      <a:r>
                        <a:rPr lang="it-IT" sz="2000" dirty="0" err="1"/>
                        <a:t>did</a:t>
                      </a:r>
                      <a:r>
                        <a:rPr lang="it-IT" sz="2000" dirty="0"/>
                        <a:t> </a:t>
                      </a:r>
                      <a:r>
                        <a:rPr lang="it-IT" sz="2000" dirty="0" err="1"/>
                        <a:t>not</a:t>
                      </a:r>
                      <a:r>
                        <a:rPr lang="it-IT" sz="2000" dirty="0"/>
                        <a:t> </a:t>
                      </a:r>
                      <a:r>
                        <a:rPr lang="it-IT" sz="2000" dirty="0" err="1"/>
                        <a:t>happened</a:t>
                      </a:r>
                      <a:r>
                        <a:rPr lang="it-IT" sz="2000" dirty="0"/>
                        <a:t> in the </a:t>
                      </a:r>
                      <a:r>
                        <a:rPr lang="it-IT" sz="2000" dirty="0" err="1"/>
                        <a:t>past</a:t>
                      </a:r>
                      <a:r>
                        <a:rPr lang="it-IT" sz="20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/>
                        <a:t>I </a:t>
                      </a:r>
                      <a:r>
                        <a:rPr lang="it-IT" sz="2000" dirty="0" err="1"/>
                        <a:t>wouldn’t</a:t>
                      </a:r>
                      <a:r>
                        <a:rPr lang="it-IT" sz="2000" dirty="0"/>
                        <a:t> </a:t>
                      </a:r>
                      <a:r>
                        <a:rPr lang="it-IT" sz="2000" dirty="0" err="1"/>
                        <a:t>have</a:t>
                      </a:r>
                      <a:r>
                        <a:rPr lang="it-IT" sz="2000" dirty="0"/>
                        <a:t> </a:t>
                      </a:r>
                      <a:r>
                        <a:rPr lang="it-IT" sz="2000" dirty="0" err="1"/>
                        <a:t>got</a:t>
                      </a:r>
                      <a:r>
                        <a:rPr lang="it-IT" sz="2000" dirty="0"/>
                        <a:t> </a:t>
                      </a:r>
                      <a:r>
                        <a:rPr lang="it-IT" sz="2000" dirty="0" err="1"/>
                        <a:t>lost</a:t>
                      </a:r>
                      <a:r>
                        <a:rPr lang="it-IT" sz="2000" dirty="0"/>
                        <a:t> </a:t>
                      </a:r>
                      <a:r>
                        <a:rPr lang="it-IT" sz="2000" dirty="0" err="1"/>
                        <a:t>if</a:t>
                      </a:r>
                      <a:r>
                        <a:rPr lang="it-IT" sz="2000" dirty="0"/>
                        <a:t> I </a:t>
                      </a:r>
                      <a:r>
                        <a:rPr lang="it-IT" sz="2000" dirty="0" err="1"/>
                        <a:t>had</a:t>
                      </a:r>
                      <a:r>
                        <a:rPr lang="it-IT" sz="2000" dirty="0"/>
                        <a:t> </a:t>
                      </a:r>
                      <a:r>
                        <a:rPr lang="it-IT" sz="2000" dirty="0" err="1"/>
                        <a:t>followed</a:t>
                      </a:r>
                      <a:r>
                        <a:rPr lang="it-IT" sz="2000" dirty="0"/>
                        <a:t> the </a:t>
                      </a:r>
                      <a:r>
                        <a:rPr lang="it-IT" sz="2000" dirty="0" err="1"/>
                        <a:t>map</a:t>
                      </a:r>
                      <a:endParaRPr lang="it-IT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7590448"/>
                  </a:ext>
                </a:extLst>
              </a:tr>
            </a:tbl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20FAD59E-E494-A244-A32B-460F5EE41B91}"/>
              </a:ext>
            </a:extLst>
          </p:cNvPr>
          <p:cNvSpPr txBox="1"/>
          <p:nvPr/>
        </p:nvSpPr>
        <p:spPr>
          <a:xfrm>
            <a:off x="6553201" y="4569468"/>
            <a:ext cx="9122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If-clause</a:t>
            </a:r>
            <a:r>
              <a:rPr lang="it-IT" dirty="0"/>
              <a:t> </a:t>
            </a:r>
            <a:r>
              <a:rPr lang="it-IT" dirty="0">
                <a:highlight>
                  <a:srgbClr val="FFFF00"/>
                </a:highlight>
              </a:rPr>
              <a:t>, </a:t>
            </a:r>
            <a:r>
              <a:rPr lang="it-IT" dirty="0" err="1"/>
              <a:t>main</a:t>
            </a:r>
            <a:r>
              <a:rPr lang="it-IT" dirty="0"/>
              <a:t> </a:t>
            </a:r>
            <a:r>
              <a:rPr lang="it-IT" dirty="0" err="1"/>
              <a:t>clause</a:t>
            </a:r>
            <a:endParaRPr lang="it-IT" dirty="0"/>
          </a:p>
          <a:p>
            <a:r>
              <a:rPr lang="it-IT" dirty="0" err="1"/>
              <a:t>Main</a:t>
            </a:r>
            <a:r>
              <a:rPr lang="it-IT" dirty="0"/>
              <a:t> </a:t>
            </a:r>
            <a:r>
              <a:rPr lang="it-IT" dirty="0" err="1"/>
              <a:t>clause</a:t>
            </a:r>
            <a:r>
              <a:rPr lang="it-IT" dirty="0"/>
              <a:t> </a:t>
            </a:r>
            <a:r>
              <a:rPr lang="it-IT" dirty="0">
                <a:highlight>
                  <a:srgbClr val="FFFF00"/>
                </a:highlight>
              </a:rPr>
              <a:t>+</a:t>
            </a:r>
            <a:r>
              <a:rPr lang="it-IT" dirty="0"/>
              <a:t> </a:t>
            </a:r>
            <a:r>
              <a:rPr lang="it-IT" dirty="0" err="1"/>
              <a:t>if-clause</a:t>
            </a:r>
            <a:endParaRPr lang="it-IT" dirty="0"/>
          </a:p>
        </p:txBody>
      </p:sp>
      <p:sp>
        <p:nvSpPr>
          <p:cNvPr id="6" name="Freccia in giù 5">
            <a:extLst>
              <a:ext uri="{FF2B5EF4-FFF2-40B4-BE49-F238E27FC236}">
                <a16:creationId xmlns:a16="http://schemas.microsoft.com/office/drawing/2014/main" id="{9E5D3D7B-E18A-2D52-B008-3CAFDBC3337C}"/>
              </a:ext>
            </a:extLst>
          </p:cNvPr>
          <p:cNvSpPr/>
          <p:nvPr/>
        </p:nvSpPr>
        <p:spPr>
          <a:xfrm>
            <a:off x="7652657" y="3973286"/>
            <a:ext cx="304800" cy="59618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65763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04233847-9E8A-6B4D-38B7-08A91145BE1C}"/>
              </a:ext>
            </a:extLst>
          </p:cNvPr>
          <p:cNvSpPr txBox="1"/>
          <p:nvPr/>
        </p:nvSpPr>
        <p:spPr>
          <a:xfrm>
            <a:off x="533400" y="228991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/>
              <a:t>For </a:t>
            </a:r>
            <a:r>
              <a:rPr lang="it-IT" sz="2000" dirty="0" err="1"/>
              <a:t>further</a:t>
            </a:r>
            <a:r>
              <a:rPr lang="it-IT" sz="2000" dirty="0"/>
              <a:t> practice</a:t>
            </a:r>
          </a:p>
        </p:txBody>
      </p:sp>
      <p:pic>
        <p:nvPicPr>
          <p:cNvPr id="5" name="Immagine 4" descr="Immagine che contiene testo, lettera, Carattere, carta&#10;&#10;Descrizione generata automaticamente">
            <a:extLst>
              <a:ext uri="{FF2B5EF4-FFF2-40B4-BE49-F238E27FC236}">
                <a16:creationId xmlns:a16="http://schemas.microsoft.com/office/drawing/2014/main" id="{0DA1258E-62AA-86C6-945A-2AC3BE5EF9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8" y="1261110"/>
            <a:ext cx="11778343" cy="433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2919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2D79B92-58D0-463D-D9E2-B851936859FB}"/>
              </a:ext>
            </a:extLst>
          </p:cNvPr>
          <p:cNvSpPr txBox="1"/>
          <p:nvPr/>
        </p:nvSpPr>
        <p:spPr>
          <a:xfrm>
            <a:off x="2509520" y="1605280"/>
            <a:ext cx="6065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dirty="0"/>
              <a:t>WISH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E051E96-6F2C-E593-EDC4-F911C3D39937}"/>
              </a:ext>
            </a:extLst>
          </p:cNvPr>
          <p:cNvSpPr txBox="1"/>
          <p:nvPr/>
        </p:nvSpPr>
        <p:spPr>
          <a:xfrm>
            <a:off x="6117770" y="272940"/>
            <a:ext cx="488768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i="1" dirty="0"/>
              <a:t>WISH</a:t>
            </a:r>
            <a:r>
              <a:rPr lang="it-IT" sz="2600" b="1" dirty="0"/>
              <a:t> FOR PRESENT / FUTURE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3E26F58-915F-8A45-4184-6F896C934137}"/>
              </a:ext>
            </a:extLst>
          </p:cNvPr>
          <p:cNvSpPr txBox="1"/>
          <p:nvPr/>
        </p:nvSpPr>
        <p:spPr>
          <a:xfrm>
            <a:off x="1350301" y="4440749"/>
            <a:ext cx="488768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i="1" dirty="0"/>
              <a:t>WISH</a:t>
            </a:r>
            <a:r>
              <a:rPr lang="it-IT" sz="2600" b="1" dirty="0"/>
              <a:t> FOR PAST REGRETS</a:t>
            </a:r>
          </a:p>
        </p:txBody>
      </p:sp>
    </p:spTree>
    <p:extLst>
      <p:ext uri="{BB962C8B-B14F-4D97-AF65-F5344CB8AC3E}">
        <p14:creationId xmlns:p14="http://schemas.microsoft.com/office/powerpoint/2010/main" val="27513939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031ABAE-5D5B-E26C-6066-144D167FB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32" y="131244"/>
            <a:ext cx="5042555" cy="426658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E335F49-3614-5FF6-9F80-5217E0868756}"/>
              </a:ext>
            </a:extLst>
          </p:cNvPr>
          <p:cNvSpPr txBox="1"/>
          <p:nvPr/>
        </p:nvSpPr>
        <p:spPr>
          <a:xfrm>
            <a:off x="827314" y="450765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 err="1">
                <a:hlinkClick r:id="rId4"/>
              </a:rPr>
              <a:t>Wish</a:t>
            </a:r>
            <a:r>
              <a:rPr lang="it-IT" sz="2400" dirty="0">
                <a:hlinkClick r:id="rId4"/>
              </a:rPr>
              <a:t> </a:t>
            </a:r>
            <a:r>
              <a:rPr lang="it-IT" sz="2400" dirty="0" err="1">
                <a:hlinkClick r:id="rId4"/>
              </a:rPr>
              <a:t>you</a:t>
            </a:r>
            <a:r>
              <a:rPr lang="it-IT" sz="2400" dirty="0">
                <a:hlinkClick r:id="rId4"/>
              </a:rPr>
              <a:t> </a:t>
            </a:r>
            <a:r>
              <a:rPr lang="it-IT" sz="2400" dirty="0" err="1">
                <a:hlinkClick r:id="rId4"/>
              </a:rPr>
              <a:t>were</a:t>
            </a:r>
            <a:r>
              <a:rPr lang="it-IT" sz="2400" dirty="0">
                <a:hlinkClick r:id="rId4"/>
              </a:rPr>
              <a:t> </a:t>
            </a:r>
            <a:r>
              <a:rPr lang="it-IT" sz="2400" dirty="0" err="1">
                <a:hlinkClick r:id="rId4"/>
              </a:rPr>
              <a:t>here</a:t>
            </a:r>
            <a:endParaRPr lang="it-IT" sz="24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8A2ED50-EB78-A056-8C81-BE43F18C5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1828" y="1159734"/>
            <a:ext cx="5148943" cy="371130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378DAED-C633-036A-1AE0-F950A76B54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0573" y="5083320"/>
            <a:ext cx="7111742" cy="150174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1F4BD67-C7AA-9807-B13D-010C2A802D38}"/>
              </a:ext>
            </a:extLst>
          </p:cNvPr>
          <p:cNvSpPr txBox="1"/>
          <p:nvPr/>
        </p:nvSpPr>
        <p:spPr>
          <a:xfrm>
            <a:off x="6389913" y="5083011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PAST SIMPLE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78A08C3-6759-CF7C-0AA2-AC2206EE359E}"/>
              </a:ext>
            </a:extLst>
          </p:cNvPr>
          <p:cNvSpPr txBox="1"/>
          <p:nvPr/>
        </p:nvSpPr>
        <p:spPr>
          <a:xfrm>
            <a:off x="6117770" y="5876282"/>
            <a:ext cx="2122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WOULD(N’T) + INF.</a:t>
            </a:r>
          </a:p>
        </p:txBody>
      </p:sp>
      <p:sp>
        <p:nvSpPr>
          <p:cNvPr id="12" name="Freccia in giù 11">
            <a:extLst>
              <a:ext uri="{FF2B5EF4-FFF2-40B4-BE49-F238E27FC236}">
                <a16:creationId xmlns:a16="http://schemas.microsoft.com/office/drawing/2014/main" id="{9D1A285E-F548-DD64-85F2-9A98E92CB414}"/>
              </a:ext>
            </a:extLst>
          </p:cNvPr>
          <p:cNvSpPr/>
          <p:nvPr/>
        </p:nvSpPr>
        <p:spPr>
          <a:xfrm>
            <a:off x="1839685" y="4969316"/>
            <a:ext cx="206829" cy="48870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5516673-2977-3735-F418-C82E5A902D7C}"/>
              </a:ext>
            </a:extLst>
          </p:cNvPr>
          <p:cNvSpPr txBox="1"/>
          <p:nvPr/>
        </p:nvSpPr>
        <p:spPr>
          <a:xfrm>
            <a:off x="467515" y="5540806"/>
            <a:ext cx="2951167" cy="92333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After </a:t>
            </a:r>
            <a:r>
              <a:rPr lang="it-IT" dirty="0" err="1"/>
              <a:t>wish</a:t>
            </a:r>
            <a:r>
              <a:rPr lang="it-IT" dirty="0"/>
              <a:t>, </a:t>
            </a:r>
            <a:r>
              <a:rPr lang="it-IT" dirty="0" err="1"/>
              <a:t>you</a:t>
            </a:r>
            <a:r>
              <a:rPr lang="it-IT" dirty="0"/>
              <a:t> can use </a:t>
            </a:r>
            <a:r>
              <a:rPr lang="it-IT" dirty="0" err="1"/>
              <a:t>was</a:t>
            </a:r>
            <a:r>
              <a:rPr lang="it-IT" dirty="0"/>
              <a:t> (</a:t>
            </a:r>
            <a:r>
              <a:rPr lang="it-IT" dirty="0" err="1"/>
              <a:t>informal</a:t>
            </a:r>
            <a:r>
              <a:rPr lang="it-IT" dirty="0"/>
              <a:t>) or </a:t>
            </a:r>
            <a:r>
              <a:rPr lang="it-IT" dirty="0" err="1"/>
              <a:t>were</a:t>
            </a:r>
            <a:r>
              <a:rPr lang="it-IT" dirty="0"/>
              <a:t> (</a:t>
            </a:r>
            <a:r>
              <a:rPr lang="it-IT" dirty="0" err="1"/>
              <a:t>formal</a:t>
            </a:r>
            <a:r>
              <a:rPr lang="it-IT" dirty="0"/>
              <a:t>) with I, he/</a:t>
            </a:r>
            <a:r>
              <a:rPr lang="it-IT" dirty="0" err="1"/>
              <a:t>she</a:t>
            </a:r>
            <a:r>
              <a:rPr lang="it-IT" dirty="0"/>
              <a:t>/</a:t>
            </a:r>
            <a:r>
              <a:rPr lang="it-IT" dirty="0" err="1"/>
              <a:t>it</a:t>
            </a:r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F2A3C73-3ED8-4B81-52ED-3CA306573C95}"/>
              </a:ext>
            </a:extLst>
          </p:cNvPr>
          <p:cNvSpPr txBox="1"/>
          <p:nvPr/>
        </p:nvSpPr>
        <p:spPr>
          <a:xfrm>
            <a:off x="6117770" y="272940"/>
            <a:ext cx="488768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i="1" dirty="0"/>
              <a:t>WISH</a:t>
            </a:r>
            <a:r>
              <a:rPr lang="it-IT" sz="2600" b="1" dirty="0"/>
              <a:t> FOR PRESENT / FUTURE</a:t>
            </a:r>
          </a:p>
        </p:txBody>
      </p:sp>
    </p:spTree>
    <p:extLst>
      <p:ext uri="{BB962C8B-B14F-4D97-AF65-F5344CB8AC3E}">
        <p14:creationId xmlns:p14="http://schemas.microsoft.com/office/powerpoint/2010/main" val="204995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BFB24A2-96DF-8D15-1E9B-D3A5CAAA5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3029"/>
            <a:ext cx="10515600" cy="5893934"/>
          </a:xfrm>
        </p:spPr>
        <p:txBody>
          <a:bodyPr>
            <a:normAutofit/>
          </a:bodyPr>
          <a:lstStyle/>
          <a:p>
            <a:r>
              <a:rPr lang="it-IT" sz="2000" dirty="0"/>
              <a:t>Mary </a:t>
            </a:r>
            <a:r>
              <a:rPr lang="it-IT" sz="2000" dirty="0" err="1"/>
              <a:t>wishes</a:t>
            </a:r>
            <a:r>
              <a:rPr lang="it-IT" sz="2000" dirty="0"/>
              <a:t> </a:t>
            </a:r>
            <a:r>
              <a:rPr lang="it-IT" sz="2000" dirty="0" err="1"/>
              <a:t>we</a:t>
            </a:r>
            <a:r>
              <a:rPr lang="it-IT" sz="2000" dirty="0"/>
              <a:t> </a:t>
            </a:r>
            <a:r>
              <a:rPr lang="it-IT" sz="2000" b="1" dirty="0" err="1"/>
              <a:t>had</a:t>
            </a:r>
            <a:r>
              <a:rPr lang="it-IT" sz="2000" b="1" dirty="0"/>
              <a:t> </a:t>
            </a:r>
            <a:r>
              <a:rPr lang="it-IT" sz="2000" b="1" dirty="0" err="1"/>
              <a:t>told</a:t>
            </a:r>
            <a:r>
              <a:rPr lang="it-IT" sz="2000" b="1" dirty="0"/>
              <a:t> </a:t>
            </a:r>
            <a:r>
              <a:rPr lang="it-IT" sz="2000" dirty="0" err="1"/>
              <a:t>her</a:t>
            </a:r>
            <a:r>
              <a:rPr lang="it-IT" sz="2000" dirty="0"/>
              <a:t> the truth</a:t>
            </a:r>
          </a:p>
          <a:p>
            <a:r>
              <a:rPr lang="it-IT" sz="2000" dirty="0"/>
              <a:t>I </a:t>
            </a:r>
            <a:r>
              <a:rPr lang="it-IT" sz="2000" dirty="0" err="1"/>
              <a:t>wish</a:t>
            </a:r>
            <a:r>
              <a:rPr lang="it-IT" sz="2000" dirty="0"/>
              <a:t> I </a:t>
            </a:r>
            <a:r>
              <a:rPr lang="it-IT" sz="2000" b="1" dirty="0" err="1"/>
              <a:t>had</a:t>
            </a:r>
            <a:r>
              <a:rPr lang="it-IT" sz="2000" b="1" dirty="0"/>
              <a:t> </a:t>
            </a:r>
            <a:r>
              <a:rPr lang="it-IT" sz="2000" b="1" dirty="0" err="1"/>
              <a:t>worked</a:t>
            </a:r>
            <a:r>
              <a:rPr lang="it-IT" sz="2000" b="1" dirty="0"/>
              <a:t> </a:t>
            </a:r>
            <a:r>
              <a:rPr lang="it-IT" sz="2000" dirty="0" err="1"/>
              <a:t>less</a:t>
            </a:r>
            <a:r>
              <a:rPr lang="it-IT" sz="2000" dirty="0"/>
              <a:t> last week</a:t>
            </a:r>
          </a:p>
          <a:p>
            <a:r>
              <a:rPr lang="it-IT" sz="2000" dirty="0"/>
              <a:t>I </a:t>
            </a:r>
            <a:r>
              <a:rPr lang="it-IT" sz="2000" dirty="0" err="1"/>
              <a:t>wish</a:t>
            </a:r>
            <a:r>
              <a:rPr lang="it-IT" sz="2000" dirty="0"/>
              <a:t> he </a:t>
            </a:r>
            <a:r>
              <a:rPr lang="it-IT" sz="2000" b="1" dirty="0" err="1"/>
              <a:t>had</a:t>
            </a:r>
            <a:r>
              <a:rPr lang="it-IT" sz="2000" b="1" dirty="0"/>
              <a:t> </a:t>
            </a:r>
            <a:r>
              <a:rPr lang="it-IT" sz="2000" b="1" dirty="0" err="1"/>
              <a:t>danced</a:t>
            </a:r>
            <a:r>
              <a:rPr lang="it-IT" sz="2000" b="1" dirty="0"/>
              <a:t> </a:t>
            </a:r>
            <a:r>
              <a:rPr lang="it-IT" sz="2000" dirty="0"/>
              <a:t>with me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4043C80-B2DA-F2E8-B1C3-1880E928260E}"/>
              </a:ext>
            </a:extLst>
          </p:cNvPr>
          <p:cNvSpPr txBox="1"/>
          <p:nvPr/>
        </p:nvSpPr>
        <p:spPr>
          <a:xfrm>
            <a:off x="6117770" y="272940"/>
            <a:ext cx="488768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i="1" dirty="0"/>
              <a:t>WISH</a:t>
            </a:r>
            <a:r>
              <a:rPr lang="it-IT" sz="2600" b="1" dirty="0"/>
              <a:t> FOR PAST REGRETS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63290E2-70BD-C29A-4626-A536AF7D08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31"/>
          <a:stretch/>
        </p:blipFill>
        <p:spPr bwMode="auto">
          <a:xfrm>
            <a:off x="2285128" y="2057399"/>
            <a:ext cx="7099536" cy="42281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489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g2fc218baf49_4_1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" y="152400"/>
            <a:ext cx="6793153" cy="655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2752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09CE0B-7EF9-3FE5-C4FA-0A515FB1A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 </a:t>
            </a:r>
            <a:r>
              <a:rPr lang="it-IT" dirty="0" err="1"/>
              <a:t>quick</a:t>
            </a:r>
            <a:r>
              <a:rPr lang="it-IT" dirty="0"/>
              <a:t> </a:t>
            </a:r>
            <a:r>
              <a:rPr lang="it-IT" dirty="0" err="1"/>
              <a:t>revision</a:t>
            </a:r>
            <a:r>
              <a:rPr lang="it-IT" dirty="0"/>
              <a:t> of the future </a:t>
            </a:r>
            <a:r>
              <a:rPr lang="it-IT" dirty="0" err="1"/>
              <a:t>before</a:t>
            </a:r>
            <a:r>
              <a:rPr lang="it-IT" dirty="0"/>
              <a:t> </a:t>
            </a:r>
            <a:r>
              <a:rPr lang="it-IT" dirty="0" err="1"/>
              <a:t>observing</a:t>
            </a:r>
            <a:r>
              <a:rPr lang="it-IT" dirty="0"/>
              <a:t> the future </a:t>
            </a:r>
            <a:r>
              <a:rPr lang="it-IT" dirty="0" err="1"/>
              <a:t>perfect</a:t>
            </a:r>
            <a:r>
              <a:rPr lang="it-IT" dirty="0"/>
              <a:t> and future </a:t>
            </a:r>
            <a:r>
              <a:rPr lang="it-IT" dirty="0" err="1"/>
              <a:t>continuous</a:t>
            </a:r>
            <a:endParaRPr lang="it-IT" dirty="0"/>
          </a:p>
        </p:txBody>
      </p:sp>
      <p:pic>
        <p:nvPicPr>
          <p:cNvPr id="4" name="Google Shape;232;g2f0db65eb0f_0_6">
            <a:extLst>
              <a:ext uri="{FF2B5EF4-FFF2-40B4-BE49-F238E27FC236}">
                <a16:creationId xmlns:a16="http://schemas.microsoft.com/office/drawing/2014/main" id="{DEC75D5A-7004-2B00-E118-C661DFDC2D6E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89985" y="1825625"/>
            <a:ext cx="6212030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96992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g2fc218baf49_4_1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4040575" cy="655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g2fc218baf49_4_1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45375" y="152400"/>
            <a:ext cx="5057775" cy="229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629ED48-728A-92F4-48EE-C22D1D4D2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878286" cy="2884688"/>
          </a:xfrm>
          <a:prstGeom prst="rect">
            <a:avLst/>
          </a:prstGeom>
        </p:spPr>
      </p:pic>
      <p:pic>
        <p:nvPicPr>
          <p:cNvPr id="7" name="Immagine 6" descr="Immagine che contiene testo, menu, Carattere, documento&#10;&#10;Descrizione generata automaticamente">
            <a:extLst>
              <a:ext uri="{FF2B5EF4-FFF2-40B4-BE49-F238E27FC236}">
                <a16:creationId xmlns:a16="http://schemas.microsoft.com/office/drawing/2014/main" id="{05BAAEEA-C71E-64F2-3C8A-90A731E55F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481" y="0"/>
            <a:ext cx="6801951" cy="432162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E410DEF-47FC-16BC-0AB7-A8D095609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08" y="2721428"/>
            <a:ext cx="5024273" cy="422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44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853964-E31A-6945-A7D8-F75EDC972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23888"/>
          </a:xfrm>
        </p:spPr>
        <p:txBody>
          <a:bodyPr>
            <a:normAutofit/>
          </a:bodyPr>
          <a:lstStyle/>
          <a:p>
            <a:r>
              <a:rPr lang="it-IT" sz="2800" dirty="0" err="1"/>
              <a:t>Vocabulary</a:t>
            </a:r>
            <a:r>
              <a:rPr lang="it-IT" sz="2800" dirty="0"/>
              <a:t>: Environment and </a:t>
            </a:r>
            <a:r>
              <a:rPr lang="it-IT" sz="2800" dirty="0" err="1"/>
              <a:t>ecology</a:t>
            </a:r>
            <a:endParaRPr lang="it-IT" sz="28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8490A2B-A33A-570B-FAF0-1D2C2101E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0744"/>
            <a:ext cx="10515600" cy="5676220"/>
          </a:xfrm>
        </p:spPr>
        <p:txBody>
          <a:bodyPr/>
          <a:lstStyle/>
          <a:p>
            <a:r>
              <a:rPr lang="it-IT" sz="2400" dirty="0"/>
              <a:t>Write the </a:t>
            </a:r>
            <a:r>
              <a:rPr lang="it-IT" sz="2400" dirty="0" err="1"/>
              <a:t>meaning</a:t>
            </a:r>
            <a:r>
              <a:rPr lang="it-IT" sz="2400" dirty="0"/>
              <a:t> of the following </a:t>
            </a:r>
            <a:r>
              <a:rPr lang="it-IT" sz="2400" dirty="0" err="1"/>
              <a:t>terms</a:t>
            </a:r>
            <a:endParaRPr lang="it-IT" sz="2400" dirty="0"/>
          </a:p>
          <a:p>
            <a:pPr marL="0" indent="0">
              <a:buNone/>
            </a:pPr>
            <a:endParaRPr lang="it-IT" dirty="0"/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20DAB6B6-5F35-497E-FD1D-87D5A8725D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6528992"/>
              </p:ext>
            </p:extLst>
          </p:nvPr>
        </p:nvGraphicFramePr>
        <p:xfrm>
          <a:off x="148772" y="928394"/>
          <a:ext cx="5947228" cy="583184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973614">
                  <a:extLst>
                    <a:ext uri="{9D8B030D-6E8A-4147-A177-3AD203B41FA5}">
                      <a16:colId xmlns:a16="http://schemas.microsoft.com/office/drawing/2014/main" val="2375915387"/>
                    </a:ext>
                  </a:extLst>
                </a:gridCol>
                <a:gridCol w="2973614">
                  <a:extLst>
                    <a:ext uri="{9D8B030D-6E8A-4147-A177-3AD203B41FA5}">
                      <a16:colId xmlns:a16="http://schemas.microsoft.com/office/drawing/2014/main" val="33657845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b="0" dirty="0" err="1"/>
                        <a:t>Biodiversity</a:t>
                      </a:r>
                      <a:endParaRPr lang="it-IT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1049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0" dirty="0"/>
                        <a:t>Carbon </a:t>
                      </a:r>
                      <a:r>
                        <a:rPr lang="it-IT" b="0" dirty="0" err="1"/>
                        <a:t>dioxide</a:t>
                      </a:r>
                      <a:r>
                        <a:rPr lang="it-IT" b="0" dirty="0"/>
                        <a:t> </a:t>
                      </a:r>
                      <a:r>
                        <a:rPr lang="it-IT" b="0" dirty="0" err="1"/>
                        <a:t>emissions</a:t>
                      </a:r>
                      <a:endParaRPr lang="it-IT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0682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0" dirty="0"/>
                        <a:t>Carbon footprints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23710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0" dirty="0" err="1"/>
                        <a:t>Climate</a:t>
                      </a:r>
                      <a:r>
                        <a:rPr lang="it-IT" b="0" dirty="0"/>
                        <a:t> </a:t>
                      </a:r>
                      <a:r>
                        <a:rPr lang="it-IT" b="0" dirty="0" err="1"/>
                        <a:t>change</a:t>
                      </a:r>
                      <a:endParaRPr lang="it-IT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9902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0" dirty="0"/>
                        <a:t>To </a:t>
                      </a:r>
                      <a:r>
                        <a:rPr lang="it-IT" b="0" dirty="0" err="1"/>
                        <a:t>consume</a:t>
                      </a:r>
                      <a:r>
                        <a:rPr lang="it-IT" b="0" dirty="0"/>
                        <a:t> / </a:t>
                      </a:r>
                      <a:r>
                        <a:rPr lang="it-IT" b="0" dirty="0" err="1"/>
                        <a:t>consumption</a:t>
                      </a:r>
                      <a:endParaRPr lang="it-IT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4477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0" dirty="0" err="1"/>
                        <a:t>Deforestation</a:t>
                      </a:r>
                      <a:endParaRPr lang="it-IT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5976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0" dirty="0" err="1"/>
                        <a:t>Desertification</a:t>
                      </a:r>
                      <a:endParaRPr lang="it-IT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5009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0" dirty="0"/>
                        <a:t>Eco- / </a:t>
                      </a:r>
                      <a:r>
                        <a:rPr lang="it-IT" b="0" dirty="0" err="1"/>
                        <a:t>environmentally</a:t>
                      </a:r>
                      <a:r>
                        <a:rPr lang="it-IT" b="0" dirty="0"/>
                        <a:t> friendly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64891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0" dirty="0" err="1"/>
                        <a:t>Ecosystem</a:t>
                      </a:r>
                      <a:endParaRPr lang="it-IT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8488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0" dirty="0"/>
                        <a:t>Global warming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87296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0" dirty="0" err="1"/>
                        <a:t>Greenhouse</a:t>
                      </a:r>
                      <a:r>
                        <a:rPr lang="it-IT" b="0" dirty="0"/>
                        <a:t> </a:t>
                      </a:r>
                      <a:r>
                        <a:rPr lang="it-IT" b="0" dirty="0" err="1"/>
                        <a:t>effect</a:t>
                      </a:r>
                      <a:endParaRPr lang="it-IT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9624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0" dirty="0" err="1"/>
                        <a:t>Holes</a:t>
                      </a:r>
                      <a:r>
                        <a:rPr lang="it-IT" b="0" dirty="0"/>
                        <a:t> in the </a:t>
                      </a:r>
                      <a:r>
                        <a:rPr lang="it-IT" b="0" dirty="0" err="1"/>
                        <a:t>ozone</a:t>
                      </a:r>
                      <a:r>
                        <a:rPr lang="it-IT" b="0" dirty="0"/>
                        <a:t> </a:t>
                      </a:r>
                      <a:r>
                        <a:rPr lang="it-IT" b="0" dirty="0" err="1"/>
                        <a:t>layer</a:t>
                      </a:r>
                      <a:endParaRPr lang="it-IT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78759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0" dirty="0"/>
                        <a:t>Impact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0647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0" dirty="0" err="1"/>
                        <a:t>Organic</a:t>
                      </a:r>
                      <a:endParaRPr lang="it-IT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54708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0" dirty="0" err="1"/>
                        <a:t>Pollution</a:t>
                      </a:r>
                      <a:r>
                        <a:rPr lang="it-IT" b="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3170905"/>
                  </a:ext>
                </a:extLst>
              </a:tr>
            </a:tbl>
          </a:graphicData>
        </a:graphic>
      </p:graphicFrame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731E4E3D-77A2-60FC-FAA8-C083E1DCBF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678714"/>
              </p:ext>
            </p:extLst>
          </p:nvPr>
        </p:nvGraphicFramePr>
        <p:xfrm>
          <a:off x="6244772" y="928394"/>
          <a:ext cx="5947228" cy="185420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973614">
                  <a:extLst>
                    <a:ext uri="{9D8B030D-6E8A-4147-A177-3AD203B41FA5}">
                      <a16:colId xmlns:a16="http://schemas.microsoft.com/office/drawing/2014/main" val="2375915387"/>
                    </a:ext>
                  </a:extLst>
                </a:gridCol>
                <a:gridCol w="2973614">
                  <a:extLst>
                    <a:ext uri="{9D8B030D-6E8A-4147-A177-3AD203B41FA5}">
                      <a16:colId xmlns:a16="http://schemas.microsoft.com/office/drawing/2014/main" val="33657845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b="0" dirty="0" err="1"/>
                        <a:t>Recycle</a:t>
                      </a:r>
                      <a:r>
                        <a:rPr lang="it-IT" b="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1049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0" dirty="0" err="1"/>
                        <a:t>Recycling</a:t>
                      </a:r>
                      <a:r>
                        <a:rPr lang="it-IT" b="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0682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0" dirty="0" err="1"/>
                        <a:t>Resources</a:t>
                      </a:r>
                      <a:r>
                        <a:rPr lang="it-IT" b="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23710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0" dirty="0" err="1"/>
                        <a:t>Sustainable</a:t>
                      </a:r>
                      <a:r>
                        <a:rPr lang="it-IT" b="0" dirty="0"/>
                        <a:t> </a:t>
                      </a:r>
                      <a:r>
                        <a:rPr lang="it-IT" b="0" dirty="0" err="1"/>
                        <a:t>development</a:t>
                      </a:r>
                      <a:r>
                        <a:rPr lang="it-IT" b="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9902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0" dirty="0"/>
                        <a:t>Waste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4477973"/>
                  </a:ext>
                </a:extLst>
              </a:tr>
            </a:tbl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FA469911-A63F-D84A-0F14-F046B212CA51}"/>
              </a:ext>
            </a:extLst>
          </p:cNvPr>
          <p:cNvSpPr txBox="1"/>
          <p:nvPr/>
        </p:nvSpPr>
        <p:spPr>
          <a:xfrm>
            <a:off x="6244772" y="3570514"/>
            <a:ext cx="5707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hlinkClick r:id="rId3"/>
              </a:rPr>
              <a:t>Agenda 2030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373170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2f097776f03_0_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KEEP PRACTISING AT HOME!!!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7" name="Google Shape;417;g2f097776f03_0_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1672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4600" dirty="0"/>
              <a:t>THANK YOU FOR YOUR ATTENTION!!!</a:t>
            </a:r>
            <a:endParaRPr sz="4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40;g2f0db65eb0f_1_2">
            <a:extLst>
              <a:ext uri="{FF2B5EF4-FFF2-40B4-BE49-F238E27FC236}">
                <a16:creationId xmlns:a16="http://schemas.microsoft.com/office/drawing/2014/main" id="{E4D1E4BB-16E2-6794-DAED-F15DC7FA6E70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92696" y="824948"/>
            <a:ext cx="8372613" cy="5352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4847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94020A4-9377-2543-943A-E408158672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8872" y="755375"/>
            <a:ext cx="9265828" cy="4777692"/>
          </a:xfrm>
        </p:spPr>
      </p:pic>
    </p:spTree>
    <p:extLst>
      <p:ext uri="{BB962C8B-B14F-4D97-AF65-F5344CB8AC3E}">
        <p14:creationId xmlns:p14="http://schemas.microsoft.com/office/powerpoint/2010/main" val="686339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F34B3C-8D00-A7B5-5180-104BE0278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748" y="2511977"/>
            <a:ext cx="10515600" cy="1325563"/>
          </a:xfrm>
        </p:spPr>
        <p:txBody>
          <a:bodyPr/>
          <a:lstStyle/>
          <a:p>
            <a:r>
              <a:rPr lang="it-IT" dirty="0"/>
              <a:t>FUTURE PERFECT – FUTURE CONTINUOUS</a:t>
            </a:r>
          </a:p>
        </p:txBody>
      </p:sp>
    </p:spTree>
    <p:extLst>
      <p:ext uri="{BB962C8B-B14F-4D97-AF65-F5344CB8AC3E}">
        <p14:creationId xmlns:p14="http://schemas.microsoft.com/office/powerpoint/2010/main" val="1643127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E8163C-A901-5E50-CE49-DB9044E21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CD5E417-CDCD-D63F-28F7-B65FEADE3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204D5FC-9818-7EFD-3597-3C73848A3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1457" y="681037"/>
            <a:ext cx="6389914" cy="453667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D7CD23C-FFD7-A577-BE00-0061A05C03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3799" y="157389"/>
            <a:ext cx="6060313" cy="633548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EF77729-2374-DBDD-2325-05089810357A}"/>
              </a:ext>
            </a:extLst>
          </p:cNvPr>
          <p:cNvSpPr txBox="1"/>
          <p:nvPr/>
        </p:nvSpPr>
        <p:spPr>
          <a:xfrm>
            <a:off x="6215743" y="5410200"/>
            <a:ext cx="4942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highlight>
                  <a:srgbClr val="FFFF00"/>
                </a:highlight>
              </a:rPr>
              <a:t>See </a:t>
            </a:r>
            <a:r>
              <a:rPr lang="it-IT" dirty="0" err="1">
                <a:highlight>
                  <a:srgbClr val="FFFF00"/>
                </a:highlight>
              </a:rPr>
              <a:t>also</a:t>
            </a:r>
            <a:r>
              <a:rPr lang="it-IT" dirty="0">
                <a:highlight>
                  <a:srgbClr val="FFFF00"/>
                </a:highlight>
              </a:rPr>
              <a:t> </a:t>
            </a:r>
            <a:r>
              <a:rPr lang="it-IT" dirty="0" err="1">
                <a:highlight>
                  <a:srgbClr val="FFFF00"/>
                </a:highlight>
              </a:rPr>
              <a:t>Vocabulary</a:t>
            </a:r>
            <a:r>
              <a:rPr lang="it-IT" dirty="0">
                <a:highlight>
                  <a:srgbClr val="FFFF00"/>
                </a:highlight>
              </a:rPr>
              <a:t> bank: slide NUMERO</a:t>
            </a:r>
          </a:p>
        </p:txBody>
      </p:sp>
    </p:spTree>
    <p:extLst>
      <p:ext uri="{BB962C8B-B14F-4D97-AF65-F5344CB8AC3E}">
        <p14:creationId xmlns:p14="http://schemas.microsoft.com/office/powerpoint/2010/main" val="1383949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6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2CF4DA1-4FBE-0E0F-5A01-B3E4FB03F8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1234" y="195944"/>
            <a:ext cx="6731534" cy="355899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7AEDA62-B27B-F52E-39B8-2AC235B73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7001" y="4050431"/>
            <a:ext cx="6357657" cy="250276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778AF07-8F84-B530-361B-6AAAE0B7A776}"/>
              </a:ext>
            </a:extLst>
          </p:cNvPr>
          <p:cNvSpPr txBox="1"/>
          <p:nvPr/>
        </p:nvSpPr>
        <p:spPr>
          <a:xfrm>
            <a:off x="7094003" y="304801"/>
            <a:ext cx="4619026" cy="3046988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dirty="0"/>
              <a:t>First work </a:t>
            </a:r>
            <a:r>
              <a:rPr lang="it-IT" sz="2400" dirty="0" err="1"/>
              <a:t>individually</a:t>
            </a:r>
            <a:r>
              <a:rPr lang="it-IT" sz="2400" dirty="0"/>
              <a:t> (ex. A) and </a:t>
            </a:r>
            <a:r>
              <a:rPr lang="it-IT" sz="2400" dirty="0" err="1"/>
              <a:t>then</a:t>
            </a:r>
            <a:r>
              <a:rPr lang="it-IT" sz="2400" dirty="0"/>
              <a:t> share </a:t>
            </a:r>
            <a:r>
              <a:rPr lang="it-IT" sz="2400" dirty="0" err="1"/>
              <a:t>your</a:t>
            </a:r>
            <a:r>
              <a:rPr lang="it-IT" sz="2400" dirty="0"/>
              <a:t> </a:t>
            </a:r>
            <a:r>
              <a:rPr lang="it-IT" sz="2400" dirty="0" err="1"/>
              <a:t>ideas</a:t>
            </a:r>
            <a:r>
              <a:rPr lang="it-IT" sz="2400" dirty="0"/>
              <a:t> with the </a:t>
            </a:r>
            <a:r>
              <a:rPr lang="it-IT" sz="2400" dirty="0" err="1"/>
              <a:t>whole</a:t>
            </a:r>
            <a:r>
              <a:rPr lang="it-IT" sz="2400" dirty="0"/>
              <a:t> class.</a:t>
            </a:r>
          </a:p>
          <a:p>
            <a:r>
              <a:rPr lang="it-IT" sz="2400" dirty="0" err="1"/>
              <a:t>Then</a:t>
            </a:r>
            <a:r>
              <a:rPr lang="it-IT" sz="2400" dirty="0"/>
              <a:t> work in small groups (2-3 people) (ex. B). Practice </a:t>
            </a:r>
            <a:r>
              <a:rPr lang="it-IT" sz="2400" dirty="0" err="1"/>
              <a:t>your</a:t>
            </a:r>
            <a:r>
              <a:rPr lang="it-IT" sz="2400" dirty="0"/>
              <a:t> English! </a:t>
            </a:r>
            <a:r>
              <a:rPr lang="it-IT" sz="2400" dirty="0" err="1"/>
              <a:t>If</a:t>
            </a:r>
            <a:r>
              <a:rPr lang="it-IT" sz="2400" dirty="0"/>
              <a:t> </a:t>
            </a:r>
            <a:r>
              <a:rPr lang="it-IT" sz="2400" dirty="0" err="1"/>
              <a:t>you</a:t>
            </a:r>
            <a:r>
              <a:rPr lang="it-IT" sz="2400" dirty="0"/>
              <a:t> </a:t>
            </a:r>
            <a:r>
              <a:rPr lang="it-IT" sz="2400" dirty="0" err="1"/>
              <a:t>don’t</a:t>
            </a:r>
            <a:r>
              <a:rPr lang="it-IT" sz="2400" dirty="0"/>
              <a:t> know the </a:t>
            </a:r>
            <a:r>
              <a:rPr lang="it-IT" sz="2400" dirty="0" err="1"/>
              <a:t>meaning</a:t>
            </a:r>
            <a:r>
              <a:rPr lang="it-IT" sz="2400" dirty="0"/>
              <a:t> of a word, look </a:t>
            </a:r>
            <a:r>
              <a:rPr lang="it-IT" sz="2400" dirty="0" err="1"/>
              <a:t>it</a:t>
            </a:r>
            <a:r>
              <a:rPr lang="it-IT" sz="2400" dirty="0"/>
              <a:t> up </a:t>
            </a:r>
            <a:r>
              <a:rPr lang="it-IT" sz="2400" dirty="0" err="1"/>
              <a:t>into</a:t>
            </a:r>
            <a:r>
              <a:rPr lang="it-IT" sz="2400" dirty="0"/>
              <a:t> a free online </a:t>
            </a:r>
            <a:r>
              <a:rPr lang="it-IT" sz="2400" dirty="0" err="1"/>
              <a:t>dictionary</a:t>
            </a:r>
            <a:r>
              <a:rPr lang="it-IT" sz="2400" dirty="0"/>
              <a:t>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1DAE09B-3EE0-26E4-9DBA-7299B41116C3}"/>
              </a:ext>
            </a:extLst>
          </p:cNvPr>
          <p:cNvSpPr txBox="1"/>
          <p:nvPr/>
        </p:nvSpPr>
        <p:spPr>
          <a:xfrm>
            <a:off x="6108846" y="5306470"/>
            <a:ext cx="1970313" cy="40011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dirty="0"/>
              <a:t>Future </a:t>
            </a:r>
            <a:r>
              <a:rPr lang="it-IT" sz="2000" dirty="0" err="1"/>
              <a:t>perfect</a:t>
            </a:r>
            <a:endParaRPr lang="it-IT" sz="20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B8CE31B-AB1B-490A-50C2-1514009A2010}"/>
              </a:ext>
            </a:extLst>
          </p:cNvPr>
          <p:cNvSpPr txBox="1"/>
          <p:nvPr/>
        </p:nvSpPr>
        <p:spPr>
          <a:xfrm>
            <a:off x="7369628" y="6105435"/>
            <a:ext cx="2340429" cy="40011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dirty="0"/>
              <a:t>Future </a:t>
            </a:r>
            <a:r>
              <a:rPr lang="it-IT" sz="2000" dirty="0" err="1"/>
              <a:t>continuous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24966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7FB03F8-DF6E-A6E9-6B3A-3D4984CBE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61" y="201814"/>
            <a:ext cx="6716272" cy="5844773"/>
          </a:xfrm>
          <a:prstGeom prst="rect">
            <a:avLst/>
          </a:prstGeom>
        </p:spPr>
      </p:pic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41E3FA23-2118-72D7-03D3-650B96AC852B}"/>
              </a:ext>
            </a:extLst>
          </p:cNvPr>
          <p:cNvCxnSpPr/>
          <p:nvPr/>
        </p:nvCxnSpPr>
        <p:spPr>
          <a:xfrm>
            <a:off x="7195457" y="4767943"/>
            <a:ext cx="42563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145EC5DA-6031-0E05-ECE9-AF7030BD3233}"/>
              </a:ext>
            </a:extLst>
          </p:cNvPr>
          <p:cNvCxnSpPr/>
          <p:nvPr/>
        </p:nvCxnSpPr>
        <p:spPr>
          <a:xfrm>
            <a:off x="9274628" y="3592286"/>
            <a:ext cx="0" cy="117565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619C32D-C3A2-78F5-4025-BD98E2FF2EC4}"/>
              </a:ext>
            </a:extLst>
          </p:cNvPr>
          <p:cNvSpPr txBox="1"/>
          <p:nvPr/>
        </p:nvSpPr>
        <p:spPr>
          <a:xfrm>
            <a:off x="7064830" y="4898571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PAST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EFE75B6-CD45-D48E-0C1D-5CF1F6DB2230}"/>
              </a:ext>
            </a:extLst>
          </p:cNvPr>
          <p:cNvSpPr txBox="1"/>
          <p:nvPr/>
        </p:nvSpPr>
        <p:spPr>
          <a:xfrm>
            <a:off x="8659585" y="4898571"/>
            <a:ext cx="1230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PRESENT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6FFD72B-0B68-55F7-72E5-1BD3094EFB08}"/>
              </a:ext>
            </a:extLst>
          </p:cNvPr>
          <p:cNvSpPr txBox="1"/>
          <p:nvPr/>
        </p:nvSpPr>
        <p:spPr>
          <a:xfrm>
            <a:off x="10733316" y="4898571"/>
            <a:ext cx="1230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FUTURE</a:t>
            </a:r>
          </a:p>
        </p:txBody>
      </p:sp>
      <p:sp>
        <p:nvSpPr>
          <p:cNvPr id="13" name="Freccia in giù 12">
            <a:extLst>
              <a:ext uri="{FF2B5EF4-FFF2-40B4-BE49-F238E27FC236}">
                <a16:creationId xmlns:a16="http://schemas.microsoft.com/office/drawing/2014/main" id="{D09AA65C-57C2-32F8-8D03-DECC831E92DF}"/>
              </a:ext>
            </a:extLst>
          </p:cNvPr>
          <p:cNvSpPr/>
          <p:nvPr/>
        </p:nvSpPr>
        <p:spPr>
          <a:xfrm>
            <a:off x="10646229" y="3690257"/>
            <a:ext cx="522513" cy="89262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C8C1F0E-B4F4-BFC6-5DE5-DE5591EE1E56}"/>
              </a:ext>
            </a:extLst>
          </p:cNvPr>
          <p:cNvSpPr txBox="1"/>
          <p:nvPr/>
        </p:nvSpPr>
        <p:spPr>
          <a:xfrm>
            <a:off x="10333374" y="2217826"/>
            <a:ext cx="2029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At </a:t>
            </a:r>
            <a:r>
              <a:rPr lang="it-IT" sz="2000" dirty="0" err="1"/>
              <a:t>this</a:t>
            </a:r>
            <a:r>
              <a:rPr lang="it-IT" sz="2000" dirty="0"/>
              <a:t> time, the future activity </a:t>
            </a:r>
            <a:r>
              <a:rPr lang="it-IT" sz="2000" dirty="0" err="1"/>
              <a:t>will</a:t>
            </a:r>
            <a:r>
              <a:rPr lang="it-IT" sz="2000" dirty="0"/>
              <a:t> be </a:t>
            </a:r>
            <a:r>
              <a:rPr lang="it-IT" sz="2000" dirty="0" err="1">
                <a:highlight>
                  <a:srgbClr val="FFFF00"/>
                </a:highlight>
              </a:rPr>
              <a:t>completed</a:t>
            </a:r>
            <a:endParaRPr lang="it-IT" sz="2000" dirty="0">
              <a:highlight>
                <a:srgbClr val="FFFF00"/>
              </a:highlight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8793FA5-53CB-7ED9-5273-340D59D5C3DF}"/>
              </a:ext>
            </a:extLst>
          </p:cNvPr>
          <p:cNvSpPr txBox="1"/>
          <p:nvPr/>
        </p:nvSpPr>
        <p:spPr>
          <a:xfrm>
            <a:off x="7593260" y="401944"/>
            <a:ext cx="21272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THIS IS THE KEY WORD THAT MAKES YOU UNDERSTAND THE DIFFERENCE BETWEEN THE FUTURE SIMPLE WITH WILL</a:t>
            </a:r>
          </a:p>
          <a:p>
            <a:r>
              <a:rPr lang="it-IT" dirty="0"/>
              <a:t>AND THE FUTURE PERFECT «WILL + HAVE + PAST PARTICIPLE»</a:t>
            </a:r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AE460B75-9963-C08A-6D16-25394297109A}"/>
              </a:ext>
            </a:extLst>
          </p:cNvPr>
          <p:cNvCxnSpPr/>
          <p:nvPr/>
        </p:nvCxnSpPr>
        <p:spPr>
          <a:xfrm>
            <a:off x="9452113" y="2433269"/>
            <a:ext cx="695739" cy="8267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001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1271</Words>
  <Application>Microsoft Office PowerPoint</Application>
  <PresentationFormat>Widescreen</PresentationFormat>
  <Paragraphs>212</Paragraphs>
  <Slides>33</Slides>
  <Notes>20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40" baseType="lpstr">
      <vt:lpstr>Aptos</vt:lpstr>
      <vt:lpstr>Aptos Display</vt:lpstr>
      <vt:lpstr>Arial</vt:lpstr>
      <vt:lpstr>Calibri</vt:lpstr>
      <vt:lpstr>EF Circular Latin</vt:lpstr>
      <vt:lpstr>Wingdings</vt:lpstr>
      <vt:lpstr>Tema di Office</vt:lpstr>
      <vt:lpstr>  LABORATORIO INGLESE III </vt:lpstr>
      <vt:lpstr>Presentazione standard di PowerPoint</vt:lpstr>
      <vt:lpstr>A quick revision of the future before observing the future perfect and future continuous</vt:lpstr>
      <vt:lpstr>Presentazione standard di PowerPoint</vt:lpstr>
      <vt:lpstr>Presentazione standard di PowerPoint</vt:lpstr>
      <vt:lpstr>FUTURE PERFECT – FUTURE CONTINUOUS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Zero and first conditionals; future time clauses</vt:lpstr>
      <vt:lpstr>Presentazione standard di PowerPoint</vt:lpstr>
      <vt:lpstr>Presentazione standard di PowerPoint</vt:lpstr>
      <vt:lpstr>Presentazione standard di PowerPoint</vt:lpstr>
      <vt:lpstr>Second and third conditionals: unreal conditionals </vt:lpstr>
      <vt:lpstr>Presentazione standard di PowerPoint</vt:lpstr>
      <vt:lpstr>To sum up: zero, first, second and third conditionals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Vocabulary: Environment and ecology</vt:lpstr>
      <vt:lpstr>KEEP PRACTISING AT HOME!!!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l.picchio1@unimc.it</dc:creator>
  <cp:lastModifiedBy>n.moretti3@unimc.it</cp:lastModifiedBy>
  <cp:revision>11</cp:revision>
  <dcterms:created xsi:type="dcterms:W3CDTF">2024-08-19T15:02:41Z</dcterms:created>
  <dcterms:modified xsi:type="dcterms:W3CDTF">2024-10-09T18:46:26Z</dcterms:modified>
</cp:coreProperties>
</file>