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415" r:id="rId4"/>
    <p:sldId id="257" r:id="rId5"/>
    <p:sldId id="420" r:id="rId6"/>
    <p:sldId id="338" r:id="rId7"/>
    <p:sldId id="258" r:id="rId8"/>
    <p:sldId id="259" r:id="rId9"/>
    <p:sldId id="260" r:id="rId10"/>
    <p:sldId id="264" r:id="rId11"/>
    <p:sldId id="262" r:id="rId12"/>
    <p:sldId id="261" r:id="rId13"/>
    <p:sldId id="426" r:id="rId14"/>
    <p:sldId id="265" r:id="rId15"/>
    <p:sldId id="266" r:id="rId16"/>
    <p:sldId id="416" r:id="rId17"/>
    <p:sldId id="417" r:id="rId18"/>
    <p:sldId id="414" r:id="rId19"/>
    <p:sldId id="423" r:id="rId20"/>
    <p:sldId id="424" r:id="rId21"/>
    <p:sldId id="427" r:id="rId22"/>
    <p:sldId id="422" r:id="rId23"/>
    <p:sldId id="428" r:id="rId24"/>
    <p:sldId id="413" r:id="rId25"/>
    <p:sldId id="419" r:id="rId26"/>
    <p:sldId id="376" r:id="rId27"/>
    <p:sldId id="342" r:id="rId28"/>
    <p:sldId id="345" r:id="rId29"/>
    <p:sldId id="306" r:id="rId30"/>
    <p:sldId id="347" r:id="rId31"/>
    <p:sldId id="346" r:id="rId32"/>
    <p:sldId id="341" r:id="rId33"/>
    <p:sldId id="263" r:id="rId34"/>
    <p:sldId id="421" r:id="rId35"/>
    <p:sldId id="380" r:id="rId36"/>
    <p:sldId id="381" r:id="rId37"/>
    <p:sldId id="382" r:id="rId38"/>
    <p:sldId id="418" r:id="rId39"/>
    <p:sldId id="425" r:id="rId40"/>
    <p:sldId id="400"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D7FC1-2FA0-4DFE-A81D-4CA093E4E9A3}" type="datetimeFigureOut">
              <a:rPr lang="it-IT" smtClean="0"/>
              <a:t>08/03/2025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AEC7-F171-4811-892B-FC2D44E34AB3}" type="slidenum">
              <a:rPr lang="it-IT" smtClean="0"/>
              <a:t>‹N›</a:t>
            </a:fld>
            <a:endParaRPr lang="it-IT"/>
          </a:p>
        </p:txBody>
      </p:sp>
    </p:spTree>
    <p:extLst>
      <p:ext uri="{BB962C8B-B14F-4D97-AF65-F5344CB8AC3E}">
        <p14:creationId xmlns:p14="http://schemas.microsoft.com/office/powerpoint/2010/main" val="108002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https://www.teachingenglish.org.uk/article/word-stress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Video </a:t>
            </a:r>
            <a:r>
              <a:rPr lang="it-IT" dirty="0" err="1"/>
              <a:t>lesson</a:t>
            </a:r>
            <a:r>
              <a:rPr lang="it-IT" dirty="0"/>
              <a:t> – interrompere a 5.10 più o meno, poi slide, poi continua con regole (video </a:t>
            </a:r>
            <a:r>
              <a:rPr lang="it-IT" dirty="0" err="1"/>
              <a:t>lesson</a:t>
            </a:r>
            <a:r>
              <a:rPr lang="it-IT" dirty="0"/>
              <a:t> + </a:t>
            </a:r>
            <a:r>
              <a:rPr lang="it-IT" dirty="0" err="1"/>
              <a:t>next</a:t>
            </a:r>
            <a:r>
              <a:rPr lang="it-IT" dirty="0"/>
              <a:t> slides)</a:t>
            </a:r>
          </a:p>
        </p:txBody>
      </p:sp>
      <p:sp>
        <p:nvSpPr>
          <p:cNvPr id="4" name="Segnaposto numero diapositiva 3"/>
          <p:cNvSpPr>
            <a:spLocks noGrp="1"/>
          </p:cNvSpPr>
          <p:nvPr>
            <p:ph type="sldNum" sz="quarter" idx="10"/>
          </p:nvPr>
        </p:nvSpPr>
        <p:spPr/>
        <p:txBody>
          <a:bodyPr/>
          <a:lstStyle/>
          <a:p>
            <a:fld id="{148CEE8E-B239-4CD7-ADFA-376B384A52FE}" type="slidenum">
              <a:rPr lang="it-IT" smtClean="0"/>
              <a:t>25</a:t>
            </a:fld>
            <a:endParaRPr lang="it-IT"/>
          </a:p>
        </p:txBody>
      </p:sp>
    </p:spTree>
    <p:extLst>
      <p:ext uri="{BB962C8B-B14F-4D97-AF65-F5344CB8AC3E}">
        <p14:creationId xmlns:p14="http://schemas.microsoft.com/office/powerpoint/2010/main" val="176580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https://www.toeflgoanywhere.org/learn-these-4-word-stress-rules-improve-your-pronunciation</a:t>
            </a:r>
          </a:p>
          <a:p>
            <a:r>
              <a:rPr lang="it-IT" dirty="0"/>
              <a:t>https://www.teachingenglish.org.uk/article/word-stress</a:t>
            </a:r>
          </a:p>
          <a:p>
            <a:endParaRPr lang="it-IT" dirty="0"/>
          </a:p>
          <a:p>
            <a:r>
              <a:rPr lang="it-IT" dirty="0"/>
              <a:t>Es. 2a pag. 17</a:t>
            </a:r>
          </a:p>
        </p:txBody>
      </p:sp>
      <p:sp>
        <p:nvSpPr>
          <p:cNvPr id="4" name="Segnaposto numero diapositiva 3"/>
          <p:cNvSpPr>
            <a:spLocks noGrp="1"/>
          </p:cNvSpPr>
          <p:nvPr>
            <p:ph type="sldNum" sz="quarter" idx="5"/>
          </p:nvPr>
        </p:nvSpPr>
        <p:spPr/>
        <p:txBody>
          <a:bodyPr/>
          <a:lstStyle/>
          <a:p>
            <a:fld id="{148CEE8E-B239-4CD7-ADFA-376B384A52FE}" type="slidenum">
              <a:rPr lang="it-IT" smtClean="0"/>
              <a:t>26</a:t>
            </a:fld>
            <a:endParaRPr lang="it-IT"/>
          </a:p>
        </p:txBody>
      </p:sp>
    </p:spTree>
    <p:extLst>
      <p:ext uri="{BB962C8B-B14F-4D97-AF65-F5344CB8AC3E}">
        <p14:creationId xmlns:p14="http://schemas.microsoft.com/office/powerpoint/2010/main" val="134991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https://www.toeflgoanywhere.org/learn-these-4-word-stress-rules-improve-your-pronunciation</a:t>
            </a:r>
          </a:p>
          <a:p>
            <a:r>
              <a:rPr lang="it-IT" dirty="0"/>
              <a:t>https://www.teachingenglish.org.uk/article/word-stress</a:t>
            </a:r>
          </a:p>
          <a:p>
            <a:endParaRPr lang="it-IT" dirty="0"/>
          </a:p>
        </p:txBody>
      </p:sp>
      <p:sp>
        <p:nvSpPr>
          <p:cNvPr id="4" name="Segnaposto numero diapositiva 3"/>
          <p:cNvSpPr>
            <a:spLocks noGrp="1"/>
          </p:cNvSpPr>
          <p:nvPr>
            <p:ph type="sldNum" sz="quarter" idx="5"/>
          </p:nvPr>
        </p:nvSpPr>
        <p:spPr/>
        <p:txBody>
          <a:bodyPr/>
          <a:lstStyle/>
          <a:p>
            <a:fld id="{148CEE8E-B239-4CD7-ADFA-376B384A52FE}" type="slidenum">
              <a:rPr lang="it-IT" smtClean="0"/>
              <a:t>27</a:t>
            </a:fld>
            <a:endParaRPr lang="it-IT"/>
          </a:p>
        </p:txBody>
      </p:sp>
    </p:spTree>
    <p:extLst>
      <p:ext uri="{BB962C8B-B14F-4D97-AF65-F5344CB8AC3E}">
        <p14:creationId xmlns:p14="http://schemas.microsoft.com/office/powerpoint/2010/main" val="74303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exercise 2a-b p.8</a:t>
            </a:r>
          </a:p>
        </p:txBody>
      </p:sp>
      <p:sp>
        <p:nvSpPr>
          <p:cNvPr id="4" name="Segnaposto numero diapositiva 3"/>
          <p:cNvSpPr>
            <a:spLocks noGrp="1"/>
          </p:cNvSpPr>
          <p:nvPr>
            <p:ph type="sldNum" sz="quarter" idx="5"/>
          </p:nvPr>
        </p:nvSpPr>
        <p:spPr/>
        <p:txBody>
          <a:bodyPr/>
          <a:lstStyle/>
          <a:p>
            <a:fld id="{148CEE8E-B239-4CD7-ADFA-376B384A52FE}" type="slidenum">
              <a:rPr lang="it-IT" smtClean="0"/>
              <a:t>28</a:t>
            </a:fld>
            <a:endParaRPr lang="it-IT"/>
          </a:p>
        </p:txBody>
      </p:sp>
    </p:spTree>
    <p:extLst>
      <p:ext uri="{BB962C8B-B14F-4D97-AF65-F5344CB8AC3E}">
        <p14:creationId xmlns:p14="http://schemas.microsoft.com/office/powerpoint/2010/main" val="139953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exercise 2a-b p.8</a:t>
            </a:r>
          </a:p>
        </p:txBody>
      </p:sp>
      <p:sp>
        <p:nvSpPr>
          <p:cNvPr id="4" name="Segnaposto numero diapositiva 3"/>
          <p:cNvSpPr>
            <a:spLocks noGrp="1"/>
          </p:cNvSpPr>
          <p:nvPr>
            <p:ph type="sldNum" sz="quarter" idx="5"/>
          </p:nvPr>
        </p:nvSpPr>
        <p:spPr/>
        <p:txBody>
          <a:bodyPr/>
          <a:lstStyle/>
          <a:p>
            <a:fld id="{148CEE8E-B239-4CD7-ADFA-376B384A52FE}" type="slidenum">
              <a:rPr lang="it-IT" smtClean="0"/>
              <a:t>29</a:t>
            </a:fld>
            <a:endParaRPr lang="it-IT"/>
          </a:p>
        </p:txBody>
      </p:sp>
    </p:spTree>
    <p:extLst>
      <p:ext uri="{BB962C8B-B14F-4D97-AF65-F5344CB8AC3E}">
        <p14:creationId xmlns:p14="http://schemas.microsoft.com/office/powerpoint/2010/main" val="136271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https://www.toeflgoanywhere.org/learn-these-4-word-stress-rules-improve-your-pronunciation</a:t>
            </a:r>
          </a:p>
          <a:p>
            <a:r>
              <a:rPr lang="it-IT" dirty="0"/>
              <a:t>https://www.teachingenglish.org.uk/article/word-stress</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dirty="0">
                <a:solidFill>
                  <a:srgbClr val="993366"/>
                </a:solidFill>
              </a:rPr>
              <a:t>Exercise 7a (p.11 B1/+)</a:t>
            </a:r>
          </a:p>
          <a:p>
            <a:endParaRPr lang="it-IT" dirty="0"/>
          </a:p>
          <a:p>
            <a:r>
              <a:rPr lang="it-IT" dirty="0"/>
              <a:t>1. /es/</a:t>
            </a:r>
            <a:br>
              <a:rPr lang="it-IT" dirty="0"/>
            </a:br>
            <a:r>
              <a:rPr lang="it-IT" dirty="0"/>
              <a:t>2. /</a:t>
            </a:r>
            <a:r>
              <a:rPr lang="it-IT" dirty="0" err="1"/>
              <a:t>ebl</a:t>
            </a:r>
            <a:r>
              <a:rPr lang="it-IT" dirty="0"/>
              <a:t>/</a:t>
            </a:r>
          </a:p>
          <a:p>
            <a:r>
              <a:rPr lang="it-IT" dirty="0"/>
              <a:t>3. /</a:t>
            </a:r>
            <a:r>
              <a:rPr lang="it-IT" dirty="0" err="1"/>
              <a:t>ebl</a:t>
            </a:r>
            <a:r>
              <a:rPr lang="it-IT" dirty="0"/>
              <a:t>/</a:t>
            </a:r>
            <a:br>
              <a:rPr lang="it-IT" dirty="0"/>
            </a:br>
            <a:r>
              <a:rPr lang="it-IT" dirty="0"/>
              <a:t>4. /IV/</a:t>
            </a:r>
            <a:br>
              <a:rPr lang="it-IT" dirty="0"/>
            </a:br>
            <a:r>
              <a:rPr lang="it-IT" dirty="0"/>
              <a:t>5+6: no, </a:t>
            </a:r>
            <a:r>
              <a:rPr lang="it-IT" dirty="0" err="1"/>
              <a:t>never</a:t>
            </a:r>
            <a:endParaRPr lang="it-IT" dirty="0"/>
          </a:p>
        </p:txBody>
      </p:sp>
      <p:sp>
        <p:nvSpPr>
          <p:cNvPr id="4" name="Segnaposto numero diapositiva 3"/>
          <p:cNvSpPr>
            <a:spLocks noGrp="1"/>
          </p:cNvSpPr>
          <p:nvPr>
            <p:ph type="sldNum" sz="quarter" idx="5"/>
          </p:nvPr>
        </p:nvSpPr>
        <p:spPr/>
        <p:txBody>
          <a:bodyPr/>
          <a:lstStyle/>
          <a:p>
            <a:fld id="{148CEE8E-B239-4CD7-ADFA-376B384A52FE}" type="slidenum">
              <a:rPr lang="it-IT" smtClean="0"/>
              <a:t>30</a:t>
            </a:fld>
            <a:endParaRPr lang="it-IT"/>
          </a:p>
        </p:txBody>
      </p:sp>
    </p:spTree>
    <p:extLst>
      <p:ext uri="{BB962C8B-B14F-4D97-AF65-F5344CB8AC3E}">
        <p14:creationId xmlns:p14="http://schemas.microsoft.com/office/powerpoint/2010/main" val="228331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48CEE8E-B239-4CD7-ADFA-376B384A52FE}" type="slidenum">
              <a:rPr lang="it-IT" smtClean="0"/>
              <a:t>31</a:t>
            </a:fld>
            <a:endParaRPr lang="it-IT"/>
          </a:p>
        </p:txBody>
      </p:sp>
    </p:spTree>
    <p:extLst>
      <p:ext uri="{BB962C8B-B14F-4D97-AF65-F5344CB8AC3E}">
        <p14:creationId xmlns:p14="http://schemas.microsoft.com/office/powerpoint/2010/main" val="38691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48CEE8E-B239-4CD7-ADFA-376B384A52FE}" type="slidenum">
              <a:rPr lang="it-IT" smtClean="0"/>
              <a:t>34</a:t>
            </a:fld>
            <a:endParaRPr lang="it-IT"/>
          </a:p>
        </p:txBody>
      </p:sp>
    </p:spTree>
    <p:extLst>
      <p:ext uri="{BB962C8B-B14F-4D97-AF65-F5344CB8AC3E}">
        <p14:creationId xmlns:p14="http://schemas.microsoft.com/office/powerpoint/2010/main" val="235341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Do </a:t>
            </a:r>
            <a:r>
              <a:rPr lang="it-IT" dirty="0" err="1"/>
              <a:t>you</a:t>
            </a:r>
            <a:r>
              <a:rPr lang="it-IT" dirty="0"/>
              <a:t> </a:t>
            </a:r>
            <a:r>
              <a:rPr lang="it-IT" dirty="0" err="1"/>
              <a:t>think</a:t>
            </a:r>
            <a:r>
              <a:rPr lang="it-IT" dirty="0"/>
              <a:t> </a:t>
            </a:r>
            <a:r>
              <a:rPr lang="it-IT" dirty="0" err="1"/>
              <a:t>these</a:t>
            </a:r>
            <a:r>
              <a:rPr lang="it-IT" dirty="0"/>
              <a:t> </a:t>
            </a:r>
            <a:r>
              <a:rPr lang="it-IT" dirty="0" err="1"/>
              <a:t>descriptions</a:t>
            </a:r>
            <a:r>
              <a:rPr lang="it-IT" dirty="0"/>
              <a:t> are sound? Do </a:t>
            </a:r>
            <a:r>
              <a:rPr lang="it-IT" dirty="0" err="1"/>
              <a:t>you</a:t>
            </a:r>
            <a:r>
              <a:rPr lang="it-IT" dirty="0"/>
              <a:t> </a:t>
            </a:r>
            <a:r>
              <a:rPr lang="it-IT" dirty="0" err="1"/>
              <a:t>think</a:t>
            </a:r>
            <a:r>
              <a:rPr lang="it-IT" dirty="0"/>
              <a:t> the </a:t>
            </a:r>
            <a:r>
              <a:rPr lang="it-IT" dirty="0" err="1"/>
              <a:t>description</a:t>
            </a:r>
            <a:r>
              <a:rPr lang="it-IT" dirty="0"/>
              <a:t> of </a:t>
            </a:r>
            <a:r>
              <a:rPr lang="it-IT" dirty="0" err="1"/>
              <a:t>personality</a:t>
            </a:r>
            <a:r>
              <a:rPr lang="it-IT" dirty="0"/>
              <a:t> </a:t>
            </a:r>
            <a:r>
              <a:rPr lang="it-IT" dirty="0" err="1"/>
              <a:t>is</a:t>
            </a:r>
            <a:r>
              <a:rPr lang="it-IT" dirty="0"/>
              <a:t> </a:t>
            </a:r>
            <a:r>
              <a:rPr lang="it-IT" dirty="0" err="1"/>
              <a:t>true</a:t>
            </a:r>
            <a:r>
              <a:rPr lang="it-IT" dirty="0"/>
              <a:t> for </a:t>
            </a:r>
            <a:r>
              <a:rPr lang="it-IT" dirty="0" err="1"/>
              <a:t>you</a:t>
            </a:r>
            <a:r>
              <a:rPr lang="it-IT" dirty="0"/>
              <a:t>?</a:t>
            </a:r>
          </a:p>
        </p:txBody>
      </p:sp>
      <p:sp>
        <p:nvSpPr>
          <p:cNvPr id="4" name="Segnaposto numero diapositiva 3"/>
          <p:cNvSpPr>
            <a:spLocks noGrp="1"/>
          </p:cNvSpPr>
          <p:nvPr>
            <p:ph type="sldNum" sz="quarter" idx="5"/>
          </p:nvPr>
        </p:nvSpPr>
        <p:spPr/>
        <p:txBody>
          <a:bodyPr/>
          <a:lstStyle/>
          <a:p>
            <a:fld id="{148CEE8E-B239-4CD7-ADFA-376B384A52FE}" type="slidenum">
              <a:rPr lang="it-IT" smtClean="0"/>
              <a:t>36</a:t>
            </a:fld>
            <a:endParaRPr lang="it-IT"/>
          </a:p>
        </p:txBody>
      </p:sp>
    </p:spTree>
    <p:extLst>
      <p:ext uri="{BB962C8B-B14F-4D97-AF65-F5344CB8AC3E}">
        <p14:creationId xmlns:p14="http://schemas.microsoft.com/office/powerpoint/2010/main" val="94524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BCE1D-AE4D-AB16-E00E-3EE95AC28F1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0D8533D-7DD5-5D0E-31FD-6292BA389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332C4ED-867D-A08D-FE36-7C60B184CBAC}"/>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5" name="Segnaposto piè di pagina 4">
            <a:extLst>
              <a:ext uri="{FF2B5EF4-FFF2-40B4-BE49-F238E27FC236}">
                <a16:creationId xmlns:a16="http://schemas.microsoft.com/office/drawing/2014/main" id="{916DC03F-150E-5B91-08A0-69149E40C0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3F5434-B8B3-EA71-8368-3A192BD3DD2C}"/>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252089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F2DCD3-274E-76F7-53B4-1E32F894063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3E0EFE0-FB17-339B-9055-CADA55A2A0C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9CCE10-C3C2-65E8-EC41-23A38DFA98A4}"/>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5" name="Segnaposto piè di pagina 4">
            <a:extLst>
              <a:ext uri="{FF2B5EF4-FFF2-40B4-BE49-F238E27FC236}">
                <a16:creationId xmlns:a16="http://schemas.microsoft.com/office/drawing/2014/main" id="{DB08CAB4-B314-835F-DFEC-E379096E6C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13627-1D09-E6F6-3DF8-A45B987BC747}"/>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207736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AF0332D-FAA6-9034-95F5-252F6C1C9B5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39E222-EB20-BF23-D1A9-133814FE53C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E414B0-6140-9A71-6EA5-F388CFF0EDA4}"/>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5" name="Segnaposto piè di pagina 4">
            <a:extLst>
              <a:ext uri="{FF2B5EF4-FFF2-40B4-BE49-F238E27FC236}">
                <a16:creationId xmlns:a16="http://schemas.microsoft.com/office/drawing/2014/main" id="{830A0264-58E1-2E52-8F3B-0A8B957A4B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06EC51-1C2A-625F-7564-E5D0166A3942}"/>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350395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1EC7C4-71B5-7405-71FB-07E36E6A1EA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92930E7-B21B-5E44-FE28-9505638BA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AB9F758-6B0E-1AE9-D2AB-7204B29B392C}"/>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5" name="Segnaposto piè di pagina 4">
            <a:extLst>
              <a:ext uri="{FF2B5EF4-FFF2-40B4-BE49-F238E27FC236}">
                <a16:creationId xmlns:a16="http://schemas.microsoft.com/office/drawing/2014/main" id="{3BA22357-AA96-5598-8513-297AAA8CBD58}"/>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B937245-4E87-07C8-977A-C404EA33609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5066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047482-D6DE-414B-A394-007B3277A6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F45DAC-FA44-E788-6056-4009870EF89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B133E4-C478-B55D-26DF-DBC5C50E546D}"/>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5" name="Segnaposto piè di pagina 4">
            <a:extLst>
              <a:ext uri="{FF2B5EF4-FFF2-40B4-BE49-F238E27FC236}">
                <a16:creationId xmlns:a16="http://schemas.microsoft.com/office/drawing/2014/main" id="{83F3835C-3031-DD51-6961-16CB16FE13D8}"/>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D5AC8B55-748B-4C7E-B927-DA88A2CF3527}"/>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027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001790-D4C9-2EB4-97AB-7DAFB52F50B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14AEA06-5F16-17CF-F975-C05E9CC9F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0867652-0A91-D12F-A5D0-500F4526F8BF}"/>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5" name="Segnaposto piè di pagina 4">
            <a:extLst>
              <a:ext uri="{FF2B5EF4-FFF2-40B4-BE49-F238E27FC236}">
                <a16:creationId xmlns:a16="http://schemas.microsoft.com/office/drawing/2014/main" id="{299EBB21-0A7B-DC43-0FA5-DB14CA0E640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415D945B-BAED-D6FF-8901-AEE18F6CDFD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919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0B3D3-3107-ACC0-CE88-C16F83B8BAF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C40B87-2AC3-2E6F-1861-710E231342E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F8C47EE-2958-3C5D-BD3D-51BE16191FE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86D22AE-B746-F76C-05D4-E1A3DA1E9E36}"/>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6" name="Segnaposto piè di pagina 5">
            <a:extLst>
              <a:ext uri="{FF2B5EF4-FFF2-40B4-BE49-F238E27FC236}">
                <a16:creationId xmlns:a16="http://schemas.microsoft.com/office/drawing/2014/main" id="{E4207D5C-E5E6-80E7-2817-0D6CCBDC2355}"/>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339A4D3F-350E-2F46-3638-3C0C01B64EA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31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080A6-81D9-DB0B-8CF7-DDF6A0487D9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A42D31-FA8A-F666-018C-0E5A58386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97C82CF-90FA-DB4B-A8F1-A9DFA5147CC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DE50DC-AAE0-D951-8AAE-17599D749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27117D5-1C12-D91C-471A-8467A69E7DC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E7EDF4C-E10E-9695-CDC1-28C952EE3DA2}"/>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8" name="Segnaposto piè di pagina 7">
            <a:extLst>
              <a:ext uri="{FF2B5EF4-FFF2-40B4-BE49-F238E27FC236}">
                <a16:creationId xmlns:a16="http://schemas.microsoft.com/office/drawing/2014/main" id="{52EFD978-9390-83D6-872A-038C56954CFF}"/>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310B7D79-5B71-144E-B5AE-ECA58DE35F34}"/>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476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8EE39-B08F-02A6-B038-9F4954EF108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867F1A8-0258-5BC7-606B-8A6E6C377AB7}"/>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4" name="Segnaposto piè di pagina 3">
            <a:extLst>
              <a:ext uri="{FF2B5EF4-FFF2-40B4-BE49-F238E27FC236}">
                <a16:creationId xmlns:a16="http://schemas.microsoft.com/office/drawing/2014/main" id="{B3D45DDC-F2CE-CAE1-8E33-667A02850AC3}"/>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1CAA1526-958B-FBA5-BB4D-31BF899B5F3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5023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97C855-9E9C-A6D1-3415-FEFE56B56A39}"/>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3" name="Segnaposto piè di pagina 2">
            <a:extLst>
              <a:ext uri="{FF2B5EF4-FFF2-40B4-BE49-F238E27FC236}">
                <a16:creationId xmlns:a16="http://schemas.microsoft.com/office/drawing/2014/main" id="{F4508381-5EF9-026E-2CCF-30DDBAF769C5}"/>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436BAA41-5C4B-F5B5-1E05-84DA2E99548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73118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8D4F90-8A16-94A9-F7EB-691A75C44C9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5DB828-56D4-78E8-F7B0-4012BD12F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9259F90-FEF4-639D-63A3-493028D30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CFAF7F5-3F4F-B8CE-F6A4-10CC297EC9BF}"/>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6" name="Segnaposto piè di pagina 5">
            <a:extLst>
              <a:ext uri="{FF2B5EF4-FFF2-40B4-BE49-F238E27FC236}">
                <a16:creationId xmlns:a16="http://schemas.microsoft.com/office/drawing/2014/main" id="{0A39A03F-5954-237D-44A4-4AF657A5DCF2}"/>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C7611D35-D95A-E084-671A-63162EFADED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935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0FDFD-B64A-7EDF-5922-5D176E202E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C58DD5-1CA4-4D71-1A8F-12D4B1FD88F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EF86E0-02C6-C9EE-58B4-E1677EB926B3}"/>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5" name="Segnaposto piè di pagina 4">
            <a:extLst>
              <a:ext uri="{FF2B5EF4-FFF2-40B4-BE49-F238E27FC236}">
                <a16:creationId xmlns:a16="http://schemas.microsoft.com/office/drawing/2014/main" id="{5240BED4-14F4-B776-EB4A-756C282670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924403-58F2-E361-9266-2502F9047796}"/>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3678082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2E424-5DD5-ED9D-D964-DC0CDD733B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68ECC8F-78FB-86FA-AE55-5DEC67343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D42534E-86C4-47D9-B331-B471EDFCD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5ECA99-88B9-C68B-0512-DBB21E96083E}"/>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6" name="Segnaposto piè di pagina 5">
            <a:extLst>
              <a:ext uri="{FF2B5EF4-FFF2-40B4-BE49-F238E27FC236}">
                <a16:creationId xmlns:a16="http://schemas.microsoft.com/office/drawing/2014/main" id="{2A6FE72B-8F23-1481-EC3B-43E73692AAD1}"/>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15A31ED7-B3FA-6C8A-1B70-2AE0E07942C4}"/>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4694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165CB5-4A5B-2C1D-6950-6FE0B3C337B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C99EBA-EF86-3670-830B-B8B4322F2F4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A4B4FA-7041-D591-E04E-AE76B896ED79}"/>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5" name="Segnaposto piè di pagina 4">
            <a:extLst>
              <a:ext uri="{FF2B5EF4-FFF2-40B4-BE49-F238E27FC236}">
                <a16:creationId xmlns:a16="http://schemas.microsoft.com/office/drawing/2014/main" id="{F592C5F8-0074-942A-BC8E-2F4937EEAC51}"/>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63225A8D-9437-A9F1-1EDE-5675D656B08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5729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4C34575-4FDA-485E-35B0-C08992CA867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A8F41C-5737-748C-C5AC-FB32BF7AB16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F0ED9E-E9A5-08EB-EAB7-83A5C7F184C4}"/>
              </a:ext>
            </a:extLst>
          </p:cNvPr>
          <p:cNvSpPr>
            <a:spLocks noGrp="1"/>
          </p:cNvSpPr>
          <p:nvPr>
            <p:ph type="dt" sz="half" idx="10"/>
          </p:nvPr>
        </p:nvSpPr>
        <p:spPr/>
        <p:txBody>
          <a:bodyPr/>
          <a:lstStyle/>
          <a:p>
            <a:fld id="{B61BEF0D-F0BB-DE4B-95CE-6DB70DBA9567}" type="datetimeFigureOut">
              <a:rPr lang="en-US" smtClean="0"/>
              <a:pPr/>
              <a:t>3/8/2025</a:t>
            </a:fld>
            <a:endParaRPr lang="en-US" dirty="0"/>
          </a:p>
        </p:txBody>
      </p:sp>
      <p:sp>
        <p:nvSpPr>
          <p:cNvPr id="5" name="Segnaposto piè di pagina 4">
            <a:extLst>
              <a:ext uri="{FF2B5EF4-FFF2-40B4-BE49-F238E27FC236}">
                <a16:creationId xmlns:a16="http://schemas.microsoft.com/office/drawing/2014/main" id="{9E3BB182-BD77-B411-22EF-A7A9124BAEB2}"/>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F36F194-2315-ECAD-D912-A040FD5C8D6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4091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796B45-9842-2295-54A5-C85EC6F256F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148422D-36CD-1350-849B-28034F7AF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ED04D06-03EF-DDFE-3B83-C2A1B0FFD91F}"/>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5" name="Segnaposto piè di pagina 4">
            <a:extLst>
              <a:ext uri="{FF2B5EF4-FFF2-40B4-BE49-F238E27FC236}">
                <a16:creationId xmlns:a16="http://schemas.microsoft.com/office/drawing/2014/main" id="{AFD34F0C-33FC-C867-066D-64776471D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B070FA-D649-CB34-8C14-420F7CAF106E}"/>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151698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8FDD36-788A-5BB1-FA39-4597CD118A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0AAD17-41BD-29D8-58F9-8EDE716615A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28EF143-7EC9-9B1F-A96D-C2E61557A6A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E45DEB6-9D82-83A4-5742-482BD61F0955}"/>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6" name="Segnaposto piè di pagina 5">
            <a:extLst>
              <a:ext uri="{FF2B5EF4-FFF2-40B4-BE49-F238E27FC236}">
                <a16:creationId xmlns:a16="http://schemas.microsoft.com/office/drawing/2014/main" id="{1B83B494-905E-BC56-93F7-F70235E36D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FAF9344-0D5F-E114-95DB-2410FAE9FF73}"/>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90960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E35BB4-E296-8962-F0F5-7C2876F1A0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833533B-AC49-999A-8E91-A3BC13AA0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1AE1B02-96A0-33BA-71C4-E3B73B2FC9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A1091A3-1AFA-2D4C-B766-BE3E0338B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ACA1D7-FC90-764F-A2DE-3D766842D49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4372E65-434E-C2FD-4110-A5EEEFB267F0}"/>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8" name="Segnaposto piè di pagina 7">
            <a:extLst>
              <a:ext uri="{FF2B5EF4-FFF2-40B4-BE49-F238E27FC236}">
                <a16:creationId xmlns:a16="http://schemas.microsoft.com/office/drawing/2014/main" id="{54FD687F-4E31-994A-6F39-7E41719269A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8195A13-B342-A98E-8CFB-CF74B00A7723}"/>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278647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9F3CCE-0797-F603-4E7D-B5F104F23AD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5110824-597E-731A-4DCC-487824015BF9}"/>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4" name="Segnaposto piè di pagina 3">
            <a:extLst>
              <a:ext uri="{FF2B5EF4-FFF2-40B4-BE49-F238E27FC236}">
                <a16:creationId xmlns:a16="http://schemas.microsoft.com/office/drawing/2014/main" id="{3FEF3017-6942-7B6D-DFC0-8BE3C22172E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B8676E7-1990-18AB-8DEE-B4723696AB2B}"/>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315301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80708C7-EA1A-4118-C68B-5C43396F5344}"/>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3" name="Segnaposto piè di pagina 2">
            <a:extLst>
              <a:ext uri="{FF2B5EF4-FFF2-40B4-BE49-F238E27FC236}">
                <a16:creationId xmlns:a16="http://schemas.microsoft.com/office/drawing/2014/main" id="{AF18264D-96C0-93BC-4738-170E7C23767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773CE75-592B-9237-8CAC-19A13B125963}"/>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30776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ECF2B0-593C-E6EA-BD5A-EFCB6CDE4E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DF65DC-1207-3987-D4B8-BE2A12782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5C0BFF5-0435-78A7-B2EE-14FD8F6FC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57E4E5-C0D5-D45E-25D4-0AA8337069CF}"/>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6" name="Segnaposto piè di pagina 5">
            <a:extLst>
              <a:ext uri="{FF2B5EF4-FFF2-40B4-BE49-F238E27FC236}">
                <a16:creationId xmlns:a16="http://schemas.microsoft.com/office/drawing/2014/main" id="{3DFA799D-3864-6DD2-C77F-60F0D64249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E2C09B-7917-A2C3-8DD7-5511500E020A}"/>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316430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62B8E-07C9-4A8E-0CD8-29C109873E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5358DB-647F-E415-1CB7-239A65EAF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D617041-37FF-6599-1E45-0CC11BA9F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841A37B-EC6C-1F23-9AD0-0A269491BFE6}"/>
              </a:ext>
            </a:extLst>
          </p:cNvPr>
          <p:cNvSpPr>
            <a:spLocks noGrp="1"/>
          </p:cNvSpPr>
          <p:nvPr>
            <p:ph type="dt" sz="half" idx="10"/>
          </p:nvPr>
        </p:nvSpPr>
        <p:spPr/>
        <p:txBody>
          <a:bodyPr/>
          <a:lstStyle/>
          <a:p>
            <a:fld id="{BA7560A5-EADD-4DA7-8677-F4535DB7D75A}" type="datetimeFigureOut">
              <a:rPr lang="it-IT" smtClean="0"/>
              <a:t>08/03/2025</a:t>
            </a:fld>
            <a:endParaRPr lang="it-IT"/>
          </a:p>
        </p:txBody>
      </p:sp>
      <p:sp>
        <p:nvSpPr>
          <p:cNvPr id="6" name="Segnaposto piè di pagina 5">
            <a:extLst>
              <a:ext uri="{FF2B5EF4-FFF2-40B4-BE49-F238E27FC236}">
                <a16:creationId xmlns:a16="http://schemas.microsoft.com/office/drawing/2014/main" id="{3912A7FE-B8FF-8E9A-E286-C075920BCE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335F2A-F7B3-7702-6656-1A2F901C7A43}"/>
              </a:ext>
            </a:extLst>
          </p:cNvPr>
          <p:cNvSpPr>
            <a:spLocks noGrp="1"/>
          </p:cNvSpPr>
          <p:nvPr>
            <p:ph type="sldNum" sz="quarter" idx="12"/>
          </p:nvPr>
        </p:nvSpPr>
        <p:spPr/>
        <p:txBody>
          <a:bodyPr/>
          <a:lstStyle/>
          <a:p>
            <a:fld id="{A9F2D128-D2A2-4D7F-96EE-AEACDBCD6995}" type="slidenum">
              <a:rPr lang="it-IT" smtClean="0"/>
              <a:t>‹N›</a:t>
            </a:fld>
            <a:endParaRPr lang="it-IT"/>
          </a:p>
        </p:txBody>
      </p:sp>
    </p:spTree>
    <p:extLst>
      <p:ext uri="{BB962C8B-B14F-4D97-AF65-F5344CB8AC3E}">
        <p14:creationId xmlns:p14="http://schemas.microsoft.com/office/powerpoint/2010/main" val="220116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B771014-8B94-1146-5957-E072643DD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5D70F93-E1CC-8157-C85A-3CE4E1B71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8F19FC-FD5E-E740-4A3F-21E30D142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560A5-EADD-4DA7-8677-F4535DB7D75A}" type="datetimeFigureOut">
              <a:rPr lang="it-IT" smtClean="0"/>
              <a:t>08/03/2025</a:t>
            </a:fld>
            <a:endParaRPr lang="it-IT"/>
          </a:p>
        </p:txBody>
      </p:sp>
      <p:sp>
        <p:nvSpPr>
          <p:cNvPr id="5" name="Segnaposto piè di pagina 4">
            <a:extLst>
              <a:ext uri="{FF2B5EF4-FFF2-40B4-BE49-F238E27FC236}">
                <a16:creationId xmlns:a16="http://schemas.microsoft.com/office/drawing/2014/main" id="{886B7265-EC5D-1E3F-1A43-9E22D0BFC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B6432EC-818C-DAAD-ADEF-F1215EC2B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2D128-D2A2-4D7F-96EE-AEACDBCD6995}" type="slidenum">
              <a:rPr lang="it-IT" smtClean="0"/>
              <a:t>‹N›</a:t>
            </a:fld>
            <a:endParaRPr lang="it-IT"/>
          </a:p>
        </p:txBody>
      </p:sp>
    </p:spTree>
    <p:extLst>
      <p:ext uri="{BB962C8B-B14F-4D97-AF65-F5344CB8AC3E}">
        <p14:creationId xmlns:p14="http://schemas.microsoft.com/office/powerpoint/2010/main" val="122704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AA9D72-2D09-1F57-614C-5F5E3E197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E423F9F-B252-CCD1-9AB4-12532F0A7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67DD47-F2CC-0345-19FB-CCE60CD8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3/8/2025</a:t>
            </a:fld>
            <a:endParaRPr lang="en-US" dirty="0"/>
          </a:p>
        </p:txBody>
      </p:sp>
      <p:sp>
        <p:nvSpPr>
          <p:cNvPr id="5" name="Segnaposto piè di pagina 4">
            <a:extLst>
              <a:ext uri="{FF2B5EF4-FFF2-40B4-BE49-F238E27FC236}">
                <a16:creationId xmlns:a16="http://schemas.microsoft.com/office/drawing/2014/main" id="{1D53E285-DF3B-6C35-5334-461E5EA95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0851E526-2E44-475C-18B3-5591CA2C2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0199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help/cod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mbridge.org/features/IPAchart/"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xfordonlineenglish.com/syllables-and-str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www.oxfordonlineenglish.com/sounds-and-spell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oxfordonlineenglish.com/silent-lette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dictionary.cambridge.org/dictionary/english/animal" TargetMode="External"/><Relationship Id="rId13" Type="http://schemas.openxmlformats.org/officeDocument/2006/relationships/hyperlink" Target="https://dictionary.cambridge.org/dictionary/english/related" TargetMode="External"/><Relationship Id="rId3" Type="http://schemas.openxmlformats.org/officeDocument/2006/relationships/hyperlink" Target="https://dictionary.cambridge.org/dictionary/english/male" TargetMode="External"/><Relationship Id="rId7" Type="http://schemas.openxmlformats.org/officeDocument/2006/relationships/hyperlink" Target="https://dictionary.cambridge.org/dictionary/english/person" TargetMode="External"/><Relationship Id="rId12" Type="http://schemas.openxmlformats.org/officeDocument/2006/relationships/hyperlink" Target="https://dictionary.cambridge.org/dictionary/english/biological" TargetMode="External"/><Relationship Id="rId2" Type="http://schemas.openxmlformats.org/officeDocument/2006/relationships/hyperlink" Target="https://dictionary.cambridge.org/dictionary/english/father"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mother" TargetMode="External"/><Relationship Id="rId11" Type="http://schemas.openxmlformats.org/officeDocument/2006/relationships/hyperlink" Target="https://dictionary.cambridge.org/dictionary/english/married" TargetMode="External"/><Relationship Id="rId5" Type="http://schemas.openxmlformats.org/officeDocument/2006/relationships/hyperlink" Target="https://dictionary.cambridge.org/dictionary/english/parent?q=PARENT" TargetMode="External"/><Relationship Id="rId15" Type="http://schemas.openxmlformats.org/officeDocument/2006/relationships/hyperlink" Target="https://dictionary.cambridge.org/dictionary/english/their" TargetMode="External"/><Relationship Id="rId10" Type="http://schemas.openxmlformats.org/officeDocument/2006/relationships/hyperlink" Target="https://dictionary.cambridge.org/dictionary/english/stepmother" TargetMode="External"/><Relationship Id="rId4" Type="http://schemas.openxmlformats.org/officeDocument/2006/relationships/hyperlink" Target="https://dictionary.cambridge.org/dictionary/english/parent" TargetMode="External"/><Relationship Id="rId9" Type="http://schemas.openxmlformats.org/officeDocument/2006/relationships/hyperlink" Target="https://dictionary.cambridge.org/dictionary/english/look" TargetMode="External"/><Relationship Id="rId14" Type="http://schemas.openxmlformats.org/officeDocument/2006/relationships/hyperlink" Target="https://dictionary.cambridge.org/dictionary/english/bir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9262EA0-5B9B-4E06-FB20-73D28EE8228B}"/>
              </a:ext>
            </a:extLst>
          </p:cNvPr>
          <p:cNvSpPr>
            <a:spLocks noGrp="1"/>
          </p:cNvSpPr>
          <p:nvPr>
            <p:ph type="subTitle" idx="1"/>
          </p:nvPr>
        </p:nvSpPr>
        <p:spPr/>
        <p:txBody>
          <a:bodyPr/>
          <a:lstStyle/>
          <a:p>
            <a:r>
              <a:rPr lang="it-IT" dirty="0"/>
              <a:t>Week 3</a:t>
            </a:r>
          </a:p>
        </p:txBody>
      </p:sp>
      <p:sp>
        <p:nvSpPr>
          <p:cNvPr id="4" name="Titolo 1">
            <a:extLst>
              <a:ext uri="{FF2B5EF4-FFF2-40B4-BE49-F238E27FC236}">
                <a16:creationId xmlns:a16="http://schemas.microsoft.com/office/drawing/2014/main" id="{578169D4-28AB-9778-F5CC-94A813FBEA43}"/>
              </a:ext>
            </a:extLst>
          </p:cNvPr>
          <p:cNvSpPr>
            <a:spLocks noGrp="1"/>
          </p:cNvSpPr>
          <p:nvPr>
            <p:ph type="ctrTitle"/>
          </p:nvPr>
        </p:nvSpPr>
        <p:spPr>
          <a:xfrm>
            <a:off x="1911103" y="556782"/>
            <a:ext cx="8001000" cy="2971801"/>
          </a:xfrm>
        </p:spPr>
        <p:txBody>
          <a:bodyPr>
            <a:normAutofit/>
          </a:bodyPr>
          <a:lstStyle/>
          <a:p>
            <a:pPr algn="ctr"/>
            <a:r>
              <a:rPr lang="it-IT" dirty="0"/>
              <a:t>UNIMC </a:t>
            </a:r>
            <a:br>
              <a:rPr lang="it-IT" dirty="0"/>
            </a:br>
            <a:r>
              <a:rPr lang="it-IT" dirty="0"/>
              <a:t>LABORATORIO INGLESE I</a:t>
            </a:r>
            <a:br>
              <a:rPr lang="it-IT" dirty="0"/>
            </a:br>
            <a:endParaRPr lang="it-IT" dirty="0"/>
          </a:p>
        </p:txBody>
      </p:sp>
    </p:spTree>
    <p:extLst>
      <p:ext uri="{BB962C8B-B14F-4D97-AF65-F5344CB8AC3E}">
        <p14:creationId xmlns:p14="http://schemas.microsoft.com/office/powerpoint/2010/main" val="361448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CFD5C1F-8702-A01F-8781-FCDDD2686136}"/>
              </a:ext>
            </a:extLst>
          </p:cNvPr>
          <p:cNvSpPr>
            <a:spLocks noGrp="1"/>
          </p:cNvSpPr>
          <p:nvPr>
            <p:ph idx="1"/>
          </p:nvPr>
        </p:nvSpPr>
        <p:spPr>
          <a:xfrm>
            <a:off x="307910" y="877078"/>
            <a:ext cx="11045890" cy="5299885"/>
          </a:xfrm>
        </p:spPr>
        <p:txBody>
          <a:bodyPr/>
          <a:lstStyle/>
          <a:p>
            <a:pPr algn="l"/>
            <a:r>
              <a:rPr lang="it-IT" b="1" cap="all" dirty="0">
                <a:solidFill>
                  <a:srgbClr val="1D2A57"/>
                </a:solidFill>
                <a:latin typeface="Arial" panose="020B0604020202020204" pitchFamily="34" charset="0"/>
              </a:rPr>
              <a:t>SIBLINGS</a:t>
            </a:r>
            <a:r>
              <a:rPr lang="it-IT" dirty="0"/>
              <a:t> </a:t>
            </a:r>
            <a:r>
              <a:rPr lang="it-IT" b="1" cap="all" dirty="0" err="1">
                <a:solidFill>
                  <a:srgbClr val="1D2A57"/>
                </a:solidFill>
                <a:latin typeface="Arial" panose="020B0604020202020204" pitchFamily="34" charset="0"/>
              </a:rPr>
              <a:t>noun</a:t>
            </a:r>
            <a:r>
              <a:rPr lang="it-IT" b="1" cap="all" dirty="0">
                <a:solidFill>
                  <a:srgbClr val="1D2A57"/>
                </a:solidFill>
                <a:latin typeface="Arial" panose="020B0604020202020204" pitchFamily="34" charset="0"/>
              </a:rPr>
              <a:t> </a:t>
            </a:r>
            <a:r>
              <a:rPr lang="it-IT" b="1" cap="all" dirty="0">
                <a:solidFill>
                  <a:srgbClr val="1D2A57"/>
                </a:solidFill>
                <a:latin typeface="Arial" panose="020B0604020202020204" pitchFamily="34" charset="0"/>
                <a:hlinkClick r:id="rId2">
                  <a:extLst>
                    <a:ext uri="{A12FA001-AC4F-418D-AE19-62706E023703}">
                      <ahyp:hlinkClr xmlns:ahyp="http://schemas.microsoft.com/office/drawing/2018/hyperlinkcolor" val="tx"/>
                    </a:ext>
                  </a:extLst>
                </a:hlinkClick>
              </a:rPr>
              <a:t>[ C ]</a:t>
            </a:r>
            <a:r>
              <a:rPr lang="it-IT" b="1" cap="all" dirty="0">
                <a:solidFill>
                  <a:srgbClr val="1D2A57"/>
                </a:solidFill>
                <a:latin typeface="Arial" panose="020B0604020202020204" pitchFamily="34" charset="0"/>
              </a:rPr>
              <a:t> </a:t>
            </a:r>
            <a:r>
              <a:rPr lang="it-IT" b="1" i="0" cap="all" dirty="0">
                <a:solidFill>
                  <a:srgbClr val="1D2A57"/>
                </a:solidFill>
                <a:effectLst/>
                <a:latin typeface="Arial" panose="020B0604020202020204" pitchFamily="34" charset="0"/>
              </a:rPr>
              <a:t>UK</a:t>
            </a:r>
            <a:r>
              <a:rPr lang="it-IT" b="0" i="0" dirty="0">
                <a:solidFill>
                  <a:srgbClr val="1D2A57"/>
                </a:solidFill>
                <a:effectLst/>
                <a:latin typeface="Arial" panose="020B0604020202020204" pitchFamily="34" charset="0"/>
              </a:rPr>
              <a:t>  /ˈ</a:t>
            </a:r>
            <a:r>
              <a:rPr lang="it-IT" b="0" i="0" dirty="0" err="1">
                <a:solidFill>
                  <a:srgbClr val="1D2A57"/>
                </a:solidFill>
                <a:effectLst/>
                <a:latin typeface="Arial" panose="020B0604020202020204" pitchFamily="34" charset="0"/>
              </a:rPr>
              <a:t>sɪb.lɪŋ</a:t>
            </a:r>
            <a:r>
              <a:rPr lang="it-IT" b="0" i="0" dirty="0">
                <a:solidFill>
                  <a:srgbClr val="1D2A57"/>
                </a:solidFill>
                <a:effectLst/>
                <a:latin typeface="Arial" panose="020B0604020202020204" pitchFamily="34" charset="0"/>
              </a:rPr>
              <a:t>/ = </a:t>
            </a:r>
          </a:p>
          <a:p>
            <a:pPr marL="0" indent="0" algn="l">
              <a:buNone/>
            </a:pPr>
            <a:r>
              <a:rPr lang="it-IT" b="0" i="0" dirty="0">
                <a:solidFill>
                  <a:srgbClr val="1D2A57"/>
                </a:solidFill>
                <a:effectLst/>
                <a:latin typeface="Arial" panose="020B0604020202020204" pitchFamily="34" charset="0"/>
              </a:rPr>
              <a:t>BROTHERS AND SISTERS IT IS A MORE FORMAL WORD AND IS USED FOR BOTH GENDERS</a:t>
            </a:r>
          </a:p>
          <a:p>
            <a:pPr algn="l"/>
            <a:endParaRPr lang="it-IT" dirty="0">
              <a:solidFill>
                <a:srgbClr val="1D2A57"/>
              </a:solidFill>
              <a:latin typeface="Arial" panose="020B0604020202020204" pitchFamily="34" charset="0"/>
            </a:endParaRPr>
          </a:p>
          <a:p>
            <a:pPr algn="l"/>
            <a:r>
              <a:rPr lang="it-IT" b="1" dirty="0">
                <a:solidFill>
                  <a:srgbClr val="1D2A57"/>
                </a:solidFill>
                <a:latin typeface="Arial" panose="020B0604020202020204" pitchFamily="34" charset="0"/>
              </a:rPr>
              <a:t>IMMEDIATE FAMILY </a:t>
            </a:r>
            <a:r>
              <a:rPr lang="it-IT" dirty="0">
                <a:solidFill>
                  <a:srgbClr val="1D2A57"/>
                </a:solidFill>
                <a:latin typeface="Arial" panose="020B0604020202020204" pitchFamily="34" charset="0"/>
              </a:rPr>
              <a:t>= IT REFERS TO PARENTS, CHILDREN, BROTHERS AND SISTERS. </a:t>
            </a:r>
          </a:p>
          <a:p>
            <a:pPr marL="0" indent="0" algn="l">
              <a:buNone/>
            </a:pPr>
            <a:endParaRPr lang="it-IT" dirty="0">
              <a:solidFill>
                <a:srgbClr val="1D2A57"/>
              </a:solidFill>
              <a:latin typeface="Arial" panose="020B0604020202020204" pitchFamily="34" charset="0"/>
            </a:endParaRPr>
          </a:p>
          <a:p>
            <a:pPr algn="l"/>
            <a:r>
              <a:rPr lang="it-IT" b="1" dirty="0">
                <a:solidFill>
                  <a:srgbClr val="1D2A57"/>
                </a:solidFill>
                <a:latin typeface="Arial" panose="020B0604020202020204" pitchFamily="34" charset="0"/>
              </a:rPr>
              <a:t>EXTENDED FAMILY</a:t>
            </a:r>
            <a:r>
              <a:rPr lang="it-IT" dirty="0">
                <a:solidFill>
                  <a:srgbClr val="1D2A57"/>
                </a:solidFill>
                <a:latin typeface="Arial" panose="020B0604020202020204" pitchFamily="34" charset="0"/>
              </a:rPr>
              <a:t>= IT REFERS TO ANYONE RELATED TO YOU WHO IS NOT YOUR IMMEDIATE FAMILY AS FOR EXAMPLE UNCLES, AUNTS, COUSINS, GRANDPARENTS…</a:t>
            </a:r>
            <a:endParaRPr lang="it-IT" dirty="0"/>
          </a:p>
        </p:txBody>
      </p:sp>
    </p:spTree>
    <p:extLst>
      <p:ext uri="{BB962C8B-B14F-4D97-AF65-F5344CB8AC3E}">
        <p14:creationId xmlns:p14="http://schemas.microsoft.com/office/powerpoint/2010/main" val="120028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98A9E54-C4C6-2007-EB42-5A57359BBE2D}"/>
              </a:ext>
            </a:extLst>
          </p:cNvPr>
          <p:cNvPicPr>
            <a:picLocks noChangeAspect="1"/>
          </p:cNvPicPr>
          <p:nvPr/>
        </p:nvPicPr>
        <p:blipFill>
          <a:blip r:embed="rId2"/>
          <a:stretch>
            <a:fillRect/>
          </a:stretch>
        </p:blipFill>
        <p:spPr>
          <a:xfrm>
            <a:off x="6275759" y="1343607"/>
            <a:ext cx="5664214" cy="4570211"/>
          </a:xfrm>
          <a:prstGeom prst="rect">
            <a:avLst/>
          </a:prstGeom>
        </p:spPr>
      </p:pic>
      <p:pic>
        <p:nvPicPr>
          <p:cNvPr id="5" name="Immagine 4">
            <a:extLst>
              <a:ext uri="{FF2B5EF4-FFF2-40B4-BE49-F238E27FC236}">
                <a16:creationId xmlns:a16="http://schemas.microsoft.com/office/drawing/2014/main" id="{E10F3B6A-313F-3A27-F9C7-064D5635E3B4}"/>
              </a:ext>
            </a:extLst>
          </p:cNvPr>
          <p:cNvPicPr>
            <a:picLocks noChangeAspect="1"/>
          </p:cNvPicPr>
          <p:nvPr/>
        </p:nvPicPr>
        <p:blipFill>
          <a:blip r:embed="rId3"/>
          <a:stretch>
            <a:fillRect/>
          </a:stretch>
        </p:blipFill>
        <p:spPr>
          <a:xfrm>
            <a:off x="994971" y="534666"/>
            <a:ext cx="3782301" cy="1272650"/>
          </a:xfrm>
          <a:prstGeom prst="rect">
            <a:avLst/>
          </a:prstGeom>
        </p:spPr>
      </p:pic>
      <p:pic>
        <p:nvPicPr>
          <p:cNvPr id="7" name="Immagine 6">
            <a:extLst>
              <a:ext uri="{FF2B5EF4-FFF2-40B4-BE49-F238E27FC236}">
                <a16:creationId xmlns:a16="http://schemas.microsoft.com/office/drawing/2014/main" id="{21985C89-EE59-358E-5EC9-212E9986F909}"/>
              </a:ext>
            </a:extLst>
          </p:cNvPr>
          <p:cNvPicPr>
            <a:picLocks noChangeAspect="1"/>
          </p:cNvPicPr>
          <p:nvPr/>
        </p:nvPicPr>
        <p:blipFill>
          <a:blip r:embed="rId4"/>
          <a:stretch>
            <a:fillRect/>
          </a:stretch>
        </p:blipFill>
        <p:spPr>
          <a:xfrm>
            <a:off x="956869" y="1717504"/>
            <a:ext cx="3951033" cy="6035563"/>
          </a:xfrm>
          <a:prstGeom prst="rect">
            <a:avLst/>
          </a:prstGeom>
        </p:spPr>
      </p:pic>
    </p:spTree>
    <p:extLst>
      <p:ext uri="{BB962C8B-B14F-4D97-AF65-F5344CB8AC3E}">
        <p14:creationId xmlns:p14="http://schemas.microsoft.com/office/powerpoint/2010/main" val="47732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9E63550-4455-F59D-4ECB-CFBFD282F77A}"/>
              </a:ext>
            </a:extLst>
          </p:cNvPr>
          <p:cNvPicPr>
            <a:picLocks noGrp="1" noChangeAspect="1"/>
          </p:cNvPicPr>
          <p:nvPr>
            <p:ph idx="1"/>
          </p:nvPr>
        </p:nvPicPr>
        <p:blipFill>
          <a:blip r:embed="rId2"/>
          <a:stretch>
            <a:fillRect/>
          </a:stretch>
        </p:blipFill>
        <p:spPr>
          <a:xfrm>
            <a:off x="349208" y="576246"/>
            <a:ext cx="4881757" cy="2997377"/>
          </a:xfrm>
        </p:spPr>
      </p:pic>
      <p:sp>
        <p:nvSpPr>
          <p:cNvPr id="8" name="CasellaDiTesto 7">
            <a:extLst>
              <a:ext uri="{FF2B5EF4-FFF2-40B4-BE49-F238E27FC236}">
                <a16:creationId xmlns:a16="http://schemas.microsoft.com/office/drawing/2014/main" id="{E02E118A-C75E-32D8-EFBD-CD8D50EDC5D2}"/>
              </a:ext>
            </a:extLst>
          </p:cNvPr>
          <p:cNvSpPr txBox="1"/>
          <p:nvPr/>
        </p:nvSpPr>
        <p:spPr>
          <a:xfrm>
            <a:off x="6344816" y="3209731"/>
            <a:ext cx="1670180" cy="646331"/>
          </a:xfrm>
          <a:prstGeom prst="rect">
            <a:avLst/>
          </a:prstGeom>
          <a:noFill/>
        </p:spPr>
        <p:txBody>
          <a:bodyPr wrap="square" rtlCol="0">
            <a:spAutoFit/>
          </a:bodyPr>
          <a:lstStyle/>
          <a:p>
            <a:r>
              <a:rPr lang="it-IT" dirty="0"/>
              <a:t>Open world </a:t>
            </a:r>
            <a:r>
              <a:rPr lang="it-IT" dirty="0" err="1"/>
              <a:t>pag</a:t>
            </a:r>
            <a:r>
              <a:rPr lang="it-IT" dirty="0"/>
              <a:t> 80</a:t>
            </a:r>
          </a:p>
        </p:txBody>
      </p:sp>
    </p:spTree>
    <p:extLst>
      <p:ext uri="{BB962C8B-B14F-4D97-AF65-F5344CB8AC3E}">
        <p14:creationId xmlns:p14="http://schemas.microsoft.com/office/powerpoint/2010/main" val="140130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76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F993AF2-09AB-F0BD-8296-5A33C9AD487C}"/>
              </a:ext>
            </a:extLst>
          </p:cNvPr>
          <p:cNvSpPr txBox="1"/>
          <p:nvPr/>
        </p:nvSpPr>
        <p:spPr>
          <a:xfrm>
            <a:off x="255639" y="560439"/>
            <a:ext cx="4837552" cy="5078313"/>
          </a:xfrm>
          <a:prstGeom prst="rect">
            <a:avLst/>
          </a:prstGeom>
          <a:noFill/>
        </p:spPr>
        <p:txBody>
          <a:bodyPr wrap="square" rtlCol="0">
            <a:spAutoFit/>
          </a:bodyPr>
          <a:lstStyle/>
          <a:p>
            <a:r>
              <a:rPr lang="it-IT" dirty="0"/>
              <a:t>WATCH OUT! </a:t>
            </a:r>
          </a:p>
          <a:p>
            <a:r>
              <a:rPr lang="it-IT" dirty="0"/>
              <a:t>TO BE GOING TO FOR PREDICIONS MEANS THAT WE USE GOING TO (NOT WILL) WHEN THERE IS SOMETHING IN THE PRESENT SITUATION THAT SHOWS WHAT WILL HAPPEN IN THE FUTURE (ESPECIALLY THE NEAR FUTURE).</a:t>
            </a:r>
          </a:p>
          <a:p>
            <a:endParaRPr lang="it-IT" dirty="0"/>
          </a:p>
          <a:p>
            <a:r>
              <a:rPr lang="it-IT" dirty="0"/>
              <a:t>THE SPEAKER FEELS SURE ABOUT WHAT WILL HAPPEN BECAUSE OF THE SITUATION NOW:</a:t>
            </a:r>
          </a:p>
          <a:p>
            <a:endParaRPr lang="it-IT" dirty="0"/>
          </a:p>
          <a:p>
            <a:r>
              <a:rPr lang="it-IT" dirty="0"/>
              <a:t>LOOK AT THOSE BLACK CLOUDS,  IT’S GOING TO RAIN!</a:t>
            </a:r>
          </a:p>
          <a:p>
            <a:r>
              <a:rPr lang="it-IT" dirty="0"/>
              <a:t>I FEEL TERRIBLE, I THINK I’M GOING TO BE SICK </a:t>
            </a:r>
          </a:p>
          <a:p>
            <a:endParaRPr lang="it-IT" dirty="0"/>
          </a:p>
          <a:p>
            <a:endParaRPr lang="it-IT" dirty="0"/>
          </a:p>
          <a:p>
            <a:r>
              <a:rPr lang="it-IT" b="1" dirty="0"/>
              <a:t>BUT:</a:t>
            </a:r>
            <a:r>
              <a:rPr lang="it-IT" dirty="0"/>
              <a:t> ACCORDING TO THE WEATHER FORECAST TOMORROW IT WILL RAIN.</a:t>
            </a:r>
          </a:p>
          <a:p>
            <a:endParaRPr lang="it-IT" dirty="0"/>
          </a:p>
        </p:txBody>
      </p:sp>
      <p:pic>
        <p:nvPicPr>
          <p:cNvPr id="6" name="Immagine 5">
            <a:extLst>
              <a:ext uri="{FF2B5EF4-FFF2-40B4-BE49-F238E27FC236}">
                <a16:creationId xmlns:a16="http://schemas.microsoft.com/office/drawing/2014/main" id="{FD834D08-A26F-FB13-9314-BE72E30E2048}"/>
              </a:ext>
            </a:extLst>
          </p:cNvPr>
          <p:cNvPicPr>
            <a:picLocks noChangeAspect="1"/>
          </p:cNvPicPr>
          <p:nvPr/>
        </p:nvPicPr>
        <p:blipFill>
          <a:blip r:embed="rId2"/>
          <a:stretch>
            <a:fillRect/>
          </a:stretch>
        </p:blipFill>
        <p:spPr>
          <a:xfrm>
            <a:off x="5093191" y="560439"/>
            <a:ext cx="6607113" cy="4359018"/>
          </a:xfrm>
          <a:prstGeom prst="rect">
            <a:avLst/>
          </a:prstGeom>
        </p:spPr>
      </p:pic>
    </p:spTree>
    <p:extLst>
      <p:ext uri="{BB962C8B-B14F-4D97-AF65-F5344CB8AC3E}">
        <p14:creationId xmlns:p14="http://schemas.microsoft.com/office/powerpoint/2010/main" val="396433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0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80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4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D8E096F-1E4B-1F3A-6A26-643480148E70}"/>
              </a:ext>
            </a:extLst>
          </p:cNvPr>
          <p:cNvPicPr>
            <a:picLocks noGrp="1" noChangeAspect="1"/>
          </p:cNvPicPr>
          <p:nvPr>
            <p:ph idx="1"/>
          </p:nvPr>
        </p:nvPicPr>
        <p:blipFill>
          <a:blip r:embed="rId2"/>
          <a:stretch>
            <a:fillRect/>
          </a:stretch>
        </p:blipFill>
        <p:spPr>
          <a:xfrm>
            <a:off x="91913" y="2900305"/>
            <a:ext cx="5755377" cy="2288818"/>
          </a:xfrm>
        </p:spPr>
      </p:pic>
      <p:pic>
        <p:nvPicPr>
          <p:cNvPr id="7" name="Immagine 6">
            <a:extLst>
              <a:ext uri="{FF2B5EF4-FFF2-40B4-BE49-F238E27FC236}">
                <a16:creationId xmlns:a16="http://schemas.microsoft.com/office/drawing/2014/main" id="{7B91CF59-325E-7E94-9D6E-1D64C22FA2E5}"/>
              </a:ext>
            </a:extLst>
          </p:cNvPr>
          <p:cNvPicPr>
            <a:picLocks noChangeAspect="1"/>
          </p:cNvPicPr>
          <p:nvPr/>
        </p:nvPicPr>
        <p:blipFill>
          <a:blip r:embed="rId3"/>
          <a:stretch>
            <a:fillRect/>
          </a:stretch>
        </p:blipFill>
        <p:spPr>
          <a:xfrm>
            <a:off x="6451739" y="4282561"/>
            <a:ext cx="5166808" cy="2149026"/>
          </a:xfrm>
          <a:prstGeom prst="rect">
            <a:avLst/>
          </a:prstGeom>
        </p:spPr>
      </p:pic>
      <p:pic>
        <p:nvPicPr>
          <p:cNvPr id="9" name="Immagine 8">
            <a:extLst>
              <a:ext uri="{FF2B5EF4-FFF2-40B4-BE49-F238E27FC236}">
                <a16:creationId xmlns:a16="http://schemas.microsoft.com/office/drawing/2014/main" id="{9E6F998A-B2A4-EF3B-E6AE-C7839DB1121E}"/>
              </a:ext>
            </a:extLst>
          </p:cNvPr>
          <p:cNvPicPr>
            <a:picLocks noChangeAspect="1"/>
          </p:cNvPicPr>
          <p:nvPr/>
        </p:nvPicPr>
        <p:blipFill>
          <a:blip r:embed="rId4"/>
          <a:stretch>
            <a:fillRect/>
          </a:stretch>
        </p:blipFill>
        <p:spPr>
          <a:xfrm>
            <a:off x="91913" y="106015"/>
            <a:ext cx="8817104" cy="2880610"/>
          </a:xfrm>
          <a:prstGeom prst="rect">
            <a:avLst/>
          </a:prstGeom>
        </p:spPr>
      </p:pic>
      <p:sp>
        <p:nvSpPr>
          <p:cNvPr id="11" name="CasellaDiTesto 10">
            <a:extLst>
              <a:ext uri="{FF2B5EF4-FFF2-40B4-BE49-F238E27FC236}">
                <a16:creationId xmlns:a16="http://schemas.microsoft.com/office/drawing/2014/main" id="{4BD719D5-16A1-9456-48B2-350E28E08E73}"/>
              </a:ext>
            </a:extLst>
          </p:cNvPr>
          <p:cNvSpPr txBox="1"/>
          <p:nvPr/>
        </p:nvSpPr>
        <p:spPr>
          <a:xfrm>
            <a:off x="669472" y="5411583"/>
            <a:ext cx="3286708" cy="369332"/>
          </a:xfrm>
          <a:prstGeom prst="rect">
            <a:avLst/>
          </a:prstGeom>
          <a:noFill/>
        </p:spPr>
        <p:txBody>
          <a:bodyPr wrap="square">
            <a:spAutoFit/>
          </a:bodyPr>
          <a:lstStyle/>
          <a:p>
            <a:r>
              <a:rPr lang="it-IT" dirty="0"/>
              <a:t>Open world pag.82</a:t>
            </a:r>
          </a:p>
        </p:txBody>
      </p:sp>
      <p:pic>
        <p:nvPicPr>
          <p:cNvPr id="13" name="Immagine 12">
            <a:extLst>
              <a:ext uri="{FF2B5EF4-FFF2-40B4-BE49-F238E27FC236}">
                <a16:creationId xmlns:a16="http://schemas.microsoft.com/office/drawing/2014/main" id="{D55BDA2F-DD53-0971-E19B-A0830F8C4764}"/>
              </a:ext>
            </a:extLst>
          </p:cNvPr>
          <p:cNvPicPr>
            <a:picLocks noChangeAspect="1"/>
          </p:cNvPicPr>
          <p:nvPr/>
        </p:nvPicPr>
        <p:blipFill>
          <a:blip r:embed="rId5"/>
          <a:stretch>
            <a:fillRect/>
          </a:stretch>
        </p:blipFill>
        <p:spPr>
          <a:xfrm>
            <a:off x="6564433" y="1908364"/>
            <a:ext cx="4549534" cy="2179509"/>
          </a:xfrm>
          <a:prstGeom prst="rect">
            <a:avLst/>
          </a:prstGeom>
        </p:spPr>
      </p:pic>
    </p:spTree>
    <p:extLst>
      <p:ext uri="{BB962C8B-B14F-4D97-AF65-F5344CB8AC3E}">
        <p14:creationId xmlns:p14="http://schemas.microsoft.com/office/powerpoint/2010/main" val="278911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680FEB20-3EF5-70A0-6CAF-9B0BD20FBC2C}"/>
              </a:ext>
            </a:extLst>
          </p:cNvPr>
          <p:cNvPicPr>
            <a:picLocks noGrp="1" noChangeAspect="1"/>
          </p:cNvPicPr>
          <p:nvPr>
            <p:ph idx="1"/>
          </p:nvPr>
        </p:nvPicPr>
        <p:blipFill>
          <a:blip r:embed="rId2"/>
          <a:stretch>
            <a:fillRect/>
          </a:stretch>
        </p:blipFill>
        <p:spPr>
          <a:xfrm>
            <a:off x="801835" y="756476"/>
            <a:ext cx="10196444" cy="3665538"/>
          </a:xfrm>
        </p:spPr>
      </p:pic>
    </p:spTree>
    <p:extLst>
      <p:ext uri="{BB962C8B-B14F-4D97-AF65-F5344CB8AC3E}">
        <p14:creationId xmlns:p14="http://schemas.microsoft.com/office/powerpoint/2010/main" val="147734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EF66CD-48F2-E4BF-A276-56F9B43BE2C0}"/>
              </a:ext>
            </a:extLst>
          </p:cNvPr>
          <p:cNvSpPr txBox="1"/>
          <p:nvPr/>
        </p:nvSpPr>
        <p:spPr>
          <a:xfrm>
            <a:off x="550606" y="678426"/>
            <a:ext cx="8632723" cy="5570756"/>
          </a:xfrm>
          <a:prstGeom prst="rect">
            <a:avLst/>
          </a:prstGeom>
          <a:noFill/>
        </p:spPr>
        <p:txBody>
          <a:bodyPr wrap="square" rtlCol="0">
            <a:spAutoFit/>
          </a:bodyPr>
          <a:lstStyle/>
          <a:p>
            <a:r>
              <a:rPr lang="it-IT" sz="4000" dirty="0"/>
              <a:t>AT THE END OF THE LESSON YOU WILL BE ABLE TO:</a:t>
            </a:r>
          </a:p>
          <a:p>
            <a:pPr marL="571500" indent="-571500">
              <a:buFont typeface="Arial" panose="020B0604020202020204" pitchFamily="34" charset="0"/>
              <a:buChar char="•"/>
            </a:pPr>
            <a:r>
              <a:rPr lang="it-IT" sz="4000" dirty="0"/>
              <a:t>TALK ABOUT FAMILY AND RELATIVES</a:t>
            </a:r>
          </a:p>
          <a:p>
            <a:pPr marL="571500" indent="-571500">
              <a:buFont typeface="Arial" panose="020B0604020202020204" pitchFamily="34" charset="0"/>
              <a:buChar char="•"/>
            </a:pPr>
            <a:r>
              <a:rPr lang="it-IT" sz="4000" dirty="0"/>
              <a:t>TALK ABOUT FUTURE EVENTS (SCHEDULE </a:t>
            </a:r>
            <a:r>
              <a:rPr lang="it-IT" sz="4000" b="0" i="0" dirty="0">
                <a:solidFill>
                  <a:srgbClr val="1D2A57"/>
                </a:solidFill>
                <a:effectLst/>
                <a:latin typeface="Arial" panose="020B0604020202020204" pitchFamily="34" charset="0"/>
              </a:rPr>
              <a:t> /ˈ</a:t>
            </a:r>
            <a:r>
              <a:rPr lang="it-IT" sz="4000" b="0" i="0" dirty="0" err="1">
                <a:solidFill>
                  <a:srgbClr val="1D2A57"/>
                </a:solidFill>
                <a:effectLst/>
                <a:latin typeface="Arial" panose="020B0604020202020204" pitchFamily="34" charset="0"/>
              </a:rPr>
              <a:t>ʃedʒ.uːl</a:t>
            </a:r>
            <a:r>
              <a:rPr lang="it-IT" sz="4000" b="0" i="0" dirty="0">
                <a:solidFill>
                  <a:srgbClr val="1D2A57"/>
                </a:solidFill>
                <a:effectLst/>
                <a:latin typeface="Arial" panose="020B0604020202020204" pitchFamily="34" charset="0"/>
              </a:rPr>
              <a:t>/ </a:t>
            </a:r>
            <a:r>
              <a:rPr lang="it-IT" sz="4000" dirty="0"/>
              <a:t>, PREDICTIONS, PROMISES,  ARRANGEMENTS AND INTENTIONS, TIMETABLE)</a:t>
            </a:r>
          </a:p>
          <a:p>
            <a:endParaRPr lang="it-IT" dirty="0"/>
          </a:p>
          <a:p>
            <a:endParaRPr lang="it-IT" dirty="0"/>
          </a:p>
        </p:txBody>
      </p:sp>
    </p:spTree>
    <p:extLst>
      <p:ext uri="{BB962C8B-B14F-4D97-AF65-F5344CB8AC3E}">
        <p14:creationId xmlns:p14="http://schemas.microsoft.com/office/powerpoint/2010/main" val="165828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AAC1EBB-2EF3-625F-1AD8-924E7A1CE5EC}"/>
              </a:ext>
            </a:extLst>
          </p:cNvPr>
          <p:cNvPicPr>
            <a:picLocks noGrp="1" noChangeAspect="1"/>
          </p:cNvPicPr>
          <p:nvPr>
            <p:ph idx="1"/>
          </p:nvPr>
        </p:nvPicPr>
        <p:blipFill>
          <a:blip r:embed="rId2"/>
          <a:stretch>
            <a:fillRect/>
          </a:stretch>
        </p:blipFill>
        <p:spPr>
          <a:xfrm>
            <a:off x="192989" y="164776"/>
            <a:ext cx="6338283" cy="4351338"/>
          </a:xfrm>
        </p:spPr>
      </p:pic>
      <p:pic>
        <p:nvPicPr>
          <p:cNvPr id="7" name="Immagine 6">
            <a:extLst>
              <a:ext uri="{FF2B5EF4-FFF2-40B4-BE49-F238E27FC236}">
                <a16:creationId xmlns:a16="http://schemas.microsoft.com/office/drawing/2014/main" id="{76336372-B3E6-A791-B4C8-47DF72883F2A}"/>
              </a:ext>
            </a:extLst>
          </p:cNvPr>
          <p:cNvPicPr>
            <a:picLocks noChangeAspect="1"/>
          </p:cNvPicPr>
          <p:nvPr/>
        </p:nvPicPr>
        <p:blipFill>
          <a:blip r:embed="rId3"/>
          <a:stretch>
            <a:fillRect/>
          </a:stretch>
        </p:blipFill>
        <p:spPr>
          <a:xfrm>
            <a:off x="6734906" y="2466156"/>
            <a:ext cx="4580017" cy="4099915"/>
          </a:xfrm>
          <a:prstGeom prst="rect">
            <a:avLst/>
          </a:prstGeom>
        </p:spPr>
      </p:pic>
    </p:spTree>
    <p:extLst>
      <p:ext uri="{BB962C8B-B14F-4D97-AF65-F5344CB8AC3E}">
        <p14:creationId xmlns:p14="http://schemas.microsoft.com/office/powerpoint/2010/main" val="137680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D8780-66A4-258B-142E-3988A1D0F983}"/>
              </a:ext>
            </a:extLst>
          </p:cNvPr>
          <p:cNvSpPr>
            <a:spLocks noGrp="1"/>
          </p:cNvSpPr>
          <p:nvPr>
            <p:ph type="title"/>
          </p:nvPr>
        </p:nvSpPr>
        <p:spPr/>
        <p:txBody>
          <a:bodyPr/>
          <a:lstStyle/>
          <a:p>
            <a:r>
              <a:rPr lang="it-IT" dirty="0"/>
              <a:t>Write 3 or more </a:t>
            </a:r>
            <a:r>
              <a:rPr lang="it-IT" dirty="0" err="1"/>
              <a:t>sentences</a:t>
            </a:r>
            <a:r>
              <a:rPr lang="it-IT" dirty="0"/>
              <a:t> </a:t>
            </a:r>
            <a:r>
              <a:rPr lang="it-IT" dirty="0" err="1"/>
              <a:t>about</a:t>
            </a:r>
            <a:r>
              <a:rPr lang="it-IT" dirty="0"/>
              <a:t> your future </a:t>
            </a:r>
            <a:r>
              <a:rPr lang="it-IT" dirty="0" err="1"/>
              <a:t>resolutions</a:t>
            </a:r>
            <a:r>
              <a:rPr lang="it-IT" dirty="0"/>
              <a:t> and your </a:t>
            </a:r>
            <a:r>
              <a:rPr lang="it-IT" dirty="0" err="1"/>
              <a:t>predictions</a:t>
            </a:r>
            <a:endParaRPr lang="it-IT" dirty="0"/>
          </a:p>
        </p:txBody>
      </p:sp>
      <p:sp>
        <p:nvSpPr>
          <p:cNvPr id="3" name="Segnaposto contenuto 2">
            <a:extLst>
              <a:ext uri="{FF2B5EF4-FFF2-40B4-BE49-F238E27FC236}">
                <a16:creationId xmlns:a16="http://schemas.microsoft.com/office/drawing/2014/main" id="{30A80AE0-C1AD-9A3D-DAC3-6329DAFEB3E2}"/>
              </a:ext>
            </a:extLst>
          </p:cNvPr>
          <p:cNvSpPr>
            <a:spLocks noGrp="1"/>
          </p:cNvSpPr>
          <p:nvPr>
            <p:ph idx="1"/>
          </p:nvPr>
        </p:nvSpPr>
        <p:spPr>
          <a:xfrm>
            <a:off x="765110" y="2137230"/>
            <a:ext cx="8834535" cy="2416726"/>
          </a:xfrm>
        </p:spPr>
        <p:txBody>
          <a:bodyPr/>
          <a:lstStyle/>
          <a:p>
            <a:r>
              <a:rPr lang="it-IT" dirty="0"/>
              <a:t>E.g. </a:t>
            </a:r>
            <a:r>
              <a:rPr lang="it-IT" dirty="0" err="1"/>
              <a:t>next</a:t>
            </a:r>
            <a:r>
              <a:rPr lang="it-IT" dirty="0"/>
              <a:t> </a:t>
            </a:r>
            <a:r>
              <a:rPr lang="it-IT" dirty="0" err="1"/>
              <a:t>year</a:t>
            </a:r>
            <a:r>
              <a:rPr lang="it-IT" dirty="0"/>
              <a:t> </a:t>
            </a:r>
            <a:r>
              <a:rPr lang="it-IT" dirty="0" err="1"/>
              <a:t>I’m</a:t>
            </a:r>
            <a:r>
              <a:rPr lang="it-IT" dirty="0"/>
              <a:t> </a:t>
            </a:r>
            <a:r>
              <a:rPr lang="it-IT" dirty="0" err="1"/>
              <a:t>going</a:t>
            </a:r>
            <a:r>
              <a:rPr lang="it-IT" dirty="0"/>
              <a:t> to </a:t>
            </a:r>
            <a:r>
              <a:rPr lang="it-IT" dirty="0" err="1"/>
              <a:t>buy</a:t>
            </a:r>
            <a:r>
              <a:rPr lang="it-IT" dirty="0"/>
              <a:t> a new car</a:t>
            </a:r>
          </a:p>
          <a:p>
            <a:r>
              <a:rPr lang="it-IT" dirty="0"/>
              <a:t>I think </a:t>
            </a:r>
            <a:r>
              <a:rPr lang="it-IT" dirty="0" err="1"/>
              <a:t>that</a:t>
            </a:r>
            <a:r>
              <a:rPr lang="it-IT" dirty="0"/>
              <a:t> </a:t>
            </a:r>
            <a:r>
              <a:rPr lang="it-IT" dirty="0" err="1"/>
              <a:t>tomorrow</a:t>
            </a:r>
            <a:r>
              <a:rPr lang="it-IT" dirty="0"/>
              <a:t> </a:t>
            </a:r>
            <a:r>
              <a:rPr lang="it-IT" dirty="0" err="1"/>
              <a:t>it</a:t>
            </a:r>
            <a:r>
              <a:rPr lang="it-IT" dirty="0"/>
              <a:t> </a:t>
            </a:r>
            <a:r>
              <a:rPr lang="it-IT" dirty="0" err="1"/>
              <a:t>won’t</a:t>
            </a:r>
            <a:r>
              <a:rPr lang="it-IT" dirty="0"/>
              <a:t> </a:t>
            </a:r>
            <a:r>
              <a:rPr lang="it-IT" dirty="0" err="1"/>
              <a:t>rain</a:t>
            </a:r>
            <a:r>
              <a:rPr lang="it-IT" dirty="0"/>
              <a:t>.</a:t>
            </a:r>
          </a:p>
        </p:txBody>
      </p:sp>
    </p:spTree>
    <p:extLst>
      <p:ext uri="{BB962C8B-B14F-4D97-AF65-F5344CB8AC3E}">
        <p14:creationId xmlns:p14="http://schemas.microsoft.com/office/powerpoint/2010/main" val="420637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DEDF5-E05B-B747-0088-6651E107C3AB}"/>
              </a:ext>
            </a:extLst>
          </p:cNvPr>
          <p:cNvSpPr>
            <a:spLocks noGrp="1"/>
          </p:cNvSpPr>
          <p:nvPr>
            <p:ph type="title"/>
          </p:nvPr>
        </p:nvSpPr>
        <p:spPr/>
        <p:txBody>
          <a:bodyPr/>
          <a:lstStyle/>
          <a:p>
            <a:pPr algn="ctr"/>
            <a:r>
              <a:rPr lang="it-IT" dirty="0"/>
              <a:t>PRONUNCIATION</a:t>
            </a:r>
          </a:p>
        </p:txBody>
      </p:sp>
    </p:spTree>
    <p:extLst>
      <p:ext uri="{BB962C8B-B14F-4D97-AF65-F5344CB8AC3E}">
        <p14:creationId xmlns:p14="http://schemas.microsoft.com/office/powerpoint/2010/main" val="14642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E4D45BC-86AE-6415-FE38-9DE49E501A7E}"/>
              </a:ext>
            </a:extLst>
          </p:cNvPr>
          <p:cNvPicPr>
            <a:picLocks noChangeAspect="1"/>
          </p:cNvPicPr>
          <p:nvPr/>
        </p:nvPicPr>
        <p:blipFill>
          <a:blip r:embed="rId2"/>
          <a:stretch>
            <a:fillRect/>
          </a:stretch>
        </p:blipFill>
        <p:spPr>
          <a:xfrm>
            <a:off x="1250302" y="1889733"/>
            <a:ext cx="7048874" cy="4195978"/>
          </a:xfrm>
          <a:prstGeom prst="rect">
            <a:avLst/>
          </a:prstGeom>
        </p:spPr>
      </p:pic>
      <p:sp>
        <p:nvSpPr>
          <p:cNvPr id="2" name="CasellaDiTesto 1">
            <a:extLst>
              <a:ext uri="{FF2B5EF4-FFF2-40B4-BE49-F238E27FC236}">
                <a16:creationId xmlns:a16="http://schemas.microsoft.com/office/drawing/2014/main" id="{1111A493-305A-64EC-D37A-50453DB51924}"/>
              </a:ext>
            </a:extLst>
          </p:cNvPr>
          <p:cNvSpPr txBox="1"/>
          <p:nvPr/>
        </p:nvSpPr>
        <p:spPr>
          <a:xfrm>
            <a:off x="1250302" y="522514"/>
            <a:ext cx="3900196" cy="369332"/>
          </a:xfrm>
          <a:prstGeom prst="rect">
            <a:avLst/>
          </a:prstGeom>
          <a:noFill/>
        </p:spPr>
        <p:txBody>
          <a:bodyPr wrap="square" rtlCol="0">
            <a:spAutoFit/>
          </a:bodyPr>
          <a:lstStyle/>
          <a:p>
            <a:r>
              <a:rPr lang="it-IT" dirty="0">
                <a:hlinkClick r:id="rId3"/>
              </a:rPr>
              <a:t>PHONETIC CHART: </a:t>
            </a:r>
            <a:r>
              <a:rPr lang="it-IT" dirty="0"/>
              <a:t>VOWEL SOUNDS</a:t>
            </a:r>
          </a:p>
        </p:txBody>
      </p:sp>
      <p:pic>
        <p:nvPicPr>
          <p:cNvPr id="7" name="Immagine 6">
            <a:extLst>
              <a:ext uri="{FF2B5EF4-FFF2-40B4-BE49-F238E27FC236}">
                <a16:creationId xmlns:a16="http://schemas.microsoft.com/office/drawing/2014/main" id="{46939738-7E06-252B-8356-943BFA6B3C6B}"/>
              </a:ext>
            </a:extLst>
          </p:cNvPr>
          <p:cNvPicPr>
            <a:picLocks noChangeAspect="1"/>
          </p:cNvPicPr>
          <p:nvPr/>
        </p:nvPicPr>
        <p:blipFill>
          <a:blip r:embed="rId4"/>
          <a:stretch>
            <a:fillRect/>
          </a:stretch>
        </p:blipFill>
        <p:spPr>
          <a:xfrm>
            <a:off x="8627796" y="351693"/>
            <a:ext cx="3299882" cy="2751942"/>
          </a:xfrm>
          <a:prstGeom prst="rect">
            <a:avLst/>
          </a:prstGeom>
        </p:spPr>
      </p:pic>
    </p:spTree>
    <p:extLst>
      <p:ext uri="{BB962C8B-B14F-4D97-AF65-F5344CB8AC3E}">
        <p14:creationId xmlns:p14="http://schemas.microsoft.com/office/powerpoint/2010/main" val="88875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51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100" name="Connettore 1 3">
            <a:extLst>
              <a:ext uri="{FF2B5EF4-FFF2-40B4-BE49-F238E27FC236}">
                <a16:creationId xmlns:a16="http://schemas.microsoft.com/office/drawing/2014/main" id="{1F9F19A0-7E71-4350-ADF8-2B8F4049E0A7}"/>
              </a:ext>
            </a:extLst>
          </p:cNvPr>
          <p:cNvCxnSpPr>
            <a:cxnSpLocks noChangeShapeType="1"/>
          </p:cNvCxnSpPr>
          <p:nvPr/>
        </p:nvCxnSpPr>
        <p:spPr bwMode="auto">
          <a:xfrm>
            <a:off x="2306616" y="952882"/>
            <a:ext cx="769635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 name="Text Box 6">
            <a:extLst>
              <a:ext uri="{FF2B5EF4-FFF2-40B4-BE49-F238E27FC236}">
                <a16:creationId xmlns:a16="http://schemas.microsoft.com/office/drawing/2014/main" id="{9B8FD8CF-FDAB-449F-9C15-F1634AF3C8C9}"/>
              </a:ext>
            </a:extLst>
          </p:cNvPr>
          <p:cNvSpPr txBox="1">
            <a:spLocks noChangeArrowheads="1"/>
          </p:cNvSpPr>
          <p:nvPr/>
        </p:nvSpPr>
        <p:spPr bwMode="auto">
          <a:xfrm>
            <a:off x="1836791" y="211726"/>
            <a:ext cx="7991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it-IT" altLang="it-IT" sz="3200" dirty="0">
                <a:effectLst>
                  <a:outerShdw blurRad="38100" dist="38100" dir="2700000" algn="tl">
                    <a:srgbClr val="C0C0C0"/>
                  </a:outerShdw>
                </a:effectLst>
              </a:rPr>
              <a:t>WORD STRESS ( = SYLLABLE STRESS)</a:t>
            </a:r>
          </a:p>
        </p:txBody>
      </p:sp>
      <p:sp>
        <p:nvSpPr>
          <p:cNvPr id="3" name="Segnaposto contenuto 2">
            <a:extLst>
              <a:ext uri="{FF2B5EF4-FFF2-40B4-BE49-F238E27FC236}">
                <a16:creationId xmlns:a16="http://schemas.microsoft.com/office/drawing/2014/main" id="{CE2CCC08-9A88-42D2-ACB6-86C49F1AE696}"/>
              </a:ext>
            </a:extLst>
          </p:cNvPr>
          <p:cNvSpPr>
            <a:spLocks noGrp="1"/>
          </p:cNvSpPr>
          <p:nvPr>
            <p:ph idx="1"/>
          </p:nvPr>
        </p:nvSpPr>
        <p:spPr>
          <a:xfrm>
            <a:off x="1836791" y="1109266"/>
            <a:ext cx="8636000" cy="5744567"/>
          </a:xfrm>
        </p:spPr>
        <p:txBody>
          <a:bodyPr>
            <a:normAutofit fontScale="92500" lnSpcReduction="10000"/>
          </a:bodyPr>
          <a:lstStyle/>
          <a:p>
            <a:pPr marL="0" indent="0">
              <a:lnSpc>
                <a:spcPct val="100000"/>
              </a:lnSpc>
              <a:spcBef>
                <a:spcPts val="0"/>
              </a:spcBef>
              <a:buNone/>
            </a:pPr>
            <a:r>
              <a:rPr lang="en-US" sz="2200" dirty="0"/>
              <a:t>Video lesson: </a:t>
            </a:r>
            <a:r>
              <a:rPr lang="en-US" sz="2200" dirty="0">
                <a:hlinkClick r:id="rId3"/>
              </a:rPr>
              <a:t>https://www.oxfordonlineenglish.com/syllables-and-stress</a:t>
            </a:r>
            <a:r>
              <a:rPr lang="en-US" sz="2200" dirty="0"/>
              <a:t> </a:t>
            </a:r>
          </a:p>
          <a:p>
            <a:pPr marL="0" indent="0">
              <a:lnSpc>
                <a:spcPct val="100000"/>
              </a:lnSpc>
              <a:spcBef>
                <a:spcPts val="1200"/>
              </a:spcBef>
              <a:buNone/>
            </a:pPr>
            <a:r>
              <a:rPr lang="en-US" dirty="0"/>
              <a:t>To communicate clearly when you are speaking in English, it is important to stress the correct syllables in each word. </a:t>
            </a:r>
            <a:br>
              <a:rPr lang="en-US" dirty="0"/>
            </a:br>
            <a:r>
              <a:rPr lang="en-US" dirty="0"/>
              <a:t>This is called </a:t>
            </a:r>
            <a:r>
              <a:rPr lang="en-US" i="1" dirty="0"/>
              <a:t>word stress</a:t>
            </a:r>
            <a:r>
              <a:rPr lang="en-US" dirty="0"/>
              <a:t>, which means </a:t>
            </a:r>
            <a:r>
              <a:rPr lang="en-US" b="1" dirty="0">
                <a:solidFill>
                  <a:srgbClr val="993366"/>
                </a:solidFill>
              </a:rPr>
              <a:t>pronouncing one syllable </a:t>
            </a:r>
            <a:r>
              <a:rPr lang="en-US" dirty="0"/>
              <a:t>of a multisyllabic word </a:t>
            </a:r>
            <a:r>
              <a:rPr lang="en-US" b="1" dirty="0">
                <a:solidFill>
                  <a:srgbClr val="993366"/>
                </a:solidFill>
              </a:rPr>
              <a:t>with greater emphasis (stress) than the other syllables </a:t>
            </a:r>
            <a:r>
              <a:rPr lang="en-US" dirty="0"/>
              <a:t>in the word.</a:t>
            </a:r>
          </a:p>
          <a:p>
            <a:pPr marL="0" indent="0">
              <a:spcBef>
                <a:spcPts val="3000"/>
              </a:spcBef>
              <a:spcAft>
                <a:spcPts val="600"/>
              </a:spcAft>
              <a:buNone/>
            </a:pPr>
            <a:r>
              <a:rPr lang="en-US" dirty="0"/>
              <a:t>A stressed syllable combines these features:</a:t>
            </a:r>
          </a:p>
          <a:p>
            <a:pPr>
              <a:spcBef>
                <a:spcPts val="300"/>
              </a:spcBef>
            </a:pPr>
            <a:r>
              <a:rPr lang="en-US" sz="2600" dirty="0">
                <a:solidFill>
                  <a:srgbClr val="993366"/>
                </a:solidFill>
              </a:rPr>
              <a:t>It is</a:t>
            </a:r>
            <a:r>
              <a:rPr lang="en-US" sz="2600" b="1" dirty="0">
                <a:solidFill>
                  <a:srgbClr val="993366"/>
                </a:solidFill>
              </a:rPr>
              <a:t> l-o-n-g-e-r</a:t>
            </a:r>
            <a:r>
              <a:rPr lang="en-US" sz="2600" dirty="0"/>
              <a:t> - com p-u </a:t>
            </a:r>
            <a:r>
              <a:rPr lang="en-US" sz="2600" dirty="0" err="1"/>
              <a:t>ter</a:t>
            </a:r>
            <a:endParaRPr lang="en-US" sz="2600" dirty="0"/>
          </a:p>
          <a:p>
            <a:pPr>
              <a:spcBef>
                <a:spcPts val="300"/>
              </a:spcBef>
            </a:pPr>
            <a:r>
              <a:rPr lang="en-US" sz="2600" dirty="0">
                <a:solidFill>
                  <a:srgbClr val="993366"/>
                </a:solidFill>
              </a:rPr>
              <a:t>It is</a:t>
            </a:r>
            <a:r>
              <a:rPr lang="en-US" sz="2600" b="1" dirty="0">
                <a:solidFill>
                  <a:srgbClr val="993366"/>
                </a:solidFill>
              </a:rPr>
              <a:t> LOUDER</a:t>
            </a:r>
            <a:r>
              <a:rPr lang="en-US" sz="2600" dirty="0"/>
              <a:t> - </a:t>
            </a:r>
            <a:r>
              <a:rPr lang="en-US" sz="2600" dirty="0" err="1"/>
              <a:t>comPUter</a:t>
            </a:r>
            <a:endParaRPr lang="en-US" sz="2600" dirty="0"/>
          </a:p>
          <a:p>
            <a:pPr>
              <a:spcBef>
                <a:spcPts val="300"/>
              </a:spcBef>
            </a:pPr>
            <a:r>
              <a:rPr lang="en-US" sz="2600" dirty="0">
                <a:solidFill>
                  <a:srgbClr val="993366"/>
                </a:solidFill>
              </a:rPr>
              <a:t>It usually has a </a:t>
            </a:r>
            <a:r>
              <a:rPr lang="en-US" sz="2600" b="1" dirty="0">
                <a:solidFill>
                  <a:srgbClr val="993366"/>
                </a:solidFill>
              </a:rPr>
              <a:t>higher pitch</a:t>
            </a:r>
            <a:r>
              <a:rPr lang="en-US" sz="2600" dirty="0"/>
              <a:t> than the syllables coming before and afterwards.</a:t>
            </a:r>
          </a:p>
          <a:p>
            <a:pPr>
              <a:spcBef>
                <a:spcPts val="300"/>
              </a:spcBef>
            </a:pPr>
            <a:r>
              <a:rPr lang="en-US" sz="2600" dirty="0">
                <a:solidFill>
                  <a:srgbClr val="993366"/>
                </a:solidFill>
              </a:rPr>
              <a:t>It is </a:t>
            </a:r>
            <a:r>
              <a:rPr lang="en-US" sz="2600" b="1" dirty="0">
                <a:solidFill>
                  <a:srgbClr val="993366"/>
                </a:solidFill>
              </a:rPr>
              <a:t>said more clearly</a:t>
            </a:r>
            <a:r>
              <a:rPr lang="en-US" sz="2600" dirty="0"/>
              <a:t> -The vowel sound is purer.</a:t>
            </a:r>
          </a:p>
          <a:p>
            <a:pPr marL="0" indent="0" algn="ctr">
              <a:spcBef>
                <a:spcPts val="2400"/>
              </a:spcBef>
              <a:buNone/>
            </a:pPr>
            <a:r>
              <a:rPr lang="en-US" sz="2600" dirty="0">
                <a:solidFill>
                  <a:srgbClr val="993366"/>
                </a:solidFill>
              </a:rPr>
              <a:t>Remember: the unstressed (</a:t>
            </a:r>
            <a:r>
              <a:rPr lang="en-US" sz="2600" i="1" dirty="0">
                <a:solidFill>
                  <a:srgbClr val="993366"/>
                </a:solidFill>
              </a:rPr>
              <a:t>weak/quiet</a:t>
            </a:r>
            <a:r>
              <a:rPr lang="en-US" sz="2600" dirty="0">
                <a:solidFill>
                  <a:srgbClr val="993366"/>
                </a:solidFill>
              </a:rPr>
              <a:t>) syllables of a word</a:t>
            </a:r>
            <a:br>
              <a:rPr lang="en-US" sz="2600" dirty="0">
                <a:solidFill>
                  <a:srgbClr val="993366"/>
                </a:solidFill>
              </a:rPr>
            </a:br>
            <a:r>
              <a:rPr lang="en-US" sz="2600" dirty="0">
                <a:solidFill>
                  <a:srgbClr val="993366"/>
                </a:solidFill>
              </a:rPr>
              <a:t>have the opposite features of a stressed syllable!</a:t>
            </a:r>
            <a:endParaRPr lang="en-US" dirty="0">
              <a:solidFill>
                <a:srgbClr val="993366"/>
              </a:solidFill>
            </a:endParaRPr>
          </a:p>
        </p:txBody>
      </p:sp>
      <p:sp>
        <p:nvSpPr>
          <p:cNvPr id="2" name="Rettangolo 1">
            <a:extLst>
              <a:ext uri="{FF2B5EF4-FFF2-40B4-BE49-F238E27FC236}">
                <a16:creationId xmlns:a16="http://schemas.microsoft.com/office/drawing/2014/main" id="{424165BA-3275-4F3B-8045-53ACC9D523AE}"/>
              </a:ext>
            </a:extLst>
          </p:cNvPr>
          <p:cNvSpPr/>
          <p:nvPr/>
        </p:nvSpPr>
        <p:spPr>
          <a:xfrm>
            <a:off x="8559059" y="3827343"/>
            <a:ext cx="1796151" cy="69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660033"/>
                </a:solidFill>
              </a:rPr>
              <a:t>Stress </a:t>
            </a:r>
            <a:r>
              <a:rPr lang="it-IT" dirty="0" err="1">
                <a:solidFill>
                  <a:srgbClr val="660033"/>
                </a:solidFill>
              </a:rPr>
              <a:t>is</a:t>
            </a:r>
            <a:r>
              <a:rPr lang="it-IT" dirty="0">
                <a:solidFill>
                  <a:srgbClr val="660033"/>
                </a:solidFill>
              </a:rPr>
              <a:t> always on a </a:t>
            </a:r>
            <a:r>
              <a:rPr lang="it-IT" dirty="0" err="1">
                <a:solidFill>
                  <a:srgbClr val="660033"/>
                </a:solidFill>
              </a:rPr>
              <a:t>vowel</a:t>
            </a:r>
            <a:r>
              <a:rPr lang="it-IT" dirty="0">
                <a:solidFill>
                  <a:srgbClr val="660033"/>
                </a:solidFill>
              </a:rPr>
              <a:t>!</a:t>
            </a:r>
          </a:p>
        </p:txBody>
      </p:sp>
    </p:spTree>
    <p:extLst>
      <p:ext uri="{BB962C8B-B14F-4D97-AF65-F5344CB8AC3E}">
        <p14:creationId xmlns:p14="http://schemas.microsoft.com/office/powerpoint/2010/main" val="26594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3C2C853-89BE-4B29-8FCF-C84D17DB1FAF}"/>
              </a:ext>
            </a:extLst>
          </p:cNvPr>
          <p:cNvPicPr>
            <a:picLocks noGrp="1" noChangeAspect="1"/>
          </p:cNvPicPr>
          <p:nvPr>
            <p:ph idx="1"/>
          </p:nvPr>
        </p:nvPicPr>
        <p:blipFill rotWithShape="1">
          <a:blip r:embed="rId3"/>
          <a:srcRect l="5829" b="59016"/>
          <a:stretch/>
        </p:blipFill>
        <p:spPr>
          <a:xfrm>
            <a:off x="1826777" y="1509900"/>
            <a:ext cx="8623669" cy="1808849"/>
          </a:xfrm>
          <a:prstGeom prst="rect">
            <a:avLst/>
          </a:prstGeom>
        </p:spPr>
      </p:pic>
      <p:sp>
        <p:nvSpPr>
          <p:cNvPr id="5" name="Text Box 6">
            <a:extLst>
              <a:ext uri="{FF2B5EF4-FFF2-40B4-BE49-F238E27FC236}">
                <a16:creationId xmlns:a16="http://schemas.microsoft.com/office/drawing/2014/main" id="{212FC661-F3A2-4F30-86A7-CF5896C9ACBE}"/>
              </a:ext>
            </a:extLst>
          </p:cNvPr>
          <p:cNvSpPr txBox="1">
            <a:spLocks noGrp="1" noChangeArrowheads="1"/>
          </p:cNvSpPr>
          <p:nvPr>
            <p:ph type="title"/>
          </p:nvPr>
        </p:nvSpPr>
        <p:spPr bwMode="auto">
          <a:xfrm>
            <a:off x="1929130" y="252142"/>
            <a:ext cx="78867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it-IT" altLang="it-IT" sz="3200" dirty="0">
                <a:effectLst>
                  <a:outerShdw blurRad="38100" dist="38100" dir="2700000" algn="tl">
                    <a:srgbClr val="C0C0C0"/>
                  </a:outerShdw>
                </a:effectLst>
              </a:rPr>
              <a:t>WORD STRESS – some general rules</a:t>
            </a:r>
          </a:p>
        </p:txBody>
      </p:sp>
      <p:cxnSp>
        <p:nvCxnSpPr>
          <p:cNvPr id="6" name="Connettore 1 3">
            <a:extLst>
              <a:ext uri="{FF2B5EF4-FFF2-40B4-BE49-F238E27FC236}">
                <a16:creationId xmlns:a16="http://schemas.microsoft.com/office/drawing/2014/main" id="{E071D256-B8D9-4426-906E-E6268AB41EB8}"/>
              </a:ext>
            </a:extLst>
          </p:cNvPr>
          <p:cNvCxnSpPr>
            <a:cxnSpLocks noChangeShapeType="1"/>
          </p:cNvCxnSpPr>
          <p:nvPr/>
        </p:nvCxnSpPr>
        <p:spPr bwMode="auto">
          <a:xfrm>
            <a:off x="2306616" y="952882"/>
            <a:ext cx="769635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 name="Rettangolo 7">
            <a:extLst>
              <a:ext uri="{FF2B5EF4-FFF2-40B4-BE49-F238E27FC236}">
                <a16:creationId xmlns:a16="http://schemas.microsoft.com/office/drawing/2014/main" id="{729C183B-3BAA-4529-BBCD-999EF256C187}"/>
              </a:ext>
            </a:extLst>
          </p:cNvPr>
          <p:cNvSpPr/>
          <p:nvPr/>
        </p:nvSpPr>
        <p:spPr>
          <a:xfrm>
            <a:off x="9276501" y="1623418"/>
            <a:ext cx="1276297" cy="648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BUT: ho</a:t>
            </a:r>
            <a:r>
              <a:rPr lang="it-IT" u="sng" dirty="0">
                <a:solidFill>
                  <a:srgbClr val="FF0000"/>
                </a:solidFill>
              </a:rPr>
              <a:t>tel</a:t>
            </a:r>
            <a:r>
              <a:rPr lang="it-IT" dirty="0">
                <a:solidFill>
                  <a:srgbClr val="FF0000"/>
                </a:solidFill>
              </a:rPr>
              <a:t>, re</a:t>
            </a:r>
            <a:r>
              <a:rPr lang="it-IT" u="sng" dirty="0">
                <a:solidFill>
                  <a:srgbClr val="FF0000"/>
                </a:solidFill>
              </a:rPr>
              <a:t>spect</a:t>
            </a:r>
          </a:p>
        </p:txBody>
      </p:sp>
      <p:sp>
        <p:nvSpPr>
          <p:cNvPr id="9" name="CasellaDiTesto 8">
            <a:extLst>
              <a:ext uri="{FF2B5EF4-FFF2-40B4-BE49-F238E27FC236}">
                <a16:creationId xmlns:a16="http://schemas.microsoft.com/office/drawing/2014/main" id="{71C723D1-B842-4140-8D9C-E8C01BB63FA3}"/>
              </a:ext>
            </a:extLst>
          </p:cNvPr>
          <p:cNvSpPr txBox="1"/>
          <p:nvPr/>
        </p:nvSpPr>
        <p:spPr>
          <a:xfrm>
            <a:off x="1826777" y="3318748"/>
            <a:ext cx="8623669" cy="1477328"/>
          </a:xfrm>
          <a:prstGeom prst="rect">
            <a:avLst/>
          </a:prstGeom>
          <a:solidFill>
            <a:srgbClr val="F5F5F5"/>
          </a:solidFill>
        </p:spPr>
        <p:txBody>
          <a:bodyPr wrap="square" rtlCol="0">
            <a:spAutoFit/>
          </a:bodyPr>
          <a:lstStyle/>
          <a:p>
            <a:pPr marL="342900" indent="-342900">
              <a:buFont typeface="Courier New" panose="02070309020205020404" pitchFamily="49" charset="0"/>
              <a:buChar char="o"/>
            </a:pP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Many</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two-syllable</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prepositions</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and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connectors</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examples</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beHIND</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beFORE</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beCAUSE</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a:t>
            </a:r>
          </a:p>
          <a:p>
            <a:pPr marL="365125" indent="-365125">
              <a:spcBef>
                <a:spcPts val="1200"/>
              </a:spcBef>
            </a:pPr>
            <a:r>
              <a:rPr lang="it-IT" sz="2000" b="1" dirty="0">
                <a:solidFill>
                  <a:srgbClr val="363636"/>
                </a:solidFill>
                <a:latin typeface="Tahoma" panose="020B0604030504040204" pitchFamily="34" charset="0"/>
                <a:ea typeface="Tahoma" panose="020B0604030504040204" pitchFamily="34" charset="0"/>
                <a:cs typeface="Tahoma" panose="020B0604030504040204" pitchFamily="34" charset="0"/>
              </a:rPr>
              <a:t>Compound </a:t>
            </a:r>
            <a:r>
              <a:rPr lang="it-IT" sz="2000" b="1" dirty="0" err="1">
                <a:solidFill>
                  <a:srgbClr val="363636"/>
                </a:solidFill>
                <a:latin typeface="Tahoma" panose="020B0604030504040204" pitchFamily="34" charset="0"/>
                <a:ea typeface="Tahoma" panose="020B0604030504040204" pitchFamily="34" charset="0"/>
                <a:cs typeface="Tahoma" panose="020B0604030504040204" pitchFamily="34" charset="0"/>
              </a:rPr>
              <a:t>nouns</a:t>
            </a:r>
            <a:r>
              <a:rPr lang="it-IT" sz="2000" b="1" dirty="0">
                <a:solidFill>
                  <a:srgbClr val="36363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stronger</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stress on the first part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examples</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HAIRbrush</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 </a:t>
            </a:r>
            <a:r>
              <a:rPr lang="it-IT" sz="2000" dirty="0" err="1">
                <a:solidFill>
                  <a:srgbClr val="666666"/>
                </a:solidFill>
                <a:latin typeface="Tahoma" panose="020B0604030504040204" pitchFamily="34" charset="0"/>
                <a:ea typeface="Tahoma" panose="020B0604030504040204" pitchFamily="34" charset="0"/>
                <a:cs typeface="Tahoma" panose="020B0604030504040204" pitchFamily="34" charset="0"/>
              </a:rPr>
              <a:t>FOOTball</a:t>
            </a:r>
            <a:r>
              <a:rPr lang="it-IT" sz="2000" dirty="0">
                <a:solidFill>
                  <a:srgbClr val="666666"/>
                </a:solidFill>
                <a:latin typeface="Tahoma" panose="020B0604030504040204" pitchFamily="34" charset="0"/>
                <a:ea typeface="Tahoma" panose="020B0604030504040204" pitchFamily="34" charset="0"/>
                <a:cs typeface="Tahoma" panose="020B0604030504040204" pitchFamily="34" charset="0"/>
              </a:rPr>
              <a:t>)</a:t>
            </a:r>
          </a:p>
        </p:txBody>
      </p:sp>
      <p:sp>
        <p:nvSpPr>
          <p:cNvPr id="10" name="CasellaDiTesto 9">
            <a:extLst>
              <a:ext uri="{FF2B5EF4-FFF2-40B4-BE49-F238E27FC236}">
                <a16:creationId xmlns:a16="http://schemas.microsoft.com/office/drawing/2014/main" id="{86B4AD5B-3241-4D6D-BF4D-84F31F472E32}"/>
              </a:ext>
            </a:extLst>
          </p:cNvPr>
          <p:cNvSpPr txBox="1"/>
          <p:nvPr/>
        </p:nvSpPr>
        <p:spPr>
          <a:xfrm>
            <a:off x="1700717" y="986679"/>
            <a:ext cx="7334725" cy="523220"/>
          </a:xfrm>
          <a:prstGeom prst="rect">
            <a:avLst/>
          </a:prstGeom>
          <a:noFill/>
        </p:spPr>
        <p:txBody>
          <a:bodyPr wrap="square" rtlCol="0">
            <a:spAutoFit/>
          </a:bodyPr>
          <a:lstStyle/>
          <a:p>
            <a:r>
              <a:rPr lang="it-IT" sz="2800" b="1" dirty="0">
                <a:solidFill>
                  <a:srgbClr val="993366"/>
                </a:solidFill>
                <a:cs typeface="Arial" panose="020B0604020202020204" pitchFamily="34" charset="0"/>
              </a:rPr>
              <a:t>TWO-SYLLABLE WORDS</a:t>
            </a:r>
            <a:endParaRPr lang="it-IT" sz="2800" dirty="0">
              <a:solidFill>
                <a:srgbClr val="993366"/>
              </a:solidFill>
              <a:cs typeface="Arial" panose="020B0604020202020204" pitchFamily="34" charset="0"/>
            </a:endParaRPr>
          </a:p>
        </p:txBody>
      </p:sp>
      <p:sp>
        <p:nvSpPr>
          <p:cNvPr id="11" name="Rettangolo 10">
            <a:extLst>
              <a:ext uri="{FF2B5EF4-FFF2-40B4-BE49-F238E27FC236}">
                <a16:creationId xmlns:a16="http://schemas.microsoft.com/office/drawing/2014/main" id="{9265AA9A-1931-4DA7-83C5-7906686F70A8}"/>
              </a:ext>
            </a:extLst>
          </p:cNvPr>
          <p:cNvSpPr/>
          <p:nvPr/>
        </p:nvSpPr>
        <p:spPr>
          <a:xfrm>
            <a:off x="7904917" y="5674286"/>
            <a:ext cx="2545528" cy="461665"/>
          </a:xfrm>
          <a:prstGeom prst="rect">
            <a:avLst/>
          </a:prstGeom>
          <a:ln>
            <a:solidFill>
              <a:srgbClr val="993366"/>
            </a:solidFill>
          </a:ln>
        </p:spPr>
        <p:txBody>
          <a:bodyPr wrap="square">
            <a:spAutoFit/>
          </a:bodyPr>
          <a:lstStyle/>
          <a:p>
            <a:pPr algn="ctr"/>
            <a:r>
              <a:rPr lang="en-US" altLang="it-IT" sz="2400" dirty="0">
                <a:solidFill>
                  <a:srgbClr val="993366"/>
                </a:solidFill>
              </a:rPr>
              <a:t>Exercise 2a (p.17)</a:t>
            </a:r>
          </a:p>
        </p:txBody>
      </p:sp>
      <p:pic>
        <p:nvPicPr>
          <p:cNvPr id="2" name="Immagine 1">
            <a:extLst>
              <a:ext uri="{FF2B5EF4-FFF2-40B4-BE49-F238E27FC236}">
                <a16:creationId xmlns:a16="http://schemas.microsoft.com/office/drawing/2014/main" id="{7C3239F4-7B91-4436-B8A8-834977EDD898}"/>
              </a:ext>
            </a:extLst>
          </p:cNvPr>
          <p:cNvPicPr>
            <a:picLocks noChangeAspect="1"/>
          </p:cNvPicPr>
          <p:nvPr/>
        </p:nvPicPr>
        <p:blipFill>
          <a:blip r:embed="rId4"/>
          <a:stretch>
            <a:fillRect/>
          </a:stretch>
        </p:blipFill>
        <p:spPr>
          <a:xfrm>
            <a:off x="3637280" y="4917440"/>
            <a:ext cx="4165336" cy="1886785"/>
          </a:xfrm>
          <a:prstGeom prst="rect">
            <a:avLst/>
          </a:prstGeom>
          <a:ln>
            <a:solidFill>
              <a:schemeClr val="tx1"/>
            </a:solidFill>
          </a:ln>
        </p:spPr>
      </p:pic>
    </p:spTree>
    <p:extLst>
      <p:ext uri="{BB962C8B-B14F-4D97-AF65-F5344CB8AC3E}">
        <p14:creationId xmlns:p14="http://schemas.microsoft.com/office/powerpoint/2010/main" val="22657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212FC661-F3A2-4F30-86A7-CF5896C9ACBE}"/>
              </a:ext>
            </a:extLst>
          </p:cNvPr>
          <p:cNvSpPr txBox="1">
            <a:spLocks noGrp="1" noChangeArrowheads="1"/>
          </p:cNvSpPr>
          <p:nvPr>
            <p:ph type="title"/>
          </p:nvPr>
        </p:nvSpPr>
        <p:spPr bwMode="auto">
          <a:xfrm>
            <a:off x="1833575" y="227185"/>
            <a:ext cx="78867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it-IT" altLang="it-IT" sz="3200" dirty="0">
                <a:effectLst>
                  <a:outerShdw blurRad="38100" dist="38100" dir="2700000" algn="tl">
                    <a:srgbClr val="C0C0C0"/>
                  </a:outerShdw>
                </a:effectLst>
              </a:rPr>
              <a:t>WORD STRESS – some general rules (2)</a:t>
            </a:r>
          </a:p>
        </p:txBody>
      </p:sp>
      <p:cxnSp>
        <p:nvCxnSpPr>
          <p:cNvPr id="6" name="Connettore 1 3">
            <a:extLst>
              <a:ext uri="{FF2B5EF4-FFF2-40B4-BE49-F238E27FC236}">
                <a16:creationId xmlns:a16="http://schemas.microsoft.com/office/drawing/2014/main" id="{E071D256-B8D9-4426-906E-E6268AB41EB8}"/>
              </a:ext>
            </a:extLst>
          </p:cNvPr>
          <p:cNvCxnSpPr>
            <a:cxnSpLocks noChangeShapeType="1"/>
          </p:cNvCxnSpPr>
          <p:nvPr/>
        </p:nvCxnSpPr>
        <p:spPr bwMode="auto">
          <a:xfrm>
            <a:off x="2306616" y="952882"/>
            <a:ext cx="769635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7" name="Segnaposto contenuto 3">
            <a:extLst>
              <a:ext uri="{FF2B5EF4-FFF2-40B4-BE49-F238E27FC236}">
                <a16:creationId xmlns:a16="http://schemas.microsoft.com/office/drawing/2014/main" id="{C80EE245-00EE-46D2-B743-20AEA8EBC6A3}"/>
              </a:ext>
            </a:extLst>
          </p:cNvPr>
          <p:cNvPicPr>
            <a:picLocks noChangeAspect="1"/>
          </p:cNvPicPr>
          <p:nvPr/>
        </p:nvPicPr>
        <p:blipFill rotWithShape="1">
          <a:blip r:embed="rId3"/>
          <a:srcRect l="4611" t="40586"/>
          <a:stretch/>
        </p:blipFill>
        <p:spPr>
          <a:xfrm>
            <a:off x="1833575" y="1786496"/>
            <a:ext cx="8524850" cy="2394344"/>
          </a:xfrm>
          <a:prstGeom prst="rect">
            <a:avLst/>
          </a:prstGeom>
        </p:spPr>
      </p:pic>
      <p:sp>
        <p:nvSpPr>
          <p:cNvPr id="10" name="CasellaDiTesto 9">
            <a:extLst>
              <a:ext uri="{FF2B5EF4-FFF2-40B4-BE49-F238E27FC236}">
                <a16:creationId xmlns:a16="http://schemas.microsoft.com/office/drawing/2014/main" id="{EA2AEDBE-62FD-4EBC-8C35-533AC81DDA65}"/>
              </a:ext>
            </a:extLst>
          </p:cNvPr>
          <p:cNvSpPr txBox="1"/>
          <p:nvPr/>
        </p:nvSpPr>
        <p:spPr>
          <a:xfrm>
            <a:off x="1833575" y="1108079"/>
            <a:ext cx="3033844" cy="523220"/>
          </a:xfrm>
          <a:prstGeom prst="rect">
            <a:avLst/>
          </a:prstGeom>
          <a:noFill/>
        </p:spPr>
        <p:txBody>
          <a:bodyPr wrap="square" rtlCol="0">
            <a:spAutoFit/>
          </a:bodyPr>
          <a:lstStyle/>
          <a:p>
            <a:r>
              <a:rPr lang="it-IT" sz="2800" b="1" dirty="0">
                <a:solidFill>
                  <a:srgbClr val="993366"/>
                </a:solidFill>
                <a:cs typeface="Arial" panose="020B0604020202020204" pitchFamily="34" charset="0"/>
              </a:rPr>
              <a:t>LONGER WORDS</a:t>
            </a:r>
            <a:endParaRPr lang="it-IT" sz="2800" dirty="0">
              <a:solidFill>
                <a:srgbClr val="993366"/>
              </a:solidFill>
              <a:cs typeface="Arial" panose="020B0604020202020204" pitchFamily="34" charset="0"/>
            </a:endParaRPr>
          </a:p>
        </p:txBody>
      </p:sp>
    </p:spTree>
    <p:extLst>
      <p:ext uri="{BB962C8B-B14F-4D97-AF65-F5344CB8AC3E}">
        <p14:creationId xmlns:p14="http://schemas.microsoft.com/office/powerpoint/2010/main" val="238273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5F3059-3E60-4871-BE18-07D7F3355FA4}"/>
              </a:ext>
            </a:extLst>
          </p:cNvPr>
          <p:cNvSpPr>
            <a:spLocks noGrp="1"/>
          </p:cNvSpPr>
          <p:nvPr>
            <p:ph type="title"/>
          </p:nvPr>
        </p:nvSpPr>
        <p:spPr>
          <a:xfrm>
            <a:off x="1766492" y="0"/>
            <a:ext cx="5000068" cy="823594"/>
          </a:xfrm>
        </p:spPr>
        <p:txBody>
          <a:bodyPr>
            <a:normAutofit/>
          </a:bodyPr>
          <a:lstStyle/>
          <a:p>
            <a:r>
              <a:rPr lang="it-IT" sz="2800" b="1" dirty="0" err="1">
                <a:effectLst>
                  <a:outerShdw blurRad="38100" dist="38100" dir="2700000" algn="tl">
                    <a:srgbClr val="C0C0C0"/>
                  </a:outerShdw>
                </a:effectLst>
                <a:latin typeface="Arial" charset="0"/>
                <a:ea typeface="+mn-ea"/>
                <a:cs typeface="Arial" charset="0"/>
              </a:rPr>
              <a:t>Pronunciation</a:t>
            </a:r>
            <a:r>
              <a:rPr lang="it-IT" sz="2800" b="1" dirty="0">
                <a:effectLst>
                  <a:outerShdw blurRad="38100" dist="38100" dir="2700000" algn="tl">
                    <a:srgbClr val="C0C0C0"/>
                  </a:outerShdw>
                </a:effectLst>
                <a:latin typeface="Arial" charset="0"/>
                <a:ea typeface="+mn-ea"/>
                <a:cs typeface="Arial" charset="0"/>
              </a:rPr>
              <a:t> notes</a:t>
            </a:r>
          </a:p>
        </p:txBody>
      </p:sp>
      <p:sp>
        <p:nvSpPr>
          <p:cNvPr id="3" name="Segnaposto contenuto 2">
            <a:extLst>
              <a:ext uri="{FF2B5EF4-FFF2-40B4-BE49-F238E27FC236}">
                <a16:creationId xmlns:a16="http://schemas.microsoft.com/office/drawing/2014/main" id="{5F05A8D7-97F1-4233-9A29-0FF487597648}"/>
              </a:ext>
            </a:extLst>
          </p:cNvPr>
          <p:cNvSpPr>
            <a:spLocks noGrp="1"/>
          </p:cNvSpPr>
          <p:nvPr>
            <p:ph idx="1"/>
          </p:nvPr>
        </p:nvSpPr>
        <p:spPr>
          <a:xfrm>
            <a:off x="1937386" y="3416300"/>
            <a:ext cx="8317229" cy="3289300"/>
          </a:xfrm>
        </p:spPr>
        <p:txBody>
          <a:bodyPr>
            <a:normAutofit fontScale="92500" lnSpcReduction="10000"/>
          </a:bodyPr>
          <a:lstStyle/>
          <a:p>
            <a:pPr>
              <a:lnSpc>
                <a:spcPct val="100000"/>
              </a:lnSpc>
            </a:pPr>
            <a:r>
              <a:rPr lang="en-US" b="1" i="1" dirty="0"/>
              <a:t>/</a:t>
            </a:r>
            <a:r>
              <a:rPr lang="en-US" b="1" dirty="0"/>
              <a:t>Ə</a:t>
            </a:r>
            <a:r>
              <a:rPr lang="en-US" b="1" i="1" dirty="0"/>
              <a:t>/  </a:t>
            </a:r>
            <a:r>
              <a:rPr lang="en-US" i="1" dirty="0"/>
              <a:t>(schwa) </a:t>
            </a:r>
            <a:r>
              <a:rPr lang="en-US" dirty="0"/>
              <a:t>is the most common sound in English. It is a short sound, and always occurs in an </a:t>
            </a:r>
            <a:r>
              <a:rPr lang="en-US" b="1" dirty="0"/>
              <a:t>unstressed</a:t>
            </a:r>
            <a:r>
              <a:rPr lang="en-US" dirty="0"/>
              <a:t> </a:t>
            </a:r>
            <a:r>
              <a:rPr lang="en-US" b="1" dirty="0"/>
              <a:t>syllable</a:t>
            </a:r>
            <a:r>
              <a:rPr lang="en-US" dirty="0"/>
              <a:t>, e.g. </a:t>
            </a:r>
            <a:r>
              <a:rPr lang="en-US" u="sng" dirty="0"/>
              <a:t>doc</a:t>
            </a:r>
            <a:r>
              <a:rPr lang="en-US" dirty="0"/>
              <a:t>t</a:t>
            </a:r>
            <a:r>
              <a:rPr lang="en-US" dirty="0">
                <a:solidFill>
                  <a:srgbClr val="0070C0"/>
                </a:solidFill>
              </a:rPr>
              <a:t>or,</a:t>
            </a:r>
            <a:r>
              <a:rPr lang="en-US" dirty="0"/>
              <a:t> </a:t>
            </a:r>
            <a:r>
              <a:rPr lang="en-US" dirty="0">
                <a:solidFill>
                  <a:srgbClr val="0070C0"/>
                </a:solidFill>
              </a:rPr>
              <a:t>a</a:t>
            </a:r>
            <a:r>
              <a:rPr lang="en-US" dirty="0"/>
              <a:t>d</a:t>
            </a:r>
            <a:r>
              <a:rPr lang="en-US" u="sng" dirty="0"/>
              <a:t>dress</a:t>
            </a:r>
            <a:r>
              <a:rPr lang="en-US" dirty="0"/>
              <a:t>.</a:t>
            </a:r>
            <a:endParaRPr lang="en-US" i="1" dirty="0"/>
          </a:p>
          <a:p>
            <a:pPr lvl="1">
              <a:lnSpc>
                <a:spcPct val="100000"/>
              </a:lnSpc>
            </a:pPr>
            <a:r>
              <a:rPr lang="en-US" dirty="0"/>
              <a:t>Unstressed </a:t>
            </a:r>
            <a:r>
              <a:rPr lang="en-US" i="1" dirty="0"/>
              <a:t>-</a:t>
            </a:r>
            <a:r>
              <a:rPr lang="en-US" i="1" dirty="0" err="1"/>
              <a:t>er</a:t>
            </a:r>
            <a:r>
              <a:rPr lang="en-US" i="1" dirty="0"/>
              <a:t> </a:t>
            </a:r>
            <a:r>
              <a:rPr lang="en-US" dirty="0"/>
              <a:t>or </a:t>
            </a:r>
            <a:r>
              <a:rPr lang="en-US" i="1" dirty="0"/>
              <a:t>-or </a:t>
            </a:r>
            <a:r>
              <a:rPr lang="en-US" dirty="0"/>
              <a:t>at the end of a word are always pronounced </a:t>
            </a:r>
            <a:r>
              <a:rPr lang="en-US" i="1" dirty="0"/>
              <a:t>/Ə/, </a:t>
            </a:r>
            <a:r>
              <a:rPr lang="en-US" dirty="0"/>
              <a:t>e.g. </a:t>
            </a:r>
            <a:r>
              <a:rPr lang="en-US" i="1" dirty="0"/>
              <a:t>teach</a:t>
            </a:r>
            <a:r>
              <a:rPr lang="en-US" i="1" dirty="0">
                <a:solidFill>
                  <a:srgbClr val="0070C0"/>
                </a:solidFill>
              </a:rPr>
              <a:t>er</a:t>
            </a:r>
            <a:r>
              <a:rPr lang="en-US" i="1" dirty="0"/>
              <a:t>, bett</a:t>
            </a:r>
            <a:r>
              <a:rPr lang="en-US" i="1" dirty="0">
                <a:solidFill>
                  <a:srgbClr val="0070C0"/>
                </a:solidFill>
              </a:rPr>
              <a:t>er</a:t>
            </a:r>
            <a:endParaRPr lang="en-US" i="1" dirty="0"/>
          </a:p>
          <a:p>
            <a:pPr lvl="1">
              <a:lnSpc>
                <a:spcPct val="100000"/>
              </a:lnSpc>
            </a:pPr>
            <a:r>
              <a:rPr lang="en-US" dirty="0"/>
              <a:t>Same sound in </a:t>
            </a:r>
            <a:r>
              <a:rPr lang="en-US" i="1" dirty="0"/>
              <a:t>-</a:t>
            </a:r>
            <a:r>
              <a:rPr lang="en-US" i="1" dirty="0" err="1"/>
              <a:t>ti</a:t>
            </a:r>
            <a:r>
              <a:rPr lang="en-US" i="1" dirty="0" err="1">
                <a:solidFill>
                  <a:srgbClr val="0070C0"/>
                </a:solidFill>
              </a:rPr>
              <a:t>o</a:t>
            </a:r>
            <a:r>
              <a:rPr lang="en-US" i="1" dirty="0" err="1"/>
              <a:t>n</a:t>
            </a:r>
            <a:endParaRPr lang="en-US" i="1" dirty="0"/>
          </a:p>
          <a:p>
            <a:pPr>
              <a:lnSpc>
                <a:spcPct val="100000"/>
              </a:lnSpc>
              <a:spcBef>
                <a:spcPts val="1800"/>
              </a:spcBef>
            </a:pPr>
            <a:r>
              <a:rPr lang="en-US" b="1" i="1" dirty="0"/>
              <a:t>/3:/ </a:t>
            </a:r>
            <a:r>
              <a:rPr lang="en-US" i="1" dirty="0"/>
              <a:t> </a:t>
            </a:r>
            <a:r>
              <a:rPr lang="en-US" dirty="0"/>
              <a:t>is a similar sound, but it is a long sound and is always in a </a:t>
            </a:r>
            <a:r>
              <a:rPr lang="en-US" b="1" dirty="0"/>
              <a:t>stressed syllable</a:t>
            </a:r>
            <a:r>
              <a:rPr lang="en-US" dirty="0"/>
              <a:t>, e.g. n</a:t>
            </a:r>
            <a:r>
              <a:rPr lang="en-US" u="sng" dirty="0">
                <a:solidFill>
                  <a:srgbClr val="0070C0"/>
                </a:solidFill>
              </a:rPr>
              <a:t>u</a:t>
            </a:r>
            <a:r>
              <a:rPr lang="en-US" dirty="0"/>
              <a:t>rse</a:t>
            </a:r>
            <a:r>
              <a:rPr lang="en-US" i="1" dirty="0"/>
              <a:t>, </a:t>
            </a:r>
            <a:r>
              <a:rPr lang="en-US" dirty="0"/>
              <a:t>w</a:t>
            </a:r>
            <a:r>
              <a:rPr lang="en-US" u="sng" dirty="0">
                <a:solidFill>
                  <a:srgbClr val="0070C0"/>
                </a:solidFill>
              </a:rPr>
              <a:t>o</a:t>
            </a:r>
            <a:r>
              <a:rPr lang="en-US" dirty="0"/>
              <a:t>rker</a:t>
            </a:r>
            <a:endParaRPr lang="it-IT" dirty="0"/>
          </a:p>
        </p:txBody>
      </p:sp>
      <p:pic>
        <p:nvPicPr>
          <p:cNvPr id="5" name="Immagine 4">
            <a:extLst>
              <a:ext uri="{FF2B5EF4-FFF2-40B4-BE49-F238E27FC236}">
                <a16:creationId xmlns:a16="http://schemas.microsoft.com/office/drawing/2014/main" id="{AE9908CD-05D7-4FEA-8A8F-8CFDBA7245A0}"/>
              </a:ext>
            </a:extLst>
          </p:cNvPr>
          <p:cNvPicPr>
            <a:picLocks noChangeAspect="1"/>
          </p:cNvPicPr>
          <p:nvPr/>
        </p:nvPicPr>
        <p:blipFill rotWithShape="1">
          <a:blip r:embed="rId3"/>
          <a:srcRect r="6479" b="50286"/>
          <a:stretch/>
        </p:blipFill>
        <p:spPr>
          <a:xfrm>
            <a:off x="3090266" y="823594"/>
            <a:ext cx="5454732" cy="2400869"/>
          </a:xfrm>
          <a:prstGeom prst="rect">
            <a:avLst/>
          </a:prstGeom>
          <a:ln>
            <a:solidFill>
              <a:srgbClr val="660033"/>
            </a:solidFill>
          </a:ln>
        </p:spPr>
      </p:pic>
      <p:sp>
        <p:nvSpPr>
          <p:cNvPr id="8" name="CasellaDiTesto 7">
            <a:extLst>
              <a:ext uri="{FF2B5EF4-FFF2-40B4-BE49-F238E27FC236}">
                <a16:creationId xmlns:a16="http://schemas.microsoft.com/office/drawing/2014/main" id="{CA0FDE2E-58BE-4B90-B33B-7F329F80C0BF}"/>
              </a:ext>
            </a:extLst>
          </p:cNvPr>
          <p:cNvSpPr txBox="1"/>
          <p:nvPr/>
        </p:nvSpPr>
        <p:spPr>
          <a:xfrm>
            <a:off x="9857329" y="125776"/>
            <a:ext cx="645982" cy="584775"/>
          </a:xfrm>
          <a:prstGeom prst="rect">
            <a:avLst/>
          </a:prstGeom>
          <a:noFill/>
          <a:ln w="38100">
            <a:solidFill>
              <a:srgbClr val="993366"/>
            </a:solidFill>
          </a:ln>
        </p:spPr>
        <p:txBody>
          <a:bodyPr wrap="square" rtlCol="0">
            <a:spAutoFit/>
          </a:bodyPr>
          <a:lstStyle/>
          <a:p>
            <a:r>
              <a:rPr lang="it-IT" sz="3200" dirty="0"/>
              <a:t>1C</a:t>
            </a:r>
            <a:endParaRPr lang="it-IT" sz="2100" dirty="0"/>
          </a:p>
        </p:txBody>
      </p:sp>
    </p:spTree>
    <p:extLst>
      <p:ext uri="{BB962C8B-B14F-4D97-AF65-F5344CB8AC3E}">
        <p14:creationId xmlns:p14="http://schemas.microsoft.com/office/powerpoint/2010/main" val="6745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5F3059-3E60-4871-BE18-07D7F3355FA4}"/>
              </a:ext>
            </a:extLst>
          </p:cNvPr>
          <p:cNvSpPr>
            <a:spLocks noGrp="1"/>
          </p:cNvSpPr>
          <p:nvPr>
            <p:ph type="title"/>
          </p:nvPr>
        </p:nvSpPr>
        <p:spPr>
          <a:xfrm>
            <a:off x="1766492" y="0"/>
            <a:ext cx="5000068" cy="823594"/>
          </a:xfrm>
        </p:spPr>
        <p:txBody>
          <a:bodyPr>
            <a:normAutofit/>
          </a:bodyPr>
          <a:lstStyle/>
          <a:p>
            <a:r>
              <a:rPr lang="it-IT" sz="2800" b="1" dirty="0" err="1">
                <a:effectLst>
                  <a:outerShdw blurRad="38100" dist="38100" dir="2700000" algn="tl">
                    <a:srgbClr val="C0C0C0"/>
                  </a:outerShdw>
                </a:effectLst>
                <a:latin typeface="Arial" charset="0"/>
                <a:ea typeface="+mn-ea"/>
                <a:cs typeface="Arial" charset="0"/>
              </a:rPr>
              <a:t>Pronunciation</a:t>
            </a:r>
            <a:r>
              <a:rPr lang="it-IT" sz="2800" b="1" dirty="0">
                <a:effectLst>
                  <a:outerShdw blurRad="38100" dist="38100" dir="2700000" algn="tl">
                    <a:srgbClr val="C0C0C0"/>
                  </a:outerShdw>
                </a:effectLst>
                <a:latin typeface="Arial" charset="0"/>
                <a:ea typeface="+mn-ea"/>
                <a:cs typeface="Arial" charset="0"/>
              </a:rPr>
              <a:t> notes</a:t>
            </a:r>
          </a:p>
        </p:txBody>
      </p:sp>
      <p:pic>
        <p:nvPicPr>
          <p:cNvPr id="7" name="Immagine 6">
            <a:extLst>
              <a:ext uri="{FF2B5EF4-FFF2-40B4-BE49-F238E27FC236}">
                <a16:creationId xmlns:a16="http://schemas.microsoft.com/office/drawing/2014/main" id="{D857F5D2-12EB-4CBE-8935-C2131F420850}"/>
              </a:ext>
            </a:extLst>
          </p:cNvPr>
          <p:cNvPicPr>
            <a:picLocks noChangeAspect="1"/>
          </p:cNvPicPr>
          <p:nvPr/>
        </p:nvPicPr>
        <p:blipFill rotWithShape="1">
          <a:blip r:embed="rId3"/>
          <a:srcRect t="51036" r="3791"/>
          <a:stretch/>
        </p:blipFill>
        <p:spPr>
          <a:xfrm>
            <a:off x="2670013" y="3852261"/>
            <a:ext cx="6431721" cy="2741043"/>
          </a:xfrm>
          <a:prstGeom prst="rect">
            <a:avLst/>
          </a:prstGeom>
          <a:ln>
            <a:solidFill>
              <a:srgbClr val="993366"/>
            </a:solidFill>
          </a:ln>
        </p:spPr>
      </p:pic>
      <p:sp>
        <p:nvSpPr>
          <p:cNvPr id="8" name="CasellaDiTesto 7">
            <a:extLst>
              <a:ext uri="{FF2B5EF4-FFF2-40B4-BE49-F238E27FC236}">
                <a16:creationId xmlns:a16="http://schemas.microsoft.com/office/drawing/2014/main" id="{CA0FDE2E-58BE-4B90-B33B-7F329F80C0BF}"/>
              </a:ext>
            </a:extLst>
          </p:cNvPr>
          <p:cNvSpPr txBox="1"/>
          <p:nvPr/>
        </p:nvSpPr>
        <p:spPr>
          <a:xfrm>
            <a:off x="9857329" y="125776"/>
            <a:ext cx="645982" cy="584775"/>
          </a:xfrm>
          <a:prstGeom prst="rect">
            <a:avLst/>
          </a:prstGeom>
          <a:noFill/>
          <a:ln w="38100">
            <a:solidFill>
              <a:srgbClr val="993366"/>
            </a:solidFill>
          </a:ln>
        </p:spPr>
        <p:txBody>
          <a:bodyPr wrap="square" rtlCol="0">
            <a:spAutoFit/>
          </a:bodyPr>
          <a:lstStyle/>
          <a:p>
            <a:r>
              <a:rPr lang="it-IT" sz="3200" dirty="0"/>
              <a:t>1C</a:t>
            </a:r>
            <a:endParaRPr lang="it-IT" sz="2100" dirty="0"/>
          </a:p>
        </p:txBody>
      </p:sp>
      <p:pic>
        <p:nvPicPr>
          <p:cNvPr id="9" name="Immagine 8">
            <a:extLst>
              <a:ext uri="{FF2B5EF4-FFF2-40B4-BE49-F238E27FC236}">
                <a16:creationId xmlns:a16="http://schemas.microsoft.com/office/drawing/2014/main" id="{16ECA945-093D-400D-87A1-CB383E11D7FF}"/>
              </a:ext>
            </a:extLst>
          </p:cNvPr>
          <p:cNvPicPr>
            <a:picLocks noChangeAspect="1"/>
          </p:cNvPicPr>
          <p:nvPr/>
        </p:nvPicPr>
        <p:blipFill rotWithShape="1">
          <a:blip r:embed="rId3"/>
          <a:srcRect r="6479" b="50286"/>
          <a:stretch/>
        </p:blipFill>
        <p:spPr>
          <a:xfrm>
            <a:off x="2670012" y="1028132"/>
            <a:ext cx="5454732" cy="2400869"/>
          </a:xfrm>
          <a:prstGeom prst="rect">
            <a:avLst/>
          </a:prstGeom>
          <a:ln>
            <a:solidFill>
              <a:srgbClr val="660033"/>
            </a:solidFill>
          </a:ln>
        </p:spPr>
      </p:pic>
      <p:sp>
        <p:nvSpPr>
          <p:cNvPr id="10" name="Rettangolo 9">
            <a:extLst>
              <a:ext uri="{FF2B5EF4-FFF2-40B4-BE49-F238E27FC236}">
                <a16:creationId xmlns:a16="http://schemas.microsoft.com/office/drawing/2014/main" id="{AA2B39E2-01FF-4C63-A137-59824700B06E}"/>
              </a:ext>
            </a:extLst>
          </p:cNvPr>
          <p:cNvSpPr/>
          <p:nvPr/>
        </p:nvSpPr>
        <p:spPr>
          <a:xfrm>
            <a:off x="7957783" y="6131639"/>
            <a:ext cx="2545528" cy="461665"/>
          </a:xfrm>
          <a:prstGeom prst="rect">
            <a:avLst/>
          </a:prstGeom>
          <a:solidFill>
            <a:schemeClr val="bg1"/>
          </a:solidFill>
          <a:ln>
            <a:solidFill>
              <a:srgbClr val="993366"/>
            </a:solidFill>
          </a:ln>
        </p:spPr>
        <p:txBody>
          <a:bodyPr wrap="square">
            <a:spAutoFit/>
          </a:bodyPr>
          <a:lstStyle/>
          <a:p>
            <a:pPr algn="ctr"/>
            <a:r>
              <a:rPr lang="en-US" altLang="it-IT" sz="2400" dirty="0">
                <a:solidFill>
                  <a:srgbClr val="993366"/>
                </a:solidFill>
              </a:rPr>
              <a:t>Exercise 2b (p.8)</a:t>
            </a:r>
          </a:p>
        </p:txBody>
      </p:sp>
    </p:spTree>
    <p:extLst>
      <p:ext uri="{BB962C8B-B14F-4D97-AF65-F5344CB8AC3E}">
        <p14:creationId xmlns:p14="http://schemas.microsoft.com/office/powerpoint/2010/main" val="338647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48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212FC661-F3A2-4F30-86A7-CF5896C9ACBE}"/>
              </a:ext>
            </a:extLst>
          </p:cNvPr>
          <p:cNvSpPr txBox="1">
            <a:spLocks noGrp="1" noChangeArrowheads="1"/>
          </p:cNvSpPr>
          <p:nvPr>
            <p:ph type="title"/>
          </p:nvPr>
        </p:nvSpPr>
        <p:spPr bwMode="auto">
          <a:xfrm>
            <a:off x="1833575" y="216369"/>
            <a:ext cx="78867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it-IT" altLang="it-IT" sz="3200" dirty="0">
                <a:effectLst>
                  <a:outerShdw blurRad="38100" dist="38100" dir="2700000" algn="tl">
                    <a:srgbClr val="C0C0C0"/>
                  </a:outerShdw>
                </a:effectLst>
              </a:rPr>
              <a:t>WORD STRESS – more practice</a:t>
            </a:r>
          </a:p>
        </p:txBody>
      </p:sp>
      <p:cxnSp>
        <p:nvCxnSpPr>
          <p:cNvPr id="6" name="Connettore 1 3">
            <a:extLst>
              <a:ext uri="{FF2B5EF4-FFF2-40B4-BE49-F238E27FC236}">
                <a16:creationId xmlns:a16="http://schemas.microsoft.com/office/drawing/2014/main" id="{E071D256-B8D9-4426-906E-E6268AB41EB8}"/>
              </a:ext>
            </a:extLst>
          </p:cNvPr>
          <p:cNvCxnSpPr>
            <a:cxnSpLocks noChangeShapeType="1"/>
          </p:cNvCxnSpPr>
          <p:nvPr/>
        </p:nvCxnSpPr>
        <p:spPr bwMode="auto">
          <a:xfrm>
            <a:off x="2306616" y="952882"/>
            <a:ext cx="769635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 name="Immagine 1">
            <a:extLst>
              <a:ext uri="{FF2B5EF4-FFF2-40B4-BE49-F238E27FC236}">
                <a16:creationId xmlns:a16="http://schemas.microsoft.com/office/drawing/2014/main" id="{A42248B8-42F1-40EC-8852-B1E24442CCE5}"/>
              </a:ext>
            </a:extLst>
          </p:cNvPr>
          <p:cNvPicPr>
            <a:picLocks noChangeAspect="1"/>
          </p:cNvPicPr>
          <p:nvPr/>
        </p:nvPicPr>
        <p:blipFill>
          <a:blip r:embed="rId3"/>
          <a:stretch>
            <a:fillRect/>
          </a:stretch>
        </p:blipFill>
        <p:spPr>
          <a:xfrm>
            <a:off x="1833575" y="1079918"/>
            <a:ext cx="4654550" cy="5645067"/>
          </a:xfrm>
          <a:prstGeom prst="rect">
            <a:avLst/>
          </a:prstGeom>
        </p:spPr>
      </p:pic>
      <p:pic>
        <p:nvPicPr>
          <p:cNvPr id="3" name="Immagine 2">
            <a:extLst>
              <a:ext uri="{FF2B5EF4-FFF2-40B4-BE49-F238E27FC236}">
                <a16:creationId xmlns:a16="http://schemas.microsoft.com/office/drawing/2014/main" id="{DF3F3C6D-24CB-4415-B94B-0291E75E3094}"/>
              </a:ext>
            </a:extLst>
          </p:cNvPr>
          <p:cNvPicPr>
            <a:picLocks noChangeAspect="1"/>
          </p:cNvPicPr>
          <p:nvPr/>
        </p:nvPicPr>
        <p:blipFill>
          <a:blip r:embed="rId4"/>
          <a:stretch>
            <a:fillRect/>
          </a:stretch>
        </p:blipFill>
        <p:spPr>
          <a:xfrm>
            <a:off x="6488126" y="2004294"/>
            <a:ext cx="3983693" cy="4205307"/>
          </a:xfrm>
          <a:prstGeom prst="rect">
            <a:avLst/>
          </a:prstGeom>
        </p:spPr>
      </p:pic>
      <p:cxnSp>
        <p:nvCxnSpPr>
          <p:cNvPr id="8" name="Connettore diritto 7">
            <a:extLst>
              <a:ext uri="{FF2B5EF4-FFF2-40B4-BE49-F238E27FC236}">
                <a16:creationId xmlns:a16="http://schemas.microsoft.com/office/drawing/2014/main" id="{EFD6F745-B404-40F9-A880-02280A5E4B82}"/>
              </a:ext>
            </a:extLst>
          </p:cNvPr>
          <p:cNvCxnSpPr/>
          <p:nvPr/>
        </p:nvCxnSpPr>
        <p:spPr>
          <a:xfrm>
            <a:off x="9380939" y="3307080"/>
            <a:ext cx="4754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8D2B010-3A0C-4340-BDCB-D0D20ECFA429}"/>
              </a:ext>
            </a:extLst>
          </p:cNvPr>
          <p:cNvCxnSpPr/>
          <p:nvPr/>
        </p:nvCxnSpPr>
        <p:spPr>
          <a:xfrm>
            <a:off x="8746469" y="3850640"/>
            <a:ext cx="4754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7BBEFE9C-7EEF-4A7C-A776-F956F0CAC053}"/>
              </a:ext>
            </a:extLst>
          </p:cNvPr>
          <p:cNvCxnSpPr/>
          <p:nvPr/>
        </p:nvCxnSpPr>
        <p:spPr>
          <a:xfrm>
            <a:off x="8726149" y="4378960"/>
            <a:ext cx="4754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EE2CB9A8-76F3-41AB-87F0-87321639C36C}"/>
              </a:ext>
            </a:extLst>
          </p:cNvPr>
          <p:cNvCxnSpPr/>
          <p:nvPr/>
        </p:nvCxnSpPr>
        <p:spPr>
          <a:xfrm>
            <a:off x="9221942" y="4947920"/>
            <a:ext cx="4754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2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100" name="Connettore 1 3">
            <a:extLst>
              <a:ext uri="{FF2B5EF4-FFF2-40B4-BE49-F238E27FC236}">
                <a16:creationId xmlns:a16="http://schemas.microsoft.com/office/drawing/2014/main" id="{1F9F19A0-7E71-4350-ADF8-2B8F4049E0A7}"/>
              </a:ext>
            </a:extLst>
          </p:cNvPr>
          <p:cNvCxnSpPr>
            <a:cxnSpLocks noChangeShapeType="1"/>
          </p:cNvCxnSpPr>
          <p:nvPr/>
        </p:nvCxnSpPr>
        <p:spPr bwMode="auto">
          <a:xfrm>
            <a:off x="2306616" y="952882"/>
            <a:ext cx="769635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 name="Text Box 6">
            <a:extLst>
              <a:ext uri="{FF2B5EF4-FFF2-40B4-BE49-F238E27FC236}">
                <a16:creationId xmlns:a16="http://schemas.microsoft.com/office/drawing/2014/main" id="{9B8FD8CF-FDAB-449F-9C15-F1634AF3C8C9}"/>
              </a:ext>
            </a:extLst>
          </p:cNvPr>
          <p:cNvSpPr txBox="1">
            <a:spLocks noChangeArrowheads="1"/>
          </p:cNvSpPr>
          <p:nvPr/>
        </p:nvSpPr>
        <p:spPr bwMode="auto">
          <a:xfrm>
            <a:off x="2011680" y="287834"/>
            <a:ext cx="7991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it-IT" altLang="it-IT" sz="3200" dirty="0">
                <a:effectLst>
                  <a:outerShdw blurRad="38100" dist="38100" dir="2700000" algn="tl">
                    <a:srgbClr val="C0C0C0"/>
                  </a:outerShdw>
                </a:effectLst>
              </a:rPr>
              <a:t>OVER TO YOU – PART 1</a:t>
            </a:r>
          </a:p>
        </p:txBody>
      </p:sp>
      <p:sp>
        <p:nvSpPr>
          <p:cNvPr id="3" name="Segnaposto contenuto 2">
            <a:extLst>
              <a:ext uri="{FF2B5EF4-FFF2-40B4-BE49-F238E27FC236}">
                <a16:creationId xmlns:a16="http://schemas.microsoft.com/office/drawing/2014/main" id="{CE2CCC08-9A88-42D2-ACB6-86C49F1AE696}"/>
              </a:ext>
            </a:extLst>
          </p:cNvPr>
          <p:cNvSpPr>
            <a:spLocks noGrp="1"/>
          </p:cNvSpPr>
          <p:nvPr>
            <p:ph idx="1"/>
          </p:nvPr>
        </p:nvSpPr>
        <p:spPr>
          <a:xfrm>
            <a:off x="2011680" y="1113432"/>
            <a:ext cx="8310880" cy="4982561"/>
          </a:xfrm>
        </p:spPr>
        <p:txBody>
          <a:bodyPr>
            <a:normAutofit/>
          </a:bodyPr>
          <a:lstStyle/>
          <a:p>
            <a:pPr marL="104775" indent="0">
              <a:spcBef>
                <a:spcPts val="600"/>
              </a:spcBef>
              <a:buNone/>
            </a:pPr>
            <a:r>
              <a:rPr lang="en-US" dirty="0"/>
              <a:t>Oxford Online English – Pronunciation Lessons</a:t>
            </a:r>
          </a:p>
          <a:p>
            <a:pPr marL="368300" indent="-263525">
              <a:spcBef>
                <a:spcPts val="600"/>
              </a:spcBef>
            </a:pPr>
            <a:r>
              <a:rPr lang="en-US" sz="2400" dirty="0"/>
              <a:t>Sounds and spelling: </a:t>
            </a:r>
            <a:r>
              <a:rPr lang="en-US" sz="2400" dirty="0">
                <a:hlinkClick r:id="rId3"/>
              </a:rPr>
              <a:t>https://www.oxfordonlineenglish.com/sounds-and-spelling</a:t>
            </a:r>
            <a:endParaRPr lang="en-US" sz="2400" dirty="0"/>
          </a:p>
          <a:p>
            <a:pPr marL="368300" indent="-263525">
              <a:spcBef>
                <a:spcPts val="600"/>
              </a:spcBef>
            </a:pPr>
            <a:r>
              <a:rPr lang="en-US" sz="2400" dirty="0"/>
              <a:t>Silent letters: </a:t>
            </a:r>
            <a:r>
              <a:rPr lang="en-US" sz="2400" dirty="0">
                <a:hlinkClick r:id="rId4"/>
              </a:rPr>
              <a:t>https://www.oxfordonlineenglish.com/silent-letters</a:t>
            </a:r>
            <a:endParaRPr lang="en-US" sz="2400" dirty="0"/>
          </a:p>
          <a:p>
            <a:pPr marL="104775" indent="0">
              <a:spcBef>
                <a:spcPts val="600"/>
              </a:spcBef>
              <a:buNone/>
            </a:pPr>
            <a:endParaRPr lang="en-US" sz="2400" i="1" dirty="0"/>
          </a:p>
        </p:txBody>
      </p:sp>
    </p:spTree>
    <p:extLst>
      <p:ext uri="{BB962C8B-B14F-4D97-AF65-F5344CB8AC3E}">
        <p14:creationId xmlns:p14="http://schemas.microsoft.com/office/powerpoint/2010/main" val="769729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AE1C101-9562-D081-DB04-A61D8B8099F5}"/>
              </a:ext>
            </a:extLst>
          </p:cNvPr>
          <p:cNvPicPr>
            <a:picLocks noChangeAspect="1"/>
          </p:cNvPicPr>
          <p:nvPr/>
        </p:nvPicPr>
        <p:blipFill>
          <a:blip r:embed="rId2"/>
          <a:stretch>
            <a:fillRect/>
          </a:stretch>
        </p:blipFill>
        <p:spPr>
          <a:xfrm>
            <a:off x="194007" y="199643"/>
            <a:ext cx="3406435" cy="6104149"/>
          </a:xfrm>
          <a:prstGeom prst="rect">
            <a:avLst/>
          </a:prstGeom>
        </p:spPr>
      </p:pic>
      <p:pic>
        <p:nvPicPr>
          <p:cNvPr id="7" name="Immagine 6">
            <a:extLst>
              <a:ext uri="{FF2B5EF4-FFF2-40B4-BE49-F238E27FC236}">
                <a16:creationId xmlns:a16="http://schemas.microsoft.com/office/drawing/2014/main" id="{504543A4-D7EB-38A4-5B3F-1AB4EC38F852}"/>
              </a:ext>
            </a:extLst>
          </p:cNvPr>
          <p:cNvPicPr>
            <a:picLocks noChangeAspect="1"/>
          </p:cNvPicPr>
          <p:nvPr/>
        </p:nvPicPr>
        <p:blipFill>
          <a:blip r:embed="rId3"/>
          <a:stretch>
            <a:fillRect/>
          </a:stretch>
        </p:blipFill>
        <p:spPr>
          <a:xfrm>
            <a:off x="4927295" y="438009"/>
            <a:ext cx="6424217" cy="3238781"/>
          </a:xfrm>
          <a:prstGeom prst="rect">
            <a:avLst/>
          </a:prstGeom>
        </p:spPr>
      </p:pic>
      <p:pic>
        <p:nvPicPr>
          <p:cNvPr id="9" name="Immagine 8">
            <a:extLst>
              <a:ext uri="{FF2B5EF4-FFF2-40B4-BE49-F238E27FC236}">
                <a16:creationId xmlns:a16="http://schemas.microsoft.com/office/drawing/2014/main" id="{8D4715D0-8D3C-79E7-57E2-B778E4B2587E}"/>
              </a:ext>
            </a:extLst>
          </p:cNvPr>
          <p:cNvPicPr>
            <a:picLocks noChangeAspect="1"/>
          </p:cNvPicPr>
          <p:nvPr/>
        </p:nvPicPr>
        <p:blipFill>
          <a:blip r:embed="rId4"/>
          <a:stretch>
            <a:fillRect/>
          </a:stretch>
        </p:blipFill>
        <p:spPr>
          <a:xfrm>
            <a:off x="4609274" y="3991545"/>
            <a:ext cx="6500423" cy="2103302"/>
          </a:xfrm>
          <a:prstGeom prst="rect">
            <a:avLst/>
          </a:prstGeom>
        </p:spPr>
      </p:pic>
    </p:spTree>
    <p:extLst>
      <p:ext uri="{BB962C8B-B14F-4D97-AF65-F5344CB8AC3E}">
        <p14:creationId xmlns:p14="http://schemas.microsoft.com/office/powerpoint/2010/main" val="69869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4839F38-2E4B-7431-8179-7D9859DA6B11}"/>
              </a:ext>
            </a:extLst>
          </p:cNvPr>
          <p:cNvSpPr txBox="1"/>
          <p:nvPr/>
        </p:nvSpPr>
        <p:spPr>
          <a:xfrm>
            <a:off x="1474237" y="1511559"/>
            <a:ext cx="6932645" cy="1446550"/>
          </a:xfrm>
          <a:prstGeom prst="rect">
            <a:avLst/>
          </a:prstGeom>
          <a:noFill/>
        </p:spPr>
        <p:txBody>
          <a:bodyPr wrap="square" rtlCol="0">
            <a:spAutoFit/>
          </a:bodyPr>
          <a:lstStyle/>
          <a:p>
            <a:r>
              <a:rPr lang="it-IT" sz="4400" dirty="0"/>
              <a:t>LET’S DO SOME MORE PRACTICE !!! </a:t>
            </a:r>
          </a:p>
        </p:txBody>
      </p:sp>
      <p:pic>
        <p:nvPicPr>
          <p:cNvPr id="4" name="Immagine 3">
            <a:extLst>
              <a:ext uri="{FF2B5EF4-FFF2-40B4-BE49-F238E27FC236}">
                <a16:creationId xmlns:a16="http://schemas.microsoft.com/office/drawing/2014/main" id="{0F415AD3-720D-A290-26C8-28D0B742729B}"/>
              </a:ext>
            </a:extLst>
          </p:cNvPr>
          <p:cNvPicPr>
            <a:picLocks noChangeAspect="1"/>
          </p:cNvPicPr>
          <p:nvPr/>
        </p:nvPicPr>
        <p:blipFill>
          <a:blip r:embed="rId2"/>
          <a:stretch>
            <a:fillRect/>
          </a:stretch>
        </p:blipFill>
        <p:spPr>
          <a:xfrm>
            <a:off x="8283499" y="1116974"/>
            <a:ext cx="3238781" cy="4229467"/>
          </a:xfrm>
          <a:prstGeom prst="rect">
            <a:avLst/>
          </a:prstGeom>
        </p:spPr>
      </p:pic>
    </p:spTree>
    <p:extLst>
      <p:ext uri="{BB962C8B-B14F-4D97-AF65-F5344CB8AC3E}">
        <p14:creationId xmlns:p14="http://schemas.microsoft.com/office/powerpoint/2010/main" val="300274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6B8DEF-2129-4392-A849-736187B86024}"/>
              </a:ext>
            </a:extLst>
          </p:cNvPr>
          <p:cNvPicPr>
            <a:picLocks noChangeAspect="1"/>
          </p:cNvPicPr>
          <p:nvPr/>
        </p:nvPicPr>
        <p:blipFill>
          <a:blip r:embed="rId3"/>
          <a:stretch>
            <a:fillRect/>
          </a:stretch>
        </p:blipFill>
        <p:spPr>
          <a:xfrm>
            <a:off x="2034383" y="411218"/>
            <a:ext cx="7085104" cy="5894332"/>
          </a:xfrm>
          <a:prstGeom prst="rect">
            <a:avLst/>
          </a:prstGeom>
        </p:spPr>
      </p:pic>
    </p:spTree>
    <p:extLst>
      <p:ext uri="{BB962C8B-B14F-4D97-AF65-F5344CB8AC3E}">
        <p14:creationId xmlns:p14="http://schemas.microsoft.com/office/powerpoint/2010/main" val="3040603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E1589F-D8FD-469F-A634-EF9F38142CB3}"/>
              </a:ext>
            </a:extLst>
          </p:cNvPr>
          <p:cNvPicPr>
            <a:picLocks noChangeAspect="1"/>
          </p:cNvPicPr>
          <p:nvPr/>
        </p:nvPicPr>
        <p:blipFill>
          <a:blip r:embed="rId2"/>
          <a:stretch>
            <a:fillRect/>
          </a:stretch>
        </p:blipFill>
        <p:spPr>
          <a:xfrm>
            <a:off x="1524001" y="109911"/>
            <a:ext cx="6057900" cy="6638178"/>
          </a:xfrm>
          <a:prstGeom prst="rect">
            <a:avLst/>
          </a:prstGeom>
        </p:spPr>
      </p:pic>
      <p:pic>
        <p:nvPicPr>
          <p:cNvPr id="5" name="Immagine 4">
            <a:extLst>
              <a:ext uri="{FF2B5EF4-FFF2-40B4-BE49-F238E27FC236}">
                <a16:creationId xmlns:a16="http://schemas.microsoft.com/office/drawing/2014/main" id="{C8C1A735-4977-4F19-ADD7-02E3C9F77BF4}"/>
              </a:ext>
            </a:extLst>
          </p:cNvPr>
          <p:cNvPicPr>
            <a:picLocks noChangeAspect="1"/>
          </p:cNvPicPr>
          <p:nvPr/>
        </p:nvPicPr>
        <p:blipFill>
          <a:blip r:embed="rId3"/>
          <a:stretch>
            <a:fillRect/>
          </a:stretch>
        </p:blipFill>
        <p:spPr>
          <a:xfrm>
            <a:off x="6964360" y="163466"/>
            <a:ext cx="3703641" cy="4198984"/>
          </a:xfrm>
          <a:prstGeom prst="rect">
            <a:avLst/>
          </a:prstGeom>
        </p:spPr>
      </p:pic>
    </p:spTree>
    <p:extLst>
      <p:ext uri="{BB962C8B-B14F-4D97-AF65-F5344CB8AC3E}">
        <p14:creationId xmlns:p14="http://schemas.microsoft.com/office/powerpoint/2010/main" val="37965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5B8FF06-0A47-4CBE-9756-D9CD34B91202}"/>
              </a:ext>
            </a:extLst>
          </p:cNvPr>
          <p:cNvPicPr>
            <a:picLocks noChangeAspect="1"/>
          </p:cNvPicPr>
          <p:nvPr/>
        </p:nvPicPr>
        <p:blipFill>
          <a:blip r:embed="rId3"/>
          <a:stretch>
            <a:fillRect/>
          </a:stretch>
        </p:blipFill>
        <p:spPr>
          <a:xfrm>
            <a:off x="1524001" y="46108"/>
            <a:ext cx="5905500" cy="6648427"/>
          </a:xfrm>
          <a:prstGeom prst="rect">
            <a:avLst/>
          </a:prstGeom>
        </p:spPr>
      </p:pic>
      <p:pic>
        <p:nvPicPr>
          <p:cNvPr id="4" name="Immagine 3">
            <a:extLst>
              <a:ext uri="{FF2B5EF4-FFF2-40B4-BE49-F238E27FC236}">
                <a16:creationId xmlns:a16="http://schemas.microsoft.com/office/drawing/2014/main" id="{B305B8DE-6584-4CF7-A554-1DA9C1612096}"/>
              </a:ext>
            </a:extLst>
          </p:cNvPr>
          <p:cNvPicPr>
            <a:picLocks noChangeAspect="1"/>
          </p:cNvPicPr>
          <p:nvPr/>
        </p:nvPicPr>
        <p:blipFill>
          <a:blip r:embed="rId4"/>
          <a:stretch>
            <a:fillRect/>
          </a:stretch>
        </p:blipFill>
        <p:spPr>
          <a:xfrm>
            <a:off x="7162800" y="163466"/>
            <a:ext cx="3505200" cy="4198984"/>
          </a:xfrm>
          <a:prstGeom prst="rect">
            <a:avLst/>
          </a:prstGeom>
        </p:spPr>
      </p:pic>
    </p:spTree>
    <p:extLst>
      <p:ext uri="{BB962C8B-B14F-4D97-AF65-F5344CB8AC3E}">
        <p14:creationId xmlns:p14="http://schemas.microsoft.com/office/powerpoint/2010/main" val="4113512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D6BAA90-E02A-073B-4030-1D90C016802C}"/>
              </a:ext>
            </a:extLst>
          </p:cNvPr>
          <p:cNvSpPr txBox="1"/>
          <p:nvPr/>
        </p:nvSpPr>
        <p:spPr>
          <a:xfrm>
            <a:off x="1216265" y="1595021"/>
            <a:ext cx="7943110" cy="5262979"/>
          </a:xfrm>
          <a:prstGeom prst="rect">
            <a:avLst/>
          </a:prstGeom>
          <a:noFill/>
        </p:spPr>
        <p:txBody>
          <a:bodyPr wrap="square" rtlCol="0">
            <a:spAutoFit/>
          </a:bodyPr>
          <a:lstStyle/>
          <a:p>
            <a:pPr algn="just"/>
            <a:r>
              <a:rPr lang="it-IT" sz="2400" dirty="0" err="1"/>
              <a:t>This</a:t>
            </a:r>
            <a:r>
              <a:rPr lang="it-IT" sz="2400" dirty="0"/>
              <a:t> picture shows a group of 6 people </a:t>
            </a:r>
            <a:r>
              <a:rPr lang="it-IT" sz="2400" dirty="0" err="1"/>
              <a:t>posing</a:t>
            </a:r>
            <a:r>
              <a:rPr lang="it-IT" sz="2400" dirty="0"/>
              <a:t> for a photo. </a:t>
            </a:r>
          </a:p>
          <a:p>
            <a:pPr algn="just"/>
            <a:r>
              <a:rPr lang="it-IT" sz="2400" dirty="0" err="1"/>
              <a:t>They</a:t>
            </a:r>
            <a:r>
              <a:rPr lang="it-IT" sz="2400" dirty="0"/>
              <a:t> look like a family, on the </a:t>
            </a:r>
            <a:r>
              <a:rPr lang="it-IT" sz="2400" dirty="0" err="1"/>
              <a:t>left</a:t>
            </a:r>
            <a:r>
              <a:rPr lang="it-IT" sz="2400" dirty="0"/>
              <a:t> </a:t>
            </a:r>
            <a:r>
              <a:rPr lang="it-IT" sz="2400" dirty="0" err="1"/>
              <a:t>there</a:t>
            </a:r>
            <a:r>
              <a:rPr lang="it-IT" sz="2400" dirty="0"/>
              <a:t> </a:t>
            </a:r>
            <a:r>
              <a:rPr lang="it-IT" sz="2400" dirty="0" err="1"/>
              <a:t>is</a:t>
            </a:r>
            <a:r>
              <a:rPr lang="it-IT" sz="2400" dirty="0"/>
              <a:t> a </a:t>
            </a:r>
            <a:r>
              <a:rPr lang="it-IT" sz="2400" dirty="0" err="1"/>
              <a:t>young</a:t>
            </a:r>
            <a:r>
              <a:rPr lang="it-IT" sz="2400" dirty="0"/>
              <a:t> boy and </a:t>
            </a:r>
            <a:r>
              <a:rPr lang="it-IT" sz="2400" dirty="0" err="1"/>
              <a:t>behind</a:t>
            </a:r>
            <a:r>
              <a:rPr lang="it-IT" sz="2400" dirty="0"/>
              <a:t> </a:t>
            </a:r>
            <a:r>
              <a:rPr lang="it-IT" sz="2400" dirty="0" err="1"/>
              <a:t>him</a:t>
            </a:r>
            <a:r>
              <a:rPr lang="it-IT" sz="2400" dirty="0"/>
              <a:t> </a:t>
            </a:r>
            <a:r>
              <a:rPr lang="it-IT" sz="2400" dirty="0" err="1"/>
              <a:t>there</a:t>
            </a:r>
            <a:r>
              <a:rPr lang="it-IT" sz="2400" dirty="0"/>
              <a:t> </a:t>
            </a:r>
            <a:r>
              <a:rPr lang="it-IT" sz="2400" dirty="0" err="1"/>
              <a:t>is</a:t>
            </a:r>
            <a:r>
              <a:rPr lang="it-IT" sz="2400" dirty="0"/>
              <a:t> a an </a:t>
            </a:r>
            <a:r>
              <a:rPr lang="it-IT" sz="2400" dirty="0" err="1"/>
              <a:t>old</a:t>
            </a:r>
            <a:r>
              <a:rPr lang="it-IT" sz="2400" dirty="0"/>
              <a:t> lady, </a:t>
            </a:r>
            <a:r>
              <a:rPr lang="it-IT" sz="2400" dirty="0" err="1"/>
              <a:t>who</a:t>
            </a:r>
            <a:r>
              <a:rPr lang="it-IT" sz="2400" dirty="0"/>
              <a:t> </a:t>
            </a:r>
            <a:r>
              <a:rPr lang="it-IT" sz="2400" dirty="0" err="1"/>
              <a:t>may</a:t>
            </a:r>
            <a:r>
              <a:rPr lang="it-IT" sz="2400" dirty="0"/>
              <a:t> be </a:t>
            </a:r>
            <a:r>
              <a:rPr lang="it-IT" sz="2400" dirty="0" err="1"/>
              <a:t>his</a:t>
            </a:r>
            <a:r>
              <a:rPr lang="it-IT" sz="2400" dirty="0"/>
              <a:t> </a:t>
            </a:r>
            <a:r>
              <a:rPr lang="it-IT" sz="2400" dirty="0" err="1"/>
              <a:t>grandma</a:t>
            </a:r>
            <a:r>
              <a:rPr lang="it-IT" sz="2400" dirty="0"/>
              <a:t>. </a:t>
            </a:r>
            <a:r>
              <a:rPr lang="it-IT" sz="2400" dirty="0" err="1"/>
              <a:t>Between</a:t>
            </a:r>
            <a:r>
              <a:rPr lang="it-IT" sz="2400" dirty="0"/>
              <a:t> the boy and the lady </a:t>
            </a:r>
            <a:r>
              <a:rPr lang="it-IT" sz="2400" dirty="0" err="1"/>
              <a:t>there</a:t>
            </a:r>
            <a:r>
              <a:rPr lang="it-IT" sz="2400" dirty="0"/>
              <a:t> </a:t>
            </a:r>
            <a:r>
              <a:rPr lang="it-IT" sz="2400" dirty="0" err="1"/>
              <a:t>is</a:t>
            </a:r>
            <a:r>
              <a:rPr lang="it-IT" sz="2400" dirty="0"/>
              <a:t> a middle-</a:t>
            </a:r>
            <a:r>
              <a:rPr lang="it-IT" sz="2400" dirty="0" err="1"/>
              <a:t>aged</a:t>
            </a:r>
            <a:r>
              <a:rPr lang="it-IT" sz="2400" dirty="0"/>
              <a:t> man, </a:t>
            </a:r>
            <a:r>
              <a:rPr lang="it-IT" sz="2400" dirty="0" err="1"/>
              <a:t>who</a:t>
            </a:r>
            <a:r>
              <a:rPr lang="it-IT" sz="2400" dirty="0"/>
              <a:t> </a:t>
            </a:r>
            <a:r>
              <a:rPr lang="it-IT" sz="2400" dirty="0" err="1"/>
              <a:t>is</a:t>
            </a:r>
            <a:r>
              <a:rPr lang="it-IT" sz="2400" dirty="0"/>
              <a:t> </a:t>
            </a:r>
            <a:r>
              <a:rPr lang="it-IT" sz="2400" dirty="0" err="1"/>
              <a:t>probably</a:t>
            </a:r>
            <a:r>
              <a:rPr lang="it-IT" sz="2400" dirty="0"/>
              <a:t> the </a:t>
            </a:r>
            <a:r>
              <a:rPr lang="it-IT" sz="2400" dirty="0" err="1"/>
              <a:t>boy’s</a:t>
            </a:r>
            <a:r>
              <a:rPr lang="it-IT" sz="2400" dirty="0"/>
              <a:t> </a:t>
            </a:r>
            <a:r>
              <a:rPr lang="it-IT" sz="2400" dirty="0" err="1"/>
              <a:t>father</a:t>
            </a:r>
            <a:r>
              <a:rPr lang="it-IT" sz="2400" dirty="0"/>
              <a:t>.</a:t>
            </a:r>
          </a:p>
          <a:p>
            <a:pPr algn="just"/>
            <a:r>
              <a:rPr lang="it-IT" sz="2400" dirty="0"/>
              <a:t>On the </a:t>
            </a:r>
            <a:r>
              <a:rPr lang="it-IT" sz="2400" dirty="0" err="1"/>
              <a:t>right</a:t>
            </a:r>
            <a:r>
              <a:rPr lang="it-IT" sz="2400" dirty="0"/>
              <a:t> </a:t>
            </a:r>
            <a:r>
              <a:rPr lang="it-IT" sz="2400" dirty="0" err="1"/>
              <a:t>there</a:t>
            </a:r>
            <a:r>
              <a:rPr lang="it-IT" sz="2400" dirty="0"/>
              <a:t> </a:t>
            </a:r>
            <a:r>
              <a:rPr lang="it-IT" sz="2400" dirty="0" err="1"/>
              <a:t>is</a:t>
            </a:r>
            <a:r>
              <a:rPr lang="it-IT" sz="2400" dirty="0"/>
              <a:t> a </a:t>
            </a:r>
            <a:r>
              <a:rPr lang="it-IT" sz="2400" dirty="0" err="1"/>
              <a:t>young</a:t>
            </a:r>
            <a:r>
              <a:rPr lang="it-IT" sz="2400" dirty="0"/>
              <a:t> girl, </a:t>
            </a:r>
            <a:r>
              <a:rPr lang="it-IT" sz="2400" dirty="0" err="1"/>
              <a:t>she</a:t>
            </a:r>
            <a:r>
              <a:rPr lang="it-IT" sz="2400" dirty="0"/>
              <a:t> </a:t>
            </a:r>
            <a:r>
              <a:rPr lang="it-IT" sz="2400" dirty="0" err="1"/>
              <a:t>may</a:t>
            </a:r>
            <a:r>
              <a:rPr lang="it-IT" sz="2400" dirty="0"/>
              <a:t> be 10 </a:t>
            </a:r>
            <a:r>
              <a:rPr lang="it-IT" sz="2400" dirty="0" err="1"/>
              <a:t>years</a:t>
            </a:r>
            <a:r>
              <a:rPr lang="it-IT" sz="2400" dirty="0"/>
              <a:t> </a:t>
            </a:r>
            <a:r>
              <a:rPr lang="it-IT" sz="2400" dirty="0" err="1"/>
              <a:t>old</a:t>
            </a:r>
            <a:r>
              <a:rPr lang="it-IT" sz="2400" dirty="0"/>
              <a:t> and </a:t>
            </a:r>
            <a:r>
              <a:rPr lang="it-IT" sz="2400" dirty="0" err="1"/>
              <a:t>behind</a:t>
            </a:r>
            <a:r>
              <a:rPr lang="it-IT" sz="2400" dirty="0"/>
              <a:t> </a:t>
            </a:r>
            <a:r>
              <a:rPr lang="it-IT" sz="2400" dirty="0" err="1"/>
              <a:t>her</a:t>
            </a:r>
            <a:r>
              <a:rPr lang="it-IT" sz="2400" dirty="0"/>
              <a:t> </a:t>
            </a:r>
            <a:r>
              <a:rPr lang="it-IT" sz="2400" dirty="0" err="1"/>
              <a:t>there</a:t>
            </a:r>
            <a:r>
              <a:rPr lang="it-IT" sz="2400" dirty="0"/>
              <a:t> </a:t>
            </a:r>
            <a:r>
              <a:rPr lang="it-IT" sz="2400" dirty="0" err="1"/>
              <a:t>is</a:t>
            </a:r>
            <a:r>
              <a:rPr lang="it-IT" sz="2400" dirty="0"/>
              <a:t> an </a:t>
            </a:r>
            <a:r>
              <a:rPr lang="it-IT" sz="2400" dirty="0" err="1"/>
              <a:t>old</a:t>
            </a:r>
            <a:r>
              <a:rPr lang="it-IT" sz="2400" dirty="0"/>
              <a:t> man </a:t>
            </a:r>
            <a:r>
              <a:rPr lang="it-IT" sz="2400" dirty="0" err="1"/>
              <a:t>who</a:t>
            </a:r>
            <a:r>
              <a:rPr lang="it-IT" sz="2400" dirty="0"/>
              <a:t> </a:t>
            </a:r>
            <a:r>
              <a:rPr lang="it-IT" sz="2400" dirty="0" err="1"/>
              <a:t>is</a:t>
            </a:r>
            <a:r>
              <a:rPr lang="it-IT" sz="2400" dirty="0"/>
              <a:t> </a:t>
            </a:r>
            <a:r>
              <a:rPr lang="it-IT" sz="2400" dirty="0" err="1"/>
              <a:t>smiling</a:t>
            </a:r>
            <a:r>
              <a:rPr lang="it-IT" sz="2400" dirty="0"/>
              <a:t> and looks to be </a:t>
            </a:r>
            <a:r>
              <a:rPr lang="it-IT" sz="2400" dirty="0" err="1"/>
              <a:t>is</a:t>
            </a:r>
            <a:r>
              <a:rPr lang="it-IT" sz="2400" dirty="0"/>
              <a:t> </a:t>
            </a:r>
            <a:r>
              <a:rPr lang="it-IT" sz="2400" dirty="0" err="1"/>
              <a:t>grandpa</a:t>
            </a:r>
            <a:r>
              <a:rPr lang="it-IT" sz="2400" dirty="0"/>
              <a:t>. </a:t>
            </a:r>
            <a:r>
              <a:rPr lang="it-IT" sz="2400" dirty="0" err="1"/>
              <a:t>They</a:t>
            </a:r>
            <a:r>
              <a:rPr lang="it-IT" sz="2400" dirty="0"/>
              <a:t> are </a:t>
            </a:r>
            <a:r>
              <a:rPr lang="it-IT" sz="2400" dirty="0" err="1"/>
              <a:t>smiling</a:t>
            </a:r>
            <a:r>
              <a:rPr lang="it-IT" sz="2400" dirty="0"/>
              <a:t> and look </a:t>
            </a:r>
            <a:r>
              <a:rPr lang="it-IT" sz="2400" dirty="0" err="1"/>
              <a:t>very</a:t>
            </a:r>
            <a:r>
              <a:rPr lang="it-IT" sz="2400" dirty="0"/>
              <a:t> happy. In the background </a:t>
            </a:r>
            <a:r>
              <a:rPr lang="it-IT" sz="2400" dirty="0" err="1"/>
              <a:t>there</a:t>
            </a:r>
            <a:r>
              <a:rPr lang="it-IT" sz="2400" dirty="0"/>
              <a:t> </a:t>
            </a:r>
            <a:r>
              <a:rPr lang="it-IT" sz="2400" dirty="0" err="1"/>
              <a:t>is</a:t>
            </a:r>
            <a:r>
              <a:rPr lang="it-IT" sz="2400" dirty="0"/>
              <a:t> a big door o window and I </a:t>
            </a:r>
            <a:r>
              <a:rPr lang="it-IT" sz="2400" dirty="0" err="1"/>
              <a:t>think</a:t>
            </a:r>
            <a:r>
              <a:rPr lang="it-IT" sz="2400" dirty="0"/>
              <a:t> </a:t>
            </a:r>
            <a:r>
              <a:rPr lang="it-IT" sz="2400" dirty="0" err="1"/>
              <a:t>they</a:t>
            </a:r>
            <a:r>
              <a:rPr lang="it-IT" sz="2400" dirty="0"/>
              <a:t> are </a:t>
            </a:r>
            <a:r>
              <a:rPr lang="it-IT" sz="2400" dirty="0" err="1"/>
              <a:t>all</a:t>
            </a:r>
            <a:r>
              <a:rPr lang="it-IT" sz="2400" dirty="0"/>
              <a:t> in the living room </a:t>
            </a:r>
            <a:r>
              <a:rPr lang="it-IT" sz="2400" dirty="0" err="1"/>
              <a:t>that</a:t>
            </a:r>
            <a:r>
              <a:rPr lang="it-IT" sz="2400" dirty="0"/>
              <a:t> </a:t>
            </a:r>
            <a:r>
              <a:rPr lang="it-IT" sz="2400" dirty="0" err="1"/>
              <a:t>is</a:t>
            </a:r>
            <a:r>
              <a:rPr lang="it-IT" sz="2400" dirty="0"/>
              <a:t> </a:t>
            </a:r>
            <a:r>
              <a:rPr lang="it-IT" sz="2400" dirty="0" err="1"/>
              <a:t>very</a:t>
            </a:r>
            <a:r>
              <a:rPr lang="it-IT" sz="2400" dirty="0"/>
              <a:t> </a:t>
            </a:r>
            <a:r>
              <a:rPr lang="it-IT" sz="2400" dirty="0" err="1"/>
              <a:t>bright</a:t>
            </a:r>
            <a:r>
              <a:rPr lang="it-IT" sz="2400" dirty="0"/>
              <a:t>. </a:t>
            </a:r>
            <a:r>
              <a:rPr lang="it-IT" sz="2400" dirty="0" err="1"/>
              <a:t>It</a:t>
            </a:r>
            <a:r>
              <a:rPr lang="it-IT" sz="2400" dirty="0"/>
              <a:t> must be </a:t>
            </a:r>
            <a:r>
              <a:rPr lang="it-IT" sz="2400" dirty="0" err="1"/>
              <a:t>summer</a:t>
            </a:r>
            <a:r>
              <a:rPr lang="it-IT" sz="2400" dirty="0"/>
              <a:t> </a:t>
            </a:r>
            <a:r>
              <a:rPr lang="it-IT" sz="2400" dirty="0" err="1"/>
              <a:t>because</a:t>
            </a:r>
            <a:r>
              <a:rPr lang="it-IT" sz="2400" dirty="0"/>
              <a:t> </a:t>
            </a:r>
            <a:r>
              <a:rPr lang="it-IT" sz="2400" dirty="0" err="1"/>
              <a:t>they</a:t>
            </a:r>
            <a:r>
              <a:rPr lang="it-IT" sz="2400" dirty="0"/>
              <a:t> are </a:t>
            </a:r>
            <a:r>
              <a:rPr lang="it-IT" sz="2400" dirty="0" err="1"/>
              <a:t>wearing</a:t>
            </a:r>
            <a:r>
              <a:rPr lang="it-IT" sz="2400" dirty="0"/>
              <a:t> short-sleeve shirts.</a:t>
            </a:r>
          </a:p>
          <a:p>
            <a:pPr algn="just"/>
            <a:r>
              <a:rPr lang="it-IT" sz="2400" dirty="0"/>
              <a:t>I </a:t>
            </a:r>
            <a:r>
              <a:rPr lang="it-IT" sz="2400" dirty="0" err="1"/>
              <a:t>think</a:t>
            </a:r>
            <a:r>
              <a:rPr lang="it-IT" sz="2400" dirty="0"/>
              <a:t> </a:t>
            </a:r>
            <a:r>
              <a:rPr lang="it-IT" sz="2400" dirty="0" err="1"/>
              <a:t>they</a:t>
            </a:r>
            <a:r>
              <a:rPr lang="it-IT" sz="2400" dirty="0"/>
              <a:t> are </a:t>
            </a:r>
            <a:r>
              <a:rPr lang="it-IT" sz="2400" dirty="0" err="1"/>
              <a:t>posing</a:t>
            </a:r>
            <a:r>
              <a:rPr lang="it-IT" sz="2400" dirty="0"/>
              <a:t> to </a:t>
            </a:r>
            <a:r>
              <a:rPr lang="it-IT" sz="2400" dirty="0" err="1"/>
              <a:t>have</a:t>
            </a:r>
            <a:r>
              <a:rPr lang="it-IT" sz="2400" dirty="0"/>
              <a:t> a picture of the happy moment and </a:t>
            </a:r>
            <a:r>
              <a:rPr lang="it-IT" sz="2400" dirty="0" err="1"/>
              <a:t>maybe</a:t>
            </a:r>
            <a:r>
              <a:rPr lang="it-IT" sz="2400" dirty="0"/>
              <a:t> </a:t>
            </a:r>
            <a:r>
              <a:rPr lang="it-IT" sz="2400" dirty="0" err="1"/>
              <a:t>they</a:t>
            </a:r>
            <a:r>
              <a:rPr lang="it-IT" sz="2400" dirty="0"/>
              <a:t> </a:t>
            </a:r>
            <a:r>
              <a:rPr lang="it-IT" sz="2400" dirty="0" err="1"/>
              <a:t>have</a:t>
            </a:r>
            <a:r>
              <a:rPr lang="it-IT" sz="2400" dirty="0"/>
              <a:t> just </a:t>
            </a:r>
            <a:r>
              <a:rPr lang="it-IT" sz="2400" dirty="0" err="1"/>
              <a:t>celebrated</a:t>
            </a:r>
            <a:r>
              <a:rPr lang="it-IT" sz="2400" dirty="0"/>
              <a:t> a </a:t>
            </a:r>
            <a:r>
              <a:rPr lang="it-IT" sz="2400" dirty="0" err="1"/>
              <a:t>birthday</a:t>
            </a:r>
            <a:r>
              <a:rPr lang="it-IT" sz="2400" dirty="0"/>
              <a:t> or an </a:t>
            </a:r>
            <a:r>
              <a:rPr lang="it-IT" sz="2400" dirty="0" err="1"/>
              <a:t>anniversary</a:t>
            </a:r>
            <a:r>
              <a:rPr lang="it-IT" sz="2400" dirty="0"/>
              <a:t>. </a:t>
            </a:r>
          </a:p>
        </p:txBody>
      </p:sp>
      <p:sp>
        <p:nvSpPr>
          <p:cNvPr id="5" name="CasellaDiTesto 4">
            <a:extLst>
              <a:ext uri="{FF2B5EF4-FFF2-40B4-BE49-F238E27FC236}">
                <a16:creationId xmlns:a16="http://schemas.microsoft.com/office/drawing/2014/main" id="{BC07F805-17A0-52B6-FF9C-F34B0DC8E612}"/>
              </a:ext>
            </a:extLst>
          </p:cNvPr>
          <p:cNvSpPr txBox="1"/>
          <p:nvPr/>
        </p:nvSpPr>
        <p:spPr>
          <a:xfrm>
            <a:off x="513184" y="634610"/>
            <a:ext cx="9013371" cy="646331"/>
          </a:xfrm>
          <a:prstGeom prst="rect">
            <a:avLst/>
          </a:prstGeom>
          <a:noFill/>
        </p:spPr>
        <p:txBody>
          <a:bodyPr wrap="square" rtlCol="0">
            <a:spAutoFit/>
          </a:bodyPr>
          <a:lstStyle/>
          <a:p>
            <a:pPr algn="ctr"/>
            <a:r>
              <a:rPr lang="it-IT" sz="3600" dirty="0"/>
              <a:t>SAMPLE OF A PHOTO DESCRIPTION</a:t>
            </a:r>
          </a:p>
        </p:txBody>
      </p:sp>
      <p:pic>
        <p:nvPicPr>
          <p:cNvPr id="2" name="Immagine 1">
            <a:extLst>
              <a:ext uri="{FF2B5EF4-FFF2-40B4-BE49-F238E27FC236}">
                <a16:creationId xmlns:a16="http://schemas.microsoft.com/office/drawing/2014/main" id="{116D9954-114C-CBCF-B66F-CFF660E34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485" y="109953"/>
            <a:ext cx="2900516" cy="2341976"/>
          </a:xfrm>
          <a:prstGeom prst="rect">
            <a:avLst/>
          </a:prstGeom>
        </p:spPr>
      </p:pic>
    </p:spTree>
    <p:extLst>
      <p:ext uri="{BB962C8B-B14F-4D97-AF65-F5344CB8AC3E}">
        <p14:creationId xmlns:p14="http://schemas.microsoft.com/office/powerpoint/2010/main" val="3651749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F4C201-18C5-2945-CB71-B68C8E30C980}"/>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08D2ACAB-A7BB-05E3-59ED-D10F74812270}"/>
              </a:ext>
            </a:extLst>
          </p:cNvPr>
          <p:cNvPicPr>
            <a:picLocks noGrp="1" noChangeAspect="1"/>
          </p:cNvPicPr>
          <p:nvPr>
            <p:ph idx="1"/>
          </p:nvPr>
        </p:nvPicPr>
        <p:blipFill>
          <a:blip r:embed="rId2"/>
          <a:stretch>
            <a:fillRect/>
          </a:stretch>
        </p:blipFill>
        <p:spPr>
          <a:xfrm>
            <a:off x="1058743" y="1962767"/>
            <a:ext cx="10074513" cy="4077053"/>
          </a:xfrm>
        </p:spPr>
      </p:pic>
    </p:spTree>
    <p:extLst>
      <p:ext uri="{BB962C8B-B14F-4D97-AF65-F5344CB8AC3E}">
        <p14:creationId xmlns:p14="http://schemas.microsoft.com/office/powerpoint/2010/main" val="2929012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1AD4E06-A231-A11B-919A-243E4675F376}"/>
              </a:ext>
            </a:extLst>
          </p:cNvPr>
          <p:cNvSpPr txBox="1"/>
          <p:nvPr/>
        </p:nvSpPr>
        <p:spPr>
          <a:xfrm>
            <a:off x="531845" y="970384"/>
            <a:ext cx="10011747" cy="3416320"/>
          </a:xfrm>
          <a:prstGeom prst="rect">
            <a:avLst/>
          </a:prstGeom>
          <a:noFill/>
        </p:spPr>
        <p:txBody>
          <a:bodyPr wrap="square" rtlCol="0">
            <a:spAutoFit/>
          </a:bodyPr>
          <a:lstStyle/>
          <a:p>
            <a:pPr algn="ctr"/>
            <a:r>
              <a:rPr lang="it-IT" sz="5400" dirty="0"/>
              <a:t>THANK YOU FOR THE ATTENTION AND DO NOT HESITATE FOR ANY QUESTIONS OF FURTHER INFORMATION</a:t>
            </a:r>
          </a:p>
        </p:txBody>
      </p:sp>
    </p:spTree>
    <p:extLst>
      <p:ext uri="{BB962C8B-B14F-4D97-AF65-F5344CB8AC3E}">
        <p14:creationId xmlns:p14="http://schemas.microsoft.com/office/powerpoint/2010/main" val="820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2370CB-4F59-CCDB-5109-99C56D817C4A}"/>
              </a:ext>
            </a:extLst>
          </p:cNvPr>
          <p:cNvSpPr>
            <a:spLocks noGrp="1"/>
          </p:cNvSpPr>
          <p:nvPr>
            <p:ph type="title"/>
          </p:nvPr>
        </p:nvSpPr>
        <p:spPr>
          <a:xfrm>
            <a:off x="838200" y="365125"/>
            <a:ext cx="5667176" cy="1325563"/>
          </a:xfrm>
        </p:spPr>
        <p:txBody>
          <a:bodyPr/>
          <a:lstStyle/>
          <a:p>
            <a:pPr algn="ctr"/>
            <a:r>
              <a:rPr lang="it-IT" dirty="0"/>
              <a:t>TIPS TO DESCRIBE A PICTURE</a:t>
            </a:r>
          </a:p>
        </p:txBody>
      </p:sp>
      <p:pic>
        <p:nvPicPr>
          <p:cNvPr id="7" name="Immagine 6">
            <a:extLst>
              <a:ext uri="{FF2B5EF4-FFF2-40B4-BE49-F238E27FC236}">
                <a16:creationId xmlns:a16="http://schemas.microsoft.com/office/drawing/2014/main" id="{41517890-1177-3932-7F9F-54E3FCB235CB}"/>
              </a:ext>
            </a:extLst>
          </p:cNvPr>
          <p:cNvPicPr>
            <a:picLocks noChangeAspect="1"/>
          </p:cNvPicPr>
          <p:nvPr/>
        </p:nvPicPr>
        <p:blipFill>
          <a:blip r:embed="rId2"/>
          <a:stretch>
            <a:fillRect/>
          </a:stretch>
        </p:blipFill>
        <p:spPr>
          <a:xfrm>
            <a:off x="6505376" y="171883"/>
            <a:ext cx="4848424" cy="6005080"/>
          </a:xfrm>
          <a:prstGeom prst="rect">
            <a:avLst/>
          </a:prstGeom>
        </p:spPr>
      </p:pic>
      <p:pic>
        <p:nvPicPr>
          <p:cNvPr id="9" name="Immagine 8">
            <a:extLst>
              <a:ext uri="{FF2B5EF4-FFF2-40B4-BE49-F238E27FC236}">
                <a16:creationId xmlns:a16="http://schemas.microsoft.com/office/drawing/2014/main" id="{9C290D94-6F47-C7C2-0FF0-88F199BE60F2}"/>
              </a:ext>
            </a:extLst>
          </p:cNvPr>
          <p:cNvPicPr>
            <a:picLocks noChangeAspect="1"/>
          </p:cNvPicPr>
          <p:nvPr/>
        </p:nvPicPr>
        <p:blipFill>
          <a:blip r:embed="rId3"/>
          <a:stretch>
            <a:fillRect/>
          </a:stretch>
        </p:blipFill>
        <p:spPr>
          <a:xfrm>
            <a:off x="420750" y="1565180"/>
            <a:ext cx="5265876" cy="4282811"/>
          </a:xfrm>
          <a:prstGeom prst="rect">
            <a:avLst/>
          </a:prstGeom>
        </p:spPr>
      </p:pic>
    </p:spTree>
    <p:extLst>
      <p:ext uri="{BB962C8B-B14F-4D97-AF65-F5344CB8AC3E}">
        <p14:creationId xmlns:p14="http://schemas.microsoft.com/office/powerpoint/2010/main" val="89345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B6BB925-A4E6-4E19-B18C-ACDBCD3D1918}"/>
              </a:ext>
            </a:extLst>
          </p:cNvPr>
          <p:cNvPicPr>
            <a:picLocks noChangeAspect="1"/>
          </p:cNvPicPr>
          <p:nvPr/>
        </p:nvPicPr>
        <p:blipFill>
          <a:blip r:embed="rId2"/>
          <a:stretch>
            <a:fillRect/>
          </a:stretch>
        </p:blipFill>
        <p:spPr>
          <a:xfrm>
            <a:off x="470678" y="488406"/>
            <a:ext cx="6303346" cy="5265750"/>
          </a:xfrm>
          <a:prstGeom prst="rect">
            <a:avLst/>
          </a:prstGeom>
          <a:ln>
            <a:solidFill>
              <a:schemeClr val="accent1"/>
            </a:solidFill>
          </a:ln>
        </p:spPr>
      </p:pic>
      <p:sp>
        <p:nvSpPr>
          <p:cNvPr id="3" name="Rettangolo 3">
            <a:extLst>
              <a:ext uri="{FF2B5EF4-FFF2-40B4-BE49-F238E27FC236}">
                <a16:creationId xmlns:a16="http://schemas.microsoft.com/office/drawing/2014/main" id="{E05D8FF0-1CEB-4CBA-B3D8-D3A50782B341}"/>
              </a:ext>
            </a:extLst>
          </p:cNvPr>
          <p:cNvSpPr>
            <a:spLocks noChangeArrowheads="1"/>
          </p:cNvSpPr>
          <p:nvPr/>
        </p:nvSpPr>
        <p:spPr bwMode="auto">
          <a:xfrm>
            <a:off x="470678" y="5853761"/>
            <a:ext cx="6112571" cy="447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en-US" b="1" dirty="0"/>
              <a:t>IN THE BACKGROUND </a:t>
            </a:r>
            <a:r>
              <a:rPr lang="it-IT" altLang="en-US" sz="2309" b="1" dirty="0"/>
              <a:t>/ IN THE FOREGROUND</a:t>
            </a:r>
            <a:endParaRPr lang="en-GB" altLang="en-US" sz="2309" b="1" dirty="0"/>
          </a:p>
        </p:txBody>
      </p:sp>
      <p:pic>
        <p:nvPicPr>
          <p:cNvPr id="5" name="Immagine 4">
            <a:extLst>
              <a:ext uri="{FF2B5EF4-FFF2-40B4-BE49-F238E27FC236}">
                <a16:creationId xmlns:a16="http://schemas.microsoft.com/office/drawing/2014/main" id="{12B695B0-9BF5-090A-7A29-68125FF8C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025" y="547221"/>
            <a:ext cx="5495108" cy="4436939"/>
          </a:xfrm>
          <a:prstGeom prst="rect">
            <a:avLst/>
          </a:prstGeom>
        </p:spPr>
      </p:pic>
    </p:spTree>
    <p:extLst>
      <p:ext uri="{BB962C8B-B14F-4D97-AF65-F5344CB8AC3E}">
        <p14:creationId xmlns:p14="http://schemas.microsoft.com/office/powerpoint/2010/main" val="35006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2A707-296D-00D5-6EF6-551DE195580B}"/>
              </a:ext>
            </a:extLst>
          </p:cNvPr>
          <p:cNvSpPr>
            <a:spLocks noGrp="1"/>
          </p:cNvSpPr>
          <p:nvPr>
            <p:ph type="title"/>
          </p:nvPr>
        </p:nvSpPr>
        <p:spPr/>
        <p:txBody>
          <a:bodyPr/>
          <a:lstStyle/>
          <a:p>
            <a:r>
              <a:rPr lang="it-IT" dirty="0"/>
              <a:t>TRADITIONAL AND MODERN FAMILY</a:t>
            </a:r>
          </a:p>
        </p:txBody>
      </p:sp>
      <p:sp>
        <p:nvSpPr>
          <p:cNvPr id="3" name="Segnaposto contenuto 2">
            <a:extLst>
              <a:ext uri="{FF2B5EF4-FFF2-40B4-BE49-F238E27FC236}">
                <a16:creationId xmlns:a16="http://schemas.microsoft.com/office/drawing/2014/main" id="{2054607C-F162-E7A1-C544-B75CB50E0574}"/>
              </a:ext>
            </a:extLst>
          </p:cNvPr>
          <p:cNvSpPr>
            <a:spLocks noGrp="1"/>
          </p:cNvSpPr>
          <p:nvPr>
            <p:ph idx="1"/>
          </p:nvPr>
        </p:nvSpPr>
        <p:spPr/>
        <p:txBody>
          <a:bodyPr>
            <a:normAutofit fontScale="92500"/>
          </a:bodyPr>
          <a:lstStyle/>
          <a:p>
            <a:r>
              <a:rPr lang="it-IT" dirty="0" err="1"/>
              <a:t>What</a:t>
            </a:r>
            <a:r>
              <a:rPr lang="it-IT" dirty="0"/>
              <a:t> </a:t>
            </a:r>
            <a:r>
              <a:rPr lang="it-IT" dirty="0" err="1"/>
              <a:t>does</a:t>
            </a:r>
            <a:r>
              <a:rPr lang="it-IT" dirty="0"/>
              <a:t> </a:t>
            </a:r>
            <a:r>
              <a:rPr lang="it-IT" dirty="0" err="1"/>
              <a:t>this</a:t>
            </a:r>
            <a:r>
              <a:rPr lang="it-IT" dirty="0"/>
              <a:t> picture show?</a:t>
            </a:r>
          </a:p>
          <a:p>
            <a:r>
              <a:rPr lang="it-IT" dirty="0" err="1"/>
              <a:t>What</a:t>
            </a:r>
            <a:r>
              <a:rPr lang="it-IT" dirty="0"/>
              <a:t> do </a:t>
            </a:r>
            <a:r>
              <a:rPr lang="it-IT" dirty="0" err="1"/>
              <a:t>you</a:t>
            </a:r>
            <a:r>
              <a:rPr lang="it-IT" dirty="0"/>
              <a:t> </a:t>
            </a:r>
            <a:r>
              <a:rPr lang="it-IT" dirty="0" err="1"/>
              <a:t>see</a:t>
            </a:r>
            <a:r>
              <a:rPr lang="it-IT" dirty="0"/>
              <a:t>?</a:t>
            </a:r>
          </a:p>
          <a:p>
            <a:r>
              <a:rPr lang="it-IT" dirty="0" err="1"/>
              <a:t>Try</a:t>
            </a:r>
            <a:r>
              <a:rPr lang="it-IT" dirty="0"/>
              <a:t> to </a:t>
            </a:r>
            <a:r>
              <a:rPr lang="it-IT" dirty="0" err="1"/>
              <a:t>describe</a:t>
            </a:r>
            <a:r>
              <a:rPr lang="it-IT" dirty="0"/>
              <a:t> </a:t>
            </a:r>
            <a:r>
              <a:rPr lang="it-IT" dirty="0" err="1"/>
              <a:t>it</a:t>
            </a:r>
            <a:r>
              <a:rPr lang="it-IT" dirty="0"/>
              <a:t> in </a:t>
            </a:r>
            <a:r>
              <a:rPr lang="it-IT" dirty="0" err="1"/>
              <a:t>pairs</a:t>
            </a:r>
            <a:r>
              <a:rPr lang="it-IT" dirty="0"/>
              <a:t>!!!</a:t>
            </a:r>
          </a:p>
          <a:p>
            <a:pPr marL="0" indent="0" algn="ctr">
              <a:buNone/>
            </a:pPr>
            <a:r>
              <a:rPr lang="it-IT" dirty="0" err="1"/>
              <a:t>Guiding</a:t>
            </a:r>
            <a:r>
              <a:rPr lang="it-IT" dirty="0"/>
              <a:t> </a:t>
            </a:r>
            <a:r>
              <a:rPr lang="it-IT" dirty="0" err="1"/>
              <a:t>questions</a:t>
            </a:r>
            <a:r>
              <a:rPr lang="it-IT" dirty="0"/>
              <a:t>:</a:t>
            </a:r>
          </a:p>
          <a:p>
            <a:pPr marL="0" indent="0">
              <a:buNone/>
            </a:pPr>
            <a:r>
              <a:rPr lang="it-IT" dirty="0" err="1"/>
              <a:t>Is</a:t>
            </a:r>
            <a:r>
              <a:rPr lang="it-IT" dirty="0"/>
              <a:t> </a:t>
            </a:r>
            <a:r>
              <a:rPr lang="it-IT" dirty="0" err="1"/>
              <a:t>it</a:t>
            </a:r>
            <a:r>
              <a:rPr lang="it-IT" dirty="0"/>
              <a:t> a family? </a:t>
            </a:r>
            <a:r>
              <a:rPr lang="it-IT" dirty="0" err="1"/>
              <a:t>Is</a:t>
            </a:r>
            <a:r>
              <a:rPr lang="it-IT" dirty="0"/>
              <a:t> </a:t>
            </a:r>
            <a:r>
              <a:rPr lang="it-IT" dirty="0" err="1"/>
              <a:t>it</a:t>
            </a:r>
            <a:r>
              <a:rPr lang="it-IT" dirty="0"/>
              <a:t> a </a:t>
            </a:r>
            <a:r>
              <a:rPr lang="it-IT" dirty="0" err="1"/>
              <a:t>traditional</a:t>
            </a:r>
            <a:r>
              <a:rPr lang="it-IT" dirty="0"/>
              <a:t> or </a:t>
            </a:r>
            <a:r>
              <a:rPr lang="it-IT" dirty="0" err="1"/>
              <a:t>modern</a:t>
            </a:r>
            <a:r>
              <a:rPr lang="it-IT" dirty="0"/>
              <a:t> one?</a:t>
            </a:r>
          </a:p>
          <a:p>
            <a:pPr marL="0" indent="0">
              <a:buNone/>
            </a:pPr>
            <a:r>
              <a:rPr lang="it-IT" dirty="0"/>
              <a:t>Are </a:t>
            </a:r>
            <a:r>
              <a:rPr lang="it-IT" dirty="0" err="1"/>
              <a:t>they</a:t>
            </a:r>
            <a:r>
              <a:rPr lang="it-IT" dirty="0"/>
              <a:t> happy/</a:t>
            </a:r>
            <a:r>
              <a:rPr lang="it-IT" dirty="0" err="1"/>
              <a:t>sad</a:t>
            </a:r>
            <a:r>
              <a:rPr lang="it-IT" dirty="0"/>
              <a:t>/</a:t>
            </a:r>
            <a:r>
              <a:rPr lang="it-IT" dirty="0" err="1"/>
              <a:t>worried</a:t>
            </a:r>
            <a:r>
              <a:rPr lang="it-IT" dirty="0"/>
              <a:t>/</a:t>
            </a:r>
            <a:r>
              <a:rPr lang="it-IT" dirty="0" err="1"/>
              <a:t>surprised</a:t>
            </a:r>
            <a:r>
              <a:rPr lang="it-IT" dirty="0"/>
              <a:t>? </a:t>
            </a:r>
          </a:p>
          <a:p>
            <a:pPr marL="0" indent="0">
              <a:buNone/>
            </a:pPr>
            <a:r>
              <a:rPr lang="it-IT" dirty="0" err="1"/>
              <a:t>What</a:t>
            </a:r>
            <a:r>
              <a:rPr lang="it-IT" dirty="0"/>
              <a:t> do </a:t>
            </a:r>
            <a:r>
              <a:rPr lang="it-IT" dirty="0" err="1"/>
              <a:t>they</a:t>
            </a:r>
            <a:r>
              <a:rPr lang="it-IT" dirty="0"/>
              <a:t> look like? (</a:t>
            </a:r>
            <a:r>
              <a:rPr lang="it-IT" dirty="0" err="1"/>
              <a:t>appeareance</a:t>
            </a:r>
            <a:r>
              <a:rPr lang="it-IT" dirty="0"/>
              <a:t>)</a:t>
            </a:r>
          </a:p>
          <a:p>
            <a:pPr marL="0" indent="0">
              <a:buNone/>
            </a:pPr>
            <a:r>
              <a:rPr lang="it-IT" dirty="0"/>
              <a:t>Speculate: </a:t>
            </a:r>
            <a:r>
              <a:rPr lang="it-IT" dirty="0" err="1"/>
              <a:t>why</a:t>
            </a:r>
            <a:r>
              <a:rPr lang="it-IT" dirty="0"/>
              <a:t> are </a:t>
            </a:r>
            <a:r>
              <a:rPr lang="it-IT" dirty="0" err="1"/>
              <a:t>they</a:t>
            </a:r>
            <a:r>
              <a:rPr lang="it-IT" dirty="0"/>
              <a:t> in </a:t>
            </a:r>
            <a:r>
              <a:rPr lang="it-IT" dirty="0" err="1"/>
              <a:t>that</a:t>
            </a:r>
            <a:r>
              <a:rPr lang="it-IT" dirty="0"/>
              <a:t> position? </a:t>
            </a:r>
            <a:r>
              <a:rPr lang="it-IT" dirty="0" err="1"/>
              <a:t>Why</a:t>
            </a:r>
            <a:r>
              <a:rPr lang="it-IT" dirty="0"/>
              <a:t> are </a:t>
            </a:r>
            <a:r>
              <a:rPr lang="it-IT" dirty="0" err="1"/>
              <a:t>they</a:t>
            </a:r>
            <a:r>
              <a:rPr lang="it-IT" dirty="0"/>
              <a:t> </a:t>
            </a:r>
            <a:r>
              <a:rPr lang="it-IT" dirty="0" err="1"/>
              <a:t>posing</a:t>
            </a:r>
            <a:r>
              <a:rPr lang="it-IT" dirty="0"/>
              <a:t> for a photo and </a:t>
            </a:r>
            <a:r>
              <a:rPr lang="it-IT" dirty="0" err="1"/>
              <a:t>who</a:t>
            </a:r>
            <a:r>
              <a:rPr lang="it-IT" dirty="0"/>
              <a:t> </a:t>
            </a:r>
            <a:r>
              <a:rPr lang="it-IT" dirty="0" err="1"/>
              <a:t>is</a:t>
            </a:r>
            <a:r>
              <a:rPr lang="it-IT" dirty="0"/>
              <a:t> </a:t>
            </a:r>
            <a:r>
              <a:rPr lang="it-IT" dirty="0" err="1"/>
              <a:t>taking</a:t>
            </a:r>
            <a:r>
              <a:rPr lang="it-IT" dirty="0"/>
              <a:t> </a:t>
            </a:r>
            <a:r>
              <a:rPr lang="it-IT" dirty="0" err="1"/>
              <a:t>it</a:t>
            </a:r>
            <a:r>
              <a:rPr lang="it-IT" dirty="0"/>
              <a:t>? </a:t>
            </a:r>
            <a:r>
              <a:rPr lang="it-IT" dirty="0" err="1"/>
              <a:t>Was</a:t>
            </a:r>
            <a:r>
              <a:rPr lang="it-IT" dirty="0"/>
              <a:t> </a:t>
            </a:r>
            <a:r>
              <a:rPr lang="it-IT" dirty="0" err="1"/>
              <a:t>it</a:t>
            </a:r>
            <a:r>
              <a:rPr lang="it-IT" dirty="0"/>
              <a:t> </a:t>
            </a:r>
            <a:r>
              <a:rPr lang="it-IT" dirty="0" err="1"/>
              <a:t>taken</a:t>
            </a:r>
            <a:r>
              <a:rPr lang="it-IT" dirty="0"/>
              <a:t> by </a:t>
            </a:r>
            <a:r>
              <a:rPr lang="it-IT" dirty="0" err="1"/>
              <a:t>releasing</a:t>
            </a:r>
            <a:r>
              <a:rPr lang="it-IT" dirty="0"/>
              <a:t> the self-timer </a:t>
            </a:r>
            <a:r>
              <a:rPr lang="it-IT" dirty="0" err="1"/>
              <a:t>shutter</a:t>
            </a:r>
            <a:r>
              <a:rPr lang="it-IT" dirty="0"/>
              <a:t>?</a:t>
            </a:r>
          </a:p>
          <a:p>
            <a:endParaRPr lang="it-IT" dirty="0"/>
          </a:p>
        </p:txBody>
      </p:sp>
    </p:spTree>
    <p:extLst>
      <p:ext uri="{BB962C8B-B14F-4D97-AF65-F5344CB8AC3E}">
        <p14:creationId xmlns:p14="http://schemas.microsoft.com/office/powerpoint/2010/main" val="310115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38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12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25A168-94DE-5806-87A5-14445DFC2723}"/>
              </a:ext>
            </a:extLst>
          </p:cNvPr>
          <p:cNvSpPr>
            <a:spLocks noGrp="1"/>
          </p:cNvSpPr>
          <p:nvPr>
            <p:ph idx="1"/>
          </p:nvPr>
        </p:nvSpPr>
        <p:spPr>
          <a:xfrm>
            <a:off x="447870" y="541175"/>
            <a:ext cx="11579290" cy="5906375"/>
          </a:xfrm>
        </p:spPr>
        <p:txBody>
          <a:bodyPr/>
          <a:lstStyle/>
          <a:p>
            <a:pPr marL="0" indent="0">
              <a:buNone/>
            </a:pPr>
            <a:r>
              <a:rPr lang="it-IT" dirty="0"/>
              <a:t>FROM CAMBRIDGE DICTIONARY</a:t>
            </a:r>
          </a:p>
          <a:p>
            <a:pPr marL="0" indent="0">
              <a:buNone/>
            </a:pPr>
            <a:endParaRPr lang="it-IT" dirty="0"/>
          </a:p>
          <a:p>
            <a:pPr marL="0" indent="0">
              <a:buNone/>
            </a:pPr>
            <a:r>
              <a:rPr lang="it-IT" dirty="0" err="1">
                <a:solidFill>
                  <a:srgbClr val="1D2A57"/>
                </a:solidFill>
                <a:latin typeface="Arial" panose="020B0604020202020204" pitchFamily="34" charset="0"/>
                <a:hlinkClick r:id="rId2">
                  <a:extLst>
                    <a:ext uri="{A12FA001-AC4F-418D-AE19-62706E023703}">
                      <ahyp:hlinkClr xmlns:ahyp="http://schemas.microsoft.com/office/drawing/2018/hyperlinkcolor" val="tx"/>
                    </a:ext>
                  </a:extLst>
                </a:hlinkClick>
              </a:rPr>
              <a:t>Father</a:t>
            </a:r>
            <a:r>
              <a:rPr lang="it-IT" dirty="0">
                <a:solidFill>
                  <a:srgbClr val="1D2A57"/>
                </a:solidFill>
                <a:latin typeface="Arial" panose="020B0604020202020204" pitchFamily="34" charset="0"/>
                <a:hlinkClick r:id="rId2">
                  <a:extLst>
                    <a:ext uri="{A12FA001-AC4F-418D-AE19-62706E023703}">
                      <ahyp:hlinkClr xmlns:ahyp="http://schemas.microsoft.com/office/drawing/2018/hyperlinkcolor" val="tx"/>
                    </a:ext>
                  </a:extLst>
                </a:hlinkClick>
              </a:rPr>
              <a:t> </a:t>
            </a:r>
            <a:r>
              <a:rPr lang="it-IT" b="0" i="0" dirty="0">
                <a:solidFill>
                  <a:srgbClr val="1D2A57"/>
                </a:solidFill>
                <a:effectLst/>
                <a:latin typeface="Arial" panose="020B0604020202020204" pitchFamily="34" charset="0"/>
              </a:rPr>
              <a:t>/ˈ</a:t>
            </a:r>
            <a:r>
              <a:rPr lang="it-IT" b="0" i="0" dirty="0" err="1">
                <a:solidFill>
                  <a:srgbClr val="1D2A57"/>
                </a:solidFill>
                <a:effectLst/>
                <a:latin typeface="Arial" panose="020B0604020202020204" pitchFamily="34" charset="0"/>
              </a:rPr>
              <a:t>fɑ</a:t>
            </a:r>
            <a:r>
              <a:rPr lang="it-IT" b="0" i="0" dirty="0">
                <a:solidFill>
                  <a:srgbClr val="1D2A57"/>
                </a:solidFill>
                <a:effectLst/>
                <a:latin typeface="Arial" panose="020B0604020202020204" pitchFamily="34" charset="0"/>
              </a:rPr>
              <a:t>ː.</a:t>
            </a:r>
            <a:r>
              <a:rPr lang="it-IT" b="0" i="0" dirty="0" err="1">
                <a:solidFill>
                  <a:srgbClr val="1D2A57"/>
                </a:solidFill>
                <a:effectLst/>
                <a:latin typeface="Arial" panose="020B0604020202020204" pitchFamily="34" charset="0"/>
              </a:rPr>
              <a:t>ðər</a:t>
            </a:r>
            <a:r>
              <a:rPr lang="it-IT" b="0" i="0" dirty="0">
                <a:solidFill>
                  <a:srgbClr val="1D2A57"/>
                </a:solidFill>
                <a:effectLst/>
                <a:latin typeface="Arial" panose="020B0604020202020204" pitchFamily="34" charset="0"/>
              </a:rPr>
              <a:t>/</a:t>
            </a:r>
            <a:r>
              <a:rPr lang="it-IT" dirty="0">
                <a:solidFill>
                  <a:srgbClr val="1D2A57"/>
                </a:solidFill>
                <a:latin typeface="Arial" panose="020B0604020202020204" pitchFamily="34" charset="0"/>
              </a:rPr>
              <a:t>: a </a:t>
            </a:r>
            <a:r>
              <a:rPr lang="it-IT" dirty="0">
                <a:solidFill>
                  <a:srgbClr val="1D2A57"/>
                </a:solidFill>
                <a:latin typeface="Arial" panose="020B0604020202020204" pitchFamily="34" charset="0"/>
                <a:hlinkClick r:id="rId3" tooltip="male">
                  <a:extLst>
                    <a:ext uri="{A12FA001-AC4F-418D-AE19-62706E023703}">
                      <ahyp:hlinkClr xmlns:ahyp="http://schemas.microsoft.com/office/drawing/2018/hyperlinkcolor" val="tx"/>
                    </a:ext>
                  </a:extLst>
                </a:hlinkClick>
              </a:rPr>
              <a:t>male</a:t>
            </a:r>
            <a:r>
              <a:rPr lang="it-IT" dirty="0">
                <a:solidFill>
                  <a:srgbClr val="1D2A57"/>
                </a:solidFill>
                <a:latin typeface="Arial" panose="020B0604020202020204" pitchFamily="34" charset="0"/>
              </a:rPr>
              <a:t> </a:t>
            </a:r>
            <a:r>
              <a:rPr lang="it-IT" dirty="0" err="1">
                <a:solidFill>
                  <a:srgbClr val="1D2A57"/>
                </a:solidFill>
                <a:latin typeface="Arial" panose="020B0604020202020204" pitchFamily="34" charset="0"/>
                <a:hlinkClick r:id="rId4" tooltip="parent">
                  <a:extLst>
                    <a:ext uri="{A12FA001-AC4F-418D-AE19-62706E023703}">
                      <ahyp:hlinkClr xmlns:ahyp="http://schemas.microsoft.com/office/drawing/2018/hyperlinkcolor" val="tx"/>
                    </a:ext>
                  </a:extLst>
                </a:hlinkClick>
              </a:rPr>
              <a:t>parent</a:t>
            </a:r>
            <a:endParaRPr lang="it-IT" dirty="0">
              <a:solidFill>
                <a:srgbClr val="1D2A57"/>
              </a:solidFill>
              <a:latin typeface="Arial" panose="020B0604020202020204" pitchFamily="34" charset="0"/>
            </a:endParaRPr>
          </a:p>
          <a:p>
            <a:pPr marL="0" indent="0">
              <a:buNone/>
            </a:pPr>
            <a:endParaRPr lang="it-IT" dirty="0">
              <a:solidFill>
                <a:srgbClr val="1D2A57"/>
              </a:solidFill>
              <a:latin typeface="Arial" panose="020B0604020202020204" pitchFamily="34" charset="0"/>
            </a:endParaRPr>
          </a:p>
          <a:p>
            <a:pPr marL="0" indent="0">
              <a:buNone/>
            </a:pPr>
            <a:r>
              <a:rPr lang="it-IT" dirty="0" err="1">
                <a:solidFill>
                  <a:srgbClr val="1D2A57"/>
                </a:solidFill>
                <a:latin typeface="Arial" panose="020B0604020202020204" pitchFamily="34" charset="0"/>
                <a:hlinkClick r:id="rId5">
                  <a:extLst>
                    <a:ext uri="{A12FA001-AC4F-418D-AE19-62706E023703}">
                      <ahyp:hlinkClr xmlns:ahyp="http://schemas.microsoft.com/office/drawing/2018/hyperlinkcolor" val="tx"/>
                    </a:ext>
                  </a:extLst>
                </a:hlinkClick>
              </a:rPr>
              <a:t>Parents</a:t>
            </a:r>
            <a:r>
              <a:rPr lang="it-IT" dirty="0">
                <a:solidFill>
                  <a:srgbClr val="1D2A57"/>
                </a:solidFill>
                <a:latin typeface="Arial" panose="020B0604020202020204" pitchFamily="34" charset="0"/>
              </a:rPr>
              <a:t> </a:t>
            </a:r>
            <a:r>
              <a:rPr lang="it-IT" b="0" i="0" dirty="0">
                <a:solidFill>
                  <a:srgbClr val="1D2A57"/>
                </a:solidFill>
                <a:effectLst/>
                <a:latin typeface="Arial" panose="020B0604020202020204" pitchFamily="34" charset="0"/>
              </a:rPr>
              <a:t>/ˈ</a:t>
            </a:r>
            <a:r>
              <a:rPr lang="it-IT" b="0" i="0" dirty="0" err="1">
                <a:solidFill>
                  <a:srgbClr val="1D2A57"/>
                </a:solidFill>
                <a:effectLst/>
                <a:latin typeface="Arial" panose="020B0604020202020204" pitchFamily="34" charset="0"/>
              </a:rPr>
              <a:t>peə.rənt</a:t>
            </a:r>
            <a:r>
              <a:rPr lang="it-IT" b="0" i="0" dirty="0">
                <a:solidFill>
                  <a:srgbClr val="1D2A57"/>
                </a:solidFill>
                <a:effectLst/>
                <a:latin typeface="Arial" panose="020B0604020202020204" pitchFamily="34" charset="0"/>
              </a:rPr>
              <a:t>/</a:t>
            </a:r>
            <a:r>
              <a:rPr lang="it-IT" dirty="0">
                <a:solidFill>
                  <a:srgbClr val="1D2A57"/>
                </a:solidFill>
                <a:latin typeface="Arial" panose="020B0604020202020204" pitchFamily="34" charset="0"/>
              </a:rPr>
              <a:t>: </a:t>
            </a:r>
            <a:r>
              <a:rPr lang="en-US" dirty="0">
                <a:solidFill>
                  <a:srgbClr val="1D2A57"/>
                </a:solidFill>
                <a:latin typeface="Arial" panose="020B0604020202020204" pitchFamily="34" charset="0"/>
              </a:rPr>
              <a:t>a </a:t>
            </a:r>
            <a:r>
              <a:rPr lang="en-US" dirty="0">
                <a:solidFill>
                  <a:srgbClr val="1D2A57"/>
                </a:solidFill>
                <a:latin typeface="Arial" panose="020B0604020202020204" pitchFamily="34" charset="0"/>
                <a:hlinkClick r:id="rId6" tooltip="mother">
                  <a:extLst>
                    <a:ext uri="{A12FA001-AC4F-418D-AE19-62706E023703}">
                      <ahyp:hlinkClr xmlns:ahyp="http://schemas.microsoft.com/office/drawing/2018/hyperlinkcolor" val="tx"/>
                    </a:ext>
                  </a:extLst>
                </a:hlinkClick>
              </a:rPr>
              <a:t>mother</a:t>
            </a:r>
            <a:r>
              <a:rPr lang="en-US" dirty="0">
                <a:solidFill>
                  <a:srgbClr val="1D2A57"/>
                </a:solidFill>
                <a:latin typeface="Arial" panose="020B0604020202020204" pitchFamily="34" charset="0"/>
              </a:rPr>
              <a:t> or </a:t>
            </a:r>
            <a:r>
              <a:rPr lang="en-US" dirty="0">
                <a:solidFill>
                  <a:srgbClr val="1D2A57"/>
                </a:solidFill>
                <a:latin typeface="Arial" panose="020B0604020202020204" pitchFamily="34" charset="0"/>
                <a:hlinkClick r:id="rId2" tooltip="father">
                  <a:extLst>
                    <a:ext uri="{A12FA001-AC4F-418D-AE19-62706E023703}">
                      <ahyp:hlinkClr xmlns:ahyp="http://schemas.microsoft.com/office/drawing/2018/hyperlinkcolor" val="tx"/>
                    </a:ext>
                  </a:extLst>
                </a:hlinkClick>
              </a:rPr>
              <a:t>father</a:t>
            </a:r>
            <a:r>
              <a:rPr lang="en-US" dirty="0">
                <a:solidFill>
                  <a:srgbClr val="1D2A57"/>
                </a:solidFill>
                <a:latin typeface="Arial" panose="020B0604020202020204" pitchFamily="34" charset="0"/>
              </a:rPr>
              <a:t> of a </a:t>
            </a:r>
            <a:r>
              <a:rPr lang="en-US" dirty="0">
                <a:solidFill>
                  <a:srgbClr val="1D2A57"/>
                </a:solidFill>
                <a:latin typeface="Arial" panose="020B0604020202020204" pitchFamily="34" charset="0"/>
                <a:hlinkClick r:id="rId7" tooltip="person">
                  <a:extLst>
                    <a:ext uri="{A12FA001-AC4F-418D-AE19-62706E023703}">
                      <ahyp:hlinkClr xmlns:ahyp="http://schemas.microsoft.com/office/drawing/2018/hyperlinkcolor" val="tx"/>
                    </a:ext>
                  </a:extLst>
                </a:hlinkClick>
              </a:rPr>
              <a:t>person</a:t>
            </a:r>
            <a:r>
              <a:rPr lang="en-US" dirty="0">
                <a:solidFill>
                  <a:srgbClr val="1D2A57"/>
                </a:solidFill>
                <a:latin typeface="Arial" panose="020B0604020202020204" pitchFamily="34" charset="0"/>
              </a:rPr>
              <a:t> or an </a:t>
            </a:r>
            <a:r>
              <a:rPr lang="en-US" dirty="0">
                <a:solidFill>
                  <a:srgbClr val="1D2A57"/>
                </a:solidFill>
                <a:latin typeface="Arial" panose="020B0604020202020204" pitchFamily="34" charset="0"/>
                <a:hlinkClick r:id="rId8" tooltip="animal">
                  <a:extLst>
                    <a:ext uri="{A12FA001-AC4F-418D-AE19-62706E023703}">
                      <ahyp:hlinkClr xmlns:ahyp="http://schemas.microsoft.com/office/drawing/2018/hyperlinkcolor" val="tx"/>
                    </a:ext>
                  </a:extLst>
                </a:hlinkClick>
              </a:rPr>
              <a:t>animal</a:t>
            </a:r>
            <a:r>
              <a:rPr lang="en-US" dirty="0">
                <a:solidFill>
                  <a:srgbClr val="1D2A57"/>
                </a:solidFill>
                <a:latin typeface="Arial" panose="020B0604020202020204" pitchFamily="34" charset="0"/>
              </a:rPr>
              <a:t>, or someone who </a:t>
            </a:r>
            <a:r>
              <a:rPr lang="en-US" dirty="0">
                <a:solidFill>
                  <a:srgbClr val="1D2A57"/>
                </a:solidFill>
                <a:latin typeface="Arial" panose="020B0604020202020204" pitchFamily="34" charset="0"/>
                <a:hlinkClick r:id="rId9" tooltip="looks">
                  <a:extLst>
                    <a:ext uri="{A12FA001-AC4F-418D-AE19-62706E023703}">
                      <ahyp:hlinkClr xmlns:ahyp="http://schemas.microsoft.com/office/drawing/2018/hyperlinkcolor" val="tx"/>
                    </a:ext>
                  </a:extLst>
                </a:hlinkClick>
              </a:rPr>
              <a:t>looks</a:t>
            </a:r>
            <a:r>
              <a:rPr lang="en-US" dirty="0">
                <a:solidFill>
                  <a:srgbClr val="1D2A57"/>
                </a:solidFill>
                <a:latin typeface="Arial" panose="020B0604020202020204" pitchFamily="34" charset="0"/>
              </a:rPr>
              <a:t> after a </a:t>
            </a:r>
            <a:r>
              <a:rPr lang="en-US" dirty="0">
                <a:solidFill>
                  <a:srgbClr val="1D2A57"/>
                </a:solidFill>
                <a:latin typeface="Arial" panose="020B0604020202020204" pitchFamily="34" charset="0"/>
                <a:hlinkClick r:id="rId7" tooltip="person">
                  <a:extLst>
                    <a:ext uri="{A12FA001-AC4F-418D-AE19-62706E023703}">
                      <ahyp:hlinkClr xmlns:ahyp="http://schemas.microsoft.com/office/drawing/2018/hyperlinkcolor" val="tx"/>
                    </a:ext>
                  </a:extLst>
                </a:hlinkClick>
              </a:rPr>
              <a:t>person</a:t>
            </a:r>
            <a:r>
              <a:rPr lang="en-US" dirty="0">
                <a:solidFill>
                  <a:srgbClr val="1D2A57"/>
                </a:solidFill>
                <a:latin typeface="Arial" panose="020B0604020202020204" pitchFamily="34" charset="0"/>
              </a:rPr>
              <a:t> in the same way that a parent does.</a:t>
            </a:r>
          </a:p>
          <a:p>
            <a:pPr marL="0" indent="0">
              <a:buNone/>
            </a:pPr>
            <a:endParaRPr lang="en-US" dirty="0">
              <a:solidFill>
                <a:srgbClr val="1D2A57"/>
              </a:solidFill>
              <a:latin typeface="Arial" panose="020B0604020202020204" pitchFamily="34" charset="0"/>
            </a:endParaRPr>
          </a:p>
          <a:p>
            <a:pPr marL="0" indent="0">
              <a:buNone/>
            </a:pPr>
            <a:r>
              <a:rPr lang="it-IT" dirty="0" err="1">
                <a:solidFill>
                  <a:srgbClr val="1D2A57"/>
                </a:solidFill>
                <a:latin typeface="Arial" panose="020B0604020202020204" pitchFamily="34" charset="0"/>
                <a:hlinkClick r:id="rId10">
                  <a:extLst>
                    <a:ext uri="{A12FA001-AC4F-418D-AE19-62706E023703}">
                      <ahyp:hlinkClr xmlns:ahyp="http://schemas.microsoft.com/office/drawing/2018/hyperlinkcolor" val="tx"/>
                    </a:ext>
                  </a:extLst>
                </a:hlinkClick>
              </a:rPr>
              <a:t>Stepmother</a:t>
            </a:r>
            <a:r>
              <a:rPr lang="it-IT" dirty="0">
                <a:solidFill>
                  <a:srgbClr val="1D2A57"/>
                </a:solidFill>
                <a:latin typeface="Arial" panose="020B0604020202020204" pitchFamily="34" charset="0"/>
              </a:rPr>
              <a:t> </a:t>
            </a:r>
            <a:r>
              <a:rPr lang="it-IT" b="0" i="0" dirty="0">
                <a:solidFill>
                  <a:srgbClr val="1D2A57"/>
                </a:solidFill>
                <a:effectLst/>
                <a:latin typeface="Arial" panose="020B0604020202020204" pitchFamily="34" charset="0"/>
              </a:rPr>
              <a:t>/ˈ</a:t>
            </a:r>
            <a:r>
              <a:rPr lang="it-IT" b="0" i="0" dirty="0" err="1">
                <a:solidFill>
                  <a:srgbClr val="1D2A57"/>
                </a:solidFill>
                <a:effectLst/>
                <a:latin typeface="Arial" panose="020B0604020202020204" pitchFamily="34" charset="0"/>
              </a:rPr>
              <a:t>stepˌmʌð.ər</a:t>
            </a:r>
            <a:r>
              <a:rPr lang="it-IT" b="0" i="0" dirty="0">
                <a:solidFill>
                  <a:srgbClr val="1D2A57"/>
                </a:solidFill>
                <a:effectLst/>
                <a:latin typeface="Arial" panose="020B0604020202020204" pitchFamily="34" charset="0"/>
              </a:rPr>
              <a:t>/</a:t>
            </a:r>
            <a:r>
              <a:rPr lang="it-IT" dirty="0">
                <a:solidFill>
                  <a:srgbClr val="1D2A57"/>
                </a:solidFill>
                <a:latin typeface="Arial" panose="020B0604020202020204" pitchFamily="34" charset="0"/>
              </a:rPr>
              <a:t>: </a:t>
            </a:r>
            <a:r>
              <a:rPr lang="en-US" dirty="0">
                <a:solidFill>
                  <a:srgbClr val="1D2A57"/>
                </a:solidFill>
                <a:latin typeface="Arial" panose="020B0604020202020204" pitchFamily="34" charset="0"/>
              </a:rPr>
              <a:t>the woman who is </a:t>
            </a:r>
            <a:r>
              <a:rPr lang="en-US" dirty="0">
                <a:solidFill>
                  <a:srgbClr val="1D2A57"/>
                </a:solidFill>
                <a:latin typeface="Arial" panose="020B0604020202020204" pitchFamily="34" charset="0"/>
                <a:hlinkClick r:id="rId11" tooltip="married">
                  <a:extLst>
                    <a:ext uri="{A12FA001-AC4F-418D-AE19-62706E023703}">
                      <ahyp:hlinkClr xmlns:ahyp="http://schemas.microsoft.com/office/drawing/2018/hyperlinkcolor" val="tx"/>
                    </a:ext>
                  </a:extLst>
                </a:hlinkClick>
              </a:rPr>
              <a:t>married</a:t>
            </a:r>
            <a:r>
              <a:rPr lang="en-US" dirty="0">
                <a:solidFill>
                  <a:srgbClr val="1D2A57"/>
                </a:solidFill>
                <a:latin typeface="Arial" panose="020B0604020202020204" pitchFamily="34" charset="0"/>
              </a:rPr>
              <a:t> to someone's </a:t>
            </a:r>
            <a:r>
              <a:rPr lang="en-US" dirty="0">
                <a:solidFill>
                  <a:srgbClr val="1D2A57"/>
                </a:solidFill>
                <a:latin typeface="Arial" panose="020B0604020202020204" pitchFamily="34" charset="0"/>
                <a:hlinkClick r:id="rId12" tooltip="biological">
                  <a:extLst>
                    <a:ext uri="{A12FA001-AC4F-418D-AE19-62706E023703}">
                      <ahyp:hlinkClr xmlns:ahyp="http://schemas.microsoft.com/office/drawing/2018/hyperlinkcolor" val="tx"/>
                    </a:ext>
                  </a:extLst>
                </a:hlinkClick>
              </a:rPr>
              <a:t>biological</a:t>
            </a:r>
            <a:r>
              <a:rPr lang="en-US" dirty="0">
                <a:solidFill>
                  <a:srgbClr val="1D2A57"/>
                </a:solidFill>
                <a:latin typeface="Arial" panose="020B0604020202020204" pitchFamily="34" charset="0"/>
              </a:rPr>
              <a:t> (= </a:t>
            </a:r>
            <a:r>
              <a:rPr lang="en-US" dirty="0">
                <a:solidFill>
                  <a:srgbClr val="1D2A57"/>
                </a:solidFill>
                <a:latin typeface="Arial" panose="020B0604020202020204" pitchFamily="34" charset="0"/>
                <a:hlinkClick r:id="rId13" tooltip="related">
                  <a:extLst>
                    <a:ext uri="{A12FA001-AC4F-418D-AE19-62706E023703}">
                      <ahyp:hlinkClr xmlns:ahyp="http://schemas.microsoft.com/office/drawing/2018/hyperlinkcolor" val="tx"/>
                    </a:ext>
                  </a:extLst>
                </a:hlinkClick>
              </a:rPr>
              <a:t>related</a:t>
            </a:r>
            <a:r>
              <a:rPr lang="en-US" dirty="0">
                <a:solidFill>
                  <a:srgbClr val="1D2A57"/>
                </a:solidFill>
                <a:latin typeface="Arial" panose="020B0604020202020204" pitchFamily="34" charset="0"/>
              </a:rPr>
              <a:t> by </a:t>
            </a:r>
            <a:r>
              <a:rPr lang="en-US" dirty="0">
                <a:solidFill>
                  <a:srgbClr val="1D2A57"/>
                </a:solidFill>
                <a:latin typeface="Arial" panose="020B0604020202020204" pitchFamily="34" charset="0"/>
                <a:hlinkClick r:id="rId14" tooltip="birth">
                  <a:extLst>
                    <a:ext uri="{A12FA001-AC4F-418D-AE19-62706E023703}">
                      <ahyp:hlinkClr xmlns:ahyp="http://schemas.microsoft.com/office/drawing/2018/hyperlinkcolor" val="tx"/>
                    </a:ext>
                  </a:extLst>
                </a:hlinkClick>
              </a:rPr>
              <a:t>birth</a:t>
            </a:r>
            <a:r>
              <a:rPr lang="en-US" dirty="0">
                <a:solidFill>
                  <a:srgbClr val="1D2A57"/>
                </a:solidFill>
                <a:latin typeface="Arial" panose="020B0604020202020204" pitchFamily="34" charset="0"/>
              </a:rPr>
              <a:t>) </a:t>
            </a:r>
            <a:r>
              <a:rPr lang="en-US" dirty="0">
                <a:solidFill>
                  <a:srgbClr val="1D2A57"/>
                </a:solidFill>
                <a:latin typeface="Arial" panose="020B0604020202020204" pitchFamily="34" charset="0"/>
                <a:hlinkClick r:id="rId4" tooltip="parent">
                  <a:extLst>
                    <a:ext uri="{A12FA001-AC4F-418D-AE19-62706E023703}">
                      <ahyp:hlinkClr xmlns:ahyp="http://schemas.microsoft.com/office/drawing/2018/hyperlinkcolor" val="tx"/>
                    </a:ext>
                  </a:extLst>
                </a:hlinkClick>
              </a:rPr>
              <a:t>parent</a:t>
            </a:r>
            <a:r>
              <a:rPr lang="en-US" dirty="0">
                <a:solidFill>
                  <a:srgbClr val="1D2A57"/>
                </a:solidFill>
                <a:latin typeface="Arial" panose="020B0604020202020204" pitchFamily="34" charset="0"/>
              </a:rPr>
              <a:t> but who is not </a:t>
            </a:r>
            <a:r>
              <a:rPr lang="en-US" dirty="0">
                <a:solidFill>
                  <a:srgbClr val="1D2A57"/>
                </a:solidFill>
                <a:latin typeface="Arial" panose="020B0604020202020204" pitchFamily="34" charset="0"/>
                <a:hlinkClick r:id="rId15" tooltip="their">
                  <a:extLst>
                    <a:ext uri="{A12FA001-AC4F-418D-AE19-62706E023703}">
                      <ahyp:hlinkClr xmlns:ahyp="http://schemas.microsoft.com/office/drawing/2018/hyperlinkcolor" val="tx"/>
                    </a:ext>
                  </a:extLst>
                </a:hlinkClick>
              </a:rPr>
              <a:t>their</a:t>
            </a:r>
            <a:r>
              <a:rPr lang="en-US" dirty="0">
                <a:solidFill>
                  <a:srgbClr val="1D2A57"/>
                </a:solidFill>
                <a:latin typeface="Arial" panose="020B0604020202020204" pitchFamily="34" charset="0"/>
              </a:rPr>
              <a:t> </a:t>
            </a:r>
            <a:r>
              <a:rPr lang="en-US" dirty="0">
                <a:solidFill>
                  <a:srgbClr val="1D2A57"/>
                </a:solidFill>
                <a:latin typeface="Arial" panose="020B0604020202020204" pitchFamily="34" charset="0"/>
                <a:hlinkClick r:id="rId12" tooltip="biological">
                  <a:extLst>
                    <a:ext uri="{A12FA001-AC4F-418D-AE19-62706E023703}">
                      <ahyp:hlinkClr xmlns:ahyp="http://schemas.microsoft.com/office/drawing/2018/hyperlinkcolor" val="tx"/>
                    </a:ext>
                  </a:extLst>
                </a:hlinkClick>
              </a:rPr>
              <a:t>biological</a:t>
            </a:r>
            <a:r>
              <a:rPr lang="en-US" dirty="0">
                <a:solidFill>
                  <a:srgbClr val="1D2A57"/>
                </a:solidFill>
                <a:latin typeface="Arial" panose="020B0604020202020204" pitchFamily="34" charset="0"/>
              </a:rPr>
              <a:t> </a:t>
            </a:r>
            <a:r>
              <a:rPr lang="en-US" dirty="0">
                <a:solidFill>
                  <a:srgbClr val="1D2A57"/>
                </a:solidFill>
                <a:latin typeface="Arial" panose="020B0604020202020204" pitchFamily="34" charset="0"/>
                <a:hlinkClick r:id="rId6" tooltip="mother">
                  <a:extLst>
                    <a:ext uri="{A12FA001-AC4F-418D-AE19-62706E023703}">
                      <ahyp:hlinkClr xmlns:ahyp="http://schemas.microsoft.com/office/drawing/2018/hyperlinkcolor" val="tx"/>
                    </a:ext>
                  </a:extLst>
                </a:hlinkClick>
              </a:rPr>
              <a:t>mother</a:t>
            </a:r>
            <a:endParaRPr lang="it-IT" dirty="0">
              <a:solidFill>
                <a:srgbClr val="1D2A57"/>
              </a:solidFill>
              <a:latin typeface="Arial" panose="020B0604020202020204" pitchFamily="34" charset="0"/>
            </a:endParaRPr>
          </a:p>
        </p:txBody>
      </p:sp>
    </p:spTree>
    <p:extLst>
      <p:ext uri="{BB962C8B-B14F-4D97-AF65-F5344CB8AC3E}">
        <p14:creationId xmlns:p14="http://schemas.microsoft.com/office/powerpoint/2010/main" val="42051590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1162</Words>
  <Application>Microsoft Office PowerPoint</Application>
  <PresentationFormat>Widescreen</PresentationFormat>
  <Paragraphs>113</Paragraphs>
  <Slides>39</Slides>
  <Notes>9</Notes>
  <HiddenSlides>8</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39</vt:i4>
      </vt:variant>
    </vt:vector>
  </HeadingPairs>
  <TitlesOfParts>
    <vt:vector size="46" baseType="lpstr">
      <vt:lpstr>Arial</vt:lpstr>
      <vt:lpstr>Calibri</vt:lpstr>
      <vt:lpstr>Calibri Light</vt:lpstr>
      <vt:lpstr>Courier New</vt:lpstr>
      <vt:lpstr>Tahoma</vt:lpstr>
      <vt:lpstr>Tema di Office</vt:lpstr>
      <vt:lpstr>1_Tema di Office</vt:lpstr>
      <vt:lpstr>UNIMC  LABORATORIO INGLESE I </vt:lpstr>
      <vt:lpstr>Presentazione standard di PowerPoint</vt:lpstr>
      <vt:lpstr>Presentazione standard di PowerPoint</vt:lpstr>
      <vt:lpstr>TIPS TO DESCRIBE A PICTURE</vt:lpstr>
      <vt:lpstr>Presentazione standard di PowerPoint</vt:lpstr>
      <vt:lpstr>TRADITIONAL AND MODERN FAMILY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Write 3 or more sentences about your future resolutions and your predictions</vt:lpstr>
      <vt:lpstr>PRONUNCIATION</vt:lpstr>
      <vt:lpstr>Presentazione standard di PowerPoint</vt:lpstr>
      <vt:lpstr>Presentazione standard di PowerPoint</vt:lpstr>
      <vt:lpstr>Presentazione standard di PowerPoint</vt:lpstr>
      <vt:lpstr>WORD STRESS – some general rules</vt:lpstr>
      <vt:lpstr>WORD STRESS – some general rules (2)</vt:lpstr>
      <vt:lpstr>Pronunciation notes</vt:lpstr>
      <vt:lpstr>Pronunciation notes</vt:lpstr>
      <vt:lpstr>WORD STRESS – more practice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UNIMC  LABORATORIO INGLESE I</dc:title>
  <dc:creator>n.moretti3@unimc.it</dc:creator>
  <cp:lastModifiedBy>n.moretti3@unimc.it</cp:lastModifiedBy>
  <cp:revision>12</cp:revision>
  <dcterms:created xsi:type="dcterms:W3CDTF">2023-02-11T15:35:11Z</dcterms:created>
  <dcterms:modified xsi:type="dcterms:W3CDTF">2025-03-08T20:48:11Z</dcterms:modified>
</cp:coreProperties>
</file>