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6" roundtripDataSignature="AMtx7mgAevrpj3Uv30VMJrrehgKAA9X/u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customschemas.google.com/relationships/presentationmetadata" Target="metadata"/><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grammar.yourdictionary.com/parts-of-speech/verbs/what-is-a-verb.html"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grammar.yourdictionary.com/parts-of-speech/verbs/what-is-a-verb.html"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p:nvPr/>
        </p:nvSpPr>
        <p:spPr>
          <a:xfrm>
            <a:off x="4021138" y="9721850"/>
            <a:ext cx="3076575" cy="511175"/>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it-IT" sz="1300" b="0" i="0" u="none" strike="noStrike" cap="none">
                <a:solidFill>
                  <a:schemeClr val="dk1"/>
                </a:solidFill>
                <a:latin typeface="Arial"/>
                <a:ea typeface="Arial"/>
                <a:cs typeface="Arial"/>
                <a:sym typeface="Arial"/>
              </a:rPr>
              <a:t>1</a:t>
            </a:fld>
            <a:endParaRPr sz="1300" b="0" i="0" u="none" strike="noStrike" cap="none">
              <a:solidFill>
                <a:schemeClr val="dk1"/>
              </a:solidFill>
              <a:latin typeface="Arial"/>
              <a:ea typeface="Arial"/>
              <a:cs typeface="Arial"/>
              <a:sym typeface="Arial"/>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Seaside (sunbathe) </a:t>
            </a:r>
            <a:endParaRPr/>
          </a:p>
          <a:p>
            <a:pPr marL="0" lvl="0" indent="0" algn="l" rtl="0">
              <a:spcBef>
                <a:spcPts val="0"/>
              </a:spcBef>
              <a:spcAft>
                <a:spcPts val="0"/>
              </a:spcAft>
              <a:buNone/>
            </a:pPr>
            <a:r>
              <a:rPr lang="it-IT"/>
              <a:t>Mountains (going for walks)</a:t>
            </a:r>
            <a:endParaRPr/>
          </a:p>
          <a:p>
            <a:pPr marL="0" lvl="0" indent="0" algn="l" rtl="0">
              <a:spcBef>
                <a:spcPts val="0"/>
              </a:spcBef>
              <a:spcAft>
                <a:spcPts val="0"/>
              </a:spcAft>
              <a:buNone/>
            </a:pPr>
            <a:r>
              <a:rPr lang="it-IT"/>
              <a:t>tourist city (go sightseeing)</a:t>
            </a:r>
            <a:endParaRPr/>
          </a:p>
        </p:txBody>
      </p:sp>
      <p:sp>
        <p:nvSpPr>
          <p:cNvPr id="176" name="Google Shape;17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Remare = </a:t>
            </a:r>
            <a:r>
              <a:rPr lang="it-IT" b="1"/>
              <a:t>row</a:t>
            </a:r>
            <a:r>
              <a:rPr lang="it-IT"/>
              <a:t>, using poles, standing at the back end of the gondola</a:t>
            </a:r>
            <a:endParaRPr/>
          </a:p>
          <a:p>
            <a:pPr marL="0" lvl="0" indent="0" algn="l" rtl="0">
              <a:spcBef>
                <a:spcPts val="0"/>
              </a:spcBef>
              <a:spcAft>
                <a:spcPts val="0"/>
              </a:spcAft>
              <a:buNone/>
            </a:pPr>
            <a:endParaRPr/>
          </a:p>
          <a:p>
            <a:pPr marL="0" lvl="0" indent="0" algn="l" rtl="0">
              <a:spcBef>
                <a:spcPts val="0"/>
              </a:spcBef>
              <a:spcAft>
                <a:spcPts val="0"/>
              </a:spcAft>
              <a:buNone/>
            </a:pPr>
            <a:r>
              <a:rPr lang="it-IT" b="1"/>
              <a:t>Pretend</a:t>
            </a:r>
            <a:r>
              <a:rPr lang="it-IT"/>
              <a:t> to kick</a:t>
            </a:r>
            <a:endParaRPr/>
          </a:p>
          <a:p>
            <a:pPr marL="0" lvl="0" indent="0" algn="l" rtl="0">
              <a:spcBef>
                <a:spcPts val="0"/>
              </a:spcBef>
              <a:spcAft>
                <a:spcPts val="0"/>
              </a:spcAft>
              <a:buNone/>
            </a:pPr>
            <a:endParaRPr/>
          </a:p>
          <a:p>
            <a:pPr marL="0" lvl="0" indent="0" algn="l" rtl="0">
              <a:spcBef>
                <a:spcPts val="0"/>
              </a:spcBef>
              <a:spcAft>
                <a:spcPts val="0"/>
              </a:spcAft>
              <a:buNone/>
            </a:pPr>
            <a:r>
              <a:rPr lang="it-IT"/>
              <a:t>Niagara falls (waterfall, North America, on the border between Canada and US)</a:t>
            </a:r>
            <a:endParaRPr/>
          </a:p>
          <a:p>
            <a:pPr marL="0" lvl="0" indent="0" algn="l" rtl="0">
              <a:spcBef>
                <a:spcPts val="0"/>
              </a:spcBef>
              <a:spcAft>
                <a:spcPts val="0"/>
              </a:spcAft>
              <a:buNone/>
            </a:pPr>
            <a:r>
              <a:rPr lang="it-IT"/>
              <a:t>Eiffel Tower</a:t>
            </a:r>
            <a:endParaRPr/>
          </a:p>
          <a:p>
            <a:pPr marL="0" lvl="0" indent="0" algn="l" rtl="0">
              <a:spcBef>
                <a:spcPts val="0"/>
              </a:spcBef>
              <a:spcAft>
                <a:spcPts val="0"/>
              </a:spcAft>
              <a:buNone/>
            </a:pPr>
            <a:endParaRPr/>
          </a:p>
          <a:p>
            <a:pPr marL="0" lvl="0" indent="0" algn="l" rtl="0">
              <a:spcBef>
                <a:spcPts val="0"/>
              </a:spcBef>
              <a:spcAft>
                <a:spcPts val="0"/>
              </a:spcAft>
              <a:buNone/>
            </a:pPr>
            <a:r>
              <a:rPr lang="it-IT"/>
              <a:t>Going </a:t>
            </a:r>
            <a:r>
              <a:rPr lang="it-IT" b="1"/>
              <a:t>abroad</a:t>
            </a:r>
            <a:r>
              <a:rPr lang="it-IT"/>
              <a:t> – </a:t>
            </a:r>
            <a:r>
              <a:rPr lang="it-IT" b="1"/>
              <a:t>foreign</a:t>
            </a:r>
            <a:r>
              <a:rPr lang="it-IT"/>
              <a:t> countries</a:t>
            </a:r>
            <a:endParaRPr/>
          </a:p>
        </p:txBody>
      </p:sp>
      <p:sp>
        <p:nvSpPr>
          <p:cNvPr id="187" name="Google Shape;18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it-IT" sz="1200" b="0" i="0">
                <a:solidFill>
                  <a:schemeClr val="dk1"/>
                </a:solidFill>
                <a:latin typeface="Calibri"/>
                <a:ea typeface="Calibri"/>
                <a:cs typeface="Calibri"/>
                <a:sym typeface="Calibri"/>
              </a:rPr>
              <a:t>2. Present perfect is used to talk about a present situation which is a result of something that happened at a non-specified time in the past.</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Calibri"/>
              <a:buNone/>
            </a:pPr>
            <a:r>
              <a:rPr lang="it-IT"/>
              <a:t>Se in una frase si parla di un’azione passata con conseguenze sul presente (= Present Perfect) e compare un’espressione di tempo come last week (= Simple Past) chi la vince?? IL SIMPLE PAST! Perché la presenza di un’espressione di tempo passato concluso vi obbliga ad usare il Simple Past. </a:t>
            </a:r>
            <a:endParaRPr/>
          </a:p>
          <a:p>
            <a:pPr marL="0" lvl="0" indent="0" algn="l" rtl="0">
              <a:spcBef>
                <a:spcPts val="0"/>
              </a:spcBef>
              <a:spcAft>
                <a:spcPts val="0"/>
              </a:spcAft>
              <a:buNone/>
            </a:pPr>
            <a:endParaRPr/>
          </a:p>
          <a:p>
            <a:pPr marL="0" lvl="0" indent="0" algn="l" rtl="0">
              <a:spcBef>
                <a:spcPts val="0"/>
              </a:spcBef>
              <a:spcAft>
                <a:spcPts val="0"/>
              </a:spcAft>
              <a:buNone/>
            </a:pPr>
            <a:r>
              <a:rPr lang="it-IT"/>
              <a:t>+ Introduce new information</a:t>
            </a:r>
            <a:endParaRPr/>
          </a:p>
        </p:txBody>
      </p:sp>
      <p:sp>
        <p:nvSpPr>
          <p:cNvPr id="216" name="Google Shape;21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it-IT"/>
              <a:t>Yet in questions to ask about something we expect to happen around now, but which hasn’t happened at the time of speaking.</a:t>
            </a:r>
            <a:endParaRPr/>
          </a:p>
          <a:p>
            <a:pPr marL="0" lvl="0" indent="0" algn="l" rtl="0">
              <a:spcBef>
                <a:spcPts val="0"/>
              </a:spcBef>
              <a:spcAft>
                <a:spcPts val="0"/>
              </a:spcAft>
              <a:buClr>
                <a:schemeClr val="dk1"/>
              </a:buClr>
              <a:buSzPts val="1200"/>
              <a:buFont typeface="Calibri"/>
              <a:buNone/>
            </a:pPr>
            <a:r>
              <a:rPr lang="it-IT"/>
              <a:t>Yet and still in negative sentences when we expected something to happen before now. </a:t>
            </a:r>
            <a:endParaRPr/>
          </a:p>
          <a:p>
            <a:pPr marL="0" lvl="0" indent="0" algn="l" rtl="0">
              <a:spcBef>
                <a:spcPts val="0"/>
              </a:spcBef>
              <a:spcAft>
                <a:spcPts val="0"/>
              </a:spcAft>
              <a:buClr>
                <a:schemeClr val="dk1"/>
              </a:buClr>
              <a:buSzPts val="1200"/>
              <a:buFont typeface="Calibri"/>
              <a:buNone/>
            </a:pPr>
            <a:r>
              <a:rPr lang="it-IT"/>
              <a:t>Yet alla fine della frase, vs. already and just before the main verb</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it-IT"/>
              <a:t> l’azione avviene in un tempo determinato ma non ancora concluso</a:t>
            </a:r>
            <a:endParaRPr/>
          </a:p>
          <a:p>
            <a:pPr marL="0" lvl="0" indent="0" algn="l" rtl="0">
              <a:spcBef>
                <a:spcPts val="0"/>
              </a:spcBef>
              <a:spcAft>
                <a:spcPts val="0"/>
              </a:spcAft>
              <a:buNone/>
            </a:pPr>
            <a:endParaRPr sz="1200" b="0" i="0" u="none" strike="noStrike">
              <a:solidFill>
                <a:schemeClr val="dk1"/>
              </a:solidFill>
              <a:latin typeface="Calibri"/>
              <a:ea typeface="Calibri"/>
              <a:cs typeface="Calibri"/>
              <a:sym typeface="Calibri"/>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We can use the present perfect with time expressions which include the present time such as </a:t>
            </a:r>
            <a:r>
              <a:rPr lang="it-IT" sz="1200" b="0" i="1" u="none" strike="noStrike">
                <a:solidFill>
                  <a:schemeClr val="dk1"/>
                </a:solidFill>
                <a:latin typeface="Calibri"/>
                <a:ea typeface="Calibri"/>
                <a:cs typeface="Calibri"/>
                <a:sym typeface="Calibri"/>
              </a:rPr>
              <a:t>today, this morning/year/ month</a:t>
            </a:r>
            <a:r>
              <a:rPr lang="it-IT" sz="1200" b="0" i="0" u="none" strike="noStrike">
                <a:solidFill>
                  <a:schemeClr val="dk1"/>
                </a:solidFill>
                <a:latin typeface="Calibri"/>
                <a:ea typeface="Calibri"/>
                <a:cs typeface="Calibri"/>
                <a:sym typeface="Calibri"/>
              </a:rPr>
              <a:t>, etc. to talk about events or states that may not be finished at the time of speaking, e.g.</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I’ve answered the phone six times this afternoon.</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Have you seen Andy today?</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Jack has been really unwell this term.</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However, if we think of </a:t>
            </a:r>
            <a:r>
              <a:rPr lang="it-IT" sz="1200" b="0" i="1" u="none" strike="noStrike">
                <a:solidFill>
                  <a:schemeClr val="dk1"/>
                </a:solidFill>
                <a:latin typeface="Calibri"/>
                <a:ea typeface="Calibri"/>
                <a:cs typeface="Calibri"/>
                <a:sym typeface="Calibri"/>
              </a:rPr>
              <a:t>this morning/week</a:t>
            </a:r>
            <a:r>
              <a:rPr lang="it-IT" sz="1200" b="0" i="0" u="none" strike="noStrike">
                <a:solidFill>
                  <a:schemeClr val="dk1"/>
                </a:solidFill>
                <a:latin typeface="Calibri"/>
                <a:ea typeface="Calibri"/>
                <a:cs typeface="Calibri"/>
                <a:sym typeface="Calibri"/>
              </a:rPr>
              <a:t>, etc. as a past, completed time period, then we must use the past simple.</a:t>
            </a:r>
            <a:endParaRPr/>
          </a:p>
        </p:txBody>
      </p:sp>
      <p:sp>
        <p:nvSpPr>
          <p:cNvPr id="224" name="Google Shape;224;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things are seen as long-term or permanent OR stative verbs</a:t>
            </a:r>
            <a:endParaRPr/>
          </a:p>
          <a:p>
            <a:pPr marL="0" lvl="0" indent="0" algn="l" rtl="0">
              <a:spcBef>
                <a:spcPts val="0"/>
              </a:spcBef>
              <a:spcAft>
                <a:spcPts val="0"/>
              </a:spcAft>
              <a:buNone/>
            </a:pPr>
            <a:endParaRPr/>
          </a:p>
        </p:txBody>
      </p:sp>
      <p:sp>
        <p:nvSpPr>
          <p:cNvPr id="230" name="Google Shape;23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4" name="Google Shape;25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it-IT" sz="1200">
                <a:solidFill>
                  <a:schemeClr val="dk1"/>
                </a:solidFill>
                <a:latin typeface="Calibri"/>
                <a:ea typeface="Calibri"/>
                <a:cs typeface="Calibri"/>
                <a:sym typeface="Calibri"/>
              </a:rPr>
              <a:t>ESERCIZI: 1C – 1a, 1b; 2a, 4</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
        <p:nvSpPr>
          <p:cNvPr id="95" name="Google Shape;9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6" name="Google Shape;30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 name="Google Shape;321;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322" name="Google Shape;322;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 name="Google Shape;329;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sz="1200" b="0" i="0">
                <a:solidFill>
                  <a:schemeClr val="dk1"/>
                </a:solidFill>
                <a:latin typeface="Calibri"/>
                <a:ea typeface="Calibri"/>
                <a:cs typeface="Calibri"/>
                <a:sym typeface="Calibri"/>
              </a:rPr>
              <a:t>1. The simple past is used to talk about completed actions in the past</a:t>
            </a:r>
            <a:endParaRPr/>
          </a:p>
          <a:p>
            <a:pPr marL="0" lvl="0" indent="0" algn="l" rtl="0">
              <a:spcBef>
                <a:spcPts val="0"/>
              </a:spcBef>
              <a:spcAft>
                <a:spcPts val="0"/>
              </a:spcAft>
              <a:buNone/>
            </a:pPr>
            <a:r>
              <a:rPr lang="it-IT" sz="1200" b="0" i="0">
                <a:solidFill>
                  <a:schemeClr val="dk1"/>
                </a:solidFill>
                <a:latin typeface="Calibri"/>
                <a:ea typeface="Calibri"/>
                <a:cs typeface="Calibri"/>
                <a:sym typeface="Calibri"/>
              </a:rPr>
              <a:t>2. The simple past is often used with expressions that refer to points of time in the past </a:t>
            </a:r>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103" name="Google Shape;10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Sempre ausiliare avere!</a:t>
            </a:r>
            <a:endParaRPr/>
          </a:p>
        </p:txBody>
      </p:sp>
      <p:sp>
        <p:nvSpPr>
          <p:cNvPr id="337" name="Google Shape;337;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it-IT"/>
              <a:t>Exercise 4Ba GB p.133</a:t>
            </a:r>
            <a:endParaRPr/>
          </a:p>
          <a:p>
            <a:pPr marL="0" lvl="0" indent="0" algn="l" rtl="0">
              <a:spcBef>
                <a:spcPts val="0"/>
              </a:spcBef>
              <a:spcAft>
                <a:spcPts val="0"/>
              </a:spcAft>
              <a:buNone/>
            </a:pPr>
            <a:endParaRPr/>
          </a:p>
        </p:txBody>
      </p:sp>
      <p:sp>
        <p:nvSpPr>
          <p:cNvPr id="351" name="Google Shape;351;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7" name="Google Shape;35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 name="Google Shape;375;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1" name="Google Shape;381;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4" name="Google Shape;394;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0" name="Google Shape;400;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0" name="Google Shape;410;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6" name="Google Shape;416;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it-IT"/>
              <a:t>Exercise 4Bb GB p.133</a:t>
            </a:r>
            <a:endParaRPr/>
          </a:p>
          <a:p>
            <a:pPr marL="0" lvl="0" indent="0" algn="l" rtl="0">
              <a:spcBef>
                <a:spcPts val="0"/>
              </a:spcBef>
              <a:spcAft>
                <a:spcPts val="0"/>
              </a:spcAft>
              <a:buNone/>
            </a:pPr>
            <a:endParaRPr/>
          </a:p>
        </p:txBody>
      </p:sp>
      <p:sp>
        <p:nvSpPr>
          <p:cNvPr id="433" name="Google Shape;433;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Già fatto</a:t>
            </a:r>
            <a:endParaRPr/>
          </a:p>
        </p:txBody>
      </p:sp>
      <p:sp>
        <p:nvSpPr>
          <p:cNvPr id="440" name="Google Shape;440;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6" name="Google Shape;446;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Listening and speaking p. 31</a:t>
            </a:r>
            <a:endParaRPr/>
          </a:p>
          <a:p>
            <a:pPr marL="457200" lvl="1" indent="0" algn="l" rtl="0">
              <a:spcBef>
                <a:spcPts val="0"/>
              </a:spcBef>
              <a:spcAft>
                <a:spcPts val="0"/>
              </a:spcAft>
              <a:buNone/>
            </a:pPr>
            <a:r>
              <a:rPr lang="it-IT"/>
              <a:t>Listening exercise 3a-b</a:t>
            </a:r>
            <a:endParaRPr/>
          </a:p>
          <a:p>
            <a:pPr marL="457200" lvl="1" indent="0" algn="l" rtl="0">
              <a:spcBef>
                <a:spcPts val="0"/>
              </a:spcBef>
              <a:spcAft>
                <a:spcPts val="0"/>
              </a:spcAft>
              <a:buNone/>
            </a:pPr>
            <a:r>
              <a:rPr lang="it-IT"/>
              <a:t>Speaking exercise 6</a:t>
            </a:r>
            <a:endParaRPr/>
          </a:p>
          <a:p>
            <a:pPr marL="0" lvl="0" indent="0" algn="l" rtl="0">
              <a:spcBef>
                <a:spcPts val="1800"/>
              </a:spcBef>
              <a:spcAft>
                <a:spcPts val="0"/>
              </a:spcAft>
              <a:buNone/>
            </a:pPr>
            <a:r>
              <a:rPr lang="it-IT"/>
              <a:t>VB p. 155</a:t>
            </a:r>
            <a:endParaRPr/>
          </a:p>
          <a:p>
            <a:pPr marL="0" lvl="0" indent="0" algn="l" rtl="0">
              <a:spcBef>
                <a:spcPts val="0"/>
              </a:spcBef>
              <a:spcAft>
                <a:spcPts val="0"/>
              </a:spcAft>
              <a:buNone/>
            </a:pPr>
            <a:endParaRPr/>
          </a:p>
        </p:txBody>
      </p:sp>
      <p:sp>
        <p:nvSpPr>
          <p:cNvPr id="453" name="Google Shape;453;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1" name="Google Shape;461;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it-IT" sz="1200">
                <a:solidFill>
                  <a:schemeClr val="dk1"/>
                </a:solidFill>
                <a:latin typeface="Calibri"/>
                <a:ea typeface="Calibri"/>
                <a:cs typeface="Calibri"/>
                <a:sym typeface="Calibri"/>
              </a:rPr>
              <a:t>ESERCIZI: 1C – 1a, 1b; 2a, 4</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
        <p:nvSpPr>
          <p:cNvPr id="469" name="Google Shape;469;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6" name="Google Shape;476;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2" name="Google Shape;482;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The </a:t>
            </a:r>
            <a:r>
              <a:rPr lang="it-IT" sz="1200" b="1" i="0" u="none" strike="noStrike">
                <a:solidFill>
                  <a:schemeClr val="dk1"/>
                </a:solidFill>
                <a:latin typeface="Calibri"/>
                <a:ea typeface="Calibri"/>
                <a:cs typeface="Calibri"/>
                <a:sym typeface="Calibri"/>
              </a:rPr>
              <a:t>present perfect continuous </a:t>
            </a:r>
            <a:r>
              <a:rPr lang="it-IT" sz="1200" b="0" i="0" u="none" strike="noStrike">
                <a:solidFill>
                  <a:schemeClr val="dk1"/>
                </a:solidFill>
                <a:latin typeface="Calibri"/>
                <a:ea typeface="Calibri"/>
                <a:cs typeface="Calibri"/>
                <a:sym typeface="Calibri"/>
              </a:rPr>
              <a:t>is used to describe </a:t>
            </a:r>
            <a:r>
              <a:rPr lang="it-IT" sz="1200" b="1" i="0" u="none" strike="noStrike">
                <a:solidFill>
                  <a:schemeClr val="dk1"/>
                </a:solidFill>
                <a:latin typeface="Calibri"/>
                <a:ea typeface="Calibri"/>
                <a:cs typeface="Calibri"/>
                <a:sym typeface="Calibri"/>
              </a:rPr>
              <a:t>a situation or activity which began in the past and was in progress until recently or until the time of speaking</a:t>
            </a:r>
            <a:r>
              <a:rPr lang="it-IT" sz="1200" b="0" i="0" u="none" strike="noStrike">
                <a:solidFill>
                  <a:schemeClr val="dk1"/>
                </a:solidFill>
                <a:latin typeface="Calibri"/>
                <a:ea typeface="Calibri"/>
                <a:cs typeface="Calibri"/>
                <a:sym typeface="Calibri"/>
              </a:rPr>
              <a:t>. It is often used </a:t>
            </a:r>
            <a:r>
              <a:rPr lang="it-IT" sz="1200" b="1" i="0" u="none" strike="noStrike">
                <a:solidFill>
                  <a:schemeClr val="dk1"/>
                </a:solidFill>
                <a:latin typeface="Calibri"/>
                <a:ea typeface="Calibri"/>
                <a:cs typeface="Calibri"/>
                <a:sym typeface="Calibri"/>
              </a:rPr>
              <a:t>to emphasise the duration of an event</a:t>
            </a:r>
            <a:r>
              <a:rPr lang="it-IT" sz="1200" b="0" i="0" u="none" strike="noStrike">
                <a:solidFill>
                  <a:schemeClr val="dk1"/>
                </a:solidFill>
                <a:latin typeface="Calibri"/>
                <a:ea typeface="Calibri"/>
                <a:cs typeface="Calibri"/>
                <a:sym typeface="Calibri"/>
              </a:rPr>
              <a:t>, occurring </a:t>
            </a:r>
            <a:r>
              <a:rPr lang="it-IT" sz="1200" b="0" i="0" u="sng" strike="noStrike">
                <a:solidFill>
                  <a:schemeClr val="dk1"/>
                </a:solidFill>
                <a:latin typeface="Calibri"/>
                <a:ea typeface="Calibri"/>
                <a:cs typeface="Calibri"/>
                <a:sym typeface="Calibri"/>
              </a:rPr>
              <a:t>with time expressions which indicate how long an activity has been in progress</a:t>
            </a:r>
            <a:r>
              <a:rPr lang="it-IT" sz="1200" b="0" i="0" u="none" strike="noStrike">
                <a:solidFill>
                  <a:schemeClr val="dk1"/>
                </a:solidFill>
                <a:latin typeface="Calibri"/>
                <a:ea typeface="Calibri"/>
                <a:cs typeface="Calibri"/>
                <a:sym typeface="Calibri"/>
              </a:rPr>
              <a:t>, e.g. I’ve been working at home all day.</a:t>
            </a:r>
            <a:endParaRPr/>
          </a:p>
          <a:p>
            <a:pPr marL="0" lvl="0" indent="0" algn="l" rtl="0">
              <a:spcBef>
                <a:spcPts val="0"/>
              </a:spcBef>
              <a:spcAft>
                <a:spcPts val="0"/>
              </a:spcAft>
              <a:buNone/>
            </a:pPr>
            <a:endParaRPr sz="1200" b="0" i="0" u="none" strike="noStrike">
              <a:solidFill>
                <a:schemeClr val="dk1"/>
              </a:solidFill>
              <a:latin typeface="Calibri"/>
              <a:ea typeface="Calibri"/>
              <a:cs typeface="Calibri"/>
              <a:sym typeface="Calibri"/>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The </a:t>
            </a:r>
            <a:r>
              <a:rPr lang="it-IT" sz="1200" b="1" i="0" u="none" strike="noStrike">
                <a:solidFill>
                  <a:schemeClr val="dk1"/>
                </a:solidFill>
                <a:latin typeface="Calibri"/>
                <a:ea typeface="Calibri"/>
                <a:cs typeface="Calibri"/>
                <a:sym typeface="Calibri"/>
              </a:rPr>
              <a:t>present perfect continuous is often used to describe repeated actions which have occurred up until the time of speaking</a:t>
            </a:r>
            <a:r>
              <a:rPr lang="it-IT" sz="1200" b="0" i="0" u="none" strike="noStrike">
                <a:solidFill>
                  <a:schemeClr val="dk1"/>
                </a:solidFill>
                <a:latin typeface="Calibri"/>
                <a:ea typeface="Calibri"/>
                <a:cs typeface="Calibri"/>
                <a:sym typeface="Calibri"/>
              </a:rPr>
              <a:t>, e.g. He’s been writing to her every day.</a:t>
            </a:r>
            <a:endParaRPr/>
          </a:p>
          <a:p>
            <a:pPr marL="0" lvl="0" indent="0" algn="l" rtl="0">
              <a:spcBef>
                <a:spcPts val="0"/>
              </a:spcBef>
              <a:spcAft>
                <a:spcPts val="0"/>
              </a:spcAft>
              <a:buNone/>
            </a:pPr>
            <a:endParaRPr sz="1200" b="0" i="0" u="none" strike="noStrike">
              <a:solidFill>
                <a:schemeClr val="dk1"/>
              </a:solidFill>
              <a:latin typeface="Calibri"/>
              <a:ea typeface="Calibri"/>
              <a:cs typeface="Calibri"/>
              <a:sym typeface="Calibri"/>
            </a:endParaRPr>
          </a:p>
          <a:p>
            <a:pPr marL="0" lvl="0" indent="0" algn="l" rtl="0">
              <a:spcBef>
                <a:spcPts val="0"/>
              </a:spcBef>
              <a:spcAft>
                <a:spcPts val="0"/>
              </a:spcAft>
              <a:buNone/>
            </a:pPr>
            <a:r>
              <a:rPr lang="it-IT" sz="1200" b="0" i="0">
                <a:solidFill>
                  <a:schemeClr val="dk1"/>
                </a:solidFill>
                <a:latin typeface="Calibri"/>
                <a:ea typeface="Calibri"/>
                <a:cs typeface="Calibri"/>
                <a:sym typeface="Calibri"/>
              </a:rPr>
              <a:t>Action </a:t>
            </a:r>
            <a:r>
              <a:rPr lang="it-IT" sz="1200" b="0" i="0" u="sng" strike="noStrik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verbs</a:t>
            </a:r>
            <a:r>
              <a:rPr lang="it-IT" sz="1200" b="0" i="0">
                <a:solidFill>
                  <a:schemeClr val="dk1"/>
                </a:solidFill>
                <a:latin typeface="Calibri"/>
                <a:ea typeface="Calibri"/>
                <a:cs typeface="Calibri"/>
                <a:sym typeface="Calibri"/>
              </a:rPr>
              <a:t>, also called dynamic verbs, express an action whether it be physical or mental. </a:t>
            </a:r>
            <a:endParaRPr/>
          </a:p>
          <a:p>
            <a:pPr marL="0" lvl="0" indent="0" algn="l" rtl="0">
              <a:spcBef>
                <a:spcPts val="0"/>
              </a:spcBef>
              <a:spcAft>
                <a:spcPts val="0"/>
              </a:spcAft>
              <a:buNone/>
            </a:pPr>
            <a:r>
              <a:rPr lang="it-IT" sz="1200" b="0" i="0">
                <a:solidFill>
                  <a:schemeClr val="dk1"/>
                </a:solidFill>
                <a:latin typeface="Calibri"/>
                <a:ea typeface="Calibri"/>
                <a:cs typeface="Calibri"/>
                <a:sym typeface="Calibri"/>
              </a:rPr>
              <a:t>To determine if a word is an action verb, look at the sentence and ask yourself if the word shows something someone can do or something someone can be or feel. If it is something they can do, then it is an action verb (if it is something they can be or feel, it is a non-action, or stative, verb).</a:t>
            </a:r>
            <a:endParaRPr sz="1200" b="0" i="0" u="none" strike="noStrike">
              <a:solidFill>
                <a:schemeClr val="dk1"/>
              </a:solidFill>
              <a:latin typeface="Calibri"/>
              <a:ea typeface="Calibri"/>
              <a:cs typeface="Calibri"/>
              <a:sym typeface="Calibri"/>
            </a:endParaRPr>
          </a:p>
        </p:txBody>
      </p:sp>
      <p:sp>
        <p:nvSpPr>
          <p:cNvPr id="483" name="Google Shape;483;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The </a:t>
            </a:r>
            <a:r>
              <a:rPr lang="it-IT" sz="1200" b="1" i="0" u="none" strike="noStrike">
                <a:solidFill>
                  <a:schemeClr val="dk1"/>
                </a:solidFill>
                <a:latin typeface="Calibri"/>
                <a:ea typeface="Calibri"/>
                <a:cs typeface="Calibri"/>
                <a:sym typeface="Calibri"/>
              </a:rPr>
              <a:t>present perfect continuous </a:t>
            </a:r>
            <a:r>
              <a:rPr lang="it-IT" sz="1200" b="0" i="0" u="none" strike="noStrike">
                <a:solidFill>
                  <a:schemeClr val="dk1"/>
                </a:solidFill>
                <a:latin typeface="Calibri"/>
                <a:ea typeface="Calibri"/>
                <a:cs typeface="Calibri"/>
                <a:sym typeface="Calibri"/>
              </a:rPr>
              <a:t>is used to describe </a:t>
            </a:r>
            <a:r>
              <a:rPr lang="it-IT" sz="1200" b="1" i="0" u="none" strike="noStrike">
                <a:solidFill>
                  <a:schemeClr val="dk1"/>
                </a:solidFill>
                <a:latin typeface="Calibri"/>
                <a:ea typeface="Calibri"/>
                <a:cs typeface="Calibri"/>
                <a:sym typeface="Calibri"/>
              </a:rPr>
              <a:t>a situation or activity which began in the past and was in progress until recently or until the time of speaking</a:t>
            </a:r>
            <a:r>
              <a:rPr lang="it-IT" sz="1200" b="0" i="0" u="none" strike="noStrike">
                <a:solidFill>
                  <a:schemeClr val="dk1"/>
                </a:solidFill>
                <a:latin typeface="Calibri"/>
                <a:ea typeface="Calibri"/>
                <a:cs typeface="Calibri"/>
                <a:sym typeface="Calibri"/>
              </a:rPr>
              <a:t>. It is often used </a:t>
            </a:r>
            <a:r>
              <a:rPr lang="it-IT" sz="1200" b="1" i="0" u="none" strike="noStrike">
                <a:solidFill>
                  <a:schemeClr val="dk1"/>
                </a:solidFill>
                <a:latin typeface="Calibri"/>
                <a:ea typeface="Calibri"/>
                <a:cs typeface="Calibri"/>
                <a:sym typeface="Calibri"/>
              </a:rPr>
              <a:t>to emphasise the duration of an event</a:t>
            </a:r>
            <a:r>
              <a:rPr lang="it-IT" sz="1200" b="0" i="0" u="none" strike="noStrike">
                <a:solidFill>
                  <a:schemeClr val="dk1"/>
                </a:solidFill>
                <a:latin typeface="Calibri"/>
                <a:ea typeface="Calibri"/>
                <a:cs typeface="Calibri"/>
                <a:sym typeface="Calibri"/>
              </a:rPr>
              <a:t>, occurring </a:t>
            </a:r>
            <a:r>
              <a:rPr lang="it-IT" sz="1200" b="0" i="0" u="sng" strike="noStrike">
                <a:solidFill>
                  <a:schemeClr val="dk1"/>
                </a:solidFill>
                <a:latin typeface="Calibri"/>
                <a:ea typeface="Calibri"/>
                <a:cs typeface="Calibri"/>
                <a:sym typeface="Calibri"/>
              </a:rPr>
              <a:t>with time expressions which indicate how long an activity has been in progress</a:t>
            </a:r>
            <a:r>
              <a:rPr lang="it-IT" sz="1200" b="0" i="0" u="none" strike="noStrike">
                <a:solidFill>
                  <a:schemeClr val="dk1"/>
                </a:solidFill>
                <a:latin typeface="Calibri"/>
                <a:ea typeface="Calibri"/>
                <a:cs typeface="Calibri"/>
                <a:sym typeface="Calibri"/>
              </a:rPr>
              <a:t>, e.g. I’ve been working at home all day.</a:t>
            </a:r>
            <a:endParaRPr/>
          </a:p>
          <a:p>
            <a:pPr marL="0" lvl="0" indent="0" algn="l" rtl="0">
              <a:spcBef>
                <a:spcPts val="0"/>
              </a:spcBef>
              <a:spcAft>
                <a:spcPts val="0"/>
              </a:spcAft>
              <a:buNone/>
            </a:pPr>
            <a:endParaRPr sz="1200" b="0" i="0" u="none" strike="noStrike">
              <a:solidFill>
                <a:schemeClr val="dk1"/>
              </a:solidFill>
              <a:latin typeface="Calibri"/>
              <a:ea typeface="Calibri"/>
              <a:cs typeface="Calibri"/>
              <a:sym typeface="Calibri"/>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The </a:t>
            </a:r>
            <a:r>
              <a:rPr lang="it-IT" sz="1200" b="1" i="0" u="none" strike="noStrike">
                <a:solidFill>
                  <a:schemeClr val="dk1"/>
                </a:solidFill>
                <a:latin typeface="Calibri"/>
                <a:ea typeface="Calibri"/>
                <a:cs typeface="Calibri"/>
                <a:sym typeface="Calibri"/>
              </a:rPr>
              <a:t>present perfect continuous is often used to describe repeated actions which have occurred up until the time of speaking</a:t>
            </a:r>
            <a:r>
              <a:rPr lang="it-IT" sz="1200" b="0" i="0" u="none" strike="noStrike">
                <a:solidFill>
                  <a:schemeClr val="dk1"/>
                </a:solidFill>
                <a:latin typeface="Calibri"/>
                <a:ea typeface="Calibri"/>
                <a:cs typeface="Calibri"/>
                <a:sym typeface="Calibri"/>
              </a:rPr>
              <a:t>, e.g. He’s been writing to her every day.</a:t>
            </a:r>
            <a:endParaRPr/>
          </a:p>
          <a:p>
            <a:pPr marL="0" lvl="0" indent="0" algn="l" rtl="0">
              <a:spcBef>
                <a:spcPts val="0"/>
              </a:spcBef>
              <a:spcAft>
                <a:spcPts val="0"/>
              </a:spcAft>
              <a:buNone/>
            </a:pPr>
            <a:endParaRPr sz="1200" b="0" i="0" u="none" strike="noStrike">
              <a:solidFill>
                <a:schemeClr val="dk1"/>
              </a:solidFill>
              <a:latin typeface="Calibri"/>
              <a:ea typeface="Calibri"/>
              <a:cs typeface="Calibri"/>
              <a:sym typeface="Calibri"/>
            </a:endParaRPr>
          </a:p>
          <a:p>
            <a:pPr marL="0" lvl="0" indent="0" algn="l" rtl="0">
              <a:spcBef>
                <a:spcPts val="0"/>
              </a:spcBef>
              <a:spcAft>
                <a:spcPts val="0"/>
              </a:spcAft>
              <a:buNone/>
            </a:pPr>
            <a:r>
              <a:rPr lang="it-IT" sz="1200" b="0" i="0">
                <a:solidFill>
                  <a:schemeClr val="dk1"/>
                </a:solidFill>
                <a:latin typeface="Calibri"/>
                <a:ea typeface="Calibri"/>
                <a:cs typeface="Calibri"/>
                <a:sym typeface="Calibri"/>
              </a:rPr>
              <a:t>Action </a:t>
            </a:r>
            <a:r>
              <a:rPr lang="it-IT" sz="1200" b="0" i="0" u="sng" strike="noStrik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verbs</a:t>
            </a:r>
            <a:r>
              <a:rPr lang="it-IT" sz="1200" b="0" i="0">
                <a:solidFill>
                  <a:schemeClr val="dk1"/>
                </a:solidFill>
                <a:latin typeface="Calibri"/>
                <a:ea typeface="Calibri"/>
                <a:cs typeface="Calibri"/>
                <a:sym typeface="Calibri"/>
              </a:rPr>
              <a:t>, also called dynamic verbs, express an action whether it be physical or mental. </a:t>
            </a:r>
            <a:endParaRPr/>
          </a:p>
          <a:p>
            <a:pPr marL="0" lvl="0" indent="0" algn="l" rtl="0">
              <a:spcBef>
                <a:spcPts val="0"/>
              </a:spcBef>
              <a:spcAft>
                <a:spcPts val="0"/>
              </a:spcAft>
              <a:buNone/>
            </a:pPr>
            <a:r>
              <a:rPr lang="it-IT" sz="1200" b="0" i="0">
                <a:solidFill>
                  <a:schemeClr val="dk1"/>
                </a:solidFill>
                <a:latin typeface="Calibri"/>
                <a:ea typeface="Calibri"/>
                <a:cs typeface="Calibri"/>
                <a:sym typeface="Calibri"/>
              </a:rPr>
              <a:t>To determine if a word is an action verb, look at the sentence and ask yourself if the word shows something someone can do or something someone can be or feel. If it is something they can do, then it is an action verb (if it is something they can be or feel, it is a non-action, or stative, verb).</a:t>
            </a:r>
            <a:endParaRPr sz="1200" b="0" i="0" u="none" strike="noStrike">
              <a:solidFill>
                <a:schemeClr val="dk1"/>
              </a:solidFill>
              <a:latin typeface="Calibri"/>
              <a:ea typeface="Calibri"/>
              <a:cs typeface="Calibri"/>
              <a:sym typeface="Calibri"/>
            </a:endParaRPr>
          </a:p>
        </p:txBody>
      </p:sp>
      <p:sp>
        <p:nvSpPr>
          <p:cNvPr id="490" name="Google Shape;490;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Far questo</a:t>
            </a:r>
            <a:endParaRPr/>
          </a:p>
        </p:txBody>
      </p:sp>
      <p:sp>
        <p:nvSpPr>
          <p:cNvPr id="120" name="Google Shape;12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8" name="Google Shape;498;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3" name="Google Shape;513;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8" name="Google Shape;518;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it-IT"/>
              <a:t>Exercise 9C GB p.143</a:t>
            </a:r>
            <a:endParaRPr/>
          </a:p>
          <a:p>
            <a:pPr marL="0" lvl="0" indent="0" algn="l" rtl="0">
              <a:spcBef>
                <a:spcPts val="0"/>
              </a:spcBef>
              <a:spcAft>
                <a:spcPts val="0"/>
              </a:spcAft>
              <a:buNone/>
            </a:pPr>
            <a:endParaRPr sz="1200" b="0" i="0" u="none" strike="noStrike">
              <a:solidFill>
                <a:schemeClr val="dk1"/>
              </a:solidFill>
              <a:latin typeface="Calibri"/>
              <a:ea typeface="Calibri"/>
              <a:cs typeface="Calibri"/>
              <a:sym typeface="Calibri"/>
            </a:endParaRPr>
          </a:p>
          <a:p>
            <a:pPr marL="0" lvl="0" indent="0" algn="l" rtl="0">
              <a:spcBef>
                <a:spcPts val="0"/>
              </a:spcBef>
              <a:spcAft>
                <a:spcPts val="0"/>
              </a:spcAft>
              <a:buNone/>
            </a:pPr>
            <a:endParaRPr sz="1200" b="0" i="0" u="none" strike="noStrike">
              <a:solidFill>
                <a:schemeClr val="dk1"/>
              </a:solidFill>
              <a:latin typeface="Calibri"/>
              <a:ea typeface="Calibri"/>
              <a:cs typeface="Calibri"/>
              <a:sym typeface="Calibri"/>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b 1 has he lived, moved</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2 did Picasso die, did he live, left</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3 have they been, 've been, met, was</a:t>
            </a:r>
            <a:endParaRPr/>
          </a:p>
        </p:txBody>
      </p:sp>
      <p:sp>
        <p:nvSpPr>
          <p:cNvPr id="519" name="Google Shape;519;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4" name="Google Shape;534;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it-IT"/>
              <a:t>Exercise 9C GB p.143</a:t>
            </a:r>
            <a:endParaRPr/>
          </a:p>
          <a:p>
            <a:pPr marL="0" lvl="0" indent="0" algn="l" rtl="0">
              <a:spcBef>
                <a:spcPts val="0"/>
              </a:spcBef>
              <a:spcAft>
                <a:spcPts val="0"/>
              </a:spcAft>
              <a:buNone/>
            </a:pPr>
            <a:endParaRPr sz="1200" b="0" i="0" u="none" strike="noStrike">
              <a:solidFill>
                <a:schemeClr val="dk1"/>
              </a:solidFill>
              <a:latin typeface="Calibri"/>
              <a:ea typeface="Calibri"/>
              <a:cs typeface="Calibri"/>
              <a:sym typeface="Calibri"/>
            </a:endParaRPr>
          </a:p>
          <a:p>
            <a:pPr marL="0" lvl="0" indent="0" algn="l" rtl="0">
              <a:spcBef>
                <a:spcPts val="0"/>
              </a:spcBef>
              <a:spcAft>
                <a:spcPts val="0"/>
              </a:spcAft>
              <a:buNone/>
            </a:pPr>
            <a:endParaRPr sz="1200" b="0" i="0" u="none" strike="noStrike">
              <a:solidFill>
                <a:schemeClr val="dk1"/>
              </a:solidFill>
              <a:latin typeface="Calibri"/>
              <a:ea typeface="Calibri"/>
              <a:cs typeface="Calibri"/>
              <a:sym typeface="Calibri"/>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b 1 has he lived, moved</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2 did Picasso die, did he live, left</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3 have they been, 've been, met, was</a:t>
            </a:r>
            <a:endParaRPr/>
          </a:p>
        </p:txBody>
      </p:sp>
      <p:sp>
        <p:nvSpPr>
          <p:cNvPr id="535" name="Google Shape;535;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1" name="Google Shape;541;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8" name="Google Shape;548;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9C present perfect or past simple?</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1 've loved; wasn't; started</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2 Has", finished; finished; hasn't decided</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3 've lived; lived; did . .. leave; retired</a:t>
            </a:r>
            <a:endParaRPr/>
          </a:p>
        </p:txBody>
      </p:sp>
      <p:sp>
        <p:nvSpPr>
          <p:cNvPr id="549" name="Google Shape;549;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4" name="Google Shape;554;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4 saw; told; Have .. .lived; 've never been; 's visited</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5 Have ... heard; 've separated; thought</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6 's been; fell; got; were</a:t>
            </a:r>
            <a:endParaRPr/>
          </a:p>
        </p:txBody>
      </p:sp>
      <p:sp>
        <p:nvSpPr>
          <p:cNvPr id="555" name="Google Shape;555;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0" name="Google Shape;560;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Grammar bank p.135</a:t>
            </a:r>
            <a:endParaRPr/>
          </a:p>
          <a:p>
            <a:pPr marL="0" lvl="0" indent="0" algn="l" rtl="0">
              <a:spcBef>
                <a:spcPts val="0"/>
              </a:spcBef>
              <a:spcAft>
                <a:spcPts val="0"/>
              </a:spcAft>
              <a:buNone/>
            </a:pPr>
            <a:endParaRPr sz="1200" b="0" i="0" u="none" strike="noStrike">
              <a:solidFill>
                <a:schemeClr val="dk1"/>
              </a:solidFill>
              <a:latin typeface="Calibri"/>
              <a:ea typeface="Calibri"/>
              <a:cs typeface="Calibri"/>
              <a:sym typeface="Calibri"/>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1 We've known each other since we were children.</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2 The children have been playing computer games for two hours.</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3 Has your sister had that hairstyle for a long time?</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4 I've loved her since the first day we met.</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5 My internet connection hasn't been working since yesterday.</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6 How long have you been waiting?</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7 I've been a teacher for three years.</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8 It's been snowing since five o'clock this morning.</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9 Sam hasn't been studying enough recently.</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10 Have you been living in London for a long time?</a:t>
            </a:r>
            <a:endParaRPr/>
          </a:p>
        </p:txBody>
      </p:sp>
      <p:sp>
        <p:nvSpPr>
          <p:cNvPr id="561" name="Google Shape;561;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Grammar bank p.135</a:t>
            </a:r>
            <a:endParaRPr/>
          </a:p>
          <a:p>
            <a:pPr marL="0" lvl="0" indent="0" algn="l" rtl="0">
              <a:spcBef>
                <a:spcPts val="0"/>
              </a:spcBef>
              <a:spcAft>
                <a:spcPts val="0"/>
              </a:spcAft>
              <a:buNone/>
            </a:pPr>
            <a:endParaRPr sz="1200" b="0" i="0" u="none" strike="noStrike">
              <a:solidFill>
                <a:schemeClr val="dk1"/>
              </a:solidFill>
              <a:latin typeface="Calibri"/>
              <a:ea typeface="Calibri"/>
              <a:cs typeface="Calibri"/>
              <a:sym typeface="Calibri"/>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1 We've known each other since we were children.</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2 The children have been playing computer games for two hours.</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3 Has your sister had that hairstyle for a long time?</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4 I've loved her since the first day we met.</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5 My internet connection hasn't been working since yesterday.</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6 How long have you been waiting?</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7 I've been a teacher for three years.</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8 It's been snowing since five o'clock this morning.</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9 Sam hasn't been studying enough recently.</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10 Have you been living in London for a long time?</a:t>
            </a:r>
            <a:endParaRPr/>
          </a:p>
        </p:txBody>
      </p:sp>
      <p:sp>
        <p:nvSpPr>
          <p:cNvPr id="569" name="Google Shape;569;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6" name="Google Shape;576;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1 We've had our new flat for six months.</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2 Hi Jackie! How are you? I haven't seen you for ages!</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3 How long have you known your husband?</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4 Emily has been a volunteer for ten years.</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5 Paul hasn't eaten anything since yesterday because he’s ill.</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6 It hasn't rained for two months.</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7 How long have your parents been married?</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8 They've had their dog since they got married.</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9 I haven't had any emails from my brother since last Christmas.</a:t>
            </a: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10 My grandmother has lived in the same house all her life.</a:t>
            </a:r>
            <a:endParaRPr/>
          </a:p>
        </p:txBody>
      </p:sp>
      <p:sp>
        <p:nvSpPr>
          <p:cNvPr id="577" name="Google Shape;577;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Questo per casa</a:t>
            </a:r>
            <a:endParaRPr/>
          </a:p>
        </p:txBody>
      </p:sp>
      <p:sp>
        <p:nvSpPr>
          <p:cNvPr id="129" name="Google Shape;12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5" name="Google Shape;585;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1" name="Google Shape;591;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Ricordate che ho tanto insistito sul fatto che il Simple Past è un passato concluso. Oggi vediamo la forma verbale del passato che, invece, conclusa non è: il Present Perfect. Già il nome lo suggerisce: il fatto che gli inglesi lo chiamino Present perfect significa che la cosa importante di questa forma è il legame col presente.</a:t>
            </a:r>
            <a:endParaRPr/>
          </a:p>
          <a:p>
            <a:pPr marL="0" lvl="0" indent="0" algn="l" rtl="0">
              <a:spcBef>
                <a:spcPts val="0"/>
              </a:spcBef>
              <a:spcAft>
                <a:spcPts val="0"/>
              </a:spcAft>
              <a:buNone/>
            </a:pPr>
            <a:endParaRPr/>
          </a:p>
          <a:p>
            <a:pPr marL="0" lvl="0" indent="0" algn="l" rtl="0">
              <a:spcBef>
                <a:spcPts val="0"/>
              </a:spcBef>
              <a:spcAft>
                <a:spcPts val="0"/>
              </a:spcAft>
              <a:buNone/>
            </a:pPr>
            <a:r>
              <a:rPr lang="it-IT" sz="1200" b="0" i="0" u="none" strike="noStrike">
                <a:solidFill>
                  <a:schemeClr val="dk1"/>
                </a:solidFill>
                <a:latin typeface="Calibri"/>
                <a:ea typeface="Calibri"/>
                <a:cs typeface="Calibri"/>
                <a:sym typeface="Calibri"/>
              </a:rPr>
              <a:t>1. Here, Dave and jane are talking about the places Jane has visited in her life, which is a period that continues until now.</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endParaRPr sz="1200" b="0" i="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it-IT"/>
              <a:t>rispetto al tempo più simile in italiano (il passato prossimo) vi risparmiate di dover imparare quali verbi vogliono essere e quali avere, perché nel Present Perfect l’ausiliare è SEMPRE AVERE! </a:t>
            </a:r>
            <a:endParaRPr/>
          </a:p>
          <a:p>
            <a:pPr marL="228600" lvl="0" indent="-152400" algn="l" rtl="0">
              <a:spcBef>
                <a:spcPts val="0"/>
              </a:spcBef>
              <a:spcAft>
                <a:spcPts val="0"/>
              </a:spcAft>
              <a:buClr>
                <a:schemeClr val="dk1"/>
              </a:buClr>
              <a:buSzPts val="1200"/>
              <a:buFont typeface="Calibri"/>
              <a:buNone/>
            </a:pPr>
            <a:endParaRPr/>
          </a:p>
        </p:txBody>
      </p:sp>
      <p:sp>
        <p:nvSpPr>
          <p:cNvPr id="150" name="Google Shape;15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15"/>
        <p:cNvGrpSpPr/>
        <p:nvPr/>
      </p:nvGrpSpPr>
      <p:grpSpPr>
        <a:xfrm>
          <a:off x="0" y="0"/>
          <a:ext cx="0" cy="0"/>
          <a:chOff x="0" y="0"/>
          <a:chExt cx="0" cy="0"/>
        </a:xfrm>
      </p:grpSpPr>
      <p:sp>
        <p:nvSpPr>
          <p:cNvPr id="16" name="Google Shape;16;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72"/>
        <p:cNvGrpSpPr/>
        <p:nvPr/>
      </p:nvGrpSpPr>
      <p:grpSpPr>
        <a:xfrm>
          <a:off x="0" y="0"/>
          <a:ext cx="0" cy="0"/>
          <a:chOff x="0" y="0"/>
          <a:chExt cx="0" cy="0"/>
        </a:xfrm>
      </p:grpSpPr>
      <p:sp>
        <p:nvSpPr>
          <p:cNvPr id="73" name="Google Shape;73;p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7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78"/>
        <p:cNvGrpSpPr/>
        <p:nvPr/>
      </p:nvGrpSpPr>
      <p:grpSpPr>
        <a:xfrm>
          <a:off x="0" y="0"/>
          <a:ext cx="0" cy="0"/>
          <a:chOff x="0" y="0"/>
          <a:chExt cx="0" cy="0"/>
        </a:xfrm>
      </p:grpSpPr>
      <p:sp>
        <p:nvSpPr>
          <p:cNvPr id="79" name="Google Shape;79;p7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7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19"/>
        <p:cNvGrpSpPr/>
        <p:nvPr/>
      </p:nvGrpSpPr>
      <p:grpSpPr>
        <a:xfrm>
          <a:off x="0" y="0"/>
          <a:ext cx="0" cy="0"/>
          <a:chOff x="0" y="0"/>
          <a:chExt cx="0" cy="0"/>
        </a:xfrm>
      </p:grpSpPr>
      <p:sp>
        <p:nvSpPr>
          <p:cNvPr id="20" name="Google Shape;20;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6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25"/>
        <p:cNvGrpSpPr/>
        <p:nvPr/>
      </p:nvGrpSpPr>
      <p:grpSpPr>
        <a:xfrm>
          <a:off x="0" y="0"/>
          <a:ext cx="0" cy="0"/>
          <a:chOff x="0" y="0"/>
          <a:chExt cx="0" cy="0"/>
        </a:xfrm>
      </p:grpSpPr>
      <p:sp>
        <p:nvSpPr>
          <p:cNvPr id="26" name="Google Shape;26;p6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6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8" name="Google Shape;28;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31"/>
        <p:cNvGrpSpPr/>
        <p:nvPr/>
      </p:nvGrpSpPr>
      <p:grpSpPr>
        <a:xfrm>
          <a:off x="0" y="0"/>
          <a:ext cx="0" cy="0"/>
          <a:chOff x="0" y="0"/>
          <a:chExt cx="0" cy="0"/>
        </a:xfrm>
      </p:grpSpPr>
      <p:sp>
        <p:nvSpPr>
          <p:cNvPr id="32" name="Google Shape;32;p6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36"/>
        <p:cNvGrpSpPr/>
        <p:nvPr/>
      </p:nvGrpSpPr>
      <p:grpSpPr>
        <a:xfrm>
          <a:off x="0" y="0"/>
          <a:ext cx="0" cy="0"/>
          <a:chOff x="0" y="0"/>
          <a:chExt cx="0" cy="0"/>
        </a:xfrm>
      </p:grpSpPr>
      <p:sp>
        <p:nvSpPr>
          <p:cNvPr id="37" name="Google Shape;37;p6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6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43"/>
        <p:cNvGrpSpPr/>
        <p:nvPr/>
      </p:nvGrpSpPr>
      <p:grpSpPr>
        <a:xfrm>
          <a:off x="0" y="0"/>
          <a:ext cx="0" cy="0"/>
          <a:chOff x="0" y="0"/>
          <a:chExt cx="0" cy="0"/>
        </a:xfrm>
      </p:grpSpPr>
      <p:sp>
        <p:nvSpPr>
          <p:cNvPr id="44" name="Google Shape;44;p6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6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6" name="Google Shape;46;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49"/>
        <p:cNvGrpSpPr/>
        <p:nvPr/>
      </p:nvGrpSpPr>
      <p:grpSpPr>
        <a:xfrm>
          <a:off x="0" y="0"/>
          <a:ext cx="0" cy="0"/>
          <a:chOff x="0" y="0"/>
          <a:chExt cx="0" cy="0"/>
        </a:xfrm>
      </p:grpSpPr>
      <p:sp>
        <p:nvSpPr>
          <p:cNvPr id="50" name="Google Shape;50;p6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6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6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6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4" name="Google Shape;54;p6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58"/>
        <p:cNvGrpSpPr/>
        <p:nvPr/>
      </p:nvGrpSpPr>
      <p:grpSpPr>
        <a:xfrm>
          <a:off x="0" y="0"/>
          <a:ext cx="0" cy="0"/>
          <a:chOff x="0" y="0"/>
          <a:chExt cx="0" cy="0"/>
        </a:xfrm>
      </p:grpSpPr>
      <p:sp>
        <p:nvSpPr>
          <p:cNvPr id="59" name="Google Shape;59;p7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7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7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65"/>
        <p:cNvGrpSpPr/>
        <p:nvPr/>
      </p:nvGrpSpPr>
      <p:grpSpPr>
        <a:xfrm>
          <a:off x="0" y="0"/>
          <a:ext cx="0" cy="0"/>
          <a:chOff x="0" y="0"/>
          <a:chExt cx="0" cy="0"/>
        </a:xfrm>
      </p:grpSpPr>
      <p:sp>
        <p:nvSpPr>
          <p:cNvPr id="66" name="Google Shape;66;p7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71"/>
          <p:cNvSpPr>
            <a:spLocks noGrp="1"/>
          </p:cNvSpPr>
          <p:nvPr>
            <p:ph type="pic" idx="2"/>
          </p:nvPr>
        </p:nvSpPr>
        <p:spPr>
          <a:xfrm>
            <a:off x="5183188" y="987425"/>
            <a:ext cx="6172200" cy="4873625"/>
          </a:xfrm>
          <a:prstGeom prst="rect">
            <a:avLst/>
          </a:prstGeom>
          <a:noFill/>
          <a:ln>
            <a:noFill/>
          </a:ln>
        </p:spPr>
      </p:sp>
      <p:sp>
        <p:nvSpPr>
          <p:cNvPr id="68" name="Google Shape;68;p7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21.jpg"/><Relationship Id="rId5" Type="http://schemas.openxmlformats.org/officeDocument/2006/relationships/image" Target="../media/image16.png"/><Relationship Id="rId10" Type="http://schemas.openxmlformats.org/officeDocument/2006/relationships/image" Target="../media/image20.jpg"/><Relationship Id="rId4" Type="http://schemas.openxmlformats.org/officeDocument/2006/relationships/image" Target="../media/image15.png"/><Relationship Id="rId9"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s://dictionary.cambridge.org/it/grammatica/grammatica-britannico/nouns-countable-and-uncountable" TargetMode="External"/><Relationship Id="rId4" Type="http://schemas.openxmlformats.org/officeDocument/2006/relationships/hyperlink" Target="https://learnenglishteens.britishcouncil.org/grammar/beginner-grammar/countable-uncountable-noun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learnenglishkids.britishcouncil.org/en/short-stories/jack-and-the-beanstalk"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4.xml"/><Relationship Id="rId5" Type="http://schemas.openxmlformats.org/officeDocument/2006/relationships/image" Target="../media/image48.jpg"/><Relationship Id="rId4" Type="http://schemas.openxmlformats.org/officeDocument/2006/relationships/image" Target="../media/image47.jpg"/></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5.xml"/><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57.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65.png"/></Relationships>
</file>

<file path=ppt/slides/_rels/slide5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65.png"/></Relationships>
</file>

<file path=ppt/slides/_rels/slide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67.png"/></Relationships>
</file>

<file path=ppt/slides/_rels/slide5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73.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learning-english-online.net/grammar/parts-of-speech-and-sentence-structure/adverbs/adverbs-of-time/"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p:nvPr/>
        </p:nvSpPr>
        <p:spPr>
          <a:xfrm>
            <a:off x="2177197" y="1934003"/>
            <a:ext cx="7837606" cy="21648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3848" b="1" i="0" u="none" strike="noStrike" cap="none">
                <a:solidFill>
                  <a:schemeClr val="dk1"/>
                </a:solidFill>
                <a:latin typeface="Arial"/>
                <a:ea typeface="Arial"/>
                <a:cs typeface="Arial"/>
                <a:sym typeface="Arial"/>
              </a:rPr>
              <a:t>LABORATORIO DI LINGUA INGLESE I</a:t>
            </a:r>
            <a:endParaRPr/>
          </a:p>
          <a:p>
            <a:pPr marL="0" marR="0" lvl="0" indent="0" algn="ctr" rtl="0">
              <a:spcBef>
                <a:spcPts val="1924"/>
              </a:spcBef>
              <a:spcAft>
                <a:spcPts val="0"/>
              </a:spcAft>
              <a:buNone/>
            </a:pPr>
            <a:r>
              <a:rPr lang="it-IT" sz="3848" b="1" i="0" u="none" strike="noStrike" cap="none">
                <a:solidFill>
                  <a:schemeClr val="dk1"/>
                </a:solidFill>
                <a:latin typeface="Arial"/>
                <a:ea typeface="Arial"/>
                <a:cs typeface="Arial"/>
                <a:sym typeface="Arial"/>
              </a:rPr>
              <a:t>week V</a:t>
            </a:r>
            <a:r>
              <a:rPr lang="it-IT" sz="3848" b="1">
                <a:solidFill>
                  <a:schemeClr val="dk1"/>
                </a:solidFill>
              </a:rPr>
              <a:t> (integrazione past tenses)</a:t>
            </a:r>
            <a:endParaRPr/>
          </a:p>
        </p:txBody>
      </p:sp>
      <p:sp>
        <p:nvSpPr>
          <p:cNvPr id="90" name="Google Shape;90;p1"/>
          <p:cNvSpPr/>
          <p:nvPr/>
        </p:nvSpPr>
        <p:spPr>
          <a:xfrm>
            <a:off x="2621952" y="512469"/>
            <a:ext cx="6919082" cy="7939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309" b="1" i="0" u="none" strike="noStrike" cap="none">
                <a:solidFill>
                  <a:schemeClr val="dk1"/>
                </a:solidFill>
                <a:latin typeface="Arial"/>
                <a:ea typeface="Arial"/>
                <a:cs typeface="Arial"/>
                <a:sym typeface="Arial"/>
              </a:rPr>
              <a:t>A.A. 202</a:t>
            </a:r>
            <a:r>
              <a:rPr lang="it-IT" sz="2309" b="1">
                <a:solidFill>
                  <a:schemeClr val="dk1"/>
                </a:solidFill>
              </a:rPr>
              <a:t>4</a:t>
            </a:r>
            <a:r>
              <a:rPr lang="it-IT" sz="2309" b="1" i="0" u="none" strike="noStrike" cap="none">
                <a:solidFill>
                  <a:schemeClr val="dk1"/>
                </a:solidFill>
                <a:latin typeface="Arial"/>
                <a:ea typeface="Arial"/>
                <a:cs typeface="Arial"/>
                <a:sym typeface="Arial"/>
              </a:rPr>
              <a:t>/2</a:t>
            </a:r>
            <a:r>
              <a:rPr lang="it-IT" sz="2309" b="1">
                <a:solidFill>
                  <a:schemeClr val="dk1"/>
                </a:solidFill>
              </a:rPr>
              <a:t>5</a:t>
            </a:r>
            <a:r>
              <a:rPr lang="it-IT" sz="2309" b="1" i="0" u="none" strike="noStrike" cap="none">
                <a:solidFill>
                  <a:schemeClr val="dk1"/>
                </a:solidFill>
                <a:latin typeface="Arial"/>
                <a:ea typeface="Arial"/>
                <a:cs typeface="Arial"/>
                <a:sym typeface="Arial"/>
              </a:rPr>
              <a:t>, LM-85bis</a:t>
            </a:r>
            <a:endParaRPr sz="2309" b="1" i="0" u="none" strike="noStrike" cap="none">
              <a:solidFill>
                <a:schemeClr val="dk1"/>
              </a:solidFill>
              <a:latin typeface="Arial"/>
              <a:ea typeface="Arial"/>
              <a:cs typeface="Arial"/>
              <a:sym typeface="Arial"/>
            </a:endParaRPr>
          </a:p>
          <a:p>
            <a:pPr marL="0" marR="0" lvl="0" indent="0" algn="ctr" rtl="0">
              <a:spcBef>
                <a:spcPts val="300"/>
              </a:spcBef>
              <a:spcAft>
                <a:spcPts val="0"/>
              </a:spcAft>
              <a:buNone/>
            </a:pPr>
            <a:r>
              <a:rPr lang="it-IT" sz="2000" b="1" i="0" u="none" strike="noStrike" cap="none">
                <a:solidFill>
                  <a:schemeClr val="dk1"/>
                </a:solidFill>
                <a:latin typeface="Arial"/>
                <a:ea typeface="Arial"/>
                <a:cs typeface="Arial"/>
                <a:sym typeface="Arial"/>
              </a:rPr>
              <a:t>(1° anno, 2° semestre)</a:t>
            </a:r>
            <a:endParaRPr/>
          </a:p>
        </p:txBody>
      </p:sp>
      <p:sp>
        <p:nvSpPr>
          <p:cNvPr id="91" name="Google Shape;91;p1"/>
          <p:cNvSpPr txBox="1"/>
          <p:nvPr/>
        </p:nvSpPr>
        <p:spPr>
          <a:xfrm>
            <a:off x="3713797" y="5114868"/>
            <a:ext cx="4764409" cy="9769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24" b="1" i="0" u="none" strike="noStrike" cap="none">
                <a:solidFill>
                  <a:schemeClr val="dk1"/>
                </a:solidFill>
                <a:latin typeface="Arial"/>
                <a:ea typeface="Arial"/>
                <a:cs typeface="Arial"/>
                <a:sym typeface="Arial"/>
              </a:rPr>
              <a:t>Prof.ssa Nicoletta Moretti</a:t>
            </a:r>
            <a:endParaRPr/>
          </a:p>
          <a:p>
            <a:pPr marL="0" marR="0" lvl="0" indent="0" algn="ctr" rtl="0">
              <a:spcBef>
                <a:spcPts val="0"/>
              </a:spcBef>
              <a:spcAft>
                <a:spcPts val="0"/>
              </a:spcAft>
              <a:buNone/>
            </a:pPr>
            <a:endParaRPr sz="1924" b="1" i="0" u="none" strike="noStrike" cap="none">
              <a:solidFill>
                <a:schemeClr val="dk1"/>
              </a:solidFill>
              <a:latin typeface="Arial"/>
              <a:ea typeface="Arial"/>
              <a:cs typeface="Arial"/>
              <a:sym typeface="Arial"/>
            </a:endParaRPr>
          </a:p>
          <a:p>
            <a:pPr marL="0" marR="0" lvl="0" indent="0" algn="ctr" rtl="0">
              <a:spcBef>
                <a:spcPts val="0"/>
              </a:spcBef>
              <a:spcAft>
                <a:spcPts val="0"/>
              </a:spcAft>
              <a:buNone/>
            </a:pPr>
            <a:endParaRPr sz="1924" b="0" i="0" u="none" strike="noStrike" cap="none">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10"/>
          <p:cNvPicPr preferRelativeResize="0"/>
          <p:nvPr/>
        </p:nvPicPr>
        <p:blipFill rotWithShape="1">
          <a:blip r:embed="rId3">
            <a:alphaModFix/>
          </a:blip>
          <a:srcRect/>
          <a:stretch/>
        </p:blipFill>
        <p:spPr>
          <a:xfrm>
            <a:off x="4749521" y="0"/>
            <a:ext cx="2423370" cy="1196444"/>
          </a:xfrm>
          <a:prstGeom prst="rect">
            <a:avLst/>
          </a:prstGeom>
          <a:noFill/>
          <a:ln>
            <a:noFill/>
          </a:ln>
        </p:spPr>
      </p:pic>
      <p:pic>
        <p:nvPicPr>
          <p:cNvPr id="170" name="Google Shape;170;p10"/>
          <p:cNvPicPr preferRelativeResize="0"/>
          <p:nvPr/>
        </p:nvPicPr>
        <p:blipFill rotWithShape="1">
          <a:blip r:embed="rId4">
            <a:alphaModFix/>
          </a:blip>
          <a:srcRect/>
          <a:stretch/>
        </p:blipFill>
        <p:spPr>
          <a:xfrm>
            <a:off x="1605512" y="2890699"/>
            <a:ext cx="3515267" cy="3866794"/>
          </a:xfrm>
          <a:prstGeom prst="rect">
            <a:avLst/>
          </a:prstGeom>
          <a:noFill/>
          <a:ln>
            <a:noFill/>
          </a:ln>
        </p:spPr>
      </p:pic>
      <p:pic>
        <p:nvPicPr>
          <p:cNvPr id="171" name="Google Shape;171;p10"/>
          <p:cNvPicPr preferRelativeResize="0"/>
          <p:nvPr/>
        </p:nvPicPr>
        <p:blipFill rotWithShape="1">
          <a:blip r:embed="rId5">
            <a:alphaModFix/>
          </a:blip>
          <a:srcRect/>
          <a:stretch/>
        </p:blipFill>
        <p:spPr>
          <a:xfrm>
            <a:off x="7071224" y="2451821"/>
            <a:ext cx="3475021" cy="4305673"/>
          </a:xfrm>
          <a:prstGeom prst="rect">
            <a:avLst/>
          </a:prstGeom>
          <a:noFill/>
          <a:ln>
            <a:noFill/>
          </a:ln>
        </p:spPr>
      </p:pic>
      <p:pic>
        <p:nvPicPr>
          <p:cNvPr id="172" name="Google Shape;172;p10"/>
          <p:cNvPicPr preferRelativeResize="0"/>
          <p:nvPr/>
        </p:nvPicPr>
        <p:blipFill rotWithShape="1">
          <a:blip r:embed="rId6">
            <a:alphaModFix/>
          </a:blip>
          <a:srcRect l="16010" r="8623"/>
          <a:stretch/>
        </p:blipFill>
        <p:spPr>
          <a:xfrm>
            <a:off x="4923827" y="1196445"/>
            <a:ext cx="2074759" cy="237055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cxnSp>
        <p:nvCxnSpPr>
          <p:cNvPr id="178" name="Google Shape;178;p11"/>
          <p:cNvCxnSpPr/>
          <p:nvPr/>
        </p:nvCxnSpPr>
        <p:spPr>
          <a:xfrm>
            <a:off x="2306616" y="952882"/>
            <a:ext cx="7696353" cy="0"/>
          </a:xfrm>
          <a:prstGeom prst="straightConnector1">
            <a:avLst/>
          </a:prstGeom>
          <a:noFill/>
          <a:ln w="19050" cap="flat" cmpd="sng">
            <a:solidFill>
              <a:schemeClr val="dk1"/>
            </a:solidFill>
            <a:prstDash val="solid"/>
            <a:round/>
            <a:headEnd type="none" w="med" len="med"/>
            <a:tailEnd type="none" w="med" len="med"/>
          </a:ln>
        </p:spPr>
      </p:cxnSp>
      <p:sp>
        <p:nvSpPr>
          <p:cNvPr id="179" name="Google Shape;179;p11"/>
          <p:cNvSpPr txBox="1"/>
          <p:nvPr/>
        </p:nvSpPr>
        <p:spPr>
          <a:xfrm>
            <a:off x="2011680" y="287834"/>
            <a:ext cx="799128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3200">
                <a:solidFill>
                  <a:schemeClr val="dk1"/>
                </a:solidFill>
                <a:latin typeface="Arial"/>
                <a:ea typeface="Arial"/>
                <a:cs typeface="Arial"/>
                <a:sym typeface="Arial"/>
              </a:rPr>
              <a:t>Your perfect holiday – Do you prefer… ?</a:t>
            </a:r>
            <a:endParaRPr/>
          </a:p>
        </p:txBody>
      </p:sp>
      <p:pic>
        <p:nvPicPr>
          <p:cNvPr id="180" name="Google Shape;180;p11"/>
          <p:cNvPicPr preferRelativeResize="0">
            <a:picLocks noGrp="1"/>
          </p:cNvPicPr>
          <p:nvPr>
            <p:ph type="body" idx="1"/>
          </p:nvPr>
        </p:nvPicPr>
        <p:blipFill rotWithShape="1">
          <a:blip r:embed="rId3">
            <a:alphaModFix/>
          </a:blip>
          <a:srcRect/>
          <a:stretch/>
        </p:blipFill>
        <p:spPr>
          <a:xfrm>
            <a:off x="6225218" y="1187128"/>
            <a:ext cx="4224123" cy="2600803"/>
          </a:xfrm>
          <a:prstGeom prst="rect">
            <a:avLst/>
          </a:prstGeom>
          <a:noFill/>
          <a:ln>
            <a:noFill/>
          </a:ln>
        </p:spPr>
      </p:pic>
      <p:pic>
        <p:nvPicPr>
          <p:cNvPr id="181" name="Google Shape;181;p11"/>
          <p:cNvPicPr preferRelativeResize="0"/>
          <p:nvPr/>
        </p:nvPicPr>
        <p:blipFill rotWithShape="1">
          <a:blip r:embed="rId4">
            <a:alphaModFix/>
          </a:blip>
          <a:srcRect l="6809"/>
          <a:stretch/>
        </p:blipFill>
        <p:spPr>
          <a:xfrm>
            <a:off x="3149592" y="4799565"/>
            <a:ext cx="3248599" cy="2003583"/>
          </a:xfrm>
          <a:prstGeom prst="rect">
            <a:avLst/>
          </a:prstGeom>
          <a:noFill/>
          <a:ln>
            <a:noFill/>
          </a:ln>
        </p:spPr>
      </p:pic>
      <p:pic>
        <p:nvPicPr>
          <p:cNvPr id="182" name="Google Shape;182;p11"/>
          <p:cNvPicPr preferRelativeResize="0"/>
          <p:nvPr/>
        </p:nvPicPr>
        <p:blipFill rotWithShape="1">
          <a:blip r:embed="rId5">
            <a:alphaModFix/>
          </a:blip>
          <a:srcRect l="1610" t="1061" r="2639"/>
          <a:stretch/>
        </p:blipFill>
        <p:spPr>
          <a:xfrm>
            <a:off x="1742661" y="1113185"/>
            <a:ext cx="2544417" cy="5456982"/>
          </a:xfrm>
          <a:prstGeom prst="rect">
            <a:avLst/>
          </a:prstGeom>
          <a:noFill/>
          <a:ln>
            <a:noFill/>
          </a:ln>
        </p:spPr>
      </p:pic>
      <p:pic>
        <p:nvPicPr>
          <p:cNvPr id="183" name="Google Shape;183;p11"/>
          <p:cNvPicPr preferRelativeResize="0"/>
          <p:nvPr/>
        </p:nvPicPr>
        <p:blipFill rotWithShape="1">
          <a:blip r:embed="rId6">
            <a:alphaModFix/>
          </a:blip>
          <a:srcRect/>
          <a:stretch/>
        </p:blipFill>
        <p:spPr>
          <a:xfrm>
            <a:off x="7271226" y="4362951"/>
            <a:ext cx="3075626" cy="195082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cxnSp>
        <p:nvCxnSpPr>
          <p:cNvPr id="189" name="Google Shape;189;p12"/>
          <p:cNvCxnSpPr/>
          <p:nvPr/>
        </p:nvCxnSpPr>
        <p:spPr>
          <a:xfrm>
            <a:off x="2306616" y="952882"/>
            <a:ext cx="7696353" cy="0"/>
          </a:xfrm>
          <a:prstGeom prst="straightConnector1">
            <a:avLst/>
          </a:prstGeom>
          <a:noFill/>
          <a:ln w="19050" cap="flat" cmpd="sng">
            <a:solidFill>
              <a:schemeClr val="dk1"/>
            </a:solidFill>
            <a:prstDash val="solid"/>
            <a:round/>
            <a:headEnd type="none" w="med" len="med"/>
            <a:tailEnd type="none" w="med" len="med"/>
          </a:ln>
        </p:spPr>
      </p:cxnSp>
      <p:sp>
        <p:nvSpPr>
          <p:cNvPr id="190" name="Google Shape;190;p12"/>
          <p:cNvSpPr txBox="1"/>
          <p:nvPr/>
        </p:nvSpPr>
        <p:spPr>
          <a:xfrm>
            <a:off x="2011680" y="287834"/>
            <a:ext cx="799128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3200">
                <a:solidFill>
                  <a:schemeClr val="dk1"/>
                </a:solidFill>
                <a:latin typeface="Arial"/>
                <a:ea typeface="Arial"/>
                <a:cs typeface="Arial"/>
                <a:sym typeface="Arial"/>
              </a:rPr>
              <a:t>Your perfect holiday – Do you prefer… ?</a:t>
            </a:r>
            <a:endParaRPr/>
          </a:p>
        </p:txBody>
      </p:sp>
      <p:pic>
        <p:nvPicPr>
          <p:cNvPr id="191" name="Google Shape;191;p12"/>
          <p:cNvPicPr preferRelativeResize="0">
            <a:picLocks noGrp="1"/>
          </p:cNvPicPr>
          <p:nvPr>
            <p:ph type="body" idx="1"/>
          </p:nvPr>
        </p:nvPicPr>
        <p:blipFill rotWithShape="1">
          <a:blip r:embed="rId3">
            <a:alphaModFix/>
          </a:blip>
          <a:srcRect/>
          <a:stretch/>
        </p:blipFill>
        <p:spPr>
          <a:xfrm>
            <a:off x="244733" y="3169267"/>
            <a:ext cx="2019052" cy="2739544"/>
          </a:xfrm>
          <a:prstGeom prst="rect">
            <a:avLst/>
          </a:prstGeom>
          <a:noFill/>
          <a:ln>
            <a:noFill/>
          </a:ln>
        </p:spPr>
      </p:pic>
      <p:pic>
        <p:nvPicPr>
          <p:cNvPr id="192" name="Google Shape;192;p12"/>
          <p:cNvPicPr preferRelativeResize="0"/>
          <p:nvPr/>
        </p:nvPicPr>
        <p:blipFill rotWithShape="1">
          <a:blip r:embed="rId4">
            <a:alphaModFix/>
          </a:blip>
          <a:srcRect/>
          <a:stretch/>
        </p:blipFill>
        <p:spPr>
          <a:xfrm>
            <a:off x="311595" y="924401"/>
            <a:ext cx="2517874" cy="1979429"/>
          </a:xfrm>
          <a:prstGeom prst="rect">
            <a:avLst/>
          </a:prstGeom>
          <a:noFill/>
          <a:ln>
            <a:noFill/>
          </a:ln>
        </p:spPr>
      </p:pic>
      <p:pic>
        <p:nvPicPr>
          <p:cNvPr id="193" name="Google Shape;193;p12"/>
          <p:cNvPicPr preferRelativeResize="0"/>
          <p:nvPr/>
        </p:nvPicPr>
        <p:blipFill rotWithShape="1">
          <a:blip r:embed="rId5">
            <a:alphaModFix/>
          </a:blip>
          <a:srcRect/>
          <a:stretch/>
        </p:blipFill>
        <p:spPr>
          <a:xfrm>
            <a:off x="9100196" y="981364"/>
            <a:ext cx="2075696" cy="2386344"/>
          </a:xfrm>
          <a:prstGeom prst="rect">
            <a:avLst/>
          </a:prstGeom>
          <a:noFill/>
          <a:ln>
            <a:noFill/>
          </a:ln>
        </p:spPr>
      </p:pic>
      <p:pic>
        <p:nvPicPr>
          <p:cNvPr id="194" name="Google Shape;194;p12"/>
          <p:cNvPicPr preferRelativeResize="0"/>
          <p:nvPr/>
        </p:nvPicPr>
        <p:blipFill rotWithShape="1">
          <a:blip r:embed="rId6">
            <a:alphaModFix/>
          </a:blip>
          <a:srcRect/>
          <a:stretch/>
        </p:blipFill>
        <p:spPr>
          <a:xfrm>
            <a:off x="2524704" y="2303713"/>
            <a:ext cx="2729224" cy="1731108"/>
          </a:xfrm>
          <a:prstGeom prst="rect">
            <a:avLst/>
          </a:prstGeom>
          <a:noFill/>
          <a:ln>
            <a:noFill/>
          </a:ln>
        </p:spPr>
      </p:pic>
      <p:pic>
        <p:nvPicPr>
          <p:cNvPr id="195" name="Google Shape;195;p12"/>
          <p:cNvPicPr preferRelativeResize="0"/>
          <p:nvPr/>
        </p:nvPicPr>
        <p:blipFill rotWithShape="1">
          <a:blip r:embed="rId7">
            <a:alphaModFix/>
          </a:blip>
          <a:srcRect/>
          <a:stretch/>
        </p:blipFill>
        <p:spPr>
          <a:xfrm>
            <a:off x="5564257" y="3438497"/>
            <a:ext cx="2729224" cy="1688395"/>
          </a:xfrm>
          <a:prstGeom prst="rect">
            <a:avLst/>
          </a:prstGeom>
          <a:noFill/>
          <a:ln>
            <a:noFill/>
          </a:ln>
        </p:spPr>
      </p:pic>
      <p:pic>
        <p:nvPicPr>
          <p:cNvPr id="196" name="Google Shape;196;p12"/>
          <p:cNvPicPr preferRelativeResize="0"/>
          <p:nvPr/>
        </p:nvPicPr>
        <p:blipFill rotWithShape="1">
          <a:blip r:embed="rId8">
            <a:alphaModFix/>
          </a:blip>
          <a:srcRect t="3412"/>
          <a:stretch/>
        </p:blipFill>
        <p:spPr>
          <a:xfrm>
            <a:off x="5863064" y="5126892"/>
            <a:ext cx="3264234" cy="1731108"/>
          </a:xfrm>
          <a:prstGeom prst="rect">
            <a:avLst/>
          </a:prstGeom>
          <a:noFill/>
          <a:ln>
            <a:noFill/>
          </a:ln>
        </p:spPr>
      </p:pic>
      <p:pic>
        <p:nvPicPr>
          <p:cNvPr id="197" name="Google Shape;197;p12"/>
          <p:cNvPicPr preferRelativeResize="0"/>
          <p:nvPr/>
        </p:nvPicPr>
        <p:blipFill rotWithShape="1">
          <a:blip r:embed="rId9">
            <a:alphaModFix/>
          </a:blip>
          <a:srcRect/>
          <a:stretch/>
        </p:blipFill>
        <p:spPr>
          <a:xfrm>
            <a:off x="6655144" y="1113433"/>
            <a:ext cx="2024872" cy="1731108"/>
          </a:xfrm>
          <a:prstGeom prst="rect">
            <a:avLst/>
          </a:prstGeom>
          <a:noFill/>
          <a:ln>
            <a:noFill/>
          </a:ln>
        </p:spPr>
      </p:pic>
      <p:sp>
        <p:nvSpPr>
          <p:cNvPr id="198" name="Google Shape;198;p12"/>
          <p:cNvSpPr txBox="1"/>
          <p:nvPr/>
        </p:nvSpPr>
        <p:spPr>
          <a:xfrm>
            <a:off x="2446016" y="5535786"/>
            <a:ext cx="174869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staying in Italy</a:t>
            </a:r>
            <a:endParaRPr sz="1800">
              <a:solidFill>
                <a:schemeClr val="dk1"/>
              </a:solidFill>
              <a:latin typeface="Calibri"/>
              <a:ea typeface="Calibri"/>
              <a:cs typeface="Calibri"/>
              <a:sym typeface="Calibri"/>
            </a:endParaRPr>
          </a:p>
        </p:txBody>
      </p:sp>
      <p:sp>
        <p:nvSpPr>
          <p:cNvPr id="199" name="Google Shape;199;p12"/>
          <p:cNvSpPr txBox="1"/>
          <p:nvPr/>
        </p:nvSpPr>
        <p:spPr>
          <a:xfrm>
            <a:off x="6711956" y="2954950"/>
            <a:ext cx="174869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going abroad</a:t>
            </a:r>
            <a:endParaRPr sz="1800">
              <a:solidFill>
                <a:schemeClr val="dk1"/>
              </a:solidFill>
              <a:latin typeface="Calibri"/>
              <a:ea typeface="Calibri"/>
              <a:cs typeface="Calibri"/>
              <a:sym typeface="Calibri"/>
            </a:endParaRPr>
          </a:p>
        </p:txBody>
      </p:sp>
      <p:sp>
        <p:nvSpPr>
          <p:cNvPr id="200" name="Google Shape;200;p12"/>
          <p:cNvSpPr txBox="1"/>
          <p:nvPr/>
        </p:nvSpPr>
        <p:spPr>
          <a:xfrm>
            <a:off x="2445389" y="4264349"/>
            <a:ext cx="2729224" cy="1138773"/>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Do you agree?</a:t>
            </a:r>
            <a:endParaRPr/>
          </a:p>
          <a:p>
            <a:pPr marL="0" marR="0" lvl="0" indent="0" algn="l" rtl="0">
              <a:spcBef>
                <a:spcPts val="0"/>
              </a:spcBef>
              <a:spcAft>
                <a:spcPts val="0"/>
              </a:spcAft>
              <a:buNone/>
            </a:pPr>
            <a:r>
              <a:rPr lang="it-IT" sz="1800">
                <a:solidFill>
                  <a:schemeClr val="dk1"/>
                </a:solidFill>
                <a:latin typeface="Calibri"/>
                <a:ea typeface="Calibri"/>
                <a:cs typeface="Calibri"/>
                <a:sym typeface="Calibri"/>
              </a:rPr>
              <a:t>      I agree / don’t agree</a:t>
            </a:r>
            <a:endParaRPr sz="1800">
              <a:solidFill>
                <a:schemeClr val="dk1"/>
              </a:solidFill>
              <a:latin typeface="Calibri"/>
              <a:ea typeface="Calibri"/>
              <a:cs typeface="Calibri"/>
              <a:sym typeface="Calibri"/>
            </a:endParaRPr>
          </a:p>
          <a:p>
            <a:pPr marL="185738" marR="0" lvl="0" indent="0" algn="r" rtl="0">
              <a:spcBef>
                <a:spcPts val="0"/>
              </a:spcBef>
              <a:spcAft>
                <a:spcPts val="0"/>
              </a:spcAft>
              <a:buNone/>
            </a:pPr>
            <a:r>
              <a:rPr lang="it-IT" sz="1400">
                <a:solidFill>
                  <a:schemeClr val="dk1"/>
                </a:solidFill>
                <a:latin typeface="Calibri"/>
                <a:ea typeface="Calibri"/>
                <a:cs typeface="Calibri"/>
                <a:sym typeface="Calibri"/>
              </a:rPr>
              <a:t>(with you)</a:t>
            </a:r>
            <a:endParaRPr/>
          </a:p>
          <a:p>
            <a:pPr marL="0" marR="0" lvl="0" indent="0" algn="l" rtl="0">
              <a:spcBef>
                <a:spcPts val="0"/>
              </a:spcBef>
              <a:spcAft>
                <a:spcPts val="0"/>
              </a:spcAft>
              <a:buNone/>
            </a:pPr>
            <a:r>
              <a:rPr lang="it-IT" sz="1800" strike="sngStrike">
                <a:solidFill>
                  <a:srgbClr val="FF0000"/>
                </a:solidFill>
                <a:latin typeface="Calibri"/>
                <a:ea typeface="Calibri"/>
                <a:cs typeface="Calibri"/>
                <a:sym typeface="Calibri"/>
              </a:rPr>
              <a:t>     I’m (not) agree</a:t>
            </a:r>
            <a:endParaRPr sz="1800" strike="sngStrike">
              <a:solidFill>
                <a:srgbClr val="FF0000"/>
              </a:solidFill>
              <a:latin typeface="Calibri"/>
              <a:ea typeface="Calibri"/>
              <a:cs typeface="Calibri"/>
              <a:sym typeface="Calibri"/>
            </a:endParaRPr>
          </a:p>
        </p:txBody>
      </p:sp>
      <p:pic>
        <p:nvPicPr>
          <p:cNvPr id="201" name="Google Shape;201;p12" descr="Immagine che contiene disegnando, fiocco&#10;&#10;Descrizione generata automaticamente"/>
          <p:cNvPicPr preferRelativeResize="0"/>
          <p:nvPr/>
        </p:nvPicPr>
        <p:blipFill rotWithShape="1">
          <a:blip r:embed="rId10">
            <a:alphaModFix/>
          </a:blip>
          <a:srcRect/>
          <a:stretch/>
        </p:blipFill>
        <p:spPr>
          <a:xfrm>
            <a:off x="3203593" y="4865143"/>
            <a:ext cx="233541" cy="209465"/>
          </a:xfrm>
          <a:prstGeom prst="rect">
            <a:avLst/>
          </a:prstGeom>
          <a:noFill/>
          <a:ln>
            <a:noFill/>
          </a:ln>
        </p:spPr>
      </p:pic>
      <p:pic>
        <p:nvPicPr>
          <p:cNvPr id="202" name="Google Shape;202;p12" descr="Immagine che contiene disegnando&#10;&#10;Descrizione generata automaticamente"/>
          <p:cNvPicPr preferRelativeResize="0"/>
          <p:nvPr/>
        </p:nvPicPr>
        <p:blipFill rotWithShape="1">
          <a:blip r:embed="rId11">
            <a:alphaModFix/>
          </a:blip>
          <a:srcRect/>
          <a:stretch/>
        </p:blipFill>
        <p:spPr>
          <a:xfrm>
            <a:off x="4103009" y="5265562"/>
            <a:ext cx="331737" cy="295190"/>
          </a:xfrm>
          <a:prstGeom prst="rect">
            <a:avLst/>
          </a:prstGeom>
          <a:noFill/>
          <a:ln>
            <a:noFill/>
          </a:ln>
        </p:spPr>
      </p:pic>
      <p:pic>
        <p:nvPicPr>
          <p:cNvPr id="203" name="Google Shape;203;p12"/>
          <p:cNvPicPr preferRelativeResize="0"/>
          <p:nvPr/>
        </p:nvPicPr>
        <p:blipFill rotWithShape="1">
          <a:blip r:embed="rId12">
            <a:alphaModFix/>
          </a:blip>
          <a:srcRect/>
          <a:stretch/>
        </p:blipFill>
        <p:spPr>
          <a:xfrm>
            <a:off x="8603810" y="3428943"/>
            <a:ext cx="3626598" cy="300174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pic>
        <p:nvPicPr>
          <p:cNvPr id="208" name="Google Shape;208;p13"/>
          <p:cNvPicPr preferRelativeResize="0"/>
          <p:nvPr/>
        </p:nvPicPr>
        <p:blipFill rotWithShape="1">
          <a:blip r:embed="rId3">
            <a:alphaModFix/>
          </a:blip>
          <a:srcRect/>
          <a:stretch/>
        </p:blipFill>
        <p:spPr>
          <a:xfrm>
            <a:off x="346340" y="70711"/>
            <a:ext cx="3451219" cy="3264523"/>
          </a:xfrm>
          <a:prstGeom prst="rect">
            <a:avLst/>
          </a:prstGeom>
          <a:noFill/>
          <a:ln>
            <a:noFill/>
          </a:ln>
        </p:spPr>
      </p:pic>
      <p:pic>
        <p:nvPicPr>
          <p:cNvPr id="209" name="Google Shape;209;p13"/>
          <p:cNvPicPr preferRelativeResize="0"/>
          <p:nvPr/>
        </p:nvPicPr>
        <p:blipFill rotWithShape="1">
          <a:blip r:embed="rId4">
            <a:alphaModFix/>
          </a:blip>
          <a:srcRect/>
          <a:stretch/>
        </p:blipFill>
        <p:spPr>
          <a:xfrm>
            <a:off x="83975" y="2539369"/>
            <a:ext cx="4497356" cy="4158237"/>
          </a:xfrm>
          <a:prstGeom prst="rect">
            <a:avLst/>
          </a:prstGeom>
          <a:noFill/>
          <a:ln>
            <a:noFill/>
          </a:ln>
        </p:spPr>
      </p:pic>
      <p:pic>
        <p:nvPicPr>
          <p:cNvPr id="210" name="Google Shape;210;p13"/>
          <p:cNvPicPr preferRelativeResize="0"/>
          <p:nvPr/>
        </p:nvPicPr>
        <p:blipFill rotWithShape="1">
          <a:blip r:embed="rId5">
            <a:alphaModFix/>
          </a:blip>
          <a:srcRect/>
          <a:stretch/>
        </p:blipFill>
        <p:spPr>
          <a:xfrm>
            <a:off x="5092242" y="160004"/>
            <a:ext cx="3985605" cy="3962743"/>
          </a:xfrm>
          <a:prstGeom prst="rect">
            <a:avLst/>
          </a:prstGeom>
          <a:noFill/>
          <a:ln>
            <a:noFill/>
          </a:ln>
        </p:spPr>
      </p:pic>
      <p:pic>
        <p:nvPicPr>
          <p:cNvPr id="211" name="Google Shape;211;p13"/>
          <p:cNvPicPr preferRelativeResize="0"/>
          <p:nvPr/>
        </p:nvPicPr>
        <p:blipFill rotWithShape="1">
          <a:blip r:embed="rId6">
            <a:alphaModFix/>
          </a:blip>
          <a:srcRect/>
          <a:stretch/>
        </p:blipFill>
        <p:spPr>
          <a:xfrm>
            <a:off x="8631277" y="289555"/>
            <a:ext cx="3718882" cy="3833192"/>
          </a:xfrm>
          <a:prstGeom prst="rect">
            <a:avLst/>
          </a:prstGeom>
          <a:noFill/>
          <a:ln>
            <a:noFill/>
          </a:ln>
        </p:spPr>
      </p:pic>
      <p:pic>
        <p:nvPicPr>
          <p:cNvPr id="212" name="Google Shape;212;p13"/>
          <p:cNvPicPr preferRelativeResize="0"/>
          <p:nvPr/>
        </p:nvPicPr>
        <p:blipFill rotWithShape="1">
          <a:blip r:embed="rId7">
            <a:alphaModFix/>
          </a:blip>
          <a:srcRect/>
          <a:stretch/>
        </p:blipFill>
        <p:spPr>
          <a:xfrm>
            <a:off x="5092242" y="4259296"/>
            <a:ext cx="6950042" cy="91447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14"/>
          <p:cNvSpPr txBox="1">
            <a:spLocks noGrp="1"/>
          </p:cNvSpPr>
          <p:nvPr>
            <p:ph type="body" idx="1"/>
          </p:nvPr>
        </p:nvSpPr>
        <p:spPr>
          <a:xfrm>
            <a:off x="1625600" y="137787"/>
            <a:ext cx="9042400" cy="6502856"/>
          </a:xfrm>
          <a:prstGeom prst="rect">
            <a:avLst/>
          </a:prstGeom>
          <a:noFill/>
          <a:ln>
            <a:noFill/>
          </a:ln>
        </p:spPr>
        <p:txBody>
          <a:bodyPr spcFirstLastPara="1" wrap="square" lIns="91425" tIns="45700" rIns="91425" bIns="45700" anchor="t" anchorCtr="0">
            <a:normAutofit fontScale="92500" lnSpcReduction="20000"/>
          </a:bodyPr>
          <a:lstStyle/>
          <a:p>
            <a:pPr marL="363538" lvl="0" indent="-363538" algn="l" rtl="0">
              <a:lnSpc>
                <a:spcPct val="100000"/>
              </a:lnSpc>
              <a:spcBef>
                <a:spcPts val="0"/>
              </a:spcBef>
              <a:spcAft>
                <a:spcPts val="0"/>
              </a:spcAft>
              <a:buClr>
                <a:schemeClr val="dk1"/>
              </a:buClr>
              <a:buSzPct val="100000"/>
              <a:buNone/>
            </a:pPr>
            <a:r>
              <a:rPr lang="it-IT" sz="3100"/>
              <a:t>2. We use the present perfect to </a:t>
            </a:r>
            <a:r>
              <a:rPr lang="it-IT" sz="3100" b="1"/>
              <a:t>talk about an </a:t>
            </a:r>
            <a:r>
              <a:rPr lang="it-IT" sz="3100" b="1">
                <a:solidFill>
                  <a:srgbClr val="0070C0"/>
                </a:solidFill>
              </a:rPr>
              <a:t>action in the (recent) past which has a result/some relevance in the present</a:t>
            </a:r>
            <a:r>
              <a:rPr lang="it-IT" sz="3100"/>
              <a:t>. </a:t>
            </a:r>
            <a:endParaRPr/>
          </a:p>
          <a:p>
            <a:pPr marL="373063" lvl="0" indent="-271463" algn="l" rtl="0">
              <a:lnSpc>
                <a:spcPct val="110000"/>
              </a:lnSpc>
              <a:spcBef>
                <a:spcPts val="600"/>
              </a:spcBef>
              <a:spcAft>
                <a:spcPts val="0"/>
              </a:spcAft>
              <a:buClr>
                <a:schemeClr val="dk1"/>
              </a:buClr>
              <a:buSzPct val="100000"/>
              <a:buChar char="•"/>
            </a:pPr>
            <a:r>
              <a:rPr lang="it-IT" sz="2600" i="1"/>
              <a:t>I have lost my keys. I can’t get into the house.</a:t>
            </a:r>
            <a:endParaRPr/>
          </a:p>
          <a:p>
            <a:pPr marL="373063" lvl="0" indent="-271463" algn="l" rtl="0">
              <a:lnSpc>
                <a:spcPct val="110000"/>
              </a:lnSpc>
              <a:spcBef>
                <a:spcPts val="1000"/>
              </a:spcBef>
              <a:spcAft>
                <a:spcPts val="0"/>
              </a:spcAft>
              <a:buClr>
                <a:schemeClr val="dk1"/>
              </a:buClr>
              <a:buSzPct val="100000"/>
              <a:buChar char="•"/>
            </a:pPr>
            <a:r>
              <a:rPr lang="it-IT" sz="2600" i="1"/>
              <a:t>Jenny has found a new job. She works in a supermarket now.</a:t>
            </a:r>
            <a:endParaRPr sz="2600" i="1"/>
          </a:p>
          <a:p>
            <a:pPr marL="373063" lvl="0" indent="-271463" algn="l" rtl="0">
              <a:lnSpc>
                <a:spcPct val="110000"/>
              </a:lnSpc>
              <a:spcBef>
                <a:spcPts val="1000"/>
              </a:spcBef>
              <a:spcAft>
                <a:spcPts val="0"/>
              </a:spcAft>
              <a:buClr>
                <a:schemeClr val="dk1"/>
              </a:buClr>
              <a:buSzPct val="100000"/>
              <a:buChar char="•"/>
            </a:pPr>
            <a:r>
              <a:rPr lang="it-IT" sz="2600" i="1"/>
              <a:t>He told me his name but I’ve forgotten it </a:t>
            </a:r>
            <a:r>
              <a:rPr lang="it-IT" sz="2600"/>
              <a:t>(and I can’t remember it now)</a:t>
            </a:r>
            <a:endParaRPr sz="2600" i="1"/>
          </a:p>
          <a:p>
            <a:pPr marL="373063" lvl="0" indent="-271463" algn="l" rtl="0">
              <a:lnSpc>
                <a:spcPct val="110000"/>
              </a:lnSpc>
              <a:spcBef>
                <a:spcPts val="1000"/>
              </a:spcBef>
              <a:spcAft>
                <a:spcPts val="0"/>
              </a:spcAft>
              <a:buClr>
                <a:schemeClr val="dk1"/>
              </a:buClr>
              <a:buSzPct val="100000"/>
              <a:buChar char="•"/>
            </a:pPr>
            <a:r>
              <a:rPr lang="it-IT" sz="2600" i="1"/>
              <a:t>«What happened?»</a:t>
            </a:r>
            <a:br>
              <a:rPr lang="it-IT" sz="2600" i="1"/>
            </a:br>
            <a:r>
              <a:rPr lang="it-IT" sz="2600" i="1"/>
              <a:t>«I’ve broken my leg» </a:t>
            </a:r>
            <a:r>
              <a:rPr lang="it-IT" sz="2600"/>
              <a:t>(maybe one month ago, but it is still in plaster)</a:t>
            </a:r>
            <a:br>
              <a:rPr lang="it-IT" sz="2600"/>
            </a:br>
            <a:r>
              <a:rPr lang="it-IT" sz="2600">
                <a:solidFill>
                  <a:srgbClr val="FF0000"/>
                </a:solidFill>
              </a:rPr>
              <a:t>«</a:t>
            </a:r>
            <a:r>
              <a:rPr lang="it-IT" sz="2600" i="1">
                <a:solidFill>
                  <a:srgbClr val="FF0000"/>
                </a:solidFill>
              </a:rPr>
              <a:t>I broke my leg </a:t>
            </a:r>
            <a:r>
              <a:rPr lang="it-IT" sz="2600" i="1" u="sng">
                <a:solidFill>
                  <a:srgbClr val="FF0000"/>
                </a:solidFill>
              </a:rPr>
              <a:t>last week</a:t>
            </a:r>
            <a:r>
              <a:rPr lang="it-IT" sz="2600" i="1">
                <a:solidFill>
                  <a:srgbClr val="FF0000"/>
                </a:solidFill>
              </a:rPr>
              <a:t>»</a:t>
            </a:r>
            <a:endParaRPr sz="2600">
              <a:solidFill>
                <a:srgbClr val="FF0000"/>
              </a:solidFill>
            </a:endParaRPr>
          </a:p>
          <a:p>
            <a:pPr marL="373063" lvl="0" indent="-271463" algn="l" rtl="0">
              <a:lnSpc>
                <a:spcPct val="110000"/>
              </a:lnSpc>
              <a:spcBef>
                <a:spcPts val="1800"/>
              </a:spcBef>
              <a:spcAft>
                <a:spcPts val="0"/>
              </a:spcAft>
              <a:buClr>
                <a:schemeClr val="dk1"/>
              </a:buClr>
              <a:buSzPct val="100000"/>
              <a:buChar char="•"/>
            </a:pPr>
            <a:r>
              <a:rPr lang="it-IT" sz="2600"/>
              <a:t>(giving news) </a:t>
            </a:r>
            <a:r>
              <a:rPr lang="it-IT" sz="2600" i="1"/>
              <a:t>Mary’s had her baby!</a:t>
            </a:r>
            <a:endParaRPr/>
          </a:p>
          <a:p>
            <a:pPr marL="373063" lvl="0" indent="-271463" algn="l" rtl="0">
              <a:lnSpc>
                <a:spcPct val="110000"/>
              </a:lnSpc>
              <a:spcBef>
                <a:spcPts val="0"/>
              </a:spcBef>
              <a:spcAft>
                <a:spcPts val="0"/>
              </a:spcAft>
              <a:buClr>
                <a:schemeClr val="dk1"/>
              </a:buClr>
              <a:buSzPct val="100000"/>
              <a:buChar char="•"/>
            </a:pPr>
            <a:r>
              <a:rPr lang="it-IT" sz="2600"/>
              <a:t>(giving news) </a:t>
            </a:r>
            <a:r>
              <a:rPr lang="it-IT" sz="2600" i="1"/>
              <a:t>Julian has passed his driving test </a:t>
            </a:r>
            <a:r>
              <a:rPr lang="it-IT" sz="2600"/>
              <a:t>&gt;</a:t>
            </a:r>
            <a:r>
              <a:rPr lang="it-IT" sz="2600" i="1"/>
              <a:t> </a:t>
            </a:r>
            <a:r>
              <a:rPr lang="it-IT" sz="2600"/>
              <a:t>(giving details) </a:t>
            </a:r>
            <a:r>
              <a:rPr lang="it-IT" sz="2600" i="1"/>
              <a:t>He took it on Monday</a:t>
            </a:r>
            <a:r>
              <a:rPr lang="it-IT" sz="2500" i="1"/>
              <a:t>.</a:t>
            </a:r>
            <a:endParaRPr/>
          </a:p>
          <a:p>
            <a:pPr marL="373063" lvl="0" indent="-130493" algn="l" rtl="0">
              <a:lnSpc>
                <a:spcPct val="110000"/>
              </a:lnSpc>
              <a:spcBef>
                <a:spcPts val="0"/>
              </a:spcBef>
              <a:spcAft>
                <a:spcPts val="0"/>
              </a:spcAft>
              <a:buClr>
                <a:schemeClr val="dk1"/>
              </a:buClr>
              <a:buSzPct val="100000"/>
              <a:buNone/>
            </a:pPr>
            <a:endParaRPr sz="2400"/>
          </a:p>
          <a:p>
            <a:pPr marL="373063" lvl="0" indent="-271463" algn="l" rtl="0">
              <a:lnSpc>
                <a:spcPct val="110000"/>
              </a:lnSpc>
              <a:spcBef>
                <a:spcPts val="0"/>
              </a:spcBef>
              <a:spcAft>
                <a:spcPts val="0"/>
              </a:spcAft>
              <a:buClr>
                <a:schemeClr val="dk1"/>
              </a:buClr>
              <a:buSzPct val="100000"/>
              <a:buChar char="•"/>
            </a:pPr>
            <a:r>
              <a:rPr lang="it-IT" sz="2400"/>
              <a:t>Mike has </a:t>
            </a:r>
            <a:r>
              <a:rPr lang="it-IT" sz="2400" u="sng"/>
              <a:t>been</a:t>
            </a:r>
            <a:r>
              <a:rPr lang="it-IT" sz="2400"/>
              <a:t> to Paris        vs.     Mike has </a:t>
            </a:r>
            <a:r>
              <a:rPr lang="it-IT" sz="2400" u="sng"/>
              <a:t>gone</a:t>
            </a:r>
            <a:r>
              <a:rPr lang="it-IT" sz="2400"/>
              <a:t> to Paris</a:t>
            </a:r>
            <a:br>
              <a:rPr lang="it-IT" sz="2400"/>
            </a:br>
            <a:r>
              <a:rPr lang="it-IT" sz="2400"/>
              <a:t>(he went and came back)             (he is in Paris now) </a:t>
            </a:r>
            <a:endParaRPr/>
          </a:p>
          <a:p>
            <a:pPr marL="373063" lvl="0" indent="-124650" algn="l" rtl="0">
              <a:lnSpc>
                <a:spcPct val="110000"/>
              </a:lnSpc>
              <a:spcBef>
                <a:spcPts val="0"/>
              </a:spcBef>
              <a:spcAft>
                <a:spcPts val="0"/>
              </a:spcAft>
              <a:buClr>
                <a:schemeClr val="dk1"/>
              </a:buClr>
              <a:buSzPct val="100000"/>
              <a:buNone/>
            </a:pPr>
            <a:endParaRPr sz="2500" i="1"/>
          </a:p>
        </p:txBody>
      </p:sp>
      <p:cxnSp>
        <p:nvCxnSpPr>
          <p:cNvPr id="219" name="Google Shape;219;p14"/>
          <p:cNvCxnSpPr/>
          <p:nvPr/>
        </p:nvCxnSpPr>
        <p:spPr>
          <a:xfrm>
            <a:off x="1853504" y="4059533"/>
            <a:ext cx="8129392" cy="0"/>
          </a:xfrm>
          <a:prstGeom prst="straightConnector1">
            <a:avLst/>
          </a:prstGeom>
          <a:noFill/>
          <a:ln w="9525" cap="flat" cmpd="sng">
            <a:solidFill>
              <a:schemeClr val="accent1"/>
            </a:solidFill>
            <a:prstDash val="solid"/>
            <a:miter lim="800000"/>
            <a:headEnd type="none" w="sm" len="sm"/>
            <a:tailEnd type="none" w="sm" len="sm"/>
          </a:ln>
        </p:spPr>
      </p:cxnSp>
      <p:cxnSp>
        <p:nvCxnSpPr>
          <p:cNvPr id="220" name="Google Shape;220;p14"/>
          <p:cNvCxnSpPr/>
          <p:nvPr/>
        </p:nvCxnSpPr>
        <p:spPr>
          <a:xfrm>
            <a:off x="1853504" y="5308831"/>
            <a:ext cx="8129392" cy="0"/>
          </a:xfrm>
          <a:prstGeom prst="straightConnector1">
            <a:avLst/>
          </a:prstGeom>
          <a:noFill/>
          <a:ln w="9525" cap="flat" cmpd="sng">
            <a:solidFill>
              <a:schemeClr val="accent1"/>
            </a:solidFill>
            <a:prstDash val="solid"/>
            <a:miter lim="800000"/>
            <a:headEnd type="none" w="sm" len="sm"/>
            <a:tailEnd type="none" w="sm" len="sm"/>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5"/>
          <p:cNvSpPr txBox="1">
            <a:spLocks noGrp="1"/>
          </p:cNvSpPr>
          <p:nvPr>
            <p:ph type="body" idx="1"/>
          </p:nvPr>
        </p:nvSpPr>
        <p:spPr>
          <a:xfrm>
            <a:off x="1813925" y="395785"/>
            <a:ext cx="8564150" cy="6304161"/>
          </a:xfrm>
          <a:prstGeom prst="rect">
            <a:avLst/>
          </a:prstGeom>
          <a:noFill/>
          <a:ln>
            <a:noFill/>
          </a:ln>
        </p:spPr>
        <p:txBody>
          <a:bodyPr spcFirstLastPara="1" wrap="square" lIns="91425" tIns="45700" rIns="91425" bIns="45700" anchor="t" anchorCtr="0">
            <a:normAutofit/>
          </a:bodyPr>
          <a:lstStyle/>
          <a:p>
            <a:pPr marL="363538" lvl="0" indent="-363538" algn="l" rtl="0">
              <a:lnSpc>
                <a:spcPct val="90000"/>
              </a:lnSpc>
              <a:spcBef>
                <a:spcPts val="0"/>
              </a:spcBef>
              <a:spcAft>
                <a:spcPts val="0"/>
              </a:spcAft>
              <a:buClr>
                <a:schemeClr val="dk1"/>
              </a:buClr>
              <a:buSzPts val="2600"/>
              <a:buFont typeface="Calibri"/>
              <a:buAutoNum type="arabicPeriod" startAt="3"/>
            </a:pPr>
            <a:r>
              <a:rPr lang="it-IT" sz="2600"/>
              <a:t>To </a:t>
            </a:r>
            <a:r>
              <a:rPr lang="it-IT" sz="2600">
                <a:solidFill>
                  <a:srgbClr val="0070C0"/>
                </a:solidFill>
              </a:rPr>
              <a:t>refer to the recent past</a:t>
            </a:r>
            <a:r>
              <a:rPr lang="it-IT" sz="2600"/>
              <a:t>, with adverbs such as</a:t>
            </a:r>
            <a:r>
              <a:rPr lang="it-IT" sz="2600" b="1"/>
              <a:t> already, just, lately/recently; still, yet</a:t>
            </a:r>
            <a:r>
              <a:rPr lang="it-IT" sz="2600"/>
              <a:t> (tra l’ausiliare e il verbo)</a:t>
            </a:r>
            <a:endParaRPr/>
          </a:p>
          <a:p>
            <a:pPr marL="685800" lvl="1" indent="-228600" algn="l" rtl="0">
              <a:lnSpc>
                <a:spcPct val="90000"/>
              </a:lnSpc>
              <a:spcBef>
                <a:spcPts val="1200"/>
              </a:spcBef>
              <a:spcAft>
                <a:spcPts val="0"/>
              </a:spcAft>
              <a:buClr>
                <a:schemeClr val="dk1"/>
              </a:buClr>
              <a:buSzPts val="2200"/>
              <a:buChar char="•"/>
            </a:pPr>
            <a:r>
              <a:rPr lang="it-IT" sz="2200" i="1"/>
              <a:t>“Are you coming to the cinema?” “I’ve </a:t>
            </a:r>
            <a:r>
              <a:rPr lang="it-IT" sz="2200" i="1">
                <a:solidFill>
                  <a:srgbClr val="0070C0"/>
                </a:solidFill>
              </a:rPr>
              <a:t>already</a:t>
            </a:r>
            <a:r>
              <a:rPr lang="it-IT" sz="2200" i="1"/>
              <a:t> seen that movie” </a:t>
            </a:r>
            <a:r>
              <a:rPr lang="it-IT" sz="2200" b="1" i="1"/>
              <a:t>[+]</a:t>
            </a:r>
            <a:endParaRPr/>
          </a:p>
          <a:p>
            <a:pPr marL="685800" lvl="1" indent="-228600" algn="l" rtl="0">
              <a:lnSpc>
                <a:spcPct val="90000"/>
              </a:lnSpc>
              <a:spcBef>
                <a:spcPts val="500"/>
              </a:spcBef>
              <a:spcAft>
                <a:spcPts val="0"/>
              </a:spcAft>
              <a:buClr>
                <a:schemeClr val="dk1"/>
              </a:buClr>
              <a:buSzPts val="2200"/>
              <a:buChar char="•"/>
            </a:pPr>
            <a:r>
              <a:rPr lang="it-IT" sz="2200" i="1"/>
              <a:t>“Are you coming with us?” “No, I’ve </a:t>
            </a:r>
            <a:r>
              <a:rPr lang="it-IT" sz="2200" i="1">
                <a:solidFill>
                  <a:srgbClr val="0070C0"/>
                </a:solidFill>
              </a:rPr>
              <a:t>just</a:t>
            </a:r>
            <a:r>
              <a:rPr lang="it-IT" sz="2200" i="1"/>
              <a:t> had lunch, thank you”</a:t>
            </a:r>
            <a:r>
              <a:rPr lang="it-IT" sz="2200" b="1" i="1"/>
              <a:t> [+]</a:t>
            </a:r>
            <a:endParaRPr/>
          </a:p>
          <a:p>
            <a:pPr marL="685800" lvl="1" indent="-228600" algn="l" rtl="0">
              <a:lnSpc>
                <a:spcPct val="90000"/>
              </a:lnSpc>
              <a:spcBef>
                <a:spcPts val="500"/>
              </a:spcBef>
              <a:spcAft>
                <a:spcPts val="0"/>
              </a:spcAft>
              <a:buClr>
                <a:schemeClr val="dk1"/>
              </a:buClr>
              <a:buSzPts val="2200"/>
              <a:buChar char="•"/>
            </a:pPr>
            <a:r>
              <a:rPr lang="it-IT" sz="2200" i="1"/>
              <a:t>Have you done your homework </a:t>
            </a:r>
            <a:r>
              <a:rPr lang="it-IT" sz="2200" i="1">
                <a:solidFill>
                  <a:srgbClr val="0070C0"/>
                </a:solidFill>
              </a:rPr>
              <a:t>yet</a:t>
            </a:r>
            <a:r>
              <a:rPr lang="it-IT" sz="2200" i="1"/>
              <a:t>? </a:t>
            </a:r>
            <a:r>
              <a:rPr lang="it-IT" sz="2200" b="1" i="1"/>
              <a:t>[?] </a:t>
            </a:r>
            <a:r>
              <a:rPr lang="it-IT" sz="2200" i="1"/>
              <a:t>/ I haven’t finished </a:t>
            </a:r>
            <a:r>
              <a:rPr lang="it-IT" sz="2200" i="1">
                <a:solidFill>
                  <a:srgbClr val="0070C0"/>
                </a:solidFill>
              </a:rPr>
              <a:t>yet</a:t>
            </a:r>
            <a:r>
              <a:rPr lang="it-IT" sz="2200" i="1"/>
              <a:t>. </a:t>
            </a:r>
            <a:r>
              <a:rPr lang="it-IT" sz="2200" b="1" i="1"/>
              <a:t>[-]</a:t>
            </a:r>
            <a:endParaRPr/>
          </a:p>
          <a:p>
            <a:pPr marL="685800" lvl="1" indent="-228600" algn="l" rtl="0">
              <a:lnSpc>
                <a:spcPct val="90000"/>
              </a:lnSpc>
              <a:spcBef>
                <a:spcPts val="500"/>
              </a:spcBef>
              <a:spcAft>
                <a:spcPts val="0"/>
              </a:spcAft>
              <a:buClr>
                <a:schemeClr val="dk1"/>
              </a:buClr>
              <a:buSzPts val="2200"/>
              <a:buChar char="•"/>
            </a:pPr>
            <a:r>
              <a:rPr lang="it-IT" sz="2200" i="1"/>
              <a:t>Have you been to the cinema </a:t>
            </a:r>
            <a:r>
              <a:rPr lang="it-IT" sz="2200" i="1">
                <a:solidFill>
                  <a:srgbClr val="0070C0"/>
                </a:solidFill>
              </a:rPr>
              <a:t>lately/recently</a:t>
            </a:r>
            <a:r>
              <a:rPr lang="it-IT" sz="2200" i="1"/>
              <a:t>? </a:t>
            </a:r>
            <a:endParaRPr/>
          </a:p>
          <a:p>
            <a:pPr marL="685800" lvl="1" indent="-228600" algn="l" rtl="0">
              <a:lnSpc>
                <a:spcPct val="90000"/>
              </a:lnSpc>
              <a:spcBef>
                <a:spcPts val="500"/>
              </a:spcBef>
              <a:spcAft>
                <a:spcPts val="0"/>
              </a:spcAft>
              <a:buClr>
                <a:schemeClr val="dk1"/>
              </a:buClr>
              <a:buSzPts val="2200"/>
              <a:buChar char="•"/>
            </a:pPr>
            <a:r>
              <a:rPr lang="it-IT" sz="2200" i="1"/>
              <a:t>We </a:t>
            </a:r>
            <a:r>
              <a:rPr lang="it-IT" sz="2200" i="1">
                <a:solidFill>
                  <a:srgbClr val="0070C0"/>
                </a:solidFill>
              </a:rPr>
              <a:t>still</a:t>
            </a:r>
            <a:r>
              <a:rPr lang="it-IT" sz="2200" i="1"/>
              <a:t> haven’t had our exam results. </a:t>
            </a:r>
            <a:endParaRPr sz="2200" b="1" i="1"/>
          </a:p>
          <a:p>
            <a:pPr marL="685800" lvl="1" indent="-88900" algn="l" rtl="0">
              <a:lnSpc>
                <a:spcPct val="90000"/>
              </a:lnSpc>
              <a:spcBef>
                <a:spcPts val="500"/>
              </a:spcBef>
              <a:spcAft>
                <a:spcPts val="0"/>
              </a:spcAft>
              <a:buClr>
                <a:schemeClr val="dk1"/>
              </a:buClr>
              <a:buSzPts val="2200"/>
              <a:buNone/>
            </a:pPr>
            <a:endParaRPr sz="2200" i="1"/>
          </a:p>
          <a:p>
            <a:pPr marL="371475" lvl="0" indent="-371475" algn="l" rtl="0">
              <a:lnSpc>
                <a:spcPct val="90000"/>
              </a:lnSpc>
              <a:spcBef>
                <a:spcPts val="1800"/>
              </a:spcBef>
              <a:spcAft>
                <a:spcPts val="0"/>
              </a:spcAft>
              <a:buClr>
                <a:schemeClr val="dk1"/>
              </a:buClr>
              <a:buSzPts val="2600"/>
              <a:buFont typeface="Calibri"/>
              <a:buAutoNum type="arabicPeriod" startAt="3"/>
            </a:pPr>
            <a:r>
              <a:rPr lang="it-IT" sz="2600"/>
              <a:t>To refer to actions occurred in a </a:t>
            </a:r>
            <a:r>
              <a:rPr lang="it-IT" sz="2600" b="1"/>
              <a:t>time period </a:t>
            </a:r>
            <a:r>
              <a:rPr lang="it-IT" sz="2600"/>
              <a:t>which is </a:t>
            </a:r>
            <a:r>
              <a:rPr lang="it-IT" sz="2600" b="1"/>
              <a:t>not over yet </a:t>
            </a:r>
            <a:r>
              <a:rPr lang="it-IT" sz="2600"/>
              <a:t>:</a:t>
            </a:r>
            <a:endParaRPr/>
          </a:p>
          <a:p>
            <a:pPr marL="542925" lvl="0" indent="-228600" algn="l" rtl="0">
              <a:lnSpc>
                <a:spcPct val="90000"/>
              </a:lnSpc>
              <a:spcBef>
                <a:spcPts val="1200"/>
              </a:spcBef>
              <a:spcAft>
                <a:spcPts val="0"/>
              </a:spcAft>
              <a:buClr>
                <a:schemeClr val="dk1"/>
              </a:buClr>
              <a:buSzPts val="2200"/>
              <a:buChar char="•"/>
            </a:pPr>
            <a:r>
              <a:rPr lang="it-IT" sz="2200" i="1"/>
              <a:t>I've drunk four cups of coffee </a:t>
            </a:r>
            <a:r>
              <a:rPr lang="it-IT" sz="2200" i="1" u="sng"/>
              <a:t>today.</a:t>
            </a:r>
            <a:endParaRPr/>
          </a:p>
          <a:p>
            <a:pPr marL="538163" lvl="0" indent="0" algn="l" rtl="0">
              <a:lnSpc>
                <a:spcPct val="90000"/>
              </a:lnSpc>
              <a:spcBef>
                <a:spcPts val="0"/>
              </a:spcBef>
              <a:spcAft>
                <a:spcPts val="0"/>
              </a:spcAft>
              <a:buClr>
                <a:schemeClr val="dk1"/>
              </a:buClr>
              <a:buSzPts val="2200"/>
              <a:buNone/>
            </a:pPr>
            <a:r>
              <a:rPr lang="it-IT" sz="2200"/>
              <a:t>vs.</a:t>
            </a:r>
            <a:r>
              <a:rPr lang="it-IT" sz="2200" i="1">
                <a:solidFill>
                  <a:srgbClr val="FF0000"/>
                </a:solidFill>
              </a:rPr>
              <a:t> I drank four cups of coffee this morning</a:t>
            </a:r>
            <a:r>
              <a:rPr lang="it-IT" sz="2200">
                <a:solidFill>
                  <a:srgbClr val="FF0000"/>
                </a:solidFill>
              </a:rPr>
              <a:t> (said at 4pm)</a:t>
            </a:r>
            <a:endParaRPr sz="2200" i="1" u="sng"/>
          </a:p>
          <a:p>
            <a:pPr marL="542925" lvl="0" indent="-228600" algn="l" rtl="0">
              <a:lnSpc>
                <a:spcPct val="90000"/>
              </a:lnSpc>
              <a:spcBef>
                <a:spcPts val="600"/>
              </a:spcBef>
              <a:spcAft>
                <a:spcPts val="0"/>
              </a:spcAft>
              <a:buClr>
                <a:schemeClr val="dk1"/>
              </a:buClr>
              <a:buSzPts val="2200"/>
              <a:buChar char="•"/>
            </a:pPr>
            <a:r>
              <a:rPr lang="it-IT" sz="2200" i="1"/>
              <a:t>We haven’t taken any exam </a:t>
            </a:r>
            <a:r>
              <a:rPr lang="it-IT" sz="2200" i="1" u="sng"/>
              <a:t>this year.</a:t>
            </a:r>
            <a:endParaRPr/>
          </a:p>
          <a:p>
            <a:pPr marL="685800" lvl="1" indent="-228600" algn="l" rtl="0">
              <a:lnSpc>
                <a:spcPct val="90000"/>
              </a:lnSpc>
              <a:spcBef>
                <a:spcPts val="500"/>
              </a:spcBef>
              <a:spcAft>
                <a:spcPts val="0"/>
              </a:spcAft>
              <a:buClr>
                <a:schemeClr val="dk1"/>
              </a:buClr>
              <a:buSzPts val="2200"/>
              <a:buChar char="•"/>
            </a:pPr>
            <a:r>
              <a:rPr lang="it-IT" sz="2200" i="1"/>
              <a:t>I’ve made a lot of new friends </a:t>
            </a:r>
            <a:r>
              <a:rPr lang="it-IT" sz="2200" i="1" u="sng"/>
              <a:t>in the last few days</a:t>
            </a:r>
            <a:r>
              <a:rPr lang="it-IT" sz="2200" i="1"/>
              <a:t>.</a:t>
            </a:r>
            <a:endParaRPr/>
          </a:p>
          <a:p>
            <a:pPr marL="685800" lvl="1" indent="-228600" algn="l" rtl="0">
              <a:lnSpc>
                <a:spcPct val="90000"/>
              </a:lnSpc>
              <a:spcBef>
                <a:spcPts val="500"/>
              </a:spcBef>
              <a:spcAft>
                <a:spcPts val="0"/>
              </a:spcAft>
              <a:buClr>
                <a:schemeClr val="dk1"/>
              </a:buClr>
              <a:buSzPts val="2200"/>
              <a:buChar char="•"/>
            </a:pPr>
            <a:r>
              <a:rPr lang="it-IT" sz="2200" i="1"/>
              <a:t>We haven’t had dinner together </a:t>
            </a:r>
            <a:r>
              <a:rPr lang="it-IT" sz="2200" i="1" u="sng"/>
              <a:t>for a long time</a:t>
            </a:r>
            <a:r>
              <a:rPr lang="it-IT" sz="2200" i="1"/>
              <a: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6"/>
          <p:cNvSpPr/>
          <p:nvPr/>
        </p:nvSpPr>
        <p:spPr>
          <a:xfrm>
            <a:off x="1762126" y="247821"/>
            <a:ext cx="8667749" cy="4078039"/>
          </a:xfrm>
          <a:prstGeom prst="rect">
            <a:avLst/>
          </a:prstGeom>
          <a:noFill/>
          <a:ln>
            <a:noFill/>
          </a:ln>
        </p:spPr>
        <p:txBody>
          <a:bodyPr spcFirstLastPara="1" wrap="square" lIns="91425" tIns="45700" rIns="91425" bIns="45700" anchor="t" anchorCtr="0">
            <a:spAutoFit/>
          </a:bodyPr>
          <a:lstStyle/>
          <a:p>
            <a:pPr marL="514350" marR="0" lvl="0" indent="-514350" algn="l" rtl="0">
              <a:spcBef>
                <a:spcPts val="0"/>
              </a:spcBef>
              <a:spcAft>
                <a:spcPts val="0"/>
              </a:spcAft>
              <a:buClr>
                <a:schemeClr val="dk1"/>
              </a:buClr>
              <a:buSzPts val="2800"/>
              <a:buFont typeface="Calibri"/>
              <a:buAutoNum type="arabicPeriod" startAt="5"/>
            </a:pPr>
            <a:r>
              <a:rPr lang="it-IT" sz="2800" b="1">
                <a:solidFill>
                  <a:schemeClr val="dk1"/>
                </a:solidFill>
                <a:latin typeface="Calibri"/>
                <a:ea typeface="Calibri"/>
                <a:cs typeface="Calibri"/>
                <a:sym typeface="Calibri"/>
              </a:rPr>
              <a:t>To talk about activities/situations that started in the past, continued and are still true/happening now</a:t>
            </a:r>
            <a:r>
              <a:rPr lang="it-IT" sz="2800">
                <a:solidFill>
                  <a:schemeClr val="dk1"/>
                </a:solidFill>
                <a:latin typeface="Calibri"/>
                <a:ea typeface="Calibri"/>
                <a:cs typeface="Calibri"/>
                <a:sym typeface="Calibri"/>
              </a:rPr>
              <a:t>:</a:t>
            </a:r>
            <a:endParaRPr/>
          </a:p>
          <a:p>
            <a:pPr marL="800100" marR="0" lvl="1" indent="-342900" algn="l" rtl="0">
              <a:spcBef>
                <a:spcPts val="1200"/>
              </a:spcBef>
              <a:spcAft>
                <a:spcPts val="0"/>
              </a:spcAft>
              <a:buClr>
                <a:schemeClr val="dk1"/>
              </a:buClr>
              <a:buSzPts val="2400"/>
              <a:buFont typeface="Arial"/>
              <a:buChar char="•"/>
            </a:pPr>
            <a:r>
              <a:rPr lang="it-IT" sz="2400" b="0" i="0" u="none" strike="noStrike" cap="none">
                <a:solidFill>
                  <a:schemeClr val="dk1"/>
                </a:solidFill>
                <a:latin typeface="Calibri"/>
                <a:ea typeface="Calibri"/>
                <a:cs typeface="Calibri"/>
                <a:sym typeface="Calibri"/>
              </a:rPr>
              <a:t>How long has David worked in Mexico?</a:t>
            </a:r>
            <a:r>
              <a:rPr lang="it-IT" sz="2400" b="0" i="1" u="none" strike="noStrike" cap="none">
                <a:solidFill>
                  <a:schemeClr val="dk1"/>
                </a:solidFill>
                <a:latin typeface="Calibri"/>
                <a:ea typeface="Calibri"/>
                <a:cs typeface="Calibri"/>
                <a:sym typeface="Calibri"/>
              </a:rPr>
              <a:t> (we know he’s still there)</a:t>
            </a:r>
            <a:endParaRPr/>
          </a:p>
          <a:p>
            <a:pPr marL="1257300" marR="0" lvl="2" indent="-342900" algn="l" rtl="0">
              <a:spcBef>
                <a:spcPts val="600"/>
              </a:spcBef>
              <a:spcAft>
                <a:spcPts val="0"/>
              </a:spcAft>
              <a:buClr>
                <a:schemeClr val="dk1"/>
              </a:buClr>
              <a:buSzPts val="2400"/>
              <a:buFont typeface="Arial"/>
              <a:buChar char="•"/>
            </a:pPr>
            <a:r>
              <a:rPr lang="it-IT" sz="2400" b="0" i="0" u="none" strike="noStrike" cap="none">
                <a:solidFill>
                  <a:schemeClr val="dk1"/>
                </a:solidFill>
                <a:latin typeface="Calibri"/>
                <a:ea typeface="Calibri"/>
                <a:cs typeface="Calibri"/>
                <a:sym typeface="Calibri"/>
              </a:rPr>
              <a:t>David has worked in Mexico </a:t>
            </a:r>
            <a:r>
              <a:rPr lang="it-IT" sz="2400" b="0" i="0" u="sng" strike="noStrike" cap="none">
                <a:solidFill>
                  <a:schemeClr val="dk1"/>
                </a:solidFill>
                <a:latin typeface="Calibri"/>
                <a:ea typeface="Calibri"/>
                <a:cs typeface="Calibri"/>
                <a:sym typeface="Calibri"/>
              </a:rPr>
              <a:t>for</a:t>
            </a:r>
            <a:r>
              <a:rPr lang="it-IT" sz="2400" b="0" i="0" u="none" strike="noStrike" cap="none">
                <a:solidFill>
                  <a:schemeClr val="dk1"/>
                </a:solidFill>
                <a:latin typeface="Calibri"/>
                <a:ea typeface="Calibri"/>
                <a:cs typeface="Calibri"/>
                <a:sym typeface="Calibri"/>
              </a:rPr>
              <a:t> many years / </a:t>
            </a:r>
            <a:r>
              <a:rPr lang="it-IT" sz="2400" b="0" i="0" u="sng" strike="noStrike" cap="none">
                <a:solidFill>
                  <a:schemeClr val="dk1"/>
                </a:solidFill>
                <a:latin typeface="Calibri"/>
                <a:ea typeface="Calibri"/>
                <a:cs typeface="Calibri"/>
                <a:sym typeface="Calibri"/>
              </a:rPr>
              <a:t>for</a:t>
            </a:r>
            <a:r>
              <a:rPr lang="it-IT" sz="2400" b="0" i="0" u="none" strike="noStrike" cap="none">
                <a:solidFill>
                  <a:schemeClr val="dk1"/>
                </a:solidFill>
                <a:latin typeface="Calibri"/>
                <a:ea typeface="Calibri"/>
                <a:cs typeface="Calibri"/>
                <a:sym typeface="Calibri"/>
              </a:rPr>
              <a:t> a long time. </a:t>
            </a:r>
            <a:endParaRPr/>
          </a:p>
          <a:p>
            <a:pPr marL="1714500" marR="0" lvl="3" indent="-342900" algn="l" rtl="0">
              <a:spcBef>
                <a:spcPts val="0"/>
              </a:spcBef>
              <a:spcAft>
                <a:spcPts val="0"/>
              </a:spcAft>
              <a:buClr>
                <a:schemeClr val="dk1"/>
              </a:buClr>
              <a:buSzPts val="2000"/>
              <a:buFont typeface="Arial"/>
              <a:buChar char="•"/>
            </a:pPr>
            <a:r>
              <a:rPr lang="it-IT" sz="2000" b="0" i="0" u="none" strike="noStrike" cap="none">
                <a:solidFill>
                  <a:schemeClr val="dk1"/>
                </a:solidFill>
                <a:latin typeface="Calibri"/>
                <a:ea typeface="Calibri"/>
                <a:cs typeface="Calibri"/>
                <a:sym typeface="Calibri"/>
              </a:rPr>
              <a:t>He has worked there </a:t>
            </a:r>
            <a:r>
              <a:rPr lang="it-IT" sz="2000" b="0" i="0" u="none" strike="sngStrike" cap="none">
                <a:solidFill>
                  <a:srgbClr val="FF0000"/>
                </a:solidFill>
                <a:latin typeface="Calibri"/>
                <a:ea typeface="Calibri"/>
                <a:cs typeface="Calibri"/>
                <a:sym typeface="Calibri"/>
              </a:rPr>
              <a:t>for</a:t>
            </a:r>
            <a:r>
              <a:rPr lang="it-IT" sz="2000" b="0" i="0" u="none" strike="noStrike" cap="none">
                <a:solidFill>
                  <a:schemeClr val="dk1"/>
                </a:solidFill>
                <a:latin typeface="Calibri"/>
                <a:ea typeface="Calibri"/>
                <a:cs typeface="Calibri"/>
                <a:sym typeface="Calibri"/>
              </a:rPr>
              <a:t> all his life.</a:t>
            </a:r>
            <a:endParaRPr/>
          </a:p>
          <a:p>
            <a:pPr marL="1257300" marR="0" lvl="2" indent="-342900" algn="l" rtl="0">
              <a:spcBef>
                <a:spcPts val="0"/>
              </a:spcBef>
              <a:spcAft>
                <a:spcPts val="0"/>
              </a:spcAft>
              <a:buClr>
                <a:schemeClr val="dk1"/>
              </a:buClr>
              <a:buSzPts val="2400"/>
              <a:buFont typeface="Arial"/>
              <a:buChar char="•"/>
            </a:pPr>
            <a:r>
              <a:rPr lang="it-IT" sz="2400" b="0" i="0" u="none" strike="noStrike" cap="none">
                <a:solidFill>
                  <a:schemeClr val="dk1"/>
                </a:solidFill>
                <a:latin typeface="Calibri"/>
                <a:ea typeface="Calibri"/>
                <a:cs typeface="Calibri"/>
                <a:sym typeface="Calibri"/>
              </a:rPr>
              <a:t>David has worked in Mexico </a:t>
            </a:r>
            <a:r>
              <a:rPr lang="it-IT" sz="2400" b="0" i="0" u="sng" strike="noStrike" cap="none">
                <a:solidFill>
                  <a:schemeClr val="dk1"/>
                </a:solidFill>
                <a:latin typeface="Calibri"/>
                <a:ea typeface="Calibri"/>
                <a:cs typeface="Calibri"/>
                <a:sym typeface="Calibri"/>
              </a:rPr>
              <a:t>since</a:t>
            </a:r>
            <a:r>
              <a:rPr lang="it-IT" sz="2400" b="0" i="0" u="none" strike="noStrike" cap="none">
                <a:solidFill>
                  <a:schemeClr val="dk1"/>
                </a:solidFill>
                <a:latin typeface="Calibri"/>
                <a:ea typeface="Calibri"/>
                <a:cs typeface="Calibri"/>
                <a:sym typeface="Calibri"/>
              </a:rPr>
              <a:t> 2001.</a:t>
            </a:r>
            <a:endParaRPr/>
          </a:p>
          <a:p>
            <a:pPr marL="1257300" marR="0" lvl="2" indent="-342900" algn="l" rtl="0">
              <a:spcBef>
                <a:spcPts val="0"/>
              </a:spcBef>
              <a:spcAft>
                <a:spcPts val="0"/>
              </a:spcAft>
              <a:buClr>
                <a:schemeClr val="dk1"/>
              </a:buClr>
              <a:buSzPts val="2400"/>
              <a:buFont typeface="Arial"/>
              <a:buChar char="•"/>
            </a:pPr>
            <a:r>
              <a:rPr lang="it-IT" sz="2400" b="0" i="0" u="none" strike="noStrike" cap="none">
                <a:solidFill>
                  <a:schemeClr val="dk1"/>
                </a:solidFill>
                <a:latin typeface="Calibri"/>
                <a:ea typeface="Calibri"/>
                <a:cs typeface="Calibri"/>
                <a:sym typeface="Calibri"/>
              </a:rPr>
              <a:t>David has worked in Mexico </a:t>
            </a:r>
            <a:r>
              <a:rPr lang="it-IT" sz="2400" b="0" i="0" u="sng" strike="noStrike" cap="none">
                <a:solidFill>
                  <a:schemeClr val="dk1"/>
                </a:solidFill>
                <a:latin typeface="Calibri"/>
                <a:ea typeface="Calibri"/>
                <a:cs typeface="Calibri"/>
                <a:sym typeface="Calibri"/>
              </a:rPr>
              <a:t>since</a:t>
            </a:r>
            <a:r>
              <a:rPr lang="it-IT" sz="2400" b="0" i="0" u="none" strike="noStrike" cap="none">
                <a:solidFill>
                  <a:schemeClr val="dk1"/>
                </a:solidFill>
                <a:latin typeface="Calibri"/>
                <a:ea typeface="Calibri"/>
                <a:cs typeface="Calibri"/>
                <a:sym typeface="Calibri"/>
              </a:rPr>
              <a:t> he left school.</a:t>
            </a:r>
            <a:endParaRPr/>
          </a:p>
          <a:p>
            <a:pPr marL="1257300" marR="0" lvl="2" indent="-342900" algn="l" rtl="0">
              <a:spcBef>
                <a:spcPts val="0"/>
              </a:spcBef>
              <a:spcAft>
                <a:spcPts val="0"/>
              </a:spcAft>
              <a:buClr>
                <a:schemeClr val="dk1"/>
              </a:buClr>
              <a:buSzPts val="2400"/>
              <a:buFont typeface="Arial"/>
              <a:buChar char="•"/>
            </a:pPr>
            <a:r>
              <a:rPr lang="it-IT" sz="2400" b="0" i="0" u="none" strike="noStrike" cap="none">
                <a:solidFill>
                  <a:schemeClr val="dk1"/>
                </a:solidFill>
                <a:latin typeface="Calibri"/>
                <a:ea typeface="Calibri"/>
                <a:cs typeface="Calibri"/>
                <a:sym typeface="Calibri"/>
              </a:rPr>
              <a:t>He has </a:t>
            </a:r>
            <a:r>
              <a:rPr lang="it-IT" sz="2400" b="0" i="0" u="sng" strike="noStrike" cap="none">
                <a:solidFill>
                  <a:schemeClr val="dk1"/>
                </a:solidFill>
                <a:latin typeface="Calibri"/>
                <a:ea typeface="Calibri"/>
                <a:cs typeface="Calibri"/>
                <a:sym typeface="Calibri"/>
              </a:rPr>
              <a:t>always</a:t>
            </a:r>
            <a:r>
              <a:rPr lang="it-IT" sz="2400" b="0" i="0" u="none" strike="noStrike" cap="none">
                <a:solidFill>
                  <a:schemeClr val="dk1"/>
                </a:solidFill>
                <a:latin typeface="Calibri"/>
                <a:ea typeface="Calibri"/>
                <a:cs typeface="Calibri"/>
                <a:sym typeface="Calibri"/>
              </a:rPr>
              <a:t> worked there.</a:t>
            </a:r>
            <a:endParaRPr/>
          </a:p>
        </p:txBody>
      </p:sp>
      <p:sp>
        <p:nvSpPr>
          <p:cNvPr id="233" name="Google Shape;233;p16"/>
          <p:cNvSpPr/>
          <p:nvPr/>
        </p:nvSpPr>
        <p:spPr>
          <a:xfrm>
            <a:off x="1837211" y="4887212"/>
            <a:ext cx="4258789" cy="17912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000" u="sng">
                <a:solidFill>
                  <a:schemeClr val="dk1"/>
                </a:solidFill>
                <a:latin typeface="Calibri"/>
                <a:ea typeface="Calibri"/>
                <a:cs typeface="Calibri"/>
                <a:sym typeface="Calibri"/>
              </a:rPr>
              <a:t>PLEASE NOTICE:</a:t>
            </a:r>
            <a:endParaRPr/>
          </a:p>
          <a:p>
            <a:pPr marL="342900" marR="0" lvl="0" indent="-342900" algn="l" rtl="0">
              <a:lnSpc>
                <a:spcPct val="80000"/>
              </a:lnSpc>
              <a:spcBef>
                <a:spcPts val="600"/>
              </a:spcBef>
              <a:spcAft>
                <a:spcPts val="0"/>
              </a:spcAft>
              <a:buClr>
                <a:schemeClr val="dk1"/>
              </a:buClr>
              <a:buSzPts val="2000"/>
              <a:buFont typeface="Arial"/>
              <a:buChar char="•"/>
            </a:pPr>
            <a:r>
              <a:rPr lang="it-IT" sz="2000">
                <a:solidFill>
                  <a:schemeClr val="dk1"/>
                </a:solidFill>
                <a:latin typeface="Calibri"/>
                <a:ea typeface="Calibri"/>
                <a:cs typeface="Calibri"/>
                <a:sym typeface="Calibri"/>
              </a:rPr>
              <a:t>use the </a:t>
            </a:r>
            <a:r>
              <a:rPr lang="it-IT" sz="2000" b="1">
                <a:solidFill>
                  <a:srgbClr val="0070C0"/>
                </a:solidFill>
                <a:latin typeface="Calibri"/>
                <a:ea typeface="Calibri"/>
                <a:cs typeface="Calibri"/>
                <a:sym typeface="Calibri"/>
              </a:rPr>
              <a:t>present perfect </a:t>
            </a:r>
            <a:r>
              <a:rPr lang="it-IT" sz="2000">
                <a:solidFill>
                  <a:schemeClr val="dk1"/>
                </a:solidFill>
                <a:latin typeface="Calibri"/>
                <a:ea typeface="Calibri"/>
                <a:cs typeface="Calibri"/>
                <a:sym typeface="Calibri"/>
              </a:rPr>
              <a:t>to talk about </a:t>
            </a:r>
            <a:r>
              <a:rPr lang="it-IT" sz="2000">
                <a:solidFill>
                  <a:srgbClr val="0070C0"/>
                </a:solidFill>
                <a:latin typeface="Calibri"/>
                <a:ea typeface="Calibri"/>
                <a:cs typeface="Calibri"/>
                <a:sym typeface="Calibri"/>
              </a:rPr>
              <a:t>a period of time </a:t>
            </a:r>
            <a:r>
              <a:rPr lang="it-IT" sz="2000" b="1">
                <a:solidFill>
                  <a:srgbClr val="0070C0"/>
                </a:solidFill>
                <a:latin typeface="Calibri"/>
                <a:ea typeface="Calibri"/>
                <a:cs typeface="Calibri"/>
                <a:sym typeface="Calibri"/>
              </a:rPr>
              <a:t>from the past until now</a:t>
            </a:r>
            <a:endParaRPr sz="2000" b="1">
              <a:solidFill>
                <a:srgbClr val="0070C0"/>
              </a:solidFill>
              <a:latin typeface="Calibri"/>
              <a:ea typeface="Calibri"/>
              <a:cs typeface="Calibri"/>
              <a:sym typeface="Calibri"/>
            </a:endParaRPr>
          </a:p>
          <a:p>
            <a:pPr marL="342900" marR="0" lvl="0" indent="-342900" algn="l" rtl="0">
              <a:lnSpc>
                <a:spcPct val="80000"/>
              </a:lnSpc>
              <a:spcBef>
                <a:spcPts val="600"/>
              </a:spcBef>
              <a:spcAft>
                <a:spcPts val="0"/>
              </a:spcAft>
              <a:buClr>
                <a:schemeClr val="dk1"/>
              </a:buClr>
              <a:buSzPts val="2000"/>
              <a:buFont typeface="Arial"/>
              <a:buChar char="•"/>
            </a:pPr>
            <a:r>
              <a:rPr lang="it-IT" sz="2000">
                <a:solidFill>
                  <a:schemeClr val="dk1"/>
                </a:solidFill>
                <a:latin typeface="Calibri"/>
                <a:ea typeface="Calibri"/>
                <a:cs typeface="Calibri"/>
                <a:sym typeface="Calibri"/>
              </a:rPr>
              <a:t>use </a:t>
            </a:r>
            <a:r>
              <a:rPr lang="it-IT" sz="2000" b="1">
                <a:solidFill>
                  <a:schemeClr val="dk1"/>
                </a:solidFill>
                <a:latin typeface="Calibri"/>
                <a:ea typeface="Calibri"/>
                <a:cs typeface="Calibri"/>
                <a:sym typeface="Calibri"/>
              </a:rPr>
              <a:t>the </a:t>
            </a:r>
            <a:r>
              <a:rPr lang="it-IT" sz="2000" b="1">
                <a:solidFill>
                  <a:srgbClr val="0070C0"/>
                </a:solidFill>
                <a:latin typeface="Calibri"/>
                <a:ea typeface="Calibri"/>
                <a:cs typeface="Calibri"/>
                <a:sym typeface="Calibri"/>
              </a:rPr>
              <a:t>past simple </a:t>
            </a:r>
            <a:r>
              <a:rPr lang="it-IT" sz="2000">
                <a:solidFill>
                  <a:schemeClr val="dk1"/>
                </a:solidFill>
                <a:latin typeface="Calibri"/>
                <a:ea typeface="Calibri"/>
                <a:cs typeface="Calibri"/>
                <a:sym typeface="Calibri"/>
              </a:rPr>
              <a:t>to talk about a </a:t>
            </a:r>
            <a:r>
              <a:rPr lang="it-IT" sz="2000" b="1">
                <a:solidFill>
                  <a:srgbClr val="0070C0"/>
                </a:solidFill>
                <a:latin typeface="Calibri"/>
                <a:ea typeface="Calibri"/>
                <a:cs typeface="Calibri"/>
                <a:sym typeface="Calibri"/>
              </a:rPr>
              <a:t>finished period </a:t>
            </a:r>
            <a:r>
              <a:rPr lang="it-IT" sz="2000">
                <a:solidFill>
                  <a:srgbClr val="0070C0"/>
                </a:solidFill>
                <a:latin typeface="Calibri"/>
                <a:ea typeface="Calibri"/>
                <a:cs typeface="Calibri"/>
                <a:sym typeface="Calibri"/>
              </a:rPr>
              <a:t>of time </a:t>
            </a:r>
            <a:r>
              <a:rPr lang="it-IT" sz="2000">
                <a:solidFill>
                  <a:schemeClr val="dk1"/>
                </a:solidFill>
                <a:latin typeface="Calibri"/>
                <a:ea typeface="Calibri"/>
                <a:cs typeface="Calibri"/>
                <a:sym typeface="Calibri"/>
              </a:rPr>
              <a:t>in the past.</a:t>
            </a:r>
            <a:endParaRPr/>
          </a:p>
        </p:txBody>
      </p:sp>
      <p:sp>
        <p:nvSpPr>
          <p:cNvPr id="234" name="Google Shape;234;p16"/>
          <p:cNvSpPr/>
          <p:nvPr/>
        </p:nvSpPr>
        <p:spPr>
          <a:xfrm>
            <a:off x="6196485" y="5416540"/>
            <a:ext cx="395817" cy="366302"/>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5" name="Google Shape;235;p16"/>
          <p:cNvSpPr/>
          <p:nvPr/>
        </p:nvSpPr>
        <p:spPr>
          <a:xfrm>
            <a:off x="6196485" y="6187273"/>
            <a:ext cx="395817" cy="366302"/>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6" name="Google Shape;236;p16"/>
          <p:cNvSpPr/>
          <p:nvPr/>
        </p:nvSpPr>
        <p:spPr>
          <a:xfrm>
            <a:off x="6694002" y="5226784"/>
            <a:ext cx="3624747" cy="1631216"/>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it-IT" sz="2000">
                <a:solidFill>
                  <a:schemeClr val="dk1"/>
                </a:solidFill>
                <a:latin typeface="Calibri"/>
                <a:ea typeface="Calibri"/>
                <a:cs typeface="Calibri"/>
                <a:sym typeface="Calibri"/>
              </a:rPr>
              <a:t>Jack </a:t>
            </a:r>
            <a:r>
              <a:rPr lang="it-IT" sz="2000">
                <a:solidFill>
                  <a:srgbClr val="0070C0"/>
                </a:solidFill>
                <a:latin typeface="Calibri"/>
                <a:ea typeface="Calibri"/>
                <a:cs typeface="Calibri"/>
                <a:sym typeface="Calibri"/>
              </a:rPr>
              <a:t>has been married </a:t>
            </a:r>
            <a:r>
              <a:rPr lang="it-IT" sz="2000">
                <a:solidFill>
                  <a:schemeClr val="dk1"/>
                </a:solidFill>
                <a:latin typeface="Calibri"/>
                <a:ea typeface="Calibri"/>
                <a:cs typeface="Calibri"/>
                <a:sym typeface="Calibri"/>
              </a:rPr>
              <a:t>for</a:t>
            </a:r>
            <a:r>
              <a:rPr lang="it-IT" sz="2000">
                <a:solidFill>
                  <a:srgbClr val="0070C0"/>
                </a:solidFill>
                <a:latin typeface="Calibri"/>
                <a:ea typeface="Calibri"/>
                <a:cs typeface="Calibri"/>
                <a:sym typeface="Calibri"/>
              </a:rPr>
              <a:t> </a:t>
            </a:r>
            <a:r>
              <a:rPr lang="it-IT" sz="2000">
                <a:solidFill>
                  <a:schemeClr val="dk1"/>
                </a:solidFill>
                <a:latin typeface="Calibri"/>
                <a:ea typeface="Calibri"/>
                <a:cs typeface="Calibri"/>
                <a:sym typeface="Calibri"/>
              </a:rPr>
              <a:t>20 years </a:t>
            </a:r>
            <a:r>
              <a:rPr lang="it-IT" sz="1800" i="1">
                <a:solidFill>
                  <a:schemeClr val="dk1"/>
                </a:solidFill>
                <a:latin typeface="Calibri"/>
                <a:ea typeface="Calibri"/>
                <a:cs typeface="Calibri"/>
                <a:sym typeface="Calibri"/>
              </a:rPr>
              <a:t>(he is married now)</a:t>
            </a:r>
            <a:endParaRPr sz="1800" b="1" i="1">
              <a:solidFill>
                <a:srgbClr val="0070C0"/>
              </a:solidFill>
              <a:latin typeface="Calibri"/>
              <a:ea typeface="Calibri"/>
              <a:cs typeface="Calibri"/>
              <a:sym typeface="Calibri"/>
            </a:endParaRPr>
          </a:p>
          <a:p>
            <a:pPr marL="0" marR="0" lvl="0" indent="0" algn="l" rtl="0">
              <a:lnSpc>
                <a:spcPct val="90000"/>
              </a:lnSpc>
              <a:spcBef>
                <a:spcPts val="1200"/>
              </a:spcBef>
              <a:spcAft>
                <a:spcPts val="0"/>
              </a:spcAft>
              <a:buNone/>
            </a:pPr>
            <a:r>
              <a:rPr lang="it-IT" sz="2000">
                <a:solidFill>
                  <a:schemeClr val="dk1"/>
                </a:solidFill>
                <a:latin typeface="Calibri"/>
                <a:ea typeface="Calibri"/>
                <a:cs typeface="Calibri"/>
                <a:sym typeface="Calibri"/>
              </a:rPr>
              <a:t>Jack </a:t>
            </a:r>
            <a:r>
              <a:rPr lang="it-IT" sz="2000">
                <a:solidFill>
                  <a:srgbClr val="0070C0"/>
                </a:solidFill>
                <a:latin typeface="Calibri"/>
                <a:ea typeface="Calibri"/>
                <a:cs typeface="Calibri"/>
                <a:sym typeface="Calibri"/>
              </a:rPr>
              <a:t>was </a:t>
            </a:r>
            <a:r>
              <a:rPr lang="it-IT" sz="2000">
                <a:solidFill>
                  <a:schemeClr val="dk1"/>
                </a:solidFill>
                <a:latin typeface="Calibri"/>
                <a:ea typeface="Calibri"/>
                <a:cs typeface="Calibri"/>
                <a:sym typeface="Calibri"/>
              </a:rPr>
              <a:t>married for 20 years </a:t>
            </a:r>
            <a:r>
              <a:rPr lang="it-IT" sz="1800" i="1">
                <a:solidFill>
                  <a:schemeClr val="dk1"/>
                </a:solidFill>
                <a:latin typeface="Calibri"/>
                <a:ea typeface="Calibri"/>
                <a:cs typeface="Calibri"/>
                <a:sym typeface="Calibri"/>
              </a:rPr>
              <a:t>(now he is divorced, or a widower, or dead)</a:t>
            </a:r>
            <a:endParaRPr sz="2000" i="1">
              <a:solidFill>
                <a:schemeClr val="dk1"/>
              </a:solidFill>
              <a:latin typeface="Calibri"/>
              <a:ea typeface="Calibri"/>
              <a:cs typeface="Calibri"/>
              <a:sym typeface="Calibri"/>
            </a:endParaRPr>
          </a:p>
        </p:txBody>
      </p:sp>
      <p:cxnSp>
        <p:nvCxnSpPr>
          <p:cNvPr id="237" name="Google Shape;237;p16"/>
          <p:cNvCxnSpPr/>
          <p:nvPr/>
        </p:nvCxnSpPr>
        <p:spPr>
          <a:xfrm>
            <a:off x="1837210" y="4638892"/>
            <a:ext cx="8129392" cy="0"/>
          </a:xfrm>
          <a:prstGeom prst="straightConnector1">
            <a:avLst/>
          </a:prstGeom>
          <a:noFill/>
          <a:ln w="9525" cap="flat" cmpd="sng">
            <a:solidFill>
              <a:schemeClr val="accent1"/>
            </a:solidFill>
            <a:prstDash val="solid"/>
            <a:miter lim="800000"/>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Shape 242"/>
        <p:cNvGrpSpPr/>
        <p:nvPr/>
      </p:nvGrpSpPr>
      <p:grpSpPr>
        <a:xfrm>
          <a:off x="0" y="0"/>
          <a:ext cx="0" cy="0"/>
          <a:chOff x="0" y="0"/>
          <a:chExt cx="0" cy="0"/>
        </a:xfrm>
      </p:grpSpPr>
      <p:sp>
        <p:nvSpPr>
          <p:cNvPr id="243" name="Google Shape;243;p17"/>
          <p:cNvSpPr txBox="1">
            <a:spLocks noGrp="1"/>
          </p:cNvSpPr>
          <p:nvPr>
            <p:ph type="title"/>
          </p:nvPr>
        </p:nvSpPr>
        <p:spPr>
          <a:xfrm>
            <a:off x="1790700" y="155578"/>
            <a:ext cx="7886700" cy="116955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Arial"/>
              <a:buNone/>
            </a:pPr>
            <a:r>
              <a:rPr lang="it-IT" sz="3600">
                <a:latin typeface="Arial"/>
                <a:ea typeface="Arial"/>
                <a:cs typeface="Arial"/>
                <a:sym typeface="Arial"/>
              </a:rPr>
              <a:t>The past in relation to the present: the </a:t>
            </a:r>
            <a:r>
              <a:rPr lang="it-IT" sz="3600">
                <a:solidFill>
                  <a:srgbClr val="0070C0"/>
                </a:solidFill>
                <a:latin typeface="Arial"/>
                <a:ea typeface="Arial"/>
                <a:cs typeface="Arial"/>
                <a:sym typeface="Arial"/>
              </a:rPr>
              <a:t>PRESENT PERFECT</a:t>
            </a:r>
            <a:endParaRPr sz="3600">
              <a:solidFill>
                <a:srgbClr val="0070C0"/>
              </a:solidFill>
              <a:latin typeface="Arial"/>
              <a:ea typeface="Arial"/>
              <a:cs typeface="Arial"/>
              <a:sym typeface="Arial"/>
            </a:endParaRPr>
          </a:p>
        </p:txBody>
      </p:sp>
      <p:sp>
        <p:nvSpPr>
          <p:cNvPr id="244" name="Google Shape;244;p17"/>
          <p:cNvSpPr/>
          <p:nvPr/>
        </p:nvSpPr>
        <p:spPr>
          <a:xfrm>
            <a:off x="1937666" y="1800125"/>
            <a:ext cx="8605451" cy="3108543"/>
          </a:xfrm>
          <a:prstGeom prst="rect">
            <a:avLst/>
          </a:prstGeom>
          <a:noFill/>
          <a:ln>
            <a:noFill/>
          </a:ln>
        </p:spPr>
        <p:txBody>
          <a:bodyPr spcFirstLastPara="1" wrap="square" lIns="91425" tIns="45700" rIns="91425" bIns="45700" anchor="t" anchorCtr="0">
            <a:spAutoFit/>
          </a:bodyPr>
          <a:lstStyle/>
          <a:p>
            <a:pPr marL="514350" marR="0" lvl="0" indent="-514350" algn="l" rtl="0">
              <a:spcBef>
                <a:spcPts val="0"/>
              </a:spcBef>
              <a:spcAft>
                <a:spcPts val="0"/>
              </a:spcAft>
              <a:buClr>
                <a:schemeClr val="dk1"/>
              </a:buClr>
              <a:buSzPts val="2800"/>
              <a:buFont typeface="Calibri"/>
              <a:buAutoNum type="arabicPeriod" startAt="6"/>
            </a:pPr>
            <a:r>
              <a:rPr lang="it-IT" sz="2800" b="1">
                <a:solidFill>
                  <a:schemeClr val="dk1"/>
                </a:solidFill>
                <a:latin typeface="Calibri"/>
                <a:ea typeface="Calibri"/>
                <a:cs typeface="Calibri"/>
                <a:sym typeface="Calibri"/>
              </a:rPr>
              <a:t>With superlatives</a:t>
            </a:r>
            <a:endParaRPr/>
          </a:p>
          <a:p>
            <a:pPr marL="723900" marR="0" lvl="0" indent="-273050" algn="l" rtl="0">
              <a:spcBef>
                <a:spcPts val="600"/>
              </a:spcBef>
              <a:spcAft>
                <a:spcPts val="0"/>
              </a:spcAft>
              <a:buClr>
                <a:schemeClr val="dk1"/>
              </a:buClr>
              <a:buSzPts val="2400"/>
              <a:buFont typeface="Arial"/>
              <a:buChar char="•"/>
            </a:pPr>
            <a:r>
              <a:rPr lang="it-IT" sz="2400" i="1">
                <a:solidFill>
                  <a:schemeClr val="dk1"/>
                </a:solidFill>
                <a:latin typeface="Calibri"/>
                <a:ea typeface="Calibri"/>
                <a:cs typeface="Calibri"/>
                <a:sym typeface="Calibri"/>
              </a:rPr>
              <a:t>That was the worst film I’ve ever seen!</a:t>
            </a:r>
            <a:endParaRPr/>
          </a:p>
          <a:p>
            <a:pPr marL="723900" marR="0" lvl="0" indent="-273050" algn="l" rtl="0">
              <a:spcBef>
                <a:spcPts val="0"/>
              </a:spcBef>
              <a:spcAft>
                <a:spcPts val="0"/>
              </a:spcAft>
              <a:buClr>
                <a:schemeClr val="dk1"/>
              </a:buClr>
              <a:buSzPts val="2400"/>
              <a:buFont typeface="Arial"/>
              <a:buChar char="•"/>
            </a:pPr>
            <a:r>
              <a:rPr lang="it-IT" sz="2400" i="1">
                <a:solidFill>
                  <a:schemeClr val="dk1"/>
                </a:solidFill>
                <a:latin typeface="Calibri"/>
                <a:ea typeface="Calibri"/>
                <a:cs typeface="Calibri"/>
                <a:sym typeface="Calibri"/>
              </a:rPr>
              <a:t>That was the best holiday I’ve ever had! </a:t>
            </a:r>
            <a:endParaRPr/>
          </a:p>
          <a:p>
            <a:pPr marL="723900" marR="0" lvl="0" indent="-120650" algn="l" rtl="0">
              <a:spcBef>
                <a:spcPts val="0"/>
              </a:spcBef>
              <a:spcAft>
                <a:spcPts val="0"/>
              </a:spcAft>
              <a:buClr>
                <a:schemeClr val="dk1"/>
              </a:buClr>
              <a:buSzPts val="2400"/>
              <a:buFont typeface="Arial"/>
              <a:buNone/>
            </a:pPr>
            <a:endParaRPr sz="2400" i="1">
              <a:solidFill>
                <a:schemeClr val="dk1"/>
              </a:solidFill>
              <a:latin typeface="Calibri"/>
              <a:ea typeface="Calibri"/>
              <a:cs typeface="Calibri"/>
              <a:sym typeface="Calibri"/>
            </a:endParaRPr>
          </a:p>
          <a:p>
            <a:pPr marL="514350" marR="0" lvl="0" indent="-514350" algn="l" rtl="0">
              <a:spcBef>
                <a:spcPts val="1800"/>
              </a:spcBef>
              <a:spcAft>
                <a:spcPts val="0"/>
              </a:spcAft>
              <a:buClr>
                <a:schemeClr val="dk1"/>
              </a:buClr>
              <a:buSzPts val="2800"/>
              <a:buFont typeface="Calibri"/>
              <a:buAutoNum type="arabicPeriod" startAt="7"/>
            </a:pPr>
            <a:r>
              <a:rPr lang="it-IT" sz="2800" b="1">
                <a:solidFill>
                  <a:schemeClr val="dk1"/>
                </a:solidFill>
                <a:latin typeface="Calibri"/>
                <a:ea typeface="Calibri"/>
                <a:cs typeface="Calibri"/>
                <a:sym typeface="Calibri"/>
              </a:rPr>
              <a:t>With “the first time” and similar expressions</a:t>
            </a:r>
            <a:endParaRPr/>
          </a:p>
          <a:p>
            <a:pPr marL="715963" marR="0" lvl="1" indent="-258762" algn="l" rtl="0">
              <a:spcBef>
                <a:spcPts val="0"/>
              </a:spcBef>
              <a:spcAft>
                <a:spcPts val="0"/>
              </a:spcAft>
              <a:buClr>
                <a:schemeClr val="dk1"/>
              </a:buClr>
              <a:buSzPts val="2400"/>
              <a:buFont typeface="Arial"/>
              <a:buChar char="•"/>
            </a:pPr>
            <a:r>
              <a:rPr lang="it-IT" sz="2400" b="0" i="1" u="none" strike="noStrike" cap="none">
                <a:solidFill>
                  <a:schemeClr val="dk1"/>
                </a:solidFill>
                <a:latin typeface="Calibri"/>
                <a:ea typeface="Calibri"/>
                <a:cs typeface="Calibri"/>
                <a:sym typeface="Calibri"/>
              </a:rPr>
              <a:t>This is </a:t>
            </a:r>
            <a:r>
              <a:rPr lang="it-IT" sz="2400" b="1" i="1" u="none" strike="noStrike" cap="none">
                <a:solidFill>
                  <a:schemeClr val="dk1"/>
                </a:solidFill>
                <a:latin typeface="Calibri"/>
                <a:ea typeface="Calibri"/>
                <a:cs typeface="Calibri"/>
                <a:sym typeface="Calibri"/>
              </a:rPr>
              <a:t>the third time </a:t>
            </a:r>
            <a:r>
              <a:rPr lang="it-IT" sz="2400" b="0" i="1" u="none" strike="noStrike" cap="none">
                <a:solidFill>
                  <a:schemeClr val="dk1"/>
                </a:solidFill>
                <a:latin typeface="Calibri"/>
                <a:ea typeface="Calibri"/>
                <a:cs typeface="Calibri"/>
                <a:sym typeface="Calibri"/>
              </a:rPr>
              <a:t>I’ve visited China, but it’s </a:t>
            </a:r>
            <a:r>
              <a:rPr lang="it-IT" sz="2400" b="1" i="1" u="none" strike="noStrike" cap="none">
                <a:solidFill>
                  <a:schemeClr val="dk1"/>
                </a:solidFill>
                <a:latin typeface="Calibri"/>
                <a:ea typeface="Calibri"/>
                <a:cs typeface="Calibri"/>
                <a:sym typeface="Calibri"/>
              </a:rPr>
              <a:t>the first time </a:t>
            </a:r>
            <a:r>
              <a:rPr lang="it-IT" sz="2400" b="0" i="1" u="none" strike="noStrike" cap="none">
                <a:solidFill>
                  <a:schemeClr val="dk1"/>
                </a:solidFill>
                <a:latin typeface="Calibri"/>
                <a:ea typeface="Calibri"/>
                <a:cs typeface="Calibri"/>
                <a:sym typeface="Calibri"/>
              </a:rPr>
              <a:t>I’ve travelled in business class.</a:t>
            </a:r>
            <a:endParaRPr sz="2400" b="0" i="1" u="none" strike="noStrike" cap="non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8"/>
          <p:cNvSpPr txBox="1"/>
          <p:nvPr/>
        </p:nvSpPr>
        <p:spPr>
          <a:xfrm>
            <a:off x="1943101" y="265112"/>
            <a:ext cx="8114665" cy="7445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70C0"/>
              </a:buClr>
              <a:buSzPts val="3300"/>
              <a:buFont typeface="Calibri"/>
              <a:buNone/>
            </a:pPr>
            <a:r>
              <a:rPr lang="it-IT" sz="3300">
                <a:solidFill>
                  <a:srgbClr val="0070C0"/>
                </a:solidFill>
                <a:latin typeface="Calibri"/>
                <a:ea typeface="Calibri"/>
                <a:cs typeface="Calibri"/>
                <a:sym typeface="Calibri"/>
              </a:rPr>
              <a:t>COMPARATIVES and SUPERLATIVES  3° pag.26</a:t>
            </a:r>
            <a:endParaRPr/>
          </a:p>
        </p:txBody>
      </p:sp>
      <p:sp>
        <p:nvSpPr>
          <p:cNvPr id="250" name="Google Shape;250;p18"/>
          <p:cNvSpPr/>
          <p:nvPr/>
        </p:nvSpPr>
        <p:spPr>
          <a:xfrm>
            <a:off x="1943100" y="1009650"/>
            <a:ext cx="4572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1" name="Google Shape;251;p18"/>
          <p:cNvSpPr/>
          <p:nvPr/>
        </p:nvSpPr>
        <p:spPr>
          <a:xfrm>
            <a:off x="1940122" y="889576"/>
            <a:ext cx="8308779" cy="57861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a:solidFill>
                  <a:schemeClr val="dk1"/>
                </a:solidFill>
                <a:latin typeface="Arial"/>
                <a:ea typeface="Arial"/>
                <a:cs typeface="Arial"/>
                <a:sym typeface="Arial"/>
              </a:rPr>
              <a:t>We use comparative and superlative adjectives and adverbs to compare people or things.</a:t>
            </a:r>
            <a:endParaRPr/>
          </a:p>
          <a:p>
            <a:pPr marL="0" marR="0" lvl="0" indent="0" algn="l" rtl="0">
              <a:spcBef>
                <a:spcPts val="1200"/>
              </a:spcBef>
              <a:spcAft>
                <a:spcPts val="0"/>
              </a:spcAft>
              <a:buNone/>
            </a:pPr>
            <a:endParaRPr sz="2400" b="1">
              <a:solidFill>
                <a:schemeClr val="dk1"/>
              </a:solidFill>
              <a:latin typeface="Arial"/>
              <a:ea typeface="Arial"/>
              <a:cs typeface="Arial"/>
              <a:sym typeface="Arial"/>
            </a:endParaRPr>
          </a:p>
          <a:p>
            <a:pPr marL="457200" marR="0" lvl="0" indent="-457200" algn="l" rtl="0">
              <a:spcBef>
                <a:spcPts val="1800"/>
              </a:spcBef>
              <a:spcAft>
                <a:spcPts val="0"/>
              </a:spcAft>
              <a:buClr>
                <a:srgbClr val="0070C0"/>
              </a:buClr>
              <a:buSzPts val="2400"/>
              <a:buFont typeface="Arial"/>
              <a:buAutoNum type="arabicParenR"/>
            </a:pPr>
            <a:r>
              <a:rPr lang="it-IT" sz="2400" b="1" u="sng">
                <a:solidFill>
                  <a:srgbClr val="0070C0"/>
                </a:solidFill>
                <a:latin typeface="Arial"/>
                <a:ea typeface="Arial"/>
                <a:cs typeface="Arial"/>
                <a:sym typeface="Arial"/>
              </a:rPr>
              <a:t>One syllable</a:t>
            </a:r>
            <a:r>
              <a:rPr lang="it-IT" sz="2400" b="1">
                <a:solidFill>
                  <a:srgbClr val="0070C0"/>
                </a:solidFill>
                <a:latin typeface="Arial"/>
                <a:ea typeface="Arial"/>
                <a:cs typeface="Arial"/>
                <a:sym typeface="Arial"/>
              </a:rPr>
              <a:t> adjectives and adverbs</a:t>
            </a:r>
            <a:endParaRPr/>
          </a:p>
          <a:p>
            <a:pPr marL="342900" marR="0" lvl="0" indent="-342900" algn="l" rtl="0">
              <a:spcBef>
                <a:spcPts val="1200"/>
              </a:spcBef>
              <a:spcAft>
                <a:spcPts val="0"/>
              </a:spcAft>
              <a:buClr>
                <a:schemeClr val="dk1"/>
              </a:buClr>
              <a:buSzPts val="2400"/>
              <a:buFont typeface="Arial"/>
              <a:buChar char="•"/>
            </a:pPr>
            <a:r>
              <a:rPr lang="it-IT" sz="2400">
                <a:solidFill>
                  <a:schemeClr val="dk1"/>
                </a:solidFill>
                <a:latin typeface="Arial"/>
                <a:ea typeface="Arial"/>
                <a:cs typeface="Arial"/>
                <a:sym typeface="Arial"/>
              </a:rPr>
              <a:t>add </a:t>
            </a:r>
            <a:r>
              <a:rPr lang="it-IT" sz="2400" b="1">
                <a:solidFill>
                  <a:srgbClr val="0070C0"/>
                </a:solidFill>
                <a:latin typeface="Arial"/>
                <a:ea typeface="Arial"/>
                <a:cs typeface="Arial"/>
                <a:sym typeface="Arial"/>
              </a:rPr>
              <a:t>-er </a:t>
            </a:r>
            <a:r>
              <a:rPr lang="it-IT" sz="2400">
                <a:solidFill>
                  <a:schemeClr val="dk1"/>
                </a:solidFill>
                <a:latin typeface="Arial"/>
                <a:ea typeface="Arial"/>
                <a:cs typeface="Arial"/>
                <a:sym typeface="Arial"/>
              </a:rPr>
              <a:t>for comparative and </a:t>
            </a:r>
            <a:r>
              <a:rPr lang="it-IT" sz="2400" b="1">
                <a:solidFill>
                  <a:srgbClr val="0070C0"/>
                </a:solidFill>
                <a:latin typeface="Arial"/>
                <a:ea typeface="Arial"/>
                <a:cs typeface="Arial"/>
                <a:sym typeface="Arial"/>
              </a:rPr>
              <a:t>-est </a:t>
            </a:r>
            <a:r>
              <a:rPr lang="it-IT" sz="2400">
                <a:solidFill>
                  <a:schemeClr val="dk1"/>
                </a:solidFill>
                <a:latin typeface="Arial"/>
                <a:ea typeface="Arial"/>
                <a:cs typeface="Arial"/>
                <a:sym typeface="Arial"/>
              </a:rPr>
              <a:t>for superlative</a:t>
            </a:r>
            <a:endParaRPr/>
          </a:p>
          <a:p>
            <a:pPr marL="857250" marR="0" lvl="3" indent="0" algn="l" rtl="0">
              <a:lnSpc>
                <a:spcPct val="90000"/>
              </a:lnSpc>
              <a:spcBef>
                <a:spcPts val="600"/>
              </a:spcBef>
              <a:spcAft>
                <a:spcPts val="0"/>
              </a:spcAft>
              <a:buNone/>
            </a:pPr>
            <a:r>
              <a:rPr lang="it-IT" sz="2000" b="0" i="1" u="none" strike="noStrike" cap="none">
                <a:solidFill>
                  <a:schemeClr val="dk1"/>
                </a:solidFill>
                <a:latin typeface="Arial"/>
                <a:ea typeface="Arial"/>
                <a:cs typeface="Arial"/>
                <a:sym typeface="Arial"/>
              </a:rPr>
              <a:t>cheap - cheaper - cheapest              fast - faster - fastest</a:t>
            </a:r>
            <a:endParaRPr/>
          </a:p>
          <a:p>
            <a:pPr marL="857250" marR="0" lvl="3" indent="0" algn="l" rtl="0">
              <a:lnSpc>
                <a:spcPct val="90000"/>
              </a:lnSpc>
              <a:spcBef>
                <a:spcPts val="0"/>
              </a:spcBef>
              <a:spcAft>
                <a:spcPts val="0"/>
              </a:spcAft>
              <a:buNone/>
            </a:pPr>
            <a:r>
              <a:rPr lang="it-IT" sz="2000" b="0" i="1" u="none" strike="noStrike" cap="none">
                <a:solidFill>
                  <a:schemeClr val="dk1"/>
                </a:solidFill>
                <a:latin typeface="Arial"/>
                <a:ea typeface="Arial"/>
                <a:cs typeface="Arial"/>
                <a:sym typeface="Arial"/>
              </a:rPr>
              <a:t>great - greater – greatest</a:t>
            </a:r>
            <a:endParaRPr/>
          </a:p>
          <a:p>
            <a:pPr marL="342900" marR="0" lvl="0" indent="-342900" algn="l" rtl="0">
              <a:spcBef>
                <a:spcPts val="1200"/>
              </a:spcBef>
              <a:spcAft>
                <a:spcPts val="0"/>
              </a:spcAft>
              <a:buClr>
                <a:schemeClr val="dk1"/>
              </a:buClr>
              <a:buSzPts val="2400"/>
              <a:buFont typeface="Arial"/>
              <a:buChar char="•"/>
            </a:pPr>
            <a:r>
              <a:rPr lang="it-IT" sz="2400">
                <a:solidFill>
                  <a:schemeClr val="dk1"/>
                </a:solidFill>
                <a:latin typeface="Arial"/>
                <a:ea typeface="Arial"/>
                <a:cs typeface="Arial"/>
                <a:sym typeface="Arial"/>
              </a:rPr>
              <a:t>if the adjective or adverb ends in -e, then just add </a:t>
            </a:r>
            <a:r>
              <a:rPr lang="it-IT" sz="2400">
                <a:solidFill>
                  <a:srgbClr val="0070C0"/>
                </a:solidFill>
                <a:latin typeface="Arial"/>
                <a:ea typeface="Arial"/>
                <a:cs typeface="Arial"/>
                <a:sym typeface="Arial"/>
              </a:rPr>
              <a:t>-r</a:t>
            </a:r>
            <a:r>
              <a:rPr lang="it-IT" sz="2400">
                <a:solidFill>
                  <a:schemeClr val="dk1"/>
                </a:solidFill>
                <a:latin typeface="Arial"/>
                <a:ea typeface="Arial"/>
                <a:cs typeface="Arial"/>
                <a:sym typeface="Arial"/>
              </a:rPr>
              <a:t> or </a:t>
            </a:r>
            <a:r>
              <a:rPr lang="it-IT" sz="2400">
                <a:solidFill>
                  <a:srgbClr val="0070C0"/>
                </a:solidFill>
                <a:latin typeface="Arial"/>
                <a:ea typeface="Arial"/>
                <a:cs typeface="Arial"/>
                <a:sym typeface="Arial"/>
              </a:rPr>
              <a:t>-st</a:t>
            </a:r>
            <a:endParaRPr sz="2400">
              <a:solidFill>
                <a:srgbClr val="0070C0"/>
              </a:solidFill>
              <a:latin typeface="Arial"/>
              <a:ea typeface="Arial"/>
              <a:cs typeface="Arial"/>
              <a:sym typeface="Arial"/>
            </a:endParaRPr>
          </a:p>
          <a:p>
            <a:pPr marL="685800" marR="0" lvl="2" indent="0" algn="l" rtl="0">
              <a:lnSpc>
                <a:spcPct val="90000"/>
              </a:lnSpc>
              <a:spcBef>
                <a:spcPts val="600"/>
              </a:spcBef>
              <a:spcAft>
                <a:spcPts val="0"/>
              </a:spcAft>
              <a:buNone/>
            </a:pPr>
            <a:r>
              <a:rPr lang="it-IT" sz="2000" b="0" i="1" u="none" strike="noStrike" cap="none">
                <a:solidFill>
                  <a:schemeClr val="dk1"/>
                </a:solidFill>
                <a:latin typeface="Arial"/>
                <a:ea typeface="Arial"/>
                <a:cs typeface="Arial"/>
                <a:sym typeface="Arial"/>
              </a:rPr>
              <a:t>nice - nicer – nicest               safe - safer - safest</a:t>
            </a:r>
            <a:endParaRPr/>
          </a:p>
          <a:p>
            <a:pPr marL="685800" marR="0" lvl="2" indent="0" algn="l" rtl="0">
              <a:lnSpc>
                <a:spcPct val="90000"/>
              </a:lnSpc>
              <a:spcBef>
                <a:spcPts val="0"/>
              </a:spcBef>
              <a:spcAft>
                <a:spcPts val="0"/>
              </a:spcAft>
              <a:buNone/>
            </a:pPr>
            <a:r>
              <a:rPr lang="it-IT" sz="2000" b="0" i="1" u="none" strike="noStrike" cap="none">
                <a:solidFill>
                  <a:schemeClr val="dk1"/>
                </a:solidFill>
                <a:latin typeface="Arial"/>
                <a:ea typeface="Arial"/>
                <a:cs typeface="Arial"/>
                <a:sym typeface="Arial"/>
              </a:rPr>
              <a:t>rude - ruder - rudest</a:t>
            </a:r>
            <a:endParaRPr/>
          </a:p>
          <a:p>
            <a:pPr marL="342900" marR="0" lvl="0" indent="-342900" algn="l" rtl="0">
              <a:spcBef>
                <a:spcPts val="1200"/>
              </a:spcBef>
              <a:spcAft>
                <a:spcPts val="0"/>
              </a:spcAft>
              <a:buClr>
                <a:schemeClr val="dk1"/>
              </a:buClr>
              <a:buSzPts val="2400"/>
              <a:buFont typeface="Arial"/>
              <a:buChar char="•"/>
            </a:pPr>
            <a:r>
              <a:rPr lang="it-IT" sz="2400">
                <a:solidFill>
                  <a:schemeClr val="dk1"/>
                </a:solidFill>
                <a:latin typeface="Arial"/>
                <a:ea typeface="Arial"/>
                <a:cs typeface="Arial"/>
                <a:sym typeface="Arial"/>
              </a:rPr>
              <a:t>if the adjective ends in a vowel + consonant, </a:t>
            </a:r>
            <a:r>
              <a:rPr lang="it-IT" sz="2400">
                <a:solidFill>
                  <a:srgbClr val="0070C0"/>
                </a:solidFill>
                <a:latin typeface="Arial"/>
                <a:ea typeface="Arial"/>
                <a:cs typeface="Arial"/>
                <a:sym typeface="Arial"/>
              </a:rPr>
              <a:t>double the last letter</a:t>
            </a:r>
            <a:r>
              <a:rPr lang="it-IT" sz="2400">
                <a:solidFill>
                  <a:schemeClr val="dk1"/>
                </a:solidFill>
                <a:latin typeface="Arial"/>
                <a:ea typeface="Arial"/>
                <a:cs typeface="Arial"/>
                <a:sym typeface="Arial"/>
              </a:rPr>
              <a:t> before adding -er/-est, unless it ends in -w.</a:t>
            </a:r>
            <a:endParaRPr/>
          </a:p>
          <a:p>
            <a:pPr marL="685800" marR="0" lvl="2" indent="0" algn="l" rtl="0">
              <a:lnSpc>
                <a:spcPct val="90000"/>
              </a:lnSpc>
              <a:spcBef>
                <a:spcPts val="600"/>
              </a:spcBef>
              <a:spcAft>
                <a:spcPts val="0"/>
              </a:spcAft>
              <a:buNone/>
            </a:pPr>
            <a:r>
              <a:rPr lang="it-IT" sz="2000" b="0" i="1" u="none" strike="noStrike" cap="none">
                <a:solidFill>
                  <a:schemeClr val="dk1"/>
                </a:solidFill>
                <a:latin typeface="Arial"/>
                <a:ea typeface="Arial"/>
                <a:cs typeface="Arial"/>
                <a:sym typeface="Arial"/>
              </a:rPr>
              <a:t>big - bigger – biggest            hot - hotter - hottest</a:t>
            </a:r>
            <a:endParaRPr/>
          </a:p>
          <a:p>
            <a:pPr marL="685800" marR="0" lvl="2" indent="0" algn="l" rtl="0">
              <a:lnSpc>
                <a:spcPct val="90000"/>
              </a:lnSpc>
              <a:spcBef>
                <a:spcPts val="0"/>
              </a:spcBef>
              <a:spcAft>
                <a:spcPts val="0"/>
              </a:spcAft>
              <a:buNone/>
            </a:pPr>
            <a:r>
              <a:rPr lang="it-IT" sz="2000" b="0" i="1" u="none" strike="noStrike" cap="none">
                <a:solidFill>
                  <a:schemeClr val="dk1"/>
                </a:solidFill>
                <a:latin typeface="Arial"/>
                <a:ea typeface="Arial"/>
                <a:cs typeface="Arial"/>
                <a:sym typeface="Arial"/>
              </a:rPr>
              <a:t>new - newer - newest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19"/>
          <p:cNvSpPr/>
          <p:nvPr/>
        </p:nvSpPr>
        <p:spPr>
          <a:xfrm>
            <a:off x="1943100" y="1009650"/>
            <a:ext cx="4572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7" name="Google Shape;257;p19"/>
          <p:cNvSpPr/>
          <p:nvPr/>
        </p:nvSpPr>
        <p:spPr>
          <a:xfrm>
            <a:off x="1780115" y="348526"/>
            <a:ext cx="8631770" cy="6146298"/>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rgbClr val="0070C0"/>
              </a:buClr>
              <a:buSzPts val="2000"/>
              <a:buFont typeface="Calibri"/>
              <a:buAutoNum type="arabicParenR" startAt="2"/>
            </a:pPr>
            <a:r>
              <a:rPr lang="it-IT" sz="2000" b="1" u="sng">
                <a:solidFill>
                  <a:srgbClr val="0070C0"/>
                </a:solidFill>
                <a:latin typeface="Arial"/>
                <a:ea typeface="Arial"/>
                <a:cs typeface="Arial"/>
                <a:sym typeface="Arial"/>
              </a:rPr>
              <a:t>Adjectives/adverbs with two syllables</a:t>
            </a:r>
            <a:endParaRPr/>
          </a:p>
          <a:p>
            <a:pPr marL="457200" marR="0" lvl="0" indent="-285750" algn="l" rtl="0">
              <a:spcBef>
                <a:spcPts val="600"/>
              </a:spcBef>
              <a:spcAft>
                <a:spcPts val="0"/>
              </a:spcAft>
              <a:buClr>
                <a:schemeClr val="dk1"/>
              </a:buClr>
              <a:buSzPts val="2000"/>
              <a:buFont typeface="Arial"/>
              <a:buChar char="•"/>
            </a:pPr>
            <a:r>
              <a:rPr lang="it-IT" sz="2000">
                <a:solidFill>
                  <a:schemeClr val="dk1"/>
                </a:solidFill>
                <a:latin typeface="Arial"/>
                <a:ea typeface="Arial"/>
                <a:cs typeface="Arial"/>
                <a:sym typeface="Arial"/>
              </a:rPr>
              <a:t>adjectives/adverbs ending in -y: change the </a:t>
            </a:r>
            <a:r>
              <a:rPr lang="it-IT" sz="2000" i="1">
                <a:solidFill>
                  <a:schemeClr val="dk1"/>
                </a:solidFill>
                <a:latin typeface="Arial"/>
                <a:ea typeface="Arial"/>
                <a:cs typeface="Arial"/>
                <a:sym typeface="Arial"/>
              </a:rPr>
              <a:t>y</a:t>
            </a:r>
            <a:r>
              <a:rPr lang="it-IT" sz="2000">
                <a:solidFill>
                  <a:schemeClr val="dk1"/>
                </a:solidFill>
                <a:latin typeface="Arial"/>
                <a:ea typeface="Arial"/>
                <a:cs typeface="Arial"/>
                <a:sym typeface="Arial"/>
              </a:rPr>
              <a:t> to </a:t>
            </a:r>
            <a:r>
              <a:rPr lang="it-IT" sz="2000" i="1">
                <a:solidFill>
                  <a:schemeClr val="dk1"/>
                </a:solidFill>
                <a:latin typeface="Arial"/>
                <a:ea typeface="Arial"/>
                <a:cs typeface="Arial"/>
                <a:sym typeface="Arial"/>
              </a:rPr>
              <a:t>i</a:t>
            </a:r>
            <a:r>
              <a:rPr lang="it-IT" sz="2000">
                <a:solidFill>
                  <a:schemeClr val="dk1"/>
                </a:solidFill>
                <a:latin typeface="Arial"/>
                <a:ea typeface="Arial"/>
                <a:cs typeface="Arial"/>
                <a:sym typeface="Arial"/>
              </a:rPr>
              <a:t> before adding </a:t>
            </a:r>
            <a:r>
              <a:rPr lang="it-IT" sz="2000">
                <a:solidFill>
                  <a:srgbClr val="0070C0"/>
                </a:solidFill>
                <a:latin typeface="Arial"/>
                <a:ea typeface="Arial"/>
                <a:cs typeface="Arial"/>
                <a:sym typeface="Arial"/>
              </a:rPr>
              <a:t>-er/-est</a:t>
            </a:r>
            <a:r>
              <a:rPr lang="it-IT" sz="2000">
                <a:solidFill>
                  <a:schemeClr val="dk1"/>
                </a:solidFill>
                <a:latin typeface="Arial"/>
                <a:ea typeface="Arial"/>
                <a:cs typeface="Arial"/>
                <a:sym typeface="Arial"/>
              </a:rPr>
              <a:t>.</a:t>
            </a:r>
            <a:endParaRPr sz="2000" b="1" u="sng">
              <a:solidFill>
                <a:srgbClr val="0070C0"/>
              </a:solidFill>
              <a:latin typeface="Arial"/>
              <a:ea typeface="Arial"/>
              <a:cs typeface="Arial"/>
              <a:sym typeface="Arial"/>
            </a:endParaRPr>
          </a:p>
          <a:p>
            <a:pPr marL="685800" marR="0" lvl="2" indent="0" algn="l" rtl="0">
              <a:spcBef>
                <a:spcPts val="600"/>
              </a:spcBef>
              <a:spcAft>
                <a:spcPts val="0"/>
              </a:spcAft>
              <a:buNone/>
            </a:pPr>
            <a:r>
              <a:rPr lang="it-IT" sz="1800" b="0" i="1" u="none" strike="noStrike" cap="none">
                <a:solidFill>
                  <a:schemeClr val="dk1"/>
                </a:solidFill>
                <a:latin typeface="Arial"/>
                <a:ea typeface="Arial"/>
                <a:cs typeface="Arial"/>
                <a:sym typeface="Arial"/>
              </a:rPr>
              <a:t>happy - happier – happiest                early - earlier - earliest</a:t>
            </a:r>
            <a:endParaRPr/>
          </a:p>
          <a:p>
            <a:pPr marL="685800" marR="0" lvl="2" indent="0" algn="l" rtl="0">
              <a:spcBef>
                <a:spcPts val="0"/>
              </a:spcBef>
              <a:spcAft>
                <a:spcPts val="0"/>
              </a:spcAft>
              <a:buNone/>
            </a:pPr>
            <a:r>
              <a:rPr lang="it-IT" sz="1800" b="0" i="1" u="none" strike="noStrike" cap="none">
                <a:solidFill>
                  <a:schemeClr val="dk1"/>
                </a:solidFill>
                <a:latin typeface="Arial"/>
                <a:ea typeface="Arial"/>
                <a:cs typeface="Arial"/>
                <a:sym typeface="Arial"/>
              </a:rPr>
              <a:t>busy - busier – busiest                       funny - funnier - funniest       </a:t>
            </a:r>
            <a:endParaRPr/>
          </a:p>
          <a:p>
            <a:pPr marL="342900" marR="0" lvl="0" indent="-171450" algn="l" rtl="0">
              <a:spcBef>
                <a:spcPts val="1800"/>
              </a:spcBef>
              <a:spcAft>
                <a:spcPts val="0"/>
              </a:spcAft>
              <a:buClr>
                <a:schemeClr val="dk1"/>
              </a:buClr>
              <a:buSzPts val="2000"/>
              <a:buFont typeface="Arial"/>
              <a:buChar char="•"/>
            </a:pPr>
            <a:r>
              <a:rPr lang="it-IT" sz="2000">
                <a:solidFill>
                  <a:schemeClr val="dk1"/>
                </a:solidFill>
                <a:latin typeface="Arial"/>
                <a:ea typeface="Arial"/>
                <a:cs typeface="Arial"/>
                <a:sym typeface="Arial"/>
              </a:rPr>
              <a:t>some other two-syllable adjectives </a:t>
            </a:r>
            <a:r>
              <a:rPr lang="it-IT" sz="2000">
                <a:solidFill>
                  <a:srgbClr val="1D2A57"/>
                </a:solidFill>
                <a:latin typeface="Arial"/>
                <a:ea typeface="Arial"/>
                <a:cs typeface="Arial"/>
                <a:sym typeface="Arial"/>
              </a:rPr>
              <a:t>(especially those ending in an unstressed vowel sound) </a:t>
            </a:r>
            <a:r>
              <a:rPr lang="it-IT" sz="2000">
                <a:solidFill>
                  <a:schemeClr val="dk1"/>
                </a:solidFill>
                <a:latin typeface="Arial"/>
                <a:ea typeface="Arial"/>
                <a:cs typeface="Arial"/>
                <a:sym typeface="Arial"/>
              </a:rPr>
              <a:t>can also take the -</a:t>
            </a:r>
            <a:r>
              <a:rPr lang="it-IT" sz="2000">
                <a:solidFill>
                  <a:srgbClr val="0070C0"/>
                </a:solidFill>
                <a:latin typeface="Arial"/>
                <a:ea typeface="Arial"/>
                <a:cs typeface="Arial"/>
                <a:sym typeface="Arial"/>
              </a:rPr>
              <a:t>er/-est</a:t>
            </a:r>
            <a:r>
              <a:rPr lang="it-IT" sz="2000">
                <a:solidFill>
                  <a:schemeClr val="dk1"/>
                </a:solidFill>
                <a:latin typeface="Arial"/>
                <a:ea typeface="Arial"/>
                <a:cs typeface="Arial"/>
                <a:sym typeface="Arial"/>
              </a:rPr>
              <a:t>.</a:t>
            </a:r>
            <a:endParaRPr/>
          </a:p>
          <a:p>
            <a:pPr marL="685800" marR="0" lvl="2" indent="0" algn="l" rtl="0">
              <a:spcBef>
                <a:spcPts val="600"/>
              </a:spcBef>
              <a:spcAft>
                <a:spcPts val="0"/>
              </a:spcAft>
              <a:buNone/>
            </a:pPr>
            <a:r>
              <a:rPr lang="it-IT" sz="1800" b="0" i="1" u="none" strike="noStrike" cap="none">
                <a:solidFill>
                  <a:schemeClr val="dk1"/>
                </a:solidFill>
                <a:latin typeface="Arial"/>
                <a:ea typeface="Arial"/>
                <a:cs typeface="Arial"/>
                <a:sym typeface="Arial"/>
              </a:rPr>
              <a:t>quiet – quieter (more quiet) – quietest (most quiet)</a:t>
            </a:r>
            <a:endParaRPr/>
          </a:p>
          <a:p>
            <a:pPr marL="685800" marR="0" lvl="2" indent="0" algn="l" rtl="0">
              <a:spcBef>
                <a:spcPts val="0"/>
              </a:spcBef>
              <a:spcAft>
                <a:spcPts val="0"/>
              </a:spcAft>
              <a:buNone/>
            </a:pPr>
            <a:r>
              <a:rPr lang="it-IT" sz="1800" b="0" i="1" u="none" strike="noStrike" cap="none">
                <a:solidFill>
                  <a:schemeClr val="dk1"/>
                </a:solidFill>
                <a:latin typeface="Arial"/>
                <a:ea typeface="Arial"/>
                <a:cs typeface="Arial"/>
                <a:sym typeface="Arial"/>
              </a:rPr>
              <a:t>narrow – narrower (more narrow) – narrowest (most narrow)</a:t>
            </a:r>
            <a:endParaRPr/>
          </a:p>
          <a:p>
            <a:pPr marL="342900" marR="0" lvl="0" indent="-171450" algn="l" rtl="0">
              <a:spcBef>
                <a:spcPts val="1800"/>
              </a:spcBef>
              <a:spcAft>
                <a:spcPts val="0"/>
              </a:spcAft>
              <a:buClr>
                <a:schemeClr val="dk1"/>
              </a:buClr>
              <a:buSzPts val="2000"/>
              <a:buFont typeface="Arial"/>
              <a:buChar char="•"/>
            </a:pPr>
            <a:r>
              <a:rPr lang="it-IT" sz="2000">
                <a:solidFill>
                  <a:schemeClr val="dk1"/>
                </a:solidFill>
                <a:latin typeface="Arial"/>
                <a:ea typeface="Arial"/>
                <a:cs typeface="Arial"/>
                <a:sym typeface="Arial"/>
              </a:rPr>
              <a:t>adjectives ending in </a:t>
            </a:r>
            <a:r>
              <a:rPr lang="it-IT" sz="2000" i="1">
                <a:solidFill>
                  <a:schemeClr val="dk1"/>
                </a:solidFill>
                <a:latin typeface="Arial"/>
                <a:ea typeface="Arial"/>
                <a:cs typeface="Arial"/>
                <a:sym typeface="Arial"/>
              </a:rPr>
              <a:t>–ful</a:t>
            </a:r>
            <a:r>
              <a:rPr lang="it-IT" sz="2000">
                <a:solidFill>
                  <a:schemeClr val="dk1"/>
                </a:solidFill>
                <a:latin typeface="Arial"/>
                <a:ea typeface="Arial"/>
                <a:cs typeface="Arial"/>
                <a:sym typeface="Arial"/>
              </a:rPr>
              <a:t>: </a:t>
            </a:r>
            <a:r>
              <a:rPr lang="it-IT" sz="2000">
                <a:solidFill>
                  <a:srgbClr val="0070C0"/>
                </a:solidFill>
                <a:latin typeface="Arial"/>
                <a:ea typeface="Arial"/>
                <a:cs typeface="Arial"/>
                <a:sym typeface="Arial"/>
              </a:rPr>
              <a:t>more/most</a:t>
            </a:r>
            <a:endParaRPr/>
          </a:p>
          <a:p>
            <a:pPr marL="285750" marR="0" lvl="1" indent="436563" algn="l" rtl="0">
              <a:spcBef>
                <a:spcPts val="600"/>
              </a:spcBef>
              <a:spcAft>
                <a:spcPts val="0"/>
              </a:spcAft>
              <a:buNone/>
            </a:pPr>
            <a:r>
              <a:rPr lang="it-IT" sz="1800" b="0" i="1" u="none" strike="noStrike" cap="none">
                <a:solidFill>
                  <a:schemeClr val="dk1"/>
                </a:solidFill>
                <a:latin typeface="Arial"/>
                <a:ea typeface="Arial"/>
                <a:cs typeface="Arial"/>
                <a:sym typeface="Arial"/>
              </a:rPr>
              <a:t>useful - more useful – most useful</a:t>
            </a:r>
            <a:endParaRPr/>
          </a:p>
          <a:p>
            <a:pPr marL="285750" marR="0" lvl="1" indent="436563" algn="l" rtl="0">
              <a:spcBef>
                <a:spcPts val="600"/>
              </a:spcBef>
              <a:spcAft>
                <a:spcPts val="0"/>
              </a:spcAft>
              <a:buNone/>
            </a:pPr>
            <a:endParaRPr sz="1800" b="0" i="1" u="none" strike="noStrike" cap="none">
              <a:solidFill>
                <a:schemeClr val="dk1"/>
              </a:solidFill>
              <a:latin typeface="Arial"/>
              <a:ea typeface="Arial"/>
              <a:cs typeface="Arial"/>
              <a:sym typeface="Arial"/>
            </a:endParaRPr>
          </a:p>
          <a:p>
            <a:pPr marL="285750" marR="0" lvl="1" indent="436563" algn="l" rtl="0">
              <a:spcBef>
                <a:spcPts val="600"/>
              </a:spcBef>
              <a:spcAft>
                <a:spcPts val="0"/>
              </a:spcAft>
              <a:buNone/>
            </a:pPr>
            <a:endParaRPr sz="1800" b="0" i="1" u="none" strike="noStrike" cap="none">
              <a:solidFill>
                <a:schemeClr val="dk1"/>
              </a:solidFill>
              <a:latin typeface="Arial"/>
              <a:ea typeface="Arial"/>
              <a:cs typeface="Arial"/>
              <a:sym typeface="Arial"/>
            </a:endParaRPr>
          </a:p>
          <a:p>
            <a:pPr marL="457200" marR="0" lvl="0" indent="-457200" algn="l" rtl="0">
              <a:spcBef>
                <a:spcPts val="600"/>
              </a:spcBef>
              <a:spcAft>
                <a:spcPts val="0"/>
              </a:spcAft>
              <a:buClr>
                <a:srgbClr val="0070C0"/>
              </a:buClr>
              <a:buSzPts val="2000"/>
              <a:buFont typeface="Calibri"/>
              <a:buAutoNum type="arabicParenR" startAt="3"/>
            </a:pPr>
            <a:r>
              <a:rPr lang="it-IT" sz="2000" b="1" u="sng">
                <a:solidFill>
                  <a:srgbClr val="0070C0"/>
                </a:solidFill>
                <a:latin typeface="Arial"/>
                <a:ea typeface="Arial"/>
                <a:cs typeface="Arial"/>
                <a:sym typeface="Arial"/>
              </a:rPr>
              <a:t>Adjectives/adverbs with three or more syllables</a:t>
            </a:r>
            <a:endParaRPr/>
          </a:p>
          <a:p>
            <a:pPr marL="361950" marR="0" lvl="0" indent="-361950" algn="l" rtl="0">
              <a:spcBef>
                <a:spcPts val="600"/>
              </a:spcBef>
              <a:spcAft>
                <a:spcPts val="0"/>
              </a:spcAft>
              <a:buClr>
                <a:schemeClr val="dk1"/>
              </a:buClr>
              <a:buSzPts val="2000"/>
              <a:buFont typeface="Arial"/>
              <a:buChar char="•"/>
            </a:pPr>
            <a:r>
              <a:rPr lang="it-IT" sz="2000">
                <a:solidFill>
                  <a:schemeClr val="dk1"/>
                </a:solidFill>
                <a:latin typeface="Arial"/>
                <a:ea typeface="Arial"/>
                <a:cs typeface="Arial"/>
                <a:sym typeface="Arial"/>
              </a:rPr>
              <a:t>use </a:t>
            </a:r>
            <a:r>
              <a:rPr lang="it-IT" sz="2000">
                <a:solidFill>
                  <a:srgbClr val="0070C0"/>
                </a:solidFill>
                <a:latin typeface="Arial"/>
                <a:ea typeface="Arial"/>
                <a:cs typeface="Arial"/>
                <a:sym typeface="Arial"/>
              </a:rPr>
              <a:t>more</a:t>
            </a:r>
            <a:r>
              <a:rPr lang="it-IT" sz="2000">
                <a:solidFill>
                  <a:schemeClr val="dk1"/>
                </a:solidFill>
                <a:latin typeface="Arial"/>
                <a:ea typeface="Arial"/>
                <a:cs typeface="Arial"/>
                <a:sym typeface="Arial"/>
              </a:rPr>
              <a:t> in the comparative and </a:t>
            </a:r>
            <a:r>
              <a:rPr lang="it-IT" sz="2000">
                <a:solidFill>
                  <a:srgbClr val="0070C0"/>
                </a:solidFill>
                <a:latin typeface="Arial"/>
                <a:ea typeface="Arial"/>
                <a:cs typeface="Arial"/>
                <a:sym typeface="Arial"/>
              </a:rPr>
              <a:t>the most</a:t>
            </a:r>
            <a:r>
              <a:rPr lang="it-IT" sz="2000">
                <a:solidFill>
                  <a:schemeClr val="dk1"/>
                </a:solidFill>
                <a:latin typeface="Arial"/>
                <a:ea typeface="Arial"/>
                <a:cs typeface="Arial"/>
                <a:sym typeface="Arial"/>
              </a:rPr>
              <a:t> in the superlative.</a:t>
            </a:r>
            <a:endParaRPr sz="2000" b="1" u="sng">
              <a:solidFill>
                <a:srgbClr val="0070C0"/>
              </a:solidFill>
              <a:latin typeface="Arial"/>
              <a:ea typeface="Arial"/>
              <a:cs typeface="Arial"/>
              <a:sym typeface="Arial"/>
            </a:endParaRPr>
          </a:p>
          <a:p>
            <a:pPr marL="1143000" marR="0" lvl="3" indent="0" algn="l" rtl="0">
              <a:lnSpc>
                <a:spcPct val="90000"/>
              </a:lnSpc>
              <a:spcBef>
                <a:spcPts val="600"/>
              </a:spcBef>
              <a:spcAft>
                <a:spcPts val="0"/>
              </a:spcAft>
              <a:buNone/>
            </a:pPr>
            <a:r>
              <a:rPr lang="it-IT" sz="1800" b="0" i="1" u="none" strike="noStrike" cap="none">
                <a:solidFill>
                  <a:schemeClr val="dk1"/>
                </a:solidFill>
                <a:latin typeface="Arial"/>
                <a:ea typeface="Arial"/>
                <a:cs typeface="Arial"/>
                <a:sym typeface="Arial"/>
              </a:rPr>
              <a:t>expensive - more expensive - most expensive</a:t>
            </a:r>
            <a:endParaRPr/>
          </a:p>
          <a:p>
            <a:pPr marL="1143000" marR="0" lvl="3" indent="0" algn="l" rtl="0">
              <a:lnSpc>
                <a:spcPct val="90000"/>
              </a:lnSpc>
              <a:spcBef>
                <a:spcPts val="0"/>
              </a:spcBef>
              <a:spcAft>
                <a:spcPts val="0"/>
              </a:spcAft>
              <a:buNone/>
            </a:pPr>
            <a:r>
              <a:rPr lang="it-IT" sz="1800" b="0" i="1" u="none" strike="noStrike" cap="none">
                <a:solidFill>
                  <a:schemeClr val="dk1"/>
                </a:solidFill>
                <a:latin typeface="Arial"/>
                <a:ea typeface="Arial"/>
                <a:cs typeface="Arial"/>
                <a:sym typeface="Arial"/>
              </a:rPr>
              <a:t>fluently - more fluently - most fluently</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cxnSp>
        <p:nvCxnSpPr>
          <p:cNvPr id="97" name="Google Shape;97;p2"/>
          <p:cNvCxnSpPr/>
          <p:nvPr/>
        </p:nvCxnSpPr>
        <p:spPr>
          <a:xfrm>
            <a:off x="2306616" y="952882"/>
            <a:ext cx="7696353" cy="0"/>
          </a:xfrm>
          <a:prstGeom prst="straightConnector1">
            <a:avLst/>
          </a:prstGeom>
          <a:noFill/>
          <a:ln w="19050" cap="flat" cmpd="sng">
            <a:solidFill>
              <a:schemeClr val="dk1"/>
            </a:solidFill>
            <a:prstDash val="solid"/>
            <a:round/>
            <a:headEnd type="none" w="med" len="med"/>
            <a:tailEnd type="none" w="med" len="med"/>
          </a:ln>
        </p:spPr>
      </p:cxnSp>
      <p:sp>
        <p:nvSpPr>
          <p:cNvPr id="98" name="Google Shape;98;p2"/>
          <p:cNvSpPr txBox="1"/>
          <p:nvPr/>
        </p:nvSpPr>
        <p:spPr>
          <a:xfrm>
            <a:off x="1777365" y="247695"/>
            <a:ext cx="799128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3200" b="0" i="0" u="none" strike="noStrike" cap="none">
                <a:solidFill>
                  <a:schemeClr val="dk1"/>
                </a:solidFill>
                <a:latin typeface="Arial"/>
                <a:ea typeface="Arial"/>
                <a:cs typeface="Arial"/>
                <a:sym typeface="Arial"/>
              </a:rPr>
              <a:t>TODAY’S CLASS</a:t>
            </a:r>
            <a:endParaRPr/>
          </a:p>
        </p:txBody>
      </p:sp>
      <p:sp>
        <p:nvSpPr>
          <p:cNvPr id="99" name="Google Shape;99;p2"/>
          <p:cNvSpPr txBox="1">
            <a:spLocks noGrp="1"/>
          </p:cNvSpPr>
          <p:nvPr>
            <p:ph type="body" idx="1"/>
          </p:nvPr>
        </p:nvSpPr>
        <p:spPr>
          <a:xfrm>
            <a:off x="2011680" y="1300482"/>
            <a:ext cx="7991288" cy="5269680"/>
          </a:xfrm>
          <a:prstGeom prst="rect">
            <a:avLst/>
          </a:prstGeom>
          <a:noFill/>
          <a:ln>
            <a:noFill/>
          </a:ln>
        </p:spPr>
        <p:txBody>
          <a:bodyPr spcFirstLastPara="1" wrap="square" lIns="91425" tIns="45700" rIns="91425" bIns="45700" anchor="t" anchorCtr="0">
            <a:normAutofit/>
          </a:bodyPr>
          <a:lstStyle/>
          <a:p>
            <a:pPr marL="447675" lvl="0" indent="-447675" algn="l" rtl="0">
              <a:lnSpc>
                <a:spcPct val="90000"/>
              </a:lnSpc>
              <a:spcBef>
                <a:spcPts val="0"/>
              </a:spcBef>
              <a:spcAft>
                <a:spcPts val="0"/>
              </a:spcAft>
              <a:buClr>
                <a:schemeClr val="dk1"/>
              </a:buClr>
              <a:buSzPts val="2800"/>
              <a:buFont typeface="Noto Sans Symbols"/>
              <a:buChar char="⮚"/>
            </a:pPr>
            <a:r>
              <a:rPr lang="it-IT" b="1"/>
              <a:t>GRAMMAR: PRESENT PERFECT</a:t>
            </a:r>
            <a:endParaRPr/>
          </a:p>
          <a:p>
            <a:pPr marL="711200" lvl="1" indent="-263525" algn="l" rtl="0">
              <a:lnSpc>
                <a:spcPct val="90000"/>
              </a:lnSpc>
              <a:spcBef>
                <a:spcPts val="500"/>
              </a:spcBef>
              <a:spcAft>
                <a:spcPts val="0"/>
              </a:spcAft>
              <a:buClr>
                <a:srgbClr val="993366"/>
              </a:buClr>
              <a:buSzPts val="2500"/>
              <a:buChar char="•"/>
            </a:pPr>
            <a:r>
              <a:rPr lang="it-IT" sz="2500" b="1">
                <a:solidFill>
                  <a:srgbClr val="993366"/>
                </a:solidFill>
              </a:rPr>
              <a:t>present perfect</a:t>
            </a:r>
            <a:endParaRPr sz="2500"/>
          </a:p>
          <a:p>
            <a:pPr marL="1054100" lvl="2" indent="-263525" algn="l" rtl="0">
              <a:lnSpc>
                <a:spcPct val="90000"/>
              </a:lnSpc>
              <a:spcBef>
                <a:spcPts val="500"/>
              </a:spcBef>
              <a:spcAft>
                <a:spcPts val="0"/>
              </a:spcAft>
              <a:buClr>
                <a:schemeClr val="dk1"/>
              </a:buClr>
              <a:buSzPts val="2200"/>
              <a:buChar char="•"/>
            </a:pPr>
            <a:r>
              <a:rPr lang="it-IT" sz="2200" u="sng"/>
              <a:t>vs.</a:t>
            </a:r>
            <a:r>
              <a:rPr lang="it-IT" sz="2200"/>
              <a:t> past simple</a:t>
            </a:r>
            <a:endParaRPr sz="1800" i="1"/>
          </a:p>
          <a:p>
            <a:pPr marL="711200" lvl="1" indent="-263525" algn="l" rtl="0">
              <a:lnSpc>
                <a:spcPct val="90000"/>
              </a:lnSpc>
              <a:spcBef>
                <a:spcPts val="1200"/>
              </a:spcBef>
              <a:spcAft>
                <a:spcPts val="0"/>
              </a:spcAft>
              <a:buClr>
                <a:srgbClr val="993366"/>
              </a:buClr>
              <a:buSzPts val="2500"/>
              <a:buChar char="•"/>
            </a:pPr>
            <a:r>
              <a:rPr lang="it-IT" sz="2500" b="1">
                <a:solidFill>
                  <a:srgbClr val="993366"/>
                </a:solidFill>
              </a:rPr>
              <a:t>present perfect continuous</a:t>
            </a:r>
            <a:endParaRPr/>
          </a:p>
          <a:p>
            <a:pPr marL="711200" lvl="1" indent="-263525" algn="l" rtl="0">
              <a:lnSpc>
                <a:spcPct val="90000"/>
              </a:lnSpc>
              <a:spcBef>
                <a:spcPts val="1200"/>
              </a:spcBef>
              <a:spcAft>
                <a:spcPts val="0"/>
              </a:spcAft>
              <a:buClr>
                <a:srgbClr val="993366"/>
              </a:buClr>
              <a:buSzPts val="2500"/>
              <a:buChar char="•"/>
            </a:pPr>
            <a:r>
              <a:rPr lang="it-IT" sz="2500" b="1">
                <a:solidFill>
                  <a:srgbClr val="993366"/>
                </a:solidFill>
              </a:rPr>
              <a:t>Past perfect</a:t>
            </a:r>
            <a:endParaRPr/>
          </a:p>
          <a:p>
            <a:pPr marL="711200" lvl="1" indent="-263525" algn="l" rtl="0">
              <a:lnSpc>
                <a:spcPct val="90000"/>
              </a:lnSpc>
              <a:spcBef>
                <a:spcPts val="1200"/>
              </a:spcBef>
              <a:spcAft>
                <a:spcPts val="0"/>
              </a:spcAft>
              <a:buClr>
                <a:srgbClr val="993366"/>
              </a:buClr>
              <a:buSzPts val="2500"/>
              <a:buChar char="•"/>
            </a:pPr>
            <a:r>
              <a:rPr lang="it-IT" sz="2500" b="1">
                <a:solidFill>
                  <a:srgbClr val="993366"/>
                </a:solidFill>
              </a:rPr>
              <a:t>Superlatives and comparatives</a:t>
            </a:r>
            <a:endParaRPr/>
          </a:p>
          <a:p>
            <a:pPr marL="447675" lvl="1" indent="0" algn="l" rtl="0">
              <a:lnSpc>
                <a:spcPct val="90000"/>
              </a:lnSpc>
              <a:spcBef>
                <a:spcPts val="500"/>
              </a:spcBef>
              <a:spcAft>
                <a:spcPts val="0"/>
              </a:spcAft>
              <a:buClr>
                <a:schemeClr val="dk1"/>
              </a:buClr>
              <a:buSzPts val="2100"/>
              <a:buNone/>
            </a:pPr>
            <a:endParaRPr sz="2100" i="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pic>
        <p:nvPicPr>
          <p:cNvPr id="262" name="Google Shape;262;p20"/>
          <p:cNvPicPr preferRelativeResize="0"/>
          <p:nvPr/>
        </p:nvPicPr>
        <p:blipFill rotWithShape="1">
          <a:blip r:embed="rId3">
            <a:alphaModFix/>
          </a:blip>
          <a:srcRect b="37184"/>
          <a:stretch/>
        </p:blipFill>
        <p:spPr>
          <a:xfrm>
            <a:off x="1805549" y="477982"/>
            <a:ext cx="8580903" cy="590203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p21"/>
          <p:cNvPicPr preferRelativeResize="0">
            <a:picLocks noGrp="1"/>
          </p:cNvPicPr>
          <p:nvPr>
            <p:ph type="body" idx="1"/>
          </p:nvPr>
        </p:nvPicPr>
        <p:blipFill rotWithShape="1">
          <a:blip r:embed="rId3">
            <a:alphaModFix/>
          </a:blip>
          <a:srcRect/>
          <a:stretch/>
        </p:blipFill>
        <p:spPr>
          <a:xfrm>
            <a:off x="1894723" y="1027907"/>
            <a:ext cx="8402554" cy="5159374"/>
          </a:xfrm>
          <a:prstGeom prst="rect">
            <a:avLst/>
          </a:prstGeom>
          <a:noFill/>
          <a:ln>
            <a:noFill/>
          </a:ln>
        </p:spPr>
      </p:pic>
      <p:sp>
        <p:nvSpPr>
          <p:cNvPr id="268" name="Google Shape;268;p21"/>
          <p:cNvSpPr txBox="1"/>
          <p:nvPr/>
        </p:nvSpPr>
        <p:spPr>
          <a:xfrm>
            <a:off x="1943101" y="265112"/>
            <a:ext cx="8114665" cy="66357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70C0"/>
              </a:buClr>
              <a:buSzPts val="3300"/>
              <a:buFont typeface="Calibri"/>
              <a:buNone/>
            </a:pPr>
            <a:r>
              <a:rPr lang="it-IT" sz="3300">
                <a:solidFill>
                  <a:srgbClr val="0070C0"/>
                </a:solidFill>
                <a:latin typeface="Calibri"/>
                <a:ea typeface="Calibri"/>
                <a:cs typeface="Calibri"/>
                <a:sym typeface="Calibri"/>
              </a:rPr>
              <a:t>COMPARATIVES: (=)  AS … AS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22"/>
          <p:cNvSpPr/>
          <p:nvPr/>
        </p:nvSpPr>
        <p:spPr>
          <a:xfrm>
            <a:off x="1943100" y="1009650"/>
            <a:ext cx="4572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4" name="Google Shape;274;p22"/>
          <p:cNvSpPr/>
          <p:nvPr/>
        </p:nvSpPr>
        <p:spPr>
          <a:xfrm>
            <a:off x="1817903" y="154257"/>
            <a:ext cx="8556195" cy="5493812"/>
          </a:xfrm>
          <a:prstGeom prst="rect">
            <a:avLst/>
          </a:prstGeom>
          <a:noFill/>
          <a:ln>
            <a:noFill/>
          </a:ln>
        </p:spPr>
        <p:txBody>
          <a:bodyPr spcFirstLastPara="1" wrap="square" lIns="91425" tIns="45700" rIns="91425" bIns="45700" anchor="t" anchorCtr="0">
            <a:spAutoFit/>
          </a:bodyPr>
          <a:lstStyle/>
          <a:p>
            <a:pPr marL="530225" marR="0" lvl="3" indent="-441325" algn="l" rtl="0">
              <a:lnSpc>
                <a:spcPct val="90000"/>
              </a:lnSpc>
              <a:spcBef>
                <a:spcPts val="0"/>
              </a:spcBef>
              <a:spcAft>
                <a:spcPts val="0"/>
              </a:spcAft>
              <a:buClr>
                <a:schemeClr val="dk1"/>
              </a:buClr>
              <a:buSzPts val="2400"/>
              <a:buFont typeface="Noto Sans Symbols"/>
              <a:buChar char="❖"/>
            </a:pPr>
            <a:r>
              <a:rPr lang="it-IT" sz="2400" b="0" i="0" u="none" strike="noStrike" cap="none">
                <a:solidFill>
                  <a:schemeClr val="dk1"/>
                </a:solidFill>
                <a:latin typeface="Arial"/>
                <a:ea typeface="Arial"/>
                <a:cs typeface="Arial"/>
                <a:sym typeface="Arial"/>
              </a:rPr>
              <a:t>NB_1: use</a:t>
            </a:r>
            <a:r>
              <a:rPr lang="it-IT" sz="2400" b="0" i="1" u="none" strike="noStrike" cap="none">
                <a:solidFill>
                  <a:schemeClr val="dk1"/>
                </a:solidFill>
                <a:latin typeface="Arial"/>
                <a:ea typeface="Arial"/>
                <a:cs typeface="Arial"/>
                <a:sym typeface="Arial"/>
              </a:rPr>
              <a:t> </a:t>
            </a:r>
            <a:r>
              <a:rPr lang="it-IT" sz="2400" b="1" i="1" u="none" strike="noStrike" cap="none">
                <a:solidFill>
                  <a:schemeClr val="dk1"/>
                </a:solidFill>
                <a:latin typeface="Arial"/>
                <a:ea typeface="Arial"/>
                <a:cs typeface="Arial"/>
                <a:sym typeface="Arial"/>
              </a:rPr>
              <a:t>in</a:t>
            </a:r>
            <a:r>
              <a:rPr lang="it-IT" sz="2400" b="0" i="1" u="none" strike="noStrike" cap="none">
                <a:solidFill>
                  <a:schemeClr val="dk1"/>
                </a:solidFill>
                <a:latin typeface="Arial"/>
                <a:ea typeface="Arial"/>
                <a:cs typeface="Arial"/>
                <a:sym typeface="Arial"/>
              </a:rPr>
              <a:t> </a:t>
            </a:r>
            <a:r>
              <a:rPr lang="it-IT" sz="2400" b="0" i="0" u="none" strike="noStrike" cap="none">
                <a:solidFill>
                  <a:schemeClr val="dk1"/>
                </a:solidFill>
                <a:latin typeface="Arial"/>
                <a:ea typeface="Arial"/>
                <a:cs typeface="Arial"/>
                <a:sym typeface="Arial"/>
              </a:rPr>
              <a:t>after superlatives:</a:t>
            </a:r>
            <a:endParaRPr sz="2400" b="0" i="1" u="none" strike="noStrike" cap="none">
              <a:solidFill>
                <a:schemeClr val="dk1"/>
              </a:solidFill>
              <a:latin typeface="Arial"/>
              <a:ea typeface="Arial"/>
              <a:cs typeface="Arial"/>
              <a:sym typeface="Arial"/>
            </a:endParaRPr>
          </a:p>
          <a:p>
            <a:pPr marL="722313" marR="0" lvl="3" indent="0" algn="l" rtl="0">
              <a:lnSpc>
                <a:spcPct val="90000"/>
              </a:lnSpc>
              <a:spcBef>
                <a:spcPts val="1200"/>
              </a:spcBef>
              <a:spcAft>
                <a:spcPts val="0"/>
              </a:spcAft>
              <a:buNone/>
            </a:pPr>
            <a:r>
              <a:rPr lang="it-IT" sz="2000" b="0" i="1" u="none" strike="noStrike" cap="none">
                <a:solidFill>
                  <a:schemeClr val="dk1"/>
                </a:solidFill>
                <a:latin typeface="Arial"/>
                <a:ea typeface="Arial"/>
                <a:cs typeface="Arial"/>
                <a:sym typeface="Arial"/>
              </a:rPr>
              <a:t>-   it’s </a:t>
            </a:r>
            <a:r>
              <a:rPr lang="it-IT" sz="2000" b="1" i="1" u="none" strike="noStrike" cap="none">
                <a:solidFill>
                  <a:schemeClr val="dk1"/>
                </a:solidFill>
                <a:latin typeface="Arial"/>
                <a:ea typeface="Arial"/>
                <a:cs typeface="Arial"/>
                <a:sym typeface="Arial"/>
              </a:rPr>
              <a:t>the longest </a:t>
            </a:r>
            <a:r>
              <a:rPr lang="it-IT" sz="2000" b="0" i="1" u="none" strike="noStrike" cap="none">
                <a:solidFill>
                  <a:schemeClr val="dk1"/>
                </a:solidFill>
                <a:latin typeface="Arial"/>
                <a:ea typeface="Arial"/>
                <a:cs typeface="Arial"/>
                <a:sym typeface="Arial"/>
              </a:rPr>
              <a:t>bridge </a:t>
            </a:r>
            <a:r>
              <a:rPr lang="it-IT" sz="2000" b="1" i="1" u="none" strike="noStrike" cap="none">
                <a:solidFill>
                  <a:schemeClr val="dk1"/>
                </a:solidFill>
                <a:latin typeface="Arial"/>
                <a:ea typeface="Arial"/>
                <a:cs typeface="Arial"/>
                <a:sym typeface="Arial"/>
              </a:rPr>
              <a:t>in</a:t>
            </a:r>
            <a:r>
              <a:rPr lang="it-IT" sz="2000" b="0" i="1" u="none" strike="noStrike" cap="none">
                <a:solidFill>
                  <a:schemeClr val="dk1"/>
                </a:solidFill>
                <a:latin typeface="Arial"/>
                <a:ea typeface="Arial"/>
                <a:cs typeface="Arial"/>
                <a:sym typeface="Arial"/>
              </a:rPr>
              <a:t> the world.</a:t>
            </a:r>
            <a:endParaRPr/>
          </a:p>
          <a:p>
            <a:pPr marL="722313" marR="0" lvl="3" indent="-127000" algn="l" rtl="0">
              <a:lnSpc>
                <a:spcPct val="90000"/>
              </a:lnSpc>
              <a:spcBef>
                <a:spcPts val="600"/>
              </a:spcBef>
              <a:spcAft>
                <a:spcPts val="0"/>
              </a:spcAft>
              <a:buClr>
                <a:schemeClr val="dk1"/>
              </a:buClr>
              <a:buSzPts val="2000"/>
              <a:buFont typeface="Arial"/>
              <a:buChar char="-"/>
            </a:pPr>
            <a:r>
              <a:rPr lang="it-IT" sz="2000" b="0" i="1" u="none" strike="noStrike" cap="none">
                <a:solidFill>
                  <a:schemeClr val="dk1"/>
                </a:solidFill>
                <a:latin typeface="Arial"/>
                <a:ea typeface="Arial"/>
                <a:cs typeface="Arial"/>
                <a:sym typeface="Arial"/>
              </a:rPr>
              <a:t>   it’s the best beach </a:t>
            </a:r>
            <a:r>
              <a:rPr lang="it-IT" sz="2000" b="1" i="1" u="none" strike="noStrike" cap="none">
                <a:solidFill>
                  <a:schemeClr val="dk1"/>
                </a:solidFill>
                <a:latin typeface="Arial"/>
                <a:ea typeface="Arial"/>
                <a:cs typeface="Arial"/>
                <a:sym typeface="Arial"/>
              </a:rPr>
              <a:t>in</a:t>
            </a:r>
            <a:r>
              <a:rPr lang="it-IT" sz="2000" b="0" i="1" u="none" strike="noStrike" cap="none">
                <a:solidFill>
                  <a:schemeClr val="dk1"/>
                </a:solidFill>
                <a:latin typeface="Arial"/>
                <a:ea typeface="Arial"/>
                <a:cs typeface="Arial"/>
                <a:sym typeface="Arial"/>
              </a:rPr>
              <a:t> Italy.</a:t>
            </a:r>
            <a:endParaRPr/>
          </a:p>
          <a:p>
            <a:pPr marL="1485900" marR="0" lvl="3" indent="-190500" algn="l" rtl="0">
              <a:lnSpc>
                <a:spcPct val="90000"/>
              </a:lnSpc>
              <a:spcBef>
                <a:spcPts val="0"/>
              </a:spcBef>
              <a:spcAft>
                <a:spcPts val="0"/>
              </a:spcAft>
              <a:buClr>
                <a:schemeClr val="dk1"/>
              </a:buClr>
              <a:buSzPts val="2400"/>
              <a:buFont typeface="Arial"/>
              <a:buNone/>
            </a:pPr>
            <a:endParaRPr sz="2400" b="0" i="1" u="none" strike="noStrike" cap="none">
              <a:solidFill>
                <a:schemeClr val="dk1"/>
              </a:solidFill>
              <a:latin typeface="Arial"/>
              <a:ea typeface="Arial"/>
              <a:cs typeface="Arial"/>
              <a:sym typeface="Arial"/>
            </a:endParaRPr>
          </a:p>
          <a:p>
            <a:pPr marL="1485900" marR="0" lvl="3" indent="-190500" algn="l" rtl="0">
              <a:lnSpc>
                <a:spcPct val="90000"/>
              </a:lnSpc>
              <a:spcBef>
                <a:spcPts val="0"/>
              </a:spcBef>
              <a:spcAft>
                <a:spcPts val="0"/>
              </a:spcAft>
              <a:buClr>
                <a:schemeClr val="dk1"/>
              </a:buClr>
              <a:buSzPts val="2400"/>
              <a:buFont typeface="Arial"/>
              <a:buNone/>
            </a:pPr>
            <a:endParaRPr sz="2400" b="0" i="1" u="none" strike="noStrike" cap="none">
              <a:solidFill>
                <a:schemeClr val="dk1"/>
              </a:solidFill>
              <a:latin typeface="Arial"/>
              <a:ea typeface="Arial"/>
              <a:cs typeface="Arial"/>
              <a:sym typeface="Arial"/>
            </a:endParaRPr>
          </a:p>
          <a:p>
            <a:pPr marL="1485900" marR="0" lvl="3" indent="-190500" algn="l" rtl="0">
              <a:lnSpc>
                <a:spcPct val="90000"/>
              </a:lnSpc>
              <a:spcBef>
                <a:spcPts val="0"/>
              </a:spcBef>
              <a:spcAft>
                <a:spcPts val="0"/>
              </a:spcAft>
              <a:buClr>
                <a:schemeClr val="dk1"/>
              </a:buClr>
              <a:buSzPts val="2400"/>
              <a:buFont typeface="Arial"/>
              <a:buNone/>
            </a:pPr>
            <a:endParaRPr sz="2400" b="0" i="1" u="none" strike="noStrike" cap="none">
              <a:solidFill>
                <a:schemeClr val="dk1"/>
              </a:solidFill>
              <a:latin typeface="Arial"/>
              <a:ea typeface="Arial"/>
              <a:cs typeface="Arial"/>
              <a:sym typeface="Arial"/>
            </a:endParaRPr>
          </a:p>
          <a:p>
            <a:pPr marL="530225" marR="0" lvl="3" indent="-441325" algn="l" rtl="0">
              <a:lnSpc>
                <a:spcPct val="90000"/>
              </a:lnSpc>
              <a:spcBef>
                <a:spcPts val="0"/>
              </a:spcBef>
              <a:spcAft>
                <a:spcPts val="0"/>
              </a:spcAft>
              <a:buClr>
                <a:schemeClr val="dk1"/>
              </a:buClr>
              <a:buSzPts val="2400"/>
              <a:buFont typeface="Noto Sans Symbols"/>
              <a:buChar char="❖"/>
            </a:pPr>
            <a:r>
              <a:rPr lang="it-IT" sz="2400" b="0" i="0" u="none" strike="noStrike" cap="none">
                <a:solidFill>
                  <a:schemeClr val="dk1"/>
                </a:solidFill>
                <a:latin typeface="Arial"/>
                <a:ea typeface="Arial"/>
                <a:cs typeface="Arial"/>
                <a:sym typeface="Arial"/>
              </a:rPr>
              <a:t>NB_2: after</a:t>
            </a:r>
            <a:r>
              <a:rPr lang="it-IT" sz="2400" b="0" i="1" u="none" strike="noStrike" cap="none">
                <a:solidFill>
                  <a:schemeClr val="dk1"/>
                </a:solidFill>
                <a:latin typeface="Arial"/>
                <a:ea typeface="Arial"/>
                <a:cs typeface="Arial"/>
                <a:sym typeface="Arial"/>
              </a:rPr>
              <a:t> than </a:t>
            </a:r>
            <a:r>
              <a:rPr lang="it-IT" sz="2400" b="0" i="0" u="none" strike="noStrike" cap="none">
                <a:solidFill>
                  <a:schemeClr val="dk1"/>
                </a:solidFill>
                <a:latin typeface="Arial"/>
                <a:ea typeface="Arial"/>
                <a:cs typeface="Arial"/>
                <a:sym typeface="Arial"/>
              </a:rPr>
              <a:t>you can use</a:t>
            </a:r>
            <a:endParaRPr/>
          </a:p>
          <a:p>
            <a:pPr marL="546100" marR="0" lvl="4" indent="-12700" algn="l" rtl="0">
              <a:lnSpc>
                <a:spcPct val="90000"/>
              </a:lnSpc>
              <a:spcBef>
                <a:spcPts val="600"/>
              </a:spcBef>
              <a:spcAft>
                <a:spcPts val="0"/>
              </a:spcAft>
              <a:buNone/>
            </a:pPr>
            <a:r>
              <a:rPr lang="it-IT" sz="2400" b="0" i="0" u="none" strike="noStrike" cap="none">
                <a:solidFill>
                  <a:schemeClr val="dk1"/>
                </a:solidFill>
                <a:latin typeface="Arial"/>
                <a:ea typeface="Arial"/>
                <a:cs typeface="Arial"/>
                <a:sym typeface="Arial"/>
              </a:rPr>
              <a:t> </a:t>
            </a:r>
            <a:r>
              <a:rPr lang="it-IT" sz="2000" b="0" i="0" u="none" strike="noStrike" cap="none">
                <a:solidFill>
                  <a:schemeClr val="dk1"/>
                </a:solidFill>
                <a:latin typeface="Arial"/>
                <a:ea typeface="Arial"/>
                <a:cs typeface="Arial"/>
                <a:sym typeface="Arial"/>
              </a:rPr>
              <a:t>-  an </a:t>
            </a:r>
            <a:r>
              <a:rPr lang="it-IT" sz="2000" b="1" i="1" u="none" strike="noStrike" cap="none">
                <a:solidFill>
                  <a:schemeClr val="dk1"/>
                </a:solidFill>
                <a:latin typeface="Arial"/>
                <a:ea typeface="Arial"/>
                <a:cs typeface="Arial"/>
                <a:sym typeface="Arial"/>
              </a:rPr>
              <a:t>object pronoun </a:t>
            </a:r>
            <a:r>
              <a:rPr lang="it-IT" sz="2000" b="0" i="1" u="none" strike="noStrike" cap="none">
                <a:solidFill>
                  <a:schemeClr val="dk1"/>
                </a:solidFill>
                <a:latin typeface="Arial"/>
                <a:ea typeface="Arial"/>
                <a:cs typeface="Arial"/>
                <a:sym typeface="Arial"/>
              </a:rPr>
              <a:t>(me, him etc.)</a:t>
            </a:r>
            <a:endParaRPr/>
          </a:p>
          <a:p>
            <a:pPr marL="546100" marR="0" lvl="4" indent="82550" algn="l" rtl="0">
              <a:lnSpc>
                <a:spcPct val="90000"/>
              </a:lnSpc>
              <a:spcBef>
                <a:spcPts val="0"/>
              </a:spcBef>
              <a:spcAft>
                <a:spcPts val="0"/>
              </a:spcAft>
              <a:buNone/>
            </a:pPr>
            <a:r>
              <a:rPr lang="it-IT" sz="2000" b="0" i="1" u="none" strike="noStrike" cap="none">
                <a:solidFill>
                  <a:schemeClr val="dk1"/>
                </a:solidFill>
                <a:latin typeface="Arial"/>
                <a:ea typeface="Arial"/>
                <a:cs typeface="Arial"/>
                <a:sym typeface="Arial"/>
              </a:rPr>
              <a:t>-  a </a:t>
            </a:r>
            <a:r>
              <a:rPr lang="it-IT" sz="2000" b="1" i="1" u="none" strike="noStrike" cap="none">
                <a:solidFill>
                  <a:schemeClr val="dk1"/>
                </a:solidFill>
                <a:latin typeface="Arial"/>
                <a:ea typeface="Arial"/>
                <a:cs typeface="Arial"/>
                <a:sym typeface="Arial"/>
              </a:rPr>
              <a:t>subject pronoun + auxiliary verb</a:t>
            </a:r>
            <a:endParaRPr/>
          </a:p>
          <a:p>
            <a:pPr marL="1065213" marR="0" lvl="3" indent="-215900" algn="l" rtl="0">
              <a:lnSpc>
                <a:spcPct val="90000"/>
              </a:lnSpc>
              <a:spcBef>
                <a:spcPts val="0"/>
              </a:spcBef>
              <a:spcAft>
                <a:spcPts val="0"/>
              </a:spcAft>
              <a:buClr>
                <a:schemeClr val="dk1"/>
              </a:buClr>
              <a:buSzPts val="2000"/>
              <a:buFont typeface="Arial"/>
              <a:buNone/>
            </a:pPr>
            <a:endParaRPr sz="2000" b="1" i="1" u="none" strike="noStrike" cap="none">
              <a:solidFill>
                <a:schemeClr val="dk1"/>
              </a:solidFill>
              <a:latin typeface="Arial"/>
              <a:ea typeface="Arial"/>
              <a:cs typeface="Arial"/>
              <a:sym typeface="Arial"/>
            </a:endParaRPr>
          </a:p>
          <a:p>
            <a:pPr marL="1065213" marR="0" lvl="3" indent="-342900" algn="l" rtl="0">
              <a:lnSpc>
                <a:spcPct val="90000"/>
              </a:lnSpc>
              <a:spcBef>
                <a:spcPts val="600"/>
              </a:spcBef>
              <a:spcAft>
                <a:spcPts val="0"/>
              </a:spcAft>
              <a:buClr>
                <a:schemeClr val="dk1"/>
              </a:buClr>
              <a:buSzPts val="2000"/>
              <a:buFont typeface="Arial"/>
              <a:buChar char="-"/>
            </a:pPr>
            <a:r>
              <a:rPr lang="it-IT" sz="2000" b="0" i="1" u="none" strike="noStrike" cap="none">
                <a:solidFill>
                  <a:schemeClr val="dk1"/>
                </a:solidFill>
                <a:latin typeface="Arial"/>
                <a:ea typeface="Arial"/>
                <a:cs typeface="Arial"/>
                <a:sym typeface="Arial"/>
              </a:rPr>
              <a:t>She’s taller </a:t>
            </a:r>
            <a:r>
              <a:rPr lang="it-IT" sz="2000" b="0" i="1" u="sng" strike="noStrike" cap="none">
                <a:solidFill>
                  <a:schemeClr val="dk1"/>
                </a:solidFill>
                <a:latin typeface="Arial"/>
                <a:ea typeface="Arial"/>
                <a:cs typeface="Arial"/>
                <a:sym typeface="Arial"/>
              </a:rPr>
              <a:t>than me</a:t>
            </a:r>
            <a:r>
              <a:rPr lang="it-IT" sz="2000" b="0" i="1" u="none" strike="noStrike" cap="none">
                <a:solidFill>
                  <a:schemeClr val="dk1"/>
                </a:solidFill>
                <a:latin typeface="Arial"/>
                <a:ea typeface="Arial"/>
                <a:cs typeface="Arial"/>
                <a:sym typeface="Arial"/>
              </a:rPr>
              <a:t>    OR    she’s taller </a:t>
            </a:r>
            <a:r>
              <a:rPr lang="it-IT" sz="2000" b="0" i="1" u="sng" strike="noStrike" cap="none">
                <a:solidFill>
                  <a:schemeClr val="dk1"/>
                </a:solidFill>
                <a:latin typeface="Arial"/>
                <a:ea typeface="Arial"/>
                <a:cs typeface="Arial"/>
                <a:sym typeface="Arial"/>
              </a:rPr>
              <a:t>than I am</a:t>
            </a:r>
            <a:endParaRPr/>
          </a:p>
          <a:p>
            <a:pPr marL="722313" marR="0" lvl="3" indent="0" algn="l" rtl="0">
              <a:lnSpc>
                <a:spcPct val="90000"/>
              </a:lnSpc>
              <a:spcBef>
                <a:spcPts val="600"/>
              </a:spcBef>
              <a:spcAft>
                <a:spcPts val="0"/>
              </a:spcAft>
              <a:buNone/>
            </a:pPr>
            <a:r>
              <a:rPr lang="it-IT" sz="2000" b="0" i="1" u="none" strike="noStrike" cap="none">
                <a:solidFill>
                  <a:schemeClr val="dk1"/>
                </a:solidFill>
                <a:latin typeface="Arial"/>
                <a:ea typeface="Arial"/>
                <a:cs typeface="Arial"/>
                <a:sym typeface="Arial"/>
              </a:rPr>
              <a:t>                        </a:t>
            </a:r>
            <a:r>
              <a:rPr lang="it-IT" sz="1800" b="0" i="1" u="none" strike="noStrike" cap="none">
                <a:solidFill>
                  <a:schemeClr val="dk1"/>
                </a:solidFill>
                <a:latin typeface="Arial"/>
                <a:ea typeface="Arial"/>
                <a:cs typeface="Arial"/>
                <a:sym typeface="Arial"/>
              </a:rPr>
              <a:t>than you                                    than you are </a:t>
            </a:r>
            <a:endParaRPr/>
          </a:p>
          <a:p>
            <a:pPr marL="722313" marR="0" lvl="3" indent="531813" algn="l" rtl="0">
              <a:lnSpc>
                <a:spcPct val="90000"/>
              </a:lnSpc>
              <a:spcBef>
                <a:spcPts val="600"/>
              </a:spcBef>
              <a:spcAft>
                <a:spcPts val="0"/>
              </a:spcAft>
              <a:buNone/>
            </a:pPr>
            <a:r>
              <a:rPr lang="it-IT" sz="1800" b="0" i="1" u="none" strike="noStrike" cap="none">
                <a:solidFill>
                  <a:schemeClr val="dk1"/>
                </a:solidFill>
                <a:latin typeface="Arial"/>
                <a:ea typeface="Arial"/>
                <a:cs typeface="Arial"/>
                <a:sym typeface="Arial"/>
              </a:rPr>
              <a:t>          than him / her                                    than he / she is </a:t>
            </a:r>
            <a:endParaRPr/>
          </a:p>
          <a:p>
            <a:pPr marL="722313" marR="0" lvl="3" indent="531813" algn="l" rtl="0">
              <a:lnSpc>
                <a:spcPct val="90000"/>
              </a:lnSpc>
              <a:spcBef>
                <a:spcPts val="600"/>
              </a:spcBef>
              <a:spcAft>
                <a:spcPts val="0"/>
              </a:spcAft>
              <a:buNone/>
            </a:pPr>
            <a:r>
              <a:rPr lang="it-IT" sz="1800" b="0" i="1" u="none" strike="noStrike" cap="none">
                <a:solidFill>
                  <a:schemeClr val="dk1"/>
                </a:solidFill>
                <a:latin typeface="Arial"/>
                <a:ea typeface="Arial"/>
                <a:cs typeface="Arial"/>
                <a:sym typeface="Arial"/>
              </a:rPr>
              <a:t>                    than us                                    than we are </a:t>
            </a:r>
            <a:endParaRPr/>
          </a:p>
          <a:p>
            <a:pPr marL="722313" marR="0" lvl="3" indent="531813" algn="l" rtl="0">
              <a:lnSpc>
                <a:spcPct val="90000"/>
              </a:lnSpc>
              <a:spcBef>
                <a:spcPts val="600"/>
              </a:spcBef>
              <a:spcAft>
                <a:spcPts val="0"/>
              </a:spcAft>
              <a:buNone/>
            </a:pPr>
            <a:r>
              <a:rPr lang="it-IT" sz="1800" b="0" i="1" u="none" strike="noStrike" cap="none">
                <a:solidFill>
                  <a:schemeClr val="dk1"/>
                </a:solidFill>
                <a:latin typeface="Arial"/>
                <a:ea typeface="Arial"/>
                <a:cs typeface="Arial"/>
                <a:sym typeface="Arial"/>
              </a:rPr>
              <a:t>                  than you                                    than you are</a:t>
            </a:r>
            <a:endParaRPr/>
          </a:p>
          <a:p>
            <a:pPr marL="722313" marR="0" lvl="3" indent="531813" algn="l" rtl="0">
              <a:lnSpc>
                <a:spcPct val="90000"/>
              </a:lnSpc>
              <a:spcBef>
                <a:spcPts val="600"/>
              </a:spcBef>
              <a:spcAft>
                <a:spcPts val="0"/>
              </a:spcAft>
              <a:buNone/>
            </a:pPr>
            <a:r>
              <a:rPr lang="it-IT" sz="1800" b="0" i="1" u="none" strike="noStrike" cap="none">
                <a:solidFill>
                  <a:schemeClr val="dk1"/>
                </a:solidFill>
                <a:latin typeface="Arial"/>
                <a:ea typeface="Arial"/>
                <a:cs typeface="Arial"/>
                <a:sym typeface="Arial"/>
              </a:rPr>
              <a:t>                than them                                    than they are</a:t>
            </a:r>
            <a:endParaRPr sz="2400" b="0" i="1"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7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7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7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74">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74">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74">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74">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74">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74">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pic>
        <p:nvPicPr>
          <p:cNvPr id="279" name="Google Shape;279;p23"/>
          <p:cNvPicPr preferRelativeResize="0">
            <a:picLocks noGrp="1"/>
          </p:cNvPicPr>
          <p:nvPr>
            <p:ph type="body" idx="1"/>
          </p:nvPr>
        </p:nvPicPr>
        <p:blipFill rotWithShape="1">
          <a:blip r:embed="rId3">
            <a:alphaModFix/>
          </a:blip>
          <a:srcRect b="73258"/>
          <a:stretch/>
        </p:blipFill>
        <p:spPr>
          <a:xfrm>
            <a:off x="1990407" y="928687"/>
            <a:ext cx="8020050" cy="1336532"/>
          </a:xfrm>
          <a:prstGeom prst="rect">
            <a:avLst/>
          </a:prstGeom>
          <a:noFill/>
          <a:ln>
            <a:noFill/>
          </a:ln>
        </p:spPr>
      </p:pic>
      <p:sp>
        <p:nvSpPr>
          <p:cNvPr id="280" name="Google Shape;280;p23"/>
          <p:cNvSpPr txBox="1"/>
          <p:nvPr/>
        </p:nvSpPr>
        <p:spPr>
          <a:xfrm>
            <a:off x="1943101" y="265112"/>
            <a:ext cx="8114665" cy="66357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70C0"/>
              </a:buClr>
              <a:buSzPts val="3300"/>
              <a:buFont typeface="Calibri"/>
              <a:buNone/>
            </a:pPr>
            <a:r>
              <a:rPr lang="it-IT" sz="3300">
                <a:solidFill>
                  <a:srgbClr val="0070C0"/>
                </a:solidFill>
                <a:latin typeface="Calibri"/>
                <a:ea typeface="Calibri"/>
                <a:cs typeface="Calibri"/>
                <a:sym typeface="Calibri"/>
              </a:rPr>
              <a:t>COMPARATIVES:    (-)</a:t>
            </a:r>
            <a:endParaRPr/>
          </a:p>
        </p:txBody>
      </p:sp>
      <p:pic>
        <p:nvPicPr>
          <p:cNvPr id="281" name="Google Shape;281;p23"/>
          <p:cNvPicPr preferRelativeResize="0"/>
          <p:nvPr/>
        </p:nvPicPr>
        <p:blipFill rotWithShape="1">
          <a:blip r:embed="rId3">
            <a:alphaModFix/>
          </a:blip>
          <a:srcRect t="42890" b="43832"/>
          <a:stretch/>
        </p:blipFill>
        <p:spPr>
          <a:xfrm>
            <a:off x="1990407" y="2265220"/>
            <a:ext cx="8020050" cy="663575"/>
          </a:xfrm>
          <a:prstGeom prst="rect">
            <a:avLst/>
          </a:prstGeom>
          <a:noFill/>
          <a:ln>
            <a:noFill/>
          </a:ln>
        </p:spPr>
      </p:pic>
      <p:sp>
        <p:nvSpPr>
          <p:cNvPr id="282" name="Google Shape;282;p23"/>
          <p:cNvSpPr txBox="1"/>
          <p:nvPr/>
        </p:nvSpPr>
        <p:spPr>
          <a:xfrm>
            <a:off x="5004620" y="1356852"/>
            <a:ext cx="2168013" cy="369332"/>
          </a:xfrm>
          <a:prstGeom prst="rect">
            <a:avLst/>
          </a:prstGeom>
          <a:solidFill>
            <a:srgbClr val="FBF4F9"/>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3" name="Google Shape;283;p23"/>
          <p:cNvSpPr/>
          <p:nvPr/>
        </p:nvSpPr>
        <p:spPr>
          <a:xfrm>
            <a:off x="1990408" y="3601752"/>
            <a:ext cx="8258493" cy="27392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000" b="1" i="1">
                <a:solidFill>
                  <a:srgbClr val="0070C0"/>
                </a:solidFill>
                <a:latin typeface="Arial"/>
                <a:ea typeface="Arial"/>
                <a:cs typeface="Arial"/>
                <a:sym typeface="Arial"/>
              </a:rPr>
              <a:t>more &gt; less</a:t>
            </a:r>
            <a:r>
              <a:rPr lang="it-IT" sz="2000" i="1">
                <a:solidFill>
                  <a:schemeClr val="dk1"/>
                </a:solidFill>
                <a:latin typeface="Arial"/>
                <a:ea typeface="Arial"/>
                <a:cs typeface="Arial"/>
                <a:sym typeface="Arial"/>
              </a:rPr>
              <a:t>	</a:t>
            </a:r>
            <a:r>
              <a:rPr lang="it-IT" sz="1800" i="1">
                <a:solidFill>
                  <a:schemeClr val="dk1"/>
                </a:solidFill>
                <a:latin typeface="Arial"/>
                <a:ea typeface="Arial"/>
                <a:cs typeface="Arial"/>
                <a:sym typeface="Arial"/>
              </a:rPr>
              <a:t>				</a:t>
            </a:r>
            <a:endParaRPr/>
          </a:p>
          <a:p>
            <a:pPr marL="0" marR="0" lvl="0" indent="0" algn="l" rtl="0">
              <a:spcBef>
                <a:spcPts val="1800"/>
              </a:spcBef>
              <a:spcAft>
                <a:spcPts val="0"/>
              </a:spcAft>
              <a:buNone/>
            </a:pPr>
            <a:r>
              <a:rPr lang="it-IT" sz="1800" i="1">
                <a:solidFill>
                  <a:srgbClr val="1D2A57"/>
                </a:solidFill>
                <a:latin typeface="Arial"/>
                <a:ea typeface="Arial"/>
                <a:cs typeface="Arial"/>
                <a:sym typeface="Arial"/>
              </a:rPr>
              <a:t>That way of calculating the figures seems </a:t>
            </a:r>
            <a:r>
              <a:rPr lang="it-IT" sz="1800" b="1" i="1">
                <a:solidFill>
                  <a:srgbClr val="1D2A57"/>
                </a:solidFill>
                <a:latin typeface="Arial"/>
                <a:ea typeface="Arial"/>
                <a:cs typeface="Arial"/>
                <a:sym typeface="Arial"/>
              </a:rPr>
              <a:t>less complicated</a:t>
            </a:r>
            <a:r>
              <a:rPr lang="it-IT" sz="1800" i="1">
                <a:solidFill>
                  <a:srgbClr val="1D2A57"/>
                </a:solidFill>
                <a:latin typeface="Arial"/>
                <a:ea typeface="Arial"/>
                <a:cs typeface="Arial"/>
                <a:sym typeface="Arial"/>
              </a:rPr>
              <a:t> to me.</a:t>
            </a:r>
            <a:endParaRPr sz="1800" i="1">
              <a:solidFill>
                <a:schemeClr val="dk1"/>
              </a:solidFill>
              <a:latin typeface="Arial"/>
              <a:ea typeface="Arial"/>
              <a:cs typeface="Arial"/>
              <a:sym typeface="Arial"/>
            </a:endParaRPr>
          </a:p>
          <a:p>
            <a:pPr marL="0" marR="0" lvl="0" indent="0" algn="l" rtl="0">
              <a:spcBef>
                <a:spcPts val="1800"/>
              </a:spcBef>
              <a:spcAft>
                <a:spcPts val="0"/>
              </a:spcAft>
              <a:buNone/>
            </a:pPr>
            <a:endParaRPr sz="1800" i="1">
              <a:solidFill>
                <a:schemeClr val="dk1"/>
              </a:solidFill>
              <a:latin typeface="Arial"/>
              <a:ea typeface="Arial"/>
              <a:cs typeface="Arial"/>
              <a:sym typeface="Arial"/>
            </a:endParaRPr>
          </a:p>
          <a:p>
            <a:pPr marL="0" marR="0" lvl="0" indent="0" algn="l" rtl="0">
              <a:spcBef>
                <a:spcPts val="1800"/>
              </a:spcBef>
              <a:spcAft>
                <a:spcPts val="0"/>
              </a:spcAft>
              <a:buNone/>
            </a:pPr>
            <a:r>
              <a:rPr lang="it-IT" sz="2000" b="1" i="1">
                <a:solidFill>
                  <a:srgbClr val="0070C0"/>
                </a:solidFill>
                <a:latin typeface="Arial"/>
                <a:ea typeface="Arial"/>
                <a:cs typeface="Arial"/>
                <a:sym typeface="Arial"/>
              </a:rPr>
              <a:t>(the) most &gt; (the) least</a:t>
            </a:r>
            <a:endParaRPr/>
          </a:p>
          <a:p>
            <a:pPr marL="0" marR="0" lvl="0" indent="0" algn="l" rtl="0">
              <a:spcBef>
                <a:spcPts val="1800"/>
              </a:spcBef>
              <a:spcAft>
                <a:spcPts val="0"/>
              </a:spcAft>
              <a:buNone/>
            </a:pPr>
            <a:r>
              <a:rPr lang="it-IT" sz="1800" i="1">
                <a:solidFill>
                  <a:srgbClr val="1D2A57"/>
                </a:solidFill>
                <a:latin typeface="Arial"/>
                <a:ea typeface="Arial"/>
                <a:cs typeface="Arial"/>
                <a:sym typeface="Arial"/>
              </a:rPr>
              <a:t>If you are going on holiday as a group, </a:t>
            </a:r>
            <a:r>
              <a:rPr lang="it-IT" sz="1800" b="1" i="1">
                <a:solidFill>
                  <a:srgbClr val="1D2A57"/>
                </a:solidFill>
                <a:latin typeface="Arial"/>
                <a:ea typeface="Arial"/>
                <a:cs typeface="Arial"/>
                <a:sym typeface="Arial"/>
              </a:rPr>
              <a:t>the least expensive</a:t>
            </a:r>
            <a:r>
              <a:rPr lang="it-IT" sz="1800" i="1">
                <a:solidFill>
                  <a:srgbClr val="1D2A57"/>
                </a:solidFill>
                <a:latin typeface="Arial"/>
                <a:ea typeface="Arial"/>
                <a:cs typeface="Arial"/>
                <a:sym typeface="Arial"/>
              </a:rPr>
              <a:t> option is to rent an apartment or villa.</a:t>
            </a:r>
            <a:endParaRPr sz="1800" i="1">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24"/>
          <p:cNvSpPr txBox="1"/>
          <p:nvPr/>
        </p:nvSpPr>
        <p:spPr>
          <a:xfrm>
            <a:off x="2009776" y="265112"/>
            <a:ext cx="8114665" cy="7445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3300"/>
              <a:buFont typeface="Calibri"/>
              <a:buNone/>
            </a:pPr>
            <a:endParaRPr sz="3300">
              <a:solidFill>
                <a:srgbClr val="0070C0"/>
              </a:solidFill>
              <a:latin typeface="Calibri"/>
              <a:ea typeface="Calibri"/>
              <a:cs typeface="Calibri"/>
              <a:sym typeface="Calibri"/>
            </a:endParaRPr>
          </a:p>
        </p:txBody>
      </p:sp>
      <p:sp>
        <p:nvSpPr>
          <p:cNvPr id="289" name="Google Shape;289;p24"/>
          <p:cNvSpPr txBox="1"/>
          <p:nvPr/>
        </p:nvSpPr>
        <p:spPr>
          <a:xfrm>
            <a:off x="1943101" y="265112"/>
            <a:ext cx="8114665" cy="66357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70C0"/>
              </a:buClr>
              <a:buSzPts val="3300"/>
              <a:buFont typeface="Calibri"/>
              <a:buNone/>
            </a:pPr>
            <a:r>
              <a:rPr lang="it-IT" sz="3300">
                <a:solidFill>
                  <a:srgbClr val="0070C0"/>
                </a:solidFill>
                <a:latin typeface="Calibri"/>
                <a:ea typeface="Calibri"/>
                <a:cs typeface="Calibri"/>
                <a:sym typeface="Calibri"/>
              </a:rPr>
              <a:t>COMPARATIVES - VERBS</a:t>
            </a:r>
            <a:endParaRPr/>
          </a:p>
        </p:txBody>
      </p:sp>
      <p:sp>
        <p:nvSpPr>
          <p:cNvPr id="290" name="Google Shape;290;p24"/>
          <p:cNvSpPr txBox="1">
            <a:spLocks noGrp="1"/>
          </p:cNvSpPr>
          <p:nvPr>
            <p:ph type="body" idx="1"/>
          </p:nvPr>
        </p:nvSpPr>
        <p:spPr>
          <a:xfrm>
            <a:off x="2009775" y="1356647"/>
            <a:ext cx="78867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it-IT"/>
              <a:t>We work </a:t>
            </a:r>
            <a:r>
              <a:rPr lang="it-IT" b="1"/>
              <a:t>more</a:t>
            </a:r>
            <a:r>
              <a:rPr lang="it-IT"/>
              <a:t> than they do</a:t>
            </a:r>
            <a:endParaRPr/>
          </a:p>
          <a:p>
            <a:pPr marL="228600" lvl="0" indent="-50800" algn="l" rtl="0">
              <a:lnSpc>
                <a:spcPct val="90000"/>
              </a:lnSpc>
              <a:spcBef>
                <a:spcPts val="1000"/>
              </a:spcBef>
              <a:spcAft>
                <a:spcPts val="0"/>
              </a:spcAft>
              <a:buClr>
                <a:schemeClr val="dk1"/>
              </a:buClr>
              <a:buSzPts val="2800"/>
              <a:buNone/>
            </a:pPr>
            <a:endParaRPr/>
          </a:p>
          <a:p>
            <a:pPr marL="228600" lvl="0" indent="-228600" algn="l" rtl="0">
              <a:lnSpc>
                <a:spcPct val="90000"/>
              </a:lnSpc>
              <a:spcBef>
                <a:spcPts val="1000"/>
              </a:spcBef>
              <a:spcAft>
                <a:spcPts val="0"/>
              </a:spcAft>
              <a:buClr>
                <a:schemeClr val="dk1"/>
              </a:buClr>
              <a:buSzPts val="2800"/>
              <a:buChar char="•"/>
            </a:pPr>
            <a:r>
              <a:rPr lang="it-IT"/>
              <a:t>We work </a:t>
            </a:r>
            <a:r>
              <a:rPr lang="it-IT" b="1"/>
              <a:t>less</a:t>
            </a:r>
            <a:r>
              <a:rPr lang="it-IT"/>
              <a:t> than they do</a:t>
            </a:r>
            <a:endParaRPr/>
          </a:p>
          <a:p>
            <a:pPr marL="228600" lvl="0" indent="-50800" algn="l" rtl="0">
              <a:lnSpc>
                <a:spcPct val="90000"/>
              </a:lnSpc>
              <a:spcBef>
                <a:spcPts val="1000"/>
              </a:spcBef>
              <a:spcAft>
                <a:spcPts val="0"/>
              </a:spcAft>
              <a:buClr>
                <a:schemeClr val="dk1"/>
              </a:buClr>
              <a:buSzPts val="2800"/>
              <a:buNone/>
            </a:pPr>
            <a:endParaRPr/>
          </a:p>
          <a:p>
            <a:pPr marL="228600" lvl="0" indent="-228600" algn="l" rtl="0">
              <a:lnSpc>
                <a:spcPct val="90000"/>
              </a:lnSpc>
              <a:spcBef>
                <a:spcPts val="1000"/>
              </a:spcBef>
              <a:spcAft>
                <a:spcPts val="0"/>
              </a:spcAft>
              <a:buClr>
                <a:schemeClr val="dk1"/>
              </a:buClr>
              <a:buSzPts val="2800"/>
              <a:buChar char="•"/>
            </a:pPr>
            <a:r>
              <a:rPr lang="it-IT"/>
              <a:t>We work </a:t>
            </a:r>
            <a:r>
              <a:rPr lang="it-IT" b="1"/>
              <a:t>as much as </a:t>
            </a:r>
            <a:r>
              <a:rPr lang="it-IT"/>
              <a:t>they do</a:t>
            </a:r>
            <a:endParaRPr/>
          </a:p>
          <a:p>
            <a:pPr marL="228600" lvl="0" indent="-50800" algn="l" rtl="0">
              <a:lnSpc>
                <a:spcPct val="90000"/>
              </a:lnSpc>
              <a:spcBef>
                <a:spcPts val="1000"/>
              </a:spcBef>
              <a:spcAft>
                <a:spcPts val="0"/>
              </a:spcAft>
              <a:buClr>
                <a:schemeClr val="dk1"/>
              </a:buClr>
              <a:buSzPts val="2800"/>
              <a:buNone/>
            </a:pPr>
            <a:endParaRPr/>
          </a:p>
        </p:txBody>
      </p:sp>
      <p:pic>
        <p:nvPicPr>
          <p:cNvPr id="291" name="Google Shape;291;p24"/>
          <p:cNvPicPr preferRelativeResize="0"/>
          <p:nvPr/>
        </p:nvPicPr>
        <p:blipFill rotWithShape="1">
          <a:blip r:embed="rId3">
            <a:alphaModFix/>
          </a:blip>
          <a:srcRect t="63632" b="4925"/>
          <a:stretch/>
        </p:blipFill>
        <p:spPr>
          <a:xfrm>
            <a:off x="2057082" y="3821931"/>
            <a:ext cx="7886700" cy="157638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pic>
        <p:nvPicPr>
          <p:cNvPr id="296" name="Google Shape;296;p25"/>
          <p:cNvPicPr preferRelativeResize="0">
            <a:picLocks noGrp="1"/>
          </p:cNvPicPr>
          <p:nvPr>
            <p:ph type="body" idx="1"/>
          </p:nvPr>
        </p:nvPicPr>
        <p:blipFill rotWithShape="1">
          <a:blip r:embed="rId3">
            <a:alphaModFix/>
          </a:blip>
          <a:srcRect/>
          <a:stretch/>
        </p:blipFill>
        <p:spPr>
          <a:xfrm>
            <a:off x="2279629" y="906516"/>
            <a:ext cx="7441606" cy="1542798"/>
          </a:xfrm>
          <a:prstGeom prst="rect">
            <a:avLst/>
          </a:prstGeom>
          <a:noFill/>
          <a:ln>
            <a:noFill/>
          </a:ln>
        </p:spPr>
      </p:pic>
      <p:sp>
        <p:nvSpPr>
          <p:cNvPr id="297" name="Google Shape;297;p25"/>
          <p:cNvSpPr txBox="1"/>
          <p:nvPr/>
        </p:nvSpPr>
        <p:spPr>
          <a:xfrm>
            <a:off x="2009776" y="265112"/>
            <a:ext cx="8114665" cy="7445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3300"/>
              <a:buFont typeface="Calibri"/>
              <a:buNone/>
            </a:pPr>
            <a:endParaRPr sz="3300">
              <a:solidFill>
                <a:srgbClr val="0070C0"/>
              </a:solidFill>
              <a:latin typeface="Calibri"/>
              <a:ea typeface="Calibri"/>
              <a:cs typeface="Calibri"/>
              <a:sym typeface="Calibri"/>
            </a:endParaRPr>
          </a:p>
        </p:txBody>
      </p:sp>
      <p:pic>
        <p:nvPicPr>
          <p:cNvPr id="298" name="Google Shape;298;p25"/>
          <p:cNvPicPr preferRelativeResize="0"/>
          <p:nvPr/>
        </p:nvPicPr>
        <p:blipFill rotWithShape="1">
          <a:blip r:embed="rId4">
            <a:alphaModFix/>
          </a:blip>
          <a:srcRect t="8291" r="1037" b="56763"/>
          <a:stretch/>
        </p:blipFill>
        <p:spPr>
          <a:xfrm>
            <a:off x="2162733" y="2899038"/>
            <a:ext cx="7441606" cy="1575517"/>
          </a:xfrm>
          <a:prstGeom prst="rect">
            <a:avLst/>
          </a:prstGeom>
          <a:noFill/>
          <a:ln>
            <a:noFill/>
          </a:ln>
        </p:spPr>
      </p:pic>
      <p:sp>
        <p:nvSpPr>
          <p:cNvPr id="299" name="Google Shape;299;p25"/>
          <p:cNvSpPr txBox="1"/>
          <p:nvPr/>
        </p:nvSpPr>
        <p:spPr>
          <a:xfrm>
            <a:off x="1943101" y="265112"/>
            <a:ext cx="8114665" cy="66357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70C0"/>
              </a:buClr>
              <a:buSzPts val="3300"/>
              <a:buFont typeface="Calibri"/>
              <a:buNone/>
            </a:pPr>
            <a:r>
              <a:rPr lang="it-IT" sz="3300">
                <a:solidFill>
                  <a:srgbClr val="0070C0"/>
                </a:solidFill>
                <a:latin typeface="Calibri"/>
                <a:ea typeface="Calibri"/>
                <a:cs typeface="Calibri"/>
                <a:sym typeface="Calibri"/>
              </a:rPr>
              <a:t>COMPARATIVES - NOUNS</a:t>
            </a:r>
            <a:endParaRPr/>
          </a:p>
        </p:txBody>
      </p:sp>
      <p:sp>
        <p:nvSpPr>
          <p:cNvPr id="300" name="Google Shape;300;p25"/>
          <p:cNvSpPr txBox="1"/>
          <p:nvPr/>
        </p:nvSpPr>
        <p:spPr>
          <a:xfrm>
            <a:off x="2998839" y="2878259"/>
            <a:ext cx="4218038" cy="338554"/>
          </a:xfrm>
          <a:prstGeom prst="rect">
            <a:avLst/>
          </a:prstGeom>
          <a:solidFill>
            <a:srgbClr val="FBF8F9"/>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600" i="1">
                <a:solidFill>
                  <a:schemeClr val="dk1"/>
                </a:solidFill>
                <a:latin typeface="Times New Roman"/>
                <a:ea typeface="Times New Roman"/>
                <a:cs typeface="Times New Roman"/>
                <a:sym typeface="Times New Roman"/>
              </a:rPr>
              <a:t>con sostantivi singolari (= uncountable)</a:t>
            </a:r>
            <a:endParaRPr/>
          </a:p>
        </p:txBody>
      </p:sp>
      <p:pic>
        <p:nvPicPr>
          <p:cNvPr id="301" name="Google Shape;301;p25"/>
          <p:cNvPicPr preferRelativeResize="0"/>
          <p:nvPr/>
        </p:nvPicPr>
        <p:blipFill rotWithShape="1">
          <a:blip r:embed="rId4">
            <a:alphaModFix/>
          </a:blip>
          <a:srcRect t="55089" b="1"/>
          <a:stretch/>
        </p:blipFill>
        <p:spPr>
          <a:xfrm>
            <a:off x="2162734" y="4568164"/>
            <a:ext cx="7519537" cy="2024724"/>
          </a:xfrm>
          <a:prstGeom prst="rect">
            <a:avLst/>
          </a:prstGeom>
          <a:noFill/>
          <a:ln>
            <a:noFill/>
          </a:ln>
        </p:spPr>
      </p:pic>
      <p:sp>
        <p:nvSpPr>
          <p:cNvPr id="302" name="Google Shape;302;p25"/>
          <p:cNvSpPr txBox="1"/>
          <p:nvPr/>
        </p:nvSpPr>
        <p:spPr>
          <a:xfrm>
            <a:off x="4025062" y="3327640"/>
            <a:ext cx="4938298" cy="538609"/>
          </a:xfrm>
          <a:prstGeom prst="rect">
            <a:avLst/>
          </a:prstGeom>
          <a:solidFill>
            <a:srgbClr val="FCF4B3"/>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600" b="1">
                <a:solidFill>
                  <a:schemeClr val="dk1"/>
                </a:solidFill>
                <a:latin typeface="Times New Roman"/>
                <a:ea typeface="Times New Roman"/>
                <a:cs typeface="Times New Roman"/>
                <a:sym typeface="Times New Roman"/>
              </a:rPr>
              <a:t>less</a:t>
            </a:r>
            <a:r>
              <a:rPr lang="it-IT" sz="1600">
                <a:solidFill>
                  <a:schemeClr val="dk1"/>
                </a:solidFill>
                <a:latin typeface="Times New Roman"/>
                <a:ea typeface="Times New Roman"/>
                <a:cs typeface="Times New Roman"/>
                <a:sym typeface="Times New Roman"/>
              </a:rPr>
              <a:t> + sostantivi singolari (= </a:t>
            </a:r>
            <a:r>
              <a:rPr lang="it-IT" sz="1600" i="1">
                <a:solidFill>
                  <a:schemeClr val="dk1"/>
                </a:solidFill>
                <a:latin typeface="Times New Roman"/>
                <a:ea typeface="Times New Roman"/>
                <a:cs typeface="Times New Roman"/>
                <a:sym typeface="Times New Roman"/>
              </a:rPr>
              <a:t>uncountable</a:t>
            </a:r>
            <a:r>
              <a:rPr lang="it-IT" sz="1600">
                <a:solidFill>
                  <a:schemeClr val="dk1"/>
                </a:solidFill>
                <a:latin typeface="Times New Roman"/>
                <a:ea typeface="Times New Roman"/>
                <a:cs typeface="Times New Roman"/>
                <a:sym typeface="Times New Roman"/>
              </a:rPr>
              <a:t>)</a:t>
            </a:r>
            <a:endParaRPr/>
          </a:p>
          <a:p>
            <a:pPr marL="0" marR="0" lvl="0" indent="0" algn="l" rtl="0">
              <a:spcBef>
                <a:spcPts val="600"/>
              </a:spcBef>
              <a:spcAft>
                <a:spcPts val="0"/>
              </a:spcAft>
              <a:buNone/>
            </a:pPr>
            <a:endParaRPr sz="800">
              <a:solidFill>
                <a:schemeClr val="dk1"/>
              </a:solidFill>
              <a:latin typeface="Times New Roman"/>
              <a:ea typeface="Times New Roman"/>
              <a:cs typeface="Times New Roman"/>
              <a:sym typeface="Times New Roman"/>
            </a:endParaRPr>
          </a:p>
        </p:txBody>
      </p:sp>
      <p:cxnSp>
        <p:nvCxnSpPr>
          <p:cNvPr id="303" name="Google Shape;303;p25"/>
          <p:cNvCxnSpPr/>
          <p:nvPr/>
        </p:nvCxnSpPr>
        <p:spPr>
          <a:xfrm>
            <a:off x="1759974" y="2654710"/>
            <a:ext cx="8364466" cy="0"/>
          </a:xfrm>
          <a:prstGeom prst="straightConnector1">
            <a:avLst/>
          </a:prstGeom>
          <a:noFill/>
          <a:ln w="9525" cap="flat" cmpd="sng">
            <a:solidFill>
              <a:schemeClr val="accent1"/>
            </a:solidFill>
            <a:prstDash val="solid"/>
            <a:miter lim="800000"/>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26"/>
          <p:cNvPicPr preferRelativeResize="0">
            <a:picLocks noGrp="1"/>
          </p:cNvPicPr>
          <p:nvPr>
            <p:ph type="body" idx="1"/>
          </p:nvPr>
        </p:nvPicPr>
        <p:blipFill rotWithShape="1">
          <a:blip r:embed="rId3">
            <a:alphaModFix/>
          </a:blip>
          <a:srcRect t="7149" b="41369"/>
          <a:stretch/>
        </p:blipFill>
        <p:spPr>
          <a:xfrm>
            <a:off x="2171065" y="1061883"/>
            <a:ext cx="7886700" cy="2580968"/>
          </a:xfrm>
          <a:prstGeom prst="rect">
            <a:avLst/>
          </a:prstGeom>
          <a:noFill/>
          <a:ln>
            <a:noFill/>
          </a:ln>
        </p:spPr>
      </p:pic>
      <p:sp>
        <p:nvSpPr>
          <p:cNvPr id="309" name="Google Shape;309;p26"/>
          <p:cNvSpPr txBox="1"/>
          <p:nvPr/>
        </p:nvSpPr>
        <p:spPr>
          <a:xfrm>
            <a:off x="1943101" y="265112"/>
            <a:ext cx="8114665" cy="66357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70C0"/>
              </a:buClr>
              <a:buSzPts val="3300"/>
              <a:buFont typeface="Calibri"/>
              <a:buNone/>
            </a:pPr>
            <a:r>
              <a:rPr lang="it-IT" sz="3300">
                <a:solidFill>
                  <a:srgbClr val="0070C0"/>
                </a:solidFill>
                <a:latin typeface="Calibri"/>
                <a:ea typeface="Calibri"/>
                <a:cs typeface="Calibri"/>
                <a:sym typeface="Calibri"/>
              </a:rPr>
              <a:t>COMPARATIVES - NOUNS</a:t>
            </a:r>
            <a:endParaRPr/>
          </a:p>
        </p:txBody>
      </p:sp>
      <p:sp>
        <p:nvSpPr>
          <p:cNvPr id="310" name="Google Shape;310;p26"/>
          <p:cNvSpPr txBox="1"/>
          <p:nvPr/>
        </p:nvSpPr>
        <p:spPr>
          <a:xfrm>
            <a:off x="3529781" y="6282550"/>
            <a:ext cx="752167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COUNTABLE vs. UNCOUNTABLE NOUNS</a:t>
            </a:r>
            <a:r>
              <a:rPr lang="it-IT" sz="1800">
                <a:solidFill>
                  <a:schemeClr val="dk1"/>
                </a:solidFill>
                <a:latin typeface="Calibri"/>
                <a:ea typeface="Calibri"/>
                <a:cs typeface="Calibri"/>
                <a:sym typeface="Calibri"/>
              </a:rPr>
              <a:t> </a:t>
            </a:r>
            <a:r>
              <a:rPr lang="it-IT" sz="1800" i="1">
                <a:solidFill>
                  <a:schemeClr val="dk1"/>
                </a:solidFill>
                <a:latin typeface="Calibri"/>
                <a:ea typeface="Calibri"/>
                <a:cs typeface="Calibri"/>
                <a:sym typeface="Calibri"/>
              </a:rPr>
              <a:t>(LearnEnglishTeens, British Council)</a:t>
            </a:r>
            <a:endParaRPr/>
          </a:p>
        </p:txBody>
      </p:sp>
      <p:sp>
        <p:nvSpPr>
          <p:cNvPr id="311" name="Google Shape;311;p26"/>
          <p:cNvSpPr txBox="1"/>
          <p:nvPr/>
        </p:nvSpPr>
        <p:spPr>
          <a:xfrm>
            <a:off x="4606413" y="5796117"/>
            <a:ext cx="616482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COUNTABLE vs. UNCOUNTABLE NOUNS</a:t>
            </a:r>
            <a:r>
              <a:rPr lang="it-IT" sz="1800">
                <a:solidFill>
                  <a:schemeClr val="dk1"/>
                </a:solidFill>
                <a:latin typeface="Calibri"/>
                <a:ea typeface="Calibri"/>
                <a:cs typeface="Calibri"/>
                <a:sym typeface="Calibri"/>
              </a:rPr>
              <a:t> </a:t>
            </a:r>
            <a:r>
              <a:rPr lang="it-IT" sz="1800" i="1">
                <a:solidFill>
                  <a:schemeClr val="dk1"/>
                </a:solidFill>
                <a:latin typeface="Calibri"/>
                <a:ea typeface="Calibri"/>
                <a:cs typeface="Calibri"/>
                <a:sym typeface="Calibri"/>
              </a:rPr>
              <a:t>(Cambridge Grammar)</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pic>
        <p:nvPicPr>
          <p:cNvPr id="316" name="Google Shape;316;p27"/>
          <p:cNvPicPr preferRelativeResize="0">
            <a:picLocks noGrp="1"/>
          </p:cNvPicPr>
          <p:nvPr>
            <p:ph type="body" idx="1"/>
          </p:nvPr>
        </p:nvPicPr>
        <p:blipFill rotWithShape="1">
          <a:blip r:embed="rId3">
            <a:alphaModFix/>
          </a:blip>
          <a:srcRect/>
          <a:stretch/>
        </p:blipFill>
        <p:spPr>
          <a:xfrm>
            <a:off x="166031" y="1573698"/>
            <a:ext cx="6242910" cy="4351338"/>
          </a:xfrm>
          <a:prstGeom prst="rect">
            <a:avLst/>
          </a:prstGeom>
          <a:noFill/>
          <a:ln>
            <a:noFill/>
          </a:ln>
        </p:spPr>
      </p:pic>
      <p:pic>
        <p:nvPicPr>
          <p:cNvPr id="317" name="Google Shape;317;p27"/>
          <p:cNvPicPr preferRelativeResize="0"/>
          <p:nvPr/>
        </p:nvPicPr>
        <p:blipFill rotWithShape="1">
          <a:blip r:embed="rId4">
            <a:alphaModFix/>
          </a:blip>
          <a:srcRect/>
          <a:stretch/>
        </p:blipFill>
        <p:spPr>
          <a:xfrm>
            <a:off x="166031" y="262440"/>
            <a:ext cx="6378493" cy="967824"/>
          </a:xfrm>
          <a:prstGeom prst="rect">
            <a:avLst/>
          </a:prstGeom>
          <a:noFill/>
          <a:ln>
            <a:noFill/>
          </a:ln>
        </p:spPr>
      </p:pic>
      <p:pic>
        <p:nvPicPr>
          <p:cNvPr id="318" name="Google Shape;318;p27"/>
          <p:cNvPicPr preferRelativeResize="0"/>
          <p:nvPr/>
        </p:nvPicPr>
        <p:blipFill rotWithShape="1">
          <a:blip r:embed="rId5">
            <a:alphaModFix/>
          </a:blip>
          <a:srcRect/>
          <a:stretch/>
        </p:blipFill>
        <p:spPr>
          <a:xfrm>
            <a:off x="5101573" y="5711563"/>
            <a:ext cx="6805250" cy="88399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28"/>
          <p:cNvSpPr txBox="1">
            <a:spLocks noGrp="1"/>
          </p:cNvSpPr>
          <p:nvPr>
            <p:ph type="body" idx="1"/>
          </p:nvPr>
        </p:nvSpPr>
        <p:spPr>
          <a:xfrm>
            <a:off x="1894705" y="1325129"/>
            <a:ext cx="4305301" cy="512509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70C0"/>
              </a:buClr>
              <a:buSzPts val="2800"/>
              <a:buNone/>
            </a:pPr>
            <a:r>
              <a:rPr lang="it-IT">
                <a:solidFill>
                  <a:srgbClr val="0070C0"/>
                </a:solidFill>
              </a:rPr>
              <a:t>Conversations often begin in the present perfect</a:t>
            </a:r>
            <a:endParaRPr>
              <a:solidFill>
                <a:srgbClr val="0070C0"/>
              </a:solidFill>
            </a:endParaRPr>
          </a:p>
          <a:p>
            <a:pPr marL="361950" lvl="0" indent="0" algn="l" rtl="0">
              <a:lnSpc>
                <a:spcPct val="90000"/>
              </a:lnSpc>
              <a:spcBef>
                <a:spcPts val="1200"/>
              </a:spcBef>
              <a:spcAft>
                <a:spcPts val="0"/>
              </a:spcAft>
              <a:buClr>
                <a:schemeClr val="dk1"/>
              </a:buClr>
              <a:buSzPts val="2600"/>
              <a:buNone/>
            </a:pPr>
            <a:r>
              <a:rPr lang="it-IT" sz="2600"/>
              <a:t>(with a general question; you don’t know whether something has happened in the past) </a:t>
            </a:r>
            <a:endParaRPr/>
          </a:p>
          <a:p>
            <a:pPr marL="0" lvl="0" indent="0" algn="l" rtl="0">
              <a:lnSpc>
                <a:spcPct val="90000"/>
              </a:lnSpc>
              <a:spcBef>
                <a:spcPts val="2400"/>
              </a:spcBef>
              <a:spcAft>
                <a:spcPts val="0"/>
              </a:spcAft>
              <a:buClr>
                <a:srgbClr val="0070C0"/>
              </a:buClr>
              <a:buSzPts val="2800"/>
              <a:buNone/>
            </a:pPr>
            <a:r>
              <a:rPr lang="it-IT">
                <a:solidFill>
                  <a:srgbClr val="0070C0"/>
                </a:solidFill>
              </a:rPr>
              <a:t>and then change to the past simple</a:t>
            </a:r>
            <a:endParaRPr>
              <a:solidFill>
                <a:srgbClr val="0070C0"/>
              </a:solidFill>
            </a:endParaRPr>
          </a:p>
          <a:p>
            <a:pPr marL="361950" lvl="0" indent="0" algn="l" rtl="0">
              <a:lnSpc>
                <a:spcPct val="90000"/>
              </a:lnSpc>
              <a:spcBef>
                <a:spcPts val="1200"/>
              </a:spcBef>
              <a:spcAft>
                <a:spcPts val="0"/>
              </a:spcAft>
              <a:buClr>
                <a:schemeClr val="dk1"/>
              </a:buClr>
              <a:buSzPts val="2600"/>
              <a:buNone/>
            </a:pPr>
            <a:r>
              <a:rPr lang="it-IT" sz="2600"/>
              <a:t>to ask for or give specific details (e.g. </a:t>
            </a:r>
            <a:r>
              <a:rPr lang="it-IT" sz="2600" i="1"/>
              <a:t>when, what, where, who with etc.</a:t>
            </a:r>
            <a:r>
              <a:rPr lang="it-IT" sz="2600"/>
              <a:t>)</a:t>
            </a:r>
            <a:endParaRPr sz="2300"/>
          </a:p>
          <a:p>
            <a:pPr marL="0" lvl="0" indent="0" algn="l" rtl="0">
              <a:lnSpc>
                <a:spcPct val="90000"/>
              </a:lnSpc>
              <a:spcBef>
                <a:spcPts val="1200"/>
              </a:spcBef>
              <a:spcAft>
                <a:spcPts val="0"/>
              </a:spcAft>
              <a:buClr>
                <a:schemeClr val="dk1"/>
              </a:buClr>
              <a:buSzPts val="2300"/>
              <a:buNone/>
            </a:pPr>
            <a:endParaRPr sz="2300" i="1"/>
          </a:p>
          <a:p>
            <a:pPr marL="0" lvl="0" indent="0" algn="l" rtl="0">
              <a:lnSpc>
                <a:spcPct val="90000"/>
              </a:lnSpc>
              <a:spcBef>
                <a:spcPts val="1200"/>
              </a:spcBef>
              <a:spcAft>
                <a:spcPts val="0"/>
              </a:spcAft>
              <a:buClr>
                <a:schemeClr val="dk1"/>
              </a:buClr>
              <a:buSzPts val="2300"/>
              <a:buNone/>
            </a:pPr>
            <a:endParaRPr sz="2300" i="1"/>
          </a:p>
        </p:txBody>
      </p:sp>
      <p:sp>
        <p:nvSpPr>
          <p:cNvPr id="325" name="Google Shape;325;p28"/>
          <p:cNvSpPr txBox="1"/>
          <p:nvPr/>
        </p:nvSpPr>
        <p:spPr>
          <a:xfrm>
            <a:off x="1894704" y="155578"/>
            <a:ext cx="8402592" cy="1169551"/>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70C0"/>
              </a:buClr>
              <a:buSzPts val="3600"/>
              <a:buFont typeface="Arial"/>
              <a:buNone/>
            </a:pPr>
            <a:r>
              <a:rPr lang="it-IT" sz="3600">
                <a:solidFill>
                  <a:srgbClr val="0070C0"/>
                </a:solidFill>
                <a:latin typeface="Arial"/>
                <a:ea typeface="Arial"/>
                <a:cs typeface="Arial"/>
                <a:sym typeface="Arial"/>
              </a:rPr>
              <a:t>PRESENT PERFECT – PAST SIMPLE</a:t>
            </a:r>
            <a:endParaRPr sz="3600">
              <a:solidFill>
                <a:srgbClr val="0070C0"/>
              </a:solidFill>
              <a:latin typeface="Arial"/>
              <a:ea typeface="Arial"/>
              <a:cs typeface="Arial"/>
              <a:sym typeface="Arial"/>
            </a:endParaRPr>
          </a:p>
        </p:txBody>
      </p:sp>
      <p:pic>
        <p:nvPicPr>
          <p:cNvPr id="326" name="Google Shape;326;p28"/>
          <p:cNvPicPr preferRelativeResize="0"/>
          <p:nvPr/>
        </p:nvPicPr>
        <p:blipFill rotWithShape="1">
          <a:blip r:embed="rId3">
            <a:alphaModFix/>
          </a:blip>
          <a:srcRect t="3076"/>
          <a:stretch/>
        </p:blipFill>
        <p:spPr>
          <a:xfrm>
            <a:off x="7258051" y="1847851"/>
            <a:ext cx="3143251" cy="384970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pic>
        <p:nvPicPr>
          <p:cNvPr id="332" name="Google Shape;332;p29"/>
          <p:cNvPicPr preferRelativeResize="0"/>
          <p:nvPr/>
        </p:nvPicPr>
        <p:blipFill rotWithShape="1">
          <a:blip r:embed="rId3">
            <a:alphaModFix/>
          </a:blip>
          <a:srcRect/>
          <a:stretch/>
        </p:blipFill>
        <p:spPr>
          <a:xfrm>
            <a:off x="1581151" y="933450"/>
            <a:ext cx="9030249" cy="5867400"/>
          </a:xfrm>
          <a:prstGeom prst="rect">
            <a:avLst/>
          </a:prstGeom>
          <a:noFill/>
          <a:ln>
            <a:noFill/>
          </a:ln>
        </p:spPr>
      </p:pic>
      <p:sp>
        <p:nvSpPr>
          <p:cNvPr id="333" name="Google Shape;333;p29"/>
          <p:cNvSpPr txBox="1"/>
          <p:nvPr/>
        </p:nvSpPr>
        <p:spPr>
          <a:xfrm>
            <a:off x="1685925" y="57151"/>
            <a:ext cx="8820151" cy="7778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70C0"/>
              </a:buClr>
              <a:buSzPts val="2800"/>
              <a:buFont typeface="Arial"/>
              <a:buNone/>
            </a:pPr>
            <a:r>
              <a:rPr lang="it-IT" sz="2800">
                <a:solidFill>
                  <a:srgbClr val="0070C0"/>
                </a:solidFill>
                <a:latin typeface="Arial"/>
                <a:ea typeface="Arial"/>
                <a:cs typeface="Arial"/>
                <a:sym typeface="Arial"/>
              </a:rPr>
              <a:t>PRESENT PERFECT vs. PAST SIMPLE - summing up</a:t>
            </a:r>
            <a:endParaRPr sz="2800">
              <a:solidFill>
                <a:srgbClr val="0070C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3"/>
          <p:cNvSpPr txBox="1"/>
          <p:nvPr/>
        </p:nvSpPr>
        <p:spPr>
          <a:xfrm>
            <a:off x="1859216" y="421462"/>
            <a:ext cx="8697044" cy="590931"/>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it-IT" sz="3600" b="0" i="0" u="none" strike="noStrike" cap="none">
                <a:solidFill>
                  <a:srgbClr val="0070C0"/>
                </a:solidFill>
                <a:latin typeface="Arial"/>
                <a:ea typeface="Arial"/>
                <a:cs typeface="Arial"/>
                <a:sym typeface="Arial"/>
              </a:rPr>
              <a:t>PAST SIMPLE</a:t>
            </a:r>
            <a:endParaRPr sz="3600" b="0" i="0" u="none" strike="noStrike" cap="none">
              <a:solidFill>
                <a:schemeClr val="dk1"/>
              </a:solidFill>
              <a:latin typeface="Arial"/>
              <a:ea typeface="Arial"/>
              <a:cs typeface="Arial"/>
              <a:sym typeface="Arial"/>
            </a:endParaRPr>
          </a:p>
        </p:txBody>
      </p:sp>
      <p:sp>
        <p:nvSpPr>
          <p:cNvPr id="106" name="Google Shape;106;p3"/>
          <p:cNvSpPr txBox="1"/>
          <p:nvPr/>
        </p:nvSpPr>
        <p:spPr>
          <a:xfrm>
            <a:off x="2252133" y="1461611"/>
            <a:ext cx="7586134" cy="387798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800" b="0" i="0" u="none" strike="noStrike" cap="none">
                <a:solidFill>
                  <a:schemeClr val="dk1"/>
                </a:solidFill>
                <a:latin typeface="Arial"/>
                <a:ea typeface="Arial"/>
                <a:cs typeface="Arial"/>
                <a:sym typeface="Arial"/>
              </a:rPr>
              <a:t>We use the past simple to talk or to ask about </a:t>
            </a:r>
            <a:endParaRPr/>
          </a:p>
          <a:p>
            <a:pPr marL="0" marR="0" lvl="0" indent="0" algn="ctr" rtl="0">
              <a:spcBef>
                <a:spcPts val="1200"/>
              </a:spcBef>
              <a:spcAft>
                <a:spcPts val="0"/>
              </a:spcAft>
              <a:buNone/>
            </a:pPr>
            <a:r>
              <a:rPr lang="it-IT" sz="2800" b="1" i="0" u="none" strike="noStrike" cap="none">
                <a:solidFill>
                  <a:schemeClr val="dk1"/>
                </a:solidFill>
                <a:latin typeface="Arial"/>
                <a:ea typeface="Arial"/>
                <a:cs typeface="Arial"/>
                <a:sym typeface="Arial"/>
              </a:rPr>
              <a:t>specific finished actions in the past</a:t>
            </a:r>
            <a:endParaRPr/>
          </a:p>
          <a:p>
            <a:pPr marL="0" marR="0" lvl="0" indent="0" algn="ctr" rtl="0">
              <a:spcBef>
                <a:spcPts val="1200"/>
              </a:spcBef>
              <a:spcAft>
                <a:spcPts val="0"/>
              </a:spcAft>
              <a:buNone/>
            </a:pPr>
            <a:endParaRPr sz="2800" b="1" i="0" u="none" strike="noStrike" cap="none">
              <a:solidFill>
                <a:schemeClr val="dk1"/>
              </a:solidFill>
              <a:latin typeface="Arial"/>
              <a:ea typeface="Arial"/>
              <a:cs typeface="Arial"/>
              <a:sym typeface="Arial"/>
            </a:endParaRPr>
          </a:p>
          <a:p>
            <a:pPr marL="0" marR="0" lvl="0" indent="0" algn="ctr" rtl="0">
              <a:spcBef>
                <a:spcPts val="1200"/>
              </a:spcBef>
              <a:spcAft>
                <a:spcPts val="0"/>
              </a:spcAft>
              <a:buNone/>
            </a:pPr>
            <a:r>
              <a:rPr lang="it-IT" sz="2800" b="1" i="0" u="none" strike="noStrike" cap="none">
                <a:solidFill>
                  <a:schemeClr val="dk1"/>
                </a:solidFill>
                <a:latin typeface="Arial"/>
                <a:ea typeface="Arial"/>
                <a:cs typeface="Arial"/>
                <a:sym typeface="Arial"/>
              </a:rPr>
              <a:t>when the time is mentioned</a:t>
            </a:r>
            <a:br>
              <a:rPr lang="it-IT" sz="2800" b="1" i="0" u="none" strike="noStrike" cap="none">
                <a:solidFill>
                  <a:schemeClr val="dk1"/>
                </a:solidFill>
                <a:latin typeface="Arial"/>
                <a:ea typeface="Arial"/>
                <a:cs typeface="Arial"/>
                <a:sym typeface="Arial"/>
              </a:rPr>
            </a:br>
            <a:r>
              <a:rPr lang="it-IT" sz="2800" b="0" i="0" u="none" strike="noStrike" cap="none">
                <a:solidFill>
                  <a:schemeClr val="dk1"/>
                </a:solidFill>
                <a:latin typeface="Arial"/>
                <a:ea typeface="Arial"/>
                <a:cs typeface="Arial"/>
                <a:sym typeface="Arial"/>
              </a:rPr>
              <a:t>(e.g. </a:t>
            </a:r>
            <a:r>
              <a:rPr lang="it-IT" sz="2800" b="0" i="1" u="none" strike="noStrike" cap="none">
                <a:solidFill>
                  <a:schemeClr val="dk1"/>
                </a:solidFill>
                <a:latin typeface="Arial"/>
                <a:ea typeface="Arial"/>
                <a:cs typeface="Arial"/>
                <a:sym typeface="Arial"/>
              </a:rPr>
              <a:t>yesterday, last year)</a:t>
            </a:r>
            <a:endParaRPr sz="2800" b="1" i="1" u="none" strike="noStrike" cap="none">
              <a:solidFill>
                <a:schemeClr val="dk1"/>
              </a:solidFill>
              <a:latin typeface="Arial"/>
              <a:ea typeface="Arial"/>
              <a:cs typeface="Arial"/>
              <a:sym typeface="Arial"/>
            </a:endParaRPr>
          </a:p>
          <a:p>
            <a:pPr marL="0" marR="0" lvl="0" indent="0" algn="ctr" rtl="0">
              <a:spcBef>
                <a:spcPts val="1200"/>
              </a:spcBef>
              <a:spcAft>
                <a:spcPts val="0"/>
              </a:spcAft>
              <a:buNone/>
            </a:pPr>
            <a:endParaRPr sz="2800" b="1" i="1" u="none" strike="noStrike" cap="none">
              <a:solidFill>
                <a:schemeClr val="dk1"/>
              </a:solidFill>
              <a:latin typeface="Arial"/>
              <a:ea typeface="Arial"/>
              <a:cs typeface="Arial"/>
              <a:sym typeface="Arial"/>
            </a:endParaRPr>
          </a:p>
          <a:p>
            <a:pPr marL="0" marR="0" lvl="0" indent="0" algn="ctr" rtl="0">
              <a:spcBef>
                <a:spcPts val="1200"/>
              </a:spcBef>
              <a:spcAft>
                <a:spcPts val="0"/>
              </a:spcAft>
              <a:buNone/>
            </a:pPr>
            <a:r>
              <a:rPr lang="it-IT" sz="2800" b="1" i="0" u="none" strike="noStrike" cap="none">
                <a:solidFill>
                  <a:schemeClr val="dk1"/>
                </a:solidFill>
                <a:latin typeface="Arial"/>
                <a:ea typeface="Arial"/>
                <a:cs typeface="Arial"/>
                <a:sym typeface="Arial"/>
              </a:rPr>
              <a:t>or understood</a:t>
            </a: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Shape 338"/>
        <p:cNvGrpSpPr/>
        <p:nvPr/>
      </p:nvGrpSpPr>
      <p:grpSpPr>
        <a:xfrm>
          <a:off x="0" y="0"/>
          <a:ext cx="0" cy="0"/>
          <a:chOff x="0" y="0"/>
          <a:chExt cx="0" cy="0"/>
        </a:xfrm>
      </p:grpSpPr>
      <p:pic>
        <p:nvPicPr>
          <p:cNvPr id="339" name="Google Shape;339;p30"/>
          <p:cNvPicPr preferRelativeResize="0">
            <a:picLocks noGrp="1"/>
          </p:cNvPicPr>
          <p:nvPr>
            <p:ph type="body" idx="1"/>
          </p:nvPr>
        </p:nvPicPr>
        <p:blipFill rotWithShape="1">
          <a:blip r:embed="rId3">
            <a:alphaModFix/>
          </a:blip>
          <a:srcRect/>
          <a:stretch/>
        </p:blipFill>
        <p:spPr>
          <a:xfrm>
            <a:off x="3476459" y="1633388"/>
            <a:ext cx="8467475" cy="5224612"/>
          </a:xfrm>
          <a:prstGeom prst="rect">
            <a:avLst/>
          </a:prstGeom>
          <a:noFill/>
          <a:ln>
            <a:noFill/>
          </a:ln>
        </p:spPr>
      </p:pic>
      <p:sp>
        <p:nvSpPr>
          <p:cNvPr id="340" name="Google Shape;340;p30"/>
          <p:cNvSpPr/>
          <p:nvPr/>
        </p:nvSpPr>
        <p:spPr>
          <a:xfrm>
            <a:off x="8011345" y="6308208"/>
            <a:ext cx="2318392" cy="369332"/>
          </a:xfrm>
          <a:prstGeom prst="rect">
            <a:avLst/>
          </a:prstGeom>
          <a:noFill/>
          <a:ln w="9525" cap="flat" cmpd="sng">
            <a:solidFill>
              <a:srgbClr val="0070C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Exercise 4Aa GB p.133</a:t>
            </a:r>
            <a:endParaRPr/>
          </a:p>
        </p:txBody>
      </p:sp>
      <p:pic>
        <p:nvPicPr>
          <p:cNvPr id="341" name="Google Shape;341;p30"/>
          <p:cNvPicPr preferRelativeResize="0"/>
          <p:nvPr/>
        </p:nvPicPr>
        <p:blipFill rotWithShape="1">
          <a:blip r:embed="rId4">
            <a:alphaModFix/>
          </a:blip>
          <a:srcRect/>
          <a:stretch/>
        </p:blipFill>
        <p:spPr>
          <a:xfrm>
            <a:off x="0" y="84942"/>
            <a:ext cx="8467476" cy="184031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Shape 345"/>
        <p:cNvGrpSpPr/>
        <p:nvPr/>
      </p:nvGrpSpPr>
      <p:grpSpPr>
        <a:xfrm>
          <a:off x="0" y="0"/>
          <a:ext cx="0" cy="0"/>
          <a:chOff x="0" y="0"/>
          <a:chExt cx="0" cy="0"/>
        </a:xfrm>
      </p:grpSpPr>
      <p:pic>
        <p:nvPicPr>
          <p:cNvPr id="346" name="Google Shape;346;p31"/>
          <p:cNvPicPr preferRelativeResize="0"/>
          <p:nvPr/>
        </p:nvPicPr>
        <p:blipFill rotWithShape="1">
          <a:blip r:embed="rId3">
            <a:alphaModFix/>
          </a:blip>
          <a:srcRect/>
          <a:stretch/>
        </p:blipFill>
        <p:spPr>
          <a:xfrm>
            <a:off x="1648710" y="1174471"/>
            <a:ext cx="8894580" cy="4509058"/>
          </a:xfrm>
          <a:prstGeom prst="rect">
            <a:avLst/>
          </a:prstGeom>
          <a:noFill/>
          <a:ln>
            <a:noFill/>
          </a:ln>
        </p:spPr>
      </p:pic>
      <p:sp>
        <p:nvSpPr>
          <p:cNvPr id="347" name="Google Shape;347;p31"/>
          <p:cNvSpPr/>
          <p:nvPr/>
        </p:nvSpPr>
        <p:spPr>
          <a:xfrm>
            <a:off x="8011346" y="6308208"/>
            <a:ext cx="2270301" cy="369332"/>
          </a:xfrm>
          <a:prstGeom prst="rect">
            <a:avLst/>
          </a:prstGeom>
          <a:noFill/>
          <a:ln w="9525" cap="flat" cmpd="sng">
            <a:solidFill>
              <a:srgbClr val="0070C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Exercise 4Ab GB p.133</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pic>
        <p:nvPicPr>
          <p:cNvPr id="353" name="Google Shape;353;p32"/>
          <p:cNvPicPr preferRelativeResize="0"/>
          <p:nvPr/>
        </p:nvPicPr>
        <p:blipFill rotWithShape="1">
          <a:blip r:embed="rId3">
            <a:alphaModFix/>
          </a:blip>
          <a:srcRect/>
          <a:stretch/>
        </p:blipFill>
        <p:spPr>
          <a:xfrm>
            <a:off x="1754641" y="242207"/>
            <a:ext cx="6738698" cy="6338207"/>
          </a:xfrm>
          <a:prstGeom prst="rect">
            <a:avLst/>
          </a:prstGeom>
          <a:noFill/>
          <a:ln>
            <a:noFill/>
          </a:ln>
        </p:spPr>
      </p:pic>
      <p:sp>
        <p:nvSpPr>
          <p:cNvPr id="354" name="Google Shape;354;p32"/>
          <p:cNvSpPr/>
          <p:nvPr/>
        </p:nvSpPr>
        <p:spPr>
          <a:xfrm>
            <a:off x="8602218" y="6395747"/>
            <a:ext cx="1985928" cy="369332"/>
          </a:xfrm>
          <a:prstGeom prst="rect">
            <a:avLst/>
          </a:prstGeom>
          <a:noFill/>
          <a:ln w="9525" cap="flat" cmpd="sng">
            <a:solidFill>
              <a:srgbClr val="0070C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 exercise on OLAT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pic>
        <p:nvPicPr>
          <p:cNvPr id="359" name="Google Shape;359;p33"/>
          <p:cNvPicPr preferRelativeResize="0"/>
          <p:nvPr/>
        </p:nvPicPr>
        <p:blipFill rotWithShape="1">
          <a:blip r:embed="rId3">
            <a:alphaModFix/>
          </a:blip>
          <a:srcRect/>
          <a:stretch/>
        </p:blipFill>
        <p:spPr>
          <a:xfrm>
            <a:off x="1705690" y="317156"/>
            <a:ext cx="8780621" cy="447836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pic>
        <p:nvPicPr>
          <p:cNvPr id="365" name="Google Shape;365;p34"/>
          <p:cNvPicPr preferRelativeResize="0"/>
          <p:nvPr/>
        </p:nvPicPr>
        <p:blipFill rotWithShape="1">
          <a:blip r:embed="rId3">
            <a:alphaModFix/>
          </a:blip>
          <a:srcRect/>
          <a:stretch/>
        </p:blipFill>
        <p:spPr>
          <a:xfrm>
            <a:off x="2223454" y="1550328"/>
            <a:ext cx="7745093" cy="3950216"/>
          </a:xfrm>
          <a:prstGeom prst="rect">
            <a:avLst/>
          </a:prstGeom>
          <a:noFill/>
          <a:ln>
            <a:noFill/>
          </a:ln>
        </p:spPr>
      </p:pic>
      <p:sp>
        <p:nvSpPr>
          <p:cNvPr id="366" name="Google Shape;366;p34"/>
          <p:cNvSpPr/>
          <p:nvPr/>
        </p:nvSpPr>
        <p:spPr>
          <a:xfrm>
            <a:off x="4811209" y="2110052"/>
            <a:ext cx="1368101" cy="665653"/>
          </a:xfrm>
          <a:prstGeom prst="ellipse">
            <a:avLst/>
          </a:prstGeom>
          <a:noFill/>
          <a:ln w="57150" cap="flat" cmpd="sng">
            <a:solidFill>
              <a:srgbClr val="FFF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7" name="Google Shape;367;p34"/>
          <p:cNvSpPr/>
          <p:nvPr/>
        </p:nvSpPr>
        <p:spPr>
          <a:xfrm>
            <a:off x="3048158" y="2707818"/>
            <a:ext cx="1001050" cy="622968"/>
          </a:xfrm>
          <a:prstGeom prst="ellipse">
            <a:avLst/>
          </a:prstGeom>
          <a:noFill/>
          <a:ln w="57150" cap="flat" cmpd="sng">
            <a:solidFill>
              <a:srgbClr val="FFF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8" name="Google Shape;368;p34"/>
          <p:cNvSpPr/>
          <p:nvPr/>
        </p:nvSpPr>
        <p:spPr>
          <a:xfrm>
            <a:off x="5577390" y="3273290"/>
            <a:ext cx="1001050" cy="622968"/>
          </a:xfrm>
          <a:prstGeom prst="ellipse">
            <a:avLst/>
          </a:prstGeom>
          <a:noFill/>
          <a:ln w="57150" cap="flat" cmpd="sng">
            <a:solidFill>
              <a:srgbClr val="FFF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9" name="Google Shape;369;p34"/>
          <p:cNvSpPr/>
          <p:nvPr/>
        </p:nvSpPr>
        <p:spPr>
          <a:xfrm>
            <a:off x="6434048" y="3745233"/>
            <a:ext cx="1001051" cy="622968"/>
          </a:xfrm>
          <a:prstGeom prst="ellipse">
            <a:avLst/>
          </a:prstGeom>
          <a:noFill/>
          <a:ln w="57150" cap="flat" cmpd="sng">
            <a:solidFill>
              <a:srgbClr val="FFF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0" name="Google Shape;370;p34"/>
          <p:cNvSpPr/>
          <p:nvPr/>
        </p:nvSpPr>
        <p:spPr>
          <a:xfrm>
            <a:off x="4634131" y="4217176"/>
            <a:ext cx="1001051" cy="622968"/>
          </a:xfrm>
          <a:prstGeom prst="ellipse">
            <a:avLst/>
          </a:prstGeom>
          <a:noFill/>
          <a:ln w="57150" cap="flat" cmpd="sng">
            <a:solidFill>
              <a:srgbClr val="FFF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1" name="Google Shape;371;p34"/>
          <p:cNvSpPr/>
          <p:nvPr/>
        </p:nvSpPr>
        <p:spPr>
          <a:xfrm>
            <a:off x="7929312" y="4840144"/>
            <a:ext cx="1261873" cy="660400"/>
          </a:xfrm>
          <a:prstGeom prst="ellipse">
            <a:avLst/>
          </a:prstGeom>
          <a:noFill/>
          <a:ln w="57150" cap="flat" cmpd="sng">
            <a:solidFill>
              <a:srgbClr val="FFF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pic>
        <p:nvPicPr>
          <p:cNvPr id="377" name="Google Shape;377;p35"/>
          <p:cNvPicPr preferRelativeResize="0"/>
          <p:nvPr/>
        </p:nvPicPr>
        <p:blipFill rotWithShape="1">
          <a:blip r:embed="rId3">
            <a:alphaModFix/>
          </a:blip>
          <a:srcRect/>
          <a:stretch/>
        </p:blipFill>
        <p:spPr>
          <a:xfrm>
            <a:off x="1606062" y="383336"/>
            <a:ext cx="8979877" cy="451378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383" name="Google Shape;383;p36"/>
          <p:cNvPicPr preferRelativeResize="0"/>
          <p:nvPr/>
        </p:nvPicPr>
        <p:blipFill rotWithShape="1">
          <a:blip r:embed="rId3">
            <a:alphaModFix/>
          </a:blip>
          <a:srcRect/>
          <a:stretch/>
        </p:blipFill>
        <p:spPr>
          <a:xfrm>
            <a:off x="1606062" y="383336"/>
            <a:ext cx="8979877" cy="4513784"/>
          </a:xfrm>
          <a:prstGeom prst="rect">
            <a:avLst/>
          </a:prstGeom>
          <a:noFill/>
          <a:ln>
            <a:noFill/>
          </a:ln>
        </p:spPr>
      </p:pic>
      <p:cxnSp>
        <p:nvCxnSpPr>
          <p:cNvPr id="384" name="Google Shape;384;p36"/>
          <p:cNvCxnSpPr/>
          <p:nvPr/>
        </p:nvCxnSpPr>
        <p:spPr>
          <a:xfrm>
            <a:off x="5249334" y="1727201"/>
            <a:ext cx="1151467" cy="2167467"/>
          </a:xfrm>
          <a:prstGeom prst="straightConnector1">
            <a:avLst/>
          </a:prstGeom>
          <a:noFill/>
          <a:ln w="57150" cap="flat" cmpd="sng">
            <a:solidFill>
              <a:srgbClr val="FFFF00"/>
            </a:solidFill>
            <a:prstDash val="solid"/>
            <a:miter lim="800000"/>
            <a:headEnd type="none" w="sm" len="sm"/>
            <a:tailEnd type="triangle" w="med" len="med"/>
          </a:ln>
        </p:spPr>
      </p:cxnSp>
      <p:cxnSp>
        <p:nvCxnSpPr>
          <p:cNvPr id="385" name="Google Shape;385;p36"/>
          <p:cNvCxnSpPr/>
          <p:nvPr/>
        </p:nvCxnSpPr>
        <p:spPr>
          <a:xfrm>
            <a:off x="4445000" y="2184400"/>
            <a:ext cx="1955800" cy="1244600"/>
          </a:xfrm>
          <a:prstGeom prst="straightConnector1">
            <a:avLst/>
          </a:prstGeom>
          <a:noFill/>
          <a:ln w="57150" cap="flat" cmpd="sng">
            <a:solidFill>
              <a:srgbClr val="FFFF00"/>
            </a:solidFill>
            <a:prstDash val="solid"/>
            <a:miter lim="800000"/>
            <a:headEnd type="none" w="sm" len="sm"/>
            <a:tailEnd type="triangle" w="med" len="med"/>
          </a:ln>
        </p:spPr>
      </p:cxnSp>
      <p:cxnSp>
        <p:nvCxnSpPr>
          <p:cNvPr id="386" name="Google Shape;386;p36"/>
          <p:cNvCxnSpPr/>
          <p:nvPr/>
        </p:nvCxnSpPr>
        <p:spPr>
          <a:xfrm rot="10800000" flipH="1">
            <a:off x="4944532" y="1727200"/>
            <a:ext cx="1456268" cy="850900"/>
          </a:xfrm>
          <a:prstGeom prst="straightConnector1">
            <a:avLst/>
          </a:prstGeom>
          <a:noFill/>
          <a:ln w="57150" cap="flat" cmpd="sng">
            <a:solidFill>
              <a:srgbClr val="92D050"/>
            </a:solidFill>
            <a:prstDash val="solid"/>
            <a:miter lim="800000"/>
            <a:headEnd type="none" w="sm" len="sm"/>
            <a:tailEnd type="triangle" w="med" len="med"/>
          </a:ln>
        </p:spPr>
      </p:cxnSp>
      <p:cxnSp>
        <p:nvCxnSpPr>
          <p:cNvPr id="387" name="Google Shape;387;p36"/>
          <p:cNvCxnSpPr/>
          <p:nvPr/>
        </p:nvCxnSpPr>
        <p:spPr>
          <a:xfrm rot="10800000" flipH="1">
            <a:off x="4944532" y="2184401"/>
            <a:ext cx="1456268" cy="897467"/>
          </a:xfrm>
          <a:prstGeom prst="straightConnector1">
            <a:avLst/>
          </a:prstGeom>
          <a:noFill/>
          <a:ln w="57150" cap="flat" cmpd="sng">
            <a:solidFill>
              <a:srgbClr val="FFFF00"/>
            </a:solidFill>
            <a:prstDash val="solid"/>
            <a:miter lim="800000"/>
            <a:headEnd type="none" w="sm" len="sm"/>
            <a:tailEnd type="triangle" w="med" len="med"/>
          </a:ln>
        </p:spPr>
      </p:cxnSp>
      <p:cxnSp>
        <p:nvCxnSpPr>
          <p:cNvPr id="388" name="Google Shape;388;p36"/>
          <p:cNvCxnSpPr/>
          <p:nvPr/>
        </p:nvCxnSpPr>
        <p:spPr>
          <a:xfrm>
            <a:off x="4944532" y="3539067"/>
            <a:ext cx="1456268" cy="886664"/>
          </a:xfrm>
          <a:prstGeom prst="straightConnector1">
            <a:avLst/>
          </a:prstGeom>
          <a:noFill/>
          <a:ln w="57150" cap="flat" cmpd="sng">
            <a:solidFill>
              <a:srgbClr val="FFFF00"/>
            </a:solidFill>
            <a:prstDash val="solid"/>
            <a:miter lim="800000"/>
            <a:headEnd type="none" w="sm" len="sm"/>
            <a:tailEnd type="triangle" w="med" len="med"/>
          </a:ln>
        </p:spPr>
      </p:cxnSp>
      <p:cxnSp>
        <p:nvCxnSpPr>
          <p:cNvPr id="389" name="Google Shape;389;p36"/>
          <p:cNvCxnSpPr/>
          <p:nvPr/>
        </p:nvCxnSpPr>
        <p:spPr>
          <a:xfrm rot="10800000" flipH="1">
            <a:off x="3966632" y="1255811"/>
            <a:ext cx="2434168" cy="2726588"/>
          </a:xfrm>
          <a:prstGeom prst="straightConnector1">
            <a:avLst/>
          </a:prstGeom>
          <a:noFill/>
          <a:ln w="57150" cap="flat" cmpd="sng">
            <a:solidFill>
              <a:srgbClr val="FFC000"/>
            </a:solidFill>
            <a:prstDash val="solid"/>
            <a:miter lim="800000"/>
            <a:headEnd type="none" w="sm" len="sm"/>
            <a:tailEnd type="triangle" w="med" len="med"/>
          </a:ln>
        </p:spPr>
      </p:cxnSp>
      <p:cxnSp>
        <p:nvCxnSpPr>
          <p:cNvPr id="390" name="Google Shape;390;p36"/>
          <p:cNvCxnSpPr/>
          <p:nvPr/>
        </p:nvCxnSpPr>
        <p:spPr>
          <a:xfrm rot="10800000" flipH="1">
            <a:off x="4521200" y="3081868"/>
            <a:ext cx="1879601" cy="1393133"/>
          </a:xfrm>
          <a:prstGeom prst="straightConnector1">
            <a:avLst/>
          </a:prstGeom>
          <a:noFill/>
          <a:ln w="57150" cap="flat" cmpd="sng">
            <a:solidFill>
              <a:srgbClr val="FFFF00"/>
            </a:solidFill>
            <a:prstDash val="solid"/>
            <a:miter lim="800000"/>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8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pic>
        <p:nvPicPr>
          <p:cNvPr id="396" name="Google Shape;396;p37"/>
          <p:cNvPicPr preferRelativeResize="0"/>
          <p:nvPr/>
        </p:nvPicPr>
        <p:blipFill rotWithShape="1">
          <a:blip r:embed="rId3">
            <a:alphaModFix/>
          </a:blip>
          <a:srcRect/>
          <a:stretch/>
        </p:blipFill>
        <p:spPr>
          <a:xfrm>
            <a:off x="1606062" y="963828"/>
            <a:ext cx="8979877" cy="493034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pic>
        <p:nvPicPr>
          <p:cNvPr id="402" name="Google Shape;402;p38"/>
          <p:cNvPicPr preferRelativeResize="0"/>
          <p:nvPr/>
        </p:nvPicPr>
        <p:blipFill rotWithShape="1">
          <a:blip r:embed="rId3">
            <a:alphaModFix/>
          </a:blip>
          <a:srcRect/>
          <a:stretch/>
        </p:blipFill>
        <p:spPr>
          <a:xfrm>
            <a:off x="1606062" y="963828"/>
            <a:ext cx="8979877" cy="4930344"/>
          </a:xfrm>
          <a:prstGeom prst="rect">
            <a:avLst/>
          </a:prstGeom>
          <a:noFill/>
          <a:ln>
            <a:noFill/>
          </a:ln>
        </p:spPr>
      </p:pic>
      <p:cxnSp>
        <p:nvCxnSpPr>
          <p:cNvPr id="403" name="Google Shape;403;p38"/>
          <p:cNvCxnSpPr/>
          <p:nvPr/>
        </p:nvCxnSpPr>
        <p:spPr>
          <a:xfrm>
            <a:off x="5300133" y="2404533"/>
            <a:ext cx="1574800" cy="304800"/>
          </a:xfrm>
          <a:prstGeom prst="straightConnector1">
            <a:avLst/>
          </a:prstGeom>
          <a:noFill/>
          <a:ln w="57150" cap="flat" cmpd="sng">
            <a:solidFill>
              <a:srgbClr val="FFFF00"/>
            </a:solidFill>
            <a:prstDash val="solid"/>
            <a:miter lim="800000"/>
            <a:headEnd type="none" w="sm" len="sm"/>
            <a:tailEnd type="triangle" w="med" len="med"/>
          </a:ln>
        </p:spPr>
      </p:cxnSp>
      <p:cxnSp>
        <p:nvCxnSpPr>
          <p:cNvPr id="404" name="Google Shape;404;p38"/>
          <p:cNvCxnSpPr/>
          <p:nvPr/>
        </p:nvCxnSpPr>
        <p:spPr>
          <a:xfrm>
            <a:off x="6553201" y="3124200"/>
            <a:ext cx="321733" cy="304800"/>
          </a:xfrm>
          <a:prstGeom prst="straightConnector1">
            <a:avLst/>
          </a:prstGeom>
          <a:noFill/>
          <a:ln w="57150" cap="flat" cmpd="sng">
            <a:solidFill>
              <a:srgbClr val="FFFF00"/>
            </a:solidFill>
            <a:prstDash val="solid"/>
            <a:miter lim="800000"/>
            <a:headEnd type="none" w="sm" len="sm"/>
            <a:tailEnd type="triangle" w="med" len="med"/>
          </a:ln>
        </p:spPr>
      </p:cxnSp>
      <p:cxnSp>
        <p:nvCxnSpPr>
          <p:cNvPr id="405" name="Google Shape;405;p38"/>
          <p:cNvCxnSpPr/>
          <p:nvPr/>
        </p:nvCxnSpPr>
        <p:spPr>
          <a:xfrm>
            <a:off x="4284133" y="3789521"/>
            <a:ext cx="2590800" cy="48339"/>
          </a:xfrm>
          <a:prstGeom prst="straightConnector1">
            <a:avLst/>
          </a:prstGeom>
          <a:noFill/>
          <a:ln w="57150" cap="flat" cmpd="sng">
            <a:solidFill>
              <a:srgbClr val="FFFF00"/>
            </a:solidFill>
            <a:prstDash val="solid"/>
            <a:miter lim="800000"/>
            <a:headEnd type="none" w="sm" len="sm"/>
            <a:tailEnd type="triangle" w="med" len="med"/>
          </a:ln>
        </p:spPr>
      </p:cxnSp>
      <p:cxnSp>
        <p:nvCxnSpPr>
          <p:cNvPr id="406" name="Google Shape;406;p38"/>
          <p:cNvCxnSpPr/>
          <p:nvPr/>
        </p:nvCxnSpPr>
        <p:spPr>
          <a:xfrm>
            <a:off x="6087533" y="4673743"/>
            <a:ext cx="787400" cy="219990"/>
          </a:xfrm>
          <a:prstGeom prst="straightConnector1">
            <a:avLst/>
          </a:prstGeom>
          <a:noFill/>
          <a:ln w="57150" cap="flat" cmpd="sng">
            <a:solidFill>
              <a:srgbClr val="FFFF00"/>
            </a:solidFill>
            <a:prstDash val="solid"/>
            <a:miter lim="800000"/>
            <a:headEnd type="none" w="sm" len="sm"/>
            <a:tailEnd type="triangle" w="med" len="med"/>
          </a:ln>
        </p:spPr>
      </p:cxnSp>
      <p:cxnSp>
        <p:nvCxnSpPr>
          <p:cNvPr id="407" name="Google Shape;407;p38"/>
          <p:cNvCxnSpPr/>
          <p:nvPr/>
        </p:nvCxnSpPr>
        <p:spPr>
          <a:xfrm>
            <a:off x="5774267" y="5241552"/>
            <a:ext cx="1270000" cy="362638"/>
          </a:xfrm>
          <a:prstGeom prst="straightConnector1">
            <a:avLst/>
          </a:prstGeom>
          <a:noFill/>
          <a:ln w="57150" cap="flat" cmpd="sng">
            <a:solidFill>
              <a:srgbClr val="FFFF00"/>
            </a:solidFill>
            <a:prstDash val="solid"/>
            <a:miter lim="800000"/>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12" name="Google Shape;412;p39"/>
          <p:cNvPicPr preferRelativeResize="0"/>
          <p:nvPr/>
        </p:nvPicPr>
        <p:blipFill rotWithShape="1">
          <a:blip r:embed="rId3">
            <a:alphaModFix/>
          </a:blip>
          <a:srcRect b="49656"/>
          <a:stretch/>
        </p:blipFill>
        <p:spPr>
          <a:xfrm>
            <a:off x="1766888" y="528584"/>
            <a:ext cx="4481513" cy="5800832"/>
          </a:xfrm>
          <a:prstGeom prst="rect">
            <a:avLst/>
          </a:prstGeom>
          <a:noFill/>
          <a:ln>
            <a:noFill/>
          </a:ln>
        </p:spPr>
      </p:pic>
      <p:pic>
        <p:nvPicPr>
          <p:cNvPr id="413" name="Google Shape;413;p39"/>
          <p:cNvPicPr preferRelativeResize="0"/>
          <p:nvPr/>
        </p:nvPicPr>
        <p:blipFill rotWithShape="1">
          <a:blip r:embed="rId3">
            <a:alphaModFix/>
          </a:blip>
          <a:srcRect t="49657" r="5495"/>
          <a:stretch/>
        </p:blipFill>
        <p:spPr>
          <a:xfrm>
            <a:off x="6438901" y="1027907"/>
            <a:ext cx="4176713" cy="55022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4"/>
          <p:cNvSpPr txBox="1">
            <a:spLocks noGrp="1"/>
          </p:cNvSpPr>
          <p:nvPr>
            <p:ph type="title"/>
          </p:nvPr>
        </p:nvSpPr>
        <p:spPr>
          <a:xfrm>
            <a:off x="1908810" y="254000"/>
            <a:ext cx="8352790" cy="854074"/>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Arial"/>
              <a:buNone/>
            </a:pPr>
            <a:r>
              <a:rPr lang="it-IT" sz="3200">
                <a:latin typeface="Arial"/>
                <a:ea typeface="Arial"/>
                <a:cs typeface="Arial"/>
                <a:sym typeface="Arial"/>
              </a:rPr>
              <a:t>Using the simple past for </a:t>
            </a:r>
            <a:r>
              <a:rPr lang="it-IT" sz="3200">
                <a:solidFill>
                  <a:srgbClr val="993366"/>
                </a:solidFill>
                <a:latin typeface="Arial"/>
                <a:ea typeface="Arial"/>
                <a:cs typeface="Arial"/>
                <a:sym typeface="Arial"/>
              </a:rPr>
              <a:t>storytelling</a:t>
            </a:r>
            <a:r>
              <a:rPr lang="it-IT" sz="3200">
                <a:latin typeface="Arial"/>
                <a:ea typeface="Arial"/>
                <a:cs typeface="Arial"/>
                <a:sym typeface="Arial"/>
              </a:rPr>
              <a:t>: Jack and the Beanstalk</a:t>
            </a:r>
            <a:endParaRPr sz="3200">
              <a:latin typeface="Arial"/>
              <a:ea typeface="Arial"/>
              <a:cs typeface="Arial"/>
              <a:sym typeface="Arial"/>
            </a:endParaRPr>
          </a:p>
        </p:txBody>
      </p:sp>
      <p:sp>
        <p:nvSpPr>
          <p:cNvPr id="112" name="Google Shape;112;p4"/>
          <p:cNvSpPr txBox="1">
            <a:spLocks noGrp="1"/>
          </p:cNvSpPr>
          <p:nvPr>
            <p:ph type="body" idx="1"/>
          </p:nvPr>
        </p:nvSpPr>
        <p:spPr>
          <a:xfrm>
            <a:off x="1827530" y="1232638"/>
            <a:ext cx="8515350" cy="506213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it-IT" sz="2400"/>
              <a:t>Once upon a time there was a boy called Jack. He _____ with his mother. They ____ very poor. All they ____ was a cow. </a:t>
            </a:r>
            <a:endParaRPr/>
          </a:p>
          <a:p>
            <a:pPr marL="0" lvl="0" indent="0" algn="l" rtl="0">
              <a:lnSpc>
                <a:spcPct val="90000"/>
              </a:lnSpc>
              <a:spcBef>
                <a:spcPts val="600"/>
              </a:spcBef>
              <a:spcAft>
                <a:spcPts val="0"/>
              </a:spcAft>
              <a:buClr>
                <a:schemeClr val="dk1"/>
              </a:buClr>
              <a:buSzPts val="2400"/>
              <a:buNone/>
            </a:pPr>
            <a:r>
              <a:rPr lang="it-IT" sz="2400"/>
              <a:t>One morning, Jack’s mother ____ Jack to take their cow to market and sell her. On the way, Jack ____ a man. He ____ Jack some magic beans for the cow. Jack ____ the beans and ____ back home. When Jack’s mother ____ the beans she ____ very angry. She ____ the beans out of the window. </a:t>
            </a:r>
            <a:endParaRPr/>
          </a:p>
          <a:p>
            <a:pPr marL="0" lvl="0" indent="0" algn="l" rtl="0">
              <a:lnSpc>
                <a:spcPct val="90000"/>
              </a:lnSpc>
              <a:spcBef>
                <a:spcPts val="600"/>
              </a:spcBef>
              <a:spcAft>
                <a:spcPts val="0"/>
              </a:spcAft>
              <a:buClr>
                <a:schemeClr val="dk1"/>
              </a:buClr>
              <a:buSzPts val="2400"/>
              <a:buNone/>
            </a:pPr>
            <a:r>
              <a:rPr lang="it-IT" sz="2400"/>
              <a:t>The next morning, Jack ____ out of the window. There ____ a giant beanstalk. He ____ outside and ____ to climb the beanstalk. He ____ up to the sky through the clouds and ____ a beautiful castle. </a:t>
            </a:r>
            <a:endParaRPr/>
          </a:p>
          <a:p>
            <a:pPr marL="0" lvl="0" indent="0" algn="l" rtl="0">
              <a:lnSpc>
                <a:spcPct val="90000"/>
              </a:lnSpc>
              <a:spcBef>
                <a:spcPts val="600"/>
              </a:spcBef>
              <a:spcAft>
                <a:spcPts val="0"/>
              </a:spcAft>
              <a:buClr>
                <a:schemeClr val="dk1"/>
              </a:buClr>
              <a:buSzPts val="2400"/>
              <a:buNone/>
            </a:pPr>
            <a:r>
              <a:rPr lang="it-IT" sz="2400"/>
              <a:t>(….)</a:t>
            </a:r>
            <a:endParaRPr/>
          </a:p>
          <a:p>
            <a:pPr marL="0" lvl="0" indent="0" algn="l" rtl="0">
              <a:lnSpc>
                <a:spcPct val="90000"/>
              </a:lnSpc>
              <a:spcBef>
                <a:spcPts val="600"/>
              </a:spcBef>
              <a:spcAft>
                <a:spcPts val="0"/>
              </a:spcAft>
              <a:buClr>
                <a:schemeClr val="dk1"/>
              </a:buClr>
              <a:buSzPts val="2400"/>
              <a:buNone/>
            </a:pPr>
            <a:r>
              <a:rPr lang="it-IT" sz="2400"/>
              <a:t>With the golden eggs and the magic harp, </a:t>
            </a:r>
            <a:br>
              <a:rPr lang="it-IT" sz="2400"/>
            </a:br>
            <a:r>
              <a:rPr lang="it-IT" sz="2400"/>
              <a:t>Jack and his mother ____ happily ever after.</a:t>
            </a:r>
            <a:endParaRPr sz="2400"/>
          </a:p>
        </p:txBody>
      </p:sp>
      <p:sp>
        <p:nvSpPr>
          <p:cNvPr id="113" name="Google Shape;113;p4"/>
          <p:cNvSpPr/>
          <p:nvPr/>
        </p:nvSpPr>
        <p:spPr>
          <a:xfrm>
            <a:off x="2030730" y="6419334"/>
            <a:ext cx="823087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http://learnenglishkids.britishcouncil.org/en/short-stories/jack-and-the-beanstalk</a:t>
            </a:r>
            <a:r>
              <a:rPr lang="it-IT" sz="1800" b="0" i="0" u="none" strike="noStrike" cap="none">
                <a:solidFill>
                  <a:schemeClr val="dk1"/>
                </a:solidFill>
                <a:latin typeface="Calibri"/>
                <a:ea typeface="Calibri"/>
                <a:cs typeface="Calibri"/>
                <a:sym typeface="Calibri"/>
              </a:rPr>
              <a:t> </a:t>
            </a:r>
            <a:endParaRPr/>
          </a:p>
        </p:txBody>
      </p:sp>
      <p:pic>
        <p:nvPicPr>
          <p:cNvPr id="114" name="Google Shape;114;p4"/>
          <p:cNvPicPr preferRelativeResize="0"/>
          <p:nvPr/>
        </p:nvPicPr>
        <p:blipFill rotWithShape="1">
          <a:blip r:embed="rId4">
            <a:alphaModFix/>
          </a:blip>
          <a:srcRect/>
          <a:stretch/>
        </p:blipFill>
        <p:spPr>
          <a:xfrm>
            <a:off x="7526412" y="4856480"/>
            <a:ext cx="2775828" cy="1564157"/>
          </a:xfrm>
          <a:prstGeom prst="rect">
            <a:avLst/>
          </a:prstGeom>
          <a:noFill/>
          <a:ln>
            <a:noFill/>
          </a:ln>
        </p:spPr>
      </p:pic>
      <p:cxnSp>
        <p:nvCxnSpPr>
          <p:cNvPr id="115" name="Google Shape;115;p4"/>
          <p:cNvCxnSpPr/>
          <p:nvPr/>
        </p:nvCxnSpPr>
        <p:spPr>
          <a:xfrm>
            <a:off x="2030731" y="1108074"/>
            <a:ext cx="7696353" cy="0"/>
          </a:xfrm>
          <a:prstGeom prst="straightConnector1">
            <a:avLst/>
          </a:prstGeom>
          <a:noFill/>
          <a:ln w="19050" cap="flat" cmpd="sng">
            <a:solidFill>
              <a:schemeClr val="dk1"/>
            </a:solidFill>
            <a:prstDash val="solid"/>
            <a:round/>
            <a:headEnd type="none" w="med" len="med"/>
            <a:tailEnd type="none" w="med" len="med"/>
          </a:ln>
        </p:spPr>
      </p:cxnSp>
      <p:sp>
        <p:nvSpPr>
          <p:cNvPr id="116" name="Google Shape;116;p4"/>
          <p:cNvSpPr/>
          <p:nvPr/>
        </p:nvSpPr>
        <p:spPr>
          <a:xfrm>
            <a:off x="9576420" y="681037"/>
            <a:ext cx="1091581" cy="369332"/>
          </a:xfrm>
          <a:prstGeom prst="rect">
            <a:avLst/>
          </a:prstGeom>
          <a:noFill/>
          <a:ln w="9525" cap="flat" cmpd="sng">
            <a:solidFill>
              <a:srgbClr val="0070C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ON OLAT!</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pic>
        <p:nvPicPr>
          <p:cNvPr id="418" name="Google Shape;418;p40"/>
          <p:cNvPicPr preferRelativeResize="0"/>
          <p:nvPr/>
        </p:nvPicPr>
        <p:blipFill rotWithShape="1">
          <a:blip r:embed="rId3">
            <a:alphaModFix/>
          </a:blip>
          <a:srcRect b="49656"/>
          <a:stretch/>
        </p:blipFill>
        <p:spPr>
          <a:xfrm>
            <a:off x="1766888" y="528584"/>
            <a:ext cx="4481513" cy="5800832"/>
          </a:xfrm>
          <a:prstGeom prst="rect">
            <a:avLst/>
          </a:prstGeom>
          <a:noFill/>
          <a:ln>
            <a:noFill/>
          </a:ln>
        </p:spPr>
      </p:pic>
      <p:pic>
        <p:nvPicPr>
          <p:cNvPr id="419" name="Google Shape;419;p40"/>
          <p:cNvPicPr preferRelativeResize="0"/>
          <p:nvPr/>
        </p:nvPicPr>
        <p:blipFill rotWithShape="1">
          <a:blip r:embed="rId3">
            <a:alphaModFix/>
          </a:blip>
          <a:srcRect t="49657" r="5495"/>
          <a:stretch/>
        </p:blipFill>
        <p:spPr>
          <a:xfrm>
            <a:off x="6438901" y="1027907"/>
            <a:ext cx="4176713" cy="5502274"/>
          </a:xfrm>
          <a:prstGeom prst="rect">
            <a:avLst/>
          </a:prstGeom>
          <a:noFill/>
          <a:ln>
            <a:noFill/>
          </a:ln>
        </p:spPr>
      </p:pic>
      <p:pic>
        <p:nvPicPr>
          <p:cNvPr id="420" name="Google Shape;420;p40"/>
          <p:cNvPicPr preferRelativeResize="0"/>
          <p:nvPr/>
        </p:nvPicPr>
        <p:blipFill rotWithShape="1">
          <a:blip r:embed="rId4">
            <a:alphaModFix/>
          </a:blip>
          <a:srcRect/>
          <a:stretch/>
        </p:blipFill>
        <p:spPr>
          <a:xfrm>
            <a:off x="1574423" y="3305229"/>
            <a:ext cx="476250" cy="476250"/>
          </a:xfrm>
          <a:prstGeom prst="rect">
            <a:avLst/>
          </a:prstGeom>
          <a:noFill/>
          <a:ln>
            <a:noFill/>
          </a:ln>
        </p:spPr>
      </p:pic>
      <p:pic>
        <p:nvPicPr>
          <p:cNvPr id="421" name="Google Shape;421;p40"/>
          <p:cNvPicPr preferRelativeResize="0"/>
          <p:nvPr/>
        </p:nvPicPr>
        <p:blipFill rotWithShape="1">
          <a:blip r:embed="rId4">
            <a:alphaModFix/>
          </a:blip>
          <a:srcRect/>
          <a:stretch/>
        </p:blipFill>
        <p:spPr>
          <a:xfrm>
            <a:off x="6257925" y="2845224"/>
            <a:ext cx="476250" cy="476250"/>
          </a:xfrm>
          <a:prstGeom prst="rect">
            <a:avLst/>
          </a:prstGeom>
          <a:noFill/>
          <a:ln>
            <a:noFill/>
          </a:ln>
        </p:spPr>
      </p:pic>
      <p:pic>
        <p:nvPicPr>
          <p:cNvPr id="422" name="Google Shape;422;p40"/>
          <p:cNvPicPr preferRelativeResize="0"/>
          <p:nvPr/>
        </p:nvPicPr>
        <p:blipFill rotWithShape="1">
          <a:blip r:embed="rId4">
            <a:alphaModFix/>
          </a:blip>
          <a:srcRect/>
          <a:stretch/>
        </p:blipFill>
        <p:spPr>
          <a:xfrm>
            <a:off x="6248400" y="2115345"/>
            <a:ext cx="476250" cy="476250"/>
          </a:xfrm>
          <a:prstGeom prst="rect">
            <a:avLst/>
          </a:prstGeom>
          <a:noFill/>
          <a:ln>
            <a:noFill/>
          </a:ln>
        </p:spPr>
      </p:pic>
      <p:pic>
        <p:nvPicPr>
          <p:cNvPr id="423" name="Google Shape;423;p40"/>
          <p:cNvPicPr preferRelativeResize="0"/>
          <p:nvPr/>
        </p:nvPicPr>
        <p:blipFill rotWithShape="1">
          <a:blip r:embed="rId4">
            <a:alphaModFix/>
          </a:blip>
          <a:srcRect/>
          <a:stretch/>
        </p:blipFill>
        <p:spPr>
          <a:xfrm>
            <a:off x="1576387" y="5029227"/>
            <a:ext cx="476250" cy="476250"/>
          </a:xfrm>
          <a:prstGeom prst="rect">
            <a:avLst/>
          </a:prstGeom>
          <a:noFill/>
          <a:ln>
            <a:noFill/>
          </a:ln>
        </p:spPr>
      </p:pic>
      <p:pic>
        <p:nvPicPr>
          <p:cNvPr id="424" name="Google Shape;424;p40"/>
          <p:cNvPicPr preferRelativeResize="0"/>
          <p:nvPr/>
        </p:nvPicPr>
        <p:blipFill rotWithShape="1">
          <a:blip r:embed="rId4">
            <a:alphaModFix/>
          </a:blip>
          <a:srcRect/>
          <a:stretch/>
        </p:blipFill>
        <p:spPr>
          <a:xfrm>
            <a:off x="6257925" y="4845078"/>
            <a:ext cx="476250" cy="476250"/>
          </a:xfrm>
          <a:prstGeom prst="rect">
            <a:avLst/>
          </a:prstGeom>
          <a:noFill/>
          <a:ln>
            <a:noFill/>
          </a:ln>
        </p:spPr>
      </p:pic>
      <p:pic>
        <p:nvPicPr>
          <p:cNvPr id="425" name="Google Shape;425;p40"/>
          <p:cNvPicPr preferRelativeResize="0"/>
          <p:nvPr/>
        </p:nvPicPr>
        <p:blipFill rotWithShape="1">
          <a:blip r:embed="rId5">
            <a:alphaModFix/>
          </a:blip>
          <a:srcRect/>
          <a:stretch/>
        </p:blipFill>
        <p:spPr>
          <a:xfrm flipH="1">
            <a:off x="1650624" y="4481192"/>
            <a:ext cx="321371" cy="321371"/>
          </a:xfrm>
          <a:prstGeom prst="rect">
            <a:avLst/>
          </a:prstGeom>
          <a:noFill/>
          <a:ln>
            <a:noFill/>
          </a:ln>
        </p:spPr>
      </p:pic>
      <p:pic>
        <p:nvPicPr>
          <p:cNvPr id="426" name="Google Shape;426;p40"/>
          <p:cNvPicPr preferRelativeResize="0"/>
          <p:nvPr/>
        </p:nvPicPr>
        <p:blipFill rotWithShape="1">
          <a:blip r:embed="rId5">
            <a:alphaModFix/>
          </a:blip>
          <a:srcRect/>
          <a:stretch/>
        </p:blipFill>
        <p:spPr>
          <a:xfrm flipH="1">
            <a:off x="1731267" y="5756762"/>
            <a:ext cx="321371" cy="321371"/>
          </a:xfrm>
          <a:prstGeom prst="rect">
            <a:avLst/>
          </a:prstGeom>
          <a:noFill/>
          <a:ln>
            <a:noFill/>
          </a:ln>
        </p:spPr>
      </p:pic>
      <p:pic>
        <p:nvPicPr>
          <p:cNvPr id="427" name="Google Shape;427;p40"/>
          <p:cNvPicPr preferRelativeResize="0"/>
          <p:nvPr/>
        </p:nvPicPr>
        <p:blipFill rotWithShape="1">
          <a:blip r:embed="rId5">
            <a:alphaModFix/>
          </a:blip>
          <a:srcRect/>
          <a:stretch/>
        </p:blipFill>
        <p:spPr>
          <a:xfrm flipH="1">
            <a:off x="6355655" y="1182212"/>
            <a:ext cx="321371" cy="321371"/>
          </a:xfrm>
          <a:prstGeom prst="rect">
            <a:avLst/>
          </a:prstGeom>
          <a:noFill/>
          <a:ln>
            <a:noFill/>
          </a:ln>
        </p:spPr>
      </p:pic>
      <p:pic>
        <p:nvPicPr>
          <p:cNvPr id="428" name="Google Shape;428;p40"/>
          <p:cNvPicPr preferRelativeResize="0"/>
          <p:nvPr/>
        </p:nvPicPr>
        <p:blipFill rotWithShape="1">
          <a:blip r:embed="rId5">
            <a:alphaModFix/>
          </a:blip>
          <a:srcRect/>
          <a:stretch/>
        </p:blipFill>
        <p:spPr>
          <a:xfrm flipH="1">
            <a:off x="6355655" y="3934331"/>
            <a:ext cx="321371" cy="321371"/>
          </a:xfrm>
          <a:prstGeom prst="rect">
            <a:avLst/>
          </a:prstGeom>
          <a:noFill/>
          <a:ln>
            <a:noFill/>
          </a:ln>
        </p:spPr>
      </p:pic>
      <p:pic>
        <p:nvPicPr>
          <p:cNvPr id="429" name="Google Shape;429;p40"/>
          <p:cNvPicPr preferRelativeResize="0"/>
          <p:nvPr/>
        </p:nvPicPr>
        <p:blipFill rotWithShape="1">
          <a:blip r:embed="rId5">
            <a:alphaModFix/>
          </a:blip>
          <a:srcRect/>
          <a:stretch/>
        </p:blipFill>
        <p:spPr>
          <a:xfrm flipH="1">
            <a:off x="6336605" y="5550401"/>
            <a:ext cx="321371" cy="32137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2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2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Shape 434"/>
        <p:cNvGrpSpPr/>
        <p:nvPr/>
      </p:nvGrpSpPr>
      <p:grpSpPr>
        <a:xfrm>
          <a:off x="0" y="0"/>
          <a:ext cx="0" cy="0"/>
          <a:chOff x="0" y="0"/>
          <a:chExt cx="0" cy="0"/>
        </a:xfrm>
      </p:grpSpPr>
      <p:pic>
        <p:nvPicPr>
          <p:cNvPr id="435" name="Google Shape;435;p41"/>
          <p:cNvPicPr preferRelativeResize="0"/>
          <p:nvPr/>
        </p:nvPicPr>
        <p:blipFill rotWithShape="1">
          <a:blip r:embed="rId3">
            <a:alphaModFix/>
          </a:blip>
          <a:srcRect/>
          <a:stretch/>
        </p:blipFill>
        <p:spPr>
          <a:xfrm>
            <a:off x="1524000" y="1"/>
            <a:ext cx="6517142" cy="3717185"/>
          </a:xfrm>
          <a:prstGeom prst="rect">
            <a:avLst/>
          </a:prstGeom>
          <a:noFill/>
          <a:ln>
            <a:noFill/>
          </a:ln>
        </p:spPr>
      </p:pic>
      <p:pic>
        <p:nvPicPr>
          <p:cNvPr id="436" name="Google Shape;436;p41"/>
          <p:cNvPicPr preferRelativeResize="0"/>
          <p:nvPr/>
        </p:nvPicPr>
        <p:blipFill rotWithShape="1">
          <a:blip r:embed="rId4">
            <a:alphaModFix/>
          </a:blip>
          <a:srcRect/>
          <a:stretch/>
        </p:blipFill>
        <p:spPr>
          <a:xfrm>
            <a:off x="4143373" y="4033158"/>
            <a:ext cx="6072190" cy="2602367"/>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Shape 441"/>
        <p:cNvGrpSpPr/>
        <p:nvPr/>
      </p:nvGrpSpPr>
      <p:grpSpPr>
        <a:xfrm>
          <a:off x="0" y="0"/>
          <a:ext cx="0" cy="0"/>
          <a:chOff x="0" y="0"/>
          <a:chExt cx="0" cy="0"/>
        </a:xfrm>
      </p:grpSpPr>
      <p:pic>
        <p:nvPicPr>
          <p:cNvPr id="442" name="Google Shape;442;p42"/>
          <p:cNvPicPr preferRelativeResize="0"/>
          <p:nvPr/>
        </p:nvPicPr>
        <p:blipFill rotWithShape="1">
          <a:blip r:embed="rId3">
            <a:alphaModFix/>
          </a:blip>
          <a:srcRect/>
          <a:stretch/>
        </p:blipFill>
        <p:spPr>
          <a:xfrm>
            <a:off x="1595900" y="432486"/>
            <a:ext cx="8979876" cy="3390900"/>
          </a:xfrm>
          <a:prstGeom prst="rect">
            <a:avLst/>
          </a:prstGeom>
          <a:noFill/>
          <a:ln>
            <a:noFill/>
          </a:ln>
        </p:spPr>
      </p:pic>
      <p:pic>
        <p:nvPicPr>
          <p:cNvPr id="443" name="Google Shape;443;p42"/>
          <p:cNvPicPr preferRelativeResize="0"/>
          <p:nvPr/>
        </p:nvPicPr>
        <p:blipFill rotWithShape="1">
          <a:blip r:embed="rId4">
            <a:alphaModFix/>
          </a:blip>
          <a:srcRect/>
          <a:stretch/>
        </p:blipFill>
        <p:spPr>
          <a:xfrm>
            <a:off x="1739794" y="4525276"/>
            <a:ext cx="8712412" cy="190023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43"/>
          <p:cNvSpPr txBox="1">
            <a:spLocks noGrp="1"/>
          </p:cNvSpPr>
          <p:nvPr>
            <p:ph type="title"/>
          </p:nvPr>
        </p:nvSpPr>
        <p:spPr>
          <a:xfrm>
            <a:off x="1830917" y="229660"/>
            <a:ext cx="8600016" cy="119274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70C0"/>
              </a:buClr>
              <a:buSzPts val="3600"/>
              <a:buFont typeface="Arial"/>
              <a:buNone/>
            </a:pPr>
            <a:r>
              <a:rPr lang="it-IT" sz="3600">
                <a:solidFill>
                  <a:srgbClr val="0070C0"/>
                </a:solidFill>
                <a:latin typeface="Arial"/>
                <a:ea typeface="Arial"/>
                <a:cs typeface="Arial"/>
                <a:sym typeface="Arial"/>
              </a:rPr>
              <a:t>NB: the PRESENT PERFECT in</a:t>
            </a:r>
            <a:br>
              <a:rPr lang="it-IT" sz="3600">
                <a:solidFill>
                  <a:srgbClr val="0070C0"/>
                </a:solidFill>
                <a:latin typeface="Arial"/>
                <a:ea typeface="Arial"/>
                <a:cs typeface="Arial"/>
                <a:sym typeface="Arial"/>
              </a:rPr>
            </a:br>
            <a:r>
              <a:rPr lang="it-IT" sz="3600">
                <a:solidFill>
                  <a:srgbClr val="0070C0"/>
                </a:solidFill>
                <a:latin typeface="Arial"/>
                <a:ea typeface="Arial"/>
                <a:cs typeface="Arial"/>
                <a:sym typeface="Arial"/>
              </a:rPr>
              <a:t>British vs American English</a:t>
            </a:r>
            <a:endParaRPr/>
          </a:p>
        </p:txBody>
      </p:sp>
      <p:pic>
        <p:nvPicPr>
          <p:cNvPr id="449" name="Google Shape;449;p43"/>
          <p:cNvPicPr preferRelativeResize="0">
            <a:picLocks noGrp="1"/>
          </p:cNvPicPr>
          <p:nvPr>
            <p:ph type="body" idx="1"/>
          </p:nvPr>
        </p:nvPicPr>
        <p:blipFill rotWithShape="1">
          <a:blip r:embed="rId3">
            <a:alphaModFix/>
          </a:blip>
          <a:srcRect/>
          <a:stretch/>
        </p:blipFill>
        <p:spPr>
          <a:xfrm>
            <a:off x="1774232" y="1599141"/>
            <a:ext cx="8643537" cy="50292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pic>
        <p:nvPicPr>
          <p:cNvPr id="455" name="Google Shape;455;p44"/>
          <p:cNvPicPr preferRelativeResize="0"/>
          <p:nvPr/>
        </p:nvPicPr>
        <p:blipFill rotWithShape="1">
          <a:blip r:embed="rId3">
            <a:alphaModFix/>
          </a:blip>
          <a:srcRect/>
          <a:stretch/>
        </p:blipFill>
        <p:spPr>
          <a:xfrm>
            <a:off x="6096000" y="280988"/>
            <a:ext cx="4381500" cy="6272213"/>
          </a:xfrm>
          <a:prstGeom prst="rect">
            <a:avLst/>
          </a:prstGeom>
          <a:noFill/>
          <a:ln>
            <a:noFill/>
          </a:ln>
        </p:spPr>
      </p:pic>
      <p:pic>
        <p:nvPicPr>
          <p:cNvPr id="456" name="Google Shape;456;p44"/>
          <p:cNvPicPr preferRelativeResize="0"/>
          <p:nvPr/>
        </p:nvPicPr>
        <p:blipFill rotWithShape="1">
          <a:blip r:embed="rId4">
            <a:alphaModFix/>
          </a:blip>
          <a:srcRect l="7814" t="30680" b="51232"/>
          <a:stretch/>
        </p:blipFill>
        <p:spPr>
          <a:xfrm>
            <a:off x="1809643" y="3905926"/>
            <a:ext cx="4098498" cy="1313188"/>
          </a:xfrm>
          <a:prstGeom prst="rect">
            <a:avLst/>
          </a:prstGeom>
          <a:noFill/>
          <a:ln>
            <a:noFill/>
          </a:ln>
        </p:spPr>
      </p:pic>
      <p:pic>
        <p:nvPicPr>
          <p:cNvPr id="457" name="Google Shape;457;p44"/>
          <p:cNvPicPr preferRelativeResize="0"/>
          <p:nvPr/>
        </p:nvPicPr>
        <p:blipFill rotWithShape="1">
          <a:blip r:embed="rId4">
            <a:alphaModFix/>
          </a:blip>
          <a:srcRect l="7259" t="74416" b="12785"/>
          <a:stretch/>
        </p:blipFill>
        <p:spPr>
          <a:xfrm>
            <a:off x="1784991" y="5350292"/>
            <a:ext cx="4123151" cy="802784"/>
          </a:xfrm>
          <a:prstGeom prst="rect">
            <a:avLst/>
          </a:prstGeom>
          <a:noFill/>
          <a:ln>
            <a:noFill/>
          </a:ln>
        </p:spPr>
      </p:pic>
      <p:sp>
        <p:nvSpPr>
          <p:cNvPr id="458" name="Google Shape;458;p44"/>
          <p:cNvSpPr txBox="1"/>
          <p:nvPr/>
        </p:nvSpPr>
        <p:spPr>
          <a:xfrm>
            <a:off x="1809643" y="254627"/>
            <a:ext cx="3152518" cy="67284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70C0"/>
              </a:buClr>
              <a:buSzPts val="3300"/>
              <a:buFont typeface="Calibri"/>
              <a:buNone/>
            </a:pPr>
            <a:r>
              <a:rPr lang="it-IT" sz="3300">
                <a:solidFill>
                  <a:srgbClr val="0070C0"/>
                </a:solidFill>
                <a:latin typeface="Calibri"/>
                <a:ea typeface="Calibri"/>
                <a:cs typeface="Calibri"/>
                <a:sym typeface="Calibri"/>
              </a:rPr>
              <a:t>Let’s pratice!</a:t>
            </a:r>
            <a:endParaRPr sz="3300">
              <a:solidFill>
                <a:srgbClr val="0070C0"/>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pic>
        <p:nvPicPr>
          <p:cNvPr id="463" name="Google Shape;463;p45"/>
          <p:cNvPicPr preferRelativeResize="0"/>
          <p:nvPr/>
        </p:nvPicPr>
        <p:blipFill rotWithShape="1">
          <a:blip r:embed="rId3">
            <a:alphaModFix/>
          </a:blip>
          <a:srcRect l="4941" t="1936"/>
          <a:stretch/>
        </p:blipFill>
        <p:spPr>
          <a:xfrm>
            <a:off x="1643922" y="1663908"/>
            <a:ext cx="5768468" cy="5194092"/>
          </a:xfrm>
          <a:prstGeom prst="rect">
            <a:avLst/>
          </a:prstGeom>
          <a:noFill/>
          <a:ln>
            <a:noFill/>
          </a:ln>
        </p:spPr>
      </p:pic>
      <p:pic>
        <p:nvPicPr>
          <p:cNvPr id="464" name="Google Shape;464;p45"/>
          <p:cNvPicPr preferRelativeResize="0"/>
          <p:nvPr/>
        </p:nvPicPr>
        <p:blipFill rotWithShape="1">
          <a:blip r:embed="rId4">
            <a:alphaModFix/>
          </a:blip>
          <a:srcRect/>
          <a:stretch/>
        </p:blipFill>
        <p:spPr>
          <a:xfrm>
            <a:off x="7420770" y="0"/>
            <a:ext cx="3247231" cy="2758190"/>
          </a:xfrm>
          <a:prstGeom prst="rect">
            <a:avLst/>
          </a:prstGeom>
          <a:noFill/>
          <a:ln>
            <a:noFill/>
          </a:ln>
        </p:spPr>
      </p:pic>
      <p:pic>
        <p:nvPicPr>
          <p:cNvPr id="465" name="Google Shape;465;p45"/>
          <p:cNvPicPr preferRelativeResize="0"/>
          <p:nvPr/>
        </p:nvPicPr>
        <p:blipFill rotWithShape="1">
          <a:blip r:embed="rId5">
            <a:alphaModFix/>
          </a:blip>
          <a:srcRect/>
          <a:stretch/>
        </p:blipFill>
        <p:spPr>
          <a:xfrm>
            <a:off x="1762471" y="127179"/>
            <a:ext cx="5531370" cy="125191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cxnSp>
        <p:nvCxnSpPr>
          <p:cNvPr id="471" name="Google Shape;471;p46"/>
          <p:cNvCxnSpPr/>
          <p:nvPr/>
        </p:nvCxnSpPr>
        <p:spPr>
          <a:xfrm>
            <a:off x="2306616" y="952882"/>
            <a:ext cx="7696353" cy="0"/>
          </a:xfrm>
          <a:prstGeom prst="straightConnector1">
            <a:avLst/>
          </a:prstGeom>
          <a:noFill/>
          <a:ln w="19050" cap="flat" cmpd="sng">
            <a:solidFill>
              <a:schemeClr val="dk1"/>
            </a:solidFill>
            <a:prstDash val="solid"/>
            <a:round/>
            <a:headEnd type="none" w="med" len="med"/>
            <a:tailEnd type="none" w="med" len="med"/>
          </a:ln>
        </p:spPr>
      </p:cxnSp>
      <p:sp>
        <p:nvSpPr>
          <p:cNvPr id="472" name="Google Shape;472;p46"/>
          <p:cNvSpPr txBox="1"/>
          <p:nvPr/>
        </p:nvSpPr>
        <p:spPr>
          <a:xfrm>
            <a:off x="2011680" y="287834"/>
            <a:ext cx="799128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3200">
                <a:solidFill>
                  <a:schemeClr val="dk1"/>
                </a:solidFill>
                <a:latin typeface="Arial"/>
                <a:ea typeface="Arial"/>
                <a:cs typeface="Arial"/>
                <a:sym typeface="Arial"/>
              </a:rPr>
              <a:t>PART 2</a:t>
            </a:r>
            <a:endParaRPr/>
          </a:p>
        </p:txBody>
      </p:sp>
      <p:sp>
        <p:nvSpPr>
          <p:cNvPr id="473" name="Google Shape;473;p46"/>
          <p:cNvSpPr txBox="1">
            <a:spLocks noGrp="1"/>
          </p:cNvSpPr>
          <p:nvPr>
            <p:ph type="body" idx="1"/>
          </p:nvPr>
        </p:nvSpPr>
        <p:spPr>
          <a:xfrm>
            <a:off x="2011680" y="1300482"/>
            <a:ext cx="8491631" cy="5269680"/>
          </a:xfrm>
          <a:prstGeom prst="rect">
            <a:avLst/>
          </a:prstGeom>
          <a:noFill/>
          <a:ln>
            <a:noFill/>
          </a:ln>
        </p:spPr>
        <p:txBody>
          <a:bodyPr spcFirstLastPara="1" wrap="square" lIns="91425" tIns="45700" rIns="91425" bIns="45700" anchor="t" anchorCtr="0">
            <a:normAutofit/>
          </a:bodyPr>
          <a:lstStyle/>
          <a:p>
            <a:pPr marL="447675" lvl="0" indent="-447675" algn="l" rtl="0">
              <a:lnSpc>
                <a:spcPct val="90000"/>
              </a:lnSpc>
              <a:spcBef>
                <a:spcPts val="0"/>
              </a:spcBef>
              <a:spcAft>
                <a:spcPts val="0"/>
              </a:spcAft>
              <a:buClr>
                <a:schemeClr val="dk1"/>
              </a:buClr>
              <a:buSzPts val="2800"/>
              <a:buFont typeface="Noto Sans Symbols"/>
              <a:buChar char="⮚"/>
            </a:pPr>
            <a:r>
              <a:rPr lang="it-IT" b="1"/>
              <a:t>GRAMMAR: more on the PRESENT PERFECT</a:t>
            </a:r>
            <a:endParaRPr/>
          </a:p>
          <a:p>
            <a:pPr marL="711200" lvl="1" indent="-263525" algn="l" rtl="0">
              <a:lnSpc>
                <a:spcPct val="90000"/>
              </a:lnSpc>
              <a:spcBef>
                <a:spcPts val="500"/>
              </a:spcBef>
              <a:spcAft>
                <a:spcPts val="0"/>
              </a:spcAft>
              <a:buClr>
                <a:srgbClr val="993366"/>
              </a:buClr>
              <a:buSzPts val="2400"/>
              <a:buChar char="•"/>
            </a:pPr>
            <a:r>
              <a:rPr lang="it-IT" b="1">
                <a:solidFill>
                  <a:srgbClr val="993366"/>
                </a:solidFill>
              </a:rPr>
              <a:t>present perfect continuous</a:t>
            </a:r>
            <a:endParaRPr sz="2000" b="1" i="1"/>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pic>
        <p:nvPicPr>
          <p:cNvPr id="478" name="Google Shape;478;p47"/>
          <p:cNvPicPr preferRelativeResize="0"/>
          <p:nvPr/>
        </p:nvPicPr>
        <p:blipFill rotWithShape="1">
          <a:blip r:embed="rId3">
            <a:alphaModFix/>
          </a:blip>
          <a:srcRect/>
          <a:stretch/>
        </p:blipFill>
        <p:spPr>
          <a:xfrm>
            <a:off x="0" y="0"/>
            <a:ext cx="7897090" cy="6858000"/>
          </a:xfrm>
          <a:prstGeom prst="rect">
            <a:avLst/>
          </a:prstGeom>
          <a:noFill/>
          <a:ln>
            <a:noFill/>
          </a:ln>
        </p:spPr>
      </p:pic>
      <p:pic>
        <p:nvPicPr>
          <p:cNvPr id="479" name="Google Shape;479;p47"/>
          <p:cNvPicPr preferRelativeResize="0"/>
          <p:nvPr/>
        </p:nvPicPr>
        <p:blipFill rotWithShape="1">
          <a:blip r:embed="rId4">
            <a:alphaModFix/>
          </a:blip>
          <a:srcRect/>
          <a:stretch/>
        </p:blipFill>
        <p:spPr>
          <a:xfrm>
            <a:off x="4415892" y="0"/>
            <a:ext cx="7662869" cy="197809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48"/>
          <p:cNvSpPr txBox="1">
            <a:spLocks noGrp="1"/>
          </p:cNvSpPr>
          <p:nvPr>
            <p:ph type="title"/>
          </p:nvPr>
        </p:nvSpPr>
        <p:spPr>
          <a:xfrm>
            <a:off x="1964267" y="155578"/>
            <a:ext cx="8216053" cy="8434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3600"/>
              <a:buFont typeface="Arial"/>
              <a:buNone/>
            </a:pPr>
            <a:r>
              <a:rPr lang="it-IT" sz="3600">
                <a:solidFill>
                  <a:srgbClr val="0070C0"/>
                </a:solidFill>
                <a:latin typeface="Arial"/>
                <a:ea typeface="Arial"/>
                <a:cs typeface="Arial"/>
                <a:sym typeface="Arial"/>
              </a:rPr>
              <a:t>PRESENT PERFECT CONTINUOUS</a:t>
            </a:r>
            <a:endParaRPr sz="3600">
              <a:solidFill>
                <a:srgbClr val="0070C0"/>
              </a:solidFill>
              <a:latin typeface="Arial"/>
              <a:ea typeface="Arial"/>
              <a:cs typeface="Arial"/>
              <a:sym typeface="Arial"/>
            </a:endParaRPr>
          </a:p>
        </p:txBody>
      </p:sp>
      <p:sp>
        <p:nvSpPr>
          <p:cNvPr id="486" name="Google Shape;486;p48"/>
          <p:cNvSpPr/>
          <p:nvPr/>
        </p:nvSpPr>
        <p:spPr>
          <a:xfrm>
            <a:off x="1863196" y="952176"/>
            <a:ext cx="8465608" cy="5407634"/>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it-IT" sz="2600">
                <a:solidFill>
                  <a:schemeClr val="dk1"/>
                </a:solidFill>
                <a:latin typeface="Calibri"/>
                <a:ea typeface="Calibri"/>
                <a:cs typeface="Calibri"/>
                <a:sym typeface="Calibri"/>
              </a:rPr>
              <a:t>The present perfect continuous is used to describe a situation or activity which </a:t>
            </a:r>
            <a:r>
              <a:rPr lang="it-IT" sz="2600">
                <a:solidFill>
                  <a:srgbClr val="0070C0"/>
                </a:solidFill>
                <a:latin typeface="Calibri"/>
                <a:ea typeface="Calibri"/>
                <a:cs typeface="Calibri"/>
                <a:sym typeface="Calibri"/>
              </a:rPr>
              <a:t>began in the past and is still true </a:t>
            </a:r>
            <a:r>
              <a:rPr lang="it-IT" sz="2600">
                <a:solidFill>
                  <a:schemeClr val="dk1"/>
                </a:solidFill>
                <a:latin typeface="Calibri"/>
                <a:ea typeface="Calibri"/>
                <a:cs typeface="Calibri"/>
                <a:sym typeface="Calibri"/>
              </a:rPr>
              <a:t>at the time of speaking. </a:t>
            </a:r>
            <a:endParaRPr/>
          </a:p>
          <a:p>
            <a:pPr marL="0" marR="0" lvl="0" indent="0" algn="l" rtl="0">
              <a:lnSpc>
                <a:spcPct val="90000"/>
              </a:lnSpc>
              <a:spcBef>
                <a:spcPts val="600"/>
              </a:spcBef>
              <a:spcAft>
                <a:spcPts val="0"/>
              </a:spcAft>
              <a:buNone/>
            </a:pPr>
            <a:r>
              <a:rPr lang="it-IT" sz="2600">
                <a:solidFill>
                  <a:schemeClr val="dk1"/>
                </a:solidFill>
                <a:latin typeface="Calibri"/>
                <a:ea typeface="Calibri"/>
                <a:cs typeface="Calibri"/>
                <a:sym typeface="Calibri"/>
              </a:rPr>
              <a:t>It is used to </a:t>
            </a:r>
            <a:r>
              <a:rPr lang="it-IT" sz="2600">
                <a:solidFill>
                  <a:srgbClr val="0070C0"/>
                </a:solidFill>
                <a:latin typeface="Calibri"/>
                <a:ea typeface="Calibri"/>
                <a:cs typeface="Calibri"/>
                <a:sym typeface="Calibri"/>
              </a:rPr>
              <a:t>emphasise the </a:t>
            </a:r>
            <a:r>
              <a:rPr lang="it-IT" sz="2600" b="1">
                <a:solidFill>
                  <a:srgbClr val="0070C0"/>
                </a:solidFill>
                <a:latin typeface="Calibri"/>
                <a:ea typeface="Calibri"/>
                <a:cs typeface="Calibri"/>
                <a:sym typeface="Calibri"/>
              </a:rPr>
              <a:t>duration</a:t>
            </a:r>
            <a:r>
              <a:rPr lang="it-IT" sz="2600">
                <a:solidFill>
                  <a:srgbClr val="0070C0"/>
                </a:solidFill>
                <a:latin typeface="Calibri"/>
                <a:ea typeface="Calibri"/>
                <a:cs typeface="Calibri"/>
                <a:sym typeface="Calibri"/>
              </a:rPr>
              <a:t> </a:t>
            </a:r>
            <a:r>
              <a:rPr lang="it-IT" sz="2600">
                <a:solidFill>
                  <a:schemeClr val="dk1"/>
                </a:solidFill>
                <a:latin typeface="Calibri"/>
                <a:ea typeface="Calibri"/>
                <a:cs typeface="Calibri"/>
                <a:sym typeface="Calibri"/>
              </a:rPr>
              <a:t>of the event/situation.</a:t>
            </a:r>
            <a:endParaRPr/>
          </a:p>
          <a:p>
            <a:pPr marL="457200" marR="0" lvl="0" indent="-457200" algn="l" rtl="0">
              <a:lnSpc>
                <a:spcPct val="90000"/>
              </a:lnSpc>
              <a:spcBef>
                <a:spcPts val="1200"/>
              </a:spcBef>
              <a:spcAft>
                <a:spcPts val="0"/>
              </a:spcAft>
              <a:buClr>
                <a:schemeClr val="dk1"/>
              </a:buClr>
              <a:buSzPts val="2400"/>
              <a:buFont typeface="Noto Sans Symbols"/>
              <a:buChar char="❖"/>
            </a:pPr>
            <a:r>
              <a:rPr lang="it-IT" sz="2400">
                <a:solidFill>
                  <a:schemeClr val="dk1"/>
                </a:solidFill>
                <a:latin typeface="Calibri"/>
                <a:ea typeface="Calibri"/>
                <a:cs typeface="Calibri"/>
                <a:sym typeface="Calibri"/>
              </a:rPr>
              <a:t>with </a:t>
            </a:r>
            <a:r>
              <a:rPr lang="it-IT" sz="2400" u="sng">
                <a:solidFill>
                  <a:schemeClr val="dk1"/>
                </a:solidFill>
                <a:latin typeface="Calibri"/>
                <a:ea typeface="Calibri"/>
                <a:cs typeface="Calibri"/>
                <a:sym typeface="Calibri"/>
              </a:rPr>
              <a:t>action verbs </a:t>
            </a:r>
            <a:r>
              <a:rPr lang="it-IT" sz="2400">
                <a:solidFill>
                  <a:schemeClr val="dk1"/>
                </a:solidFill>
                <a:latin typeface="Calibri"/>
                <a:ea typeface="Calibri"/>
                <a:cs typeface="Calibri"/>
                <a:sym typeface="Calibri"/>
              </a:rPr>
              <a:t>(vs. non-action, stative verbs)</a:t>
            </a:r>
            <a:endParaRPr/>
          </a:p>
          <a:p>
            <a:pPr marL="457200" marR="0" lvl="0" indent="-457200" algn="l" rtl="0">
              <a:lnSpc>
                <a:spcPct val="90000"/>
              </a:lnSpc>
              <a:spcBef>
                <a:spcPts val="600"/>
              </a:spcBef>
              <a:spcAft>
                <a:spcPts val="0"/>
              </a:spcAft>
              <a:buClr>
                <a:schemeClr val="dk1"/>
              </a:buClr>
              <a:buSzPts val="2400"/>
              <a:buFont typeface="Noto Sans Symbols"/>
              <a:buChar char="❖"/>
            </a:pPr>
            <a:r>
              <a:rPr lang="it-IT" sz="2400">
                <a:solidFill>
                  <a:schemeClr val="dk1"/>
                </a:solidFill>
                <a:latin typeface="Calibri"/>
                <a:ea typeface="Calibri"/>
                <a:cs typeface="Calibri"/>
                <a:sym typeface="Calibri"/>
              </a:rPr>
              <a:t>with </a:t>
            </a:r>
            <a:r>
              <a:rPr lang="it-IT" sz="2400" u="sng">
                <a:solidFill>
                  <a:schemeClr val="dk1"/>
                </a:solidFill>
                <a:latin typeface="Calibri"/>
                <a:ea typeface="Calibri"/>
                <a:cs typeface="Calibri"/>
                <a:sym typeface="Calibri"/>
              </a:rPr>
              <a:t>time expressions which indicate how long</a:t>
            </a:r>
            <a:r>
              <a:rPr lang="it-IT" sz="2400">
                <a:solidFill>
                  <a:schemeClr val="dk1"/>
                </a:solidFill>
                <a:latin typeface="Calibri"/>
                <a:ea typeface="Calibri"/>
                <a:cs typeface="Calibri"/>
                <a:sym typeface="Calibri"/>
              </a:rPr>
              <a:t> an activity has been in progress, e.g. </a:t>
            </a:r>
            <a:r>
              <a:rPr lang="it-IT" sz="2400" i="1">
                <a:solidFill>
                  <a:schemeClr val="dk1"/>
                </a:solidFill>
                <a:latin typeface="Calibri"/>
                <a:ea typeface="Calibri"/>
                <a:cs typeface="Calibri"/>
                <a:sym typeface="Calibri"/>
              </a:rPr>
              <a:t>I’ve been working at home all day</a:t>
            </a:r>
            <a:r>
              <a:rPr lang="it-IT" sz="2400">
                <a:solidFill>
                  <a:schemeClr val="dk1"/>
                </a:solidFill>
                <a:latin typeface="Calibri"/>
                <a:ea typeface="Calibri"/>
                <a:cs typeface="Calibri"/>
                <a:sym typeface="Calibri"/>
              </a:rPr>
              <a:t>.</a:t>
            </a:r>
            <a:endParaRPr/>
          </a:p>
          <a:p>
            <a:pPr marL="715963" marR="0" lvl="1" indent="-258762" algn="l" rtl="0">
              <a:spcBef>
                <a:spcPts val="1200"/>
              </a:spcBef>
              <a:spcAft>
                <a:spcPts val="0"/>
              </a:spcAft>
              <a:buClr>
                <a:schemeClr val="dk1"/>
              </a:buClr>
              <a:buSzPts val="2200"/>
              <a:buFont typeface="Arial"/>
              <a:buChar char="•"/>
            </a:pPr>
            <a:r>
              <a:rPr lang="it-IT" sz="2200" b="0" i="0" u="none" strike="noStrike" cap="none">
                <a:solidFill>
                  <a:schemeClr val="dk1"/>
                </a:solidFill>
                <a:latin typeface="Calibri"/>
                <a:ea typeface="Calibri"/>
                <a:cs typeface="Calibri"/>
                <a:sym typeface="Calibri"/>
              </a:rPr>
              <a:t>How long </a:t>
            </a:r>
            <a:r>
              <a:rPr lang="it-IT" sz="2200" b="0" i="0" u="none" strike="noStrike" cap="none">
                <a:solidFill>
                  <a:srgbClr val="0070C0"/>
                </a:solidFill>
                <a:latin typeface="Calibri"/>
                <a:ea typeface="Calibri"/>
                <a:cs typeface="Calibri"/>
                <a:sym typeface="Calibri"/>
              </a:rPr>
              <a:t>has</a:t>
            </a:r>
            <a:r>
              <a:rPr lang="it-IT" sz="2200" b="0" i="0" u="none" strike="noStrike" cap="none">
                <a:solidFill>
                  <a:schemeClr val="dk1"/>
                </a:solidFill>
                <a:latin typeface="Calibri"/>
                <a:ea typeface="Calibri"/>
                <a:cs typeface="Calibri"/>
                <a:sym typeface="Calibri"/>
              </a:rPr>
              <a:t> David </a:t>
            </a:r>
            <a:r>
              <a:rPr lang="it-IT" sz="2200" b="0" i="0" u="none" strike="noStrike" cap="none">
                <a:solidFill>
                  <a:srgbClr val="0070C0"/>
                </a:solidFill>
                <a:latin typeface="Calibri"/>
                <a:ea typeface="Calibri"/>
                <a:cs typeface="Calibri"/>
                <a:sym typeface="Calibri"/>
              </a:rPr>
              <a:t>been working </a:t>
            </a:r>
            <a:r>
              <a:rPr lang="it-IT" sz="2200" b="0" i="0" u="none" strike="noStrike" cap="none">
                <a:solidFill>
                  <a:schemeClr val="dk1"/>
                </a:solidFill>
                <a:latin typeface="Calibri"/>
                <a:ea typeface="Calibri"/>
                <a:cs typeface="Calibri"/>
                <a:sym typeface="Calibri"/>
              </a:rPr>
              <a:t>in Mexico? </a:t>
            </a:r>
            <a:endParaRPr/>
          </a:p>
          <a:p>
            <a:pPr marL="1257300" marR="0" lvl="2" indent="-342900" algn="l" rtl="0">
              <a:spcBef>
                <a:spcPts val="600"/>
              </a:spcBef>
              <a:spcAft>
                <a:spcPts val="0"/>
              </a:spcAft>
              <a:buClr>
                <a:schemeClr val="dk1"/>
              </a:buClr>
              <a:buSzPts val="2200"/>
              <a:buFont typeface="Arial"/>
              <a:buChar char="•"/>
            </a:pPr>
            <a:r>
              <a:rPr lang="it-IT" sz="2200" b="0" i="0" u="none" strike="noStrike" cap="none">
                <a:solidFill>
                  <a:schemeClr val="dk1"/>
                </a:solidFill>
                <a:latin typeface="Calibri"/>
                <a:ea typeface="Calibri"/>
                <a:cs typeface="Calibri"/>
                <a:sym typeface="Calibri"/>
              </a:rPr>
              <a:t>David </a:t>
            </a:r>
            <a:r>
              <a:rPr lang="it-IT" sz="2200" b="0" i="0" u="none" strike="noStrike" cap="none">
                <a:solidFill>
                  <a:srgbClr val="0070C0"/>
                </a:solidFill>
                <a:latin typeface="Calibri"/>
                <a:ea typeface="Calibri"/>
                <a:cs typeface="Calibri"/>
                <a:sym typeface="Calibri"/>
              </a:rPr>
              <a:t>has been working</a:t>
            </a:r>
            <a:r>
              <a:rPr lang="it-IT" sz="2200" b="0" i="0" u="none" strike="noStrike" cap="none">
                <a:solidFill>
                  <a:schemeClr val="dk1"/>
                </a:solidFill>
                <a:latin typeface="Calibri"/>
                <a:ea typeface="Calibri"/>
                <a:cs typeface="Calibri"/>
                <a:sym typeface="Calibri"/>
              </a:rPr>
              <a:t> in Mexico </a:t>
            </a:r>
            <a:r>
              <a:rPr lang="it-IT" sz="2200" b="0" i="0" u="sng" strike="noStrike" cap="none">
                <a:solidFill>
                  <a:schemeClr val="dk1"/>
                </a:solidFill>
                <a:latin typeface="Calibri"/>
                <a:ea typeface="Calibri"/>
                <a:cs typeface="Calibri"/>
                <a:sym typeface="Calibri"/>
              </a:rPr>
              <a:t>for</a:t>
            </a:r>
            <a:r>
              <a:rPr lang="it-IT" sz="2200" b="0" i="0" u="none" strike="noStrike" cap="none">
                <a:solidFill>
                  <a:schemeClr val="dk1"/>
                </a:solidFill>
                <a:latin typeface="Calibri"/>
                <a:ea typeface="Calibri"/>
                <a:cs typeface="Calibri"/>
                <a:sym typeface="Calibri"/>
              </a:rPr>
              <a:t> many years. </a:t>
            </a:r>
            <a:endParaRPr/>
          </a:p>
          <a:p>
            <a:pPr marL="1257300" marR="0" lvl="2" indent="-342900" algn="l" rtl="0">
              <a:spcBef>
                <a:spcPts val="0"/>
              </a:spcBef>
              <a:spcAft>
                <a:spcPts val="0"/>
              </a:spcAft>
              <a:buClr>
                <a:schemeClr val="dk1"/>
              </a:buClr>
              <a:buSzPts val="2200"/>
              <a:buFont typeface="Arial"/>
              <a:buChar char="•"/>
            </a:pPr>
            <a:r>
              <a:rPr lang="it-IT" sz="2200" b="0" i="0" u="none" strike="noStrike" cap="none">
                <a:solidFill>
                  <a:schemeClr val="dk1"/>
                </a:solidFill>
                <a:latin typeface="Calibri"/>
                <a:ea typeface="Calibri"/>
                <a:cs typeface="Calibri"/>
                <a:sym typeface="Calibri"/>
              </a:rPr>
              <a:t>David </a:t>
            </a:r>
            <a:r>
              <a:rPr lang="it-IT" sz="2200" b="0" i="0" u="none" strike="noStrike" cap="none">
                <a:solidFill>
                  <a:srgbClr val="0070C0"/>
                </a:solidFill>
                <a:latin typeface="Calibri"/>
                <a:ea typeface="Calibri"/>
                <a:cs typeface="Calibri"/>
                <a:sym typeface="Calibri"/>
              </a:rPr>
              <a:t>has been working </a:t>
            </a:r>
            <a:r>
              <a:rPr lang="it-IT" sz="2200" b="0" i="0" u="none" strike="noStrike" cap="none">
                <a:solidFill>
                  <a:schemeClr val="dk1"/>
                </a:solidFill>
                <a:latin typeface="Calibri"/>
                <a:ea typeface="Calibri"/>
                <a:cs typeface="Calibri"/>
                <a:sym typeface="Calibri"/>
              </a:rPr>
              <a:t>in Mexico </a:t>
            </a:r>
            <a:r>
              <a:rPr lang="it-IT" sz="2200" b="0" i="0" u="sng" strike="noStrike" cap="none">
                <a:solidFill>
                  <a:schemeClr val="dk1"/>
                </a:solidFill>
                <a:latin typeface="Calibri"/>
                <a:ea typeface="Calibri"/>
                <a:cs typeface="Calibri"/>
                <a:sym typeface="Calibri"/>
              </a:rPr>
              <a:t>since</a:t>
            </a:r>
            <a:r>
              <a:rPr lang="it-IT" sz="2200" b="0" i="0" u="none" strike="noStrike" cap="none">
                <a:solidFill>
                  <a:schemeClr val="dk1"/>
                </a:solidFill>
                <a:latin typeface="Calibri"/>
                <a:ea typeface="Calibri"/>
                <a:cs typeface="Calibri"/>
                <a:sym typeface="Calibri"/>
              </a:rPr>
              <a:t> 2001.</a:t>
            </a:r>
            <a:endParaRPr/>
          </a:p>
          <a:p>
            <a:pPr marL="714375" marR="0" lvl="0" indent="-268288" algn="l" rtl="0">
              <a:spcBef>
                <a:spcPts val="1200"/>
              </a:spcBef>
              <a:spcAft>
                <a:spcPts val="0"/>
              </a:spcAft>
              <a:buClr>
                <a:schemeClr val="dk1"/>
              </a:buClr>
              <a:buSzPts val="2200"/>
              <a:buFont typeface="Arial"/>
              <a:buChar char="•"/>
            </a:pPr>
            <a:r>
              <a:rPr lang="it-IT" sz="2200">
                <a:solidFill>
                  <a:schemeClr val="dk1"/>
                </a:solidFill>
                <a:latin typeface="Calibri"/>
                <a:ea typeface="Calibri"/>
                <a:cs typeface="Calibri"/>
                <a:sym typeface="Calibri"/>
              </a:rPr>
              <a:t>He’</a:t>
            </a:r>
            <a:r>
              <a:rPr lang="it-IT" sz="2200">
                <a:solidFill>
                  <a:srgbClr val="0070C0"/>
                </a:solidFill>
                <a:latin typeface="Calibri"/>
                <a:ea typeface="Calibri"/>
                <a:cs typeface="Calibri"/>
                <a:sym typeface="Calibri"/>
              </a:rPr>
              <a:t>s been writing</a:t>
            </a:r>
            <a:r>
              <a:rPr lang="it-IT" sz="2200">
                <a:solidFill>
                  <a:schemeClr val="dk1"/>
                </a:solidFill>
                <a:latin typeface="Calibri"/>
                <a:ea typeface="Calibri"/>
                <a:cs typeface="Calibri"/>
                <a:sym typeface="Calibri"/>
              </a:rPr>
              <a:t> to her every day </a:t>
            </a:r>
            <a:r>
              <a:rPr lang="it-IT" sz="2200" u="sng">
                <a:solidFill>
                  <a:schemeClr val="dk1"/>
                </a:solidFill>
                <a:latin typeface="Calibri"/>
                <a:ea typeface="Calibri"/>
                <a:cs typeface="Calibri"/>
                <a:sym typeface="Calibri"/>
              </a:rPr>
              <a:t>since</a:t>
            </a:r>
            <a:r>
              <a:rPr lang="it-IT" sz="2200">
                <a:solidFill>
                  <a:schemeClr val="dk1"/>
                </a:solidFill>
                <a:latin typeface="Calibri"/>
                <a:ea typeface="Calibri"/>
                <a:cs typeface="Calibri"/>
                <a:sym typeface="Calibri"/>
              </a:rPr>
              <a:t> he left.</a:t>
            </a:r>
            <a:br>
              <a:rPr lang="it-IT" sz="2200">
                <a:solidFill>
                  <a:schemeClr val="dk1"/>
                </a:solidFill>
                <a:latin typeface="Calibri"/>
                <a:ea typeface="Calibri"/>
                <a:cs typeface="Calibri"/>
                <a:sym typeface="Calibri"/>
              </a:rPr>
            </a:br>
            <a:r>
              <a:rPr lang="it-IT" sz="2200" i="1">
                <a:solidFill>
                  <a:schemeClr val="dk1"/>
                </a:solidFill>
                <a:latin typeface="Calibri"/>
                <a:ea typeface="Calibri"/>
                <a:cs typeface="Calibri"/>
                <a:sym typeface="Calibri"/>
              </a:rPr>
              <a:t>(action repeated over a period of time, still happening )</a:t>
            </a:r>
            <a:endParaRPr/>
          </a:p>
          <a:p>
            <a:pPr marL="714375" marR="0" lvl="0" indent="-268288" algn="l" rtl="0">
              <a:spcBef>
                <a:spcPts val="1200"/>
              </a:spcBef>
              <a:spcAft>
                <a:spcPts val="0"/>
              </a:spcAft>
              <a:buClr>
                <a:schemeClr val="dk1"/>
              </a:buClr>
              <a:buSzPts val="2200"/>
              <a:buFont typeface="Arial"/>
              <a:buChar char="•"/>
            </a:pPr>
            <a:r>
              <a:rPr lang="it-IT" sz="2200">
                <a:solidFill>
                  <a:schemeClr val="dk1"/>
                </a:solidFill>
                <a:latin typeface="Calibri"/>
                <a:ea typeface="Calibri"/>
                <a:cs typeface="Calibri"/>
                <a:sym typeface="Calibri"/>
              </a:rPr>
              <a:t>We</a:t>
            </a:r>
            <a:r>
              <a:rPr lang="it-IT" sz="2200">
                <a:solidFill>
                  <a:srgbClr val="0070C0"/>
                </a:solidFill>
                <a:latin typeface="Calibri"/>
                <a:ea typeface="Calibri"/>
                <a:cs typeface="Calibri"/>
                <a:sym typeface="Calibri"/>
              </a:rPr>
              <a:t>’ve been going</a:t>
            </a:r>
            <a:r>
              <a:rPr lang="it-IT" sz="2200">
                <a:solidFill>
                  <a:schemeClr val="dk1"/>
                </a:solidFill>
                <a:latin typeface="Calibri"/>
                <a:ea typeface="Calibri"/>
                <a:cs typeface="Calibri"/>
                <a:sym typeface="Calibri"/>
              </a:rPr>
              <a:t> out together </a:t>
            </a:r>
            <a:r>
              <a:rPr lang="it-IT" sz="2200" u="sng">
                <a:solidFill>
                  <a:schemeClr val="dk1"/>
                </a:solidFill>
                <a:latin typeface="Calibri"/>
                <a:ea typeface="Calibri"/>
                <a:cs typeface="Calibri"/>
                <a:sym typeface="Calibri"/>
              </a:rPr>
              <a:t>for</a:t>
            </a:r>
            <a:r>
              <a:rPr lang="it-IT" sz="2200">
                <a:solidFill>
                  <a:schemeClr val="dk1"/>
                </a:solidFill>
                <a:latin typeface="Calibri"/>
                <a:ea typeface="Calibri"/>
                <a:cs typeface="Calibri"/>
                <a:sym typeface="Calibri"/>
              </a:rPr>
              <a:t> about three years.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49"/>
          <p:cNvSpPr txBox="1">
            <a:spLocks noGrp="1"/>
          </p:cNvSpPr>
          <p:nvPr>
            <p:ph type="title"/>
          </p:nvPr>
        </p:nvSpPr>
        <p:spPr>
          <a:xfrm>
            <a:off x="1964267" y="155578"/>
            <a:ext cx="8216053" cy="8434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3600"/>
              <a:buFont typeface="Arial"/>
              <a:buNone/>
            </a:pPr>
            <a:r>
              <a:rPr lang="it-IT" sz="3600">
                <a:solidFill>
                  <a:srgbClr val="0070C0"/>
                </a:solidFill>
                <a:latin typeface="Arial"/>
                <a:ea typeface="Arial"/>
                <a:cs typeface="Arial"/>
                <a:sym typeface="Arial"/>
              </a:rPr>
              <a:t>PRESENT PERFECT CONTINUOUS</a:t>
            </a:r>
            <a:endParaRPr sz="3600">
              <a:solidFill>
                <a:srgbClr val="0070C0"/>
              </a:solidFill>
              <a:latin typeface="Arial"/>
              <a:ea typeface="Arial"/>
              <a:cs typeface="Arial"/>
              <a:sym typeface="Arial"/>
            </a:endParaRPr>
          </a:p>
        </p:txBody>
      </p:sp>
      <p:sp>
        <p:nvSpPr>
          <p:cNvPr id="493" name="Google Shape;493;p49"/>
          <p:cNvSpPr/>
          <p:nvPr/>
        </p:nvSpPr>
        <p:spPr>
          <a:xfrm>
            <a:off x="1863196" y="952176"/>
            <a:ext cx="8465608" cy="3517886"/>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it-IT" sz="2600">
                <a:solidFill>
                  <a:schemeClr val="dk1"/>
                </a:solidFill>
                <a:latin typeface="Calibri"/>
                <a:ea typeface="Calibri"/>
                <a:cs typeface="Calibri"/>
                <a:sym typeface="Calibri"/>
              </a:rPr>
              <a:t>We also use the present perfect continuous for </a:t>
            </a:r>
            <a:r>
              <a:rPr lang="it-IT" sz="2600">
                <a:solidFill>
                  <a:srgbClr val="0070C0"/>
                </a:solidFill>
                <a:latin typeface="Calibri"/>
                <a:ea typeface="Calibri"/>
                <a:cs typeface="Calibri"/>
                <a:sym typeface="Calibri"/>
              </a:rPr>
              <a:t>continuous or repeated actions which have been happening very recently</a:t>
            </a:r>
            <a:r>
              <a:rPr lang="it-IT" sz="2600">
                <a:solidFill>
                  <a:schemeClr val="dk1"/>
                </a:solidFill>
                <a:latin typeface="Calibri"/>
                <a:ea typeface="Calibri"/>
                <a:cs typeface="Calibri"/>
                <a:sym typeface="Calibri"/>
              </a:rPr>
              <a:t>, </a:t>
            </a:r>
            <a:r>
              <a:rPr lang="it-IT" sz="2600">
                <a:solidFill>
                  <a:srgbClr val="0070C0"/>
                </a:solidFill>
                <a:latin typeface="Calibri"/>
                <a:ea typeface="Calibri"/>
                <a:cs typeface="Calibri"/>
                <a:sym typeface="Calibri"/>
              </a:rPr>
              <a:t>when the actions have just finished or have visibly present results</a:t>
            </a:r>
            <a:r>
              <a:rPr lang="it-IT" sz="2600">
                <a:solidFill>
                  <a:schemeClr val="dk1"/>
                </a:solidFill>
                <a:latin typeface="Calibri"/>
                <a:ea typeface="Calibri"/>
                <a:cs typeface="Calibri"/>
                <a:sym typeface="Calibri"/>
              </a:rPr>
              <a:t>. </a:t>
            </a:r>
            <a:endParaRPr/>
          </a:p>
          <a:p>
            <a:pPr marL="342900" marR="0" lvl="0" indent="-342900" algn="l" rtl="0">
              <a:lnSpc>
                <a:spcPct val="90000"/>
              </a:lnSpc>
              <a:spcBef>
                <a:spcPts val="1800"/>
              </a:spcBef>
              <a:spcAft>
                <a:spcPts val="0"/>
              </a:spcAft>
              <a:buClr>
                <a:schemeClr val="dk1"/>
              </a:buClr>
              <a:buSzPts val="2200"/>
              <a:buFont typeface="Arial"/>
              <a:buChar char="•"/>
            </a:pPr>
            <a:r>
              <a:rPr lang="it-IT" sz="2200">
                <a:solidFill>
                  <a:schemeClr val="dk1"/>
                </a:solidFill>
                <a:latin typeface="Calibri"/>
                <a:ea typeface="Calibri"/>
                <a:cs typeface="Calibri"/>
                <a:sym typeface="Calibri"/>
              </a:rPr>
              <a:t>I’</a:t>
            </a:r>
            <a:r>
              <a:rPr lang="it-IT" sz="2200">
                <a:solidFill>
                  <a:srgbClr val="0070C0"/>
                </a:solidFill>
                <a:latin typeface="Calibri"/>
                <a:ea typeface="Calibri"/>
                <a:cs typeface="Calibri"/>
                <a:sym typeface="Calibri"/>
              </a:rPr>
              <a:t>ve been waiting</a:t>
            </a:r>
            <a:r>
              <a:rPr lang="it-IT" sz="2200">
                <a:solidFill>
                  <a:schemeClr val="dk1"/>
                </a:solidFill>
                <a:latin typeface="Calibri"/>
                <a:ea typeface="Calibri"/>
                <a:cs typeface="Calibri"/>
                <a:sym typeface="Calibri"/>
              </a:rPr>
              <a:t> for you for two hours! Where have you been?</a:t>
            </a:r>
            <a:br>
              <a:rPr lang="it-IT" sz="2200">
                <a:solidFill>
                  <a:schemeClr val="dk1"/>
                </a:solidFill>
                <a:latin typeface="Calibri"/>
                <a:ea typeface="Calibri"/>
                <a:cs typeface="Calibri"/>
                <a:sym typeface="Calibri"/>
              </a:rPr>
            </a:br>
            <a:r>
              <a:rPr lang="it-IT" sz="2200">
                <a:solidFill>
                  <a:schemeClr val="dk1"/>
                </a:solidFill>
                <a:latin typeface="Calibri"/>
                <a:ea typeface="Calibri"/>
                <a:cs typeface="Calibri"/>
                <a:sym typeface="Calibri"/>
              </a:rPr>
              <a:t>I</a:t>
            </a:r>
            <a:r>
              <a:rPr lang="it-IT" sz="2200">
                <a:solidFill>
                  <a:srgbClr val="0070C0"/>
                </a:solidFill>
                <a:latin typeface="Calibri"/>
                <a:ea typeface="Calibri"/>
                <a:cs typeface="Calibri"/>
                <a:sym typeface="Calibri"/>
              </a:rPr>
              <a:t>’ve been playing</a:t>
            </a:r>
            <a:r>
              <a:rPr lang="it-IT" sz="2200">
                <a:solidFill>
                  <a:schemeClr val="dk1"/>
                </a:solidFill>
                <a:latin typeface="Calibri"/>
                <a:ea typeface="Calibri"/>
                <a:cs typeface="Calibri"/>
                <a:sym typeface="Calibri"/>
              </a:rPr>
              <a:t> tennis. </a:t>
            </a:r>
            <a:br>
              <a:rPr lang="it-IT" sz="2200">
                <a:solidFill>
                  <a:schemeClr val="dk1"/>
                </a:solidFill>
                <a:latin typeface="Calibri"/>
                <a:ea typeface="Calibri"/>
                <a:cs typeface="Calibri"/>
                <a:sym typeface="Calibri"/>
              </a:rPr>
            </a:br>
            <a:r>
              <a:rPr lang="it-IT" sz="2200" i="1">
                <a:solidFill>
                  <a:schemeClr val="dk1"/>
                </a:solidFill>
                <a:latin typeface="Calibri"/>
                <a:ea typeface="Calibri"/>
                <a:cs typeface="Calibri"/>
                <a:sym typeface="Calibri"/>
              </a:rPr>
              <a:t>(long action which has just finished)</a:t>
            </a:r>
            <a:endParaRPr/>
          </a:p>
          <a:p>
            <a:pPr marL="342900" marR="0" lvl="0" indent="-342900" algn="l" rtl="0">
              <a:lnSpc>
                <a:spcPct val="90000"/>
              </a:lnSpc>
              <a:spcBef>
                <a:spcPts val="1800"/>
              </a:spcBef>
              <a:spcAft>
                <a:spcPts val="0"/>
              </a:spcAft>
              <a:buClr>
                <a:schemeClr val="dk1"/>
              </a:buClr>
              <a:buSzPts val="2200"/>
              <a:buFont typeface="Arial"/>
              <a:buChar char="•"/>
            </a:pPr>
            <a:r>
              <a:rPr lang="it-IT" sz="2200">
                <a:solidFill>
                  <a:schemeClr val="dk1"/>
                </a:solidFill>
                <a:latin typeface="Calibri"/>
                <a:ea typeface="Calibri"/>
                <a:cs typeface="Calibri"/>
                <a:sym typeface="Calibri"/>
              </a:rPr>
              <a:t>Your eyes are red. </a:t>
            </a:r>
            <a:r>
              <a:rPr lang="it-IT" sz="2200">
                <a:solidFill>
                  <a:srgbClr val="0070C0"/>
                </a:solidFill>
                <a:latin typeface="Calibri"/>
                <a:ea typeface="Calibri"/>
                <a:cs typeface="Calibri"/>
                <a:sym typeface="Calibri"/>
              </a:rPr>
              <a:t>Have you been crying</a:t>
            </a:r>
            <a:r>
              <a:rPr lang="it-IT" sz="2200">
                <a:solidFill>
                  <a:schemeClr val="dk1"/>
                </a:solidFill>
                <a:latin typeface="Calibri"/>
                <a:ea typeface="Calibri"/>
                <a:cs typeface="Calibri"/>
                <a:sym typeface="Calibri"/>
              </a:rPr>
              <a:t>?</a:t>
            </a:r>
            <a:br>
              <a:rPr lang="it-IT" sz="2200">
                <a:solidFill>
                  <a:schemeClr val="dk1"/>
                </a:solidFill>
                <a:latin typeface="Calibri"/>
                <a:ea typeface="Calibri"/>
                <a:cs typeface="Calibri"/>
                <a:sym typeface="Calibri"/>
              </a:rPr>
            </a:br>
            <a:r>
              <a:rPr lang="it-IT" sz="2200">
                <a:solidFill>
                  <a:schemeClr val="dk1"/>
                </a:solidFill>
                <a:latin typeface="Calibri"/>
                <a:ea typeface="Calibri"/>
                <a:cs typeface="Calibri"/>
                <a:sym typeface="Calibri"/>
              </a:rPr>
              <a:t>No, </a:t>
            </a:r>
            <a:r>
              <a:rPr lang="it-IT" sz="2200">
                <a:solidFill>
                  <a:srgbClr val="0070C0"/>
                </a:solidFill>
                <a:latin typeface="Calibri"/>
                <a:ea typeface="Calibri"/>
                <a:cs typeface="Calibri"/>
                <a:sym typeface="Calibri"/>
              </a:rPr>
              <a:t>I’ve been chopping </a:t>
            </a:r>
            <a:r>
              <a:rPr lang="it-IT" sz="2200">
                <a:solidFill>
                  <a:schemeClr val="dk1"/>
                </a:solidFill>
                <a:latin typeface="Calibri"/>
                <a:ea typeface="Calibri"/>
                <a:cs typeface="Calibri"/>
                <a:sym typeface="Calibri"/>
              </a:rPr>
              <a:t>onions.</a:t>
            </a:r>
            <a:endParaRPr sz="2200">
              <a:solidFill>
                <a:schemeClr val="dk1"/>
              </a:solidFill>
              <a:latin typeface="Calibri"/>
              <a:ea typeface="Calibri"/>
              <a:cs typeface="Calibri"/>
              <a:sym typeface="Calibri"/>
            </a:endParaRPr>
          </a:p>
        </p:txBody>
      </p:sp>
      <p:pic>
        <p:nvPicPr>
          <p:cNvPr id="494" name="Google Shape;494;p49"/>
          <p:cNvPicPr preferRelativeResize="0"/>
          <p:nvPr/>
        </p:nvPicPr>
        <p:blipFill rotWithShape="1">
          <a:blip r:embed="rId3">
            <a:alphaModFix/>
          </a:blip>
          <a:srcRect/>
          <a:stretch/>
        </p:blipFill>
        <p:spPr>
          <a:xfrm>
            <a:off x="2303773" y="4675165"/>
            <a:ext cx="5996241" cy="19006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5"/>
          <p:cNvSpPr txBox="1">
            <a:spLocks noGrp="1"/>
          </p:cNvSpPr>
          <p:nvPr>
            <p:ph type="title"/>
          </p:nvPr>
        </p:nvSpPr>
        <p:spPr>
          <a:xfrm>
            <a:off x="1912421" y="282457"/>
            <a:ext cx="7886700" cy="535531"/>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3200"/>
              <a:buFont typeface="Arial"/>
              <a:buNone/>
            </a:pPr>
            <a:r>
              <a:rPr lang="it-IT" sz="3200" b="0" i="0" u="none" strike="noStrike" cap="none">
                <a:solidFill>
                  <a:schemeClr val="dk1"/>
                </a:solidFill>
                <a:latin typeface="Arial"/>
                <a:ea typeface="Arial"/>
                <a:cs typeface="Arial"/>
                <a:sym typeface="Arial"/>
              </a:rPr>
              <a:t>DISASTROUS HOLIDAYS</a:t>
            </a:r>
            <a:endParaRPr/>
          </a:p>
        </p:txBody>
      </p:sp>
      <p:cxnSp>
        <p:nvCxnSpPr>
          <p:cNvPr id="123" name="Google Shape;123;p5"/>
          <p:cNvCxnSpPr/>
          <p:nvPr/>
        </p:nvCxnSpPr>
        <p:spPr>
          <a:xfrm>
            <a:off x="2306616" y="952882"/>
            <a:ext cx="7696353" cy="0"/>
          </a:xfrm>
          <a:prstGeom prst="straightConnector1">
            <a:avLst/>
          </a:prstGeom>
          <a:noFill/>
          <a:ln w="19050" cap="flat" cmpd="sng">
            <a:solidFill>
              <a:schemeClr val="dk1"/>
            </a:solidFill>
            <a:prstDash val="solid"/>
            <a:round/>
            <a:headEnd type="none" w="med" len="med"/>
            <a:tailEnd type="none" w="med" len="med"/>
          </a:ln>
        </p:spPr>
      </p:cxnSp>
      <p:pic>
        <p:nvPicPr>
          <p:cNvPr id="124" name="Google Shape;124;p5"/>
          <p:cNvPicPr preferRelativeResize="0"/>
          <p:nvPr/>
        </p:nvPicPr>
        <p:blipFill rotWithShape="1">
          <a:blip r:embed="rId3">
            <a:alphaModFix/>
          </a:blip>
          <a:srcRect/>
          <a:stretch/>
        </p:blipFill>
        <p:spPr>
          <a:xfrm>
            <a:off x="1800748" y="858490"/>
            <a:ext cx="8603093" cy="5856487"/>
          </a:xfrm>
          <a:prstGeom prst="rect">
            <a:avLst/>
          </a:prstGeom>
          <a:noFill/>
          <a:ln>
            <a:noFill/>
          </a:ln>
        </p:spPr>
      </p:pic>
      <p:sp>
        <p:nvSpPr>
          <p:cNvPr id="125" name="Google Shape;125;p5"/>
          <p:cNvSpPr/>
          <p:nvPr/>
        </p:nvSpPr>
        <p:spPr>
          <a:xfrm>
            <a:off x="8508341" y="151592"/>
            <a:ext cx="1745478" cy="369332"/>
          </a:xfrm>
          <a:prstGeom prst="rect">
            <a:avLst/>
          </a:prstGeom>
          <a:noFill/>
          <a:ln w="9525" cap="flat" cmpd="sng">
            <a:solidFill>
              <a:srgbClr val="0070C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EXTRA PRACTICE</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50"/>
          <p:cNvSpPr txBox="1">
            <a:spLocks noGrp="1"/>
          </p:cNvSpPr>
          <p:nvPr>
            <p:ph type="title"/>
          </p:nvPr>
        </p:nvSpPr>
        <p:spPr>
          <a:xfrm>
            <a:off x="1819276" y="2489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3600"/>
              <a:buFont typeface="Arial"/>
              <a:buNone/>
            </a:pPr>
            <a:r>
              <a:rPr lang="it-IT" sz="3600">
                <a:solidFill>
                  <a:srgbClr val="0070C0"/>
                </a:solidFill>
                <a:latin typeface="Arial"/>
                <a:ea typeface="Arial"/>
                <a:cs typeface="Arial"/>
                <a:sym typeface="Arial"/>
              </a:rPr>
              <a:t>PRESENT PERFECT SIMPLE vs </a:t>
            </a:r>
            <a:br>
              <a:rPr lang="it-IT" sz="3600">
                <a:solidFill>
                  <a:srgbClr val="0070C0"/>
                </a:solidFill>
                <a:latin typeface="Arial"/>
                <a:ea typeface="Arial"/>
                <a:cs typeface="Arial"/>
                <a:sym typeface="Arial"/>
              </a:rPr>
            </a:br>
            <a:r>
              <a:rPr lang="it-IT" sz="3600">
                <a:solidFill>
                  <a:srgbClr val="0070C0"/>
                </a:solidFill>
                <a:latin typeface="Arial"/>
                <a:ea typeface="Arial"/>
                <a:cs typeface="Arial"/>
                <a:sym typeface="Arial"/>
              </a:rPr>
              <a:t>PRESENT PERFECT CONTINUOUS</a:t>
            </a:r>
            <a:endParaRPr sz="3600">
              <a:solidFill>
                <a:srgbClr val="0070C0"/>
              </a:solidFill>
              <a:latin typeface="Arial"/>
              <a:ea typeface="Arial"/>
              <a:cs typeface="Arial"/>
              <a:sym typeface="Arial"/>
            </a:endParaRPr>
          </a:p>
        </p:txBody>
      </p:sp>
      <p:sp>
        <p:nvSpPr>
          <p:cNvPr id="501" name="Google Shape;501;p50"/>
          <p:cNvSpPr txBox="1">
            <a:spLocks noGrp="1"/>
          </p:cNvSpPr>
          <p:nvPr>
            <p:ph type="body" idx="1"/>
          </p:nvPr>
        </p:nvSpPr>
        <p:spPr>
          <a:xfrm>
            <a:off x="6235150" y="1369066"/>
            <a:ext cx="4137576" cy="1520439"/>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chemeClr val="dk1"/>
              </a:buClr>
              <a:buSzPct val="116666"/>
              <a:buNone/>
            </a:pPr>
            <a:r>
              <a:rPr lang="it-IT"/>
              <a:t>We use the </a:t>
            </a:r>
            <a:r>
              <a:rPr lang="it-IT">
                <a:solidFill>
                  <a:srgbClr val="0070C0"/>
                </a:solidFill>
              </a:rPr>
              <a:t>present perfect simple </a:t>
            </a:r>
            <a:r>
              <a:rPr lang="it-IT"/>
              <a:t>when we want to focus on the </a:t>
            </a:r>
            <a:r>
              <a:rPr lang="it-IT">
                <a:solidFill>
                  <a:srgbClr val="0070C0"/>
                </a:solidFill>
              </a:rPr>
              <a:t>result</a:t>
            </a:r>
            <a:r>
              <a:rPr lang="it-IT"/>
              <a:t> of an activity</a:t>
            </a:r>
            <a:endParaRPr sz="2400"/>
          </a:p>
          <a:p>
            <a:pPr marL="258763" lvl="0" indent="-179388" algn="l" rtl="0">
              <a:lnSpc>
                <a:spcPct val="90000"/>
              </a:lnSpc>
              <a:spcBef>
                <a:spcPts val="1000"/>
              </a:spcBef>
              <a:spcAft>
                <a:spcPts val="0"/>
              </a:spcAft>
              <a:buClr>
                <a:schemeClr val="dk1"/>
              </a:buClr>
              <a:buSzPct val="100000"/>
              <a:buChar char="•"/>
            </a:pPr>
            <a:r>
              <a:rPr lang="it-IT" sz="2400" i="1"/>
              <a:t>I’ve washed the car and it looks much better now. </a:t>
            </a:r>
            <a:endParaRPr i="1"/>
          </a:p>
        </p:txBody>
      </p:sp>
      <p:sp>
        <p:nvSpPr>
          <p:cNvPr id="502" name="Google Shape;502;p50"/>
          <p:cNvSpPr txBox="1">
            <a:spLocks noGrp="1"/>
          </p:cNvSpPr>
          <p:nvPr>
            <p:ph type="body" idx="2"/>
          </p:nvPr>
        </p:nvSpPr>
        <p:spPr>
          <a:xfrm>
            <a:off x="1819276" y="1369066"/>
            <a:ext cx="4137576" cy="1520438"/>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chemeClr val="dk1"/>
              </a:buClr>
              <a:buSzPct val="116666"/>
              <a:buNone/>
            </a:pPr>
            <a:r>
              <a:rPr lang="it-IT"/>
              <a:t>We use the </a:t>
            </a:r>
            <a:r>
              <a:rPr lang="it-IT">
                <a:solidFill>
                  <a:srgbClr val="0070C0"/>
                </a:solidFill>
              </a:rPr>
              <a:t>present perfect continuous</a:t>
            </a:r>
            <a:r>
              <a:rPr lang="it-IT"/>
              <a:t> when we want to focus on the </a:t>
            </a:r>
            <a:r>
              <a:rPr lang="it-IT">
                <a:solidFill>
                  <a:srgbClr val="0070C0"/>
                </a:solidFill>
              </a:rPr>
              <a:t>process</a:t>
            </a:r>
            <a:endParaRPr sz="2400"/>
          </a:p>
          <a:p>
            <a:pPr marL="258763" lvl="0" indent="-179388" algn="l" rtl="0">
              <a:lnSpc>
                <a:spcPct val="90000"/>
              </a:lnSpc>
              <a:spcBef>
                <a:spcPts val="1000"/>
              </a:spcBef>
              <a:spcAft>
                <a:spcPts val="0"/>
              </a:spcAft>
              <a:buClr>
                <a:schemeClr val="dk1"/>
              </a:buClr>
              <a:buSzPct val="100000"/>
              <a:buChar char="•"/>
            </a:pPr>
            <a:r>
              <a:rPr lang="it-IT" sz="2400" i="1"/>
              <a:t>I’ve been washing the car and I’m soaked.</a:t>
            </a:r>
            <a:endParaRPr/>
          </a:p>
        </p:txBody>
      </p:sp>
      <p:pic>
        <p:nvPicPr>
          <p:cNvPr id="503" name="Google Shape;503;p50"/>
          <p:cNvPicPr preferRelativeResize="0"/>
          <p:nvPr/>
        </p:nvPicPr>
        <p:blipFill rotWithShape="1">
          <a:blip r:embed="rId3">
            <a:alphaModFix/>
          </a:blip>
          <a:srcRect/>
          <a:stretch/>
        </p:blipFill>
        <p:spPr>
          <a:xfrm>
            <a:off x="1881568" y="2816883"/>
            <a:ext cx="8150566" cy="4016227"/>
          </a:xfrm>
          <a:prstGeom prst="rect">
            <a:avLst/>
          </a:prstGeom>
          <a:noFill/>
          <a:ln>
            <a:noFill/>
          </a:ln>
        </p:spPr>
      </p:pic>
      <p:cxnSp>
        <p:nvCxnSpPr>
          <p:cNvPr id="504" name="Google Shape;504;p50"/>
          <p:cNvCxnSpPr/>
          <p:nvPr/>
        </p:nvCxnSpPr>
        <p:spPr>
          <a:xfrm>
            <a:off x="2020533" y="6104184"/>
            <a:ext cx="3256767" cy="0"/>
          </a:xfrm>
          <a:prstGeom prst="straightConnector1">
            <a:avLst/>
          </a:prstGeom>
          <a:noFill/>
          <a:ln w="38100" cap="flat" cmpd="sng">
            <a:solidFill>
              <a:srgbClr val="00B0F0"/>
            </a:solidFill>
            <a:prstDash val="solid"/>
            <a:miter lim="800000"/>
            <a:headEnd type="none" w="sm" len="sm"/>
            <a:tailEnd type="none" w="sm" len="sm"/>
          </a:ln>
        </p:spPr>
      </p:cxnSp>
      <p:cxnSp>
        <p:nvCxnSpPr>
          <p:cNvPr id="505" name="Google Shape;505;p50"/>
          <p:cNvCxnSpPr/>
          <p:nvPr/>
        </p:nvCxnSpPr>
        <p:spPr>
          <a:xfrm>
            <a:off x="2020533" y="6262095"/>
            <a:ext cx="3256767" cy="0"/>
          </a:xfrm>
          <a:prstGeom prst="straightConnector1">
            <a:avLst/>
          </a:prstGeom>
          <a:noFill/>
          <a:ln w="38100" cap="flat" cmpd="sng">
            <a:solidFill>
              <a:srgbClr val="00B0F0"/>
            </a:solidFill>
            <a:prstDash val="solid"/>
            <a:miter lim="800000"/>
            <a:headEnd type="none" w="sm" len="sm"/>
            <a:tailEnd type="none" w="sm" len="sm"/>
          </a:ln>
        </p:spPr>
      </p:cxnSp>
      <p:cxnSp>
        <p:nvCxnSpPr>
          <p:cNvPr id="506" name="Google Shape;506;p50"/>
          <p:cNvCxnSpPr/>
          <p:nvPr/>
        </p:nvCxnSpPr>
        <p:spPr>
          <a:xfrm>
            <a:off x="6096001" y="5841655"/>
            <a:ext cx="3256767" cy="0"/>
          </a:xfrm>
          <a:prstGeom prst="straightConnector1">
            <a:avLst/>
          </a:prstGeom>
          <a:noFill/>
          <a:ln w="38100" cap="flat" cmpd="sng">
            <a:solidFill>
              <a:srgbClr val="00B0F0"/>
            </a:solidFill>
            <a:prstDash val="solid"/>
            <a:miter lim="800000"/>
            <a:headEnd type="none" w="sm" len="sm"/>
            <a:tailEnd type="none" w="sm" len="sm"/>
          </a:ln>
        </p:spPr>
      </p:cxnSp>
      <p:cxnSp>
        <p:nvCxnSpPr>
          <p:cNvPr id="507" name="Google Shape;507;p50"/>
          <p:cNvCxnSpPr/>
          <p:nvPr/>
        </p:nvCxnSpPr>
        <p:spPr>
          <a:xfrm>
            <a:off x="6133919" y="6104184"/>
            <a:ext cx="1376499" cy="0"/>
          </a:xfrm>
          <a:prstGeom prst="straightConnector1">
            <a:avLst/>
          </a:prstGeom>
          <a:noFill/>
          <a:ln w="38100" cap="flat" cmpd="sng">
            <a:solidFill>
              <a:srgbClr val="00B0F0"/>
            </a:solidFill>
            <a:prstDash val="solid"/>
            <a:miter lim="800000"/>
            <a:headEnd type="none" w="sm" len="sm"/>
            <a:tailEnd type="none" w="sm" len="sm"/>
          </a:ln>
        </p:spPr>
      </p:cxnSp>
      <p:cxnSp>
        <p:nvCxnSpPr>
          <p:cNvPr id="508" name="Google Shape;508;p50"/>
          <p:cNvCxnSpPr/>
          <p:nvPr/>
        </p:nvCxnSpPr>
        <p:spPr>
          <a:xfrm>
            <a:off x="6822168" y="6262095"/>
            <a:ext cx="2681933" cy="0"/>
          </a:xfrm>
          <a:prstGeom prst="straightConnector1">
            <a:avLst/>
          </a:prstGeom>
          <a:noFill/>
          <a:ln w="38100" cap="flat" cmpd="sng">
            <a:solidFill>
              <a:srgbClr val="00B0F0"/>
            </a:solidFill>
            <a:prstDash val="solid"/>
            <a:miter lim="800000"/>
            <a:headEnd type="none" w="sm" len="sm"/>
            <a:tailEnd type="none" w="sm" len="sm"/>
          </a:ln>
        </p:spPr>
      </p:cxnSp>
      <p:cxnSp>
        <p:nvCxnSpPr>
          <p:cNvPr id="509" name="Google Shape;509;p50"/>
          <p:cNvCxnSpPr/>
          <p:nvPr/>
        </p:nvCxnSpPr>
        <p:spPr>
          <a:xfrm>
            <a:off x="6133918" y="6503263"/>
            <a:ext cx="3435294" cy="0"/>
          </a:xfrm>
          <a:prstGeom prst="straightConnector1">
            <a:avLst/>
          </a:prstGeom>
          <a:noFill/>
          <a:ln w="38100" cap="flat" cmpd="sng">
            <a:solidFill>
              <a:srgbClr val="00B0F0"/>
            </a:solidFill>
            <a:prstDash val="solid"/>
            <a:miter lim="800000"/>
            <a:headEnd type="none" w="sm" len="sm"/>
            <a:tailEnd type="none" w="sm" len="sm"/>
          </a:ln>
        </p:spPr>
      </p:cxnSp>
      <p:cxnSp>
        <p:nvCxnSpPr>
          <p:cNvPr id="510" name="Google Shape;510;p50"/>
          <p:cNvCxnSpPr/>
          <p:nvPr/>
        </p:nvCxnSpPr>
        <p:spPr>
          <a:xfrm>
            <a:off x="6133919" y="6704347"/>
            <a:ext cx="1102973" cy="0"/>
          </a:xfrm>
          <a:prstGeom prst="straightConnector1">
            <a:avLst/>
          </a:prstGeom>
          <a:noFill/>
          <a:ln w="38100" cap="flat" cmpd="sng">
            <a:solidFill>
              <a:srgbClr val="00B0F0"/>
            </a:solidFill>
            <a:prstDash val="solid"/>
            <a:miter lim="800000"/>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0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0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0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0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0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0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pic>
        <p:nvPicPr>
          <p:cNvPr id="515" name="Google Shape;515;p51"/>
          <p:cNvPicPr preferRelativeResize="0"/>
          <p:nvPr/>
        </p:nvPicPr>
        <p:blipFill rotWithShape="1">
          <a:blip r:embed="rId3">
            <a:alphaModFix/>
          </a:blip>
          <a:srcRect/>
          <a:stretch/>
        </p:blipFill>
        <p:spPr>
          <a:xfrm>
            <a:off x="1749889" y="96190"/>
            <a:ext cx="8692222" cy="666562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Shape 520"/>
        <p:cNvGrpSpPr/>
        <p:nvPr/>
      </p:nvGrpSpPr>
      <p:grpSpPr>
        <a:xfrm>
          <a:off x="0" y="0"/>
          <a:ext cx="0" cy="0"/>
          <a:chOff x="0" y="0"/>
          <a:chExt cx="0" cy="0"/>
        </a:xfrm>
      </p:grpSpPr>
      <p:pic>
        <p:nvPicPr>
          <p:cNvPr id="521" name="Google Shape;521;p52"/>
          <p:cNvPicPr preferRelativeResize="0"/>
          <p:nvPr/>
        </p:nvPicPr>
        <p:blipFill rotWithShape="1">
          <a:blip r:embed="rId3">
            <a:alphaModFix/>
          </a:blip>
          <a:srcRect/>
          <a:stretch/>
        </p:blipFill>
        <p:spPr>
          <a:xfrm>
            <a:off x="1641744" y="72330"/>
            <a:ext cx="4972050" cy="3895725"/>
          </a:xfrm>
          <a:prstGeom prst="rect">
            <a:avLst/>
          </a:prstGeom>
          <a:noFill/>
          <a:ln>
            <a:noFill/>
          </a:ln>
        </p:spPr>
      </p:pic>
      <p:pic>
        <p:nvPicPr>
          <p:cNvPr id="522" name="Google Shape;522;p52"/>
          <p:cNvPicPr preferRelativeResize="0"/>
          <p:nvPr/>
        </p:nvPicPr>
        <p:blipFill rotWithShape="1">
          <a:blip r:embed="rId4">
            <a:alphaModFix/>
          </a:blip>
          <a:srcRect/>
          <a:stretch/>
        </p:blipFill>
        <p:spPr>
          <a:xfrm>
            <a:off x="6063289" y="2998382"/>
            <a:ext cx="4422852" cy="3666905"/>
          </a:xfrm>
          <a:prstGeom prst="rect">
            <a:avLst/>
          </a:prstGeom>
          <a:noFill/>
          <a:ln>
            <a:noFill/>
          </a:ln>
        </p:spPr>
      </p:pic>
      <p:cxnSp>
        <p:nvCxnSpPr>
          <p:cNvPr id="523" name="Google Shape;523;p52"/>
          <p:cNvCxnSpPr/>
          <p:nvPr/>
        </p:nvCxnSpPr>
        <p:spPr>
          <a:xfrm>
            <a:off x="1785699" y="1035830"/>
            <a:ext cx="741590" cy="0"/>
          </a:xfrm>
          <a:prstGeom prst="straightConnector1">
            <a:avLst/>
          </a:prstGeom>
          <a:noFill/>
          <a:ln w="38100" cap="flat" cmpd="sng">
            <a:solidFill>
              <a:srgbClr val="FFFF00"/>
            </a:solidFill>
            <a:prstDash val="solid"/>
            <a:miter lim="800000"/>
            <a:headEnd type="none" w="sm" len="sm"/>
            <a:tailEnd type="none" w="sm" len="sm"/>
          </a:ln>
        </p:spPr>
      </p:cxnSp>
      <p:cxnSp>
        <p:nvCxnSpPr>
          <p:cNvPr id="524" name="Google Shape;524;p52"/>
          <p:cNvCxnSpPr/>
          <p:nvPr/>
        </p:nvCxnSpPr>
        <p:spPr>
          <a:xfrm>
            <a:off x="2628703" y="1811809"/>
            <a:ext cx="1050587" cy="0"/>
          </a:xfrm>
          <a:prstGeom prst="straightConnector1">
            <a:avLst/>
          </a:prstGeom>
          <a:noFill/>
          <a:ln w="38100" cap="flat" cmpd="sng">
            <a:solidFill>
              <a:srgbClr val="FFFF00"/>
            </a:solidFill>
            <a:prstDash val="solid"/>
            <a:miter lim="800000"/>
            <a:headEnd type="none" w="sm" len="sm"/>
            <a:tailEnd type="none" w="sm" len="sm"/>
          </a:ln>
        </p:spPr>
      </p:cxnSp>
      <p:cxnSp>
        <p:nvCxnSpPr>
          <p:cNvPr id="525" name="Google Shape;525;p52"/>
          <p:cNvCxnSpPr/>
          <p:nvPr/>
        </p:nvCxnSpPr>
        <p:spPr>
          <a:xfrm>
            <a:off x="1923166" y="2135617"/>
            <a:ext cx="1050587" cy="0"/>
          </a:xfrm>
          <a:prstGeom prst="straightConnector1">
            <a:avLst/>
          </a:prstGeom>
          <a:noFill/>
          <a:ln w="38100" cap="flat" cmpd="sng">
            <a:solidFill>
              <a:srgbClr val="FFFF00"/>
            </a:solidFill>
            <a:prstDash val="solid"/>
            <a:miter lim="800000"/>
            <a:headEnd type="none" w="sm" len="sm"/>
            <a:tailEnd type="none" w="sm" len="sm"/>
          </a:ln>
        </p:spPr>
      </p:cxnSp>
      <p:cxnSp>
        <p:nvCxnSpPr>
          <p:cNvPr id="526" name="Google Shape;526;p52"/>
          <p:cNvCxnSpPr/>
          <p:nvPr/>
        </p:nvCxnSpPr>
        <p:spPr>
          <a:xfrm>
            <a:off x="4033174" y="2396362"/>
            <a:ext cx="1050587" cy="0"/>
          </a:xfrm>
          <a:prstGeom prst="straightConnector1">
            <a:avLst/>
          </a:prstGeom>
          <a:noFill/>
          <a:ln w="38100" cap="flat" cmpd="sng">
            <a:solidFill>
              <a:srgbClr val="FFFF00"/>
            </a:solidFill>
            <a:prstDash val="solid"/>
            <a:miter lim="800000"/>
            <a:headEnd type="none" w="sm" len="sm"/>
            <a:tailEnd type="none" w="sm" len="sm"/>
          </a:ln>
        </p:spPr>
      </p:cxnSp>
      <p:cxnSp>
        <p:nvCxnSpPr>
          <p:cNvPr id="527" name="Google Shape;527;p52"/>
          <p:cNvCxnSpPr/>
          <p:nvPr/>
        </p:nvCxnSpPr>
        <p:spPr>
          <a:xfrm>
            <a:off x="3437774" y="2672872"/>
            <a:ext cx="1645987" cy="0"/>
          </a:xfrm>
          <a:prstGeom prst="straightConnector1">
            <a:avLst/>
          </a:prstGeom>
          <a:noFill/>
          <a:ln w="38100" cap="flat" cmpd="sng">
            <a:solidFill>
              <a:srgbClr val="FFFF00"/>
            </a:solidFill>
            <a:prstDash val="solid"/>
            <a:miter lim="800000"/>
            <a:headEnd type="none" w="sm" len="sm"/>
            <a:tailEnd type="none" w="sm" len="sm"/>
          </a:ln>
        </p:spPr>
      </p:cxnSp>
      <p:cxnSp>
        <p:nvCxnSpPr>
          <p:cNvPr id="528" name="Google Shape;528;p52"/>
          <p:cNvCxnSpPr/>
          <p:nvPr/>
        </p:nvCxnSpPr>
        <p:spPr>
          <a:xfrm>
            <a:off x="3679290" y="3175049"/>
            <a:ext cx="1050587" cy="0"/>
          </a:xfrm>
          <a:prstGeom prst="straightConnector1">
            <a:avLst/>
          </a:prstGeom>
          <a:noFill/>
          <a:ln w="38100" cap="flat" cmpd="sng">
            <a:solidFill>
              <a:srgbClr val="FFFF00"/>
            </a:solidFill>
            <a:prstDash val="solid"/>
            <a:miter lim="800000"/>
            <a:headEnd type="none" w="sm" len="sm"/>
            <a:tailEnd type="none" w="sm" len="sm"/>
          </a:ln>
        </p:spPr>
      </p:cxnSp>
      <p:cxnSp>
        <p:nvCxnSpPr>
          <p:cNvPr id="529" name="Google Shape;529;p52"/>
          <p:cNvCxnSpPr/>
          <p:nvPr/>
        </p:nvCxnSpPr>
        <p:spPr>
          <a:xfrm>
            <a:off x="1855073" y="3737436"/>
            <a:ext cx="593387" cy="0"/>
          </a:xfrm>
          <a:prstGeom prst="straightConnector1">
            <a:avLst/>
          </a:prstGeom>
          <a:noFill/>
          <a:ln w="38100" cap="flat" cmpd="sng">
            <a:solidFill>
              <a:srgbClr val="FFFF00"/>
            </a:solidFill>
            <a:prstDash val="solid"/>
            <a:miter lim="800000"/>
            <a:headEnd type="none" w="sm" len="sm"/>
            <a:tailEnd type="none" w="sm" len="sm"/>
          </a:ln>
        </p:spPr>
      </p:cxnSp>
      <p:cxnSp>
        <p:nvCxnSpPr>
          <p:cNvPr id="530" name="Google Shape;530;p52"/>
          <p:cNvCxnSpPr/>
          <p:nvPr/>
        </p:nvCxnSpPr>
        <p:spPr>
          <a:xfrm>
            <a:off x="4183788" y="3690141"/>
            <a:ext cx="593387" cy="0"/>
          </a:xfrm>
          <a:prstGeom prst="straightConnector1">
            <a:avLst/>
          </a:prstGeom>
          <a:noFill/>
          <a:ln w="38100" cap="flat" cmpd="sng">
            <a:solidFill>
              <a:srgbClr val="FFFF00"/>
            </a:solidFill>
            <a:prstDash val="solid"/>
            <a:miter lim="800000"/>
            <a:headEnd type="none" w="sm" len="sm"/>
            <a:tailEnd type="none" w="sm" len="sm"/>
          </a:ln>
        </p:spPr>
      </p:cxnSp>
      <p:cxnSp>
        <p:nvCxnSpPr>
          <p:cNvPr id="531" name="Google Shape;531;p52"/>
          <p:cNvCxnSpPr/>
          <p:nvPr/>
        </p:nvCxnSpPr>
        <p:spPr>
          <a:xfrm>
            <a:off x="1886604" y="1321175"/>
            <a:ext cx="593386" cy="0"/>
          </a:xfrm>
          <a:prstGeom prst="straightConnector1">
            <a:avLst/>
          </a:prstGeom>
          <a:noFill/>
          <a:ln w="38100" cap="flat" cmpd="sng">
            <a:solidFill>
              <a:srgbClr val="FFFF00"/>
            </a:solidFill>
            <a:prstDash val="solid"/>
            <a:miter lim="800000"/>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Shape 536"/>
        <p:cNvGrpSpPr/>
        <p:nvPr/>
      </p:nvGrpSpPr>
      <p:grpSpPr>
        <a:xfrm>
          <a:off x="0" y="0"/>
          <a:ext cx="0" cy="0"/>
          <a:chOff x="0" y="0"/>
          <a:chExt cx="0" cy="0"/>
        </a:xfrm>
      </p:grpSpPr>
      <p:pic>
        <p:nvPicPr>
          <p:cNvPr id="537" name="Google Shape;537;p53"/>
          <p:cNvPicPr preferRelativeResize="0"/>
          <p:nvPr/>
        </p:nvPicPr>
        <p:blipFill rotWithShape="1">
          <a:blip r:embed="rId3">
            <a:alphaModFix/>
          </a:blip>
          <a:srcRect/>
          <a:stretch/>
        </p:blipFill>
        <p:spPr>
          <a:xfrm>
            <a:off x="1641744" y="72330"/>
            <a:ext cx="4972050" cy="3895725"/>
          </a:xfrm>
          <a:prstGeom prst="rect">
            <a:avLst/>
          </a:prstGeom>
          <a:noFill/>
          <a:ln>
            <a:noFill/>
          </a:ln>
        </p:spPr>
      </p:pic>
      <p:pic>
        <p:nvPicPr>
          <p:cNvPr id="538" name="Google Shape;538;p53"/>
          <p:cNvPicPr preferRelativeResize="0"/>
          <p:nvPr/>
        </p:nvPicPr>
        <p:blipFill rotWithShape="1">
          <a:blip r:embed="rId4">
            <a:alphaModFix/>
          </a:blip>
          <a:srcRect/>
          <a:stretch/>
        </p:blipFill>
        <p:spPr>
          <a:xfrm>
            <a:off x="6063289" y="2998382"/>
            <a:ext cx="4422852" cy="366690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Shape 542"/>
        <p:cNvGrpSpPr/>
        <p:nvPr/>
      </p:nvGrpSpPr>
      <p:grpSpPr>
        <a:xfrm>
          <a:off x="0" y="0"/>
          <a:ext cx="0" cy="0"/>
          <a:chOff x="0" y="0"/>
          <a:chExt cx="0" cy="0"/>
        </a:xfrm>
      </p:grpSpPr>
      <p:pic>
        <p:nvPicPr>
          <p:cNvPr id="543" name="Google Shape;543;p54"/>
          <p:cNvPicPr preferRelativeResize="0"/>
          <p:nvPr/>
        </p:nvPicPr>
        <p:blipFill rotWithShape="1">
          <a:blip r:embed="rId3">
            <a:alphaModFix/>
          </a:blip>
          <a:srcRect t="14979"/>
          <a:stretch/>
        </p:blipFill>
        <p:spPr>
          <a:xfrm>
            <a:off x="1670307" y="222476"/>
            <a:ext cx="5535254" cy="3141450"/>
          </a:xfrm>
          <a:prstGeom prst="rect">
            <a:avLst/>
          </a:prstGeom>
          <a:noFill/>
          <a:ln>
            <a:noFill/>
          </a:ln>
        </p:spPr>
      </p:pic>
      <p:pic>
        <p:nvPicPr>
          <p:cNvPr id="544" name="Google Shape;544;p54"/>
          <p:cNvPicPr preferRelativeResize="0"/>
          <p:nvPr/>
        </p:nvPicPr>
        <p:blipFill rotWithShape="1">
          <a:blip r:embed="rId4">
            <a:alphaModFix/>
          </a:blip>
          <a:srcRect/>
          <a:stretch/>
        </p:blipFill>
        <p:spPr>
          <a:xfrm>
            <a:off x="4966939" y="3494076"/>
            <a:ext cx="5701062" cy="3421933"/>
          </a:xfrm>
          <a:prstGeom prst="rect">
            <a:avLst/>
          </a:prstGeom>
          <a:noFill/>
          <a:ln>
            <a:noFill/>
          </a:ln>
        </p:spPr>
      </p:pic>
      <p:sp>
        <p:nvSpPr>
          <p:cNvPr id="545" name="Google Shape;545;p54"/>
          <p:cNvSpPr/>
          <p:nvPr/>
        </p:nvSpPr>
        <p:spPr>
          <a:xfrm>
            <a:off x="1832997" y="6266192"/>
            <a:ext cx="2140458" cy="369332"/>
          </a:xfrm>
          <a:prstGeom prst="rect">
            <a:avLst/>
          </a:prstGeom>
          <a:noFill/>
          <a:ln w="9525" cap="flat" cmpd="sng">
            <a:solidFill>
              <a:srgbClr val="0070C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Exercise 9B GB p.143</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Shape 550"/>
        <p:cNvGrpSpPr/>
        <p:nvPr/>
      </p:nvGrpSpPr>
      <p:grpSpPr>
        <a:xfrm>
          <a:off x="0" y="0"/>
          <a:ext cx="0" cy="0"/>
          <a:chOff x="0" y="0"/>
          <a:chExt cx="0" cy="0"/>
        </a:xfrm>
      </p:grpSpPr>
      <p:pic>
        <p:nvPicPr>
          <p:cNvPr id="551" name="Google Shape;551;p55"/>
          <p:cNvPicPr preferRelativeResize="0"/>
          <p:nvPr/>
        </p:nvPicPr>
        <p:blipFill rotWithShape="1">
          <a:blip r:embed="rId3">
            <a:alphaModFix/>
          </a:blip>
          <a:srcRect/>
          <a:stretch/>
        </p:blipFill>
        <p:spPr>
          <a:xfrm>
            <a:off x="1524000" y="0"/>
            <a:ext cx="9005414" cy="6575898"/>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Shape 556"/>
        <p:cNvGrpSpPr/>
        <p:nvPr/>
      </p:nvGrpSpPr>
      <p:grpSpPr>
        <a:xfrm>
          <a:off x="0" y="0"/>
          <a:ext cx="0" cy="0"/>
          <a:chOff x="0" y="0"/>
          <a:chExt cx="0" cy="0"/>
        </a:xfrm>
      </p:grpSpPr>
      <p:pic>
        <p:nvPicPr>
          <p:cNvPr id="557" name="Google Shape;557;p56"/>
          <p:cNvPicPr preferRelativeResize="0"/>
          <p:nvPr/>
        </p:nvPicPr>
        <p:blipFill rotWithShape="1">
          <a:blip r:embed="rId3">
            <a:alphaModFix/>
          </a:blip>
          <a:srcRect/>
          <a:stretch/>
        </p:blipFill>
        <p:spPr>
          <a:xfrm>
            <a:off x="1524001" y="169544"/>
            <a:ext cx="9067745" cy="6505576"/>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cxnSp>
        <p:nvCxnSpPr>
          <p:cNvPr id="563" name="Google Shape;563;p57"/>
          <p:cNvCxnSpPr/>
          <p:nvPr/>
        </p:nvCxnSpPr>
        <p:spPr>
          <a:xfrm>
            <a:off x="1977400" y="751224"/>
            <a:ext cx="7696353" cy="0"/>
          </a:xfrm>
          <a:prstGeom prst="straightConnector1">
            <a:avLst/>
          </a:prstGeom>
          <a:noFill/>
          <a:ln w="19050" cap="flat" cmpd="sng">
            <a:solidFill>
              <a:schemeClr val="dk1"/>
            </a:solidFill>
            <a:prstDash val="solid"/>
            <a:round/>
            <a:headEnd type="none" w="med" len="med"/>
            <a:tailEnd type="none" w="med" len="med"/>
          </a:ln>
        </p:spPr>
      </p:cxnSp>
      <p:sp>
        <p:nvSpPr>
          <p:cNvPr id="564" name="Google Shape;564;p57"/>
          <p:cNvSpPr txBox="1"/>
          <p:nvPr/>
        </p:nvSpPr>
        <p:spPr>
          <a:xfrm>
            <a:off x="1775230" y="206467"/>
            <a:ext cx="6520521" cy="5039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693" b="1">
                <a:solidFill>
                  <a:schemeClr val="dk1"/>
                </a:solidFill>
                <a:latin typeface="Arial"/>
                <a:ea typeface="Arial"/>
                <a:cs typeface="Arial"/>
                <a:sym typeface="Arial"/>
              </a:rPr>
              <a:t>LET’S PRACTICE</a:t>
            </a:r>
            <a:endParaRPr/>
          </a:p>
        </p:txBody>
      </p:sp>
      <p:pic>
        <p:nvPicPr>
          <p:cNvPr id="565" name="Google Shape;565;p57"/>
          <p:cNvPicPr preferRelativeResize="0"/>
          <p:nvPr/>
        </p:nvPicPr>
        <p:blipFill rotWithShape="1">
          <a:blip r:embed="rId3">
            <a:alphaModFix/>
          </a:blip>
          <a:srcRect/>
          <a:stretch/>
        </p:blipFill>
        <p:spPr>
          <a:xfrm>
            <a:off x="2365999" y="1270801"/>
            <a:ext cx="6977789" cy="3380711"/>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cxnSp>
        <p:nvCxnSpPr>
          <p:cNvPr id="571" name="Google Shape;571;p58"/>
          <p:cNvCxnSpPr/>
          <p:nvPr/>
        </p:nvCxnSpPr>
        <p:spPr>
          <a:xfrm>
            <a:off x="1977400" y="751224"/>
            <a:ext cx="7696353" cy="0"/>
          </a:xfrm>
          <a:prstGeom prst="straightConnector1">
            <a:avLst/>
          </a:prstGeom>
          <a:noFill/>
          <a:ln w="19050" cap="flat" cmpd="sng">
            <a:solidFill>
              <a:schemeClr val="dk1"/>
            </a:solidFill>
            <a:prstDash val="solid"/>
            <a:round/>
            <a:headEnd type="none" w="med" len="med"/>
            <a:tailEnd type="none" w="med" len="med"/>
          </a:ln>
        </p:spPr>
      </p:cxnSp>
      <p:sp>
        <p:nvSpPr>
          <p:cNvPr id="572" name="Google Shape;572;p58"/>
          <p:cNvSpPr txBox="1"/>
          <p:nvPr/>
        </p:nvSpPr>
        <p:spPr>
          <a:xfrm>
            <a:off x="1775230" y="206467"/>
            <a:ext cx="6520521" cy="5039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693" b="1">
                <a:solidFill>
                  <a:schemeClr val="dk1"/>
                </a:solidFill>
                <a:latin typeface="Arial"/>
                <a:ea typeface="Arial"/>
                <a:cs typeface="Arial"/>
                <a:sym typeface="Arial"/>
              </a:rPr>
              <a:t>LET’S PRACTICE</a:t>
            </a:r>
            <a:endParaRPr/>
          </a:p>
        </p:txBody>
      </p:sp>
      <p:pic>
        <p:nvPicPr>
          <p:cNvPr id="573" name="Google Shape;573;p58"/>
          <p:cNvPicPr preferRelativeResize="0"/>
          <p:nvPr/>
        </p:nvPicPr>
        <p:blipFill rotWithShape="1">
          <a:blip r:embed="rId3">
            <a:alphaModFix/>
          </a:blip>
          <a:srcRect/>
          <a:stretch/>
        </p:blipFill>
        <p:spPr>
          <a:xfrm>
            <a:off x="2230617" y="1043554"/>
            <a:ext cx="7269764" cy="5221536"/>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59"/>
          <p:cNvSpPr txBox="1">
            <a:spLocks noGrp="1"/>
          </p:cNvSpPr>
          <p:nvPr>
            <p:ph type="title"/>
          </p:nvPr>
        </p:nvSpPr>
        <p:spPr>
          <a:xfrm>
            <a:off x="1882225" y="949912"/>
            <a:ext cx="7886700" cy="69214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it-IT" sz="2800"/>
              <a:t>Present perfect simple and continuous</a:t>
            </a:r>
            <a:br>
              <a:rPr lang="it-IT" sz="2800"/>
            </a:br>
            <a:r>
              <a:rPr lang="it-IT" sz="2800">
                <a:solidFill>
                  <a:srgbClr val="0070C0"/>
                </a:solidFill>
              </a:rPr>
              <a:t>Exercise: Correct the mistakes</a:t>
            </a:r>
            <a:endParaRPr sz="2800">
              <a:solidFill>
                <a:srgbClr val="0070C0"/>
              </a:solidFill>
            </a:endParaRPr>
          </a:p>
        </p:txBody>
      </p:sp>
      <p:sp>
        <p:nvSpPr>
          <p:cNvPr id="580" name="Google Shape;580;p59"/>
          <p:cNvSpPr txBox="1">
            <a:spLocks noGrp="1"/>
          </p:cNvSpPr>
          <p:nvPr>
            <p:ph type="body" idx="1"/>
          </p:nvPr>
        </p:nvSpPr>
        <p:spPr>
          <a:xfrm>
            <a:off x="1882225" y="1813810"/>
            <a:ext cx="8244510" cy="496805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it-IT" sz="2000"/>
              <a:t>Example:</a:t>
            </a:r>
            <a:endParaRPr/>
          </a:p>
          <a:p>
            <a:pPr marL="0" lvl="0" indent="0" algn="l" rtl="0">
              <a:lnSpc>
                <a:spcPct val="90000"/>
              </a:lnSpc>
              <a:spcBef>
                <a:spcPts val="1000"/>
              </a:spcBef>
              <a:spcAft>
                <a:spcPts val="0"/>
              </a:spcAft>
              <a:buClr>
                <a:schemeClr val="dk1"/>
              </a:buClr>
              <a:buSzPts val="2000"/>
              <a:buNone/>
            </a:pPr>
            <a:r>
              <a:rPr lang="it-IT" sz="2000"/>
              <a:t>Harry </a:t>
            </a:r>
            <a:r>
              <a:rPr lang="it-IT" sz="2000">
                <a:solidFill>
                  <a:srgbClr val="FF0000"/>
                </a:solidFill>
              </a:rPr>
              <a:t>is</a:t>
            </a:r>
            <a:r>
              <a:rPr lang="it-IT" sz="2000"/>
              <a:t> unemployed since last year 🡪 </a:t>
            </a:r>
            <a:r>
              <a:rPr lang="it-IT" sz="2000" i="1"/>
              <a:t>Harry </a:t>
            </a:r>
            <a:r>
              <a:rPr lang="it-IT" sz="2000" i="1">
                <a:solidFill>
                  <a:srgbClr val="00B050"/>
                </a:solidFill>
              </a:rPr>
              <a:t>has been </a:t>
            </a:r>
            <a:r>
              <a:rPr lang="it-IT" sz="2000" i="1"/>
              <a:t>unemployed since last year</a:t>
            </a:r>
            <a:endParaRPr/>
          </a:p>
          <a:p>
            <a:pPr marL="457200" lvl="0" indent="-457200" algn="l" rtl="0">
              <a:lnSpc>
                <a:spcPct val="90000"/>
              </a:lnSpc>
              <a:spcBef>
                <a:spcPts val="1200"/>
              </a:spcBef>
              <a:spcAft>
                <a:spcPts val="0"/>
              </a:spcAft>
              <a:buClr>
                <a:schemeClr val="dk1"/>
              </a:buClr>
              <a:buSzPts val="2400"/>
              <a:buFont typeface="Calibri"/>
              <a:buAutoNum type="arabicPeriod"/>
            </a:pPr>
            <a:r>
              <a:rPr lang="it-IT" sz="2400"/>
              <a:t>We've had our new flat since six months.</a:t>
            </a:r>
            <a:endParaRPr/>
          </a:p>
          <a:p>
            <a:pPr marL="457200" lvl="0" indent="-457200" algn="l" rtl="0">
              <a:lnSpc>
                <a:spcPct val="90000"/>
              </a:lnSpc>
              <a:spcBef>
                <a:spcPts val="0"/>
              </a:spcBef>
              <a:spcAft>
                <a:spcPts val="0"/>
              </a:spcAft>
              <a:buClr>
                <a:schemeClr val="dk1"/>
              </a:buClr>
              <a:buSzPts val="2400"/>
              <a:buFont typeface="Calibri"/>
              <a:buAutoNum type="arabicPeriod"/>
            </a:pPr>
            <a:r>
              <a:rPr lang="it-IT" sz="2400"/>
              <a:t>Hi Jackie! How are you? I don't see you for ages!</a:t>
            </a:r>
            <a:endParaRPr/>
          </a:p>
          <a:p>
            <a:pPr marL="457200" lvl="0" indent="-457200" algn="l" rtl="0">
              <a:lnSpc>
                <a:spcPct val="90000"/>
              </a:lnSpc>
              <a:spcBef>
                <a:spcPts val="0"/>
              </a:spcBef>
              <a:spcAft>
                <a:spcPts val="0"/>
              </a:spcAft>
              <a:buClr>
                <a:schemeClr val="dk1"/>
              </a:buClr>
              <a:buSzPts val="2400"/>
              <a:buFont typeface="Calibri"/>
              <a:buAutoNum type="arabicPeriod"/>
            </a:pPr>
            <a:r>
              <a:rPr lang="it-IT" sz="2400"/>
              <a:t>How long are you knowing your husband?</a:t>
            </a:r>
            <a:endParaRPr/>
          </a:p>
          <a:p>
            <a:pPr marL="457200" lvl="0" indent="-457200" algn="l" rtl="0">
              <a:lnSpc>
                <a:spcPct val="90000"/>
              </a:lnSpc>
              <a:spcBef>
                <a:spcPts val="0"/>
              </a:spcBef>
              <a:spcAft>
                <a:spcPts val="0"/>
              </a:spcAft>
              <a:buClr>
                <a:schemeClr val="dk1"/>
              </a:buClr>
              <a:buSzPts val="2400"/>
              <a:buFont typeface="Calibri"/>
              <a:buAutoNum type="arabicPeriod"/>
            </a:pPr>
            <a:r>
              <a:rPr lang="it-IT" sz="2400"/>
              <a:t>Emily has been a volunteer for ten years ago.</a:t>
            </a:r>
            <a:endParaRPr/>
          </a:p>
          <a:p>
            <a:pPr marL="457200" lvl="0" indent="-457200" algn="l" rtl="0">
              <a:lnSpc>
                <a:spcPct val="90000"/>
              </a:lnSpc>
              <a:spcBef>
                <a:spcPts val="0"/>
              </a:spcBef>
              <a:spcAft>
                <a:spcPts val="0"/>
              </a:spcAft>
              <a:buClr>
                <a:schemeClr val="dk1"/>
              </a:buClr>
              <a:buSzPts val="2400"/>
              <a:buFont typeface="Calibri"/>
              <a:buAutoNum type="arabicPeriod"/>
            </a:pPr>
            <a:r>
              <a:rPr lang="it-IT" sz="2400"/>
              <a:t>Paul doesn't eat anything since yesterday because he's ill.</a:t>
            </a:r>
            <a:endParaRPr/>
          </a:p>
          <a:p>
            <a:pPr marL="457200" lvl="0" indent="-457200" algn="l" rtl="0">
              <a:lnSpc>
                <a:spcPct val="90000"/>
              </a:lnSpc>
              <a:spcBef>
                <a:spcPts val="0"/>
              </a:spcBef>
              <a:spcAft>
                <a:spcPts val="0"/>
              </a:spcAft>
              <a:buClr>
                <a:schemeClr val="dk1"/>
              </a:buClr>
              <a:buSzPts val="2400"/>
              <a:buFont typeface="Calibri"/>
              <a:buAutoNum type="arabicPeriod"/>
            </a:pPr>
            <a:r>
              <a:rPr lang="it-IT" sz="2400"/>
              <a:t>It hasn't rained since two months.</a:t>
            </a:r>
            <a:endParaRPr/>
          </a:p>
          <a:p>
            <a:pPr marL="457200" lvl="0" indent="-457200" algn="l" rtl="0">
              <a:lnSpc>
                <a:spcPct val="90000"/>
              </a:lnSpc>
              <a:spcBef>
                <a:spcPts val="0"/>
              </a:spcBef>
              <a:spcAft>
                <a:spcPts val="0"/>
              </a:spcAft>
              <a:buClr>
                <a:schemeClr val="dk1"/>
              </a:buClr>
              <a:buSzPts val="2400"/>
              <a:buFont typeface="Calibri"/>
              <a:buAutoNum type="arabicPeriod"/>
            </a:pPr>
            <a:r>
              <a:rPr lang="it-IT" sz="2400"/>
              <a:t>How long has your parents been married?</a:t>
            </a:r>
            <a:endParaRPr/>
          </a:p>
          <a:p>
            <a:pPr marL="457200" lvl="0" indent="-457200" algn="l" rtl="0">
              <a:lnSpc>
                <a:spcPct val="90000"/>
              </a:lnSpc>
              <a:spcBef>
                <a:spcPts val="0"/>
              </a:spcBef>
              <a:spcAft>
                <a:spcPts val="0"/>
              </a:spcAft>
              <a:buClr>
                <a:schemeClr val="dk1"/>
              </a:buClr>
              <a:buSzPts val="2400"/>
              <a:buFont typeface="Calibri"/>
              <a:buAutoNum type="arabicPeriod"/>
            </a:pPr>
            <a:r>
              <a:rPr lang="it-IT" sz="2400"/>
              <a:t>They're having their dog since they got married.</a:t>
            </a:r>
            <a:endParaRPr/>
          </a:p>
          <a:p>
            <a:pPr marL="457200" lvl="0" indent="-457200" algn="l" rtl="0">
              <a:lnSpc>
                <a:spcPct val="90000"/>
              </a:lnSpc>
              <a:spcBef>
                <a:spcPts val="0"/>
              </a:spcBef>
              <a:spcAft>
                <a:spcPts val="0"/>
              </a:spcAft>
              <a:buClr>
                <a:schemeClr val="dk1"/>
              </a:buClr>
              <a:buSzPts val="2400"/>
              <a:buFont typeface="Calibri"/>
              <a:buAutoNum type="arabicPeriod"/>
            </a:pPr>
            <a:r>
              <a:rPr lang="it-IT" sz="2400"/>
              <a:t>l haven't had any emails from my brother for last Christmas.</a:t>
            </a:r>
            <a:endParaRPr/>
          </a:p>
          <a:p>
            <a:pPr marL="457200" lvl="0" indent="-457200" algn="l" rtl="0">
              <a:lnSpc>
                <a:spcPct val="90000"/>
              </a:lnSpc>
              <a:spcBef>
                <a:spcPts val="0"/>
              </a:spcBef>
              <a:spcAft>
                <a:spcPts val="0"/>
              </a:spcAft>
              <a:buClr>
                <a:schemeClr val="dk1"/>
              </a:buClr>
              <a:buSzPts val="2400"/>
              <a:buFont typeface="Calibri"/>
              <a:buAutoNum type="arabicPeriod"/>
            </a:pPr>
            <a:r>
              <a:rPr lang="it-IT" sz="2400"/>
              <a:t>My grandmother lives in the same house all her life.</a:t>
            </a:r>
            <a:endParaRPr sz="2400"/>
          </a:p>
        </p:txBody>
      </p:sp>
      <p:cxnSp>
        <p:nvCxnSpPr>
          <p:cNvPr id="581" name="Google Shape;581;p59"/>
          <p:cNvCxnSpPr/>
          <p:nvPr/>
        </p:nvCxnSpPr>
        <p:spPr>
          <a:xfrm>
            <a:off x="1977400" y="751224"/>
            <a:ext cx="7696353" cy="0"/>
          </a:xfrm>
          <a:prstGeom prst="straightConnector1">
            <a:avLst/>
          </a:prstGeom>
          <a:noFill/>
          <a:ln w="19050" cap="flat" cmpd="sng">
            <a:solidFill>
              <a:schemeClr val="dk1"/>
            </a:solidFill>
            <a:prstDash val="solid"/>
            <a:round/>
            <a:headEnd type="none" w="med" len="med"/>
            <a:tailEnd type="none" w="med" len="med"/>
          </a:ln>
        </p:spPr>
      </p:cxnSp>
      <p:sp>
        <p:nvSpPr>
          <p:cNvPr id="582" name="Google Shape;582;p59"/>
          <p:cNvSpPr txBox="1"/>
          <p:nvPr/>
        </p:nvSpPr>
        <p:spPr>
          <a:xfrm>
            <a:off x="1775230" y="206467"/>
            <a:ext cx="6520521" cy="5039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693" b="1">
                <a:solidFill>
                  <a:schemeClr val="dk1"/>
                </a:solidFill>
                <a:latin typeface="Arial"/>
                <a:ea typeface="Arial"/>
                <a:cs typeface="Arial"/>
                <a:sym typeface="Arial"/>
              </a:rPr>
              <a:t>LET’S PRACTICE!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6"/>
          <p:cNvSpPr txBox="1">
            <a:spLocks noGrp="1"/>
          </p:cNvSpPr>
          <p:nvPr>
            <p:ph type="title"/>
          </p:nvPr>
        </p:nvSpPr>
        <p:spPr>
          <a:xfrm>
            <a:off x="1912421" y="282457"/>
            <a:ext cx="7886700" cy="535531"/>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3200"/>
              <a:buFont typeface="Arial"/>
              <a:buNone/>
            </a:pPr>
            <a:r>
              <a:rPr lang="it-IT" sz="3200" b="0" i="0" u="none" strike="noStrike" cap="none">
                <a:solidFill>
                  <a:schemeClr val="dk1"/>
                </a:solidFill>
                <a:latin typeface="Arial"/>
                <a:ea typeface="Arial"/>
                <a:cs typeface="Arial"/>
                <a:sym typeface="Arial"/>
              </a:rPr>
              <a:t>DISASTROUS HOLIDAYS</a:t>
            </a:r>
            <a:endParaRPr/>
          </a:p>
        </p:txBody>
      </p:sp>
      <p:cxnSp>
        <p:nvCxnSpPr>
          <p:cNvPr id="132" name="Google Shape;132;p6"/>
          <p:cNvCxnSpPr/>
          <p:nvPr/>
        </p:nvCxnSpPr>
        <p:spPr>
          <a:xfrm>
            <a:off x="2306616" y="952882"/>
            <a:ext cx="7696353" cy="0"/>
          </a:xfrm>
          <a:prstGeom prst="straightConnector1">
            <a:avLst/>
          </a:prstGeom>
          <a:noFill/>
          <a:ln w="19050" cap="flat" cmpd="sng">
            <a:solidFill>
              <a:schemeClr val="dk1"/>
            </a:solidFill>
            <a:prstDash val="solid"/>
            <a:round/>
            <a:headEnd type="none" w="med" len="med"/>
            <a:tailEnd type="none" w="med" len="med"/>
          </a:ln>
        </p:spPr>
      </p:cxnSp>
      <p:pic>
        <p:nvPicPr>
          <p:cNvPr id="133" name="Google Shape;133;p6"/>
          <p:cNvPicPr preferRelativeResize="0"/>
          <p:nvPr/>
        </p:nvPicPr>
        <p:blipFill rotWithShape="1">
          <a:blip r:embed="rId3">
            <a:alphaModFix/>
          </a:blip>
          <a:srcRect/>
          <a:stretch/>
        </p:blipFill>
        <p:spPr>
          <a:xfrm>
            <a:off x="1824037" y="903132"/>
            <a:ext cx="8543926" cy="5719875"/>
          </a:xfrm>
          <a:prstGeom prst="rect">
            <a:avLst/>
          </a:prstGeom>
          <a:noFill/>
          <a:ln>
            <a:noFill/>
          </a:ln>
        </p:spPr>
      </p:pic>
      <p:sp>
        <p:nvSpPr>
          <p:cNvPr id="134" name="Google Shape;134;p6"/>
          <p:cNvSpPr/>
          <p:nvPr/>
        </p:nvSpPr>
        <p:spPr>
          <a:xfrm>
            <a:off x="8508341" y="151592"/>
            <a:ext cx="1745478" cy="369332"/>
          </a:xfrm>
          <a:prstGeom prst="rect">
            <a:avLst/>
          </a:prstGeom>
          <a:noFill/>
          <a:ln w="9525" cap="flat" cmpd="sng">
            <a:solidFill>
              <a:srgbClr val="0070C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EXTRA PRACTICE</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Shape 586"/>
        <p:cNvGrpSpPr/>
        <p:nvPr/>
      </p:nvGrpSpPr>
      <p:grpSpPr>
        <a:xfrm>
          <a:off x="0" y="0"/>
          <a:ext cx="0" cy="0"/>
          <a:chOff x="0" y="0"/>
          <a:chExt cx="0" cy="0"/>
        </a:xfrm>
      </p:grpSpPr>
      <p:pic>
        <p:nvPicPr>
          <p:cNvPr id="587" name="Google Shape;587;p60"/>
          <p:cNvPicPr preferRelativeResize="0"/>
          <p:nvPr/>
        </p:nvPicPr>
        <p:blipFill rotWithShape="1">
          <a:blip r:embed="rId3">
            <a:alphaModFix/>
          </a:blip>
          <a:srcRect/>
          <a:stretch/>
        </p:blipFill>
        <p:spPr>
          <a:xfrm>
            <a:off x="1724026" y="0"/>
            <a:ext cx="8842197" cy="3429000"/>
          </a:xfrm>
          <a:prstGeom prst="rect">
            <a:avLst/>
          </a:prstGeom>
          <a:noFill/>
          <a:ln>
            <a:noFill/>
          </a:ln>
        </p:spPr>
      </p:pic>
      <p:pic>
        <p:nvPicPr>
          <p:cNvPr id="588" name="Google Shape;588;p60"/>
          <p:cNvPicPr preferRelativeResize="0"/>
          <p:nvPr/>
        </p:nvPicPr>
        <p:blipFill rotWithShape="1">
          <a:blip r:embed="rId4">
            <a:alphaModFix/>
          </a:blip>
          <a:srcRect/>
          <a:stretch/>
        </p:blipFill>
        <p:spPr>
          <a:xfrm>
            <a:off x="1792198" y="3619500"/>
            <a:ext cx="8774024" cy="3225821"/>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61"/>
          <p:cNvSpPr txBox="1"/>
          <p:nvPr/>
        </p:nvSpPr>
        <p:spPr>
          <a:xfrm>
            <a:off x="2873829" y="1735494"/>
            <a:ext cx="6130212" cy="34778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4400">
                <a:solidFill>
                  <a:schemeClr val="dk1"/>
                </a:solidFill>
                <a:latin typeface="Calibri"/>
                <a:ea typeface="Calibri"/>
                <a:cs typeface="Calibri"/>
                <a:sym typeface="Calibri"/>
              </a:rPr>
              <a:t>Any questions?</a:t>
            </a:r>
            <a:endParaRPr/>
          </a:p>
          <a:p>
            <a:pPr marL="0" marR="0" lvl="0" indent="0" algn="ctr" rtl="0">
              <a:spcBef>
                <a:spcPts val="0"/>
              </a:spcBef>
              <a:spcAft>
                <a:spcPts val="0"/>
              </a:spcAft>
              <a:buNone/>
            </a:pPr>
            <a:endParaRPr sz="4400">
              <a:solidFill>
                <a:schemeClr val="dk1"/>
              </a:solidFill>
              <a:latin typeface="Calibri"/>
              <a:ea typeface="Calibri"/>
              <a:cs typeface="Calibri"/>
              <a:sym typeface="Calibri"/>
            </a:endParaRPr>
          </a:p>
          <a:p>
            <a:pPr marL="0" marR="0" lvl="0" indent="0" algn="ctr" rtl="0">
              <a:spcBef>
                <a:spcPts val="0"/>
              </a:spcBef>
              <a:spcAft>
                <a:spcPts val="0"/>
              </a:spcAft>
              <a:buNone/>
            </a:pPr>
            <a:r>
              <a:rPr lang="it-IT" sz="4400">
                <a:solidFill>
                  <a:schemeClr val="dk1"/>
                </a:solidFill>
                <a:latin typeface="Calibri"/>
                <a:ea typeface="Calibri"/>
                <a:cs typeface="Calibri"/>
                <a:sym typeface="Calibri"/>
              </a:rPr>
              <a:t>Thank you </a:t>
            </a:r>
            <a:endParaRPr/>
          </a:p>
          <a:p>
            <a:pPr marL="0" marR="0" lvl="0" indent="0" algn="ctr" rtl="0">
              <a:spcBef>
                <a:spcPts val="0"/>
              </a:spcBef>
              <a:spcAft>
                <a:spcPts val="0"/>
              </a:spcAft>
              <a:buNone/>
            </a:pPr>
            <a:r>
              <a:rPr lang="it-IT" sz="4400">
                <a:solidFill>
                  <a:schemeClr val="dk1"/>
                </a:solidFill>
                <a:latin typeface="Calibri"/>
                <a:ea typeface="Calibri"/>
                <a:cs typeface="Calibri"/>
                <a:sym typeface="Calibri"/>
              </a:rPr>
              <a:t>and </a:t>
            </a:r>
            <a:endParaRPr/>
          </a:p>
          <a:p>
            <a:pPr marL="0" marR="0" lvl="0" indent="0" algn="ctr" rtl="0">
              <a:spcBef>
                <a:spcPts val="0"/>
              </a:spcBef>
              <a:spcAft>
                <a:spcPts val="0"/>
              </a:spcAft>
              <a:buNone/>
            </a:pPr>
            <a:r>
              <a:rPr lang="it-IT" sz="4400">
                <a:solidFill>
                  <a:schemeClr val="dk1"/>
                </a:solidFill>
                <a:latin typeface="Calibri"/>
                <a:ea typeface="Calibri"/>
                <a:cs typeface="Calibri"/>
                <a:sym typeface="Calibri"/>
              </a:rPr>
              <a:t>see you next week!!!</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7"/>
          <p:cNvSpPr txBox="1">
            <a:spLocks noGrp="1"/>
          </p:cNvSpPr>
          <p:nvPr>
            <p:ph type="body" idx="1"/>
          </p:nvPr>
        </p:nvSpPr>
        <p:spPr>
          <a:xfrm>
            <a:off x="1912421" y="1087778"/>
            <a:ext cx="8590505" cy="2541758"/>
          </a:xfrm>
          <a:prstGeom prst="rect">
            <a:avLst/>
          </a:prstGeom>
          <a:noFill/>
          <a:ln>
            <a:noFill/>
          </a:ln>
        </p:spPr>
        <p:txBody>
          <a:bodyPr spcFirstLastPara="1" wrap="square" lIns="91425" tIns="45700" rIns="91425" bIns="45700" anchor="t" anchorCtr="0">
            <a:normAutofit fontScale="85000" lnSpcReduction="20000"/>
          </a:bodyPr>
          <a:lstStyle/>
          <a:p>
            <a:pPr marL="228600" lvl="0" indent="-228600" algn="l" rtl="0">
              <a:lnSpc>
                <a:spcPct val="90000"/>
              </a:lnSpc>
              <a:spcBef>
                <a:spcPts val="0"/>
              </a:spcBef>
              <a:spcAft>
                <a:spcPts val="0"/>
              </a:spcAft>
              <a:buClr>
                <a:schemeClr val="dk1"/>
              </a:buClr>
              <a:buSzPct val="100000"/>
              <a:buChar char="•"/>
            </a:pPr>
            <a:r>
              <a:rPr lang="it-IT" sz="2400"/>
              <a:t>Where did Joe/ Laura go on holiday?</a:t>
            </a:r>
            <a:endParaRPr/>
          </a:p>
          <a:p>
            <a:pPr marL="228600" lvl="0" indent="-228600" algn="l" rtl="0">
              <a:lnSpc>
                <a:spcPct val="90000"/>
              </a:lnSpc>
              <a:spcBef>
                <a:spcPts val="1000"/>
              </a:spcBef>
              <a:spcAft>
                <a:spcPts val="0"/>
              </a:spcAft>
              <a:buClr>
                <a:schemeClr val="dk1"/>
              </a:buClr>
              <a:buSzPct val="100000"/>
              <a:buChar char="•"/>
            </a:pPr>
            <a:r>
              <a:rPr lang="it-IT" sz="2400"/>
              <a:t>Who did he/she go with?</a:t>
            </a:r>
            <a:endParaRPr/>
          </a:p>
          <a:p>
            <a:pPr marL="228600" lvl="0" indent="-228600" algn="l" rtl="0">
              <a:lnSpc>
                <a:spcPct val="90000"/>
              </a:lnSpc>
              <a:spcBef>
                <a:spcPts val="1000"/>
              </a:spcBef>
              <a:spcAft>
                <a:spcPts val="0"/>
              </a:spcAft>
              <a:buClr>
                <a:schemeClr val="dk1"/>
              </a:buClr>
              <a:buSzPct val="100000"/>
              <a:buChar char="•"/>
            </a:pPr>
            <a:r>
              <a:rPr lang="it-IT" sz="2400"/>
              <a:t>Where did he/she stay?</a:t>
            </a:r>
            <a:endParaRPr/>
          </a:p>
          <a:p>
            <a:pPr marL="228600" lvl="0" indent="-228600" algn="l" rtl="0">
              <a:lnSpc>
                <a:spcPct val="90000"/>
              </a:lnSpc>
              <a:spcBef>
                <a:spcPts val="1000"/>
              </a:spcBef>
              <a:spcAft>
                <a:spcPts val="0"/>
              </a:spcAft>
              <a:buClr>
                <a:schemeClr val="dk1"/>
              </a:buClr>
              <a:buSzPct val="100000"/>
              <a:buChar char="•"/>
            </a:pPr>
            <a:r>
              <a:rPr lang="it-IT" sz="2400"/>
              <a:t>What was the weather like?</a:t>
            </a:r>
            <a:endParaRPr/>
          </a:p>
          <a:p>
            <a:pPr marL="228600" lvl="0" indent="-228600" algn="l" rtl="0">
              <a:lnSpc>
                <a:spcPct val="90000"/>
              </a:lnSpc>
              <a:spcBef>
                <a:spcPts val="1000"/>
              </a:spcBef>
              <a:spcAft>
                <a:spcPts val="0"/>
              </a:spcAft>
              <a:buClr>
                <a:schemeClr val="dk1"/>
              </a:buClr>
              <a:buSzPct val="100000"/>
              <a:buChar char="•"/>
            </a:pPr>
            <a:r>
              <a:rPr lang="it-IT" sz="2400"/>
              <a:t>Why didn’t he/she enjoy the holiday?</a:t>
            </a:r>
            <a:endParaRPr/>
          </a:p>
          <a:p>
            <a:pPr marL="228600" lvl="0" indent="-99060" algn="l" rtl="0">
              <a:lnSpc>
                <a:spcPct val="90000"/>
              </a:lnSpc>
              <a:spcBef>
                <a:spcPts val="1000"/>
              </a:spcBef>
              <a:spcAft>
                <a:spcPts val="0"/>
              </a:spcAft>
              <a:buClr>
                <a:schemeClr val="dk1"/>
              </a:buClr>
              <a:buSzPct val="100000"/>
              <a:buNone/>
            </a:pPr>
            <a:endParaRPr sz="2400"/>
          </a:p>
          <a:p>
            <a:pPr marL="0" lvl="0" indent="0" algn="l" rtl="0">
              <a:lnSpc>
                <a:spcPct val="90000"/>
              </a:lnSpc>
              <a:spcBef>
                <a:spcPts val="1000"/>
              </a:spcBef>
              <a:spcAft>
                <a:spcPts val="0"/>
              </a:spcAft>
              <a:buClr>
                <a:schemeClr val="dk1"/>
              </a:buClr>
              <a:buSzPct val="100000"/>
              <a:buNone/>
            </a:pPr>
            <a:r>
              <a:rPr lang="it-IT"/>
              <a:t>LET’S LISTEN TO THE OTHER SIDE OF THE STORY…</a:t>
            </a:r>
            <a:endParaRPr/>
          </a:p>
        </p:txBody>
      </p:sp>
      <p:sp>
        <p:nvSpPr>
          <p:cNvPr id="140" name="Google Shape;140;p7"/>
          <p:cNvSpPr txBox="1">
            <a:spLocks noGrp="1"/>
          </p:cNvSpPr>
          <p:nvPr>
            <p:ph type="title"/>
          </p:nvPr>
        </p:nvSpPr>
        <p:spPr>
          <a:xfrm>
            <a:off x="1912421" y="282457"/>
            <a:ext cx="7886700" cy="535531"/>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3200"/>
              <a:buFont typeface="Arial"/>
              <a:buNone/>
            </a:pPr>
            <a:r>
              <a:rPr lang="it-IT" sz="3200" b="0" i="0" u="none" strike="noStrike" cap="none">
                <a:solidFill>
                  <a:schemeClr val="dk1"/>
                </a:solidFill>
                <a:latin typeface="Arial"/>
                <a:ea typeface="Arial"/>
                <a:cs typeface="Arial"/>
                <a:sym typeface="Arial"/>
              </a:rPr>
              <a:t>DISASTROUS HOLIDAYS</a:t>
            </a:r>
            <a:endParaRPr/>
          </a:p>
        </p:txBody>
      </p:sp>
      <p:cxnSp>
        <p:nvCxnSpPr>
          <p:cNvPr id="141" name="Google Shape;141;p7"/>
          <p:cNvCxnSpPr/>
          <p:nvPr/>
        </p:nvCxnSpPr>
        <p:spPr>
          <a:xfrm>
            <a:off x="2306616" y="952882"/>
            <a:ext cx="7696353" cy="0"/>
          </a:xfrm>
          <a:prstGeom prst="straightConnector1">
            <a:avLst/>
          </a:prstGeom>
          <a:noFill/>
          <a:ln w="19050" cap="flat" cmpd="sng">
            <a:solidFill>
              <a:schemeClr val="dk1"/>
            </a:solidFill>
            <a:prstDash val="solid"/>
            <a:round/>
            <a:headEnd type="none" w="med" len="med"/>
            <a:tailEnd type="none" w="med" len="med"/>
          </a:ln>
        </p:spPr>
      </p:cxnSp>
      <p:sp>
        <p:nvSpPr>
          <p:cNvPr id="142" name="Google Shape;142;p7"/>
          <p:cNvSpPr txBox="1"/>
          <p:nvPr/>
        </p:nvSpPr>
        <p:spPr>
          <a:xfrm>
            <a:off x="1912420" y="3528556"/>
            <a:ext cx="4407866" cy="3046988"/>
          </a:xfrm>
          <a:prstGeom prst="rect">
            <a:avLst/>
          </a:prstGeom>
          <a:noFill/>
          <a:ln w="9525" cap="flat" cmpd="sng">
            <a:solidFill>
              <a:srgbClr val="0070C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a:solidFill>
                  <a:srgbClr val="0070C0"/>
                </a:solidFill>
                <a:latin typeface="Calibri"/>
                <a:ea typeface="Calibri"/>
                <a:cs typeface="Calibri"/>
                <a:sym typeface="Calibri"/>
              </a:rPr>
              <a:t>What does Mia say about: </a:t>
            </a:r>
            <a:r>
              <a:rPr lang="it-IT" sz="1600">
                <a:solidFill>
                  <a:srgbClr val="0070C0"/>
                </a:solidFill>
                <a:latin typeface="Calibri"/>
                <a:ea typeface="Calibri"/>
                <a:cs typeface="Calibri"/>
                <a:sym typeface="Calibri"/>
              </a:rPr>
              <a:t>(track 34)</a:t>
            </a:r>
            <a:endParaRPr sz="2400">
              <a:solidFill>
                <a:srgbClr val="0070C0"/>
              </a:solidFill>
              <a:latin typeface="Calibri"/>
              <a:ea typeface="Calibri"/>
              <a:cs typeface="Calibri"/>
              <a:sym typeface="Calibri"/>
            </a:endParaRPr>
          </a:p>
          <a:p>
            <a:pPr marL="361950" marR="0" lvl="1" indent="-276225" algn="l" rtl="0">
              <a:spcBef>
                <a:spcPts val="0"/>
              </a:spcBef>
              <a:spcAft>
                <a:spcPts val="0"/>
              </a:spcAft>
              <a:buClr>
                <a:schemeClr val="dk1"/>
              </a:buClr>
              <a:buSzPts val="2400"/>
              <a:buFont typeface="Arial"/>
              <a:buChar char="•"/>
            </a:pPr>
            <a:r>
              <a:rPr lang="it-IT" sz="2400" b="0" i="0" u="none" strike="noStrike" cap="none">
                <a:solidFill>
                  <a:schemeClr val="dk1"/>
                </a:solidFill>
                <a:latin typeface="Calibri"/>
                <a:ea typeface="Calibri"/>
                <a:cs typeface="Calibri"/>
                <a:sym typeface="Calibri"/>
              </a:rPr>
              <a:t>Her relationship with Joe before they went</a:t>
            </a:r>
            <a:endParaRPr sz="2400" b="0" i="0" u="none" strike="noStrike" cap="none">
              <a:solidFill>
                <a:schemeClr val="dk1"/>
              </a:solidFill>
              <a:latin typeface="Calibri"/>
              <a:ea typeface="Calibri"/>
              <a:cs typeface="Calibri"/>
              <a:sym typeface="Calibri"/>
            </a:endParaRPr>
          </a:p>
          <a:p>
            <a:pPr marL="361950" marR="0" lvl="1" indent="-276225" algn="l" rtl="0">
              <a:spcBef>
                <a:spcPts val="0"/>
              </a:spcBef>
              <a:spcAft>
                <a:spcPts val="0"/>
              </a:spcAft>
              <a:buClr>
                <a:schemeClr val="dk1"/>
              </a:buClr>
              <a:buSzPts val="2400"/>
              <a:buFont typeface="Arial"/>
              <a:buChar char="•"/>
            </a:pPr>
            <a:r>
              <a:rPr lang="it-IT" sz="2400" b="0" i="0" u="none" strike="noStrike" cap="none">
                <a:solidFill>
                  <a:schemeClr val="dk1"/>
                </a:solidFill>
                <a:latin typeface="Calibri"/>
                <a:ea typeface="Calibri"/>
                <a:cs typeface="Calibri"/>
                <a:sym typeface="Calibri"/>
              </a:rPr>
              <a:t>The places where they stayed</a:t>
            </a:r>
            <a:endParaRPr sz="2400" b="0" i="0" u="none" strike="noStrike" cap="none">
              <a:solidFill>
                <a:schemeClr val="dk1"/>
              </a:solidFill>
              <a:latin typeface="Calibri"/>
              <a:ea typeface="Calibri"/>
              <a:cs typeface="Calibri"/>
              <a:sym typeface="Calibri"/>
            </a:endParaRPr>
          </a:p>
          <a:p>
            <a:pPr marL="361950" marR="0" lvl="1" indent="-276225" algn="l" rtl="0">
              <a:spcBef>
                <a:spcPts val="0"/>
              </a:spcBef>
              <a:spcAft>
                <a:spcPts val="0"/>
              </a:spcAft>
              <a:buClr>
                <a:schemeClr val="dk1"/>
              </a:buClr>
              <a:buSzPts val="2400"/>
              <a:buFont typeface="Arial"/>
              <a:buChar char="•"/>
            </a:pPr>
            <a:r>
              <a:rPr lang="it-IT" sz="2400" b="0" i="0" u="none" strike="noStrike" cap="none">
                <a:solidFill>
                  <a:schemeClr val="dk1"/>
                </a:solidFill>
                <a:latin typeface="Calibri"/>
                <a:ea typeface="Calibri"/>
                <a:cs typeface="Calibri"/>
                <a:sym typeface="Calibri"/>
              </a:rPr>
              <a:t>Talking to other travellers</a:t>
            </a:r>
            <a:endParaRPr/>
          </a:p>
          <a:p>
            <a:pPr marL="361950" marR="0" lvl="1" indent="-276225" algn="l" rtl="0">
              <a:spcBef>
                <a:spcPts val="0"/>
              </a:spcBef>
              <a:spcAft>
                <a:spcPts val="0"/>
              </a:spcAft>
              <a:buClr>
                <a:schemeClr val="dk1"/>
              </a:buClr>
              <a:buSzPts val="2400"/>
              <a:buFont typeface="Arial"/>
              <a:buChar char="•"/>
            </a:pPr>
            <a:r>
              <a:rPr lang="it-IT" sz="2400" b="0" i="0" u="none" strike="noStrike" cap="none">
                <a:solidFill>
                  <a:schemeClr val="dk1"/>
                </a:solidFill>
                <a:latin typeface="Calibri"/>
                <a:ea typeface="Calibri"/>
                <a:cs typeface="Calibri"/>
                <a:sym typeface="Calibri"/>
              </a:rPr>
              <a:t>Photos</a:t>
            </a:r>
            <a:endParaRPr sz="2400" b="0" i="0" u="none" strike="noStrike" cap="none">
              <a:solidFill>
                <a:schemeClr val="dk1"/>
              </a:solidFill>
              <a:latin typeface="Calibri"/>
              <a:ea typeface="Calibri"/>
              <a:cs typeface="Calibri"/>
              <a:sym typeface="Calibri"/>
            </a:endParaRPr>
          </a:p>
          <a:p>
            <a:pPr marL="361950" marR="0" lvl="1" indent="-276225" algn="l" rtl="0">
              <a:spcBef>
                <a:spcPts val="0"/>
              </a:spcBef>
              <a:spcAft>
                <a:spcPts val="0"/>
              </a:spcAft>
              <a:buClr>
                <a:schemeClr val="dk1"/>
              </a:buClr>
              <a:buSzPts val="2400"/>
              <a:buFont typeface="Arial"/>
              <a:buChar char="•"/>
            </a:pPr>
            <a:r>
              <a:rPr lang="it-IT" sz="2400" b="0" i="0" u="none" strike="noStrike" cap="none">
                <a:solidFill>
                  <a:schemeClr val="dk1"/>
                </a:solidFill>
                <a:latin typeface="Calibri"/>
                <a:ea typeface="Calibri"/>
                <a:cs typeface="Calibri"/>
                <a:sym typeface="Calibri"/>
              </a:rPr>
              <a:t>Going on holiday with a boyfriend</a:t>
            </a:r>
            <a:endParaRPr sz="2100" b="0" i="0" u="none" strike="noStrike" cap="none">
              <a:solidFill>
                <a:schemeClr val="dk1"/>
              </a:solidFill>
              <a:latin typeface="Calibri"/>
              <a:ea typeface="Calibri"/>
              <a:cs typeface="Calibri"/>
              <a:sym typeface="Calibri"/>
            </a:endParaRPr>
          </a:p>
        </p:txBody>
      </p:sp>
      <p:sp>
        <p:nvSpPr>
          <p:cNvPr id="143" name="Google Shape;143;p7"/>
          <p:cNvSpPr txBox="1"/>
          <p:nvPr/>
        </p:nvSpPr>
        <p:spPr>
          <a:xfrm>
            <a:off x="6739068" y="3528557"/>
            <a:ext cx="3599604" cy="2215991"/>
          </a:xfrm>
          <a:prstGeom prst="rect">
            <a:avLst/>
          </a:prstGeom>
          <a:noFill/>
          <a:ln w="9525" cap="flat" cmpd="sng">
            <a:solidFill>
              <a:srgbClr val="0070C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a:solidFill>
                  <a:srgbClr val="0070C0"/>
                </a:solidFill>
                <a:latin typeface="Calibri"/>
                <a:ea typeface="Calibri"/>
                <a:cs typeface="Calibri"/>
                <a:sym typeface="Calibri"/>
              </a:rPr>
              <a:t>What does Linda say about:</a:t>
            </a:r>
            <a:endParaRPr/>
          </a:p>
          <a:p>
            <a:pPr marL="342900" marR="0" lvl="0" indent="-342900" algn="l" rtl="0">
              <a:spcBef>
                <a:spcPts val="0"/>
              </a:spcBef>
              <a:spcAft>
                <a:spcPts val="0"/>
              </a:spcAft>
              <a:buClr>
                <a:schemeClr val="dk1"/>
              </a:buClr>
              <a:buSzPts val="2400"/>
              <a:buFont typeface="Arial"/>
              <a:buChar char="•"/>
            </a:pPr>
            <a:r>
              <a:rPr lang="it-IT" sz="2400">
                <a:solidFill>
                  <a:schemeClr val="dk1"/>
                </a:solidFill>
                <a:latin typeface="Calibri"/>
                <a:ea typeface="Calibri"/>
                <a:cs typeface="Calibri"/>
                <a:sym typeface="Calibri"/>
              </a:rPr>
              <a:t>Venice</a:t>
            </a:r>
            <a:endParaRPr sz="240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2400"/>
              <a:buFont typeface="Arial"/>
              <a:buChar char="•"/>
            </a:pPr>
            <a:r>
              <a:rPr lang="it-IT" sz="2400">
                <a:solidFill>
                  <a:schemeClr val="dk1"/>
                </a:solidFill>
                <a:latin typeface="Calibri"/>
                <a:ea typeface="Calibri"/>
                <a:cs typeface="Calibri"/>
                <a:sym typeface="Calibri"/>
              </a:rPr>
              <a:t>What they did there</a:t>
            </a:r>
            <a:endParaRPr sz="240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2400"/>
              <a:buFont typeface="Arial"/>
              <a:buChar char="•"/>
            </a:pPr>
            <a:r>
              <a:rPr lang="it-IT" sz="2400">
                <a:solidFill>
                  <a:schemeClr val="dk1"/>
                </a:solidFill>
                <a:latin typeface="Calibri"/>
                <a:ea typeface="Calibri"/>
                <a:cs typeface="Calibri"/>
                <a:sym typeface="Calibri"/>
              </a:rPr>
              <a:t>The cost of her holiday</a:t>
            </a:r>
            <a:endParaRPr sz="240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2400"/>
              <a:buFont typeface="Arial"/>
              <a:buChar char="•"/>
            </a:pPr>
            <a:r>
              <a:rPr lang="it-IT" sz="2400">
                <a:solidFill>
                  <a:schemeClr val="dk1"/>
                </a:solidFill>
                <a:latin typeface="Calibri"/>
                <a:ea typeface="Calibri"/>
                <a:cs typeface="Calibri"/>
                <a:sym typeface="Calibri"/>
              </a:rPr>
              <a:t>Her next holiday</a:t>
            </a:r>
            <a:endParaRPr sz="2400">
              <a:solidFill>
                <a:schemeClr val="dk1"/>
              </a:solidFill>
              <a:latin typeface="Calibri"/>
              <a:ea typeface="Calibri"/>
              <a:cs typeface="Calibri"/>
              <a:sym typeface="Calibri"/>
            </a:endParaRPr>
          </a:p>
          <a:p>
            <a:pPr marL="0" marR="0" lvl="0" indent="0" algn="r" rtl="0">
              <a:spcBef>
                <a:spcPts val="0"/>
              </a:spcBef>
              <a:spcAft>
                <a:spcPts val="0"/>
              </a:spcAft>
              <a:buNone/>
            </a:pPr>
            <a:r>
              <a:rPr lang="it-IT" sz="1600">
                <a:solidFill>
                  <a:srgbClr val="0070C0"/>
                </a:solidFill>
                <a:latin typeface="Calibri"/>
                <a:ea typeface="Calibri"/>
                <a:cs typeface="Calibri"/>
                <a:sym typeface="Calibri"/>
              </a:rPr>
              <a:t>(track 35)</a:t>
            </a:r>
            <a:endParaRPr sz="1600">
              <a:solidFill>
                <a:schemeClr val="dk1"/>
              </a:solidFill>
              <a:latin typeface="Calibri"/>
              <a:ea typeface="Calibri"/>
              <a:cs typeface="Calibri"/>
              <a:sym typeface="Calibri"/>
            </a:endParaRPr>
          </a:p>
        </p:txBody>
      </p:sp>
      <p:pic>
        <p:nvPicPr>
          <p:cNvPr id="144" name="Google Shape;144;p7"/>
          <p:cNvPicPr preferRelativeResize="0"/>
          <p:nvPr/>
        </p:nvPicPr>
        <p:blipFill rotWithShape="1">
          <a:blip r:embed="rId3">
            <a:alphaModFix/>
          </a:blip>
          <a:srcRect/>
          <a:stretch/>
        </p:blipFill>
        <p:spPr>
          <a:xfrm>
            <a:off x="4254898" y="6205210"/>
            <a:ext cx="609600" cy="609600"/>
          </a:xfrm>
          <a:prstGeom prst="rect">
            <a:avLst/>
          </a:prstGeom>
          <a:noFill/>
          <a:ln>
            <a:noFill/>
          </a:ln>
        </p:spPr>
      </p:pic>
      <p:pic>
        <p:nvPicPr>
          <p:cNvPr id="145" name="Google Shape;145;p7"/>
          <p:cNvPicPr preferRelativeResize="0"/>
          <p:nvPr/>
        </p:nvPicPr>
        <p:blipFill rotWithShape="1">
          <a:blip r:embed="rId3">
            <a:alphaModFix/>
          </a:blip>
          <a:srcRect/>
          <a:stretch/>
        </p:blipFill>
        <p:spPr>
          <a:xfrm>
            <a:off x="8662764" y="5629055"/>
            <a:ext cx="609600" cy="609600"/>
          </a:xfrm>
          <a:prstGeom prst="rect">
            <a:avLst/>
          </a:prstGeom>
          <a:noFill/>
          <a:ln>
            <a:noFill/>
          </a:ln>
        </p:spPr>
      </p:pic>
      <p:sp>
        <p:nvSpPr>
          <p:cNvPr id="146" name="Google Shape;146;p7"/>
          <p:cNvSpPr/>
          <p:nvPr/>
        </p:nvSpPr>
        <p:spPr>
          <a:xfrm>
            <a:off x="8508341" y="151592"/>
            <a:ext cx="1745478" cy="369332"/>
          </a:xfrm>
          <a:prstGeom prst="rect">
            <a:avLst/>
          </a:prstGeom>
          <a:noFill/>
          <a:ln w="9525" cap="flat" cmpd="sng">
            <a:solidFill>
              <a:srgbClr val="0070C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EXTRA PRACTICE</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8"/>
          <p:cNvSpPr txBox="1">
            <a:spLocks noGrp="1"/>
          </p:cNvSpPr>
          <p:nvPr>
            <p:ph type="title"/>
          </p:nvPr>
        </p:nvSpPr>
        <p:spPr>
          <a:xfrm>
            <a:off x="1790700" y="155578"/>
            <a:ext cx="7886700" cy="9958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Arial"/>
              <a:buNone/>
            </a:pPr>
            <a:r>
              <a:rPr lang="it-IT" sz="2800">
                <a:latin typeface="Arial"/>
                <a:ea typeface="Arial"/>
                <a:cs typeface="Arial"/>
                <a:sym typeface="Arial"/>
              </a:rPr>
              <a:t>The past in relation to the present: the </a:t>
            </a:r>
            <a:r>
              <a:rPr lang="it-IT" sz="3600">
                <a:solidFill>
                  <a:srgbClr val="0070C0"/>
                </a:solidFill>
                <a:latin typeface="Arial"/>
                <a:ea typeface="Arial"/>
                <a:cs typeface="Arial"/>
                <a:sym typeface="Arial"/>
              </a:rPr>
              <a:t>PRESENT PERFECT</a:t>
            </a:r>
            <a:endParaRPr sz="3600">
              <a:solidFill>
                <a:srgbClr val="0070C0"/>
              </a:solidFill>
              <a:latin typeface="Arial"/>
              <a:ea typeface="Arial"/>
              <a:cs typeface="Arial"/>
              <a:sym typeface="Arial"/>
            </a:endParaRPr>
          </a:p>
        </p:txBody>
      </p:sp>
      <p:sp>
        <p:nvSpPr>
          <p:cNvPr id="153" name="Google Shape;153;p8"/>
          <p:cNvSpPr txBox="1">
            <a:spLocks noGrp="1"/>
          </p:cNvSpPr>
          <p:nvPr>
            <p:ph type="body" idx="1"/>
          </p:nvPr>
        </p:nvSpPr>
        <p:spPr>
          <a:xfrm>
            <a:off x="1598244" y="1238299"/>
            <a:ext cx="8448675" cy="5377295"/>
          </a:xfrm>
          <a:prstGeom prst="rect">
            <a:avLst/>
          </a:prstGeom>
          <a:noFill/>
          <a:ln>
            <a:noFill/>
          </a:ln>
        </p:spPr>
        <p:txBody>
          <a:bodyPr spcFirstLastPara="1" wrap="square" lIns="91425" tIns="45700" rIns="91425" bIns="45700" anchor="t" anchorCtr="0">
            <a:normAutofit fontScale="92500" lnSpcReduction="20000"/>
          </a:bodyPr>
          <a:lstStyle/>
          <a:p>
            <a:pPr marL="361950" lvl="0" indent="-361950" algn="l" rtl="0">
              <a:lnSpc>
                <a:spcPct val="90000"/>
              </a:lnSpc>
              <a:spcBef>
                <a:spcPts val="0"/>
              </a:spcBef>
              <a:spcAft>
                <a:spcPts val="0"/>
              </a:spcAft>
              <a:buClr>
                <a:schemeClr val="dk1"/>
              </a:buClr>
              <a:buSzPct val="100000"/>
              <a:buFont typeface="Calibri"/>
              <a:buAutoNum type="arabicPeriod"/>
            </a:pPr>
            <a:r>
              <a:rPr lang="it-IT" sz="3000"/>
              <a:t>We use the present perfect to talk about </a:t>
            </a:r>
            <a:r>
              <a:rPr lang="it-IT" sz="3000" b="1"/>
              <a:t>actions and experiences that happened at a </a:t>
            </a:r>
            <a:r>
              <a:rPr lang="it-IT" sz="3000" b="1">
                <a:solidFill>
                  <a:srgbClr val="993366"/>
                </a:solidFill>
              </a:rPr>
              <a:t>non-specified time </a:t>
            </a:r>
            <a:r>
              <a:rPr lang="it-IT" sz="3000" b="1"/>
              <a:t>in the past </a:t>
            </a:r>
            <a:r>
              <a:rPr lang="it-IT" sz="2600" b="1">
                <a:solidFill>
                  <a:srgbClr val="0070C0"/>
                </a:solidFill>
              </a:rPr>
              <a:t>(🡪 in our lives up to now)</a:t>
            </a:r>
            <a:r>
              <a:rPr lang="it-IT" sz="2600"/>
              <a:t>:</a:t>
            </a:r>
            <a:endParaRPr/>
          </a:p>
          <a:p>
            <a:pPr marL="719138" lvl="1" indent="-179419" algn="l" rtl="0">
              <a:lnSpc>
                <a:spcPct val="100000"/>
              </a:lnSpc>
              <a:spcBef>
                <a:spcPts val="1200"/>
              </a:spcBef>
              <a:spcAft>
                <a:spcPts val="0"/>
              </a:spcAft>
              <a:buClr>
                <a:schemeClr val="dk1"/>
              </a:buClr>
              <a:buSzPct val="100000"/>
              <a:buChar char="•"/>
            </a:pPr>
            <a:r>
              <a:rPr lang="it-IT" sz="2300" i="1"/>
              <a:t>“Have you travelled a lot, Jane?”</a:t>
            </a:r>
            <a:br>
              <a:rPr lang="it-IT" sz="2300" i="1"/>
            </a:br>
            <a:r>
              <a:rPr lang="it-IT" sz="2300" i="1"/>
              <a:t>“Yes, I’ve been to lots of places.”</a:t>
            </a:r>
            <a:endParaRPr/>
          </a:p>
          <a:p>
            <a:pPr marL="719138" lvl="1" indent="-179419" algn="l" rtl="0">
              <a:lnSpc>
                <a:spcPct val="90000"/>
              </a:lnSpc>
              <a:spcBef>
                <a:spcPts val="600"/>
              </a:spcBef>
              <a:spcAft>
                <a:spcPts val="0"/>
              </a:spcAft>
              <a:buClr>
                <a:schemeClr val="dk1"/>
              </a:buClr>
              <a:buSzPct val="100000"/>
              <a:buChar char="•"/>
            </a:pPr>
            <a:r>
              <a:rPr lang="it-IT" sz="2300" i="1"/>
              <a:t>“Have you driven an automatic car (</a:t>
            </a:r>
            <a:r>
              <a:rPr lang="it-IT" sz="2300" i="1">
                <a:solidFill>
                  <a:srgbClr val="0070C0"/>
                </a:solidFill>
              </a:rPr>
              <a:t>before</a:t>
            </a:r>
            <a:r>
              <a:rPr lang="it-IT" sz="2300" i="1"/>
              <a:t>)?”</a:t>
            </a:r>
            <a:br>
              <a:rPr lang="it-IT" sz="2300" i="1"/>
            </a:br>
            <a:r>
              <a:rPr lang="it-IT" sz="2300" i="1"/>
              <a:t>“No, I haven’t.”</a:t>
            </a:r>
            <a:endParaRPr/>
          </a:p>
          <a:p>
            <a:pPr marL="719138" lvl="1" indent="-179419" algn="l" rtl="0">
              <a:lnSpc>
                <a:spcPct val="90000"/>
              </a:lnSpc>
              <a:spcBef>
                <a:spcPts val="600"/>
              </a:spcBef>
              <a:spcAft>
                <a:spcPts val="0"/>
              </a:spcAft>
              <a:buClr>
                <a:schemeClr val="dk1"/>
              </a:buClr>
              <a:buSzPct val="100000"/>
              <a:buChar char="•"/>
            </a:pPr>
            <a:r>
              <a:rPr lang="it-IT" sz="2300" i="1"/>
              <a:t>“Have you </a:t>
            </a:r>
            <a:r>
              <a:rPr lang="it-IT" sz="2300" i="1">
                <a:solidFill>
                  <a:srgbClr val="0070C0"/>
                </a:solidFill>
              </a:rPr>
              <a:t>ever</a:t>
            </a:r>
            <a:r>
              <a:rPr lang="it-IT" sz="2300" i="1"/>
              <a:t> been to Canada? “</a:t>
            </a:r>
            <a:br>
              <a:rPr lang="it-IT" sz="2300" i="1"/>
            </a:br>
            <a:r>
              <a:rPr lang="it-IT" sz="2300" i="1"/>
              <a:t>“No, I have </a:t>
            </a:r>
            <a:r>
              <a:rPr lang="it-IT" sz="2300" i="1">
                <a:solidFill>
                  <a:srgbClr val="0070C0"/>
                </a:solidFill>
              </a:rPr>
              <a:t>never</a:t>
            </a:r>
            <a:r>
              <a:rPr lang="it-IT" sz="2300" i="1"/>
              <a:t> been to Canada.”</a:t>
            </a:r>
            <a:endParaRPr/>
          </a:p>
          <a:p>
            <a:pPr marL="719138" lvl="1" indent="-179419" algn="l" rtl="0">
              <a:lnSpc>
                <a:spcPct val="90000"/>
              </a:lnSpc>
              <a:spcBef>
                <a:spcPts val="600"/>
              </a:spcBef>
              <a:spcAft>
                <a:spcPts val="0"/>
              </a:spcAft>
              <a:buClr>
                <a:schemeClr val="dk1"/>
              </a:buClr>
              <a:buSzPct val="100000"/>
              <a:buChar char="•"/>
            </a:pPr>
            <a:r>
              <a:rPr lang="it-IT" sz="2300" i="1"/>
              <a:t>I haven’t attended any English class </a:t>
            </a:r>
            <a:r>
              <a:rPr lang="it-IT" sz="2300" i="1">
                <a:solidFill>
                  <a:srgbClr val="0070C0"/>
                </a:solidFill>
              </a:rPr>
              <a:t>so far.</a:t>
            </a:r>
            <a:endParaRPr/>
          </a:p>
          <a:p>
            <a:pPr marL="719138" lvl="1" indent="-179419" algn="l" rtl="0">
              <a:lnSpc>
                <a:spcPct val="90000"/>
              </a:lnSpc>
              <a:spcBef>
                <a:spcPts val="600"/>
              </a:spcBef>
              <a:spcAft>
                <a:spcPts val="0"/>
              </a:spcAft>
              <a:buClr>
                <a:schemeClr val="dk1"/>
              </a:buClr>
              <a:buSzPct val="100000"/>
              <a:buChar char="•"/>
            </a:pPr>
            <a:r>
              <a:rPr lang="it-IT" sz="2300" i="1"/>
              <a:t>I haven’t seen anything similar </a:t>
            </a:r>
            <a:r>
              <a:rPr lang="it-IT" sz="2300" i="1">
                <a:solidFill>
                  <a:srgbClr val="0070C0"/>
                </a:solidFill>
              </a:rPr>
              <a:t>in (all) my life.</a:t>
            </a:r>
            <a:endParaRPr/>
          </a:p>
          <a:p>
            <a:pPr marL="719138" lvl="1" indent="-179387" algn="l" rtl="0">
              <a:lnSpc>
                <a:spcPct val="90000"/>
              </a:lnSpc>
              <a:spcBef>
                <a:spcPts val="600"/>
              </a:spcBef>
              <a:spcAft>
                <a:spcPts val="0"/>
              </a:spcAft>
              <a:buClr>
                <a:schemeClr val="dk1"/>
              </a:buClr>
              <a:buSzPct val="104347"/>
              <a:buChar char="•"/>
            </a:pPr>
            <a:r>
              <a:rPr lang="it-IT" i="1"/>
              <a:t>That was the best holiday I’ve ever had! </a:t>
            </a:r>
            <a:r>
              <a:rPr lang="it-IT" i="1">
                <a:solidFill>
                  <a:srgbClr val="0070C0"/>
                </a:solidFill>
              </a:rPr>
              <a:t>(in my life)</a:t>
            </a:r>
            <a:endParaRPr sz="2300" i="1">
              <a:solidFill>
                <a:srgbClr val="0070C0"/>
              </a:solidFill>
            </a:endParaRPr>
          </a:p>
          <a:p>
            <a:pPr marL="360363" lvl="0" indent="0" algn="l" rtl="0">
              <a:lnSpc>
                <a:spcPct val="90000"/>
              </a:lnSpc>
              <a:spcBef>
                <a:spcPts val="3600"/>
              </a:spcBef>
              <a:spcAft>
                <a:spcPts val="0"/>
              </a:spcAft>
              <a:buClr>
                <a:schemeClr val="dk1"/>
              </a:buClr>
              <a:buSzPct val="100000"/>
              <a:buNone/>
            </a:pPr>
            <a:r>
              <a:rPr lang="it-IT" sz="2600"/>
              <a:t>We can use expressions of frequency like </a:t>
            </a:r>
            <a:r>
              <a:rPr lang="it-IT" sz="2600" i="1">
                <a:solidFill>
                  <a:srgbClr val="0070C0"/>
                </a:solidFill>
              </a:rPr>
              <a:t>often, once, twice, several times</a:t>
            </a:r>
            <a:r>
              <a:rPr lang="it-IT" sz="2600" i="1"/>
              <a:t> </a:t>
            </a:r>
            <a:r>
              <a:rPr lang="it-IT" sz="2600"/>
              <a:t>to say how often:</a:t>
            </a:r>
            <a:endParaRPr/>
          </a:p>
          <a:p>
            <a:pPr marL="719138" lvl="1" indent="-179419" algn="l" rtl="0">
              <a:lnSpc>
                <a:spcPct val="90000"/>
              </a:lnSpc>
              <a:spcBef>
                <a:spcPts val="1200"/>
              </a:spcBef>
              <a:spcAft>
                <a:spcPts val="0"/>
              </a:spcAft>
              <a:buClr>
                <a:schemeClr val="dk1"/>
              </a:buClr>
              <a:buSzPct val="100000"/>
              <a:buChar char="•"/>
            </a:pPr>
            <a:r>
              <a:rPr lang="it-IT" sz="2300" i="1"/>
              <a:t>I’ve eaten in that restaurant several times.</a:t>
            </a:r>
            <a:endParaRPr/>
          </a:p>
          <a:p>
            <a:pPr marL="719138" lvl="1" indent="-179419" algn="l" rtl="0">
              <a:lnSpc>
                <a:spcPct val="90000"/>
              </a:lnSpc>
              <a:spcBef>
                <a:spcPts val="600"/>
              </a:spcBef>
              <a:spcAft>
                <a:spcPts val="0"/>
              </a:spcAft>
              <a:buClr>
                <a:schemeClr val="dk1"/>
              </a:buClr>
              <a:buSzPct val="100000"/>
              <a:buChar char="•"/>
            </a:pPr>
            <a:r>
              <a:rPr lang="it-IT" sz="2300" i="1"/>
              <a:t>My parents have visited Canada twice.</a:t>
            </a:r>
            <a:endParaRPr sz="2300"/>
          </a:p>
        </p:txBody>
      </p:sp>
      <p:pic>
        <p:nvPicPr>
          <p:cNvPr id="154" name="Google Shape;154;p8"/>
          <p:cNvPicPr preferRelativeResize="0"/>
          <p:nvPr/>
        </p:nvPicPr>
        <p:blipFill rotWithShape="1">
          <a:blip r:embed="rId3">
            <a:alphaModFix/>
          </a:blip>
          <a:srcRect/>
          <a:stretch/>
        </p:blipFill>
        <p:spPr>
          <a:xfrm>
            <a:off x="8269330" y="3429001"/>
            <a:ext cx="2387818" cy="1423931"/>
          </a:xfrm>
          <a:prstGeom prst="rect">
            <a:avLst/>
          </a:prstGeom>
          <a:noFill/>
          <a:ln>
            <a:noFill/>
          </a:ln>
        </p:spPr>
      </p:pic>
      <p:sp>
        <p:nvSpPr>
          <p:cNvPr id="155" name="Google Shape;155;p8"/>
          <p:cNvSpPr/>
          <p:nvPr/>
        </p:nvSpPr>
        <p:spPr>
          <a:xfrm>
            <a:off x="7627346" y="2114797"/>
            <a:ext cx="3029802" cy="1229856"/>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a:solidFill>
                  <a:schemeClr val="lt1"/>
                </a:solidFill>
                <a:latin typeface="Calibri"/>
                <a:ea typeface="Calibri"/>
                <a:cs typeface="Calibri"/>
                <a:sym typeface="Calibri"/>
              </a:rPr>
              <a:t>Dave and Jane talking about the places Jane has visited in her life, which is a period that continues until now</a:t>
            </a:r>
            <a:endParaRPr sz="1800">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cxnSp>
        <p:nvCxnSpPr>
          <p:cNvPr id="161" name="Google Shape;161;p9"/>
          <p:cNvCxnSpPr/>
          <p:nvPr/>
        </p:nvCxnSpPr>
        <p:spPr>
          <a:xfrm>
            <a:off x="1940121" y="747924"/>
            <a:ext cx="7696353" cy="0"/>
          </a:xfrm>
          <a:prstGeom prst="straightConnector1">
            <a:avLst/>
          </a:prstGeom>
          <a:noFill/>
          <a:ln w="19050" cap="flat" cmpd="sng">
            <a:solidFill>
              <a:schemeClr val="dk1"/>
            </a:solidFill>
            <a:prstDash val="solid"/>
            <a:round/>
            <a:headEnd type="none" w="med" len="med"/>
            <a:tailEnd type="none" w="med" len="med"/>
          </a:ln>
        </p:spPr>
      </p:cxnSp>
      <p:sp>
        <p:nvSpPr>
          <p:cNvPr id="162" name="Google Shape;162;p9"/>
          <p:cNvSpPr txBox="1"/>
          <p:nvPr/>
        </p:nvSpPr>
        <p:spPr>
          <a:xfrm>
            <a:off x="1940122" y="238222"/>
            <a:ext cx="6520521" cy="5039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693" b="1">
                <a:solidFill>
                  <a:schemeClr val="dk1"/>
                </a:solidFill>
                <a:latin typeface="Arial"/>
                <a:ea typeface="Arial"/>
                <a:cs typeface="Arial"/>
                <a:sym typeface="Arial"/>
              </a:rPr>
              <a:t>SPEAKING PRACTICE</a:t>
            </a:r>
            <a:endParaRPr/>
          </a:p>
        </p:txBody>
      </p:sp>
      <p:sp>
        <p:nvSpPr>
          <p:cNvPr id="163" name="Google Shape;163;p9"/>
          <p:cNvSpPr/>
          <p:nvPr/>
        </p:nvSpPr>
        <p:spPr>
          <a:xfrm>
            <a:off x="1836836" y="909503"/>
            <a:ext cx="8518329" cy="5693866"/>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dk1"/>
              </a:buClr>
              <a:buSzPts val="2800"/>
              <a:buFont typeface="Arial"/>
              <a:buChar char="•"/>
            </a:pPr>
            <a:r>
              <a:rPr lang="it-IT" sz="2800">
                <a:solidFill>
                  <a:schemeClr val="dk1"/>
                </a:solidFill>
                <a:latin typeface="Arial"/>
                <a:ea typeface="Arial"/>
                <a:cs typeface="Arial"/>
                <a:sym typeface="Arial"/>
              </a:rPr>
              <a:t>Interview your partner about her/his </a:t>
            </a:r>
            <a:r>
              <a:rPr lang="it-IT" sz="2800" i="1">
                <a:solidFill>
                  <a:schemeClr val="dk1"/>
                </a:solidFill>
                <a:latin typeface="Arial"/>
                <a:ea typeface="Arial"/>
                <a:cs typeface="Arial"/>
                <a:sym typeface="Arial"/>
              </a:rPr>
              <a:t>(</a:t>
            </a:r>
            <a:r>
              <a:rPr lang="it-IT" sz="2800" i="1">
                <a:solidFill>
                  <a:srgbClr val="0070C0"/>
                </a:solidFill>
                <a:latin typeface="Arial"/>
                <a:ea typeface="Arial"/>
                <a:cs typeface="Arial"/>
                <a:sym typeface="Arial"/>
              </a:rPr>
              <a:t>their</a:t>
            </a:r>
            <a:r>
              <a:rPr lang="it-IT" sz="2800" i="1">
                <a:solidFill>
                  <a:schemeClr val="dk1"/>
                </a:solidFill>
                <a:latin typeface="Arial"/>
                <a:ea typeface="Arial"/>
                <a:cs typeface="Arial"/>
                <a:sym typeface="Arial"/>
              </a:rPr>
              <a:t>)</a:t>
            </a:r>
            <a:r>
              <a:rPr lang="it-IT" sz="2800">
                <a:solidFill>
                  <a:schemeClr val="dk1"/>
                </a:solidFill>
                <a:latin typeface="Arial"/>
                <a:ea typeface="Arial"/>
                <a:cs typeface="Arial"/>
                <a:sym typeface="Arial"/>
              </a:rPr>
              <a:t> last holiday.</a:t>
            </a:r>
            <a:endParaRPr/>
          </a:p>
          <a:p>
            <a:pPr marL="742950" marR="0" lvl="1" indent="-285750" algn="l" rtl="0">
              <a:spcBef>
                <a:spcPts val="1200"/>
              </a:spcBef>
              <a:spcAft>
                <a:spcPts val="0"/>
              </a:spcAft>
              <a:buClr>
                <a:schemeClr val="dk1"/>
              </a:buClr>
              <a:buSzPts val="2400"/>
              <a:buFont typeface="Arial"/>
              <a:buChar char="•"/>
            </a:pPr>
            <a:r>
              <a:rPr lang="it-IT" sz="2400" b="1" i="0" u="none" strike="noStrike" cap="none">
                <a:solidFill>
                  <a:schemeClr val="dk1"/>
                </a:solidFill>
                <a:latin typeface="Arial"/>
                <a:ea typeface="Arial"/>
                <a:cs typeface="Arial"/>
                <a:sym typeface="Arial"/>
              </a:rPr>
              <a:t>Where</a:t>
            </a:r>
            <a:r>
              <a:rPr lang="it-IT" sz="2400" b="0" i="0" u="none" strike="noStrike" cap="none">
                <a:solidFill>
                  <a:schemeClr val="dk1"/>
                </a:solidFill>
                <a:latin typeface="Arial"/>
                <a:ea typeface="Arial"/>
                <a:cs typeface="Arial"/>
                <a:sym typeface="Arial"/>
              </a:rPr>
              <a:t> / go?</a:t>
            </a:r>
            <a:endParaRPr/>
          </a:p>
          <a:p>
            <a:pPr marL="742950" marR="0" lvl="1" indent="-285750" algn="l" rtl="0">
              <a:spcBef>
                <a:spcPts val="0"/>
              </a:spcBef>
              <a:spcAft>
                <a:spcPts val="0"/>
              </a:spcAft>
              <a:buClr>
                <a:schemeClr val="dk1"/>
              </a:buClr>
              <a:buSzPts val="2400"/>
              <a:buFont typeface="Arial"/>
              <a:buChar char="•"/>
            </a:pPr>
            <a:r>
              <a:rPr lang="it-IT" sz="2400" b="1" i="0" u="none" strike="noStrike" cap="none">
                <a:solidFill>
                  <a:schemeClr val="dk1"/>
                </a:solidFill>
                <a:latin typeface="Arial"/>
                <a:ea typeface="Arial"/>
                <a:cs typeface="Arial"/>
                <a:sym typeface="Arial"/>
              </a:rPr>
              <a:t>How</a:t>
            </a:r>
            <a:r>
              <a:rPr lang="it-IT" sz="2400" b="0" i="0" u="none" strike="noStrike" cap="none">
                <a:solidFill>
                  <a:schemeClr val="dk1"/>
                </a:solidFill>
                <a:latin typeface="Arial"/>
                <a:ea typeface="Arial"/>
                <a:cs typeface="Arial"/>
                <a:sym typeface="Arial"/>
              </a:rPr>
              <a:t> / go there?</a:t>
            </a:r>
            <a:endParaRPr/>
          </a:p>
          <a:p>
            <a:pPr marL="742950" marR="0" lvl="1" indent="-285750" algn="l" rtl="0">
              <a:spcBef>
                <a:spcPts val="0"/>
              </a:spcBef>
              <a:spcAft>
                <a:spcPts val="0"/>
              </a:spcAft>
              <a:buClr>
                <a:schemeClr val="dk1"/>
              </a:buClr>
              <a:buSzPts val="2400"/>
              <a:buFont typeface="Arial"/>
              <a:buChar char="•"/>
            </a:pPr>
            <a:r>
              <a:rPr lang="it-IT" sz="2400" b="1" i="0" u="none" strike="noStrike" cap="none">
                <a:solidFill>
                  <a:schemeClr val="dk1"/>
                </a:solidFill>
                <a:latin typeface="Arial"/>
                <a:ea typeface="Arial"/>
                <a:cs typeface="Arial"/>
                <a:sym typeface="Arial"/>
              </a:rPr>
              <a:t>Why</a:t>
            </a:r>
            <a:r>
              <a:rPr lang="it-IT" sz="2400" b="0" i="0" u="none" strike="noStrike" cap="none">
                <a:solidFill>
                  <a:schemeClr val="dk1"/>
                </a:solidFill>
                <a:latin typeface="Arial"/>
                <a:ea typeface="Arial"/>
                <a:cs typeface="Arial"/>
                <a:sym typeface="Arial"/>
              </a:rPr>
              <a:t> / go there?</a:t>
            </a:r>
            <a:endParaRPr/>
          </a:p>
          <a:p>
            <a:pPr marL="742950" marR="0" lvl="1" indent="-285750" algn="l" rtl="0">
              <a:spcBef>
                <a:spcPts val="0"/>
              </a:spcBef>
              <a:spcAft>
                <a:spcPts val="0"/>
              </a:spcAft>
              <a:buClr>
                <a:schemeClr val="dk1"/>
              </a:buClr>
              <a:buSzPts val="2400"/>
              <a:buFont typeface="Arial"/>
              <a:buChar char="•"/>
            </a:pPr>
            <a:r>
              <a:rPr lang="it-IT" sz="2400" b="1" i="0" u="none" strike="noStrike" cap="none">
                <a:solidFill>
                  <a:schemeClr val="dk1"/>
                </a:solidFill>
                <a:latin typeface="Arial"/>
                <a:ea typeface="Arial"/>
                <a:cs typeface="Arial"/>
                <a:sym typeface="Arial"/>
              </a:rPr>
              <a:t>When</a:t>
            </a:r>
            <a:r>
              <a:rPr lang="it-IT" sz="2400" b="0" i="0" u="none" strike="noStrike" cap="none">
                <a:solidFill>
                  <a:schemeClr val="dk1"/>
                </a:solidFill>
                <a:latin typeface="Arial"/>
                <a:ea typeface="Arial"/>
                <a:cs typeface="Arial"/>
                <a:sym typeface="Arial"/>
              </a:rPr>
              <a:t> / go?</a:t>
            </a:r>
            <a:endParaRPr/>
          </a:p>
          <a:p>
            <a:pPr marL="742950" marR="0" lvl="1" indent="-285750" algn="l" rtl="0">
              <a:spcBef>
                <a:spcPts val="0"/>
              </a:spcBef>
              <a:spcAft>
                <a:spcPts val="0"/>
              </a:spcAft>
              <a:buClr>
                <a:schemeClr val="dk1"/>
              </a:buClr>
              <a:buSzPts val="2400"/>
              <a:buFont typeface="Arial"/>
              <a:buChar char="•"/>
            </a:pPr>
            <a:r>
              <a:rPr lang="it-IT" sz="2400" b="1" i="0" u="none" strike="noStrike" cap="none">
                <a:solidFill>
                  <a:schemeClr val="dk1"/>
                </a:solidFill>
                <a:latin typeface="Arial"/>
                <a:ea typeface="Arial"/>
                <a:cs typeface="Arial"/>
                <a:sym typeface="Arial"/>
              </a:rPr>
              <a:t>Who</a:t>
            </a:r>
            <a:r>
              <a:rPr lang="it-IT" sz="2400" b="0" i="0" u="none" strike="noStrike" cap="none">
                <a:solidFill>
                  <a:schemeClr val="dk1"/>
                </a:solidFill>
                <a:latin typeface="Arial"/>
                <a:ea typeface="Arial"/>
                <a:cs typeface="Arial"/>
                <a:sym typeface="Arial"/>
              </a:rPr>
              <a:t> / go with?</a:t>
            </a:r>
            <a:endParaRPr/>
          </a:p>
          <a:p>
            <a:pPr marL="742950" marR="0" lvl="1" indent="-285750" algn="l" rtl="0">
              <a:spcBef>
                <a:spcPts val="0"/>
              </a:spcBef>
              <a:spcAft>
                <a:spcPts val="0"/>
              </a:spcAft>
              <a:buClr>
                <a:schemeClr val="dk1"/>
              </a:buClr>
              <a:buSzPts val="2400"/>
              <a:buFont typeface="Arial"/>
              <a:buChar char="•"/>
            </a:pPr>
            <a:r>
              <a:rPr lang="it-IT" sz="2400" b="0" i="0" u="none" strike="noStrike" cap="none">
                <a:solidFill>
                  <a:schemeClr val="dk1"/>
                </a:solidFill>
                <a:latin typeface="Arial"/>
                <a:ea typeface="Arial"/>
                <a:cs typeface="Arial"/>
                <a:sym typeface="Arial"/>
              </a:rPr>
              <a:t>Where / stay?</a:t>
            </a:r>
            <a:endParaRPr/>
          </a:p>
          <a:p>
            <a:pPr marL="742950" marR="0" lvl="1" indent="-285750" algn="l" rtl="0">
              <a:spcBef>
                <a:spcPts val="0"/>
              </a:spcBef>
              <a:spcAft>
                <a:spcPts val="0"/>
              </a:spcAft>
              <a:buClr>
                <a:schemeClr val="dk1"/>
              </a:buClr>
              <a:buSzPts val="2400"/>
              <a:buFont typeface="Arial"/>
              <a:buChar char="•"/>
            </a:pPr>
            <a:r>
              <a:rPr lang="it-IT" sz="2400" b="0" i="0" u="none" strike="noStrike" cap="none">
                <a:solidFill>
                  <a:schemeClr val="dk1"/>
                </a:solidFill>
                <a:latin typeface="Arial"/>
                <a:ea typeface="Arial"/>
                <a:cs typeface="Arial"/>
                <a:sym typeface="Arial"/>
              </a:rPr>
              <a:t>What / the food (/weather) like?</a:t>
            </a:r>
            <a:endParaRPr/>
          </a:p>
          <a:p>
            <a:pPr marL="742950" marR="0" lvl="1" indent="-285750" algn="l" rtl="0">
              <a:spcBef>
                <a:spcPts val="0"/>
              </a:spcBef>
              <a:spcAft>
                <a:spcPts val="0"/>
              </a:spcAft>
              <a:buClr>
                <a:schemeClr val="dk1"/>
              </a:buClr>
              <a:buSzPts val="2400"/>
              <a:buFont typeface="Arial"/>
              <a:buChar char="•"/>
            </a:pPr>
            <a:r>
              <a:rPr lang="it-IT" sz="2400" b="1" i="0" u="none" strike="noStrike" cap="none">
                <a:solidFill>
                  <a:schemeClr val="dk1"/>
                </a:solidFill>
                <a:latin typeface="Arial"/>
                <a:ea typeface="Arial"/>
                <a:cs typeface="Arial"/>
                <a:sym typeface="Arial"/>
              </a:rPr>
              <a:t>What</a:t>
            </a:r>
            <a:r>
              <a:rPr lang="it-IT" sz="2400" b="0" i="0" u="none" strike="noStrike" cap="none">
                <a:solidFill>
                  <a:schemeClr val="dk1"/>
                </a:solidFill>
                <a:latin typeface="Arial"/>
                <a:ea typeface="Arial"/>
                <a:cs typeface="Arial"/>
                <a:sym typeface="Arial"/>
              </a:rPr>
              <a:t> / do during the day (/at night)?</a:t>
            </a:r>
            <a:endParaRPr/>
          </a:p>
          <a:p>
            <a:pPr marL="742950" marR="0" lvl="1" indent="-285750" algn="l" rtl="0">
              <a:spcBef>
                <a:spcPts val="0"/>
              </a:spcBef>
              <a:spcAft>
                <a:spcPts val="0"/>
              </a:spcAft>
              <a:buClr>
                <a:schemeClr val="dk1"/>
              </a:buClr>
              <a:buSzPts val="2400"/>
              <a:buFont typeface="Arial"/>
              <a:buChar char="•"/>
            </a:pPr>
            <a:r>
              <a:rPr lang="it-IT" sz="2400" b="0" i="0" u="none" strike="noStrike" cap="none">
                <a:solidFill>
                  <a:schemeClr val="dk1"/>
                </a:solidFill>
                <a:latin typeface="Arial"/>
                <a:ea typeface="Arial"/>
                <a:cs typeface="Arial"/>
                <a:sym typeface="Arial"/>
              </a:rPr>
              <a:t>/ have a good time? </a:t>
            </a:r>
            <a:endParaRPr/>
          </a:p>
          <a:p>
            <a:pPr marL="742950" marR="0" lvl="1" indent="-285750" algn="l" rtl="0">
              <a:spcBef>
                <a:spcPts val="0"/>
              </a:spcBef>
              <a:spcAft>
                <a:spcPts val="0"/>
              </a:spcAft>
              <a:buClr>
                <a:schemeClr val="dk1"/>
              </a:buClr>
              <a:buSzPts val="2400"/>
              <a:buFont typeface="Arial"/>
              <a:buChar char="•"/>
            </a:pPr>
            <a:r>
              <a:rPr lang="it-IT" sz="2400" b="0" i="0" u="none" strike="noStrike" cap="none">
                <a:solidFill>
                  <a:schemeClr val="dk1"/>
                </a:solidFill>
                <a:latin typeface="Arial"/>
                <a:ea typeface="Arial"/>
                <a:cs typeface="Arial"/>
                <a:sym typeface="Arial"/>
              </a:rPr>
              <a:t>/ have any problems? </a:t>
            </a:r>
            <a:endParaRPr/>
          </a:p>
          <a:p>
            <a:pPr marL="742950" marR="0" lvl="1" indent="-285750" algn="l" rtl="0">
              <a:spcBef>
                <a:spcPts val="0"/>
              </a:spcBef>
              <a:spcAft>
                <a:spcPts val="0"/>
              </a:spcAft>
              <a:buClr>
                <a:schemeClr val="dk1"/>
              </a:buClr>
              <a:buSzPts val="2400"/>
              <a:buFont typeface="Arial"/>
              <a:buChar char="•"/>
            </a:pPr>
            <a:r>
              <a:rPr lang="it-IT" sz="2400" b="0" i="0" u="none" strike="noStrike" cap="none">
                <a:solidFill>
                  <a:schemeClr val="dk1"/>
                </a:solidFill>
                <a:latin typeface="Arial"/>
                <a:ea typeface="Arial"/>
                <a:cs typeface="Arial"/>
                <a:sym typeface="Arial"/>
              </a:rPr>
              <a:t>What / like most?</a:t>
            </a:r>
            <a:endParaRPr/>
          </a:p>
          <a:p>
            <a:pPr marL="742950" marR="0" lvl="1" indent="-285750" algn="l" rtl="0">
              <a:spcBef>
                <a:spcPts val="0"/>
              </a:spcBef>
              <a:spcAft>
                <a:spcPts val="0"/>
              </a:spcAft>
              <a:buClr>
                <a:schemeClr val="dk1"/>
              </a:buClr>
              <a:buSzPts val="2400"/>
              <a:buFont typeface="Arial"/>
              <a:buChar char="•"/>
            </a:pPr>
            <a:r>
              <a:rPr lang="it-IT" sz="2400" b="0" i="0" u="none" strike="noStrike" cap="none">
                <a:solidFill>
                  <a:schemeClr val="dk1"/>
                </a:solidFill>
                <a:latin typeface="Arial"/>
                <a:ea typeface="Arial"/>
                <a:cs typeface="Arial"/>
                <a:sym typeface="Arial"/>
              </a:rPr>
              <a:t>/ anything special/funny happen?</a:t>
            </a:r>
            <a:endParaRPr/>
          </a:p>
        </p:txBody>
      </p:sp>
      <p:sp>
        <p:nvSpPr>
          <p:cNvPr id="164" name="Google Shape;164;p9"/>
          <p:cNvSpPr txBox="1"/>
          <p:nvPr/>
        </p:nvSpPr>
        <p:spPr>
          <a:xfrm>
            <a:off x="8031668" y="1842655"/>
            <a:ext cx="2539350" cy="369332"/>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it-IT" sz="1800">
                <a:solidFill>
                  <a:schemeClr val="dk1"/>
                </a:solidFill>
                <a:latin typeface="Calibri"/>
                <a:ea typeface="Calibri"/>
                <a:cs typeface="Calibri"/>
                <a:sym typeface="Calibri"/>
              </a:rPr>
              <a:t>See: </a:t>
            </a:r>
            <a:r>
              <a:rPr lang="it-IT" sz="18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adverbs of time</a:t>
            </a:r>
            <a:endParaRPr sz="1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3700</Words>
  <Application>Microsoft Office PowerPoint</Application>
  <PresentationFormat>Widescreen</PresentationFormat>
  <Paragraphs>394</Paragraphs>
  <Slides>61</Slides>
  <Notes>61</Notes>
  <HiddenSlides>11</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61</vt:i4>
      </vt:variant>
    </vt:vector>
  </HeadingPairs>
  <TitlesOfParts>
    <vt:vector size="66" baseType="lpstr">
      <vt:lpstr>Arial</vt:lpstr>
      <vt:lpstr>Calibri</vt:lpstr>
      <vt:lpstr>Noto Sans Symbols</vt:lpstr>
      <vt:lpstr>Times New Roman</vt:lpstr>
      <vt:lpstr>Tema di Office</vt:lpstr>
      <vt:lpstr>Presentazione standard di PowerPoint</vt:lpstr>
      <vt:lpstr>Presentazione standard di PowerPoint</vt:lpstr>
      <vt:lpstr>Presentazione standard di PowerPoint</vt:lpstr>
      <vt:lpstr>Using the simple past for storytelling: Jack and the Beanstalk</vt:lpstr>
      <vt:lpstr>DISASTROUS HOLIDAYS</vt:lpstr>
      <vt:lpstr>DISASTROUS HOLIDAYS</vt:lpstr>
      <vt:lpstr>DISASTROUS HOLIDAYS</vt:lpstr>
      <vt:lpstr>The past in relation to the present: the PRESENT PERFECT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The past in relation to the present: the PRESENT PERFECT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NB: the PRESENT PERFECT in British vs American English</vt:lpstr>
      <vt:lpstr>Presentazione standard di PowerPoint</vt:lpstr>
      <vt:lpstr>Presentazione standard di PowerPoint</vt:lpstr>
      <vt:lpstr>Presentazione standard di PowerPoint</vt:lpstr>
      <vt:lpstr>Presentazione standard di PowerPoint</vt:lpstr>
      <vt:lpstr>PRESENT PERFECT CONTINUOUS</vt:lpstr>
      <vt:lpstr>PRESENT PERFECT CONTINUOUS</vt:lpstr>
      <vt:lpstr>PRESENT PERFECT SIMPLE vs  PRESENT PERFECT CONTINUOUS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 perfect simple and continuous Exercise: Correct the mistakes</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n.moretti3@unimc.it</dc:creator>
  <cp:lastModifiedBy>n.moretti3@unimc.it</cp:lastModifiedBy>
  <cp:revision>1</cp:revision>
  <dcterms:created xsi:type="dcterms:W3CDTF">2023-03-25T12:36:45Z</dcterms:created>
  <dcterms:modified xsi:type="dcterms:W3CDTF">2025-03-24T10:06:35Z</dcterms:modified>
</cp:coreProperties>
</file>