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q3f6WeH/g33Jf7RIk+LAzMWKT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3" name="Google Shape;33;p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6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6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6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6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8.png"/><Relationship Id="rId5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53197" y="1934003"/>
            <a:ext cx="7837606" cy="216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8"/>
              <a:buFont typeface="Arial"/>
              <a:buNone/>
            </a:pPr>
            <a:r>
              <a:rPr b="1" i="0" lang="it-IT" sz="38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LABORATORIO DI LINGUA INGLESE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924"/>
              </a:spcBef>
              <a:spcAft>
                <a:spcPts val="0"/>
              </a:spcAft>
              <a:buClr>
                <a:srgbClr val="000000"/>
              </a:buClr>
              <a:buSzPts val="384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97952" y="512468"/>
            <a:ext cx="6919082" cy="793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9"/>
              <a:buFont typeface="Arial"/>
              <a:buNone/>
            </a:pPr>
            <a:r>
              <a:rPr b="1" i="0" lang="it-IT" sz="23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A.A. 202</a:t>
            </a:r>
            <a:r>
              <a:rPr b="1" lang="it-IT" sz="2309">
                <a:solidFill>
                  <a:schemeClr val="dk1"/>
                </a:solidFill>
              </a:rPr>
              <a:t>4</a:t>
            </a:r>
            <a:r>
              <a:rPr b="1" i="0" lang="it-IT" sz="23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/25, LM-85bis</a:t>
            </a:r>
            <a:endParaRPr b="1" i="0" sz="230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(1° anno, 2° semestre)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8" name="Google Shape;14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365125"/>
            <a:ext cx="7799070" cy="468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4" name="Google Shape;15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594" y="365126"/>
            <a:ext cx="7886700" cy="490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0" name="Google Shape;16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74" y="766445"/>
            <a:ext cx="767105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93" y="382917"/>
            <a:ext cx="2674852" cy="573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5152" y="1284961"/>
            <a:ext cx="4672555" cy="40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3"/>
          <p:cNvSpPr txBox="1"/>
          <p:nvPr/>
        </p:nvSpPr>
        <p:spPr>
          <a:xfrm>
            <a:off x="3855151" y="5844746"/>
            <a:ext cx="32388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Bsmar: open word preliminary pag 41 Listening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40" y="716692"/>
            <a:ext cx="4352819" cy="27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5059" y="3429000"/>
            <a:ext cx="3891854" cy="321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370" y="3855448"/>
            <a:ext cx="3825572" cy="27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87" y="171003"/>
            <a:ext cx="5312125" cy="551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1878" y="356354"/>
            <a:ext cx="3444538" cy="7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2309" y="1752454"/>
            <a:ext cx="3654107" cy="335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08" y="365126"/>
            <a:ext cx="6125955" cy="203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7841" y="3429000"/>
            <a:ext cx="4579443" cy="220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608" y="3236378"/>
            <a:ext cx="3406435" cy="1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608" y="5707991"/>
            <a:ext cx="4160881" cy="54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6" name="Google Shape;19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396" y="4929014"/>
            <a:ext cx="4427604" cy="146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81" y="0"/>
            <a:ext cx="5418290" cy="48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>
            <p:ph type="title"/>
          </p:nvPr>
        </p:nvSpPr>
        <p:spPr>
          <a:xfrm>
            <a:off x="628650" y="365127"/>
            <a:ext cx="4091631" cy="711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3" name="Google Shape;20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800911"/>
            <a:ext cx="470908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1217799"/>
            <a:ext cx="4206605" cy="44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0" name="Google Shape;21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2" y="2099029"/>
            <a:ext cx="6094213" cy="411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"/>
          <p:cNvCxnSpPr/>
          <p:nvPr/>
        </p:nvCxnSpPr>
        <p:spPr>
          <a:xfrm>
            <a:off x="782615" y="952882"/>
            <a:ext cx="769635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"/>
          <p:cNvSpPr txBox="1"/>
          <p:nvPr/>
        </p:nvSpPr>
        <p:spPr>
          <a:xfrm>
            <a:off x="487680" y="287833"/>
            <a:ext cx="79912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CLASS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87680" y="1185863"/>
            <a:ext cx="8310880" cy="512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1047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3200"/>
              <a:t>TALKING ABOUT PAST EXPERIENCES, EVENTS AND HABITS</a:t>
            </a:r>
            <a:endParaRPr/>
          </a:p>
          <a:p>
            <a:pPr indent="0" lvl="0" marL="10477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800"/>
          </a:p>
          <a:p>
            <a:pPr indent="-457200" lvl="0" marL="56197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b="1" lang="it-IT" sz="2800"/>
              <a:t>GRAMMAR: PAST TENSES</a:t>
            </a:r>
            <a:endParaRPr/>
          </a:p>
          <a:p>
            <a:pPr indent="-263587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3366"/>
              </a:buClr>
              <a:buSzPct val="100000"/>
              <a:buChar char="•"/>
            </a:pPr>
            <a:r>
              <a:rPr lang="it-IT" sz="2500">
                <a:solidFill>
                  <a:srgbClr val="993366"/>
                </a:solidFill>
              </a:rPr>
              <a:t>past simple, past continuous, past perfect </a:t>
            </a:r>
            <a:r>
              <a:rPr i="1" lang="it-IT" sz="2400"/>
              <a:t>(5A)</a:t>
            </a:r>
            <a:endParaRPr/>
          </a:p>
          <a:p>
            <a:pPr indent="-263525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3366"/>
              </a:buClr>
              <a:buSzPct val="100000"/>
              <a:buChar char="•"/>
            </a:pPr>
            <a:r>
              <a:rPr lang="it-IT" sz="2400">
                <a:solidFill>
                  <a:srgbClr val="993366"/>
                </a:solidFill>
              </a:rPr>
              <a:t>used to </a:t>
            </a:r>
            <a:r>
              <a:rPr i="1" lang="it-IT" sz="2400"/>
              <a:t>(5B)</a:t>
            </a:r>
            <a:endParaRPr i="1" sz="2400">
              <a:solidFill>
                <a:srgbClr val="993366"/>
              </a:solidFill>
            </a:endParaRPr>
          </a:p>
          <a:p>
            <a:pPr indent="-122555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2400">
              <a:solidFill>
                <a:srgbClr val="993366"/>
              </a:solidFill>
            </a:endParaRPr>
          </a:p>
          <a:p>
            <a:pPr indent="-447675" lvl="0" marL="528638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b="1" lang="it-IT" sz="2800"/>
              <a:t>PRONUNCIATION </a:t>
            </a:r>
            <a:endParaRPr/>
          </a:p>
          <a:p>
            <a:pPr indent="-263587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it-IT" sz="2500"/>
              <a:t>-ed </a:t>
            </a:r>
            <a:r>
              <a:rPr lang="it-IT" sz="2500"/>
              <a:t>endings</a:t>
            </a:r>
            <a:endParaRPr/>
          </a:p>
          <a:p>
            <a:pPr indent="-116712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500"/>
          </a:p>
          <a:p>
            <a:pPr indent="-457200" lvl="0" marL="56197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b="1" lang="it-IT" sz="2800"/>
              <a:t>VOCABULARY</a:t>
            </a:r>
            <a:endParaRPr/>
          </a:p>
          <a:p>
            <a:pPr indent="-263587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2500"/>
              <a:t>holidays, travel, sports</a:t>
            </a:r>
            <a:endParaRPr i="1" sz="2400"/>
          </a:p>
          <a:p>
            <a:pPr indent="-263525" lvl="1" marL="711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2400"/>
              <a:t>prepositions </a:t>
            </a:r>
            <a:r>
              <a:rPr i="1" lang="it-IT" sz="2400"/>
              <a:t>at, in, on </a:t>
            </a:r>
            <a:r>
              <a:rPr lang="it-IT" sz="2400"/>
              <a:t>(time)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27" y="332169"/>
            <a:ext cx="4495262" cy="619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7989" y="2240176"/>
            <a:ext cx="355884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6575" y="4041494"/>
            <a:ext cx="3490262" cy="12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3" name="Google Shape;22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019" y="2310715"/>
            <a:ext cx="6456826" cy="288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4959886" y="1956251"/>
            <a:ext cx="3808571" cy="907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Bsmart: open world preliminary pag52</a:t>
            </a:r>
            <a:endParaRPr/>
          </a:p>
        </p:txBody>
      </p:sp>
      <p:pic>
        <p:nvPicPr>
          <p:cNvPr id="229" name="Google Shape;22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98" y="676447"/>
            <a:ext cx="444090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4088" y="3701627"/>
            <a:ext cx="3711262" cy="103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36" name="Google Shape;23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191" y="1862695"/>
            <a:ext cx="425674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054" y="3429000"/>
            <a:ext cx="4084674" cy="130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012" y="392167"/>
            <a:ext cx="6187976" cy="60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48" name="Google Shape;248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850602"/>
            <a:ext cx="8047420" cy="383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320" y="791517"/>
            <a:ext cx="4992130" cy="478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6657" y="5576575"/>
            <a:ext cx="2027096" cy="27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628650" y="365126"/>
            <a:ext cx="7551523" cy="858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/>
              <a:t>Reading and comprehension</a:t>
            </a:r>
            <a:endParaRPr/>
          </a:p>
        </p:txBody>
      </p:sp>
      <p:pic>
        <p:nvPicPr>
          <p:cNvPr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9308" y="1681648"/>
            <a:ext cx="5503991" cy="48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902043" y="1371600"/>
            <a:ext cx="7142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and answer the two 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8876" y="1977863"/>
            <a:ext cx="5165124" cy="451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394" y="160638"/>
            <a:ext cx="4867164" cy="214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693900"/>
            <a:ext cx="4103469" cy="132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11" y="626932"/>
            <a:ext cx="3296434" cy="112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0905" y="1904570"/>
            <a:ext cx="7232762" cy="419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0106" y="233817"/>
            <a:ext cx="3426028" cy="159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93" y="681380"/>
            <a:ext cx="4214225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318" y="504303"/>
            <a:ext cx="3848844" cy="609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04" y="1297854"/>
            <a:ext cx="8356192" cy="426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80" y="278791"/>
            <a:ext cx="4541914" cy="22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875" y="2911500"/>
            <a:ext cx="6042745" cy="22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540" y="633114"/>
            <a:ext cx="3711769" cy="199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94004"/>
            <a:ext cx="7334770" cy="498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Viol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2018-02-22T15:29:45Z</dcterms:created>
  <dc:creator>Sara Castagnoli</dc:creator>
</cp:coreProperties>
</file>